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3.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xml" ContentType="application/vnd.openxmlformats-officedocument.drawingml.chartshapes+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8.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9.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3.xml" ContentType="application/vnd.openxmlformats-officedocument.drawingml.chartshapes+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4.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3.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4.xml" ContentType="application/vnd.openxmlformats-officedocument.presentationml.notesSlide+xml"/>
  <Override PartName="/ppt/charts/chart5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5.xml" ContentType="application/vnd.openxmlformats-officedocument.drawingml.chart+xml"/>
  <Override PartName="/ppt/charts/style54.xml" ContentType="application/vnd.ms-office.chartstyle+xml"/>
  <Override PartName="/ppt/charts/colors54.xml" ContentType="application/vnd.ms-office.chartcolorstyle+xml"/>
  <Override PartName="/ppt/drawings/drawing5.xml" ContentType="application/vnd.openxmlformats-officedocument.drawingml.chartshapes+xml"/>
  <Override PartName="/ppt/notesSlides/notesSlide35.xml" ContentType="application/vnd.openxmlformats-officedocument.presentationml.notesSlide+xml"/>
  <Override PartName="/ppt/charts/chart5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36.xml" ContentType="application/vnd.openxmlformats-officedocument.presentationml.notesSlid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4.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37.xml" ContentType="application/vnd.openxmlformats-officedocument.presentationml.notesSlide+xml"/>
  <Override PartName="/ppt/charts/chart6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7.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8.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38.xml" ContentType="application/vnd.openxmlformats-officedocument.presentationml.notesSlide+xml"/>
  <Override PartName="/ppt/charts/chart69.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70.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1.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39.xml" ContentType="application/vnd.openxmlformats-officedocument.presentationml.notesSlide+xml"/>
  <Override PartName="/ppt/charts/chart72.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3.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4.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5.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40.xml" ContentType="application/vnd.openxmlformats-officedocument.presentationml.notesSlide+xml"/>
  <Override PartName="/ppt/charts/chart76.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7.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8.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9.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80.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1.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2.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6.xml" ContentType="application/vnd.openxmlformats-officedocument.drawingml.chartshapes+xml"/>
  <Override PartName="/ppt/notesSlides/notesSlide44.xml" ContentType="application/vnd.openxmlformats-officedocument.presentationml.notesSlide+xml"/>
  <Override PartName="/ppt/charts/chart83.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4.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5.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86.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7.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5" r:id="rId5"/>
    <p:sldMasterId id="2147483687" r:id="rId6"/>
  </p:sldMasterIdLst>
  <p:notesMasterIdLst>
    <p:notesMasterId r:id="rId61"/>
  </p:notesMasterIdLst>
  <p:handoutMasterIdLst>
    <p:handoutMasterId r:id="rId62"/>
  </p:handoutMasterIdLst>
  <p:sldIdLst>
    <p:sldId id="280" r:id="rId7"/>
    <p:sldId id="1881839400" r:id="rId8"/>
    <p:sldId id="1881838936" r:id="rId9"/>
    <p:sldId id="1881838960" r:id="rId10"/>
    <p:sldId id="1881838997" r:id="rId11"/>
    <p:sldId id="1881838998" r:id="rId12"/>
    <p:sldId id="1881838983" r:id="rId13"/>
    <p:sldId id="1881838988" r:id="rId14"/>
    <p:sldId id="1881838969" r:id="rId15"/>
    <p:sldId id="1881839000" r:id="rId16"/>
    <p:sldId id="1881839011" r:id="rId17"/>
    <p:sldId id="1881838973" r:id="rId18"/>
    <p:sldId id="1881839001" r:id="rId19"/>
    <p:sldId id="1881838974" r:id="rId20"/>
    <p:sldId id="1881838975" r:id="rId21"/>
    <p:sldId id="2146847736" r:id="rId22"/>
    <p:sldId id="1881839407" r:id="rId23"/>
    <p:sldId id="2146847727" r:id="rId24"/>
    <p:sldId id="1881839408" r:id="rId25"/>
    <p:sldId id="2146847726" r:id="rId26"/>
    <p:sldId id="2146847729" r:id="rId27"/>
    <p:sldId id="529" r:id="rId28"/>
    <p:sldId id="2146847699" r:id="rId29"/>
    <p:sldId id="2146847730" r:id="rId30"/>
    <p:sldId id="2146847731" r:id="rId31"/>
    <p:sldId id="1881839392" r:id="rId32"/>
    <p:sldId id="2146847724" r:id="rId33"/>
    <p:sldId id="1881839022" r:id="rId34"/>
    <p:sldId id="1881839025" r:id="rId35"/>
    <p:sldId id="1881839006" r:id="rId36"/>
    <p:sldId id="12867" r:id="rId37"/>
    <p:sldId id="1881839015" r:id="rId38"/>
    <p:sldId id="1881839383" r:id="rId39"/>
    <p:sldId id="1881839411" r:id="rId40"/>
    <p:sldId id="1881838981" r:id="rId41"/>
    <p:sldId id="1881839029" r:id="rId42"/>
    <p:sldId id="1881839027" r:id="rId43"/>
    <p:sldId id="1881839010" r:id="rId44"/>
    <p:sldId id="1881838985" r:id="rId45"/>
    <p:sldId id="1881839028" r:id="rId46"/>
    <p:sldId id="1881839013" r:id="rId47"/>
    <p:sldId id="1881838939" r:id="rId48"/>
    <p:sldId id="1881839021" r:id="rId49"/>
    <p:sldId id="1881838984" r:id="rId50"/>
    <p:sldId id="1881839026" r:id="rId51"/>
    <p:sldId id="1881838946" r:id="rId52"/>
    <p:sldId id="1881839017" r:id="rId53"/>
    <p:sldId id="2146847717" r:id="rId54"/>
    <p:sldId id="1881839018" r:id="rId55"/>
    <p:sldId id="1881838941" r:id="rId56"/>
    <p:sldId id="2146847722" r:id="rId57"/>
    <p:sldId id="1881839397" r:id="rId58"/>
    <p:sldId id="1881839014" r:id="rId59"/>
    <p:sldId id="2146847737" r:id="rId60"/>
  </p:sldIdLst>
  <p:sldSz cx="12192000" cy="6858000"/>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phant, Carrie (Med Communications)" initials="OC(C" lastIdx="41" clrIdx="0">
    <p:extLst>
      <p:ext uri="{19B8F6BF-5375-455C-9EA6-DF929625EA0E}">
        <p15:presenceInfo xmlns:p15="http://schemas.microsoft.com/office/powerpoint/2012/main" userId="S::kthc998@astrazeneca.net::06d29f50-b317-4f0b-81cf-8485079ad5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2573"/>
    <a:srgbClr val="9DC3E6"/>
    <a:srgbClr val="A6A6A6"/>
    <a:srgbClr val="88BF93"/>
    <a:srgbClr val="FFF6A4"/>
    <a:srgbClr val="E2CFD9"/>
    <a:srgbClr val="79C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3324" autoAdjust="0"/>
  </p:normalViewPr>
  <p:slideViewPr>
    <p:cSldViewPr snapToGrid="0">
      <p:cViewPr varScale="1">
        <p:scale>
          <a:sx n="62" d="100"/>
          <a:sy n="62" d="100"/>
        </p:scale>
        <p:origin x="828" y="40"/>
      </p:cViewPr>
      <p:guideLst/>
    </p:cSldViewPr>
  </p:slideViewPr>
  <p:notesTextViewPr>
    <p:cViewPr>
      <p:scale>
        <a:sx n="3" d="2"/>
        <a:sy n="3" d="2"/>
      </p:scale>
      <p:origin x="0" y="0"/>
    </p:cViewPr>
  </p:notesTextViewPr>
  <p:sorterViewPr>
    <p:cViewPr>
      <p:scale>
        <a:sx n="100" d="100"/>
        <a:sy n="100" d="100"/>
      </p:scale>
      <p:origin x="0" y="-4626"/>
    </p:cViewPr>
  </p:sorterViewPr>
  <p:notesViewPr>
    <p:cSldViewPr snapToGrid="0" showGuides="1">
      <p:cViewPr>
        <p:scale>
          <a:sx n="90" d="100"/>
          <a:sy n="90" d="100"/>
        </p:scale>
        <p:origin x="3774" y="-1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ke, Jagoda" userId="b7b0ded5-ca12-4cec-b0ad-1ff15c01469f" providerId="ADAL" clId="{887454B3-AF61-4429-8B2C-C0947E6463BD}"/>
    <pc:docChg chg="modSld">
      <pc:chgData name="Jetke, Jagoda" userId="b7b0ded5-ca12-4cec-b0ad-1ff15c01469f" providerId="ADAL" clId="{887454B3-AF61-4429-8B2C-C0947E6463BD}" dt="2022-10-11T14:11:55.040" v="1" actId="207"/>
      <pc:docMkLst>
        <pc:docMk/>
      </pc:docMkLst>
      <pc:sldChg chg="modSp mod">
        <pc:chgData name="Jetke, Jagoda" userId="b7b0ded5-ca12-4cec-b0ad-1ff15c01469f" providerId="ADAL" clId="{887454B3-AF61-4429-8B2C-C0947E6463BD}" dt="2022-10-11T14:11:55.040" v="1" actId="207"/>
        <pc:sldMkLst>
          <pc:docMk/>
          <pc:sldMk cId="4176924138" sldId="280"/>
        </pc:sldMkLst>
        <pc:spChg chg="mod">
          <ac:chgData name="Jetke, Jagoda" userId="b7b0ded5-ca12-4cec-b0ad-1ff15c01469f" providerId="ADAL" clId="{887454B3-AF61-4429-8B2C-C0947E6463BD}" dt="2022-10-11T14:11:55.040" v="1" actId="207"/>
          <ac:spMkLst>
            <pc:docMk/>
            <pc:sldMk cId="4176924138" sldId="280"/>
            <ac:spMk id="12" creationId="{42A18B99-02E0-4A20-B094-7B198098F27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2.xml"/><Relationship Id="rId1" Type="http://schemas.microsoft.com/office/2011/relationships/chartStyle" Target="style52.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3.xml"/><Relationship Id="rId1" Type="http://schemas.microsoft.com/office/2011/relationships/chartStyle" Target="style53.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5.xml"/><Relationship Id="rId1" Type="http://schemas.microsoft.com/office/2011/relationships/chartStyle" Target="style5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6.xml"/><Relationship Id="rId1" Type="http://schemas.microsoft.com/office/2011/relationships/chartStyle" Target="style5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7.xml"/><Relationship Id="rId1" Type="http://schemas.microsoft.com/office/2011/relationships/chartStyle" Target="style5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9.xml"/><Relationship Id="rId1" Type="http://schemas.microsoft.com/office/2011/relationships/chartStyle" Target="style5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0.xml"/><Relationship Id="rId1" Type="http://schemas.microsoft.com/office/2011/relationships/chartStyle" Target="style6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1.xml"/><Relationship Id="rId1" Type="http://schemas.microsoft.com/office/2011/relationships/chartStyle" Target="style6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2.xml"/><Relationship Id="rId1" Type="http://schemas.microsoft.com/office/2011/relationships/chartStyle" Target="style6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3.xml"/><Relationship Id="rId1" Type="http://schemas.microsoft.com/office/2011/relationships/chartStyle" Target="style6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4.xml"/><Relationship Id="rId1" Type="http://schemas.microsoft.com/office/2011/relationships/chartStyle" Target="style64.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5.xml"/><Relationship Id="rId1" Type="http://schemas.microsoft.com/office/2011/relationships/chartStyle" Target="style6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6.xml"/><Relationship Id="rId1" Type="http://schemas.microsoft.com/office/2011/relationships/chartStyle" Target="style6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7.xml"/><Relationship Id="rId1" Type="http://schemas.microsoft.com/office/2011/relationships/chartStyle" Target="style67.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8.xml"/><Relationship Id="rId1" Type="http://schemas.microsoft.com/office/2011/relationships/chartStyle" Target="style6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9.xml"/><Relationship Id="rId1" Type="http://schemas.microsoft.com/office/2011/relationships/chartStyle" Target="style69.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0.xml"/><Relationship Id="rId1" Type="http://schemas.microsoft.com/office/2011/relationships/chartStyle" Target="style7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1.xml"/><Relationship Id="rId1" Type="http://schemas.microsoft.com/office/2011/relationships/chartStyle" Target="style71.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2.xml"/><Relationship Id="rId1" Type="http://schemas.microsoft.com/office/2011/relationships/chartStyle" Target="style7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3.xml"/><Relationship Id="rId1" Type="http://schemas.microsoft.com/office/2011/relationships/chartStyle" Target="style73.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4.xml"/><Relationship Id="rId1" Type="http://schemas.microsoft.com/office/2011/relationships/chartStyle" Target="style74.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5.xml"/><Relationship Id="rId1" Type="http://schemas.microsoft.com/office/2011/relationships/chartStyle" Target="style75.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6.xml"/><Relationship Id="rId1" Type="http://schemas.microsoft.com/office/2011/relationships/chartStyle" Target="style76.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7.xml"/><Relationship Id="rId1" Type="http://schemas.microsoft.com/office/2011/relationships/chartStyle" Target="style77.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8.xml"/><Relationship Id="rId1" Type="http://schemas.microsoft.com/office/2011/relationships/chartStyle" Target="style7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9.xml"/><Relationship Id="rId1" Type="http://schemas.microsoft.com/office/2011/relationships/chartStyle" Target="style79.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0.xml"/><Relationship Id="rId1" Type="http://schemas.microsoft.com/office/2011/relationships/chartStyle" Target="style80.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6.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2.xml"/><Relationship Id="rId1" Type="http://schemas.microsoft.com/office/2011/relationships/chartStyle" Target="style8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3.xml"/><Relationship Id="rId1" Type="http://schemas.microsoft.com/office/2011/relationships/chartStyle" Target="style8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4.xml"/><Relationship Id="rId1" Type="http://schemas.microsoft.com/office/2011/relationships/chartStyle" Target="style84.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5.xml"/><Relationship Id="rId1" Type="http://schemas.microsoft.com/office/2011/relationships/chartStyle" Target="style85.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6.xml"/><Relationship Id="rId1" Type="http://schemas.microsoft.com/office/2011/relationships/chartStyle" Target="style8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78700219608044E-2"/>
          <c:y val="0.21946079002134933"/>
          <c:w val="0.85162264189850878"/>
          <c:h val="0.62920665372284734"/>
        </c:manualLayout>
      </c:layout>
      <c:barChart>
        <c:barDir val="col"/>
        <c:grouping val="clustered"/>
        <c:varyColors val="0"/>
        <c:ser>
          <c:idx val="0"/>
          <c:order val="0"/>
          <c:tx>
            <c:strRef>
              <c:f>Sheet1!$B$1</c:f>
              <c:strCache>
                <c:ptCount val="1"/>
                <c:pt idx="0">
                  <c:v>VAS &lt;2,5</c:v>
                </c:pt>
              </c:strCache>
            </c:strRef>
          </c:tx>
          <c:spPr>
            <a:solidFill>
              <a:schemeClr val="accent1"/>
            </a:solidFill>
            <a:ln>
              <a:noFill/>
            </a:ln>
            <a:effectLst/>
          </c:spPr>
          <c:invertIfNegative val="0"/>
          <c:dLbls>
            <c:dLbl>
              <c:idx val="0"/>
              <c:tx>
                <c:rich>
                  <a:bodyPr/>
                  <a:lstStyle/>
                  <a:p>
                    <a:r>
                      <a:rPr lang="en-US" b="0" i="0" u="none" baseline="0"/>
                      <a:t>38,4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5B1-46C2-BEA5-52FCA0157B4F}"/>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38.4</c:v>
                </c:pt>
              </c:numCache>
            </c:numRef>
          </c:val>
          <c:extLst>
            <c:ext xmlns:c16="http://schemas.microsoft.com/office/drawing/2014/chart" uri="{C3380CC4-5D6E-409C-BE32-E72D297353CC}">
              <c16:uniqueId val="{00000000-2FEF-4A0F-B449-6096AE38D188}"/>
            </c:ext>
          </c:extLst>
        </c:ser>
        <c:ser>
          <c:idx val="1"/>
          <c:order val="1"/>
          <c:tx>
            <c:strRef>
              <c:f>Sheet1!$C$1</c:f>
              <c:strCache>
                <c:ptCount val="1"/>
                <c:pt idx="0">
                  <c:v>FEV1 50-80%</c:v>
                </c:pt>
              </c:strCache>
            </c:strRef>
          </c:tx>
          <c:spPr>
            <a:solidFill>
              <a:schemeClr val="accent4"/>
            </a:solidFill>
            <a:ln>
              <a:noFill/>
            </a:ln>
            <a:effectLst/>
          </c:spPr>
          <c:invertIfNegative val="0"/>
          <c:dLbls>
            <c:dLbl>
              <c:idx val="0"/>
              <c:tx>
                <c:rich>
                  <a:bodyPr/>
                  <a:lstStyle/>
                  <a:p>
                    <a:r>
                      <a:rPr lang="en-US" b="0" i="0" u="none" baseline="0"/>
                      <a:t>14,3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5B1-46C2-BEA5-52FCA0157B4F}"/>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14.3</c:v>
                </c:pt>
              </c:numCache>
            </c:numRef>
          </c:val>
          <c:extLst>
            <c:ext xmlns:c16="http://schemas.microsoft.com/office/drawing/2014/chart" uri="{C3380CC4-5D6E-409C-BE32-E72D297353CC}">
              <c16:uniqueId val="{00000001-2FEF-4A0F-B449-6096AE38D188}"/>
            </c:ext>
          </c:extLst>
        </c:ser>
        <c:ser>
          <c:idx val="2"/>
          <c:order val="2"/>
          <c:tx>
            <c:strRef>
              <c:f>Sheet1!$D$1</c:f>
              <c:strCache>
                <c:ptCount val="1"/>
                <c:pt idx="0">
                  <c:v>Hx rev 12%</c:v>
                </c:pt>
              </c:strCache>
            </c:strRef>
          </c:tx>
          <c:spPr>
            <a:solidFill>
              <a:schemeClr val="accent3"/>
            </a:solidFill>
            <a:ln>
              <a:noFill/>
            </a:ln>
            <a:effectLst/>
          </c:spPr>
          <c:invertIfNegative val="0"/>
          <c:dLbls>
            <c:dLbl>
              <c:idx val="0"/>
              <c:tx>
                <c:rich>
                  <a:bodyPr/>
                  <a:lstStyle/>
                  <a:p>
                    <a:r>
                      <a:rPr lang="en-US" b="0" i="0" u="none" baseline="0"/>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5B1-46C2-BEA5-52FCA0157B4F}"/>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5.7</c:v>
                </c:pt>
              </c:numCache>
            </c:numRef>
          </c:val>
          <c:extLst>
            <c:ext xmlns:c16="http://schemas.microsoft.com/office/drawing/2014/chart" uri="{C3380CC4-5D6E-409C-BE32-E72D297353CC}">
              <c16:uniqueId val="{00000002-2FEF-4A0F-B449-6096AE38D188}"/>
            </c:ext>
          </c:extLst>
        </c:ser>
        <c:ser>
          <c:idx val="3"/>
          <c:order val="3"/>
          <c:tx>
            <c:strRef>
              <c:f>Sheet1!$E$1</c:f>
              <c:strCache>
                <c:ptCount val="1"/>
                <c:pt idx="0">
                  <c:v>Brak chorób współistniejących</c:v>
                </c:pt>
              </c:strCache>
            </c:strRef>
          </c:tx>
          <c:spPr>
            <a:solidFill>
              <a:schemeClr val="accent2"/>
            </a:solidFill>
            <a:ln>
              <a:noFill/>
            </a:ln>
            <a:effectLst/>
          </c:spPr>
          <c:invertIfNegative val="0"/>
          <c:dLbls>
            <c:dLbl>
              <c:idx val="0"/>
              <c:tx>
                <c:rich>
                  <a:bodyPr/>
                  <a:lstStyle/>
                  <a:p>
                    <a:r>
                      <a:rPr lang="en-US" b="0" i="0" u="none" baseline="0"/>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5B1-46C2-BEA5-52FCA0157B4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3.7</c:v>
                </c:pt>
              </c:numCache>
            </c:numRef>
          </c:val>
          <c:extLst>
            <c:ext xmlns:c16="http://schemas.microsoft.com/office/drawing/2014/chart" uri="{C3380CC4-5D6E-409C-BE32-E72D297353CC}">
              <c16:uniqueId val="{00000003-2FEF-4A0F-B449-6096AE38D188}"/>
            </c:ext>
          </c:extLst>
        </c:ser>
        <c:ser>
          <c:idx val="4"/>
          <c:order val="4"/>
          <c:tx>
            <c:strRef>
              <c:f>Sheet1!$F$1</c:f>
              <c:strCache>
                <c:ptCount val="1"/>
                <c:pt idx="0">
                  <c:v>PY &lt;10</c:v>
                </c:pt>
              </c:strCache>
            </c:strRef>
          </c:tx>
          <c:spPr>
            <a:solidFill>
              <a:schemeClr val="accent5"/>
            </a:solidFill>
            <a:ln>
              <a:noFill/>
            </a:ln>
            <a:effectLst/>
          </c:spPr>
          <c:invertIfNegative val="0"/>
          <c:dLbls>
            <c:dLbl>
              <c:idx val="0"/>
              <c:tx>
                <c:rich>
                  <a:bodyPr/>
                  <a:lstStyle/>
                  <a:p>
                    <a:r>
                      <a:rPr lang="en-US" b="0" i="0" u="none" baseline="0"/>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5B1-46C2-BEA5-52FCA0157B4F}"/>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2.1</c:v>
                </c:pt>
              </c:numCache>
            </c:numRef>
          </c:val>
          <c:extLst>
            <c:ext xmlns:c16="http://schemas.microsoft.com/office/drawing/2014/chart" uri="{C3380CC4-5D6E-409C-BE32-E72D297353CC}">
              <c16:uniqueId val="{00000004-2FEF-4A0F-B449-6096AE38D188}"/>
            </c:ext>
          </c:extLst>
        </c:ser>
        <c:ser>
          <c:idx val="5"/>
          <c:order val="5"/>
          <c:tx>
            <c:strRef>
              <c:f>Sheet1!$G$1</c:f>
              <c:strCache>
                <c:ptCount val="1"/>
                <c:pt idx="0">
                  <c:v>Regularnie stosowane ICS</c:v>
                </c:pt>
              </c:strCache>
            </c:strRef>
          </c:tx>
          <c:spPr>
            <a:solidFill>
              <a:schemeClr val="accent6"/>
            </a:solidFill>
            <a:ln>
              <a:noFill/>
            </a:ln>
            <a:effectLst/>
          </c:spPr>
          <c:invertIfNegative val="0"/>
          <c:dLbls>
            <c:dLbl>
              <c:idx val="0"/>
              <c:tx>
                <c:rich>
                  <a:bodyPr/>
                  <a:lstStyle/>
                  <a:p>
                    <a:r>
                      <a:rPr lang="en-US" b="0" i="0" u="none" baseline="0"/>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5B1-46C2-BEA5-52FCA0157B4F}"/>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General</c:formatCode>
                <c:ptCount val="1"/>
                <c:pt idx="0">
                  <c:v>1.7</c:v>
                </c:pt>
              </c:numCache>
            </c:numRef>
          </c:val>
          <c:extLst>
            <c:ext xmlns:c16="http://schemas.microsoft.com/office/drawing/2014/chart" uri="{C3380CC4-5D6E-409C-BE32-E72D297353CC}">
              <c16:uniqueId val="{00000005-2FEF-4A0F-B449-6096AE38D188}"/>
            </c:ext>
          </c:extLst>
        </c:ser>
        <c:ser>
          <c:idx val="6"/>
          <c:order val="6"/>
          <c:tx>
            <c:strRef>
              <c:f>Sheet1!$H$1</c:f>
              <c:strCache>
                <c:ptCount val="1"/>
                <c:pt idx="0">
                  <c:v>Objawy</c:v>
                </c:pt>
              </c:strCache>
            </c:strRef>
          </c:tx>
          <c:spPr>
            <a:solidFill>
              <a:schemeClr val="accent3">
                <a:lumMod val="50000"/>
              </a:schemeClr>
            </a:solidFill>
            <a:ln>
              <a:noFill/>
            </a:ln>
            <a:effectLst/>
          </c:spPr>
          <c:invertIfNegative val="0"/>
          <c:dLbls>
            <c:dLbl>
              <c:idx val="0"/>
              <c:tx>
                <c:rich>
                  <a:bodyPr/>
                  <a:lstStyle/>
                  <a:p>
                    <a:r>
                      <a:rPr lang="en-US" b="0" i="0" u="none" baseline="0"/>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5B1-46C2-BEA5-52FCA0157B4F}"/>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General</c:formatCode>
                <c:ptCount val="1"/>
                <c:pt idx="0">
                  <c:v>1.3</c:v>
                </c:pt>
              </c:numCache>
            </c:numRef>
          </c:val>
          <c:extLst>
            <c:ext xmlns:c16="http://schemas.microsoft.com/office/drawing/2014/chart" uri="{C3380CC4-5D6E-409C-BE32-E72D297353CC}">
              <c16:uniqueId val="{00000006-2FEF-4A0F-B449-6096AE38D188}"/>
            </c:ext>
          </c:extLst>
        </c:ser>
        <c:ser>
          <c:idx val="7"/>
          <c:order val="7"/>
          <c:tx>
            <c:strRef>
              <c:f>Sheet1!$I$1</c:f>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Sheet1!$I$2</c:f>
              <c:numCache>
                <c:formatCode>General</c:formatCode>
                <c:ptCount val="1"/>
              </c:numCache>
            </c:numRef>
          </c:val>
          <c:extLst>
            <c:ext xmlns:c16="http://schemas.microsoft.com/office/drawing/2014/chart" uri="{C3380CC4-5D6E-409C-BE32-E72D297353CC}">
              <c16:uniqueId val="{00000007-2FEF-4A0F-B449-6096AE38D188}"/>
            </c:ext>
          </c:extLst>
        </c:ser>
        <c:dLbls>
          <c:showLegendKey val="0"/>
          <c:showVal val="0"/>
          <c:showCatName val="0"/>
          <c:showSerName val="0"/>
          <c:showPercent val="0"/>
          <c:showBubbleSize val="0"/>
        </c:dLbls>
        <c:gapWidth val="219"/>
        <c:overlap val="-27"/>
        <c:axId val="528198160"/>
        <c:axId val="1308233280"/>
      </c:barChart>
      <c:catAx>
        <c:axId val="5281981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pl-PL"/>
          </a:p>
        </c:txPr>
        <c:crossAx val="1308233280"/>
        <c:crosses val="autoZero"/>
        <c:auto val="1"/>
        <c:lblAlgn val="ctr"/>
        <c:lblOffset val="100"/>
        <c:noMultiLvlLbl val="0"/>
      </c:catAx>
      <c:valAx>
        <c:axId val="1308233280"/>
        <c:scaling>
          <c:orientation val="minMax"/>
          <c:max val="5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528198160"/>
        <c:crosses val="autoZero"/>
        <c:crossBetween val="between"/>
        <c:majorUnit val="10"/>
      </c:valAx>
      <c:spPr>
        <a:noFill/>
        <a:ln>
          <a:noFill/>
        </a:ln>
        <a:effectLst/>
      </c:spPr>
    </c:plotArea>
    <c:legend>
      <c:legendPos val="b"/>
      <c:legendEntry>
        <c:idx val="7"/>
        <c:delete val="1"/>
      </c:legendEntry>
      <c:layout>
        <c:manualLayout>
          <c:xMode val="edge"/>
          <c:yMode val="edge"/>
          <c:x val="0.37274158302783572"/>
          <c:y val="0.23405222112325394"/>
          <c:w val="0.53912362089863397"/>
          <c:h val="0.20901858302588613"/>
        </c:manualLayout>
      </c:layout>
      <c:overlay val="0"/>
      <c:spPr>
        <a:noFill/>
        <a:ln>
          <a:noFill/>
        </a:ln>
        <a:effectLst/>
      </c:spPr>
      <c:txPr>
        <a:bodyPr rot="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64931578209212393"/>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AF3-487E-9347-DC00FB6928B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7AF3-487E-9347-DC00FB6928BE}"/>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7AF3-487E-9347-DC00FB6928BE}"/>
              </c:ext>
            </c:extLst>
          </c:dPt>
          <c:dLbls>
            <c:dLbl>
              <c:idx val="0"/>
              <c:tx>
                <c:rich>
                  <a:bodyPr/>
                  <a:lstStyle/>
                  <a:p>
                    <a:r>
                      <a:rPr lang="en-US" b="0" i="0" u="none" baseline="0"/>
                      <a:t>53,2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F3-487E-9347-DC00FB6928BE}"/>
                </c:ext>
              </c:extLst>
            </c:dLbl>
            <c:spPr>
              <a:noFill/>
              <a:ln>
                <a:noFill/>
              </a:ln>
              <a:effectLst/>
            </c:spPr>
            <c:txPr>
              <a:bodyPr rot="0" spcFirstLastPara="1" vertOverflow="ellipsis" vert="horz" wrap="square" anchor="ctr" anchorCtr="1"/>
              <a:lstStyle/>
              <a:p>
                <a:pPr rtl="0">
                  <a:defRPr sz="1197"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Wszyscy pacjenci</c:v>
                </c:pt>
                <c:pt idx="1">
                  <c:v>FeNO &lt;25 ppb</c:v>
                </c:pt>
                <c:pt idx="2">
                  <c:v>FeNO 25-50 ppb</c:v>
                </c:pt>
                <c:pt idx="3">
                  <c:v>FeNO ≥50 ppb</c:v>
                </c:pt>
              </c:strCache>
            </c:strRef>
          </c:cat>
          <c:val>
            <c:numRef>
              <c:f>Sheet1!$B$2:$B$5</c:f>
              <c:numCache>
                <c:formatCode>General</c:formatCode>
                <c:ptCount val="4"/>
                <c:pt idx="0">
                  <c:v>53.2</c:v>
                </c:pt>
                <c:pt idx="1">
                  <c:v>69.599999999999994</c:v>
                </c:pt>
                <c:pt idx="2">
                  <c:v>60.5</c:v>
                </c:pt>
                <c:pt idx="3">
                  <c:v>69.7</c:v>
                </c:pt>
              </c:numCache>
            </c:numRef>
          </c:val>
          <c:extLst>
            <c:ext xmlns:c16="http://schemas.microsoft.com/office/drawing/2014/chart" uri="{C3380CC4-5D6E-409C-BE32-E72D297353CC}">
              <c16:uniqueId val="{00000006-7AF3-487E-9347-DC00FB6928BE}"/>
            </c:ext>
          </c:extLst>
        </c:ser>
        <c:dLbls>
          <c:showLegendKey val="0"/>
          <c:showVal val="0"/>
          <c:showCatName val="0"/>
          <c:showSerName val="0"/>
          <c:showPercent val="0"/>
          <c:showBubbleSize val="0"/>
        </c:dLbls>
        <c:gapWidth val="124"/>
        <c:overlap val="-29"/>
        <c:axId val="1338020751"/>
        <c:axId val="1093948671"/>
      </c:barChart>
      <c:catAx>
        <c:axId val="1338020751"/>
        <c:scaling>
          <c:orientation val="minMax"/>
        </c:scaling>
        <c:delete val="0"/>
        <c:axPos val="b"/>
        <c:numFmt formatCode="General" sourceLinked="1"/>
        <c:majorTickMark val="out"/>
        <c:minorTickMark val="none"/>
        <c:tickLblPos val="high"/>
        <c:spPr>
          <a:noFill/>
          <a:ln w="19050" cap="flat" cmpd="sng" algn="ctr">
            <a:solidFill>
              <a:schemeClr val="tx1"/>
            </a:solidFill>
            <a:round/>
          </a:ln>
          <a:effectLst/>
        </c:spPr>
        <c:txPr>
          <a:bodyPr rot="0" spcFirstLastPara="1" vertOverflow="ellipsis" wrap="square" anchor="ctr" anchorCtr="1"/>
          <a:lstStyle/>
          <a:p>
            <a:pPr rtl="0">
              <a:defRPr sz="10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300" b="0" i="0" u="none" strike="noStrike" kern="1200" baseline="0">
                <a:solidFill>
                  <a:schemeClr val="tx1"/>
                </a:solidFill>
                <a:latin typeface="+mn-lt"/>
                <a:ea typeface="+mn-ea"/>
                <a:cs typeface="+mn-cs"/>
              </a:defRPr>
            </a:pPr>
            <a:endParaRPr lang="pl-PL"/>
          </a:p>
        </c:txPr>
        <c:crossAx val="13380207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4903385009403"/>
          <c:y val="0.16814774034313085"/>
          <c:w val="0.82141798884095518"/>
          <c:h val="0.63143718883964839"/>
        </c:manualLayout>
      </c:layout>
      <c:barChart>
        <c:barDir val="col"/>
        <c:grouping val="clustered"/>
        <c:varyColors val="0"/>
        <c:ser>
          <c:idx val="0"/>
          <c:order val="0"/>
          <c:tx>
            <c:strRef>
              <c:f>Sheet1!$B$1</c:f>
              <c:strCache>
                <c:ptCount val="1"/>
                <c:pt idx="0">
                  <c:v>Ocena wyjściowa</c:v>
                </c:pt>
              </c:strCache>
            </c:strRef>
          </c:tx>
          <c:spPr>
            <a:solidFill>
              <a:schemeClr val="tx1">
                <a:lumMod val="50000"/>
                <a:lumOff val="50000"/>
              </a:schemeClr>
            </a:solidFill>
            <a:ln>
              <a:noFill/>
            </a:ln>
            <a:effectLst/>
          </c:spPr>
          <c:invertIfNegative val="0"/>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EF4D-42AB-957B-4A9444F79DAD}"/>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4D-42AB-957B-4A9444F79DAD}"/>
                </c:ext>
              </c:extLst>
            </c:dLbl>
            <c:dLbl>
              <c:idx val="1"/>
              <c:layout>
                <c:manualLayout>
                  <c:x val="4.487159771467687E-17"/>
                  <c:y val="9.5190203245052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4D-42AB-957B-4A9444F79DAD}"/>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4D-42AB-957B-4A9444F79DAD}"/>
                </c:ext>
              </c:extLst>
            </c:dLbl>
            <c:dLbl>
              <c:idx val="3"/>
              <c:tx>
                <c:rich>
                  <a:bodyPr/>
                  <a:lstStyle/>
                  <a:p>
                    <a:r>
                      <a:rPr lang="en-US" b="0" i="0" u="none" baseline="0"/>
                      <a:t>4,6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F4D-42AB-957B-4A9444F79DAD}"/>
                </c:ext>
              </c:extLst>
            </c:dLbl>
            <c:spPr>
              <a:noFill/>
              <a:ln>
                <a:noFill/>
              </a:ln>
              <a:effectLst/>
            </c:spPr>
            <c:txPr>
              <a:bodyPr rot="0" spcFirstLastPara="1" vertOverflow="ellipsis" vert="horz" wrap="square" anchor="ctr" anchorCtr="1"/>
              <a:lstStyle/>
              <a:p>
                <a:pPr rtl="0">
                  <a:defRPr sz="12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Wszyscy pacjenci</c:v>
                </c:pt>
                <c:pt idx="1">
                  <c:v>FeNO &lt;25 ppb</c:v>
                </c:pt>
                <c:pt idx="2">
                  <c:v>FeNO 25-50 ppb</c:v>
                </c:pt>
                <c:pt idx="3">
                  <c:v>FeNO ≥50 ppb</c:v>
                </c:pt>
              </c:strCache>
            </c:strRef>
          </c:cat>
          <c:val>
            <c:numRef>
              <c:f>Sheet1!$B$2:$B$5</c:f>
              <c:numCache>
                <c:formatCode>General</c:formatCode>
                <c:ptCount val="4"/>
                <c:pt idx="0">
                  <c:v>4.8</c:v>
                </c:pt>
                <c:pt idx="1">
                  <c:v>4.7</c:v>
                </c:pt>
                <c:pt idx="2">
                  <c:v>5</c:v>
                </c:pt>
                <c:pt idx="3">
                  <c:v>4.5999999999999996</c:v>
                </c:pt>
              </c:numCache>
            </c:numRef>
          </c:val>
          <c:extLst>
            <c:ext xmlns:c16="http://schemas.microsoft.com/office/drawing/2014/chart" uri="{C3380CC4-5D6E-409C-BE32-E72D297353CC}">
              <c16:uniqueId val="{00000005-EF4D-42AB-957B-4A9444F79DAD}"/>
            </c:ext>
          </c:extLst>
        </c:ser>
        <c:ser>
          <c:idx val="1"/>
          <c:order val="1"/>
          <c:tx>
            <c:strRef>
              <c:f>Sheet1!$C$1</c:f>
              <c:strCache>
                <c:ptCount val="1"/>
                <c:pt idx="0">
                  <c:v>48 tygodni leczenia benralizumabem</c:v>
                </c:pt>
              </c:strCache>
            </c:strRef>
          </c:tx>
          <c:spPr>
            <a:solidFill>
              <a:schemeClr val="accent1"/>
            </a:solidFill>
            <a:ln>
              <a:noFill/>
            </a:ln>
            <a:effectLst/>
          </c:spPr>
          <c:invertIfNegative val="0"/>
          <c:dLbls>
            <c:dLbl>
              <c:idx val="0"/>
              <c:layout>
                <c:manualLayout>
                  <c:x val="2.1121409742940471E-3"/>
                  <c:y val="2.91997660682117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4D-42AB-957B-4A9444F79DAD}"/>
                </c:ext>
              </c:extLst>
            </c:dLbl>
            <c:dLbl>
              <c:idx val="2"/>
              <c:layout>
                <c:manualLayout>
                  <c:x val="6.754384041950805E-4"/>
                  <c:y val="5.3352945047347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4D-42AB-957B-4A9444F79DAD}"/>
                </c:ext>
              </c:extLst>
            </c:dLbl>
            <c:dLbl>
              <c:idx val="3"/>
              <c:layout>
                <c:manualLayout>
                  <c:x val="1.3256461025374527E-4"/>
                  <c:y val="-5.78619709772583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4D-42AB-957B-4A9444F79DAD}"/>
                </c:ext>
              </c:extLst>
            </c:dLbl>
            <c:spPr>
              <a:solidFill>
                <a:schemeClr val="bg1"/>
              </a:solidFill>
              <a:ln>
                <a:noFill/>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Wszyscy pacjenci</c:v>
                </c:pt>
                <c:pt idx="1">
                  <c:v>FeNO &lt;25 ppb</c:v>
                </c:pt>
                <c:pt idx="2">
                  <c:v>FeNO 25-50 ppb</c:v>
                </c:pt>
                <c:pt idx="3">
                  <c:v>FeNO ≥50 ppb</c:v>
                </c:pt>
              </c:strCache>
            </c:strRef>
          </c:cat>
          <c:val>
            <c:numRef>
              <c:f>Sheet1!$C$2:$C$5</c:f>
              <c:numCache>
                <c:formatCode>General</c:formatCode>
                <c:ptCount val="4"/>
                <c:pt idx="0">
                  <c:v>0.9</c:v>
                </c:pt>
                <c:pt idx="1">
                  <c:v>0.9</c:v>
                </c:pt>
                <c:pt idx="2">
                  <c:v>1</c:v>
                </c:pt>
                <c:pt idx="3">
                  <c:v>0.9</c:v>
                </c:pt>
              </c:numCache>
            </c:numRef>
          </c:val>
          <c:extLst>
            <c:ext xmlns:c16="http://schemas.microsoft.com/office/drawing/2014/chart" uri="{C3380CC4-5D6E-409C-BE32-E72D297353CC}">
              <c16:uniqueId val="{00000009-EF4D-42AB-957B-4A9444F79DAD}"/>
            </c:ext>
          </c:extLst>
        </c:ser>
        <c:dLbls>
          <c:showLegendKey val="0"/>
          <c:showVal val="0"/>
          <c:showCatName val="0"/>
          <c:showSerName val="0"/>
          <c:showPercent val="0"/>
          <c:showBubbleSize val="0"/>
        </c:dLbls>
        <c:gapWidth val="145"/>
        <c:overlap val="-32"/>
        <c:axId val="1831063935"/>
        <c:axId val="541295823"/>
      </c:barChart>
      <c:catAx>
        <c:axId val="1831063935"/>
        <c:scaling>
          <c:orientation val="minMax"/>
        </c:scaling>
        <c:delete val="0"/>
        <c:axPos val="b"/>
        <c:numFmt formatCode="General" sourceLinked="1"/>
        <c:majorTickMark val="out"/>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rtl="0">
              <a:defRPr sz="1000" b="1" i="0" u="none" strike="noStrike" kern="1200" spc="0" baseline="0">
                <a:solidFill>
                  <a:schemeClr val="tx1"/>
                </a:solidFill>
                <a:latin typeface="+mn-lt"/>
                <a:ea typeface="+mn-ea"/>
                <a:cs typeface="+mn-cs"/>
              </a:defRPr>
            </a:pPr>
            <a:endParaRPr lang="pl-PL"/>
          </a:p>
        </c:txPr>
        <c:crossAx val="541295823"/>
        <c:crosses val="autoZero"/>
        <c:auto val="0"/>
        <c:lblAlgn val="ctr"/>
        <c:lblOffset val="100"/>
        <c:noMultiLvlLbl val="0"/>
      </c:catAx>
      <c:valAx>
        <c:axId val="541295823"/>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300" b="0" i="0" u="none" strike="noStrike" kern="1200" baseline="0">
                <a:solidFill>
                  <a:schemeClr val="tx1"/>
                </a:solidFill>
                <a:latin typeface="+mn-lt"/>
                <a:ea typeface="+mn-ea"/>
                <a:cs typeface="+mn-cs"/>
              </a:defRPr>
            </a:pPr>
            <a:endParaRPr lang="pl-PL"/>
          </a:p>
        </c:txPr>
        <c:crossAx val="1831063935"/>
        <c:crosses val="autoZero"/>
        <c:crossBetween val="between"/>
        <c:majorUnit val="2"/>
      </c:valAx>
      <c:spPr>
        <a:noFill/>
        <a:ln>
          <a:noFill/>
        </a:ln>
        <a:effectLst/>
      </c:spPr>
    </c:plotArea>
    <c:legend>
      <c:legendPos val="b"/>
      <c:layout>
        <c:manualLayout>
          <c:xMode val="edge"/>
          <c:yMode val="edge"/>
          <c:x val="0.16155792646497663"/>
          <c:y val="0.80987170786351481"/>
          <c:w val="0.77379658839495069"/>
          <c:h val="0.18842491799875249"/>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1300"/>
      </a:pPr>
      <a:endParaRPr lang="pl-PL"/>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4898188893016"/>
          <c:y val="0.17991844482156788"/>
          <c:w val="0.82141798884095518"/>
          <c:h val="0.63143718883964839"/>
        </c:manualLayout>
      </c:layout>
      <c:barChart>
        <c:barDir val="col"/>
        <c:grouping val="clustered"/>
        <c:varyColors val="0"/>
        <c:ser>
          <c:idx val="0"/>
          <c:order val="0"/>
          <c:tx>
            <c:strRef>
              <c:f>Sheet1!$B$1</c:f>
              <c:strCache>
                <c:ptCount val="1"/>
                <c:pt idx="0">
                  <c:v>Baseline</c:v>
                </c:pt>
              </c:strCache>
            </c:strRef>
          </c:tx>
          <c:spPr>
            <a:solidFill>
              <a:schemeClr val="tx1">
                <a:lumMod val="50000"/>
                <a:lumOff val="50000"/>
              </a:schemeClr>
            </a:solidFill>
            <a:ln>
              <a:noFill/>
            </a:ln>
            <a:effectLst/>
          </c:spPr>
          <c:invertIfNegative val="0"/>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8CB1-4BDE-A9EF-8281C99ABB4F}"/>
              </c:ext>
            </c:extLst>
          </c:dPt>
          <c:dLbls>
            <c:dLbl>
              <c:idx val="0"/>
              <c:layout>
                <c:manualLayout>
                  <c:x val="0"/>
                  <c:y val="0.10214504596527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B1-4BDE-A9EF-8281C99ABB4F}"/>
                </c:ext>
              </c:extLst>
            </c:dLbl>
            <c:dLbl>
              <c:idx val="1"/>
              <c:layout>
                <c:manualLayout>
                  <c:x val="0"/>
                  <c:y val="9.3973442288048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B1-4BDE-A9EF-8281C99ABB4F}"/>
                </c:ext>
              </c:extLst>
            </c:dLbl>
            <c:dLbl>
              <c:idx val="2"/>
              <c:layout>
                <c:manualLayout>
                  <c:x val="-1.0116238603789554E-16"/>
                  <c:y val="9.397344228804895E-2"/>
                </c:manualLayout>
              </c:layout>
              <c:tx>
                <c:rich>
                  <a:bodyPr/>
                  <a:lstStyle/>
                  <a:p>
                    <a:r>
                      <a:rPr lang="en-US" b="0" i="0" u="none" baseline="0"/>
                      <a:t>1,32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B1-4BDE-A9EF-8281C99ABB4F}"/>
                </c:ext>
              </c:extLst>
            </c:dLbl>
            <c:spPr>
              <a:no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1.1299999999999999</c:v>
                </c:pt>
                <c:pt idx="1">
                  <c:v>1.1200000000000001</c:v>
                </c:pt>
                <c:pt idx="2">
                  <c:v>1.32</c:v>
                </c:pt>
              </c:numCache>
            </c:numRef>
          </c:val>
          <c:extLst>
            <c:ext xmlns:c16="http://schemas.microsoft.com/office/drawing/2014/chart" uri="{C3380CC4-5D6E-409C-BE32-E72D297353CC}">
              <c16:uniqueId val="{00000004-8CB1-4BDE-A9EF-8281C99ABB4F}"/>
            </c:ext>
          </c:extLst>
        </c:ser>
        <c:ser>
          <c:idx val="1"/>
          <c:order val="1"/>
          <c:tx>
            <c:strRef>
              <c:f>Sheet1!$C$1</c:f>
              <c:strCache>
                <c:ptCount val="1"/>
                <c:pt idx="0">
                  <c:v>48 Weeks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6-8CB1-4BDE-A9EF-8281C99ABB4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8-8CB1-4BDE-A9EF-8281C99ABB4F}"/>
              </c:ext>
            </c:extLst>
          </c:dPt>
          <c:dLbls>
            <c:dLbl>
              <c:idx val="0"/>
              <c:layout>
                <c:manualLayout>
                  <c:x val="5.6365872781238193E-3"/>
                  <c:y val="2.1260220301981391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B1-4BDE-A9EF-8281C99ABB4F}"/>
                </c:ext>
              </c:extLst>
            </c:dLbl>
            <c:dLbl>
              <c:idx val="1"/>
              <c:layout>
                <c:manualLayout>
                  <c:x val="-4.9327038419274896E-3"/>
                  <c:y val="2.2851308613691262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B1-4BDE-A9EF-8281C99ABB4F}"/>
                </c:ext>
              </c:extLst>
            </c:dLbl>
            <c:dLbl>
              <c:idx val="2"/>
              <c:layout>
                <c:manualLayout>
                  <c:x val="-3.4915974466781879E-3"/>
                  <c:y val="1.843099169094637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B1-4BDE-A9EF-8281C99ABB4F}"/>
                </c:ext>
              </c:extLst>
            </c:dLbl>
            <c:spPr>
              <a:solidFill>
                <a:schemeClr val="accent1"/>
              </a:solid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0.08</c:v>
                </c:pt>
                <c:pt idx="1">
                  <c:v>0.1</c:v>
                </c:pt>
                <c:pt idx="2">
                  <c:v>0.04</c:v>
                </c:pt>
              </c:numCache>
            </c:numRef>
          </c:val>
          <c:extLst>
            <c:ext xmlns:c16="http://schemas.microsoft.com/office/drawing/2014/chart" uri="{C3380CC4-5D6E-409C-BE32-E72D297353CC}">
              <c16:uniqueId val="{0000000A-8CB1-4BDE-A9EF-8281C99ABB4F}"/>
            </c:ext>
          </c:extLst>
        </c:ser>
        <c:dLbls>
          <c:showLegendKey val="0"/>
          <c:showVal val="0"/>
          <c:showCatName val="0"/>
          <c:showSerName val="0"/>
          <c:showPercent val="0"/>
          <c:showBubbleSize val="0"/>
        </c:dLbls>
        <c:gapWidth val="145"/>
        <c:overlap val="-32"/>
        <c:axId val="1831063935"/>
        <c:axId val="541295823"/>
      </c:barChart>
      <c:catAx>
        <c:axId val="1831063935"/>
        <c:scaling>
          <c:orientation val="minMax"/>
        </c:scaling>
        <c:delete val="0"/>
        <c:axPos val="b"/>
        <c:numFmt formatCode="General" sourceLinked="1"/>
        <c:majorTickMark val="out"/>
        <c:minorTickMark val="none"/>
        <c:tickLblPos val="high"/>
        <c:spPr>
          <a:noFill/>
          <a:ln w="12700" cap="flat" cmpd="sng" algn="ctr">
            <a:solidFill>
              <a:schemeClr val="tx1"/>
            </a:solidFill>
            <a:round/>
          </a:ln>
          <a:effectLst/>
        </c:spPr>
        <c:txPr>
          <a:bodyPr rot="-60000000" spcFirstLastPara="1" vertOverflow="ellipsis" vert="horz" wrap="square" anchor="ctr" anchorCtr="1"/>
          <a:lstStyle/>
          <a:p>
            <a:pPr rtl="0">
              <a:defRPr sz="1400" b="1" i="0" u="none" strike="noStrike" kern="1200" baseline="0">
                <a:solidFill>
                  <a:schemeClr val="tx1"/>
                </a:solidFill>
                <a:latin typeface="+mn-lt"/>
                <a:ea typeface="+mn-ea"/>
                <a:cs typeface="Arial" panose="020B0604020202020204" pitchFamily="34" charset="0"/>
              </a:defRPr>
            </a:pPr>
            <a:endParaRPr lang="pl-PL"/>
          </a:p>
        </c:txPr>
        <c:crossAx val="541295823"/>
        <c:crosses val="autoZero"/>
        <c:auto val="1"/>
        <c:lblAlgn val="ctr"/>
        <c:lblOffset val="100"/>
        <c:noMultiLvlLbl val="0"/>
      </c:catAx>
      <c:valAx>
        <c:axId val="541295823"/>
        <c:scaling>
          <c:orientation val="minMax"/>
          <c:max val="1.4"/>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Arial" panose="020B0604020202020204" pitchFamily="34" charset="0"/>
              </a:defRPr>
            </a:pPr>
            <a:endParaRPr lang="pl-PL"/>
          </a:p>
        </c:txPr>
        <c:crossAx val="1831063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4898188893016"/>
          <c:y val="0.17991844482156788"/>
          <c:w val="0.82141798884095518"/>
          <c:h val="0.63143718883964839"/>
        </c:manualLayout>
      </c:layout>
      <c:barChart>
        <c:barDir val="col"/>
        <c:grouping val="clustered"/>
        <c:varyColors val="0"/>
        <c:ser>
          <c:idx val="0"/>
          <c:order val="0"/>
          <c:tx>
            <c:strRef>
              <c:f>Sheet1!$B$1</c:f>
              <c:strCache>
                <c:ptCount val="1"/>
                <c:pt idx="0">
                  <c:v>Baseline</c:v>
                </c:pt>
              </c:strCache>
            </c:strRef>
          </c:tx>
          <c:spPr>
            <a:solidFill>
              <a:schemeClr val="tx1">
                <a:lumMod val="50000"/>
                <a:lumOff val="50000"/>
              </a:schemeClr>
            </a:solidFill>
            <a:ln>
              <a:noFill/>
            </a:ln>
            <a:effectLst/>
          </c:spPr>
          <c:invertIfNegative val="0"/>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5152-4F79-9E7C-48E46E5C9B6A}"/>
              </c:ext>
            </c:extLst>
          </c:dPt>
          <c:dLbls>
            <c:dLbl>
              <c:idx val="0"/>
              <c:layout>
                <c:manualLayout>
                  <c:x val="0"/>
                  <c:y val="0.10214504596527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52-4F79-9E7C-48E46E5C9B6A}"/>
                </c:ext>
              </c:extLst>
            </c:dLbl>
            <c:dLbl>
              <c:idx val="1"/>
              <c:layout>
                <c:manualLayout>
                  <c:x val="0"/>
                  <c:y val="9.3973442288048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52-4F79-9E7C-48E46E5C9B6A}"/>
                </c:ext>
              </c:extLst>
            </c:dLbl>
            <c:dLbl>
              <c:idx val="2"/>
              <c:layout>
                <c:manualLayout>
                  <c:x val="-1.0116238603789554E-16"/>
                  <c:y val="9.397344228804895E-2"/>
                </c:manualLayout>
              </c:layout>
              <c:tx>
                <c:rich>
                  <a:bodyPr/>
                  <a:lstStyle/>
                  <a:p>
                    <a:r>
                      <a:rPr lang="en-US" b="0" i="0" u="none" baseline="0"/>
                      <a:t>4,49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152-4F79-9E7C-48E46E5C9B6A}"/>
                </c:ext>
              </c:extLst>
            </c:dLbl>
            <c:spPr>
              <a:no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3.72</c:v>
                </c:pt>
                <c:pt idx="1">
                  <c:v>3.99</c:v>
                </c:pt>
                <c:pt idx="2">
                  <c:v>4.49</c:v>
                </c:pt>
              </c:numCache>
            </c:numRef>
          </c:val>
          <c:extLst>
            <c:ext xmlns:c16="http://schemas.microsoft.com/office/drawing/2014/chart" uri="{C3380CC4-5D6E-409C-BE32-E72D297353CC}">
              <c16:uniqueId val="{00000004-5152-4F79-9E7C-48E46E5C9B6A}"/>
            </c:ext>
          </c:extLst>
        </c:ser>
        <c:ser>
          <c:idx val="1"/>
          <c:order val="1"/>
          <c:tx>
            <c:strRef>
              <c:f>Sheet1!$C$1</c:f>
              <c:strCache>
                <c:ptCount val="1"/>
                <c:pt idx="0">
                  <c:v>48 Weeks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6-5152-4F79-9E7C-48E46E5C9B6A}"/>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7-5152-4F79-9E7C-48E46E5C9B6A}"/>
              </c:ext>
            </c:extLst>
          </c:dPt>
          <c:dLbls>
            <c:dLbl>
              <c:idx val="0"/>
              <c:layout>
                <c:manualLayout>
                  <c:x val="5.6365872781238193E-3"/>
                  <c:y val="2.1260220301981391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52-4F79-9E7C-48E46E5C9B6A}"/>
                </c:ext>
              </c:extLst>
            </c:dLbl>
            <c:dLbl>
              <c:idx val="1"/>
              <c:layout>
                <c:manualLayout>
                  <c:x val="-4.9327038419274896E-3"/>
                  <c:y val="2.2851308613691262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52-4F79-9E7C-48E46E5C9B6A}"/>
                </c:ext>
              </c:extLst>
            </c:dLbl>
            <c:dLbl>
              <c:idx val="2"/>
              <c:layout>
                <c:manualLayout>
                  <c:x val="-3.4915974466781879E-3"/>
                  <c:y val="1.843099169094637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52-4F79-9E7C-48E46E5C9B6A}"/>
                </c:ext>
              </c:extLst>
            </c:dLbl>
            <c:spPr>
              <a:solidFill>
                <a:schemeClr val="accent1"/>
              </a:solid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0.34</c:v>
                </c:pt>
                <c:pt idx="1">
                  <c:v>0.32</c:v>
                </c:pt>
                <c:pt idx="2">
                  <c:v>0.18</c:v>
                </c:pt>
              </c:numCache>
            </c:numRef>
          </c:val>
          <c:extLst>
            <c:ext xmlns:c16="http://schemas.microsoft.com/office/drawing/2014/chart" uri="{C3380CC4-5D6E-409C-BE32-E72D297353CC}">
              <c16:uniqueId val="{00000008-5152-4F79-9E7C-48E46E5C9B6A}"/>
            </c:ext>
          </c:extLst>
        </c:ser>
        <c:dLbls>
          <c:showLegendKey val="0"/>
          <c:showVal val="0"/>
          <c:showCatName val="0"/>
          <c:showSerName val="0"/>
          <c:showPercent val="0"/>
          <c:showBubbleSize val="0"/>
        </c:dLbls>
        <c:gapWidth val="145"/>
        <c:overlap val="-32"/>
        <c:axId val="1831063935"/>
        <c:axId val="541295823"/>
      </c:barChart>
      <c:catAx>
        <c:axId val="1831063935"/>
        <c:scaling>
          <c:orientation val="minMax"/>
        </c:scaling>
        <c:delete val="0"/>
        <c:axPos val="b"/>
        <c:numFmt formatCode="General" sourceLinked="1"/>
        <c:majorTickMark val="out"/>
        <c:minorTickMark val="none"/>
        <c:tickLblPos val="high"/>
        <c:spPr>
          <a:noFill/>
          <a:ln w="12700" cap="flat" cmpd="sng" algn="ctr">
            <a:solidFill>
              <a:schemeClr val="tx1"/>
            </a:solidFill>
            <a:round/>
          </a:ln>
          <a:effectLst/>
        </c:spPr>
        <c:txPr>
          <a:bodyPr rot="-60000000" spcFirstLastPara="1" vertOverflow="ellipsis" vert="horz" wrap="square" anchor="ctr" anchorCtr="1"/>
          <a:lstStyle/>
          <a:p>
            <a:pPr rtl="0">
              <a:defRPr sz="1400" b="1" i="0" u="none" strike="noStrike" kern="1200" baseline="0">
                <a:solidFill>
                  <a:schemeClr val="tx1"/>
                </a:solidFill>
                <a:latin typeface="+mn-lt"/>
                <a:ea typeface="+mn-ea"/>
                <a:cs typeface="Arial" panose="020B0604020202020204" pitchFamily="34" charset="0"/>
              </a:defRPr>
            </a:pPr>
            <a:endParaRPr lang="pl-PL"/>
          </a:p>
        </c:txPr>
        <c:crossAx val="541295823"/>
        <c:crosses val="autoZero"/>
        <c:auto val="1"/>
        <c:lblAlgn val="ctr"/>
        <c:lblOffset val="100"/>
        <c:noMultiLvlLbl val="0"/>
      </c:catAx>
      <c:valAx>
        <c:axId val="541295823"/>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Arial" panose="020B0604020202020204" pitchFamily="34" charset="0"/>
              </a:defRPr>
            </a:pPr>
            <a:endParaRPr lang="pl-PL"/>
          </a:p>
        </c:txPr>
        <c:crossAx val="1831063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4898188893016"/>
          <c:y val="0.17991844482156788"/>
          <c:w val="0.82141798884095518"/>
          <c:h val="0.63143718883964839"/>
        </c:manualLayout>
      </c:layout>
      <c:barChart>
        <c:barDir val="col"/>
        <c:grouping val="clustered"/>
        <c:varyColors val="0"/>
        <c:ser>
          <c:idx val="0"/>
          <c:order val="0"/>
          <c:tx>
            <c:strRef>
              <c:f>Sheet1!$B$1</c:f>
              <c:strCache>
                <c:ptCount val="1"/>
                <c:pt idx="0">
                  <c:v>Baseline</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5152-4F79-9E7C-48E46E5C9B6A}"/>
              </c:ext>
            </c:extLst>
          </c:dPt>
          <c:dLbls>
            <c:dLbl>
              <c:idx val="0"/>
              <c:layout>
                <c:manualLayout>
                  <c:x val="0"/>
                  <c:y val="0.10214504596527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52-4F79-9E7C-48E46E5C9B6A}"/>
                </c:ext>
              </c:extLst>
            </c:dLbl>
            <c:dLbl>
              <c:idx val="1"/>
              <c:layout>
                <c:manualLayout>
                  <c:x val="0"/>
                  <c:y val="9.3973442288048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52-4F79-9E7C-48E46E5C9B6A}"/>
                </c:ext>
              </c:extLst>
            </c:dLbl>
            <c:spPr>
              <a:no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4.01</c:v>
                </c:pt>
                <c:pt idx="1">
                  <c:v>4.04</c:v>
                </c:pt>
              </c:numCache>
            </c:numRef>
          </c:val>
          <c:extLst>
            <c:ext xmlns:c16="http://schemas.microsoft.com/office/drawing/2014/chart" uri="{C3380CC4-5D6E-409C-BE32-E72D297353CC}">
              <c16:uniqueId val="{00000004-5152-4F79-9E7C-48E46E5C9B6A}"/>
            </c:ext>
          </c:extLst>
        </c:ser>
        <c:ser>
          <c:idx val="1"/>
          <c:order val="1"/>
          <c:tx>
            <c:strRef>
              <c:f>Sheet1!$C$1</c:f>
              <c:strCache>
                <c:ptCount val="1"/>
                <c:pt idx="0">
                  <c:v>Week 48</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6-5152-4F79-9E7C-48E46E5C9B6A}"/>
              </c:ext>
            </c:extLst>
          </c:dPt>
          <c:dLbls>
            <c:dLbl>
              <c:idx val="0"/>
              <c:layout>
                <c:manualLayout>
                  <c:x val="5.6365872781238193E-3"/>
                  <c:y val="2.1260220301981391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52-4F79-9E7C-48E46E5C9B6A}"/>
                </c:ext>
              </c:extLst>
            </c:dLbl>
            <c:dLbl>
              <c:idx val="1"/>
              <c:layout>
                <c:manualLayout>
                  <c:x val="-4.9327038419274896E-3"/>
                  <c:y val="2.2851308613691262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52-4F79-9E7C-48E46E5C9B6A}"/>
                </c:ext>
              </c:extLst>
            </c:dLbl>
            <c:spPr>
              <a:solidFill>
                <a:schemeClr val="accent1"/>
              </a:solid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0.33</c:v>
                </c:pt>
                <c:pt idx="1">
                  <c:v>0.23</c:v>
                </c:pt>
              </c:numCache>
            </c:numRef>
          </c:val>
          <c:extLst>
            <c:ext xmlns:c16="http://schemas.microsoft.com/office/drawing/2014/chart" uri="{C3380CC4-5D6E-409C-BE32-E72D297353CC}">
              <c16:uniqueId val="{00000008-5152-4F79-9E7C-48E46E5C9B6A}"/>
            </c:ext>
          </c:extLst>
        </c:ser>
        <c:dLbls>
          <c:showLegendKey val="0"/>
          <c:showVal val="0"/>
          <c:showCatName val="0"/>
          <c:showSerName val="0"/>
          <c:showPercent val="0"/>
          <c:showBubbleSize val="0"/>
        </c:dLbls>
        <c:gapWidth val="145"/>
        <c:overlap val="-32"/>
        <c:axId val="1831063935"/>
        <c:axId val="541295823"/>
      </c:barChart>
      <c:catAx>
        <c:axId val="1831063935"/>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rtl="0">
              <a:defRPr sz="1200" b="1" i="0" u="none" strike="noStrike" kern="1200" baseline="0">
                <a:solidFill>
                  <a:schemeClr val="tx1"/>
                </a:solidFill>
                <a:latin typeface="+mn-lt"/>
                <a:ea typeface="+mn-ea"/>
                <a:cs typeface="Arial" panose="020B0604020202020204" pitchFamily="34" charset="0"/>
              </a:defRPr>
            </a:pPr>
            <a:endParaRPr lang="pl-PL"/>
          </a:p>
        </c:txPr>
        <c:crossAx val="541295823"/>
        <c:crosses val="autoZero"/>
        <c:auto val="1"/>
        <c:lblAlgn val="ctr"/>
        <c:lblOffset val="100"/>
        <c:noMultiLvlLbl val="0"/>
      </c:catAx>
      <c:valAx>
        <c:axId val="541295823"/>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Arial" panose="020B0604020202020204" pitchFamily="34" charset="0"/>
              </a:defRPr>
            </a:pPr>
            <a:endParaRPr lang="pl-PL"/>
          </a:p>
        </c:txPr>
        <c:crossAx val="1831063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4898188893016"/>
          <c:y val="0.17991844482156788"/>
          <c:w val="0.82141798884095518"/>
          <c:h val="0.6314371888396483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8CB1-4BDE-A9EF-8281C99ABB4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8CB1-4BDE-A9EF-8281C99ABB4F}"/>
              </c:ext>
            </c:extLst>
          </c:dPt>
          <c:dLbls>
            <c:dLbl>
              <c:idx val="0"/>
              <c:layout>
                <c:manualLayout>
                  <c:x val="0"/>
                  <c:y val="0.10214504596527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B1-4BDE-A9EF-8281C99ABB4F}"/>
                </c:ext>
              </c:extLst>
            </c:dLbl>
            <c:dLbl>
              <c:idx val="1"/>
              <c:layout>
                <c:manualLayout>
                  <c:x val="0"/>
                  <c:y val="9.3973442288048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B1-4BDE-A9EF-8281C99ABB4F}"/>
                </c:ext>
              </c:extLst>
            </c:dLbl>
            <c:spPr>
              <a:no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1.24</c:v>
                </c:pt>
                <c:pt idx="1">
                  <c:v>1</c:v>
                </c:pt>
              </c:numCache>
            </c:numRef>
          </c:val>
          <c:extLst>
            <c:ext xmlns:c16="http://schemas.microsoft.com/office/drawing/2014/chart" uri="{C3380CC4-5D6E-409C-BE32-E72D297353CC}">
              <c16:uniqueId val="{00000004-8CB1-4BDE-A9EF-8281C99ABB4F}"/>
            </c:ext>
          </c:extLst>
        </c:ser>
        <c:ser>
          <c:idx val="1"/>
          <c:order val="1"/>
          <c:tx>
            <c:strRef>
              <c:f>Sheet1!$C$1</c:f>
              <c:strCache>
                <c:ptCount val="1"/>
                <c:pt idx="0">
                  <c:v>Column2</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9-8CB1-4BDE-A9EF-8281C99ABB4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6-8CB1-4BDE-A9EF-8281C99ABB4F}"/>
              </c:ext>
            </c:extLst>
          </c:dPt>
          <c:dLbls>
            <c:dLbl>
              <c:idx val="0"/>
              <c:layout>
                <c:manualLayout>
                  <c:x val="5.6365872781238193E-3"/>
                  <c:y val="2.1260220301981391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B1-4BDE-A9EF-8281C99ABB4F}"/>
                </c:ext>
              </c:extLst>
            </c:dLbl>
            <c:dLbl>
              <c:idx val="1"/>
              <c:layout>
                <c:manualLayout>
                  <c:x val="-4.9327038419274896E-3"/>
                  <c:y val="2.2851308613691262E-2"/>
                </c:manualLayout>
              </c:layout>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B1-4BDE-A9EF-8281C99ABB4F}"/>
                </c:ext>
              </c:extLst>
            </c:dLbl>
            <c:spPr>
              <a:solidFill>
                <a:schemeClr val="accent1"/>
              </a:solidFill>
              <a:ln>
                <a:noFill/>
              </a:ln>
              <a:effectLst/>
            </c:spPr>
            <c:txPr>
              <a:bodyPr rot="0" spcFirstLastPara="1" vertOverflow="ellipsis" vert="horz" wrap="square" lIns="38100" tIns="19050" rIns="38100" bIns="19050" anchor="ctr" anchorCtr="1">
                <a:spAutoFit/>
              </a:bodyPr>
              <a:lstStyle/>
              <a:p>
                <a:pPr rtl="0">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0.1</c:v>
                </c:pt>
                <c:pt idx="1">
                  <c:v>0.03</c:v>
                </c:pt>
              </c:numCache>
            </c:numRef>
          </c:val>
          <c:extLst>
            <c:ext xmlns:c16="http://schemas.microsoft.com/office/drawing/2014/chart" uri="{C3380CC4-5D6E-409C-BE32-E72D297353CC}">
              <c16:uniqueId val="{0000000A-8CB1-4BDE-A9EF-8281C99ABB4F}"/>
            </c:ext>
          </c:extLst>
        </c:ser>
        <c:dLbls>
          <c:showLegendKey val="0"/>
          <c:showVal val="0"/>
          <c:showCatName val="0"/>
          <c:showSerName val="0"/>
          <c:showPercent val="0"/>
          <c:showBubbleSize val="0"/>
        </c:dLbls>
        <c:gapWidth val="145"/>
        <c:overlap val="-32"/>
        <c:axId val="1831063935"/>
        <c:axId val="541295823"/>
      </c:barChart>
      <c:catAx>
        <c:axId val="1831063935"/>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rtl="0">
              <a:defRPr sz="1200" b="1" i="0" u="none" strike="noStrike" kern="1200" baseline="0">
                <a:solidFill>
                  <a:schemeClr val="tx1"/>
                </a:solidFill>
                <a:latin typeface="+mn-lt"/>
                <a:ea typeface="+mn-ea"/>
                <a:cs typeface="Arial" panose="020B0604020202020204" pitchFamily="34" charset="0"/>
              </a:defRPr>
            </a:pPr>
            <a:endParaRPr lang="pl-PL"/>
          </a:p>
        </c:txPr>
        <c:crossAx val="541295823"/>
        <c:crosses val="autoZero"/>
        <c:auto val="1"/>
        <c:lblAlgn val="ctr"/>
        <c:lblOffset val="100"/>
        <c:noMultiLvlLbl val="0"/>
      </c:catAx>
      <c:valAx>
        <c:axId val="541295823"/>
        <c:scaling>
          <c:orientation val="minMax"/>
          <c:max val="1.4"/>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Arial" panose="020B0604020202020204" pitchFamily="34" charset="0"/>
              </a:defRPr>
            </a:pPr>
            <a:endParaRPr lang="pl-PL"/>
          </a:p>
        </c:txPr>
        <c:crossAx val="1831063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88502323734015498"/>
          <c:h val="0.64931578209212393"/>
        </c:manualLayout>
      </c:layout>
      <c:barChart>
        <c:barDir val="col"/>
        <c:grouping val="clustered"/>
        <c:varyColors val="0"/>
        <c:ser>
          <c:idx val="0"/>
          <c:order val="0"/>
          <c:tx>
            <c:strRef>
              <c:f>Sheet1!$B$1</c:f>
              <c:strCache>
                <c:ptCount val="1"/>
                <c:pt idx="0">
                  <c:v>Ocena wyjściowa</c:v>
                </c:pt>
              </c:strCache>
            </c:strRef>
          </c:tx>
          <c:spPr>
            <a:solidFill>
              <a:srgbClr val="A91D73"/>
            </a:solidFill>
            <a:ln>
              <a:noFill/>
            </a:ln>
            <a:effectLst/>
          </c:spPr>
          <c:invertIfNegative val="0"/>
          <c:dPt>
            <c:idx val="0"/>
            <c:invertIfNegative val="0"/>
            <c:bubble3D val="0"/>
            <c:spPr>
              <a:solidFill>
                <a:srgbClr val="A91D73"/>
              </a:solidFill>
              <a:ln>
                <a:noFill/>
              </a:ln>
              <a:effectLst/>
            </c:spPr>
            <c:extLst>
              <c:ext xmlns:c16="http://schemas.microsoft.com/office/drawing/2014/chart" uri="{C3380CC4-5D6E-409C-BE32-E72D297353CC}">
                <c16:uniqueId val="{00000001-FC41-4BAF-A213-6A9972B73FB8}"/>
              </c:ext>
            </c:extLst>
          </c:dPt>
          <c:dPt>
            <c:idx val="1"/>
            <c:invertIfNegative val="0"/>
            <c:bubble3D val="0"/>
            <c:spPr>
              <a:solidFill>
                <a:srgbClr val="A91D73"/>
              </a:solidFill>
              <a:ln>
                <a:noFill/>
              </a:ln>
              <a:effectLst/>
            </c:spPr>
            <c:extLst>
              <c:ext xmlns:c16="http://schemas.microsoft.com/office/drawing/2014/chart" uri="{C3380CC4-5D6E-409C-BE32-E72D297353CC}">
                <c16:uniqueId val="{00000003-FC41-4BAF-A213-6A9972B73FB8}"/>
              </c:ext>
            </c:extLst>
          </c:dPt>
          <c:dPt>
            <c:idx val="2"/>
            <c:invertIfNegative val="0"/>
            <c:bubble3D val="0"/>
            <c:spPr>
              <a:solidFill>
                <a:srgbClr val="A91D73"/>
              </a:solidFill>
              <a:ln>
                <a:noFill/>
              </a:ln>
              <a:effectLst/>
            </c:spPr>
            <c:extLst>
              <c:ext xmlns:c16="http://schemas.microsoft.com/office/drawing/2014/chart" uri="{C3380CC4-5D6E-409C-BE32-E72D297353CC}">
                <c16:uniqueId val="{00000005-FC41-4BAF-A213-6A9972B73FB8}"/>
              </c:ext>
            </c:extLst>
          </c:dPt>
          <c:dLbls>
            <c:spPr>
              <a:noFill/>
              <a:ln>
                <a:noFill/>
              </a:ln>
              <a:effectLst/>
            </c:spPr>
            <c:txPr>
              <a:bodyPr rot="0" spcFirstLastPara="1" vertOverflow="ellipsis" vert="horz" wrap="square" anchor="ctr" anchorCtr="1"/>
              <a:lstStyle/>
              <a:p>
                <a:pPr rtl="0">
                  <a:defRPr sz="11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Ocena wyjściowa</c:v>
                </c:pt>
                <c:pt idx="1">
                  <c:v>Tydzień 1</c:v>
                </c:pt>
                <c:pt idx="2">
                  <c:v>Tydzień 2</c:v>
                </c:pt>
                <c:pt idx="3">
                  <c:v>Tydzień 4</c:v>
                </c:pt>
                <c:pt idx="4">
                  <c:v>Tydzień 8</c:v>
                </c:pt>
              </c:strCache>
            </c:strRef>
          </c:cat>
          <c:val>
            <c:numRef>
              <c:f>Sheet1!$B$2:$B$6</c:f>
              <c:numCache>
                <c:formatCode>General</c:formatCode>
                <c:ptCount val="5"/>
                <c:pt idx="0">
                  <c:v>3.22</c:v>
                </c:pt>
                <c:pt idx="1">
                  <c:v>2.4300000000000002</c:v>
                </c:pt>
                <c:pt idx="2">
                  <c:v>2.2999999999999998</c:v>
                </c:pt>
                <c:pt idx="3">
                  <c:v>2.2400000000000002</c:v>
                </c:pt>
                <c:pt idx="4">
                  <c:v>2.09</c:v>
                </c:pt>
              </c:numCache>
            </c:numRef>
          </c:val>
          <c:extLst>
            <c:ext xmlns:c16="http://schemas.microsoft.com/office/drawing/2014/chart" uri="{C3380CC4-5D6E-409C-BE32-E72D297353CC}">
              <c16:uniqueId val="{00000006-FC41-4BAF-A213-6A9972B73FB8}"/>
            </c:ext>
          </c:extLst>
        </c:ser>
        <c:dLbls>
          <c:showLegendKey val="0"/>
          <c:showVal val="0"/>
          <c:showCatName val="0"/>
          <c:showSerName val="0"/>
          <c:showPercent val="0"/>
          <c:showBubbleSize val="0"/>
        </c:dLbls>
        <c:gapWidth val="124"/>
        <c:overlap val="-29"/>
        <c:axId val="1338020751"/>
        <c:axId val="1093948671"/>
      </c:barChart>
      <c:catAx>
        <c:axId val="1338020751"/>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0" spcFirstLastPara="1" vertOverflow="ellipsis" wrap="square" anchor="b" anchorCtr="0"/>
          <a:lstStyle/>
          <a:p>
            <a:pPr rtl="0">
              <a:defRPr sz="10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3.5"/>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pl-PL"/>
          </a:p>
        </c:txPr>
        <c:crossAx val="1338020751"/>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64931578209212393"/>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C09-4F65-A13C-FDB8BE22A80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C09-4F65-A13C-FDB8BE22A80D}"/>
              </c:ext>
            </c:extLst>
          </c:dPt>
          <c:dLbls>
            <c:spPr>
              <a:noFill/>
              <a:ln>
                <a:noFill/>
              </a:ln>
              <a:effectLst/>
            </c:spPr>
            <c:txPr>
              <a:bodyPr rot="0" spcFirstLastPara="1" vertOverflow="ellipsis" vert="horz" wrap="square" anchor="ctr" anchorCtr="1"/>
              <a:lstStyle/>
              <a:p>
                <a:pPr rtl="0">
                  <a:defRPr sz="1197"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Tydzień 8</c:v>
                </c:pt>
              </c:strCache>
            </c:strRef>
          </c:cat>
          <c:val>
            <c:numRef>
              <c:f>Sheet1!$B$2:$B$3</c:f>
              <c:numCache>
                <c:formatCode>General</c:formatCode>
                <c:ptCount val="2"/>
                <c:pt idx="0">
                  <c:v>3.3</c:v>
                </c:pt>
                <c:pt idx="1">
                  <c:v>4.5199999999999996</c:v>
                </c:pt>
              </c:numCache>
            </c:numRef>
          </c:val>
          <c:extLst>
            <c:ext xmlns:c16="http://schemas.microsoft.com/office/drawing/2014/chart" uri="{C3380CC4-5D6E-409C-BE32-E72D297353CC}">
              <c16:uniqueId val="{00000006-3C09-4F65-A13C-FDB8BE22A80D}"/>
            </c:ext>
          </c:extLst>
        </c:ser>
        <c:dLbls>
          <c:showLegendKey val="0"/>
          <c:showVal val="0"/>
          <c:showCatName val="0"/>
          <c:showSerName val="0"/>
          <c:showPercent val="0"/>
          <c:showBubbleSize val="0"/>
        </c:dLbls>
        <c:gapWidth val="124"/>
        <c:overlap val="-29"/>
        <c:axId val="1338020751"/>
        <c:axId val="1093948671"/>
      </c:barChart>
      <c:catAx>
        <c:axId val="1338020751"/>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0" spcFirstLastPara="1" vertOverflow="ellipsis"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5"/>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2154277529122"/>
          <c:y val="4.6875590783684501E-2"/>
          <c:w val="0.71288785346474126"/>
          <c:h val="0.7461600185809909"/>
        </c:manualLayout>
      </c:layout>
      <c:barChart>
        <c:barDir val="bar"/>
        <c:grouping val="clustered"/>
        <c:varyColors val="0"/>
        <c:ser>
          <c:idx val="0"/>
          <c:order val="0"/>
          <c:tx>
            <c:strRef>
              <c:f>Sheet1!$B$1</c:f>
              <c:strCache>
                <c:ptCount val="1"/>
                <c:pt idx="0">
                  <c:v>Seria 1</c:v>
                </c:pt>
              </c:strCache>
            </c:strRef>
          </c:tx>
          <c:spPr>
            <a:solidFill>
              <a:schemeClr val="accent1"/>
            </a:solidFill>
            <a:ln>
              <a:noFill/>
            </a:ln>
            <a:effectLst/>
          </c:spPr>
          <c:invertIfNegative val="0"/>
          <c:dLbls>
            <c:dLbl>
              <c:idx val="0"/>
              <c:layout>
                <c:manualLayout>
                  <c:x val="-0.12437055766974622"/>
                  <c:y val="0"/>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9C-4DA1-904E-AC70092B403E}"/>
                </c:ext>
              </c:extLst>
            </c:dLbl>
            <c:dLbl>
              <c:idx val="1"/>
              <c:layout>
                <c:manualLayout>
                  <c:x val="-0.13929463287182389"/>
                  <c:y val="7.6220472818998488E-3"/>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9C-4DA1-904E-AC70092B403E}"/>
                </c:ext>
              </c:extLst>
            </c:dLbl>
            <c:dLbl>
              <c:idx val="2"/>
              <c:layout>
                <c:manualLayout>
                  <c:x val="-0.14924466920369547"/>
                  <c:y val="-6.9867959630117542E-17"/>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9C-4DA1-904E-AC70092B403E}"/>
                </c:ext>
              </c:extLst>
            </c:dLbl>
            <c:dLbl>
              <c:idx val="3"/>
              <c:layout>
                <c:manualLayout>
                  <c:x val="-0.16914395843085478"/>
                  <c:y val="0"/>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9C-4DA1-904E-AC70092B403E}"/>
                </c:ext>
              </c:extLst>
            </c:dLbl>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Tydzień 1</c:v>
                </c:pt>
                <c:pt idx="1">
                  <c:v>Tydzień 2</c:v>
                </c:pt>
                <c:pt idx="2">
                  <c:v>Tydzień 4</c:v>
                </c:pt>
                <c:pt idx="3">
                  <c:v>Tydzień 8</c:v>
                </c:pt>
              </c:strCache>
            </c:strRef>
          </c:cat>
          <c:val>
            <c:numRef>
              <c:f>Sheet1!$B$2:$B$5</c:f>
              <c:numCache>
                <c:formatCode>General</c:formatCode>
                <c:ptCount val="4"/>
                <c:pt idx="0">
                  <c:v>-0.88</c:v>
                </c:pt>
                <c:pt idx="1">
                  <c:v>-1.05</c:v>
                </c:pt>
                <c:pt idx="2">
                  <c:v>-1.1399999999999999</c:v>
                </c:pt>
                <c:pt idx="3">
                  <c:v>-1.58</c:v>
                </c:pt>
              </c:numCache>
            </c:numRef>
          </c:val>
          <c:extLst>
            <c:ext xmlns:c16="http://schemas.microsoft.com/office/drawing/2014/chart" uri="{C3380CC4-5D6E-409C-BE32-E72D297353CC}">
              <c16:uniqueId val="{00000000-359C-4DA1-904E-AC70092B403E}"/>
            </c:ext>
          </c:extLst>
        </c:ser>
        <c:dLbls>
          <c:showLegendKey val="0"/>
          <c:showVal val="0"/>
          <c:showCatName val="0"/>
          <c:showSerName val="0"/>
          <c:showPercent val="0"/>
          <c:showBubbleSize val="0"/>
        </c:dLbls>
        <c:gapWidth val="94"/>
        <c:overlap val="56"/>
        <c:axId val="62275808"/>
        <c:axId val="62294112"/>
      </c:barChart>
      <c:catAx>
        <c:axId val="6227580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62294112"/>
        <c:crosses val="autoZero"/>
        <c:auto val="1"/>
        <c:lblAlgn val="ctr"/>
        <c:lblOffset val="100"/>
        <c:noMultiLvlLbl val="0"/>
      </c:catAx>
      <c:valAx>
        <c:axId val="62294112"/>
        <c:scaling>
          <c:orientation val="minMax"/>
          <c:max val="3"/>
          <c:min val="-3"/>
        </c:scaling>
        <c:delete val="0"/>
        <c:axPos val="b"/>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pl-PL"/>
          </a:p>
        </c:txPr>
        <c:crossAx val="62275808"/>
        <c:crosses val="autoZero"/>
        <c:crossBetween val="between"/>
        <c:maj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88502323734015498"/>
          <c:h val="0.64931578209212393"/>
        </c:manualLayout>
      </c:layout>
      <c:barChart>
        <c:barDir val="col"/>
        <c:grouping val="stacked"/>
        <c:varyColors val="0"/>
        <c:ser>
          <c:idx val="0"/>
          <c:order val="0"/>
          <c:tx>
            <c:strRef>
              <c:f>Sheet1!$B$1</c:f>
              <c:strCache>
                <c:ptCount val="1"/>
                <c:pt idx="0">
                  <c:v>Ocena wyjściowa</c:v>
                </c:pt>
              </c:strCache>
            </c:strRef>
          </c:tx>
          <c:spPr>
            <a:solidFill>
              <a:srgbClr val="A91D73"/>
            </a:solidFill>
            <a:ln>
              <a:noFill/>
            </a:ln>
            <a:effectLst/>
          </c:spPr>
          <c:invertIfNegative val="0"/>
          <c:dPt>
            <c:idx val="0"/>
            <c:invertIfNegative val="0"/>
            <c:bubble3D val="0"/>
            <c:spPr>
              <a:solidFill>
                <a:srgbClr val="A91D73"/>
              </a:solidFill>
              <a:ln>
                <a:noFill/>
              </a:ln>
              <a:effectLst/>
            </c:spPr>
            <c:extLst>
              <c:ext xmlns:c16="http://schemas.microsoft.com/office/drawing/2014/chart" uri="{C3380CC4-5D6E-409C-BE32-E72D297353CC}">
                <c16:uniqueId val="{00000001-FC41-4BAF-A213-6A9972B73FB8}"/>
              </c:ext>
            </c:extLst>
          </c:dPt>
          <c:dPt>
            <c:idx val="1"/>
            <c:invertIfNegative val="0"/>
            <c:bubble3D val="0"/>
            <c:spPr>
              <a:solidFill>
                <a:srgbClr val="A91D73"/>
              </a:solidFill>
              <a:ln>
                <a:noFill/>
              </a:ln>
              <a:effectLst/>
            </c:spPr>
            <c:extLst>
              <c:ext xmlns:c16="http://schemas.microsoft.com/office/drawing/2014/chart" uri="{C3380CC4-5D6E-409C-BE32-E72D297353CC}">
                <c16:uniqueId val="{00000003-FC41-4BAF-A213-6A9972B73FB8}"/>
              </c:ext>
            </c:extLst>
          </c:dPt>
          <c:dLbls>
            <c:dLbl>
              <c:idx val="0"/>
              <c:tx>
                <c:rich>
                  <a:bodyPr/>
                  <a:lstStyle/>
                  <a:p>
                    <a:r>
                      <a:rPr lang="en-US" b="0" i="0" u="none" baseline="0"/>
                      <a:t>74%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C41-4BAF-A213-6A9972B73FB8}"/>
                </c:ext>
              </c:extLst>
            </c:dLbl>
            <c:dLbl>
              <c:idx val="1"/>
              <c:tx>
                <c:rich>
                  <a:bodyPr/>
                  <a:lstStyle/>
                  <a:p>
                    <a:r>
                      <a:rPr lang="en-US" b="0" i="0" u="none" baseline="0"/>
                      <a:t>37%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C41-4BAF-A213-6A9972B73FB8}"/>
                </c:ext>
              </c:extLst>
            </c:dLbl>
            <c:spPr>
              <a:noFill/>
              <a:ln>
                <a:noFill/>
              </a:ln>
              <a:effectLst/>
            </c:spPr>
            <c:txPr>
              <a:bodyPr rot="0" spcFirstLastPara="1" vertOverflow="ellipsis" vert="horz" wrap="square" anchor="ctr" anchorCtr="1"/>
              <a:lstStyle/>
              <a:p>
                <a:pPr rtl="0">
                  <a:defRPr sz="1197"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Miesiąc 1</c:v>
                </c:pt>
              </c:strCache>
            </c:strRef>
          </c:cat>
          <c:val>
            <c:numRef>
              <c:f>Sheet1!$B$2:$B$3</c:f>
              <c:numCache>
                <c:formatCode>General</c:formatCode>
                <c:ptCount val="2"/>
                <c:pt idx="0">
                  <c:v>74</c:v>
                </c:pt>
                <c:pt idx="1">
                  <c:v>37</c:v>
                </c:pt>
              </c:numCache>
            </c:numRef>
          </c:val>
          <c:extLst>
            <c:ext xmlns:c16="http://schemas.microsoft.com/office/drawing/2014/chart" uri="{C3380CC4-5D6E-409C-BE32-E72D297353CC}">
              <c16:uniqueId val="{00000006-FC41-4BAF-A213-6A9972B73FB8}"/>
            </c:ext>
          </c:extLst>
        </c:ser>
        <c:ser>
          <c:idx val="1"/>
          <c:order val="1"/>
          <c:tx>
            <c:strRef>
              <c:f>Sheet1!$C$1</c:f>
              <c:strCache>
                <c:ptCount val="1"/>
                <c:pt idx="0">
                  <c:v>24 tygodnie </c:v>
                </c:pt>
              </c:strCache>
            </c:strRef>
          </c:tx>
          <c:spPr>
            <a:solidFill>
              <a:srgbClr val="BCBEC0"/>
            </a:solidFill>
            <a:ln>
              <a:noFill/>
            </a:ln>
            <a:effectLst/>
          </c:spPr>
          <c:invertIfNegative val="0"/>
          <c:dLbls>
            <c:dLbl>
              <c:idx val="0"/>
              <c:tx>
                <c:rich>
                  <a:bodyPr/>
                  <a:lstStyle/>
                  <a:p>
                    <a:fld id="{DB34EB37-43A8-408A-A782-544B0927DBE5}" type="VALUE">
                      <a:rPr lang="en-US"/>
                      <a:pPr/>
                      <a:t>[VALUE]</a:t>
                    </a:fld>
                    <a:r>
                      <a:rPr lang="en-US" b="0" i="0" u="none" baseline="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027-4CBA-A819-F1DEDC524E83}"/>
                </c:ext>
              </c:extLst>
            </c:dLbl>
            <c:dLbl>
              <c:idx val="1"/>
              <c:tx>
                <c:rich>
                  <a:bodyPr/>
                  <a:lstStyle/>
                  <a:p>
                    <a:r>
                      <a:rPr lang="en-US" b="0" i="0" u="none" baseline="0"/>
                      <a:t>23%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27-4CBA-A819-F1DEDC524E83}"/>
                </c:ext>
              </c:extLst>
            </c:dLbl>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Miesiąc 1</c:v>
                </c:pt>
              </c:strCache>
            </c:strRef>
          </c:cat>
          <c:val>
            <c:numRef>
              <c:f>Sheet1!$C$2:$C$3</c:f>
              <c:numCache>
                <c:formatCode>General</c:formatCode>
                <c:ptCount val="2"/>
                <c:pt idx="0">
                  <c:v>16</c:v>
                </c:pt>
                <c:pt idx="1">
                  <c:v>23</c:v>
                </c:pt>
              </c:numCache>
            </c:numRef>
          </c:val>
          <c:extLst>
            <c:ext xmlns:c16="http://schemas.microsoft.com/office/drawing/2014/chart" uri="{C3380CC4-5D6E-409C-BE32-E72D297353CC}">
              <c16:uniqueId val="{00000007-F027-4CBA-A819-F1DEDC524E83}"/>
            </c:ext>
          </c:extLst>
        </c:ser>
        <c:ser>
          <c:idx val="2"/>
          <c:order val="2"/>
          <c:tx>
            <c:strRef>
              <c:f>Sheet1!$D$1</c:f>
              <c:strCache>
                <c:ptCount val="1"/>
                <c:pt idx="0">
                  <c:v>Seria 3</c:v>
                </c:pt>
              </c:strCache>
            </c:strRef>
          </c:tx>
          <c:spPr>
            <a:solidFill>
              <a:srgbClr val="77CBBC"/>
            </a:solidFill>
            <a:ln>
              <a:noFill/>
            </a:ln>
            <a:effectLst/>
          </c:spPr>
          <c:invertIfNegative val="0"/>
          <c:dLbls>
            <c:dLbl>
              <c:idx val="0"/>
              <c:tx>
                <c:rich>
                  <a:bodyPr/>
                  <a:lstStyle/>
                  <a:p>
                    <a:r>
                      <a:rPr lang="en-US" b="0" i="0" u="none" baseline="0"/>
                      <a:t>10%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027-4CBA-A819-F1DEDC524E83}"/>
                </c:ext>
              </c:extLst>
            </c:dLbl>
            <c:dLbl>
              <c:idx val="1"/>
              <c:tx>
                <c:rich>
                  <a:bodyPr rot="0" spcFirstLastPara="1" vertOverflow="ellipsis" vert="horz" wrap="square" lIns="38100" tIns="19050" rIns="38100" bIns="19050" anchor="ctr" anchorCtr="1">
                    <a:spAutoFit/>
                  </a:bodyPr>
                  <a:lstStyle/>
                  <a:p>
                    <a:pPr rtl="0">
                      <a:defRPr sz="1197" b="1" i="0" u="none" strike="noStrike" kern="1200" baseline="0">
                        <a:solidFill>
                          <a:schemeClr val="bg1"/>
                        </a:solidFill>
                        <a:latin typeface="+mn-lt"/>
                        <a:ea typeface="+mn-ea"/>
                        <a:cs typeface="+mn-cs"/>
                      </a:defRPr>
                    </a:pPr>
                    <a:r>
                      <a:rPr lang="en-US" b="0" i="0" u="none" baseline="0"/>
                      <a:t>40%</a:t>
                    </a:r>
                    <a:endParaRPr lang="en-US" dirty="0"/>
                  </a:p>
                </c:rich>
              </c:tx>
              <c:numFmt formatCode="0%" sourceLinked="0"/>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027-4CBA-A819-F1DEDC524E83}"/>
                </c:ext>
              </c:extLst>
            </c:dLbl>
            <c:numFmt formatCode="0.0%" sourceLinked="0"/>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Miesiąc 1</c:v>
                </c:pt>
              </c:strCache>
            </c:strRef>
          </c:cat>
          <c:val>
            <c:numRef>
              <c:f>Sheet1!$D$2:$D$3</c:f>
              <c:numCache>
                <c:formatCode>General</c:formatCode>
                <c:ptCount val="2"/>
                <c:pt idx="0">
                  <c:v>10</c:v>
                </c:pt>
                <c:pt idx="1">
                  <c:v>40</c:v>
                </c:pt>
              </c:numCache>
            </c:numRef>
          </c:val>
          <c:extLst>
            <c:ext xmlns:c16="http://schemas.microsoft.com/office/drawing/2014/chart" uri="{C3380CC4-5D6E-409C-BE32-E72D297353CC}">
              <c16:uniqueId val="{00000008-F027-4CBA-A819-F1DEDC524E83}"/>
            </c:ext>
          </c:extLst>
        </c:ser>
        <c:dLbls>
          <c:showLegendKey val="0"/>
          <c:showVal val="0"/>
          <c:showCatName val="0"/>
          <c:showSerName val="0"/>
          <c:showPercent val="0"/>
          <c:showBubbleSize val="0"/>
        </c:dLbls>
        <c:gapWidth val="124"/>
        <c:overlap val="100"/>
        <c:axId val="1338020751"/>
        <c:axId val="1093948671"/>
      </c:barChart>
      <c:catAx>
        <c:axId val="1338020751"/>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0" spcFirstLastPara="1" vertOverflow="ellipsis" wrap="square" anchor="b" anchorCtr="0"/>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pl-PL"/>
          </a:p>
        </c:txPr>
        <c:crossAx val="133802075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7420454000099"/>
          <c:y val="1.1623923392656773E-2"/>
          <c:w val="0.70450138304095677"/>
          <c:h val="0.86692402546185721"/>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rtl="0">
        <a:defRPr/>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2154277529122"/>
          <c:y val="4.6875590783684501E-2"/>
          <c:w val="0.71288785346474126"/>
          <c:h val="0.7461600185809909"/>
        </c:manualLayout>
      </c:layout>
      <c:lineChart>
        <c:grouping val="standard"/>
        <c:varyColors val="0"/>
        <c:ser>
          <c:idx val="0"/>
          <c:order val="0"/>
          <c:tx>
            <c:strRef>
              <c:f>Sheet1!$B$1</c:f>
              <c:strCache>
                <c:ptCount val="1"/>
                <c:pt idx="0">
                  <c:v>Seria 1</c:v>
                </c:pt>
              </c:strCache>
            </c:strRef>
          </c:tx>
          <c:spPr>
            <a:ln w="28575" cap="rnd">
              <a:solidFill>
                <a:schemeClr val="tx1"/>
              </a:solidFill>
              <a:prstDash val="sysDot"/>
              <a:round/>
            </a:ln>
            <a:effectLst/>
          </c:spPr>
          <c:marker>
            <c:symbol val="none"/>
          </c:marker>
          <c:dLbls>
            <c:dLbl>
              <c:idx val="0"/>
              <c:layout>
                <c:manualLayout>
                  <c:x val="-7.949869146898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9C-4DA1-904E-AC70092B403E}"/>
                </c:ext>
              </c:extLst>
            </c:dLbl>
            <c:dLbl>
              <c:idx val="1"/>
              <c:layout>
                <c:manualLayout>
                  <c:x val="-0.11237149207867933"/>
                  <c:y val="7.6220472818998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9C-4DA1-904E-AC70092B403E}"/>
                </c:ext>
              </c:extLst>
            </c:dLbl>
            <c:dLbl>
              <c:idx val="2"/>
              <c:layout>
                <c:manualLayout>
                  <c:x val="-0.14535649818389335"/>
                  <c:y val="5.3523804701139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9C-4DA1-904E-AC70092B403E}"/>
                </c:ext>
              </c:extLst>
            </c:dLbl>
            <c:dLbl>
              <c:idx val="3"/>
              <c:layout>
                <c:manualLayout>
                  <c:x val="-0.12875931049760925"/>
                  <c:y val="1.5244094563799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9C-4DA1-904E-AC70092B403E}"/>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Ocena wyjściowa</c:v>
                </c:pt>
                <c:pt idx="1">
                  <c:v>Dzień 7</c:v>
                </c:pt>
                <c:pt idx="2">
                  <c:v>Dzień 14</c:v>
                </c:pt>
                <c:pt idx="3">
                  <c:v>Miesiąc 1</c:v>
                </c:pt>
              </c:strCache>
            </c:strRef>
          </c:cat>
          <c:val>
            <c:numRef>
              <c:f>Sheet1!$B$2:$B$5</c:f>
              <c:numCache>
                <c:formatCode>General</c:formatCode>
                <c:ptCount val="4"/>
                <c:pt idx="0">
                  <c:v>6</c:v>
                </c:pt>
                <c:pt idx="1">
                  <c:v>4</c:v>
                </c:pt>
                <c:pt idx="2">
                  <c:v>4</c:v>
                </c:pt>
                <c:pt idx="3">
                  <c:v>3</c:v>
                </c:pt>
              </c:numCache>
            </c:numRef>
          </c:val>
          <c:smooth val="0"/>
          <c:extLst>
            <c:ext xmlns:c16="http://schemas.microsoft.com/office/drawing/2014/chart" uri="{C3380CC4-5D6E-409C-BE32-E72D297353CC}">
              <c16:uniqueId val="{00000000-359C-4DA1-904E-AC70092B403E}"/>
            </c:ext>
          </c:extLst>
        </c:ser>
        <c:dLbls>
          <c:showLegendKey val="0"/>
          <c:showVal val="0"/>
          <c:showCatName val="0"/>
          <c:showSerName val="0"/>
          <c:showPercent val="0"/>
          <c:showBubbleSize val="0"/>
        </c:dLbls>
        <c:smooth val="0"/>
        <c:axId val="62275808"/>
        <c:axId val="62294112"/>
      </c:lineChart>
      <c:catAx>
        <c:axId val="62275808"/>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pl-PL"/>
          </a:p>
        </c:txPr>
        <c:crossAx val="62294112"/>
        <c:crosses val="autoZero"/>
        <c:auto val="1"/>
        <c:lblAlgn val="ctr"/>
        <c:lblOffset val="100"/>
        <c:noMultiLvlLbl val="0"/>
      </c:catAx>
      <c:valAx>
        <c:axId val="62294112"/>
        <c:scaling>
          <c:orientation val="minMax"/>
          <c:max val="1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6227580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64931578209212393"/>
        </c:manualLayout>
      </c:layout>
      <c:lineChart>
        <c:grouping val="standard"/>
        <c:varyColors val="0"/>
        <c:ser>
          <c:idx val="0"/>
          <c:order val="0"/>
          <c:tx>
            <c:strRef>
              <c:f>Sheet1!$B$1</c:f>
              <c:strCache>
                <c:ptCount val="1"/>
                <c:pt idx="0">
                  <c:v>Ocena wyjściowa</c:v>
                </c:pt>
              </c:strCache>
            </c:strRef>
          </c:tx>
          <c:spPr>
            <a:ln w="28575" cap="rnd">
              <a:noFill/>
              <a:round/>
            </a:ln>
            <a:effectLst/>
          </c:spPr>
          <c:marker>
            <c:symbol val="none"/>
          </c:marker>
          <c:dPt>
            <c:idx val="0"/>
            <c:marker>
              <c:symbol val="none"/>
            </c:marker>
            <c:bubble3D val="0"/>
            <c:spPr>
              <a:ln w="28575" cap="rnd">
                <a:noFill/>
                <a:round/>
              </a:ln>
              <a:effectLst/>
            </c:spPr>
            <c:extLst>
              <c:ext xmlns:c16="http://schemas.microsoft.com/office/drawing/2014/chart" uri="{C3380CC4-5D6E-409C-BE32-E72D297353CC}">
                <c16:uniqueId val="{00000001-6C84-4F99-8A3F-5C2CAC28C684}"/>
              </c:ext>
            </c:extLst>
          </c:dPt>
          <c:dPt>
            <c:idx val="1"/>
            <c:marker>
              <c:symbol val="none"/>
            </c:marker>
            <c:bubble3D val="0"/>
            <c:spPr>
              <a:ln w="28575" cap="rnd">
                <a:noFill/>
                <a:round/>
              </a:ln>
              <a:effectLst/>
            </c:spPr>
            <c:extLst>
              <c:ext xmlns:c16="http://schemas.microsoft.com/office/drawing/2014/chart" uri="{C3380CC4-5D6E-409C-BE32-E72D297353CC}">
                <c16:uniqueId val="{00000003-6C84-4F99-8A3F-5C2CAC28C684}"/>
              </c:ext>
            </c:extLst>
          </c:dPt>
          <c:cat>
            <c:strRef>
              <c:f>Sheet1!$A$2:$A$3</c:f>
              <c:strCache>
                <c:ptCount val="2"/>
                <c:pt idx="0">
                  <c:v>Włączenie do badania – BL</c:v>
                </c:pt>
                <c:pt idx="1">
                  <c:v>BL – miesiąc 1</c:v>
                </c:pt>
              </c:strCache>
            </c:strRef>
          </c:cat>
          <c:val>
            <c:numRef>
              <c:f>Sheet1!$B$2:$B$3</c:f>
              <c:numCache>
                <c:formatCode>General</c:formatCode>
                <c:ptCount val="2"/>
                <c:pt idx="0">
                  <c:v>7798</c:v>
                </c:pt>
                <c:pt idx="1">
                  <c:v>9133</c:v>
                </c:pt>
              </c:numCache>
            </c:numRef>
          </c:val>
          <c:smooth val="0"/>
          <c:extLst>
            <c:ext xmlns:c16="http://schemas.microsoft.com/office/drawing/2014/chart" uri="{C3380CC4-5D6E-409C-BE32-E72D297353CC}">
              <c16:uniqueId val="{00000004-6C84-4F99-8A3F-5C2CAC28C684}"/>
            </c:ext>
          </c:extLst>
        </c:ser>
        <c:dLbls>
          <c:showLegendKey val="0"/>
          <c:showVal val="0"/>
          <c:showCatName val="0"/>
          <c:showSerName val="0"/>
          <c:showPercent val="0"/>
          <c:showBubbleSize val="0"/>
        </c:dLbls>
        <c:smooth val="0"/>
        <c:axId val="1338020751"/>
        <c:axId val="1093948671"/>
      </c:lineChart>
      <c:catAx>
        <c:axId val="1338020751"/>
        <c:scaling>
          <c:orientation val="minMax"/>
        </c:scaling>
        <c:delete val="0"/>
        <c:axPos val="b"/>
        <c:numFmt formatCode="General" sourceLinked="1"/>
        <c:majorTickMark val="out"/>
        <c:minorTickMark val="none"/>
        <c:tickLblPos val="low"/>
        <c:spPr>
          <a:noFill/>
          <a:ln w="19050" cap="flat" cmpd="sng" algn="ctr">
            <a:solidFill>
              <a:schemeClr val="tx1"/>
            </a:solidFill>
            <a:round/>
          </a:ln>
          <a:effectLst/>
        </c:spPr>
        <c:txPr>
          <a:bodyPr rot="0" spcFirstLastPara="1" vertOverflow="ellipsis" wrap="square" anchor="ctr" anchorCtr="1"/>
          <a:lstStyle/>
          <a:p>
            <a:pPr rtl="0">
              <a:defRPr sz="105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50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pl-PL"/>
          </a:p>
        </c:txPr>
        <c:crossAx val="1338020751"/>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9.5358276751970728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15B-47C3-A292-A5F24221572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15B-47C3-A292-A5F24221572A}"/>
              </c:ext>
            </c:extLst>
          </c:dPt>
          <c:dLbls>
            <c:dLbl>
              <c:idx val="0"/>
              <c:layout>
                <c:manualLayout>
                  <c:x val="3.1648002671940735E-3"/>
                  <c:y val="0.11480992645396207"/>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A15B-47C3-A292-A5F24221572A}"/>
                </c:ext>
              </c:extLst>
            </c:dLbl>
            <c:dLbl>
              <c:idx val="1"/>
              <c:layout>
                <c:manualLayout>
                  <c:x val="-4.020367102240816E-3"/>
                  <c:y val="0.21292561808231633"/>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A15B-47C3-A292-A5F24221572A}"/>
                </c:ext>
              </c:extLst>
            </c:dLbl>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miesięcy przed rozpoczęciem stosowania benralizumabu</c:v>
                </c:pt>
                <c:pt idx="1">
                  <c:v>12 miesięcy po rozpoczęciu stosowania benralizumabu</c:v>
                </c:pt>
              </c:strCache>
            </c:strRef>
          </c:cat>
          <c:val>
            <c:numRef>
              <c:f>Sheet1!$B$2:$B$3</c:f>
              <c:numCache>
                <c:formatCode>General</c:formatCode>
                <c:ptCount val="2"/>
                <c:pt idx="0">
                  <c:v>3.25</c:v>
                </c:pt>
                <c:pt idx="1">
                  <c:v>1.47</c:v>
                </c:pt>
              </c:numCache>
            </c:numRef>
          </c:val>
          <c:extLst>
            <c:ext xmlns:c16="http://schemas.microsoft.com/office/drawing/2014/chart" uri="{C3380CC4-5D6E-409C-BE32-E72D297353CC}">
              <c16:uniqueId val="{00000004-A15B-47C3-A292-A5F24221572A}"/>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3.5"/>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9.5358276751970728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46A8-4A5C-8FCF-123BE6C739F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A8-4A5C-8FCF-123BE6C739FD}"/>
              </c:ext>
            </c:extLst>
          </c:dPt>
          <c:dLbls>
            <c:dLbl>
              <c:idx val="0"/>
              <c:layout>
                <c:manualLayout>
                  <c:x val="3.1648002671940735E-3"/>
                  <c:y val="0.11480992645396207"/>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46A8-4A5C-8FCF-123BE6C739FD}"/>
                </c:ext>
              </c:extLst>
            </c:dLbl>
            <c:dLbl>
              <c:idx val="1"/>
              <c:layout>
                <c:manualLayout>
                  <c:x val="-4.020367102240816E-3"/>
                  <c:y val="0.21292561808231633"/>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46A8-4A5C-8FCF-123BE6C739FD}"/>
                </c:ext>
              </c:extLst>
            </c:dLbl>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miesięcy przed rozpoczęciem stosowania benralizumabu</c:v>
                </c:pt>
                <c:pt idx="1">
                  <c:v>12 miesięcy po rozpoczęciu stosowania benralizumabu</c:v>
                </c:pt>
              </c:strCache>
            </c:strRef>
          </c:cat>
          <c:val>
            <c:numRef>
              <c:f>Sheet1!$B$2:$B$3</c:f>
              <c:numCache>
                <c:formatCode>General</c:formatCode>
                <c:ptCount val="2"/>
                <c:pt idx="0">
                  <c:v>3.23</c:v>
                </c:pt>
                <c:pt idx="1">
                  <c:v>1.23</c:v>
                </c:pt>
              </c:numCache>
            </c:numRef>
          </c:val>
          <c:extLst>
            <c:ext xmlns:c16="http://schemas.microsoft.com/office/drawing/2014/chart" uri="{C3380CC4-5D6E-409C-BE32-E72D297353CC}">
              <c16:uniqueId val="{00000004-46A8-4A5C-8FCF-123BE6C739FD}"/>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3.5"/>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9.5358276751970728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E20D-46F0-AB13-43ECA6D609D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20D-46F0-AB13-43ECA6D609D6}"/>
              </c:ext>
            </c:extLst>
          </c:dPt>
          <c:dLbls>
            <c:dLbl>
              <c:idx val="0"/>
              <c:layout>
                <c:manualLayout>
                  <c:x val="-1.0911910272890585E-2"/>
                  <c:y val="0.17880912100765922"/>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E20D-46F0-AB13-43ECA6D609D6}"/>
                </c:ext>
              </c:extLst>
            </c:dLbl>
            <c:dLbl>
              <c:idx val="1"/>
              <c:layout>
                <c:manualLayout>
                  <c:x val="-4.0204399844934995E-3"/>
                  <c:y val="0.20453291347532729"/>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E20D-46F0-AB13-43ECA6D609D6}"/>
                </c:ext>
              </c:extLst>
            </c:dLbl>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miesięcy przed rozpoczęciem stosowania benralizumabu</c:v>
                </c:pt>
                <c:pt idx="1">
                  <c:v>12 miesięcy po rozpoczęciu stosowania benralizumabu</c:v>
                </c:pt>
              </c:strCache>
            </c:strRef>
          </c:cat>
          <c:val>
            <c:numRef>
              <c:f>Sheet1!$B$2:$B$3</c:f>
              <c:numCache>
                <c:formatCode>General</c:formatCode>
                <c:ptCount val="2"/>
                <c:pt idx="0">
                  <c:v>1.71</c:v>
                </c:pt>
                <c:pt idx="1">
                  <c:v>0.79</c:v>
                </c:pt>
              </c:numCache>
            </c:numRef>
          </c:val>
          <c:extLst>
            <c:ext xmlns:c16="http://schemas.microsoft.com/office/drawing/2014/chart" uri="{C3380CC4-5D6E-409C-BE32-E72D297353CC}">
              <c16:uniqueId val="{00000004-E20D-46F0-AB13-43ECA6D609D6}"/>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2"/>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5023128128976"/>
          <c:y val="9.5358212012873297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3875-43DC-8151-62E99B6A3F3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875-43DC-8151-62E99B6A3F3B}"/>
              </c:ext>
            </c:extLst>
          </c:dPt>
          <c:dLbls>
            <c:dLbl>
              <c:idx val="0"/>
              <c:layout>
                <c:manualLayout>
                  <c:x val="-3.5441055483959288E-4"/>
                  <c:y val="0.20818376167220676"/>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3875-43DC-8151-62E99B6A3F3B}"/>
                </c:ext>
              </c:extLst>
            </c:dLbl>
            <c:dLbl>
              <c:idx val="1"/>
              <c:layout>
                <c:manualLayout>
                  <c:x val="-4.020367102240816E-3"/>
                  <c:y val="0.21292561808231633"/>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3875-43DC-8151-62E99B6A3F3B}"/>
                </c:ext>
              </c:extLst>
            </c:dLbl>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miesięcy przed rozpoczęciem stosowania benralizumabu</c:v>
                </c:pt>
                <c:pt idx="1">
                  <c:v>12 miesięcy po rozpoczęciu stosowania benralizumabu</c:v>
                </c:pt>
              </c:strCache>
            </c:strRef>
          </c:cat>
          <c:val>
            <c:numRef>
              <c:f>Sheet1!$B$2:$B$3</c:f>
              <c:numCache>
                <c:formatCode>General</c:formatCode>
                <c:ptCount val="2"/>
                <c:pt idx="0">
                  <c:v>1.56</c:v>
                </c:pt>
                <c:pt idx="1">
                  <c:v>1.02</c:v>
                </c:pt>
              </c:numCache>
            </c:numRef>
          </c:val>
          <c:extLst>
            <c:ext xmlns:c16="http://schemas.microsoft.com/office/drawing/2014/chart" uri="{C3380CC4-5D6E-409C-BE32-E72D297353CC}">
              <c16:uniqueId val="{00000004-3875-43DC-8151-62E99B6A3F3B}"/>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2"/>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5023128128976"/>
          <c:y val="9.5358212012873297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rgbClr val="9DC3E6"/>
            </a:solidFill>
            <a:ln>
              <a:noFill/>
            </a:ln>
            <a:effectLst/>
          </c:spPr>
          <c:invertIfNegative val="0"/>
          <c:dPt>
            <c:idx val="0"/>
            <c:invertIfNegative val="0"/>
            <c:bubble3D val="0"/>
            <c:spPr>
              <a:solidFill>
                <a:srgbClr val="9DC3E6"/>
              </a:solidFill>
              <a:ln>
                <a:noFill/>
              </a:ln>
              <a:effectLst/>
            </c:spPr>
            <c:extLst>
              <c:ext xmlns:c16="http://schemas.microsoft.com/office/drawing/2014/chart" uri="{C3380CC4-5D6E-409C-BE32-E72D297353CC}">
                <c16:uniqueId val="{00000001-1304-49E1-A9C5-FBFB4658AD27}"/>
              </c:ext>
            </c:extLst>
          </c:dPt>
          <c:dPt>
            <c:idx val="1"/>
            <c:invertIfNegative val="0"/>
            <c:bubble3D val="0"/>
            <c:spPr>
              <a:solidFill>
                <a:srgbClr val="9DC3E6"/>
              </a:solidFill>
              <a:ln>
                <a:noFill/>
              </a:ln>
              <a:effectLst/>
            </c:spPr>
            <c:extLst>
              <c:ext xmlns:c16="http://schemas.microsoft.com/office/drawing/2014/chart" uri="{C3380CC4-5D6E-409C-BE32-E72D297353CC}">
                <c16:uniqueId val="{00000003-1304-49E1-A9C5-FBFB4658AD27}"/>
              </c:ext>
            </c:extLst>
          </c:dPt>
          <c:dLbls>
            <c:dLbl>
              <c:idx val="0"/>
              <c:layout>
                <c:manualLayout>
                  <c:x val="3.1647785643612075E-3"/>
                  <c:y val="0.16375342532335704"/>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1304-49E1-A9C5-FBFB4658AD27}"/>
                </c:ext>
              </c:extLst>
            </c:dLbl>
            <c:dLbl>
              <c:idx val="1"/>
              <c:layout>
                <c:manualLayout>
                  <c:x val="-4.0204386285053332E-3"/>
                  <c:y val="0.14893895737395135"/>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1304-49E1-A9C5-FBFB4658AD27}"/>
                </c:ext>
              </c:extLst>
            </c:dLbl>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Przejście z omalizumabu (n=205)</c:v>
                </c:pt>
                <c:pt idx="1">
                  <c:v>Przejście z mepolizumabu (n=144)</c:v>
                </c:pt>
              </c:strCache>
            </c:strRef>
          </c:cat>
          <c:val>
            <c:numRef>
              <c:f>Sheet1!$B$2:$B$3</c:f>
              <c:numCache>
                <c:formatCode>General</c:formatCode>
                <c:ptCount val="2"/>
                <c:pt idx="0">
                  <c:v>3.25</c:v>
                </c:pt>
                <c:pt idx="1">
                  <c:v>3.81</c:v>
                </c:pt>
              </c:numCache>
            </c:numRef>
          </c:val>
          <c:extLst>
            <c:ext xmlns:c16="http://schemas.microsoft.com/office/drawing/2014/chart" uri="{C3380CC4-5D6E-409C-BE32-E72D297353CC}">
              <c16:uniqueId val="{00000004-1304-49E1-A9C5-FBFB4658AD27}"/>
            </c:ext>
          </c:extLst>
        </c:ser>
        <c:ser>
          <c:idx val="1"/>
          <c:order val="1"/>
          <c:tx>
            <c:strRef>
              <c:f>Sheet1!$C$1</c:f>
              <c:strCache>
                <c:ptCount val="1"/>
                <c:pt idx="0">
                  <c:v>T1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Przejście z omalizumabu (n=205)</c:v>
                </c:pt>
                <c:pt idx="1">
                  <c:v>Przejście z mepolizumabu (n=144)</c:v>
                </c:pt>
              </c:strCache>
            </c:strRef>
          </c:cat>
          <c:val>
            <c:numRef>
              <c:f>Sheet1!$C$2:$C$3</c:f>
              <c:numCache>
                <c:formatCode>General</c:formatCode>
                <c:ptCount val="2"/>
                <c:pt idx="0">
                  <c:v>1.25</c:v>
                </c:pt>
                <c:pt idx="1">
                  <c:v>1.78</c:v>
                </c:pt>
              </c:numCache>
            </c:numRef>
          </c:val>
          <c:extLst>
            <c:ext xmlns:c16="http://schemas.microsoft.com/office/drawing/2014/chart" uri="{C3380CC4-5D6E-409C-BE32-E72D297353CC}">
              <c16:uniqueId val="{00000006-1304-49E1-A9C5-FBFB4658AD27}"/>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4.5"/>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5023128128976"/>
          <c:y val="9.5358212012873297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rgbClr val="9DC3E6"/>
            </a:solidFill>
            <a:ln>
              <a:noFill/>
            </a:ln>
            <a:effectLst/>
          </c:spPr>
          <c:invertIfNegative val="0"/>
          <c:dPt>
            <c:idx val="0"/>
            <c:invertIfNegative val="0"/>
            <c:bubble3D val="0"/>
            <c:spPr>
              <a:solidFill>
                <a:srgbClr val="9DC3E6"/>
              </a:solidFill>
              <a:ln>
                <a:noFill/>
              </a:ln>
              <a:effectLst/>
            </c:spPr>
            <c:extLst>
              <c:ext xmlns:c16="http://schemas.microsoft.com/office/drawing/2014/chart" uri="{C3380CC4-5D6E-409C-BE32-E72D297353CC}">
                <c16:uniqueId val="{00000001-E35A-4E03-94C5-A95087857FB9}"/>
              </c:ext>
            </c:extLst>
          </c:dPt>
          <c:dPt>
            <c:idx val="1"/>
            <c:invertIfNegative val="0"/>
            <c:bubble3D val="0"/>
            <c:spPr>
              <a:solidFill>
                <a:srgbClr val="9DC3E6"/>
              </a:solidFill>
              <a:ln>
                <a:noFill/>
              </a:ln>
              <a:effectLst/>
            </c:spPr>
            <c:extLst>
              <c:ext xmlns:c16="http://schemas.microsoft.com/office/drawing/2014/chart" uri="{C3380CC4-5D6E-409C-BE32-E72D297353CC}">
                <c16:uniqueId val="{00000003-E35A-4E03-94C5-A95087857FB9}"/>
              </c:ext>
            </c:extLst>
          </c:dPt>
          <c:dLbls>
            <c:dLbl>
              <c:idx val="0"/>
              <c:layout>
                <c:manualLayout>
                  <c:x val="-4.6822905038518608E-3"/>
                  <c:y val="0.10917645831493356"/>
                </c:manualLayout>
              </c:layout>
              <c:tx>
                <c:rich>
                  <a:bodyPr rot="0" spcFirstLastPara="1" vertOverflow="ellipsis" vert="horz" wrap="square" lIns="38100" tIns="19050" rIns="38100" bIns="19050" anchor="ctr" anchorCtr="0">
                    <a:noAutofit/>
                  </a:bodyPr>
                  <a:lstStyle/>
                  <a:p>
                    <a:pPr algn="ctr" rtl="0">
                      <a:defRPr sz="1300" b="1" i="0" u="none" strike="noStrike" kern="1200" baseline="0">
                        <a:solidFill>
                          <a:schemeClr val="accent2"/>
                        </a:solidFill>
                        <a:latin typeface="+mn-lt"/>
                        <a:ea typeface="+mn-ea"/>
                        <a:cs typeface="+mn-cs"/>
                      </a:defRPr>
                    </a:pPr>
                    <a:r>
                      <a:rPr lang="en-US" sz="1300" b="0" i="0" u="none" baseline="0">
                        <a:solidFill>
                          <a:schemeClr val="accent2"/>
                        </a:solidFill>
                      </a:rPr>
                      <a:t>3,55</a:t>
                    </a:r>
                  </a:p>
                </c:rich>
              </c:tx>
              <c:spPr>
                <a:noFill/>
                <a:ln>
                  <a:noFill/>
                </a:ln>
                <a:effectLst/>
              </c:spPr>
              <c:txPr>
                <a:bodyPr rot="0" spcFirstLastPara="1" vertOverflow="ellipsis" vert="horz" wrap="square" lIns="38100" tIns="19050" rIns="38100" bIns="19050" anchor="ctr" anchorCtr="0">
                  <a:noAutofit/>
                </a:bodyPr>
                <a:lstStyle/>
                <a:p>
                  <a:pPr algn="ctr" rtl="0">
                    <a:defRPr sz="1300" b="1"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8.7077751478997448E-2"/>
                      <c:h val="0.10582478348518466"/>
                    </c:manualLayout>
                  </c15:layout>
                  <c15:showDataLabelsRange val="0"/>
                </c:ext>
                <c:ext xmlns:c16="http://schemas.microsoft.com/office/drawing/2014/chart" uri="{C3380CC4-5D6E-409C-BE32-E72D297353CC}">
                  <c16:uniqueId val="{00000001-E35A-4E03-94C5-A95087857FB9}"/>
                </c:ext>
              </c:extLst>
            </c:dLbl>
            <c:dLbl>
              <c:idx val="1"/>
              <c:spPr>
                <a:noFill/>
                <a:ln>
                  <a:noFill/>
                </a:ln>
                <a:effectLst/>
              </c:spPr>
              <c:txPr>
                <a:bodyPr rot="0" spcFirstLastPara="1" vertOverflow="ellipsis" vert="horz" wrap="square" lIns="38100" tIns="19050" rIns="38100" bIns="19050" anchor="ctr" anchorCtr="1">
                  <a:noAutofit/>
                </a:bodyPr>
                <a:lstStyle/>
                <a:p>
                  <a:pPr rtl="0">
                    <a:defRPr sz="1300" b="1" i="0" u="none" strike="noStrike" kern="1200" baseline="0">
                      <a:solidFill>
                        <a:schemeClr val="accent2"/>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15:layout>
                    <c:manualLayout>
                      <c:w val="0.14018428460681032"/>
                      <c:h val="7.5713353411571677E-2"/>
                    </c:manualLayout>
                  </c15:layout>
                </c:ext>
                <c:ext xmlns:c16="http://schemas.microsoft.com/office/drawing/2014/chart" uri="{C3380CC4-5D6E-409C-BE32-E72D297353CC}">
                  <c16:uniqueId val="{00000003-E35A-4E03-94C5-A95087857FB9}"/>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5A-4E03-94C5-A95087857FB9}"/>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5A-4E03-94C5-A95087857FB9}"/>
                </c:ext>
              </c:extLst>
            </c:dLbl>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accent2"/>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&lt;150 komórek/µl
 (n=114)</c:v>
                </c:pt>
                <c:pt idx="1">
                  <c:v>≥150 komórek/µL
(n=315)</c:v>
                </c:pt>
                <c:pt idx="2">
                  <c:v>&lt;300 komórek/µl
 (n=194)</c:v>
                </c:pt>
                <c:pt idx="3">
                  <c:v>≥300 komórek/µL
(n=235)</c:v>
                </c:pt>
              </c:strCache>
            </c:strRef>
          </c:cat>
          <c:val>
            <c:numRef>
              <c:f>Sheet1!$B$2:$B$5</c:f>
              <c:numCache>
                <c:formatCode>General</c:formatCode>
                <c:ptCount val="4"/>
                <c:pt idx="0">
                  <c:v>3.55</c:v>
                </c:pt>
                <c:pt idx="1">
                  <c:v>3.13</c:v>
                </c:pt>
                <c:pt idx="2">
                  <c:v>3.42</c:v>
                </c:pt>
                <c:pt idx="3">
                  <c:v>3.1</c:v>
                </c:pt>
              </c:numCache>
            </c:numRef>
          </c:val>
          <c:extLst>
            <c:ext xmlns:c16="http://schemas.microsoft.com/office/drawing/2014/chart" uri="{C3380CC4-5D6E-409C-BE32-E72D297353CC}">
              <c16:uniqueId val="{00000004-E35A-4E03-94C5-A95087857FB9}"/>
            </c:ext>
          </c:extLst>
        </c:ser>
        <c:ser>
          <c:idx val="1"/>
          <c:order val="1"/>
          <c:tx>
            <c:strRef>
              <c:f>Sheet1!$C$1</c:f>
              <c:strCache>
                <c:ptCount val="1"/>
                <c:pt idx="0">
                  <c:v>T1</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5A-4E03-94C5-A95087857FB9}"/>
                </c:ext>
              </c:extLst>
            </c:dLbl>
            <c:dLbl>
              <c:idx val="1"/>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5A-4E03-94C5-A95087857FB9}"/>
                </c:ext>
              </c:extLst>
            </c:dLbl>
            <c:dLbl>
              <c:idx val="2"/>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5A-4E03-94C5-A95087857FB9}"/>
                </c:ext>
              </c:extLst>
            </c:dLbl>
            <c:dLbl>
              <c:idx val="3"/>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5A-4E03-94C5-A95087857FB9}"/>
                </c:ext>
              </c:extLst>
            </c:dLbl>
            <c:spPr>
              <a:noFill/>
              <a:ln>
                <a:noFill/>
              </a:ln>
              <a:effectLst/>
            </c:spPr>
            <c:txPr>
              <a:bodyPr rot="0" spcFirstLastPara="1" vertOverflow="ellipsis" vert="horz" wrap="square" lIns="38100" tIns="19050" rIns="38100" bIns="19050" anchor="ctr" anchorCtr="1">
                <a:spAutoFit/>
              </a:bodyPr>
              <a:lstStyle/>
              <a:p>
                <a:pPr rtl="0">
                  <a:defRPr sz="1300" b="0" i="0" u="none" strike="noStrike" kern="1200" baseline="0">
                    <a:solidFill>
                      <a:schemeClr val="bg1"/>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&lt;150 komórek/µl
 (n=114)</c:v>
                </c:pt>
                <c:pt idx="1">
                  <c:v>≥150 komórek/µL
(n=315)</c:v>
                </c:pt>
                <c:pt idx="2">
                  <c:v>&lt;300 komórek/µl
 (n=194)</c:v>
                </c:pt>
                <c:pt idx="3">
                  <c:v>≥300 komórek/µL
(n=235)</c:v>
                </c:pt>
              </c:strCache>
            </c:strRef>
          </c:cat>
          <c:val>
            <c:numRef>
              <c:f>Sheet1!$C$2:$C$5</c:f>
              <c:numCache>
                <c:formatCode>General</c:formatCode>
                <c:ptCount val="4"/>
                <c:pt idx="0">
                  <c:v>1.72</c:v>
                </c:pt>
                <c:pt idx="1">
                  <c:v>1.1399999999999999</c:v>
                </c:pt>
                <c:pt idx="2">
                  <c:v>1.51</c:v>
                </c:pt>
                <c:pt idx="3">
                  <c:v>1.1100000000000001</c:v>
                </c:pt>
              </c:numCache>
            </c:numRef>
          </c:val>
          <c:extLst>
            <c:ext xmlns:c16="http://schemas.microsoft.com/office/drawing/2014/chart" uri="{C3380CC4-5D6E-409C-BE32-E72D297353CC}">
              <c16:uniqueId val="{00000005-E35A-4E03-94C5-A95087857FB9}"/>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4.5"/>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5023128128976"/>
          <c:y val="9.5358212012873297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rgbClr val="9DC3E6"/>
            </a:solidFill>
            <a:ln>
              <a:noFill/>
            </a:ln>
            <a:effectLst/>
          </c:spPr>
          <c:invertIfNegative val="0"/>
          <c:dPt>
            <c:idx val="0"/>
            <c:invertIfNegative val="0"/>
            <c:bubble3D val="0"/>
            <c:spPr>
              <a:solidFill>
                <a:srgbClr val="9DC3E6"/>
              </a:solidFill>
              <a:ln>
                <a:noFill/>
              </a:ln>
              <a:effectLst/>
            </c:spPr>
            <c:extLst>
              <c:ext xmlns:c16="http://schemas.microsoft.com/office/drawing/2014/chart" uri="{C3380CC4-5D6E-409C-BE32-E72D297353CC}">
                <c16:uniqueId val="{00000001-1304-49E1-A9C5-FBFB4658AD27}"/>
              </c:ext>
            </c:extLst>
          </c:dPt>
          <c:dPt>
            <c:idx val="1"/>
            <c:invertIfNegative val="0"/>
            <c:bubble3D val="0"/>
            <c:spPr>
              <a:solidFill>
                <a:srgbClr val="9DC3E6"/>
              </a:solidFill>
              <a:ln>
                <a:noFill/>
              </a:ln>
              <a:effectLst/>
            </c:spPr>
            <c:extLst>
              <c:ext xmlns:c16="http://schemas.microsoft.com/office/drawing/2014/chart" uri="{C3380CC4-5D6E-409C-BE32-E72D297353CC}">
                <c16:uniqueId val="{00000003-1304-49E1-A9C5-FBFB4658AD27}"/>
              </c:ext>
            </c:extLst>
          </c:dPt>
          <c:dLbls>
            <c:dLbl>
              <c:idx val="0"/>
              <c:layout>
                <c:manualLayout>
                  <c:x val="3.1647560178441141E-3"/>
                  <c:y val="0.17880912100765922"/>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1304-49E1-A9C5-FBFB4658AD27}"/>
                </c:ext>
              </c:extLst>
            </c:dLbl>
            <c:dLbl>
              <c:idx val="1"/>
              <c:layout>
                <c:manualLayout>
                  <c:x val="-1.4047489391009773E-3"/>
                  <c:y val="0.14517502861474973"/>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1304-49E1-A9C5-FBFB4658AD27}"/>
                </c:ext>
              </c:extLst>
            </c:dLbl>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Przejście z omalizumabu (n=205)</c:v>
                </c:pt>
                <c:pt idx="1">
                  <c:v>Przejście z mepolizumabu (n=144)</c:v>
                </c:pt>
              </c:strCache>
            </c:strRef>
          </c:cat>
          <c:val>
            <c:numRef>
              <c:f>Sheet1!$B$2:$B$3</c:f>
              <c:numCache>
                <c:formatCode>General</c:formatCode>
                <c:ptCount val="2"/>
                <c:pt idx="0">
                  <c:v>82</c:v>
                </c:pt>
                <c:pt idx="1">
                  <c:v>86.1</c:v>
                </c:pt>
              </c:numCache>
            </c:numRef>
          </c:val>
          <c:extLst>
            <c:ext xmlns:c16="http://schemas.microsoft.com/office/drawing/2014/chart" uri="{C3380CC4-5D6E-409C-BE32-E72D297353CC}">
              <c16:uniqueId val="{00000004-1304-49E1-A9C5-FBFB4658AD27}"/>
            </c:ext>
          </c:extLst>
        </c:ser>
        <c:ser>
          <c:idx val="1"/>
          <c:order val="1"/>
          <c:tx>
            <c:strRef>
              <c:f>Sheet1!$C$1</c:f>
              <c:strCache>
                <c:ptCount val="1"/>
                <c:pt idx="0">
                  <c:v>T1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Przejście z omalizumabu (n=205)</c:v>
                </c:pt>
                <c:pt idx="1">
                  <c:v>Przejście z mepolizumabu (n=144)</c:v>
                </c:pt>
              </c:strCache>
            </c:strRef>
          </c:cat>
          <c:val>
            <c:numRef>
              <c:f>Sheet1!$C$2:$C$3</c:f>
              <c:numCache>
                <c:formatCode>General</c:formatCode>
                <c:ptCount val="2"/>
                <c:pt idx="0">
                  <c:v>52.2</c:v>
                </c:pt>
                <c:pt idx="1">
                  <c:v>59.7</c:v>
                </c:pt>
              </c:numCache>
            </c:numRef>
          </c:val>
          <c:extLst>
            <c:ext xmlns:c16="http://schemas.microsoft.com/office/drawing/2014/chart" uri="{C3380CC4-5D6E-409C-BE32-E72D297353CC}">
              <c16:uniqueId val="{00000006-1304-49E1-A9C5-FBFB4658AD27}"/>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5023128128976"/>
          <c:y val="9.5358212012873297E-2"/>
          <c:w val="0.94378578304706895"/>
          <c:h val="0.78429061182145421"/>
        </c:manualLayout>
      </c:layout>
      <c:barChart>
        <c:barDir val="col"/>
        <c:grouping val="clustered"/>
        <c:varyColors val="0"/>
        <c:ser>
          <c:idx val="0"/>
          <c:order val="0"/>
          <c:tx>
            <c:strRef>
              <c:f>Sheet1!$B$1</c:f>
              <c:strCache>
                <c:ptCount val="1"/>
                <c:pt idx="0">
                  <c:v>Ocena wyjściowa</c:v>
                </c:pt>
              </c:strCache>
            </c:strRef>
          </c:tx>
          <c:spPr>
            <a:solidFill>
              <a:srgbClr val="9DC3E6"/>
            </a:solidFill>
            <a:ln>
              <a:noFill/>
            </a:ln>
            <a:effectLst/>
          </c:spPr>
          <c:invertIfNegative val="0"/>
          <c:dPt>
            <c:idx val="0"/>
            <c:invertIfNegative val="0"/>
            <c:bubble3D val="0"/>
            <c:spPr>
              <a:solidFill>
                <a:srgbClr val="9DC3E6"/>
              </a:solidFill>
              <a:ln>
                <a:noFill/>
              </a:ln>
              <a:effectLst/>
            </c:spPr>
            <c:extLst>
              <c:ext xmlns:c16="http://schemas.microsoft.com/office/drawing/2014/chart" uri="{C3380CC4-5D6E-409C-BE32-E72D297353CC}">
                <c16:uniqueId val="{00000001-E35A-4E03-94C5-A95087857FB9}"/>
              </c:ext>
            </c:extLst>
          </c:dPt>
          <c:dPt>
            <c:idx val="1"/>
            <c:invertIfNegative val="0"/>
            <c:bubble3D val="0"/>
            <c:spPr>
              <a:solidFill>
                <a:srgbClr val="9DC3E6"/>
              </a:solidFill>
              <a:ln>
                <a:noFill/>
              </a:ln>
              <a:effectLst/>
            </c:spPr>
            <c:extLst>
              <c:ext xmlns:c16="http://schemas.microsoft.com/office/drawing/2014/chart" uri="{C3380CC4-5D6E-409C-BE32-E72D297353CC}">
                <c16:uniqueId val="{00000003-E35A-4E03-94C5-A95087857FB9}"/>
              </c:ext>
            </c:extLst>
          </c:dPt>
          <c:dLbls>
            <c:dLbl>
              <c:idx val="0"/>
              <c:layout>
                <c:manualLayout>
                  <c:x val="-4.6822905038518617E-3"/>
                  <c:y val="0.13552395962934485"/>
                </c:manualLayout>
              </c:layout>
              <c:tx>
                <c:rich>
                  <a:bodyPr rot="0" spcFirstLastPara="1" vertOverflow="ellipsis" vert="horz" wrap="square" lIns="38100" tIns="19050" rIns="38100" bIns="19050" anchor="ctr" anchorCtr="0">
                    <a:noAutofit/>
                  </a:bodyPr>
                  <a:lstStyle/>
                  <a:p>
                    <a:pPr algn="ctr" rtl="0">
                      <a:defRPr sz="1300" b="1" i="0" u="none" strike="noStrike" kern="1200" baseline="0">
                        <a:solidFill>
                          <a:schemeClr val="accent2"/>
                        </a:solidFill>
                        <a:latin typeface="+mn-lt"/>
                        <a:ea typeface="+mn-ea"/>
                        <a:cs typeface="+mn-cs"/>
                      </a:defRPr>
                    </a:pPr>
                    <a:r>
                      <a:rPr lang="en-US" sz="1300" b="0" i="0" u="none" baseline="0">
                        <a:solidFill>
                          <a:schemeClr val="accent2"/>
                        </a:solidFill>
                      </a:rPr>
                      <a:t>3,55</a:t>
                    </a:r>
                  </a:p>
                </c:rich>
              </c:tx>
              <c:spPr>
                <a:noFill/>
                <a:ln>
                  <a:noFill/>
                </a:ln>
                <a:effectLst/>
              </c:spPr>
              <c:txPr>
                <a:bodyPr rot="0" spcFirstLastPara="1" vertOverflow="ellipsis" vert="horz" wrap="square" lIns="38100" tIns="19050" rIns="38100" bIns="19050" anchor="ctr" anchorCtr="0">
                  <a:noAutofit/>
                </a:bodyPr>
                <a:lstStyle/>
                <a:p>
                  <a:pPr algn="ctr" rtl="0">
                    <a:defRPr sz="1300" b="1" i="0" u="none" strike="noStrike" kern="1200" baseline="0">
                      <a:solidFill>
                        <a:schemeClr val="accent2"/>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8.7077751478997448E-2"/>
                      <c:h val="0.15851978611400733"/>
                    </c:manualLayout>
                  </c15:layout>
                  <c15:showDataLabelsRange val="0"/>
                </c:ext>
                <c:ext xmlns:c16="http://schemas.microsoft.com/office/drawing/2014/chart" uri="{C3380CC4-5D6E-409C-BE32-E72D297353CC}">
                  <c16:uniqueId val="{00000001-E35A-4E03-94C5-A95087857FB9}"/>
                </c:ext>
              </c:extLst>
            </c:dLbl>
            <c:dLbl>
              <c:idx val="1"/>
              <c:spPr>
                <a:noFill/>
                <a:ln>
                  <a:noFill/>
                </a:ln>
                <a:effectLst/>
              </c:spPr>
              <c:txPr>
                <a:bodyPr rot="0" spcFirstLastPara="1" vertOverflow="ellipsis" vert="horz" wrap="square" lIns="38100" tIns="19050" rIns="38100" bIns="19050" anchor="ctr" anchorCtr="1">
                  <a:noAutofit/>
                </a:bodyPr>
                <a:lstStyle/>
                <a:p>
                  <a:pPr rtl="0">
                    <a:defRPr sz="1300" b="1" i="0" u="none" strike="noStrike" kern="1200" baseline="0">
                      <a:solidFill>
                        <a:schemeClr val="accent2"/>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15:layout>
                    <c:manualLayout>
                      <c:w val="0.14018428460681032"/>
                      <c:h val="7.5713353411571677E-2"/>
                    </c:manualLayout>
                  </c15:layout>
                </c:ext>
                <c:ext xmlns:c16="http://schemas.microsoft.com/office/drawing/2014/chart" uri="{C3380CC4-5D6E-409C-BE32-E72D297353CC}">
                  <c16:uniqueId val="{00000003-E35A-4E03-94C5-A95087857FB9}"/>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5A-4E03-94C5-A95087857FB9}"/>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5A-4E03-94C5-A95087857FB9}"/>
                </c:ext>
              </c:extLst>
            </c:dLbl>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accent2"/>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&lt;150 komórek/µl
 (n=114)</c:v>
                </c:pt>
                <c:pt idx="1">
                  <c:v>≥150 komórek/µL
(n=315)</c:v>
                </c:pt>
                <c:pt idx="2">
                  <c:v>&lt;300 komórek/µl
 (n=194)</c:v>
                </c:pt>
                <c:pt idx="3">
                  <c:v>≥300 komórek/µL
(n=235)</c:v>
                </c:pt>
              </c:strCache>
            </c:strRef>
          </c:cat>
          <c:val>
            <c:numRef>
              <c:f>Sheet1!$B$2:$B$5</c:f>
              <c:numCache>
                <c:formatCode>General</c:formatCode>
                <c:ptCount val="4"/>
                <c:pt idx="0">
                  <c:v>86.8</c:v>
                </c:pt>
                <c:pt idx="1">
                  <c:v>81.900000000000006</c:v>
                </c:pt>
                <c:pt idx="2">
                  <c:v>83</c:v>
                </c:pt>
                <c:pt idx="3">
                  <c:v>83.4</c:v>
                </c:pt>
              </c:numCache>
            </c:numRef>
          </c:val>
          <c:extLst>
            <c:ext xmlns:c16="http://schemas.microsoft.com/office/drawing/2014/chart" uri="{C3380CC4-5D6E-409C-BE32-E72D297353CC}">
              <c16:uniqueId val="{00000004-E35A-4E03-94C5-A95087857FB9}"/>
            </c:ext>
          </c:extLst>
        </c:ser>
        <c:ser>
          <c:idx val="1"/>
          <c:order val="1"/>
          <c:tx>
            <c:strRef>
              <c:f>Sheet1!$C$1</c:f>
              <c:strCache>
                <c:ptCount val="1"/>
                <c:pt idx="0">
                  <c:v>T1</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5A-4E03-94C5-A95087857FB9}"/>
                </c:ext>
              </c:extLst>
            </c:dLbl>
            <c:dLbl>
              <c:idx val="1"/>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5A-4E03-94C5-A95087857FB9}"/>
                </c:ext>
              </c:extLst>
            </c:dLbl>
            <c:dLbl>
              <c:idx val="2"/>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5A-4E03-94C5-A95087857FB9}"/>
                </c:ext>
              </c:extLst>
            </c:dLbl>
            <c:dLbl>
              <c:idx val="3"/>
              <c:spPr>
                <a:noFill/>
                <a:ln>
                  <a:noFill/>
                </a:ln>
                <a:effectLst/>
              </c:spPr>
              <c:txPr>
                <a:bodyPr rot="0" spcFirstLastPara="1" vertOverflow="ellipsis" vert="horz" wrap="square" lIns="38100" tIns="19050" rIns="38100" bIns="19050" anchor="ctr" anchorCtr="1">
                  <a:spAutoFit/>
                </a:bodyPr>
                <a:lstStyle/>
                <a:p>
                  <a:pPr rtl="0">
                    <a:defRPr sz="1300" b="1"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5A-4E03-94C5-A95087857FB9}"/>
                </c:ext>
              </c:extLst>
            </c:dLbl>
            <c:spPr>
              <a:noFill/>
              <a:ln>
                <a:noFill/>
              </a:ln>
              <a:effectLst/>
            </c:spPr>
            <c:txPr>
              <a:bodyPr rot="0" spcFirstLastPara="1" vertOverflow="ellipsis" vert="horz" wrap="square" lIns="38100" tIns="19050" rIns="38100" bIns="19050" anchor="ctr" anchorCtr="1">
                <a:spAutoFit/>
              </a:bodyPr>
              <a:lstStyle/>
              <a:p>
                <a:pPr rtl="0">
                  <a:defRPr sz="1300" b="0" i="0" u="none" strike="noStrike" kern="1200" baseline="0">
                    <a:solidFill>
                      <a:schemeClr val="bg1"/>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&lt;150 komórek/µl
 (n=114)</c:v>
                </c:pt>
                <c:pt idx="1">
                  <c:v>≥150 komórek/µL
(n=315)</c:v>
                </c:pt>
                <c:pt idx="2">
                  <c:v>&lt;300 komórek/µl
 (n=194)</c:v>
                </c:pt>
                <c:pt idx="3">
                  <c:v>≥300 komórek/µL
(n=235)</c:v>
                </c:pt>
              </c:strCache>
            </c:strRef>
          </c:cat>
          <c:val>
            <c:numRef>
              <c:f>Sheet1!$C$2:$C$5</c:f>
              <c:numCache>
                <c:formatCode>General</c:formatCode>
                <c:ptCount val="4"/>
                <c:pt idx="0">
                  <c:v>62.3</c:v>
                </c:pt>
                <c:pt idx="1">
                  <c:v>48.9</c:v>
                </c:pt>
                <c:pt idx="2">
                  <c:v>60.8</c:v>
                </c:pt>
                <c:pt idx="3">
                  <c:v>45.5</c:v>
                </c:pt>
              </c:numCache>
            </c:numRef>
          </c:val>
          <c:extLst>
            <c:ext xmlns:c16="http://schemas.microsoft.com/office/drawing/2014/chart" uri="{C3380CC4-5D6E-409C-BE32-E72D297353CC}">
              <c16:uniqueId val="{00000005-E35A-4E03-94C5-A95087857FB9}"/>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00"/>
          <c:min val="0"/>
        </c:scaling>
        <c:delete val="0"/>
        <c:axPos val="l"/>
        <c:numFmt formatCode="General"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pl-PL"/>
          </a:p>
        </c:txPr>
        <c:crossAx val="1338020751"/>
        <c:crosses val="autoZero"/>
        <c:crossBetween val="between"/>
        <c:majorUnit val="2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7420454000099"/>
          <c:y val="1.1623923392656773E-2"/>
          <c:w val="0.70450138304095677"/>
          <c:h val="0.86692402546185721"/>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rtl="0">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0.21707152976943583"/>
          <c:w val="0.94378578304706895"/>
          <c:h val="0.48276900109191001"/>
        </c:manualLayout>
      </c:layout>
      <c:pieChart>
        <c:varyColors val="1"/>
        <c:ser>
          <c:idx val="0"/>
          <c:order val="0"/>
          <c:tx>
            <c:strRef>
              <c:f>Sheet1!$B$1</c:f>
              <c:strCache>
                <c:ptCount val="1"/>
                <c:pt idx="0">
                  <c:v>Baseline</c:v>
                </c:pt>
              </c:strCache>
            </c:strRef>
          </c:tx>
          <c:spPr>
            <a:ln>
              <a:solidFill>
                <a:schemeClr val="accent1"/>
              </a:solidFill>
            </a:ln>
          </c:spPr>
          <c:dPt>
            <c:idx val="0"/>
            <c:bubble3D val="0"/>
            <c:spPr>
              <a:noFill/>
              <a:ln>
                <a:solidFill>
                  <a:schemeClr val="accent1"/>
                </a:solidFill>
              </a:ln>
              <a:effectLst/>
            </c:spPr>
            <c:extLst>
              <c:ext xmlns:c16="http://schemas.microsoft.com/office/drawing/2014/chart" uri="{C3380CC4-5D6E-409C-BE32-E72D297353CC}">
                <c16:uniqueId val="{00000001-B3F2-48DC-B4C1-052F7821F162}"/>
              </c:ext>
            </c:extLst>
          </c:dPt>
          <c:dPt>
            <c:idx val="1"/>
            <c:bubble3D val="0"/>
            <c:spPr>
              <a:solidFill>
                <a:schemeClr val="accent1"/>
              </a:solidFill>
              <a:ln>
                <a:solidFill>
                  <a:schemeClr val="accent1"/>
                </a:solidFill>
              </a:ln>
              <a:effectLst/>
            </c:spPr>
            <c:extLst>
              <c:ext xmlns:c16="http://schemas.microsoft.com/office/drawing/2014/chart" uri="{C3380CC4-5D6E-409C-BE32-E72D297353CC}">
                <c16:uniqueId val="{00000003-B3F2-48DC-B4C1-052F7821F162}"/>
              </c:ext>
            </c:extLst>
          </c:dPt>
          <c:dPt>
            <c:idx val="2"/>
            <c:bubble3D val="0"/>
            <c:spPr>
              <a:noFill/>
              <a:ln>
                <a:solidFill>
                  <a:schemeClr val="accent1"/>
                </a:solidFill>
              </a:ln>
              <a:effectLst/>
            </c:spPr>
            <c:extLst>
              <c:ext xmlns:c16="http://schemas.microsoft.com/office/drawing/2014/chart" uri="{C3380CC4-5D6E-409C-BE32-E72D297353CC}">
                <c16:uniqueId val="{00000005-B3F2-48DC-B4C1-052F7821F162}"/>
              </c:ext>
            </c:extLst>
          </c:dPt>
          <c:dLbls>
            <c:dLbl>
              <c:idx val="0"/>
              <c:delete val="1"/>
              <c:extLst>
                <c:ext xmlns:c15="http://schemas.microsoft.com/office/drawing/2012/chart" uri="{CE6537A1-D6FC-4f65-9D91-7224C49458BB}">
                  <c15:layout>
                    <c:manualLayout>
                      <c:w val="0.33062652932840514"/>
                      <c:h val="0.31380464191147261"/>
                    </c:manualLayout>
                  </c15:layout>
                </c:ext>
                <c:ext xmlns:c16="http://schemas.microsoft.com/office/drawing/2014/chart" uri="{C3380CC4-5D6E-409C-BE32-E72D297353CC}">
                  <c16:uniqueId val="{00000001-B3F2-48DC-B4C1-052F7821F162}"/>
                </c:ext>
              </c:extLst>
            </c:dLbl>
            <c:dLbl>
              <c:idx val="1"/>
              <c:layout>
                <c:manualLayout>
                  <c:x val="1.7593461927217991E-2"/>
                  <c:y val="1.1425258880125074E-2"/>
                </c:manualLayout>
              </c:layout>
              <c:tx>
                <c:rich>
                  <a:bodyPr/>
                  <a:lstStyle/>
                  <a:p>
                    <a:fld id="{C497CF5B-09E8-4314-BC23-9614D13DBB5C}"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layout>
                    <c:manualLayout>
                      <c:w val="0.23079579548219795"/>
                      <c:h val="0.28797309120977377"/>
                    </c:manualLayout>
                  </c15:layout>
                  <c15:dlblFieldTable/>
                  <c15:showDataLabelsRange val="0"/>
                </c:ext>
                <c:ext xmlns:c16="http://schemas.microsoft.com/office/drawing/2014/chart" uri="{C3380CC4-5D6E-409C-BE32-E72D297353CC}">
                  <c16:uniqueId val="{00000003-B3F2-48DC-B4C1-052F7821F162}"/>
                </c:ext>
              </c:extLst>
            </c:dLbl>
            <c:spPr>
              <a:noFill/>
              <a:ln>
                <a:noFill/>
              </a:ln>
              <a:effectLst/>
            </c:spPr>
            <c:txPr>
              <a:bodyPr rot="0" spcFirstLastPara="1" vertOverflow="ellipsis" vert="horz" wrap="square" anchor="ctr" anchorCtr="1"/>
              <a:lstStyle/>
              <a:p>
                <a:pPr rtl="0">
                  <a:defRPr sz="10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Baseline</c:v>
                </c:pt>
                <c:pt idx="1">
                  <c:v>48 Weeks</c:v>
                </c:pt>
              </c:strCache>
            </c:strRef>
          </c:cat>
          <c:val>
            <c:numRef>
              <c:f>Sheet1!$B$2:$B$3</c:f>
              <c:numCache>
                <c:formatCode>General</c:formatCode>
                <c:ptCount val="2"/>
                <c:pt idx="0">
                  <c:v>48.6</c:v>
                </c:pt>
                <c:pt idx="1">
                  <c:v>51.4</c:v>
                </c:pt>
              </c:numCache>
            </c:numRef>
          </c:val>
          <c:extLst>
            <c:ext xmlns:c16="http://schemas.microsoft.com/office/drawing/2014/chart" uri="{C3380CC4-5D6E-409C-BE32-E72D297353CC}">
              <c16:uniqueId val="{00000006-B3F2-48DC-B4C1-052F7821F162}"/>
            </c:ext>
          </c:extLst>
        </c:ser>
        <c:dLbls>
          <c:showLegendKey val="0"/>
          <c:showVal val="0"/>
          <c:showCatName val="0"/>
          <c:showSerName val="0"/>
          <c:showPercent val="0"/>
          <c:showBubbleSize val="0"/>
          <c:showLeaderLines val="0"/>
        </c:dLbls>
        <c:firstSliceAng val="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1000"/>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0.21707152976943583"/>
          <c:w val="0.94378578304706895"/>
          <c:h val="0.48276900109191001"/>
        </c:manualLayout>
      </c:layout>
      <c:pieChart>
        <c:varyColors val="1"/>
        <c:ser>
          <c:idx val="0"/>
          <c:order val="0"/>
          <c:tx>
            <c:strRef>
              <c:f>Sheet1!$B$1</c:f>
              <c:strCache>
                <c:ptCount val="1"/>
                <c:pt idx="0">
                  <c:v>Baseline</c:v>
                </c:pt>
              </c:strCache>
            </c:strRef>
          </c:tx>
          <c:spPr>
            <a:ln>
              <a:solidFill>
                <a:schemeClr val="bg1">
                  <a:lumMod val="50000"/>
                </a:schemeClr>
              </a:solidFill>
            </a:ln>
          </c:spPr>
          <c:dPt>
            <c:idx val="0"/>
            <c:bubble3D val="0"/>
            <c:spPr>
              <a:solidFill>
                <a:schemeClr val="bg1">
                  <a:lumMod val="65000"/>
                </a:schemeClr>
              </a:solidFill>
              <a:ln>
                <a:solidFill>
                  <a:schemeClr val="bg1">
                    <a:lumMod val="50000"/>
                  </a:schemeClr>
                </a:solidFill>
              </a:ln>
              <a:effectLst/>
            </c:spPr>
            <c:extLst>
              <c:ext xmlns:c16="http://schemas.microsoft.com/office/drawing/2014/chart" uri="{C3380CC4-5D6E-409C-BE32-E72D297353CC}">
                <c16:uniqueId val="{00000001-6E17-46E1-B12B-31762F444940}"/>
              </c:ext>
            </c:extLst>
          </c:dPt>
          <c:dPt>
            <c:idx val="1"/>
            <c:bubble3D val="0"/>
            <c:spPr>
              <a:noFill/>
              <a:ln>
                <a:solidFill>
                  <a:schemeClr val="bg1">
                    <a:lumMod val="50000"/>
                  </a:schemeClr>
                </a:solidFill>
              </a:ln>
              <a:effectLst/>
            </c:spPr>
            <c:extLst>
              <c:ext xmlns:c16="http://schemas.microsoft.com/office/drawing/2014/chart" uri="{C3380CC4-5D6E-409C-BE32-E72D297353CC}">
                <c16:uniqueId val="{00000003-6E17-46E1-B12B-31762F444940}"/>
              </c:ext>
            </c:extLst>
          </c:dPt>
          <c:dPt>
            <c:idx val="2"/>
            <c:bubble3D val="0"/>
            <c:spPr>
              <a:noFill/>
              <a:ln>
                <a:solidFill>
                  <a:schemeClr val="bg1">
                    <a:lumMod val="50000"/>
                  </a:schemeClr>
                </a:solidFill>
              </a:ln>
              <a:effectLst/>
            </c:spPr>
            <c:extLst>
              <c:ext xmlns:c16="http://schemas.microsoft.com/office/drawing/2014/chart" uri="{C3380CC4-5D6E-409C-BE32-E72D297353CC}">
                <c16:uniqueId val="{00000006-6E17-46E1-B12B-31762F444940}"/>
              </c:ext>
            </c:extLst>
          </c:dPt>
          <c:dLbls>
            <c:dLbl>
              <c:idx val="0"/>
              <c:layout>
                <c:manualLayout>
                  <c:x val="-0.15177835745852014"/>
                  <c:y val="-5.3726744170331464E-2"/>
                </c:manualLayout>
              </c:layout>
              <c:tx>
                <c:rich>
                  <a:bodyPr/>
                  <a:lstStyle/>
                  <a:p>
                    <a:fld id="{F925A3AC-0470-4AB3-AE8E-1BF5ACD86E59}" type="VALUE">
                      <a:rPr lang="en-US"/>
                      <a:pPr/>
                      <a:t>[VALUE]</a:t>
                    </a:fld>
                    <a:r>
                      <a:rPr lang="en-US"/>
                      <a:t> %</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17-46E1-B12B-31762F444940}"/>
                </c:ext>
              </c:extLst>
            </c:dLbl>
            <c:dLbl>
              <c:idx val="1"/>
              <c:delete val="1"/>
              <c:extLst>
                <c:ext xmlns:c15="http://schemas.microsoft.com/office/drawing/2012/chart" uri="{CE6537A1-D6FC-4f65-9D91-7224C49458BB}"/>
                <c:ext xmlns:c16="http://schemas.microsoft.com/office/drawing/2014/chart" uri="{C3380CC4-5D6E-409C-BE32-E72D297353CC}">
                  <c16:uniqueId val="{00000003-6E17-46E1-B12B-31762F444940}"/>
                </c:ext>
              </c:extLst>
            </c:dLbl>
            <c:dLbl>
              <c:idx val="2"/>
              <c:delete val="1"/>
              <c:extLst>
                <c:ext xmlns:c15="http://schemas.microsoft.com/office/drawing/2012/chart" uri="{CE6537A1-D6FC-4f65-9D91-7224C49458BB}"/>
                <c:ext xmlns:c16="http://schemas.microsoft.com/office/drawing/2014/chart" uri="{C3380CC4-5D6E-409C-BE32-E72D297353CC}">
                  <c16:uniqueId val="{00000006-6E17-46E1-B12B-31762F444940}"/>
                </c:ext>
              </c:extLst>
            </c:dLbl>
            <c:spPr>
              <a:noFill/>
              <a:ln>
                <a:noFill/>
              </a:ln>
              <a:effectLst/>
            </c:spPr>
            <c:txPr>
              <a:bodyPr rot="0" spcFirstLastPara="1" vertOverflow="ellipsis" vert="horz" wrap="square" anchor="ctr" anchorCtr="1"/>
              <a:lstStyle/>
              <a:p>
                <a:pPr rtl="0">
                  <a:defRPr sz="11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Baseline</c:v>
                </c:pt>
                <c:pt idx="1">
                  <c:v>48 Weeks</c:v>
                </c:pt>
              </c:strCache>
            </c:strRef>
          </c:cat>
          <c:val>
            <c:numRef>
              <c:f>Sheet1!$B$2:$B$3</c:f>
              <c:numCache>
                <c:formatCode>General</c:formatCode>
                <c:ptCount val="2"/>
                <c:pt idx="0">
                  <c:v>56.9</c:v>
                </c:pt>
                <c:pt idx="1">
                  <c:v>43.1</c:v>
                </c:pt>
              </c:numCache>
            </c:numRef>
          </c:val>
          <c:extLst>
            <c:ext xmlns:c16="http://schemas.microsoft.com/office/drawing/2014/chart" uri="{C3380CC4-5D6E-409C-BE32-E72D297353CC}">
              <c16:uniqueId val="{00000004-6E17-46E1-B12B-31762F444940}"/>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1100"/>
      </a:pPr>
      <a:endParaRPr lang="pl-P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0.21707152976943583"/>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BFB2-4A11-9DE8-84DC91140D7B}"/>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FB2-4A11-9DE8-84DC91140D7B}"/>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B2-4A11-9DE8-84DC91140D7B}"/>
                </c:ext>
              </c:extLst>
            </c:dLbl>
            <c:dLbl>
              <c:idx val="1"/>
              <c:layout>
                <c:manualLayout>
                  <c:x val="0"/>
                  <c:y val="0.13698027770570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B2-4A11-9DE8-84DC91140D7B}"/>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48 tygodni</c:v>
                </c:pt>
              </c:strCache>
            </c:strRef>
          </c:cat>
          <c:val>
            <c:numRef>
              <c:f>Sheet1!$B$2:$B$3</c:f>
              <c:numCache>
                <c:formatCode>General</c:formatCode>
                <c:ptCount val="2"/>
                <c:pt idx="0">
                  <c:v>4.92</c:v>
                </c:pt>
                <c:pt idx="1">
                  <c:v>1.34</c:v>
                </c:pt>
              </c:numCache>
            </c:numRef>
          </c:val>
          <c:extLst>
            <c:ext xmlns:c16="http://schemas.microsoft.com/office/drawing/2014/chart" uri="{C3380CC4-5D6E-409C-BE32-E72D297353CC}">
              <c16:uniqueId val="{00000006-BFB2-4A11-9DE8-84DC91140D7B}"/>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0.21707152976943583"/>
          <c:w val="0.94378578304706895"/>
          <c:h val="0.51648346601698758"/>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77E-4D44-9D91-16674EAC4658}"/>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77E-4D44-9D91-16674EAC4658}"/>
              </c:ext>
            </c:extLst>
          </c:dPt>
          <c:dLbls>
            <c:dLbl>
              <c:idx val="0"/>
              <c:layout>
                <c:manualLayout>
                  <c:x val="0"/>
                  <c:y val="0.217505516685534"/>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977E-4D44-9D91-16674EAC4658}"/>
                </c:ext>
              </c:extLst>
            </c:dLbl>
            <c:dLbl>
              <c:idx val="1"/>
              <c:layout>
                <c:manualLayout>
                  <c:x val="3.0351990000132977E-3"/>
                  <c:y val="0.2191219711668757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977E-4D44-9D91-16674EAC4658}"/>
                </c:ext>
              </c:extLst>
            </c:dLbl>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48 tygodni</c:v>
                </c:pt>
              </c:strCache>
            </c:strRef>
          </c:cat>
          <c:val>
            <c:numRef>
              <c:f>Sheet1!$B$2:$B$3</c:f>
              <c:numCache>
                <c:formatCode>General</c:formatCode>
                <c:ptCount val="2"/>
                <c:pt idx="0">
                  <c:v>2.9</c:v>
                </c:pt>
                <c:pt idx="1">
                  <c:v>2.15</c:v>
                </c:pt>
              </c:numCache>
            </c:numRef>
          </c:val>
          <c:extLst>
            <c:ext xmlns:c16="http://schemas.microsoft.com/office/drawing/2014/chart" uri="{C3380CC4-5D6E-409C-BE32-E72D297353CC}">
              <c16:uniqueId val="{00000004-977E-4D44-9D91-16674EAC4658}"/>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9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3.5"/>
          <c:min val="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0.21707152976943583"/>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C04-4C2F-83CE-CA55088F876A}"/>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C04-4C2F-83CE-CA55088F876A}"/>
              </c:ext>
            </c:extLst>
          </c:dPt>
          <c:dLbls>
            <c:dLbl>
              <c:idx val="0"/>
              <c:layout>
                <c:manualLayout>
                  <c:x val="0"/>
                  <c:y val="0.217505516685534"/>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9C04-4C2F-83CE-CA55088F876A}"/>
                </c:ext>
              </c:extLst>
            </c:dLbl>
            <c:dLbl>
              <c:idx val="1"/>
              <c:layout>
                <c:manualLayout>
                  <c:x val="4.1058388261050417E-3"/>
                  <c:y val="0.23175704999115954"/>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9C04-4C2F-83CE-CA55088F876A}"/>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48 tygodni</c:v>
                </c:pt>
              </c:strCache>
            </c:strRef>
          </c:cat>
          <c:val>
            <c:numRef>
              <c:f>Sheet1!$B$2:$B$3</c:f>
              <c:numCache>
                <c:formatCode>General</c:formatCode>
                <c:ptCount val="2"/>
                <c:pt idx="0">
                  <c:v>3.46</c:v>
                </c:pt>
                <c:pt idx="1">
                  <c:v>4.3499999999999996</c:v>
                </c:pt>
              </c:numCache>
            </c:numRef>
          </c:val>
          <c:extLst>
            <c:ext xmlns:c16="http://schemas.microsoft.com/office/drawing/2014/chart" uri="{C3380CC4-5D6E-409C-BE32-E72D297353CC}">
              <c16:uniqueId val="{00000004-9C04-4C2F-83CE-CA55088F876A}"/>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9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5"/>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1295695665998E-2"/>
          <c:y val="0.21707152976943583"/>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9CA-453D-8DBB-91D53AEF7700}"/>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A9CA-453D-8DBB-91D53AEF7700}"/>
              </c:ext>
            </c:extLst>
          </c:dPt>
          <c:dLbls>
            <c:dLbl>
              <c:idx val="0"/>
              <c:layout>
                <c:manualLayout>
                  <c:x val="0"/>
                  <c:y val="0.217505516685534"/>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3172584893875382"/>
                      <c:h val="0.22250669924247468"/>
                    </c:manualLayout>
                  </c15:layout>
                </c:ext>
                <c:ext xmlns:c16="http://schemas.microsoft.com/office/drawing/2014/chart" uri="{C3380CC4-5D6E-409C-BE32-E72D297353CC}">
                  <c16:uniqueId val="{00000001-A9CA-453D-8DBB-91D53AEF7700}"/>
                </c:ext>
              </c:extLst>
            </c:dLbl>
            <c:dLbl>
              <c:idx val="1"/>
              <c:layout>
                <c:manualLayout>
                  <c:x val="-4.0202649840375953E-3"/>
                  <c:y val="0.2129256421592077"/>
                </c:manualLayout>
              </c:layout>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27620010112648702"/>
                      <c:h val="0.22250669924247468"/>
                    </c:manualLayout>
                  </c15:layout>
                </c:ext>
                <c:ext xmlns:c16="http://schemas.microsoft.com/office/drawing/2014/chart" uri="{C3380CC4-5D6E-409C-BE32-E72D297353CC}">
                  <c16:uniqueId val="{00000003-A9CA-453D-8DBB-91D53AEF7700}"/>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Ocena wyjściowa</c:v>
                </c:pt>
                <c:pt idx="1">
                  <c:v>48 tygodni</c:v>
                </c:pt>
              </c:strCache>
            </c:strRef>
          </c:cat>
          <c:val>
            <c:numRef>
              <c:f>Sheet1!$B$2:$B$3</c:f>
              <c:numCache>
                <c:formatCode>General</c:formatCode>
                <c:ptCount val="2"/>
                <c:pt idx="0">
                  <c:v>1760</c:v>
                </c:pt>
                <c:pt idx="1">
                  <c:v>1900</c:v>
                </c:pt>
              </c:numCache>
            </c:numRef>
          </c:val>
          <c:extLst>
            <c:ext xmlns:c16="http://schemas.microsoft.com/office/drawing/2014/chart" uri="{C3380CC4-5D6E-409C-BE32-E72D297353CC}">
              <c16:uniqueId val="{00000004-A9CA-453D-8DBB-91D53AEF7700}"/>
            </c:ext>
          </c:extLst>
        </c:ser>
        <c:dLbls>
          <c:showLegendKey val="0"/>
          <c:showVal val="0"/>
          <c:showCatName val="0"/>
          <c:showSerName val="0"/>
          <c:showPercent val="0"/>
          <c:showBubbleSize val="0"/>
        </c:dLbls>
        <c:gapWidth val="83"/>
        <c:overlap val="-5"/>
        <c:axId val="1338020751"/>
        <c:axId val="1093948671"/>
      </c:barChart>
      <c:catAx>
        <c:axId val="1338020751"/>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0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2000"/>
          <c:min val="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8020751"/>
        <c:crosses val="autoZero"/>
        <c:crossBetween val="between"/>
        <c:majorUnit val="5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4529511520987"/>
          <c:y val="0.1543533892157653"/>
          <c:w val="0.60726566126836279"/>
          <c:h val="0.64222188545160463"/>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dPt>
            <c:idx val="0"/>
            <c:marker>
              <c:symbol val="triang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1-13FD-4EDF-A412-CEB47464B5FF}"/>
              </c:ext>
            </c:extLst>
          </c:dPt>
          <c:dPt>
            <c:idx val="1"/>
            <c:marker>
              <c:symbol val="squar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02-13FD-4EDF-A412-CEB47464B5FF}"/>
              </c:ext>
            </c:extLst>
          </c:dPt>
          <c:cat>
            <c:strRef>
              <c:f>Sheet1!$A$2:$A$3</c:f>
              <c:strCache>
                <c:ptCount val="2"/>
                <c:pt idx="0">
                  <c:v>All</c:v>
                </c:pt>
                <c:pt idx="1">
                  <c:v>ANTI</c:v>
                </c:pt>
              </c:strCache>
            </c:strRef>
          </c:cat>
          <c:val>
            <c:numRef>
              <c:f>Sheet1!$B$2:$B$3</c:f>
              <c:numCache>
                <c:formatCode>General</c:formatCode>
                <c:ptCount val="2"/>
                <c:pt idx="0">
                  <c:v>-0.62</c:v>
                </c:pt>
                <c:pt idx="1">
                  <c:v>-0.59</c:v>
                </c:pt>
              </c:numCache>
            </c:numRef>
          </c:val>
          <c:smooth val="0"/>
          <c:extLst>
            <c:ext xmlns:c16="http://schemas.microsoft.com/office/drawing/2014/chart" uri="{C3380CC4-5D6E-409C-BE32-E72D297353CC}">
              <c16:uniqueId val="{00000014-13FD-4EDF-A412-CEB47464B5FF}"/>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1"/>
        <c:axPos val="b"/>
        <c:numFmt formatCode="General" sourceLinked="1"/>
        <c:majorTickMark val="none"/>
        <c:minorTickMark val="none"/>
        <c:tickLblPos val="nextTo"/>
        <c:crossAx val="1093948671"/>
        <c:crosses val="autoZero"/>
        <c:auto val="1"/>
        <c:lblAlgn val="ctr"/>
        <c:lblOffset val="100"/>
        <c:noMultiLvlLbl val="0"/>
      </c:catAx>
      <c:valAx>
        <c:axId val="1093948671"/>
        <c:scaling>
          <c:orientation val="minMax"/>
          <c:max val="0"/>
          <c:min val="-1"/>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0.25"/>
      </c:valAx>
      <c:spPr>
        <a:noFill/>
        <a:ln>
          <a:no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4529511520987"/>
          <c:y val="0.1543533892157653"/>
          <c:w val="0.60726566126836279"/>
          <c:h val="0.64222188545160463"/>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dPt>
            <c:idx val="0"/>
            <c:marker>
              <c:symbol val="triang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1-F6A3-476A-869D-48BBA558475F}"/>
              </c:ext>
            </c:extLst>
          </c:dPt>
          <c:dPt>
            <c:idx val="1"/>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02-F6A3-476A-869D-48BBA558475F}"/>
              </c:ext>
            </c:extLst>
          </c:dPt>
          <c:cat>
            <c:strRef>
              <c:f>Sheet1!$A$2:$A$3</c:f>
              <c:strCache>
                <c:ptCount val="2"/>
                <c:pt idx="0">
                  <c:v>All</c:v>
                </c:pt>
                <c:pt idx="1">
                  <c:v>ANTI</c:v>
                </c:pt>
              </c:strCache>
            </c:strRef>
          </c:cat>
          <c:val>
            <c:numRef>
              <c:f>Sheet1!$B$2:$B$3</c:f>
              <c:numCache>
                <c:formatCode>General</c:formatCode>
                <c:ptCount val="2"/>
                <c:pt idx="0">
                  <c:v>7.0999999999999994E-2</c:v>
                </c:pt>
                <c:pt idx="1">
                  <c:v>6.8000000000000005E-2</c:v>
                </c:pt>
              </c:numCache>
            </c:numRef>
          </c:val>
          <c:smooth val="0"/>
          <c:extLst>
            <c:ext xmlns:c16="http://schemas.microsoft.com/office/drawing/2014/chart" uri="{C3380CC4-5D6E-409C-BE32-E72D297353CC}">
              <c16:uniqueId val="{00000003-F6A3-476A-869D-48BBA558475F}"/>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1"/>
        <c:axPos val="b"/>
        <c:numFmt formatCode="General" sourceLinked="1"/>
        <c:majorTickMark val="none"/>
        <c:minorTickMark val="none"/>
        <c:tickLblPos val="nextTo"/>
        <c:crossAx val="1093948671"/>
        <c:crosses val="autoZero"/>
        <c:auto val="1"/>
        <c:lblAlgn val="ctr"/>
        <c:lblOffset val="100"/>
        <c:noMultiLvlLbl val="0"/>
      </c:catAx>
      <c:valAx>
        <c:axId val="1093948671"/>
        <c:scaling>
          <c:orientation val="minMax"/>
          <c:max val="0.2"/>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5.000000000000001E-2"/>
      </c:valAx>
      <c:spPr>
        <a:noFill/>
        <a:ln>
          <a:no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12700" cap="rnd">
              <a:noFill/>
              <a:round/>
            </a:ln>
            <a:effectLst/>
          </c:spPr>
          <c:marker>
            <c:symbol val="circle"/>
            <c:size val="6"/>
            <c:spPr>
              <a:solidFill>
                <a:schemeClr val="bg1"/>
              </a:solidFill>
              <a:ln w="12700">
                <a:noFill/>
              </a:ln>
              <a:effectLst/>
            </c:spPr>
          </c:marker>
          <c:dPt>
            <c:idx val="0"/>
            <c:marker>
              <c:symbol val="circle"/>
              <c:size val="6"/>
              <c:spPr>
                <a:solidFill>
                  <a:schemeClr val="bg1"/>
                </a:solidFill>
                <a:ln w="12700">
                  <a:noFill/>
                </a:ln>
                <a:effectLst/>
              </c:spPr>
            </c:marker>
            <c:bubble3D val="0"/>
            <c:spPr>
              <a:ln w="12700" cap="rnd">
                <a:noFill/>
                <a:round/>
              </a:ln>
              <a:effectLst/>
            </c:spPr>
            <c:extLst>
              <c:ext xmlns:c16="http://schemas.microsoft.com/office/drawing/2014/chart" uri="{C3380CC4-5D6E-409C-BE32-E72D297353CC}">
                <c16:uniqueId val="{00000001-D305-4843-B7B1-230131477F30}"/>
              </c:ext>
            </c:extLst>
          </c:dPt>
          <c:dPt>
            <c:idx val="1"/>
            <c:marker>
              <c:symbol val="circle"/>
              <c:size val="6"/>
              <c:spPr>
                <a:solidFill>
                  <a:schemeClr val="bg1"/>
                </a:solidFill>
                <a:ln w="12700">
                  <a:noFill/>
                </a:ln>
                <a:effectLst/>
              </c:spPr>
            </c:marker>
            <c:bubble3D val="0"/>
            <c:spPr>
              <a:ln w="12700" cap="rnd">
                <a:noFill/>
                <a:round/>
              </a:ln>
              <a:effectLst/>
            </c:spPr>
            <c:extLst>
              <c:ext xmlns:c16="http://schemas.microsoft.com/office/drawing/2014/chart" uri="{C3380CC4-5D6E-409C-BE32-E72D297353CC}">
                <c16:uniqueId val="{00000003-D305-4843-B7B1-230131477F30}"/>
              </c:ext>
            </c:extLst>
          </c:dPt>
          <c:dPt>
            <c:idx val="2"/>
            <c:marker>
              <c:symbol val="circle"/>
              <c:size val="6"/>
              <c:spPr>
                <a:solidFill>
                  <a:schemeClr val="bg1"/>
                </a:solidFill>
                <a:ln w="12700">
                  <a:noFill/>
                </a:ln>
                <a:effectLst/>
              </c:spPr>
            </c:marker>
            <c:bubble3D val="0"/>
            <c:spPr>
              <a:ln w="12700" cap="rnd">
                <a:noFill/>
                <a:round/>
              </a:ln>
              <a:effectLst/>
            </c:spPr>
            <c:extLst>
              <c:ext xmlns:c16="http://schemas.microsoft.com/office/drawing/2014/chart" uri="{C3380CC4-5D6E-409C-BE32-E72D297353CC}">
                <c16:uniqueId val="{00000005-D305-4843-B7B1-230131477F30}"/>
              </c:ext>
            </c:extLst>
          </c:dPt>
          <c:dPt>
            <c:idx val="3"/>
            <c:marker>
              <c:symbol val="circle"/>
              <c:size val="6"/>
              <c:spPr>
                <a:solidFill>
                  <a:schemeClr val="bg1"/>
                </a:solidFill>
                <a:ln w="12700">
                  <a:noFill/>
                </a:ln>
                <a:effectLst/>
              </c:spPr>
            </c:marker>
            <c:bubble3D val="0"/>
            <c:spPr>
              <a:ln w="12700" cap="rnd">
                <a:noFill/>
                <a:round/>
              </a:ln>
              <a:effectLst/>
            </c:spPr>
            <c:extLst>
              <c:ext xmlns:c16="http://schemas.microsoft.com/office/drawing/2014/chart" uri="{C3380CC4-5D6E-409C-BE32-E72D297353CC}">
                <c16:uniqueId val="{00000007-D305-4843-B7B1-230131477F30}"/>
              </c:ext>
            </c:extLst>
          </c:dPt>
          <c:cat>
            <c:numRef>
              <c:f>Sheet1!$A$2:$A$8</c:f>
              <c:numCache>
                <c:formatCode>General</c:formatCode>
                <c:ptCount val="7"/>
                <c:pt idx="0">
                  <c:v>0</c:v>
                </c:pt>
                <c:pt idx="1">
                  <c:v>8</c:v>
                </c:pt>
                <c:pt idx="2">
                  <c:v>16</c:v>
                </c:pt>
                <c:pt idx="3">
                  <c:v>24</c:v>
                </c:pt>
                <c:pt idx="4">
                  <c:v>32</c:v>
                </c:pt>
                <c:pt idx="5">
                  <c:v>40</c:v>
                </c:pt>
                <c:pt idx="6">
                  <c:v>48</c:v>
                </c:pt>
              </c:numCache>
            </c:numRef>
          </c:cat>
          <c:val>
            <c:numRef>
              <c:f>Sheet1!$B$2:$B$8</c:f>
              <c:numCache>
                <c:formatCode>General</c:formatCode>
                <c:ptCount val="7"/>
                <c:pt idx="0">
                  <c:v>10</c:v>
                </c:pt>
                <c:pt idx="1">
                  <c:v>5</c:v>
                </c:pt>
                <c:pt idx="2">
                  <c:v>3.5</c:v>
                </c:pt>
                <c:pt idx="3">
                  <c:v>3</c:v>
                </c:pt>
                <c:pt idx="4">
                  <c:v>2</c:v>
                </c:pt>
                <c:pt idx="5">
                  <c:v>2</c:v>
                </c:pt>
                <c:pt idx="6">
                  <c:v>2</c:v>
                </c:pt>
              </c:numCache>
            </c:numRef>
          </c:val>
          <c:smooth val="0"/>
          <c:extLst>
            <c:ext xmlns:c16="http://schemas.microsoft.com/office/drawing/2014/chart" uri="{C3380CC4-5D6E-409C-BE32-E72D297353CC}">
              <c16:uniqueId val="{00000008-D305-4843-B7B1-230131477F30}"/>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0" spcFirstLastPara="1" vertOverflow="ellipsis" wrap="square" anchor="ctr" anchorCtr="1"/>
          <a:lstStyle/>
          <a:p>
            <a:pPr rtl="0">
              <a:defRPr sz="1100" b="1" i="0" u="none" strike="noStrike" kern="1200" baseline="0">
                <a:solidFill>
                  <a:schemeClr val="bg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2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2140213895309"/>
          <c:y val="0.2316526985794267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4E35-470D-8C33-545EF5E321B2}"/>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4E35-470D-8C33-545EF5E321B2}"/>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4E35-470D-8C33-545EF5E321B2}"/>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4E35-470D-8C33-545EF5E321B2}"/>
              </c:ext>
            </c:extLst>
          </c:dPt>
          <c:cat>
            <c:numRef>
              <c:f>Sheet1!$A$2:$A$8</c:f>
              <c:numCache>
                <c:formatCode>General</c:formatCode>
                <c:ptCount val="7"/>
                <c:pt idx="0">
                  <c:v>0</c:v>
                </c:pt>
                <c:pt idx="1">
                  <c:v>8</c:v>
                </c:pt>
                <c:pt idx="2">
                  <c:v>16</c:v>
                </c:pt>
                <c:pt idx="3">
                  <c:v>24</c:v>
                </c:pt>
                <c:pt idx="4">
                  <c:v>32</c:v>
                </c:pt>
                <c:pt idx="5">
                  <c:v>40</c:v>
                </c:pt>
                <c:pt idx="6">
                  <c:v>48</c:v>
                </c:pt>
              </c:numCache>
            </c:numRef>
          </c:cat>
          <c:val>
            <c:numRef>
              <c:f>Sheet1!$B$2:$B$8</c:f>
              <c:numCache>
                <c:formatCode>General</c:formatCode>
                <c:ptCount val="7"/>
                <c:pt idx="0">
                  <c:v>59</c:v>
                </c:pt>
                <c:pt idx="1">
                  <c:v>65.8</c:v>
                </c:pt>
                <c:pt idx="2">
                  <c:v>56.3</c:v>
                </c:pt>
                <c:pt idx="3">
                  <c:v>51.1</c:v>
                </c:pt>
                <c:pt idx="4">
                  <c:v>67.2</c:v>
                </c:pt>
              </c:numCache>
            </c:numRef>
          </c:val>
          <c:smooth val="0"/>
          <c:extLst>
            <c:ext xmlns:c16="http://schemas.microsoft.com/office/drawing/2014/chart" uri="{C3380CC4-5D6E-409C-BE32-E72D297353CC}">
              <c16:uniqueId val="{00000008-4E35-470D-8C33-545EF5E321B2}"/>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pl-PL"/>
          </a:p>
        </c:txPr>
        <c:crossAx val="133802075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sz="1100" b="0"/>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Najbardziej prawdopodobne</c:v>
                </c:pt>
              </c:strCache>
            </c:strRef>
          </c:tx>
          <c:spPr>
            <a:solidFill>
              <a:schemeClr val="accent2"/>
            </a:solidFill>
            <a:ln>
              <a:noFill/>
            </a:ln>
            <a:effectLst/>
          </c:spPr>
          <c:invertIfNegative val="0"/>
          <c:dLbls>
            <c:dLbl>
              <c:idx val="0"/>
              <c:layout>
                <c:manualLayout>
                  <c:x val="4.3726014172393085E-3"/>
                  <c:y val="0.10042945767052354"/>
                </c:manualLayout>
              </c:layout>
              <c:spPr>
                <a:noFill/>
                <a:ln>
                  <a:noFill/>
                </a:ln>
                <a:effectLst/>
              </c:spPr>
              <c:txPr>
                <a:bodyPr rot="0" spcFirstLastPara="1" vertOverflow="ellipsis" vert="horz" wrap="square" lIns="38100" tIns="19050" rIns="38100" bIns="19050" anchor="ctr" anchorCtr="1">
                  <a:spAutoFit/>
                </a:bodyPr>
                <a:lstStyle/>
                <a:p>
                  <a:pPr rtl="0">
                    <a:defRPr sz="18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D3-4C18-B8CA-C357A60EF00C}"/>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83.8</c:v>
                </c:pt>
              </c:numCache>
            </c:numRef>
          </c:val>
          <c:extLst>
            <c:ext xmlns:c16="http://schemas.microsoft.com/office/drawing/2014/chart" uri="{C3380CC4-5D6E-409C-BE32-E72D297353CC}">
              <c16:uniqueId val="{00000000-08D3-4C18-B8CA-C357A60EF00C}"/>
            </c:ext>
          </c:extLst>
        </c:ser>
        <c:ser>
          <c:idx val="1"/>
          <c:order val="1"/>
          <c:tx>
            <c:strRef>
              <c:f>Sheet1!$C$1</c:f>
              <c:strCache>
                <c:ptCount val="1"/>
                <c:pt idx="0">
                  <c:v>Prawdopodobne</c:v>
                </c:pt>
              </c:strCache>
            </c:strRef>
          </c:tx>
          <c:spPr>
            <a:solidFill>
              <a:srgbClr val="0070C0"/>
            </a:solidFill>
            <a:ln>
              <a:noFill/>
            </a:ln>
            <a:effectLst/>
          </c:spPr>
          <c:invertIfNegative val="0"/>
          <c:dLbls>
            <c:dLbl>
              <c:idx val="0"/>
              <c:layout>
                <c:manualLayout>
                  <c:x val="5.6482785744853743E-5"/>
                  <c:y val="7.928633618035788E-2"/>
                </c:manualLayout>
              </c:layout>
              <c:spPr>
                <a:noFill/>
                <a:ln>
                  <a:noFill/>
                </a:ln>
                <a:effectLst/>
              </c:spPr>
              <c:txPr>
                <a:bodyPr rot="0" spcFirstLastPara="1" vertOverflow="ellipsis" vert="horz" wrap="square" lIns="38100" tIns="19050" rIns="38100" bIns="19050" anchor="ctr" anchorCtr="1">
                  <a:spAutoFit/>
                </a:bodyPr>
                <a:lstStyle/>
                <a:p>
                  <a:pPr rtl="0">
                    <a:defRPr sz="18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D3-4C18-B8CA-C357A60EF00C}"/>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8.3000000000000007</c:v>
                </c:pt>
              </c:numCache>
            </c:numRef>
          </c:val>
          <c:extLst>
            <c:ext xmlns:c16="http://schemas.microsoft.com/office/drawing/2014/chart" uri="{C3380CC4-5D6E-409C-BE32-E72D297353CC}">
              <c16:uniqueId val="{00000001-08D3-4C18-B8CA-C357A60EF00C}"/>
            </c:ext>
          </c:extLst>
        </c:ser>
        <c:ser>
          <c:idx val="2"/>
          <c:order val="2"/>
          <c:tx>
            <c:strRef>
              <c:f>Sheet1!$D$1</c:f>
              <c:strCache>
                <c:ptCount val="1"/>
                <c:pt idx="0">
                  <c:v>Najmniej prawdopodobne</c:v>
                </c:pt>
              </c:strCache>
            </c:strRef>
          </c:tx>
          <c:spPr>
            <a:solidFill>
              <a:schemeClr val="bg1">
                <a:lumMod val="65000"/>
              </a:schemeClr>
            </a:solidFill>
            <a:ln>
              <a:noFill/>
            </a:ln>
            <a:effectLst/>
          </c:spPr>
          <c:invertIfNegative val="0"/>
          <c:dLbls>
            <c:dLbl>
              <c:idx val="0"/>
              <c:layout>
                <c:manualLayout>
                  <c:x val="4.4008926359268632E-3"/>
                  <c:y val="6.8694336293857738E-2"/>
                </c:manualLayout>
              </c:layout>
              <c:spPr>
                <a:noFill/>
                <a:ln>
                  <a:noFill/>
                </a:ln>
                <a:effectLst/>
              </c:spPr>
              <c:txPr>
                <a:bodyPr rot="0" spcFirstLastPara="1" vertOverflow="ellipsis" vert="horz" wrap="square" lIns="38100" tIns="19050" rIns="38100" bIns="19050" anchor="ctr" anchorCtr="1">
                  <a:spAutoFit/>
                </a:bodyPr>
                <a:lstStyle/>
                <a:p>
                  <a:pPr rtl="0">
                    <a:defRPr sz="18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14307020325139863"/>
                      <c:h val="6.2798393559549984E-2"/>
                    </c:manualLayout>
                  </c15:layout>
                </c:ext>
                <c:ext xmlns:c16="http://schemas.microsoft.com/office/drawing/2014/chart" uri="{C3380CC4-5D6E-409C-BE32-E72D297353CC}">
                  <c16:uniqueId val="{00000006-08D3-4C18-B8CA-C357A60EF00C}"/>
                </c:ext>
              </c:extLst>
            </c:dLbl>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6.3</c:v>
                </c:pt>
              </c:numCache>
            </c:numRef>
          </c:val>
          <c:extLst>
            <c:ext xmlns:c16="http://schemas.microsoft.com/office/drawing/2014/chart" uri="{C3380CC4-5D6E-409C-BE32-E72D297353CC}">
              <c16:uniqueId val="{00000002-08D3-4C18-B8CA-C357A60EF00C}"/>
            </c:ext>
          </c:extLst>
        </c:ser>
        <c:ser>
          <c:idx val="3"/>
          <c:order val="3"/>
          <c:tx>
            <c:strRef>
              <c:f>Sheet1!$E$1</c:f>
              <c:strCache>
                <c:ptCount val="1"/>
                <c:pt idx="0">
                  <c:v>Mało prawdopodobne</c:v>
                </c:pt>
              </c:strCache>
            </c:strRef>
          </c:tx>
          <c:spPr>
            <a:solidFill>
              <a:schemeClr val="accent6"/>
            </a:solidFill>
            <a:ln>
              <a:noFill/>
            </a:ln>
            <a:effectLst/>
          </c:spPr>
          <c:invertIfNegative val="0"/>
          <c:dLbls>
            <c:dLbl>
              <c:idx val="0"/>
              <c:layout>
                <c:manualLayout>
                  <c:x val="-8.8016120117747551E-3"/>
                  <c:y val="1.5706796451543475E-2"/>
                </c:manualLayout>
              </c:layout>
              <c:spPr>
                <a:noFill/>
                <a:ln>
                  <a:noFill/>
                </a:ln>
                <a:effectLst/>
              </c:spPr>
              <c:txPr>
                <a:bodyPr rot="0" spcFirstLastPara="1" vertOverflow="ellipsis" vert="horz" wrap="square" lIns="38100" tIns="19050" rIns="38100" bIns="19050" anchor="ctr" anchorCtr="1">
                  <a:spAutoFit/>
                </a:bodyPr>
                <a:lstStyle/>
                <a:p>
                  <a:pPr rtl="0">
                    <a:defRPr sz="18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D3-4C18-B8CA-C357A60EF00C}"/>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1.6</c:v>
                </c:pt>
              </c:numCache>
            </c:numRef>
          </c:val>
          <c:extLst>
            <c:ext xmlns:c16="http://schemas.microsoft.com/office/drawing/2014/chart" uri="{C3380CC4-5D6E-409C-BE32-E72D297353CC}">
              <c16:uniqueId val="{00000003-08D3-4C18-B8CA-C357A60EF00C}"/>
            </c:ext>
          </c:extLst>
        </c:ser>
        <c:dLbls>
          <c:showLegendKey val="0"/>
          <c:showVal val="0"/>
          <c:showCatName val="0"/>
          <c:showSerName val="0"/>
          <c:showPercent val="0"/>
          <c:showBubbleSize val="0"/>
        </c:dLbls>
        <c:gapWidth val="219"/>
        <c:overlap val="-27"/>
        <c:axId val="31356399"/>
        <c:axId val="360410271"/>
      </c:barChart>
      <c:catAx>
        <c:axId val="31356399"/>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pl-PL"/>
          </a:p>
        </c:txPr>
        <c:crossAx val="360410271"/>
        <c:crosses val="autoZero"/>
        <c:auto val="1"/>
        <c:lblAlgn val="ctr"/>
        <c:lblOffset val="100"/>
        <c:noMultiLvlLbl val="0"/>
      </c:catAx>
      <c:valAx>
        <c:axId val="360410271"/>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31356399"/>
        <c:crosses val="autoZero"/>
        <c:crossBetween val="between"/>
      </c:valAx>
      <c:spPr>
        <a:noFill/>
        <a:ln>
          <a:noFill/>
        </a:ln>
        <a:effectLst/>
      </c:spPr>
    </c:plotArea>
    <c:legend>
      <c:legendPos val="b"/>
      <c:layout>
        <c:manualLayout>
          <c:xMode val="edge"/>
          <c:yMode val="edge"/>
          <c:x val="0.15219563835077196"/>
          <c:y val="0.86228668439963052"/>
          <c:w val="0.73558380849909988"/>
          <c:h val="9.7967496891793515E-2"/>
        </c:manualLayout>
      </c:layout>
      <c:overlay val="0"/>
      <c:spPr>
        <a:noFill/>
        <a:ln>
          <a:solidFill>
            <a:schemeClr val="tx1"/>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A66C-4E99-9244-DB6666C69346}"/>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A66C-4E99-9244-DB6666C69346}"/>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A66C-4E99-9244-DB6666C69346}"/>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A66C-4E99-9244-DB6666C69346}"/>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A66C-4E99-9244-DB6666C69346}"/>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6"/>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D674-4DD0-B4FB-3D89DEE68913}"/>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D674-4DD0-B4FB-3D89DEE68913}"/>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D674-4DD0-B4FB-3D89DEE68913}"/>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D674-4DD0-B4FB-3D89DEE68913}"/>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D674-4DD0-B4FB-3D89DEE68913}"/>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6"/>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Ocena wyjściowa</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B0BB-4BAE-8B76-75201F90E407}"/>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B0BB-4BAE-8B76-75201F90E407}"/>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B0BB-4BAE-8B76-75201F90E407}"/>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B0BB-4BAE-8B76-75201F90E407}"/>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B0BB-4BAE-8B76-75201F90E407}"/>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6"/>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Ocena wyjściowa</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3AA1-4098-B71F-FD0FB819BA33}"/>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3AA1-4098-B71F-FD0FB819BA33}"/>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3AA1-4098-B71F-FD0FB819BA33}"/>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3AA1-4098-B71F-FD0FB819BA33}"/>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3AA1-4098-B71F-FD0FB819BA33}"/>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6"/>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2FB4-46F4-92A6-58D06C04B310}"/>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2FB4-46F4-92A6-58D06C04B310}"/>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2FB4-46F4-92A6-58D06C04B310}"/>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2FB4-46F4-92A6-58D06C04B310}"/>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2FB4-46F4-92A6-58D06C04B310}"/>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4"/>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0043-463B-876B-CAAAC7C8BBD8}"/>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0043-463B-876B-CAAAC7C8BBD8}"/>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0043-463B-876B-CAAAC7C8BBD8}"/>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0043-463B-876B-CAAAC7C8BBD8}"/>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0043-463B-876B-CAAAC7C8BBD8}"/>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out"/>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4"/>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mepolizumab</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15</c:v>
                </c:pt>
              </c:numCache>
            </c:numRef>
          </c:val>
          <c:extLst>
            <c:ext xmlns:c16="http://schemas.microsoft.com/office/drawing/2014/chart" uri="{C3380CC4-5D6E-409C-BE32-E72D297353CC}">
              <c16:uniqueId val="{00000000-A2C5-46BB-BDF0-A5F9A15A3843}"/>
            </c:ext>
          </c:extLst>
        </c:ser>
        <c:ser>
          <c:idx val="1"/>
          <c:order val="1"/>
          <c:tx>
            <c:strRef>
              <c:f>Sheet1!$C$1</c:f>
              <c:strCache>
                <c:ptCount val="1"/>
                <c:pt idx="0">
                  <c:v>End of mepolizumab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10</c:v>
                </c:pt>
              </c:numCache>
            </c:numRef>
          </c:val>
          <c:extLst>
            <c:ext xmlns:c16="http://schemas.microsoft.com/office/drawing/2014/chart" uri="{C3380CC4-5D6E-409C-BE32-E72D297353CC}">
              <c16:uniqueId val="{00000001-A2C5-46BB-BDF0-A5F9A15A3843}"/>
            </c:ext>
          </c:extLst>
        </c:ser>
        <c:ser>
          <c:idx val="2"/>
          <c:order val="2"/>
          <c:tx>
            <c:strRef>
              <c:f>Sheet1!$D$1</c:f>
              <c:strCache>
                <c:ptCount val="1"/>
                <c:pt idx="0">
                  <c:v>48 weeks benralizumab</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0</c:v>
                </c:pt>
              </c:numCache>
            </c:numRef>
          </c:val>
          <c:extLst>
            <c:ext xmlns:c16="http://schemas.microsoft.com/office/drawing/2014/chart" uri="{C3380CC4-5D6E-409C-BE32-E72D297353CC}">
              <c16:uniqueId val="{00000002-A2C5-46BB-BDF0-A5F9A15A3843}"/>
            </c:ext>
          </c:extLst>
        </c:ser>
        <c:dLbls>
          <c:showLegendKey val="0"/>
          <c:showVal val="0"/>
          <c:showCatName val="0"/>
          <c:showSerName val="0"/>
          <c:showPercent val="0"/>
          <c:showBubbleSize val="0"/>
        </c:dLbls>
        <c:gapWidth val="24"/>
        <c:overlap val="-11"/>
        <c:axId val="1333749103"/>
        <c:axId val="232282815"/>
      </c:barChart>
      <c:catAx>
        <c:axId val="133374910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pl-PL"/>
          </a:p>
        </c:txPr>
        <c:crossAx val="232282815"/>
        <c:crosses val="autoZero"/>
        <c:auto val="1"/>
        <c:lblAlgn val="ctr"/>
        <c:lblOffset val="100"/>
        <c:noMultiLvlLbl val="0"/>
      </c:catAx>
      <c:valAx>
        <c:axId val="232282815"/>
        <c:scaling>
          <c:orientation val="minMax"/>
          <c:max val="15"/>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3749103"/>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B1-4DCC-837F-42197032E471}"/>
              </c:ext>
            </c:extLst>
          </c:dPt>
          <c:cat>
            <c:strRef>
              <c:f>Sheet1!$A$2</c:f>
              <c:strCache>
                <c:ptCount val="1"/>
                <c:pt idx="0">
                  <c:v>1st Qtr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B7FF-4806-A153-338513138DF3}"/>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mepolizumab</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4.05</c:v>
                </c:pt>
              </c:numCache>
            </c:numRef>
          </c:val>
          <c:extLst>
            <c:ext xmlns:c16="http://schemas.microsoft.com/office/drawing/2014/chart" uri="{C3380CC4-5D6E-409C-BE32-E72D297353CC}">
              <c16:uniqueId val="{00000000-5698-49DA-AB0C-AA4EBD6C2A86}"/>
            </c:ext>
          </c:extLst>
        </c:ser>
        <c:ser>
          <c:idx val="1"/>
          <c:order val="1"/>
          <c:tx>
            <c:strRef>
              <c:f>Sheet1!$C$1</c:f>
              <c:strCache>
                <c:ptCount val="1"/>
                <c:pt idx="0">
                  <c:v>End of mepolizumab</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3.95</c:v>
                </c:pt>
              </c:numCache>
            </c:numRef>
          </c:val>
          <c:extLst>
            <c:ext xmlns:c16="http://schemas.microsoft.com/office/drawing/2014/chart" uri="{C3380CC4-5D6E-409C-BE32-E72D297353CC}">
              <c16:uniqueId val="{00000001-5698-49DA-AB0C-AA4EBD6C2A86}"/>
            </c:ext>
          </c:extLst>
        </c:ser>
        <c:ser>
          <c:idx val="2"/>
          <c:order val="2"/>
          <c:tx>
            <c:strRef>
              <c:f>Sheet1!$D$1</c:f>
              <c:strCache>
                <c:ptCount val="1"/>
                <c:pt idx="0">
                  <c:v>48 weeks benralizumab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1.27</c:v>
                </c:pt>
              </c:numCache>
            </c:numRef>
          </c:val>
          <c:extLst>
            <c:ext xmlns:c16="http://schemas.microsoft.com/office/drawing/2014/chart" uri="{C3380CC4-5D6E-409C-BE32-E72D297353CC}">
              <c16:uniqueId val="{00000002-5698-49DA-AB0C-AA4EBD6C2A86}"/>
            </c:ext>
          </c:extLst>
        </c:ser>
        <c:dLbls>
          <c:showLegendKey val="0"/>
          <c:showVal val="0"/>
          <c:showCatName val="0"/>
          <c:showSerName val="0"/>
          <c:showPercent val="0"/>
          <c:showBubbleSize val="0"/>
        </c:dLbls>
        <c:gapWidth val="24"/>
        <c:overlap val="-11"/>
        <c:axId val="1333749103"/>
        <c:axId val="232282815"/>
      </c:barChart>
      <c:catAx>
        <c:axId val="133374910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pl-PL"/>
          </a:p>
        </c:txPr>
        <c:crossAx val="232282815"/>
        <c:crosses val="autoZero"/>
        <c:auto val="1"/>
        <c:lblAlgn val="ctr"/>
        <c:lblOffset val="100"/>
        <c:noMultiLvlLbl val="0"/>
      </c:catAx>
      <c:valAx>
        <c:axId val="232282815"/>
        <c:scaling>
          <c:orientation val="minMax"/>
          <c:max val="5"/>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374910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Sprzedaż</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5C-4D56-89EE-C43AA3DAE468}"/>
              </c:ext>
            </c:extLst>
          </c:dPt>
          <c:cat>
            <c:strRef>
              <c:f>Sheet1!$A$2</c:f>
              <c:strCache>
                <c:ptCount val="1"/>
                <c:pt idx="0">
                  <c:v>I kwartał</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5D5C-4D56-89EE-C43AA3DAE468}"/>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3194879139924"/>
          <c:y val="0"/>
          <c:w val="0.71584443936587361"/>
          <c:h val="0.98837605527711925"/>
        </c:manualLayout>
      </c:layout>
      <c:doughnutChart>
        <c:varyColors val="1"/>
        <c:ser>
          <c:idx val="0"/>
          <c:order val="0"/>
          <c:tx>
            <c:strRef>
              <c:f>Sheet1!$B$1</c:f>
              <c:strCache>
                <c:ptCount val="1"/>
                <c:pt idx="0">
                  <c:v>Sales</c:v>
                </c:pt>
              </c:strCache>
            </c:strRef>
          </c:tx>
          <c:spPr>
            <a:solidFill>
              <a:srgbClr val="298EE0"/>
            </a:solidFill>
            <a:ln>
              <a:solidFill>
                <a:schemeClr val="bg1"/>
              </a:solidFill>
            </a:ln>
          </c:spPr>
          <c:dPt>
            <c:idx val="0"/>
            <c:bubble3D val="0"/>
            <c:spPr>
              <a:solidFill>
                <a:schemeClr val="accent2"/>
              </a:solidFill>
              <a:ln w="19050">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85-4C3E-AECC-CA9E3EC0109C}"/>
              </c:ext>
            </c:extLst>
          </c:dPt>
          <c:dPt>
            <c:idx val="1"/>
            <c:bubble3D val="0"/>
            <c:spPr>
              <a:gradFill flip="none" rotWithShape="1">
                <a:gsLst>
                  <a:gs pos="14000">
                    <a:schemeClr val="accent6"/>
                  </a:gs>
                  <a:gs pos="54000">
                    <a:srgbClr val="A6A6A6"/>
                  </a:gs>
                  <a:gs pos="83000">
                    <a:srgbClr val="A6A6A6"/>
                  </a:gs>
                  <a:gs pos="100000">
                    <a:srgbClr val="A6A6A6"/>
                  </a:gs>
                </a:gsLst>
                <a:lin ang="5400000" scaled="1"/>
                <a:tileRect/>
              </a:gra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85-4C3E-AECC-CA9E3EC0109C}"/>
              </c:ext>
            </c:extLst>
          </c:dPt>
          <c:dPt>
            <c:idx val="2"/>
            <c:bubble3D val="0"/>
            <c:spPr>
              <a:solidFill>
                <a:srgbClr val="0070C0"/>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69C-431B-9AFD-224658657108}"/>
              </c:ext>
            </c:extLst>
          </c:dPt>
          <c:dLbls>
            <c:delete val="1"/>
          </c:dLbls>
          <c:cat>
            <c:strRef>
              <c:f>Sheet1!$A$2:$A$4</c:f>
              <c:strCache>
                <c:ptCount val="2"/>
                <c:pt idx="0">
                  <c:v>EOS</c:v>
                </c:pt>
                <c:pt idx="1">
                  <c:v>Non EOS</c:v>
                </c:pt>
              </c:strCache>
            </c:strRef>
          </c:cat>
          <c:val>
            <c:numRef>
              <c:f>Sheet1!$B$2:$B$4</c:f>
              <c:numCache>
                <c:formatCode>General</c:formatCode>
                <c:ptCount val="3"/>
                <c:pt idx="0">
                  <c:v>83.8</c:v>
                </c:pt>
                <c:pt idx="1">
                  <c:v>7.9</c:v>
                </c:pt>
                <c:pt idx="2">
                  <c:v>8.3000000000000007</c:v>
                </c:pt>
              </c:numCache>
            </c:numRef>
          </c:val>
          <c:extLst>
            <c:ext xmlns:c16="http://schemas.microsoft.com/office/drawing/2014/chart" uri="{C3380CC4-5D6E-409C-BE32-E72D297353CC}">
              <c16:uniqueId val="{00000004-D085-4C3E-AECC-CA9E3EC0109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rtl="0">
        <a:defRPr/>
      </a:pPr>
      <a:endParaRPr lang="pl-P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3.37</c:v>
                </c:pt>
              </c:numCache>
            </c:numRef>
          </c:val>
          <c:extLst>
            <c:ext xmlns:c16="http://schemas.microsoft.com/office/drawing/2014/chart" uri="{C3380CC4-5D6E-409C-BE32-E72D297353CC}">
              <c16:uniqueId val="{00000000-AF46-400D-94D3-C7AE1FFD78DF}"/>
            </c:ext>
          </c:extLst>
        </c:ser>
        <c:ser>
          <c:idx val="1"/>
          <c:order val="1"/>
          <c:tx>
            <c:strRef>
              <c:f>Sheet1!$C$1</c:f>
              <c:strCache>
                <c:ptCount val="1"/>
                <c:pt idx="0">
                  <c:v>Week 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0.97</c:v>
                </c:pt>
              </c:numCache>
            </c:numRef>
          </c:val>
          <c:extLst>
            <c:ext xmlns:c16="http://schemas.microsoft.com/office/drawing/2014/chart" uri="{C3380CC4-5D6E-409C-BE32-E72D297353CC}">
              <c16:uniqueId val="{00000001-AF46-400D-94D3-C7AE1FFD78DF}"/>
            </c:ext>
          </c:extLst>
        </c:ser>
        <c:dLbls>
          <c:showLegendKey val="0"/>
          <c:showVal val="0"/>
          <c:showCatName val="0"/>
          <c:showSerName val="0"/>
          <c:showPercent val="0"/>
          <c:showBubbleSize val="0"/>
        </c:dLbls>
        <c:gapWidth val="145"/>
        <c:overlap val="-32"/>
        <c:axId val="1322116319"/>
        <c:axId val="1329633967"/>
      </c:barChart>
      <c:catAx>
        <c:axId val="1322116319"/>
        <c:scaling>
          <c:orientation val="minMax"/>
        </c:scaling>
        <c:delete val="1"/>
        <c:axPos val="b"/>
        <c:numFmt formatCode="General" sourceLinked="1"/>
        <c:majorTickMark val="none"/>
        <c:minorTickMark val="none"/>
        <c:tickLblPos val="nextTo"/>
        <c:crossAx val="1329633967"/>
        <c:crosses val="autoZero"/>
        <c:auto val="1"/>
        <c:lblAlgn val="ctr"/>
        <c:lblOffset val="100"/>
        <c:noMultiLvlLbl val="0"/>
      </c:catAx>
      <c:valAx>
        <c:axId val="1329633967"/>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32211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2.9</c:v>
                </c:pt>
              </c:numCache>
            </c:numRef>
          </c:val>
          <c:extLst>
            <c:ext xmlns:c16="http://schemas.microsoft.com/office/drawing/2014/chart" uri="{C3380CC4-5D6E-409C-BE32-E72D297353CC}">
              <c16:uniqueId val="{00000000-14F2-42D9-A7E0-345A6AECE26F}"/>
            </c:ext>
          </c:extLst>
        </c:ser>
        <c:ser>
          <c:idx val="1"/>
          <c:order val="1"/>
          <c:tx>
            <c:strRef>
              <c:f>Sheet1!$C$1</c:f>
              <c:strCache>
                <c:ptCount val="1"/>
                <c:pt idx="0">
                  <c:v>Week 4</c:v>
                </c:pt>
              </c:strCache>
            </c:strRef>
          </c:tx>
          <c:spPr>
            <a:solidFill>
              <a:srgbClr val="AE257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14F2-42D9-A7E0-345A6AECE26F}"/>
              </c:ext>
            </c:extLst>
          </c:dPt>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0.05</c:v>
                </c:pt>
              </c:numCache>
            </c:numRef>
          </c:val>
          <c:extLst>
            <c:ext xmlns:c16="http://schemas.microsoft.com/office/drawing/2014/chart" uri="{C3380CC4-5D6E-409C-BE32-E72D297353CC}">
              <c16:uniqueId val="{00000001-14F2-42D9-A7E0-345A6AECE26F}"/>
            </c:ext>
          </c:extLst>
        </c:ser>
        <c:dLbls>
          <c:showLegendKey val="0"/>
          <c:showVal val="0"/>
          <c:showCatName val="0"/>
          <c:showSerName val="0"/>
          <c:showPercent val="0"/>
          <c:showBubbleSize val="0"/>
        </c:dLbls>
        <c:gapWidth val="145"/>
        <c:overlap val="-32"/>
        <c:axId val="1322116319"/>
        <c:axId val="1329633967"/>
      </c:barChart>
      <c:catAx>
        <c:axId val="1322116319"/>
        <c:scaling>
          <c:orientation val="minMax"/>
        </c:scaling>
        <c:delete val="1"/>
        <c:axPos val="b"/>
        <c:numFmt formatCode="General" sourceLinked="1"/>
        <c:majorTickMark val="none"/>
        <c:minorTickMark val="none"/>
        <c:tickLblPos val="nextTo"/>
        <c:crossAx val="1329633967"/>
        <c:crosses val="autoZero"/>
        <c:auto val="1"/>
        <c:lblAlgn val="ctr"/>
        <c:lblOffset val="100"/>
        <c:noMultiLvlLbl val="0"/>
      </c:catAx>
      <c:valAx>
        <c:axId val="1329633967"/>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32211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18.7</c:v>
                </c:pt>
              </c:numCache>
            </c:numRef>
          </c:val>
          <c:extLst>
            <c:ext xmlns:c16="http://schemas.microsoft.com/office/drawing/2014/chart" uri="{C3380CC4-5D6E-409C-BE32-E72D297353CC}">
              <c16:uniqueId val="{00000000-86C7-40D7-ACE1-1FAB3AD56C19}"/>
            </c:ext>
          </c:extLst>
        </c:ser>
        <c:ser>
          <c:idx val="1"/>
          <c:order val="1"/>
          <c:tx>
            <c:strRef>
              <c:f>Sheet1!$C$1</c:f>
              <c:strCache>
                <c:ptCount val="1"/>
                <c:pt idx="0">
                  <c:v>Week 4</c:v>
                </c:pt>
              </c:strCache>
            </c:strRef>
          </c:tx>
          <c:spPr>
            <a:solidFill>
              <a:srgbClr val="AE2573"/>
            </a:solidFill>
            <a:ln>
              <a:noFill/>
            </a:ln>
            <a:effectLst/>
          </c:spPr>
          <c:invertIfNegative val="0"/>
          <c:cat>
            <c:strRef>
              <c:f>Sheet1!$A$2</c:f>
              <c:strCache>
                <c:ptCount val="1"/>
                <c:pt idx="0">
                  <c:v>Category 1</c:v>
                </c:pt>
              </c:strCache>
            </c:strRef>
          </c:cat>
          <c:val>
            <c:numRef>
              <c:f>Sheet1!$C$2</c:f>
              <c:numCache>
                <c:formatCode>General</c:formatCode>
                <c:ptCount val="1"/>
                <c:pt idx="0">
                  <c:v>0.25</c:v>
                </c:pt>
              </c:numCache>
            </c:numRef>
          </c:val>
          <c:extLst>
            <c:ext xmlns:c16="http://schemas.microsoft.com/office/drawing/2014/chart" uri="{C3380CC4-5D6E-409C-BE32-E72D297353CC}">
              <c16:uniqueId val="{00000001-86C7-40D7-ACE1-1FAB3AD56C19}"/>
            </c:ext>
          </c:extLst>
        </c:ser>
        <c:dLbls>
          <c:showLegendKey val="0"/>
          <c:showVal val="0"/>
          <c:showCatName val="0"/>
          <c:showSerName val="0"/>
          <c:showPercent val="0"/>
          <c:showBubbleSize val="0"/>
        </c:dLbls>
        <c:gapWidth val="145"/>
        <c:overlap val="-27"/>
        <c:axId val="1322116319"/>
        <c:axId val="1329633967"/>
      </c:barChart>
      <c:catAx>
        <c:axId val="1322116319"/>
        <c:scaling>
          <c:orientation val="minMax"/>
        </c:scaling>
        <c:delete val="1"/>
        <c:axPos val="b"/>
        <c:numFmt formatCode="General" sourceLinked="1"/>
        <c:majorTickMark val="none"/>
        <c:minorTickMark val="none"/>
        <c:tickLblPos val="nextTo"/>
        <c:crossAx val="1329633967"/>
        <c:crosses val="autoZero"/>
        <c:auto val="1"/>
        <c:lblAlgn val="ctr"/>
        <c:lblOffset val="100"/>
        <c:noMultiLvlLbl val="0"/>
      </c:catAx>
      <c:valAx>
        <c:axId val="1329633967"/>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32211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1.92</c:v>
                </c:pt>
              </c:numCache>
            </c:numRef>
          </c:val>
          <c:extLst>
            <c:ext xmlns:c16="http://schemas.microsoft.com/office/drawing/2014/chart" uri="{C3380CC4-5D6E-409C-BE32-E72D297353CC}">
              <c16:uniqueId val="{00000000-129B-4C64-97E9-73F346422054}"/>
            </c:ext>
          </c:extLst>
        </c:ser>
        <c:ser>
          <c:idx val="1"/>
          <c:order val="1"/>
          <c:tx>
            <c:strRef>
              <c:f>Sheet1!$C$1</c:f>
              <c:strCache>
                <c:ptCount val="1"/>
                <c:pt idx="0">
                  <c:v>Week 4</c:v>
                </c:pt>
              </c:strCache>
            </c:strRef>
          </c:tx>
          <c:spPr>
            <a:solidFill>
              <a:srgbClr val="AE257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129B-4C64-97E9-73F346422054}"/>
              </c:ext>
            </c:extLst>
          </c:dPt>
          <c:dLbls>
            <c:spPr>
              <a:noFill/>
              <a:ln>
                <a:noFill/>
              </a:ln>
              <a:effectLst/>
            </c:spPr>
            <c:txPr>
              <a:bodyPr rot="0" spcFirstLastPara="1" vertOverflow="ellipsis" vert="horz" wrap="square" lIns="38100" tIns="19050" rIns="38100" bIns="19050" anchor="ctr" anchorCtr="1">
                <a:spAutoFit/>
              </a:bodyPr>
              <a:lstStyle/>
              <a:p>
                <a:pPr rtl="0">
                  <a:defRPr sz="1000" b="0" i="0" u="none" strike="noStrike" kern="1200" baseline="0">
                    <a:solidFill>
                      <a:schemeClr val="bg1"/>
                    </a:solidFill>
                    <a:latin typeface="+mn-lt"/>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2.6</c:v>
                </c:pt>
              </c:numCache>
            </c:numRef>
          </c:val>
          <c:extLst>
            <c:ext xmlns:c16="http://schemas.microsoft.com/office/drawing/2014/chart" uri="{C3380CC4-5D6E-409C-BE32-E72D297353CC}">
              <c16:uniqueId val="{00000003-129B-4C64-97E9-73F346422054}"/>
            </c:ext>
          </c:extLst>
        </c:ser>
        <c:dLbls>
          <c:showLegendKey val="0"/>
          <c:showVal val="0"/>
          <c:showCatName val="0"/>
          <c:showSerName val="0"/>
          <c:showPercent val="0"/>
          <c:showBubbleSize val="0"/>
        </c:dLbls>
        <c:gapWidth val="145"/>
        <c:overlap val="-32"/>
        <c:axId val="1322116319"/>
        <c:axId val="1329633967"/>
      </c:barChart>
      <c:catAx>
        <c:axId val="1322116319"/>
        <c:scaling>
          <c:orientation val="minMax"/>
        </c:scaling>
        <c:delete val="1"/>
        <c:axPos val="b"/>
        <c:numFmt formatCode="General" sourceLinked="1"/>
        <c:majorTickMark val="none"/>
        <c:minorTickMark val="none"/>
        <c:tickLblPos val="nextTo"/>
        <c:crossAx val="1329633967"/>
        <c:crosses val="autoZero"/>
        <c:auto val="1"/>
        <c:lblAlgn val="ctr"/>
        <c:lblOffset val="100"/>
        <c:noMultiLvlLbl val="0"/>
      </c:catAx>
      <c:valAx>
        <c:axId val="1329633967"/>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1" i="0" u="none" strike="noStrike" kern="1200" baseline="0">
                <a:solidFill>
                  <a:schemeClr val="tx1"/>
                </a:solidFill>
                <a:latin typeface="+mn-lt"/>
                <a:ea typeface="+mn-ea"/>
                <a:cs typeface="+mn-cs"/>
              </a:defRPr>
            </a:pPr>
            <a:endParaRPr lang="pl-PL"/>
          </a:p>
        </c:txPr>
        <c:crossAx val="132211631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Case 1</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966-48E6-907B-164279C0C8E8}"/>
                </c:ext>
              </c:extLst>
            </c:dLbl>
            <c:dLbl>
              <c:idx val="1"/>
              <c:delete val="1"/>
              <c:extLst>
                <c:ext xmlns:c15="http://schemas.microsoft.com/office/drawing/2012/chart" uri="{CE6537A1-D6FC-4f65-9D91-7224C49458BB}"/>
                <c:ext xmlns:c16="http://schemas.microsoft.com/office/drawing/2014/chart" uri="{C3380CC4-5D6E-409C-BE32-E72D297353CC}">
                  <c16:uniqueId val="{00000003-C966-48E6-907B-164279C0C8E8}"/>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4</c:v>
                </c:pt>
                <c:pt idx="1">
                  <c:v>12</c:v>
                </c:pt>
                <c:pt idx="2">
                  <c:v>24</c:v>
                </c:pt>
              </c:numCache>
            </c:numRef>
          </c:cat>
          <c:val>
            <c:numRef>
              <c:f>Sheet1!$B$2:$B$4</c:f>
              <c:numCache>
                <c:formatCode>General</c:formatCode>
                <c:ptCount val="3"/>
                <c:pt idx="0">
                  <c:v>48.3</c:v>
                </c:pt>
                <c:pt idx="1">
                  <c:v>58</c:v>
                </c:pt>
                <c:pt idx="2">
                  <c:v>79.3</c:v>
                </c:pt>
              </c:numCache>
            </c:numRef>
          </c:val>
          <c:extLst>
            <c:ext xmlns:c16="http://schemas.microsoft.com/office/drawing/2014/chart" uri="{C3380CC4-5D6E-409C-BE32-E72D297353CC}">
              <c16:uniqueId val="{00000000-C966-48E6-907B-164279C0C8E8}"/>
            </c:ext>
          </c:extLst>
        </c:ser>
        <c:ser>
          <c:idx val="1"/>
          <c:order val="1"/>
          <c:tx>
            <c:strRef>
              <c:f>Sheet1!$C$1</c:f>
              <c:strCache>
                <c:ptCount val="1"/>
                <c:pt idx="0">
                  <c:v>Case 2</c:v>
                </c:pt>
              </c:strCache>
            </c:strRef>
          </c:tx>
          <c:spPr>
            <a:solidFill>
              <a:srgbClr val="CC1E7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C966-48E6-907B-164279C0C8E8}"/>
                </c:ext>
              </c:extLst>
            </c:dLbl>
            <c:dLbl>
              <c:idx val="1"/>
              <c:delete val="1"/>
              <c:extLst>
                <c:ext xmlns:c15="http://schemas.microsoft.com/office/drawing/2012/chart" uri="{CE6537A1-D6FC-4f65-9D91-7224C49458BB}"/>
                <c:ext xmlns:c16="http://schemas.microsoft.com/office/drawing/2014/chart" uri="{C3380CC4-5D6E-409C-BE32-E72D297353CC}">
                  <c16:uniqueId val="{00000004-C966-48E6-907B-164279C0C8E8}"/>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4</c:v>
                </c:pt>
                <c:pt idx="1">
                  <c:v>12</c:v>
                </c:pt>
                <c:pt idx="2">
                  <c:v>24</c:v>
                </c:pt>
              </c:numCache>
            </c:numRef>
          </c:cat>
          <c:val>
            <c:numRef>
              <c:f>Sheet1!$C$2:$C$4</c:f>
              <c:numCache>
                <c:formatCode>General</c:formatCode>
                <c:ptCount val="3"/>
                <c:pt idx="0">
                  <c:v>51.9</c:v>
                </c:pt>
                <c:pt idx="1">
                  <c:v>65</c:v>
                </c:pt>
                <c:pt idx="2">
                  <c:v>92.4</c:v>
                </c:pt>
              </c:numCache>
            </c:numRef>
          </c:val>
          <c:extLst>
            <c:ext xmlns:c16="http://schemas.microsoft.com/office/drawing/2014/chart" uri="{C3380CC4-5D6E-409C-BE32-E72D297353CC}">
              <c16:uniqueId val="{00000001-C966-48E6-907B-164279C0C8E8}"/>
            </c:ext>
          </c:extLst>
        </c:ser>
        <c:dLbls>
          <c:showLegendKey val="0"/>
          <c:showVal val="0"/>
          <c:showCatName val="0"/>
          <c:showSerName val="0"/>
          <c:showPercent val="0"/>
          <c:showBubbleSize val="0"/>
        </c:dLbls>
        <c:gapWidth val="127"/>
        <c:overlap val="-5"/>
        <c:axId val="1922417487"/>
        <c:axId val="174654752"/>
      </c:barChart>
      <c:catAx>
        <c:axId val="1922417487"/>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74654752"/>
        <c:crosses val="autoZero"/>
        <c:auto val="1"/>
        <c:lblAlgn val="ctr"/>
        <c:lblOffset val="100"/>
        <c:noMultiLvlLbl val="0"/>
      </c:catAx>
      <c:valAx>
        <c:axId val="174654752"/>
        <c:scaling>
          <c:orientation val="minMax"/>
          <c:max val="100"/>
        </c:scaling>
        <c:delete val="0"/>
        <c:axPos val="l"/>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922417487"/>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5053905102405"/>
          <c:y val="7.142707431333635E-2"/>
          <c:w val="0.8516133137898082"/>
          <c:h val="0.66588403744619851"/>
        </c:manualLayout>
      </c:layout>
      <c:lineChart>
        <c:grouping val="standard"/>
        <c:varyColors val="0"/>
        <c:ser>
          <c:idx val="0"/>
          <c:order val="0"/>
          <c:tx>
            <c:strRef>
              <c:f>Sheet1!$B$1</c:f>
              <c:strCache>
                <c:ptCount val="1"/>
                <c:pt idx="0">
                  <c:v>Series 1</c:v>
                </c:pt>
              </c:strCache>
            </c:strRef>
          </c:tx>
          <c:spPr>
            <a:ln w="28575" cap="rnd">
              <a:noFill/>
              <a:round/>
            </a:ln>
            <a:effectLst/>
          </c:spPr>
          <c:marker>
            <c:symbol val="circle"/>
            <c:size val="5"/>
            <c:spPr>
              <a:noFill/>
              <a:ln w="9525">
                <a:noFill/>
              </a:ln>
              <a:effectLst/>
            </c:spPr>
          </c:marker>
          <c:cat>
            <c:numRef>
              <c:f>Sheet1!$A$2:$A$9</c:f>
              <c:numCache>
                <c:formatCode>General</c:formatCode>
                <c:ptCount val="8"/>
                <c:pt idx="0">
                  <c:v>0</c:v>
                </c:pt>
                <c:pt idx="1">
                  <c:v>4</c:v>
                </c:pt>
                <c:pt idx="3">
                  <c:v>12</c:v>
                </c:pt>
                <c:pt idx="6">
                  <c:v>24</c:v>
                </c:pt>
              </c:numCache>
            </c:numRef>
          </c:cat>
          <c:val>
            <c:numRef>
              <c:f>Sheet1!$B$2:$B$9</c:f>
              <c:numCache>
                <c:formatCode>General</c:formatCode>
                <c:ptCount val="8"/>
                <c:pt idx="0">
                  <c:v>0</c:v>
                </c:pt>
                <c:pt idx="1">
                  <c:v>0.09</c:v>
                </c:pt>
                <c:pt idx="3">
                  <c:v>0.26</c:v>
                </c:pt>
                <c:pt idx="6">
                  <c:v>0.28000000000000003</c:v>
                </c:pt>
              </c:numCache>
            </c:numRef>
          </c:val>
          <c:smooth val="0"/>
          <c:extLst>
            <c:ext xmlns:c16="http://schemas.microsoft.com/office/drawing/2014/chart" uri="{C3380CC4-5D6E-409C-BE32-E72D297353CC}">
              <c16:uniqueId val="{00000000-47C1-4DDB-987E-1FB231B9B2EE}"/>
            </c:ext>
          </c:extLst>
        </c:ser>
        <c:dLbls>
          <c:showLegendKey val="0"/>
          <c:showVal val="0"/>
          <c:showCatName val="0"/>
          <c:showSerName val="0"/>
          <c:showPercent val="0"/>
          <c:showBubbleSize val="0"/>
        </c:dLbls>
        <c:marker val="1"/>
        <c:smooth val="0"/>
        <c:axId val="344439488"/>
        <c:axId val="344459456"/>
      </c:lineChart>
      <c:catAx>
        <c:axId val="344439488"/>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344459456"/>
        <c:crosses val="autoZero"/>
        <c:auto val="1"/>
        <c:lblAlgn val="ctr"/>
        <c:lblOffset val="100"/>
        <c:noMultiLvlLbl val="0"/>
      </c:catAx>
      <c:valAx>
        <c:axId val="344459456"/>
        <c:scaling>
          <c:orientation val="minMax"/>
          <c:max val="1.2"/>
        </c:scaling>
        <c:delete val="0"/>
        <c:axPos val="l"/>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344439488"/>
        <c:crosses val="autoZero"/>
        <c:crossBetween val="between"/>
        <c:majorUnit val="0.60000000000000009"/>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AE2573"/>
              </a:solidFill>
              <a:ln w="19050">
                <a:solidFill>
                  <a:schemeClr val="lt1"/>
                </a:solidFill>
              </a:ln>
              <a:effectLst/>
            </c:spPr>
            <c:extLst>
              <c:ext xmlns:c16="http://schemas.microsoft.com/office/drawing/2014/chart" uri="{C3380CC4-5D6E-409C-BE32-E72D297353CC}">
                <c16:uniqueId val="{00000001-3283-4D4E-97EF-467030F05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283-4D4E-97EF-467030F05C13}"/>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3283-4D4E-97EF-467030F05C13}"/>
              </c:ext>
            </c:extLst>
          </c:dPt>
          <c:dLbls>
            <c:dLbl>
              <c:idx val="0"/>
              <c:layout>
                <c:manualLayout>
                  <c:x val="-0.18473871175845072"/>
                  <c:y val="-0.20511434946977919"/>
                </c:manualLayout>
              </c:layout>
              <c:tx>
                <c:rich>
                  <a:bodyPr/>
                  <a:lstStyle/>
                  <a:p>
                    <a:r>
                      <a:rPr lang="en-US" b="0" i="0" u="none" baseline="0"/>
                      <a:t>64,7%</a:t>
                    </a:r>
                  </a:p>
                </c:rich>
              </c:tx>
              <c:showLegendKey val="0"/>
              <c:showVal val="1"/>
              <c:showCatName val="0"/>
              <c:showSerName val="0"/>
              <c:showPercent val="0"/>
              <c:showBubbleSize val="0"/>
              <c:extLst>
                <c:ext xmlns:c15="http://schemas.microsoft.com/office/drawing/2012/chart" uri="{CE6537A1-D6FC-4f65-9D91-7224C49458BB}">
                  <c15:layout>
                    <c:manualLayout>
                      <c:w val="0.30095737622041768"/>
                      <c:h val="0.19595579159064772"/>
                    </c:manualLayout>
                  </c15:layout>
                  <c15:showDataLabelsRange val="0"/>
                </c:ext>
                <c:ext xmlns:c16="http://schemas.microsoft.com/office/drawing/2014/chart" uri="{C3380CC4-5D6E-409C-BE32-E72D297353CC}">
                  <c16:uniqueId val="{00000001-3283-4D4E-97EF-467030F05C13}"/>
                </c:ext>
              </c:extLst>
            </c:dLbl>
            <c:dLbl>
              <c:idx val="1"/>
              <c:layout>
                <c:manualLayout>
                  <c:x val="0.14962852603049015"/>
                  <c:y val="-2.1037932204138299E-2"/>
                </c:manualLayout>
              </c:layout>
              <c:tx>
                <c:rich>
                  <a:bodyPr/>
                  <a:lstStyle/>
                  <a:p>
                    <a:fld id="{CE73EE12-3962-4A76-9A7B-F991CB1C46C6}" type="VALUE">
                      <a:rPr lang="en-US"/>
                      <a:pPr/>
                      <a:t>[VALUE]</a:t>
                    </a:fld>
                    <a:r>
                      <a:rPr lang="en-US" b="0" i="0" u="none" baseline="0"/>
                      <a:t> %</a:t>
                    </a:r>
                  </a:p>
                </c:rich>
              </c:tx>
              <c:showLegendKey val="0"/>
              <c:showVal val="1"/>
              <c:showCatName val="0"/>
              <c:showSerName val="0"/>
              <c:showPercent val="0"/>
              <c:showBubbleSize val="0"/>
              <c:extLst>
                <c:ext xmlns:c15="http://schemas.microsoft.com/office/drawing/2012/chart" uri="{CE6537A1-D6FC-4f65-9D91-7224C49458BB}">
                  <c15:layout>
                    <c:manualLayout>
                      <c:w val="0.28225381046660641"/>
                      <c:h val="0.19595579159064772"/>
                    </c:manualLayout>
                  </c15:layout>
                  <c15:dlblFieldTable/>
                  <c15:showDataLabelsRange val="0"/>
                </c:ext>
                <c:ext xmlns:c16="http://schemas.microsoft.com/office/drawing/2014/chart" uri="{C3380CC4-5D6E-409C-BE32-E72D297353CC}">
                  <c16:uniqueId val="{00000003-3283-4D4E-97EF-467030F05C13}"/>
                </c:ext>
              </c:extLst>
            </c:dLbl>
            <c:dLbl>
              <c:idx val="2"/>
              <c:layout>
                <c:manualLayout>
                  <c:x val="0.22784356738350928"/>
                  <c:y val="0.22462218534063164"/>
                </c:manualLayout>
              </c:layout>
              <c:tx>
                <c:rich>
                  <a:bodyPr/>
                  <a:lstStyle/>
                  <a:p>
                    <a:fld id="{42ABDB97-875C-4968-996C-ACDF0EDAB00D}" type="VALUE">
                      <a:rPr lang="en-US"/>
                      <a:pPr/>
                      <a:t>[VALUE]</a:t>
                    </a:fld>
                    <a:r>
                      <a:rPr lang="en-US" b="0" i="0" u="none" baseline="0"/>
                      <a:t> %</a:t>
                    </a:r>
                  </a:p>
                </c:rich>
              </c:tx>
              <c:showLegendKey val="0"/>
              <c:showVal val="1"/>
              <c:showCatName val="0"/>
              <c:showSerName val="0"/>
              <c:showPercent val="0"/>
              <c:showBubbleSize val="0"/>
              <c:extLst>
                <c:ext xmlns:c15="http://schemas.microsoft.com/office/drawing/2012/chart" uri="{CE6537A1-D6FC-4f65-9D91-7224C49458BB}">
                  <c15:layout>
                    <c:manualLayout>
                      <c:w val="0.30945899701760465"/>
                      <c:h val="0.19595579159064772"/>
                    </c:manualLayout>
                  </c15:layout>
                  <c15:dlblFieldTable/>
                  <c15:showDataLabelsRange val="0"/>
                </c:ext>
                <c:ext xmlns:c16="http://schemas.microsoft.com/office/drawing/2014/chart" uri="{C3380CC4-5D6E-409C-BE32-E72D297353CC}">
                  <c16:uniqueId val="{00000005-3283-4D4E-97EF-467030F05C13}"/>
                </c:ext>
              </c:extLst>
            </c:dLbl>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bg1"/>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64.7</c:v>
                </c:pt>
                <c:pt idx="1">
                  <c:v>17.600000000000001</c:v>
                </c:pt>
                <c:pt idx="2">
                  <c:v>17.600000000000001</c:v>
                </c:pt>
              </c:numCache>
            </c:numRef>
          </c:val>
          <c:extLst>
            <c:ext xmlns:c16="http://schemas.microsoft.com/office/drawing/2014/chart" uri="{C3380CC4-5D6E-409C-BE32-E72D297353CC}">
              <c16:uniqueId val="{00000006-3283-4D4E-97EF-467030F05C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1462027824122"/>
          <c:y val="6.9860841976622401E-2"/>
          <c:w val="0.79407643485964274"/>
          <c:h val="0.77252100400682711"/>
        </c:manualLayout>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9FA3-405A-90BC-7BC5A21E9503}"/>
              </c:ext>
            </c:extLst>
          </c:dPt>
          <c:dPt>
            <c:idx val="2"/>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6-9FA3-405A-90BC-7BC5A21E9503}"/>
              </c:ext>
            </c:extLst>
          </c:dPt>
          <c:dPt>
            <c:idx val="3"/>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5-9FA3-405A-90BC-7BC5A21E9503}"/>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E9A0-4BEB-AFC7-EC5637AA7752}"/>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E9A0-4BEB-AFC7-EC5637AA7752}"/>
              </c:ext>
            </c:extLst>
          </c:dPt>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10</c:v>
                </c:pt>
                <c:pt idx="1">
                  <c:v>4</c:v>
                </c:pt>
                <c:pt idx="2">
                  <c:v>0.8</c:v>
                </c:pt>
                <c:pt idx="3">
                  <c:v>1</c:v>
                </c:pt>
                <c:pt idx="4">
                  <c:v>1</c:v>
                </c:pt>
                <c:pt idx="5">
                  <c:v>4</c:v>
                </c:pt>
              </c:numCache>
            </c:numRef>
          </c:val>
          <c:extLst>
            <c:ext xmlns:c16="http://schemas.microsoft.com/office/drawing/2014/chart" uri="{C3380CC4-5D6E-409C-BE32-E72D297353CC}">
              <c16:uniqueId val="{00000000-E9A0-4BEB-AFC7-EC5637AA7752}"/>
            </c:ext>
          </c:extLst>
        </c:ser>
        <c:dLbls>
          <c:showLegendKey val="0"/>
          <c:showVal val="0"/>
          <c:showCatName val="0"/>
          <c:showSerName val="0"/>
          <c:showPercent val="0"/>
          <c:showBubbleSize val="0"/>
        </c:dLbls>
        <c:gapWidth val="62"/>
        <c:overlap val="-27"/>
        <c:axId val="1816064863"/>
        <c:axId val="1741368287"/>
      </c:barChart>
      <c:catAx>
        <c:axId val="1816064863"/>
        <c:scaling>
          <c:orientation val="minMax"/>
        </c:scaling>
        <c:delete val="1"/>
        <c:axPos val="b"/>
        <c:numFmt formatCode="General" sourceLinked="1"/>
        <c:majorTickMark val="none"/>
        <c:minorTickMark val="none"/>
        <c:tickLblPos val="nextTo"/>
        <c:crossAx val="1741368287"/>
        <c:crosses val="autoZero"/>
        <c:auto val="1"/>
        <c:lblAlgn val="ctr"/>
        <c:lblOffset val="100"/>
        <c:noMultiLvlLbl val="0"/>
      </c:catAx>
      <c:valAx>
        <c:axId val="1741368287"/>
        <c:scaling>
          <c:orientation val="minMax"/>
          <c:max val="18"/>
          <c:min val="0"/>
        </c:scaling>
        <c:delete val="0"/>
        <c:axPos val="l"/>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pl-PL"/>
          </a:p>
        </c:txPr>
        <c:crossAx val="181606486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12167466131418"/>
          <c:y val="0.27488353795729292"/>
          <c:w val="0.60294887085087434"/>
          <c:h val="0.56493925508448894"/>
        </c:manualLayout>
      </c:layout>
      <c:pieChart>
        <c:varyColors val="1"/>
        <c:ser>
          <c:idx val="0"/>
          <c:order val="0"/>
          <c:tx>
            <c:strRef>
              <c:f>Sheet1!$B$1</c:f>
              <c:strCache>
                <c:ptCount val="1"/>
                <c:pt idx="0">
                  <c:v>Sales</c:v>
                </c:pt>
              </c:strCache>
            </c:strRef>
          </c:tx>
          <c:dPt>
            <c:idx val="0"/>
            <c:bubble3D val="0"/>
            <c:spPr>
              <a:solidFill>
                <a:srgbClr val="BFBFBF"/>
              </a:solidFill>
              <a:ln w="19050">
                <a:solidFill>
                  <a:schemeClr val="lt1"/>
                </a:solidFill>
              </a:ln>
              <a:effectLst/>
            </c:spPr>
            <c:extLst>
              <c:ext xmlns:c16="http://schemas.microsoft.com/office/drawing/2014/chart" uri="{C3380CC4-5D6E-409C-BE32-E72D297353CC}">
                <c16:uniqueId val="{00000002-4E16-4DAD-B61E-E76E20BA1200}"/>
              </c:ext>
            </c:extLst>
          </c:dPt>
          <c:dPt>
            <c:idx val="1"/>
            <c:bubble3D val="0"/>
            <c:spPr>
              <a:solidFill>
                <a:srgbClr val="AE2573"/>
              </a:solidFill>
              <a:ln w="19050">
                <a:solidFill>
                  <a:schemeClr val="lt1"/>
                </a:solidFill>
              </a:ln>
              <a:effectLst/>
            </c:spPr>
            <c:extLst>
              <c:ext xmlns:c16="http://schemas.microsoft.com/office/drawing/2014/chart" uri="{C3380CC4-5D6E-409C-BE32-E72D297353CC}">
                <c16:uniqueId val="{00000001-4E16-4DAD-B61E-E76E20BA1200}"/>
              </c:ext>
            </c:extLst>
          </c:dPt>
          <c:dLbls>
            <c:dLbl>
              <c:idx val="0"/>
              <c:layout>
                <c:manualLayout>
                  <c:x val="-0.23918771106367837"/>
                  <c:y val="-7.5236128355945467E-2"/>
                </c:manualLayout>
              </c:layout>
              <c:tx>
                <c:rich>
                  <a:bodyPr rot="0" spcFirstLastPara="1" vertOverflow="ellipsis" vert="horz" wrap="square" lIns="38100" tIns="19050" rIns="38100" bIns="19050" anchor="ctr" anchorCtr="1">
                    <a:noAutofit/>
                  </a:bodyPr>
                  <a:lstStyle/>
                  <a:p>
                    <a:pPr rtl="0">
                      <a:defRPr sz="1100" b="1" i="0" u="none" strike="noStrike" kern="1200" baseline="0">
                        <a:solidFill>
                          <a:schemeClr val="tx1"/>
                        </a:solidFill>
                        <a:latin typeface="+mn-lt"/>
                        <a:ea typeface="+mn-ea"/>
                        <a:cs typeface="+mn-cs"/>
                      </a:defRPr>
                    </a:pPr>
                    <a:fld id="{3B6B3FE7-F106-4544-816B-9A99F9A7C0C0}" type="VALUE">
                      <a:rPr lang="en-US" sz="1100">
                        <a:solidFill>
                          <a:schemeClr val="tx1"/>
                        </a:solidFill>
                      </a:rPr>
                      <a:pPr rtl="0">
                        <a:defRPr sz="1100" b="1">
                          <a:solidFill>
                            <a:schemeClr val="tx1"/>
                          </a:solidFill>
                        </a:defRPr>
                      </a:pPr>
                      <a:t>[VALUE]</a:t>
                    </a:fld>
                    <a:r>
                      <a:rPr lang="en-US" b="0" i="0" u="none" baseline="0"/>
                      <a:t> </a:t>
                    </a:r>
                    <a:r>
                      <a:rPr lang="en-US" sz="1100" b="0" i="0" u="none" baseline="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rtl="0">
                    <a:defRPr sz="11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29415616289191798"/>
                      <c:h val="0.1543700927746913"/>
                    </c:manualLayout>
                  </c15:layout>
                  <c15:dlblFieldTable/>
                  <c15:showDataLabelsRange val="0"/>
                </c:ext>
                <c:ext xmlns:c16="http://schemas.microsoft.com/office/drawing/2014/chart" uri="{C3380CC4-5D6E-409C-BE32-E72D297353CC}">
                  <c16:uniqueId val="{00000002-4E16-4DAD-B61E-E76E20BA1200}"/>
                </c:ext>
              </c:extLst>
            </c:dLbl>
            <c:dLbl>
              <c:idx val="1"/>
              <c:layout>
                <c:manualLayout>
                  <c:x val="0.19383695417586225"/>
                  <c:y val="-6.4650232522665191E-2"/>
                </c:manualLayout>
              </c:layout>
              <c:tx>
                <c:rich>
                  <a:bodyPr rot="0" spcFirstLastPara="1" vertOverflow="ellipsis" vert="horz" wrap="square" lIns="38100" tIns="19050" rIns="38100" bIns="19050" anchor="ctr" anchorCtr="1">
                    <a:spAutoFit/>
                  </a:bodyPr>
                  <a:lstStyle/>
                  <a:p>
                    <a:pPr rtl="0">
                      <a:defRPr sz="1100" b="1" i="0" u="none" strike="noStrike" kern="1200" baseline="0">
                        <a:solidFill>
                          <a:schemeClr val="bg1"/>
                        </a:solidFill>
                        <a:latin typeface="+mn-lt"/>
                        <a:ea typeface="+mn-ea"/>
                        <a:cs typeface="+mn-cs"/>
                      </a:defRPr>
                    </a:pPr>
                    <a:fld id="{A3759B70-C02F-4793-B6A7-1A8003C431BB}" type="VALUE">
                      <a:rPr lang="en-US" sz="1100"/>
                      <a:pPr rtl="0">
                        <a:defRPr sz="1100" b="1">
                          <a:solidFill>
                            <a:schemeClr val="bg1"/>
                          </a:solidFill>
                        </a:defRPr>
                      </a:pPr>
                      <a:t>[VALUE]</a:t>
                    </a:fld>
                    <a:r>
                      <a:rPr lang="en-US" b="0" i="0" u="none" baseline="0"/>
                      <a:t> </a:t>
                    </a:r>
                    <a:r>
                      <a:rPr lang="en-US" sz="1100" b="0" i="0" u="none" baseline="0"/>
                      <a:t>%</a:t>
                    </a:r>
                  </a:p>
                </c:rich>
              </c:tx>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289055107104356"/>
                      <c:h val="0.19595579159064772"/>
                    </c:manualLayout>
                  </c15:layout>
                  <c15:dlblFieldTable/>
                  <c15:showDataLabelsRange val="0"/>
                </c:ext>
                <c:ext xmlns:c16="http://schemas.microsoft.com/office/drawing/2014/chart" uri="{C3380CC4-5D6E-409C-BE32-E72D297353CC}">
                  <c16:uniqueId val="{00000001-4E16-4DAD-B61E-E76E20BA1200}"/>
                </c:ext>
              </c:extLst>
            </c:dLbl>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bg1"/>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52.3</c:v>
                </c:pt>
                <c:pt idx="1">
                  <c:v>48.7</c:v>
                </c:pt>
              </c:numCache>
            </c:numRef>
          </c:val>
          <c:extLst>
            <c:ext xmlns:c16="http://schemas.microsoft.com/office/drawing/2014/chart" uri="{C3380CC4-5D6E-409C-BE32-E72D297353CC}">
              <c16:uniqueId val="{00000000-4E16-4DAD-B61E-E76E20BA12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1462027824122"/>
          <c:y val="3.7606821955857364E-2"/>
          <c:w val="0.79407643485964274"/>
          <c:h val="0.86358690466667498"/>
        </c:manualLayout>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D4C3-40A8-BCD2-64D7B5EE1BB6}"/>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5974-4262-8D03-13B0F34AEC27}"/>
              </c:ext>
            </c:extLst>
          </c:dPt>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18</c:v>
                </c:pt>
                <c:pt idx="1">
                  <c:v>3</c:v>
                </c:pt>
                <c:pt idx="2">
                  <c:v>0</c:v>
                </c:pt>
                <c:pt idx="3">
                  <c:v>0</c:v>
                </c:pt>
                <c:pt idx="4">
                  <c:v>0</c:v>
                </c:pt>
                <c:pt idx="5">
                  <c:v>0</c:v>
                </c:pt>
              </c:numCache>
            </c:numRef>
          </c:val>
          <c:extLst>
            <c:ext xmlns:c16="http://schemas.microsoft.com/office/drawing/2014/chart" uri="{C3380CC4-5D6E-409C-BE32-E72D297353CC}">
              <c16:uniqueId val="{00000000-5974-4262-8D03-13B0F34AEC27}"/>
            </c:ext>
          </c:extLst>
        </c:ser>
        <c:dLbls>
          <c:showLegendKey val="0"/>
          <c:showVal val="0"/>
          <c:showCatName val="0"/>
          <c:showSerName val="0"/>
          <c:showPercent val="0"/>
          <c:showBubbleSize val="0"/>
        </c:dLbls>
        <c:gapWidth val="62"/>
        <c:overlap val="-27"/>
        <c:axId val="1816064863"/>
        <c:axId val="1741368287"/>
      </c:barChart>
      <c:catAx>
        <c:axId val="1816064863"/>
        <c:scaling>
          <c:orientation val="minMax"/>
        </c:scaling>
        <c:delete val="1"/>
        <c:axPos val="b"/>
        <c:numFmt formatCode="General" sourceLinked="1"/>
        <c:majorTickMark val="none"/>
        <c:minorTickMark val="none"/>
        <c:tickLblPos val="nextTo"/>
        <c:crossAx val="1741368287"/>
        <c:crosses val="autoZero"/>
        <c:auto val="1"/>
        <c:lblAlgn val="ctr"/>
        <c:lblOffset val="100"/>
        <c:noMultiLvlLbl val="0"/>
      </c:catAx>
      <c:valAx>
        <c:axId val="1741368287"/>
        <c:scaling>
          <c:orientation val="minMax"/>
          <c:max val="18"/>
          <c:min val="0"/>
        </c:scaling>
        <c:delete val="1"/>
        <c:axPos val="l"/>
        <c:numFmt formatCode="General" sourceLinked="1"/>
        <c:majorTickMark val="out"/>
        <c:minorTickMark val="none"/>
        <c:tickLblPos val="nextTo"/>
        <c:crossAx val="181606486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13356199693015E-2"/>
          <c:y val="0.1068981938424714"/>
          <c:w val="0.88430949817478455"/>
          <c:h val="0.67299751581818268"/>
        </c:manualLayout>
      </c:layout>
      <c:barChart>
        <c:barDir val="col"/>
        <c:grouping val="percentStacked"/>
        <c:varyColors val="0"/>
        <c:ser>
          <c:idx val="0"/>
          <c:order val="0"/>
          <c:tx>
            <c:strRef>
              <c:f>Sheet1!$B$1</c:f>
              <c:strCache>
                <c:ptCount val="1"/>
                <c:pt idx="0">
                  <c:v>Benralizumab</c:v>
                </c:pt>
              </c:strCache>
            </c:strRef>
          </c:tx>
          <c:spPr>
            <a:solidFill>
              <a:schemeClr val="accent1"/>
            </a:solidFill>
            <a:ln>
              <a:noFill/>
            </a:ln>
            <a:effectLst/>
          </c:spPr>
          <c:invertIfNegative val="0"/>
          <c:dLbls>
            <c:dLbl>
              <c:idx val="1"/>
              <c:layout>
                <c:manualLayout>
                  <c:x val="9.1888840228982388E-2"/>
                  <c:y val="-3.1394195843544428E-2"/>
                </c:manualLayout>
              </c:layout>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52-49D8-B8E3-561103F19BD0}"/>
                </c:ext>
              </c:extLst>
            </c:dLbl>
            <c:dLbl>
              <c:idx val="2"/>
              <c:layout>
                <c:manualLayout>
                  <c:x val="0"/>
                  <c:y val="-7.56936398270132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52-49D8-B8E3-561103F19BD0}"/>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1">
                  <c:v>1</c:v>
                </c:pt>
                <c:pt idx="2">
                  <c:v>42</c:v>
                </c:pt>
                <c:pt idx="3">
                  <c:v>66</c:v>
                </c:pt>
              </c:numCache>
            </c:numRef>
          </c:val>
          <c:extLst>
            <c:ext xmlns:c16="http://schemas.microsoft.com/office/drawing/2014/chart" uri="{C3380CC4-5D6E-409C-BE32-E72D297353CC}">
              <c16:uniqueId val="{00000002-A052-49D8-B8E3-561103F19BD0}"/>
            </c:ext>
          </c:extLst>
        </c:ser>
        <c:ser>
          <c:idx val="1"/>
          <c:order val="1"/>
          <c:tx>
            <c:strRef>
              <c:f>Sheet1!$C$1</c:f>
              <c:strCache>
                <c:ptCount val="1"/>
                <c:pt idx="0">
                  <c:v>Dupilumab</c:v>
                </c:pt>
              </c:strCache>
            </c:strRef>
          </c:tx>
          <c:spPr>
            <a:solidFill>
              <a:srgbClr val="B5D820"/>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3-A052-49D8-B8E3-561103F19BD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12-A052-49D8-B8E3-561103F19BD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11-A052-49D8-B8E3-561103F19BD0}"/>
              </c:ext>
            </c:extLst>
          </c:dPt>
          <c:dLbls>
            <c:dLbl>
              <c:idx val="1"/>
              <c:tx>
                <c:rich>
                  <a:bodyPr/>
                  <a:lstStyle/>
                  <a:p>
                    <a:r>
                      <a:rPr lang="en-US" b="0" i="0" u="none" baseline="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052-49D8-B8E3-561103F19BD0}"/>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1">
                  <c:v>45</c:v>
                </c:pt>
                <c:pt idx="2">
                  <c:v>40</c:v>
                </c:pt>
                <c:pt idx="3">
                  <c:v>33</c:v>
                </c:pt>
              </c:numCache>
            </c:numRef>
          </c:val>
          <c:extLst>
            <c:ext xmlns:c16="http://schemas.microsoft.com/office/drawing/2014/chart" uri="{C3380CC4-5D6E-409C-BE32-E72D297353CC}">
              <c16:uniqueId val="{00000004-A052-49D8-B8E3-561103F19BD0}"/>
            </c:ext>
          </c:extLst>
        </c:ser>
        <c:ser>
          <c:idx val="2"/>
          <c:order val="2"/>
          <c:tx>
            <c:strRef>
              <c:f>Sheet1!$D$1</c:f>
              <c:strCache>
                <c:ptCount val="1"/>
                <c:pt idx="0">
                  <c:v>Reslizumab</c:v>
                </c:pt>
              </c:strCache>
            </c:strRef>
          </c:tx>
          <c:spPr>
            <a:solidFill>
              <a:schemeClr val="accent4"/>
            </a:solidFill>
          </c:spPr>
          <c:invertIfNegative val="0"/>
          <c:dLbls>
            <c:dLbl>
              <c:idx val="1"/>
              <c:tx>
                <c:rich>
                  <a:bodyPr/>
                  <a:lstStyle/>
                  <a:p>
                    <a:r>
                      <a:rPr lang="en-US" b="0" i="0" u="none" baseline="0"/>
                      <a:t>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052-49D8-B8E3-561103F19BD0}"/>
                </c:ext>
              </c:extLst>
            </c:dLbl>
            <c:spPr>
              <a:noFill/>
              <a:ln>
                <a:noFill/>
              </a:ln>
              <a:effectLst/>
            </c:spPr>
            <c:txPr>
              <a:bodyPr wrap="square" lIns="38100" tIns="19050" rIns="38100" bIns="19050" anchor="ctr">
                <a:spAutoFit/>
              </a:bodyPr>
              <a:lstStyle/>
              <a:p>
                <a:pPr rtl="0">
                  <a:defRPr>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1">
                  <c:v>50</c:v>
                </c:pt>
                <c:pt idx="2">
                  <c:v>39</c:v>
                </c:pt>
                <c:pt idx="3">
                  <c:v>28</c:v>
                </c:pt>
              </c:numCache>
            </c:numRef>
          </c:val>
          <c:extLst>
            <c:ext xmlns:c16="http://schemas.microsoft.com/office/drawing/2014/chart" uri="{C3380CC4-5D6E-409C-BE32-E72D297353CC}">
              <c16:uniqueId val="{00000006-A052-49D8-B8E3-561103F19BD0}"/>
            </c:ext>
          </c:extLst>
        </c:ser>
        <c:ser>
          <c:idx val="3"/>
          <c:order val="3"/>
          <c:tx>
            <c:strRef>
              <c:f>Sheet1!$E$1</c:f>
              <c:strCache>
                <c:ptCount val="1"/>
                <c:pt idx="0">
                  <c:v>Mepolizumab</c:v>
                </c:pt>
              </c:strCache>
            </c:strRef>
          </c:tx>
          <c:spPr>
            <a:solidFill>
              <a:schemeClr val="accent3">
                <a:lumMod val="75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7-A052-49D8-B8E3-561103F19BD0}"/>
              </c:ext>
            </c:extLst>
          </c:dPt>
          <c:dLbls>
            <c:dLbl>
              <c:idx val="0"/>
              <c:layout>
                <c:manualLayout>
                  <c:x val="2.5524677841383789E-3"/>
                  <c:y val="-2.7469937108717524E-2"/>
                </c:manualLayout>
              </c:layout>
              <c:tx>
                <c:rich>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r>
                      <a:rPr lang="en-US" b="0" i="0" u="none" baseline="0">
                        <a:solidFill>
                          <a:schemeClr val="bg1"/>
                        </a:solidFill>
                      </a:rPr>
                      <a:t>153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052-49D8-B8E3-561103F19BD0}"/>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98</c:v>
                </c:pt>
                <c:pt idx="1">
                  <c:v>7</c:v>
                </c:pt>
                <c:pt idx="2">
                  <c:v>6</c:v>
                </c:pt>
                <c:pt idx="3">
                  <c:v>9</c:v>
                </c:pt>
              </c:numCache>
            </c:numRef>
          </c:val>
          <c:extLst>
            <c:ext xmlns:c16="http://schemas.microsoft.com/office/drawing/2014/chart" uri="{C3380CC4-5D6E-409C-BE32-E72D297353CC}">
              <c16:uniqueId val="{0000000B-A052-49D8-B8E3-561103F19BD0}"/>
            </c:ext>
          </c:extLst>
        </c:ser>
        <c:ser>
          <c:idx val="4"/>
          <c:order val="4"/>
          <c:tx>
            <c:strRef>
              <c:f>Sheet1!$F$1</c:f>
              <c:strCache>
                <c:ptCount val="1"/>
                <c:pt idx="0">
                  <c:v>Omalizumab</c:v>
                </c:pt>
              </c:strCache>
            </c:strRef>
          </c:tx>
          <c:spPr>
            <a:solidFill>
              <a:schemeClr val="accent4"/>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13-A052-49D8-B8E3-561103F19BD0}"/>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F-A052-49D8-B8E3-561103F19BD0}"/>
              </c:ext>
            </c:extLst>
          </c:dPt>
          <c:dLbls>
            <c:dLbl>
              <c:idx val="0"/>
              <c:layout>
                <c:manualLayout>
                  <c:x val="8.1678868601571239E-2"/>
                  <c:y val="-2.649262493622662E-2"/>
                </c:manualLayout>
              </c:layout>
              <c:tx>
                <c:rich>
                  <a:bodyPr rot="0" spcFirstLastPara="1" vertOverflow="ellipsis" vert="horz" wrap="square" lIns="38100" tIns="19050" rIns="38100" bIns="19050" anchor="ctr" anchorCtr="1">
                    <a:noAutofit/>
                  </a:bodyPr>
                  <a:lstStyle/>
                  <a:p>
                    <a:pPr rtl="0">
                      <a:defRPr sz="1197" b="0" i="0" u="none" strike="noStrike" kern="1200" baseline="0">
                        <a:solidFill>
                          <a:schemeClr val="tx1"/>
                        </a:solidFill>
                        <a:latin typeface="+mn-lt"/>
                        <a:ea typeface="+mn-ea"/>
                        <a:cs typeface="+mn-cs"/>
                      </a:defRPr>
                    </a:pPr>
                    <a:r>
                      <a:rPr lang="en-US" b="0" i="0" u="none" baseline="0">
                        <a:solidFill>
                          <a:schemeClr val="tx1"/>
                        </a:solidFill>
                      </a:rPr>
                      <a:t>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6.627472552429596E-2"/>
                      <c:h val="6.3431270175037066E-2"/>
                    </c:manualLayout>
                  </c15:layout>
                  <c15:showDataLabelsRange val="0"/>
                </c:ext>
                <c:ext xmlns:c16="http://schemas.microsoft.com/office/drawing/2014/chart" uri="{C3380CC4-5D6E-409C-BE32-E72D297353CC}">
                  <c16:uniqueId val="{00000013-A052-49D8-B8E3-561103F19BD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04-41F5-A46B-F839AF9E2BC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04-41F5-A46B-F839AF9E2BC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52-49D8-B8E3-561103F19BD0}"/>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bg1"/>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formatCode="#\ ?/?">
                  <c:v>1</c:v>
                </c:pt>
                <c:pt idx="3">
                  <c:v>6</c:v>
                </c:pt>
              </c:numCache>
            </c:numRef>
          </c:val>
          <c:extLst>
            <c:ext xmlns:c16="http://schemas.microsoft.com/office/drawing/2014/chart" uri="{C3380CC4-5D6E-409C-BE32-E72D297353CC}">
              <c16:uniqueId val="{0000000E-A052-49D8-B8E3-561103F19BD0}"/>
            </c:ext>
          </c:extLst>
        </c:ser>
        <c:dLbls>
          <c:showLegendKey val="0"/>
          <c:showVal val="0"/>
          <c:showCatName val="0"/>
          <c:showSerName val="0"/>
          <c:showPercent val="0"/>
          <c:showBubbleSize val="0"/>
        </c:dLbls>
        <c:gapWidth val="150"/>
        <c:overlap val="100"/>
        <c:axId val="636313264"/>
        <c:axId val="66701408"/>
      </c:barChart>
      <c:catAx>
        <c:axId val="63631326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pl-PL"/>
          </a:p>
        </c:txPr>
        <c:crossAx val="66701408"/>
        <c:crosses val="autoZero"/>
        <c:auto val="1"/>
        <c:lblAlgn val="ctr"/>
        <c:lblOffset val="100"/>
        <c:noMultiLvlLbl val="0"/>
      </c:catAx>
      <c:valAx>
        <c:axId val="66701408"/>
        <c:scaling>
          <c:orientation val="minMax"/>
          <c:max val="1"/>
          <c:min val="0"/>
        </c:scaling>
        <c:delete val="0"/>
        <c:axPos val="l"/>
        <c:numFmt formatCode="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050" b="0" i="0" u="none" strike="noStrike" kern="1200" baseline="0">
                <a:solidFill>
                  <a:schemeClr val="tx1"/>
                </a:solidFill>
                <a:latin typeface="+mn-lt"/>
                <a:ea typeface="+mn-ea"/>
                <a:cs typeface="+mn-cs"/>
              </a:defRPr>
            </a:pPr>
            <a:endParaRPr lang="pl-PL"/>
          </a:p>
        </c:txPr>
        <c:crossAx val="636313264"/>
        <c:crosses val="autoZero"/>
        <c:crossBetween val="between"/>
        <c:majorUnit val="0.2"/>
        <c:minorUnit val="4.000000000000000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36543955923314"/>
          <c:y val="0.2887847203405649"/>
          <c:w val="0.60326912088153373"/>
          <c:h val="0.56523931670249339"/>
        </c:manualLayout>
      </c:layout>
      <c:pieChart>
        <c:varyColors val="1"/>
        <c:ser>
          <c:idx val="0"/>
          <c:order val="0"/>
          <c:tx>
            <c:strRef>
              <c:f>Sheet1!$B$1</c:f>
              <c:strCache>
                <c:ptCount val="1"/>
                <c:pt idx="0">
                  <c:v>Sales</c:v>
                </c:pt>
              </c:strCache>
            </c:strRef>
          </c:tx>
          <c:spPr>
            <a:solidFill>
              <a:schemeClr val="accent1"/>
            </a:solidFill>
          </c:spPr>
          <c:dPt>
            <c:idx val="0"/>
            <c:bubble3D val="0"/>
            <c:spPr>
              <a:solidFill>
                <a:srgbClr val="AE2573"/>
              </a:solidFill>
              <a:ln w="19050">
                <a:solidFill>
                  <a:schemeClr val="lt1"/>
                </a:solidFill>
              </a:ln>
              <a:effectLst/>
            </c:spPr>
            <c:extLst>
              <c:ext xmlns:c16="http://schemas.microsoft.com/office/drawing/2014/chart" uri="{C3380CC4-5D6E-409C-BE32-E72D297353CC}">
                <c16:uniqueId val="{00000001-030C-4125-8C71-A872E3B260AD}"/>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030C-4125-8C71-A872E3B260AD}"/>
              </c:ext>
            </c:extLst>
          </c:dPt>
          <c:dLbls>
            <c:dLbl>
              <c:idx val="0"/>
              <c:layout>
                <c:manualLayout>
                  <c:x val="0.20615714560081944"/>
                  <c:y val="-0.23795940482342662"/>
                </c:manualLayout>
              </c:layout>
              <c:tx>
                <c:rich>
                  <a:bodyPr rot="0" spcFirstLastPara="1" vertOverflow="ellipsis" vert="horz" wrap="square" lIns="38100" tIns="19050" rIns="38100" bIns="19050" anchor="ctr" anchorCtr="1">
                    <a:spAutoFit/>
                  </a:bodyPr>
                  <a:lstStyle/>
                  <a:p>
                    <a:pPr rtl="0">
                      <a:defRPr sz="1100" b="1" i="0" u="none" strike="noStrike" kern="1200" baseline="0">
                        <a:solidFill>
                          <a:schemeClr val="bg1"/>
                        </a:solidFill>
                        <a:latin typeface="+mn-lt"/>
                        <a:ea typeface="+mn-ea"/>
                        <a:cs typeface="+mn-cs"/>
                      </a:defRPr>
                    </a:pPr>
                    <a:r>
                      <a:rPr lang="pt-BR" sz="1100" b="0" i="0" u="none" baseline="0"/>
                      <a:t>85,7% bez EXAC</a:t>
                    </a:r>
                  </a:p>
                  <a:p>
                    <a:pPr rtl="0">
                      <a:defRPr sz="1100" b="1">
                        <a:solidFill>
                          <a:schemeClr val="bg1"/>
                        </a:solidFill>
                      </a:defRPr>
                    </a:pPr>
                    <a:r>
                      <a:rPr lang="pt-BR" sz="1100" b="0" i="0" u="none" baseline="0"/>
                      <a:t>n=18</a:t>
                    </a:r>
                  </a:p>
                </c:rich>
              </c:tx>
              <c:spPr>
                <a:noFill/>
                <a:ln>
                  <a:noFill/>
                </a:ln>
                <a:effectLst/>
              </c:spPr>
              <c:txPr>
                <a:bodyPr rot="0" spcFirstLastPara="1" vertOverflow="ellipsis" vert="horz" wrap="square" lIns="38100" tIns="19050" rIns="38100" bIns="19050" anchor="ctr" anchorCtr="1">
                  <a:spAutoFit/>
                </a:bodyPr>
                <a:lstStyle/>
                <a:p>
                  <a:pPr rtl="0">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59089093275858384"/>
                      <c:h val="0.19595586065815615"/>
                    </c:manualLayout>
                  </c15:layout>
                  <c15:showDataLabelsRange val="0"/>
                </c:ext>
                <c:ext xmlns:c16="http://schemas.microsoft.com/office/drawing/2014/chart" uri="{C3380CC4-5D6E-409C-BE32-E72D297353CC}">
                  <c16:uniqueId val="{00000001-030C-4125-8C71-A872E3B260AD}"/>
                </c:ext>
              </c:extLst>
            </c:dLbl>
            <c:dLbl>
              <c:idx val="1"/>
              <c:layout>
                <c:manualLayout>
                  <c:x val="-0.19386801521562513"/>
                  <c:y val="0.17129654718393678"/>
                </c:manualLayout>
              </c:layout>
              <c:tx>
                <c:rich>
                  <a:bodyPr rot="0" spcFirstLastPara="1" vertOverflow="ellipsis" vert="horz" wrap="square" lIns="38100" tIns="19050" rIns="38100" bIns="19050" anchor="ctr" anchorCtr="1">
                    <a:noAutofit/>
                  </a:bodyPr>
                  <a:lstStyle/>
                  <a:p>
                    <a:pPr rtl="0">
                      <a:defRPr sz="1100" b="1" i="0" u="none" strike="noStrike" kern="1200" baseline="0">
                        <a:solidFill>
                          <a:schemeClr val="tx1"/>
                        </a:solidFill>
                        <a:latin typeface="+mn-lt"/>
                        <a:ea typeface="+mn-ea"/>
                        <a:cs typeface="+mn-cs"/>
                      </a:defRPr>
                    </a:pPr>
                    <a:r>
                      <a:rPr lang="en-US" sz="1100" b="0" i="0" u="none" baseline="0">
                        <a:solidFill>
                          <a:schemeClr val="tx1"/>
                        </a:solidFill>
                      </a:rPr>
                      <a:t>14,3%</a:t>
                    </a:r>
                  </a:p>
                </c:rich>
              </c:tx>
              <c:spPr>
                <a:noFill/>
                <a:ln>
                  <a:noFill/>
                </a:ln>
                <a:effectLst/>
              </c:spPr>
              <c:txPr>
                <a:bodyPr rot="0" spcFirstLastPara="1" vertOverflow="ellipsis" vert="horz" wrap="square" lIns="38100" tIns="19050" rIns="38100" bIns="19050" anchor="ctr" anchorCtr="1">
                  <a:noAutofit/>
                </a:bodyPr>
                <a:lstStyle/>
                <a:p>
                  <a:pPr rtl="0">
                    <a:defRPr sz="1100" b="1"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289055107104356"/>
                      <c:h val="0.164093061250705"/>
                    </c:manualLayout>
                  </c15:layout>
                  <c15:showDataLabelsRange val="0"/>
                </c:ext>
                <c:ext xmlns:c16="http://schemas.microsoft.com/office/drawing/2014/chart" uri="{C3380CC4-5D6E-409C-BE32-E72D297353CC}">
                  <c16:uniqueId val="{00000003-030C-4125-8C71-A872E3B260AD}"/>
                </c:ext>
              </c:extLst>
            </c:dLbl>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bg1"/>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85.7</c:v>
                </c:pt>
                <c:pt idx="1">
                  <c:v>14.3</c:v>
                </c:pt>
              </c:numCache>
            </c:numRef>
          </c:val>
          <c:extLst>
            <c:ext xmlns:c16="http://schemas.microsoft.com/office/drawing/2014/chart" uri="{C3380CC4-5D6E-409C-BE32-E72D297353CC}">
              <c16:uniqueId val="{00000004-030C-4125-8C71-A872E3B260AD}"/>
            </c:ext>
          </c:extLst>
        </c:ser>
        <c:dLbls>
          <c:showLegendKey val="0"/>
          <c:showVal val="0"/>
          <c:showCatName val="0"/>
          <c:showSerName val="0"/>
          <c:showPercent val="0"/>
          <c:showBubbleSize val="0"/>
          <c:showLeaderLines val="1"/>
        </c:dLbls>
        <c:firstSliceAng val="6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66555753154775654"/>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29A-4B3E-ADCA-63EF48210B0F}"/>
              </c:ext>
            </c:extLst>
          </c:dPt>
          <c:dPt>
            <c:idx val="1"/>
            <c:invertIfNegative val="0"/>
            <c:bubble3D val="0"/>
            <c:spPr>
              <a:solidFill>
                <a:srgbClr val="B21A6A"/>
              </a:solidFill>
              <a:ln>
                <a:noFill/>
              </a:ln>
              <a:effectLst/>
            </c:spPr>
            <c:extLst>
              <c:ext xmlns:c16="http://schemas.microsoft.com/office/drawing/2014/chart" uri="{C3380CC4-5D6E-409C-BE32-E72D297353CC}">
                <c16:uniqueId val="{00000003-929A-4B3E-ADCA-63EF48210B0F}"/>
              </c:ext>
            </c:extLst>
          </c:dPt>
          <c:dLbls>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4 tygodnie</c:v>
                </c:pt>
                <c:pt idx="2">
                  <c:v>24 tygodnie</c:v>
                </c:pt>
              </c:strCache>
            </c:strRef>
          </c:cat>
          <c:val>
            <c:numRef>
              <c:f>Sheet1!$B$2:$B$4</c:f>
              <c:numCache>
                <c:formatCode>General</c:formatCode>
                <c:ptCount val="3"/>
                <c:pt idx="0">
                  <c:v>14.73</c:v>
                </c:pt>
                <c:pt idx="1">
                  <c:v>20.95</c:v>
                </c:pt>
                <c:pt idx="2">
                  <c:v>22.95</c:v>
                </c:pt>
              </c:numCache>
            </c:numRef>
          </c:val>
          <c:extLst>
            <c:ext xmlns:c16="http://schemas.microsoft.com/office/drawing/2014/chart" uri="{C3380CC4-5D6E-409C-BE32-E72D297353CC}">
              <c16:uniqueId val="{00000004-929A-4B3E-ADCA-63EF48210B0F}"/>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25"/>
          <c:min val="5"/>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a:pPr>
      <a:endParaRPr lang="pl-P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66555753154775654"/>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4F97-45FD-B241-0E25E01901F6}"/>
              </c:ext>
            </c:extLst>
          </c:dPt>
          <c:dPt>
            <c:idx val="1"/>
            <c:invertIfNegative val="0"/>
            <c:bubble3D val="0"/>
            <c:spPr>
              <a:solidFill>
                <a:srgbClr val="B21A6A"/>
              </a:solidFill>
              <a:ln>
                <a:noFill/>
              </a:ln>
              <a:effectLst/>
            </c:spPr>
            <c:extLst>
              <c:ext xmlns:c16="http://schemas.microsoft.com/office/drawing/2014/chart" uri="{C3380CC4-5D6E-409C-BE32-E72D297353CC}">
                <c16:uniqueId val="{00000003-4F97-45FD-B241-0E25E01901F6}"/>
              </c:ext>
            </c:extLst>
          </c:dPt>
          <c:dLbls>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4 tygodnie</c:v>
                </c:pt>
                <c:pt idx="2">
                  <c:v>24 tygodnie</c:v>
                </c:pt>
              </c:strCache>
            </c:strRef>
          </c:cat>
          <c:val>
            <c:numRef>
              <c:f>Sheet1!$B$2:$B$4</c:f>
              <c:numCache>
                <c:formatCode>General</c:formatCode>
                <c:ptCount val="3"/>
                <c:pt idx="0">
                  <c:v>1.2949999999999999</c:v>
                </c:pt>
                <c:pt idx="1">
                  <c:v>1.8</c:v>
                </c:pt>
                <c:pt idx="2">
                  <c:v>1.9850000000000001</c:v>
                </c:pt>
              </c:numCache>
            </c:numRef>
          </c:val>
          <c:extLst>
            <c:ext xmlns:c16="http://schemas.microsoft.com/office/drawing/2014/chart" uri="{C3380CC4-5D6E-409C-BE32-E72D297353CC}">
              <c16:uniqueId val="{00000004-4F97-45FD-B241-0E25E01901F6}"/>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3"/>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a:pPr>
      <a:endParaRPr lang="pl-P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1858149827529"/>
          <c:y val="0.23165262189162539"/>
          <c:w val="0.94378578304706895"/>
          <c:h val="0.66555753154775654"/>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75D2-4916-9AF7-AAD189510BC0}"/>
              </c:ext>
            </c:extLst>
          </c:dPt>
          <c:dPt>
            <c:idx val="1"/>
            <c:invertIfNegative val="0"/>
            <c:bubble3D val="0"/>
            <c:spPr>
              <a:solidFill>
                <a:srgbClr val="B21A6A"/>
              </a:solidFill>
              <a:ln>
                <a:noFill/>
              </a:ln>
              <a:effectLst/>
            </c:spPr>
            <c:extLst>
              <c:ext xmlns:c16="http://schemas.microsoft.com/office/drawing/2014/chart" uri="{C3380CC4-5D6E-409C-BE32-E72D297353CC}">
                <c16:uniqueId val="{00000003-75D2-4916-9AF7-AAD189510BC0}"/>
              </c:ext>
            </c:extLst>
          </c:dPt>
          <c:dLbls>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4 tygodnie</c:v>
                </c:pt>
                <c:pt idx="2">
                  <c:v>24 tygodnie</c:v>
                </c:pt>
              </c:strCache>
            </c:strRef>
          </c:cat>
          <c:val>
            <c:numRef>
              <c:f>Sheet1!$B$2:$B$4</c:f>
              <c:numCache>
                <c:formatCode>General</c:formatCode>
                <c:ptCount val="3"/>
                <c:pt idx="0">
                  <c:v>0.6</c:v>
                </c:pt>
                <c:pt idx="1">
                  <c:v>1.085</c:v>
                </c:pt>
                <c:pt idx="2">
                  <c:v>1.42</c:v>
                </c:pt>
              </c:numCache>
            </c:numRef>
          </c:val>
          <c:extLst>
            <c:ext xmlns:c16="http://schemas.microsoft.com/office/drawing/2014/chart" uri="{C3380CC4-5D6E-409C-BE32-E72D297353CC}">
              <c16:uniqueId val="{00000004-75D2-4916-9AF7-AAD189510BC0}"/>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2"/>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a:pPr>
      <a:endParaRPr lang="pl-P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66555753154775654"/>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5889-48F7-BEEF-017D80118577}"/>
              </c:ext>
            </c:extLst>
          </c:dPt>
          <c:dPt>
            <c:idx val="1"/>
            <c:invertIfNegative val="0"/>
            <c:bubble3D val="0"/>
            <c:spPr>
              <a:solidFill>
                <a:srgbClr val="B21A6A"/>
              </a:solidFill>
              <a:ln>
                <a:noFill/>
              </a:ln>
              <a:effectLst/>
            </c:spPr>
            <c:extLst>
              <c:ext xmlns:c16="http://schemas.microsoft.com/office/drawing/2014/chart" uri="{C3380CC4-5D6E-409C-BE32-E72D297353CC}">
                <c16:uniqueId val="{00000003-5889-48F7-BEEF-017D80118577}"/>
              </c:ext>
            </c:extLst>
          </c:dPt>
          <c:dLbls>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4 tygodnie</c:v>
                </c:pt>
                <c:pt idx="2">
                  <c:v>24 tygodnie</c:v>
                </c:pt>
              </c:strCache>
            </c:strRef>
          </c:cat>
          <c:val>
            <c:numRef>
              <c:f>Sheet1!$B$2:$B$4</c:f>
              <c:numCache>
                <c:formatCode>General</c:formatCode>
                <c:ptCount val="3"/>
                <c:pt idx="0">
                  <c:v>2720</c:v>
                </c:pt>
                <c:pt idx="1">
                  <c:v>2450</c:v>
                </c:pt>
                <c:pt idx="2">
                  <c:v>2300</c:v>
                </c:pt>
              </c:numCache>
            </c:numRef>
          </c:val>
          <c:extLst>
            <c:ext xmlns:c16="http://schemas.microsoft.com/office/drawing/2014/chart" uri="{C3380CC4-5D6E-409C-BE32-E72D297353CC}">
              <c16:uniqueId val="{00000004-5889-48F7-BEEF-017D80118577}"/>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400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a:pPr>
      <a:endParaRPr lang="pl-P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B8DA-4EAD-A793-C359302C68C4}"/>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B8DA-4EAD-A793-C359302C68C4}"/>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B8DA-4EAD-A793-C359302C68C4}"/>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B8DA-4EAD-A793-C359302C68C4}"/>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B8DA-4EAD-A793-C359302C68C4}"/>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bg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FA86-4B68-8362-4F512FADBFF3}"/>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FA86-4B68-8362-4F512FADBFF3}"/>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FA86-4B68-8362-4F512FADBFF3}"/>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FA86-4B68-8362-4F512FADBFF3}"/>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FA86-4B68-8362-4F512FADBFF3}"/>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bg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8"/>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7722-42AA-A4E2-7D6B92574FC5}"/>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7722-42AA-A4E2-7D6B92574FC5}"/>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7722-42AA-A4E2-7D6B92574FC5}"/>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7722-42AA-A4E2-7D6B92574FC5}"/>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7722-42AA-A4E2-7D6B92574FC5}"/>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bg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5"/>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55545309728999026"/>
        </c:manualLayout>
      </c:layout>
      <c:lineChart>
        <c:grouping val="standard"/>
        <c:varyColors val="0"/>
        <c:ser>
          <c:idx val="0"/>
          <c:order val="0"/>
          <c:tx>
            <c:strRef>
              <c:f>Sheet1!$B$1</c:f>
              <c:strCache>
                <c:ptCount val="1"/>
                <c:pt idx="0">
                  <c:v>Baseline</c:v>
                </c:pt>
              </c:strCache>
            </c:strRef>
          </c:tx>
          <c:spPr>
            <a:ln w="28575" cap="rnd">
              <a:noFill/>
              <a:round/>
            </a:ln>
            <a:effectLst/>
          </c:spPr>
          <c:marker>
            <c:symbol val="circle"/>
            <c:size val="6"/>
            <c:spPr>
              <a:solidFill>
                <a:schemeClr val="bg1"/>
              </a:solidFill>
              <a:ln w="9525">
                <a:noFill/>
              </a:ln>
              <a:effectLst/>
            </c:spPr>
          </c:marker>
          <c:dPt>
            <c:idx val="0"/>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1-FDC5-4BEA-A89B-395ACCACA117}"/>
              </c:ext>
            </c:extLst>
          </c:dPt>
          <c:dPt>
            <c:idx val="1"/>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3-FDC5-4BEA-A89B-395ACCACA117}"/>
              </c:ext>
            </c:extLst>
          </c:dPt>
          <c:dPt>
            <c:idx val="2"/>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5-FDC5-4BEA-A89B-395ACCACA117}"/>
              </c:ext>
            </c:extLst>
          </c:dPt>
          <c:dPt>
            <c:idx val="3"/>
            <c:marker>
              <c:symbol val="circle"/>
              <c:size val="6"/>
              <c:spPr>
                <a:solidFill>
                  <a:schemeClr val="bg1"/>
                </a:solidFill>
                <a:ln w="9525">
                  <a:noFill/>
                </a:ln>
                <a:effectLst/>
              </c:spPr>
            </c:marker>
            <c:bubble3D val="0"/>
            <c:spPr>
              <a:ln w="28575" cap="rnd">
                <a:noFill/>
                <a:round/>
              </a:ln>
              <a:effectLst/>
            </c:spPr>
            <c:extLst>
              <c:ext xmlns:c16="http://schemas.microsoft.com/office/drawing/2014/chart" uri="{C3380CC4-5D6E-409C-BE32-E72D297353CC}">
                <c16:uniqueId val="{00000007-FDC5-4BEA-A89B-395ACCACA117}"/>
              </c:ext>
            </c:extLst>
          </c:dPt>
          <c:cat>
            <c:numRef>
              <c:f>Sheet1!$A$2:$A$6</c:f>
              <c:numCache>
                <c:formatCode>General</c:formatCode>
                <c:ptCount val="5"/>
                <c:pt idx="0">
                  <c:v>0</c:v>
                </c:pt>
                <c:pt idx="1">
                  <c:v>4</c:v>
                </c:pt>
                <c:pt idx="2">
                  <c:v>16</c:v>
                </c:pt>
                <c:pt idx="3">
                  <c:v>24</c:v>
                </c:pt>
                <c:pt idx="4">
                  <c:v>50</c:v>
                </c:pt>
              </c:numCache>
            </c:num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FDC5-4BEA-A89B-395ACCACA117}"/>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0" spcFirstLastPara="1" vertOverflow="ellipsis" wrap="square" anchor="ctr" anchorCtr="1"/>
          <a:lstStyle/>
          <a:p>
            <a:pPr rtl="0">
              <a:defRPr sz="1100" b="0" i="0" u="none" strike="noStrike" kern="1200" baseline="0">
                <a:solidFill>
                  <a:schemeClr val="bg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3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cat>
            <c:strRef>
              <c:f>Sheet1!$A$2:$A$4</c:f>
              <c:strCache>
                <c:ptCount val="3"/>
                <c:pt idx="0">
                  <c:v>Cała populacja, N=59</c:v>
                </c:pt>
                <c:pt idx="1">
                  <c:v>NP,                                 n=34</c:v>
                </c:pt>
                <c:pt idx="2">
                  <c:v>Bez NP,                       n=25</c:v>
                </c:pt>
              </c:strCache>
            </c:strRef>
          </c:cat>
          <c:val>
            <c:numRef>
              <c:f>Sheet1!$B$2:$B$4</c:f>
              <c:numCache>
                <c:formatCode>General</c:formatCode>
                <c:ptCount val="3"/>
                <c:pt idx="0">
                  <c:v>4.4000000000000004</c:v>
                </c:pt>
                <c:pt idx="1">
                  <c:v>4.7</c:v>
                </c:pt>
                <c:pt idx="2">
                  <c:v>4.0999999999999996</c:v>
                </c:pt>
              </c:numCache>
            </c:numRef>
          </c:val>
          <c:extLst>
            <c:ext xmlns:c16="http://schemas.microsoft.com/office/drawing/2014/chart" uri="{C3380CC4-5D6E-409C-BE32-E72D297353CC}">
              <c16:uniqueId val="{00000000-F4A0-4442-A405-89537F96DDC9}"/>
            </c:ext>
          </c:extLst>
        </c:ser>
        <c:ser>
          <c:idx val="1"/>
          <c:order val="1"/>
          <c:tx>
            <c:strRef>
              <c:f>Sheet1!$C$1</c:f>
              <c:strCache>
                <c:ptCount val="1"/>
                <c:pt idx="0">
                  <c:v>24 tygodnie </c:v>
                </c:pt>
              </c:strCache>
            </c:strRef>
          </c:tx>
          <c:spPr>
            <a:solidFill>
              <a:schemeClr val="accent2"/>
            </a:solidFill>
            <a:ln>
              <a:noFill/>
            </a:ln>
            <a:effectLst/>
          </c:spPr>
          <c:invertIfNegative val="0"/>
          <c:cat>
            <c:strRef>
              <c:f>Sheet1!$A$2:$A$4</c:f>
              <c:strCache>
                <c:ptCount val="3"/>
                <c:pt idx="0">
                  <c:v>Cała populacja, N=59</c:v>
                </c:pt>
                <c:pt idx="1">
                  <c:v>NP,                                 n=34</c:v>
                </c:pt>
                <c:pt idx="2">
                  <c:v>Bez NP,                       n=25</c:v>
                </c:pt>
              </c:strCache>
            </c:strRef>
          </c:cat>
          <c:val>
            <c:numRef>
              <c:f>Sheet1!$C$2:$C$4</c:f>
              <c:numCache>
                <c:formatCode>General</c:formatCode>
                <c:ptCount val="3"/>
                <c:pt idx="0">
                  <c:v>0.39</c:v>
                </c:pt>
                <c:pt idx="1">
                  <c:v>0.35</c:v>
                </c:pt>
                <c:pt idx="2">
                  <c:v>0.44</c:v>
                </c:pt>
              </c:numCache>
            </c:numRef>
          </c:val>
          <c:extLst>
            <c:ext xmlns:c16="http://schemas.microsoft.com/office/drawing/2014/chart" uri="{C3380CC4-5D6E-409C-BE32-E72D297353CC}">
              <c16:uniqueId val="{00000001-F4A0-4442-A405-89537F96DDC9}"/>
            </c:ext>
          </c:extLst>
        </c:ser>
        <c:dLbls>
          <c:showLegendKey val="0"/>
          <c:showVal val="0"/>
          <c:showCatName val="0"/>
          <c:showSerName val="0"/>
          <c:showPercent val="0"/>
          <c:showBubbleSize val="0"/>
        </c:dLbls>
        <c:gapWidth val="51"/>
        <c:overlap val="-5"/>
        <c:axId val="1338020751"/>
        <c:axId val="1093948671"/>
      </c:bar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a:noFill/>
        </a:ln>
        <a:effectLst/>
      </c:spPr>
    </c:plotArea>
    <c:legend>
      <c:legendPos val="b"/>
      <c:layout>
        <c:manualLayout>
          <c:xMode val="edge"/>
          <c:yMode val="edge"/>
          <c:x val="0.17496562441751307"/>
          <c:y val="0.88608212392852503"/>
          <c:w val="0.59872378348397026"/>
          <c:h val="0.10697321269060604"/>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4898188893016"/>
          <c:y val="0.17991844482156788"/>
          <c:w val="0.82141798884095518"/>
          <c:h val="0.63143718883964839"/>
        </c:manualLayout>
      </c:layout>
      <c:barChart>
        <c:barDir val="col"/>
        <c:grouping val="clustered"/>
        <c:varyColors val="0"/>
        <c:ser>
          <c:idx val="0"/>
          <c:order val="0"/>
          <c:tx>
            <c:strRef>
              <c:f>Sheet1!$B$1</c:f>
              <c:strCache>
                <c:ptCount val="1"/>
                <c:pt idx="0">
                  <c:v>Ocena wyjściowa</c:v>
                </c:pt>
              </c:strCache>
            </c:strRef>
          </c:tx>
          <c:spPr>
            <a:solidFill>
              <a:schemeClr val="tx1">
                <a:lumMod val="50000"/>
                <a:lumOff val="50000"/>
              </a:schemeClr>
            </a:solidFill>
            <a:ln>
              <a:noFill/>
            </a:ln>
            <a:effectLst/>
          </c:spPr>
          <c:invertIfNegative val="0"/>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355D-4BAD-9ABE-2CE458083054}"/>
              </c:ext>
            </c:extLst>
          </c:dPt>
          <c:dLbls>
            <c:dLbl>
              <c:idx val="0"/>
              <c:layout>
                <c:manualLayout>
                  <c:x val="0"/>
                  <c:y val="0.10214504596527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5D-4BAD-9ABE-2CE458083054}"/>
                </c:ext>
              </c:extLst>
            </c:dLbl>
            <c:dLbl>
              <c:idx val="1"/>
              <c:layout>
                <c:manualLayout>
                  <c:x val="0"/>
                  <c:y val="9.3973442288048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5D-4BAD-9ABE-2CE458083054}"/>
                </c:ext>
              </c:extLst>
            </c:dLbl>
            <c:dLbl>
              <c:idx val="2"/>
              <c:layout>
                <c:manualLayout>
                  <c:x val="-1.0116238603789554E-16"/>
                  <c:y val="9.397344228804895E-2"/>
                </c:manualLayout>
              </c:layout>
              <c:tx>
                <c:rich>
                  <a:bodyPr/>
                  <a:lstStyle/>
                  <a:p>
                    <a:r>
                      <a:rPr lang="en-US" b="0" i="0" u="none" baseline="0"/>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55D-4BAD-9ABE-2CE458083054}"/>
                </c:ext>
              </c:extLst>
            </c:dLbl>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Wszyscy pacjenci         (n=208)</c:v>
                </c:pt>
                <c:pt idx="1">
                  <c:v>Bx wcześniej nieleczeni (n=118)</c:v>
                </c:pt>
                <c:pt idx="2">
                  <c:v>Bx wcześniej leczeni (n=90)</c:v>
                </c:pt>
              </c:strCache>
            </c:strRef>
          </c:cat>
          <c:val>
            <c:numRef>
              <c:f>Sheet1!$B$2:$B$4</c:f>
              <c:numCache>
                <c:formatCode>General</c:formatCode>
                <c:ptCount val="3"/>
                <c:pt idx="0">
                  <c:v>4.8</c:v>
                </c:pt>
                <c:pt idx="1">
                  <c:v>5.3</c:v>
                </c:pt>
                <c:pt idx="2">
                  <c:v>4.2</c:v>
                </c:pt>
              </c:numCache>
            </c:numRef>
          </c:val>
          <c:extLst>
            <c:ext xmlns:c16="http://schemas.microsoft.com/office/drawing/2014/chart" uri="{C3380CC4-5D6E-409C-BE32-E72D297353CC}">
              <c16:uniqueId val="{00000003-355D-4BAD-9ABE-2CE458083054}"/>
            </c:ext>
          </c:extLst>
        </c:ser>
        <c:ser>
          <c:idx val="1"/>
          <c:order val="1"/>
          <c:tx>
            <c:strRef>
              <c:f>Sheet1!$C$1</c:f>
              <c:strCache>
                <c:ptCount val="1"/>
                <c:pt idx="0">
                  <c:v>48 tygodni</c:v>
                </c:pt>
              </c:strCache>
            </c:strRef>
          </c:tx>
          <c:spPr>
            <a:solidFill>
              <a:schemeClr val="accent1"/>
            </a:solidFill>
            <a:ln>
              <a:noFill/>
            </a:ln>
            <a:effectLst/>
          </c:spPr>
          <c:invertIfNegative val="0"/>
          <c:dLbls>
            <c:dLbl>
              <c:idx val="0"/>
              <c:layout>
                <c:manualLayout>
                  <c:x val="2.112068237161278E-3"/>
                  <c:y val="7.3544429569121314E-2"/>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5D-4BAD-9ABE-2CE458083054}"/>
                </c:ext>
              </c:extLst>
            </c:dLbl>
            <c:dLbl>
              <c:idx val="1"/>
              <c:layout>
                <c:manualLayout>
                  <c:x val="6.7542216346061815E-4"/>
                  <c:y val="7.0074278076257712E-2"/>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5D-4BAD-9ABE-2CE458083054}"/>
                </c:ext>
              </c:extLst>
            </c:dLbl>
            <c:dLbl>
              <c:idx val="2"/>
              <c:layout>
                <c:manualLayout>
                  <c:x val="2.758951725432409E-3"/>
                  <c:y val="7.6608790635534357E-2"/>
                </c:manualLayout>
              </c:layout>
              <c:spPr>
                <a:no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5D-4BAD-9ABE-2CE458083054}"/>
                </c:ext>
              </c:extLst>
            </c:dLbl>
            <c:spPr>
              <a:solidFill>
                <a:schemeClr val="accent1"/>
              </a:solidFill>
              <a:ln>
                <a:noFill/>
              </a:ln>
              <a:effectLst/>
            </c:spPr>
            <c:txPr>
              <a:bodyPr rot="0" spcFirstLastPara="1" vertOverflow="ellipsis" vert="horz" wrap="square" lIns="38100" tIns="19050" rIns="38100" bIns="19050" anchor="ctr" anchorCtr="1">
                <a:spAutoFit/>
              </a:bodyPr>
              <a:lstStyle/>
              <a:p>
                <a:pPr rtl="0">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Wszyscy pacjenci         (n=208)</c:v>
                </c:pt>
                <c:pt idx="1">
                  <c:v>Bx wcześniej nieleczeni (n=118)</c:v>
                </c:pt>
                <c:pt idx="2">
                  <c:v>Bx wcześniej leczeni (n=90)</c:v>
                </c:pt>
              </c:strCache>
            </c:strRef>
          </c:cat>
          <c:val>
            <c:numRef>
              <c:f>Sheet1!$C$2:$C$4</c:f>
              <c:numCache>
                <c:formatCode>General</c:formatCode>
                <c:ptCount val="3"/>
                <c:pt idx="0">
                  <c:v>0.9</c:v>
                </c:pt>
                <c:pt idx="1">
                  <c:v>0.8</c:v>
                </c:pt>
                <c:pt idx="2">
                  <c:v>1.2</c:v>
                </c:pt>
              </c:numCache>
            </c:numRef>
          </c:val>
          <c:extLst>
            <c:ext xmlns:c16="http://schemas.microsoft.com/office/drawing/2014/chart" uri="{C3380CC4-5D6E-409C-BE32-E72D297353CC}">
              <c16:uniqueId val="{00000007-355D-4BAD-9ABE-2CE458083054}"/>
            </c:ext>
          </c:extLst>
        </c:ser>
        <c:dLbls>
          <c:showLegendKey val="0"/>
          <c:showVal val="0"/>
          <c:showCatName val="0"/>
          <c:showSerName val="0"/>
          <c:showPercent val="0"/>
          <c:showBubbleSize val="0"/>
        </c:dLbls>
        <c:gapWidth val="145"/>
        <c:overlap val="-32"/>
        <c:axId val="1831063935"/>
        <c:axId val="541295823"/>
      </c:barChart>
      <c:catAx>
        <c:axId val="1831063935"/>
        <c:scaling>
          <c:orientation val="minMax"/>
        </c:scaling>
        <c:delete val="0"/>
        <c:axPos val="b"/>
        <c:numFmt formatCode="General" sourceLinked="1"/>
        <c:majorTickMark val="none"/>
        <c:minorTickMark val="none"/>
        <c:tickLblPos val="high"/>
        <c:spPr>
          <a:noFill/>
          <a:ln w="19050" cap="flat" cmpd="sng" algn="ctr">
            <a:solidFill>
              <a:schemeClr val="tx1"/>
            </a:solidFill>
            <a:round/>
          </a:ln>
          <a:effectLst/>
        </c:spPr>
        <c:txPr>
          <a:bodyPr rot="-60000000" spcFirstLastPara="1" vertOverflow="ellipsis" vert="horz" wrap="square" anchor="ctr" anchorCtr="1"/>
          <a:lstStyle/>
          <a:p>
            <a:pPr rtl="0">
              <a:defRPr sz="1400" b="1" i="0" u="none" strike="noStrike" kern="1200" baseline="0">
                <a:solidFill>
                  <a:schemeClr val="tx1"/>
                </a:solidFill>
                <a:latin typeface="+mn-lt"/>
                <a:ea typeface="+mn-ea"/>
                <a:cs typeface="Arial" panose="020B0604020202020204" pitchFamily="34" charset="0"/>
              </a:defRPr>
            </a:pPr>
            <a:endParaRPr lang="pl-PL"/>
          </a:p>
        </c:txPr>
        <c:crossAx val="541295823"/>
        <c:crosses val="autoZero"/>
        <c:auto val="1"/>
        <c:lblAlgn val="ctr"/>
        <c:lblOffset val="100"/>
        <c:noMultiLvlLbl val="0"/>
      </c:catAx>
      <c:valAx>
        <c:axId val="541295823"/>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600" b="0" i="0" u="none" strike="noStrike" kern="1200" baseline="0">
                <a:solidFill>
                  <a:schemeClr val="tx1"/>
                </a:solidFill>
                <a:latin typeface="+mn-lt"/>
                <a:ea typeface="+mn-ea"/>
                <a:cs typeface="Arial" panose="020B0604020202020204" pitchFamily="34" charset="0"/>
              </a:defRPr>
            </a:pPr>
            <a:endParaRPr lang="pl-PL"/>
          </a:p>
        </c:txPr>
        <c:crossAx val="1831063935"/>
        <c:crosses val="autoZero"/>
        <c:crossBetween val="between"/>
      </c:valAx>
      <c:spPr>
        <a:noFill/>
        <a:ln>
          <a:noFill/>
        </a:ln>
        <a:effectLst/>
      </c:spPr>
    </c:plotArea>
    <c:legend>
      <c:legendPos val="b"/>
      <c:layout>
        <c:manualLayout>
          <c:xMode val="edge"/>
          <c:yMode val="edge"/>
          <c:x val="0.1472679526210301"/>
          <c:y val="0.8335192394092501"/>
          <c:w val="0.81175211596458796"/>
          <c:h val="5.8947026046747529E-2"/>
        </c:manualLayout>
      </c:layout>
      <c:overlay val="0"/>
      <c:spPr>
        <a:noFill/>
        <a:ln>
          <a:noFill/>
        </a:ln>
        <a:effectLst/>
      </c:spPr>
      <c:txPr>
        <a:bodyPr rot="0" spcFirstLastPara="1" vertOverflow="ellipsis" vert="horz" wrap="square" anchor="ctr" anchorCtr="1"/>
        <a:lstStyle/>
        <a:p>
          <a:pPr rtl="0">
            <a:defRPr sz="13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noFill/>
    </a:ln>
    <a:effectLst/>
  </c:spPr>
  <c:txPr>
    <a:bodyPr/>
    <a:lstStyle/>
    <a:p>
      <a:pPr rtl="0">
        <a:defRPr/>
      </a:pPr>
      <a:endParaRPr lang="pl-P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3455049617735"/>
          <c:y val="0.23165268976533518"/>
          <c:w val="0.3137997308119474"/>
          <c:h val="0.6162324719498653"/>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cat>
            <c:strRef>
              <c:f>Sheet1!$A$2</c:f>
              <c:strCache>
                <c:ptCount val="1"/>
                <c:pt idx="0">
                  <c:v>NP, n=34</c:v>
                </c:pt>
              </c:strCache>
            </c:strRef>
          </c:cat>
          <c:val>
            <c:numRef>
              <c:f>Sheet1!$B$2</c:f>
              <c:numCache>
                <c:formatCode>General</c:formatCode>
                <c:ptCount val="1"/>
                <c:pt idx="0">
                  <c:v>57.6</c:v>
                </c:pt>
              </c:numCache>
            </c:numRef>
          </c:val>
          <c:extLst>
            <c:ext xmlns:c16="http://schemas.microsoft.com/office/drawing/2014/chart" uri="{C3380CC4-5D6E-409C-BE32-E72D297353CC}">
              <c16:uniqueId val="{00000000-7EA5-40F2-896E-5FC1453EB210}"/>
            </c:ext>
          </c:extLst>
        </c:ser>
        <c:ser>
          <c:idx val="1"/>
          <c:order val="1"/>
          <c:tx>
            <c:strRef>
              <c:f>Sheet1!$C$1</c:f>
              <c:strCache>
                <c:ptCount val="1"/>
                <c:pt idx="0">
                  <c:v>24 tygodnie </c:v>
                </c:pt>
              </c:strCache>
            </c:strRef>
          </c:tx>
          <c:spPr>
            <a:solidFill>
              <a:schemeClr val="accent2"/>
            </a:solidFill>
            <a:ln>
              <a:noFill/>
            </a:ln>
            <a:effectLst/>
          </c:spPr>
          <c:invertIfNegative val="0"/>
          <c:cat>
            <c:strRef>
              <c:f>Sheet1!$A$2</c:f>
              <c:strCache>
                <c:ptCount val="1"/>
                <c:pt idx="0">
                  <c:v>NP, n=34</c:v>
                </c:pt>
              </c:strCache>
            </c:strRef>
          </c:cat>
          <c:val>
            <c:numRef>
              <c:f>Sheet1!$C$2</c:f>
              <c:numCache>
                <c:formatCode>General</c:formatCode>
                <c:ptCount val="1"/>
                <c:pt idx="0">
                  <c:v>44</c:v>
                </c:pt>
              </c:numCache>
            </c:numRef>
          </c:val>
          <c:extLst>
            <c:ext xmlns:c16="http://schemas.microsoft.com/office/drawing/2014/chart" uri="{C3380CC4-5D6E-409C-BE32-E72D297353CC}">
              <c16:uniqueId val="{00000001-7EA5-40F2-896E-5FC1453EB210}"/>
            </c:ext>
          </c:extLst>
        </c:ser>
        <c:dLbls>
          <c:showLegendKey val="0"/>
          <c:showVal val="0"/>
          <c:showCatName val="0"/>
          <c:showSerName val="0"/>
          <c:showPercent val="0"/>
          <c:showBubbleSize val="0"/>
        </c:dLbls>
        <c:gapWidth val="44"/>
        <c:overlap val="-30"/>
        <c:axId val="1338020751"/>
        <c:axId val="1093948671"/>
      </c:bar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6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8020751"/>
        <c:crosses val="autoZero"/>
        <c:crossBetween val="between"/>
        <c:majorUnit val="10"/>
      </c:valAx>
      <c:spPr>
        <a:noFill/>
        <a:ln>
          <a:noFill/>
        </a:ln>
        <a:effectLst/>
      </c:spPr>
    </c:plotArea>
    <c:legend>
      <c:legendPos val="b"/>
      <c:layout>
        <c:manualLayout>
          <c:xMode val="edge"/>
          <c:yMode val="edge"/>
          <c:x val="0.6435152477260937"/>
          <c:y val="0.40227641336598113"/>
          <c:w val="0.3564847522739063"/>
          <c:h val="0.14590010894276476"/>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16238041253721E-2"/>
          <c:y val="0.20441288130649085"/>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cat>
            <c:strRef>
              <c:f>Sheet1!$A$2:$A$4</c:f>
              <c:strCache>
                <c:ptCount val="3"/>
                <c:pt idx="0">
                  <c:v>Cała populacja, N=59</c:v>
                </c:pt>
                <c:pt idx="1">
                  <c:v>NP,                                 n=34</c:v>
                </c:pt>
                <c:pt idx="2">
                  <c:v>Bez NP,                       n=25</c:v>
                </c:pt>
              </c:strCache>
            </c:strRef>
          </c:cat>
          <c:val>
            <c:numRef>
              <c:f>Sheet1!$B$2:$B$4</c:f>
              <c:numCache>
                <c:formatCode>General</c:formatCode>
                <c:ptCount val="3"/>
                <c:pt idx="0">
                  <c:v>12</c:v>
                </c:pt>
                <c:pt idx="1">
                  <c:v>9.0399999999999991</c:v>
                </c:pt>
                <c:pt idx="2">
                  <c:v>14.1</c:v>
                </c:pt>
              </c:numCache>
            </c:numRef>
          </c:val>
          <c:extLst>
            <c:ext xmlns:c16="http://schemas.microsoft.com/office/drawing/2014/chart" uri="{C3380CC4-5D6E-409C-BE32-E72D297353CC}">
              <c16:uniqueId val="{00000000-9DF6-4BB3-9749-D5183DE06178}"/>
            </c:ext>
          </c:extLst>
        </c:ser>
        <c:ser>
          <c:idx val="1"/>
          <c:order val="1"/>
          <c:tx>
            <c:strRef>
              <c:f>Sheet1!$C$1</c:f>
              <c:strCache>
                <c:ptCount val="1"/>
                <c:pt idx="0">
                  <c:v>24 tygodnie </c:v>
                </c:pt>
              </c:strCache>
            </c:strRef>
          </c:tx>
          <c:spPr>
            <a:solidFill>
              <a:schemeClr val="accent2"/>
            </a:solidFill>
            <a:ln>
              <a:noFill/>
            </a:ln>
            <a:effectLst/>
          </c:spPr>
          <c:invertIfNegative val="0"/>
          <c:cat>
            <c:strRef>
              <c:f>Sheet1!$A$2:$A$4</c:f>
              <c:strCache>
                <c:ptCount val="3"/>
                <c:pt idx="0">
                  <c:v>Cała populacja, N=59</c:v>
                </c:pt>
                <c:pt idx="1">
                  <c:v>NP,                                 n=34</c:v>
                </c:pt>
                <c:pt idx="2">
                  <c:v>Bez NP,                       n=25</c:v>
                </c:pt>
              </c:strCache>
            </c:strRef>
          </c:cat>
          <c:val>
            <c:numRef>
              <c:f>Sheet1!$C$2:$C$4</c:f>
              <c:numCache>
                <c:formatCode>General</c:formatCode>
                <c:ptCount val="3"/>
                <c:pt idx="0">
                  <c:v>5.6</c:v>
                </c:pt>
                <c:pt idx="1">
                  <c:v>3.5</c:v>
                </c:pt>
                <c:pt idx="2">
                  <c:v>6.25</c:v>
                </c:pt>
              </c:numCache>
            </c:numRef>
          </c:val>
          <c:extLst>
            <c:ext xmlns:c16="http://schemas.microsoft.com/office/drawing/2014/chart" uri="{C3380CC4-5D6E-409C-BE32-E72D297353CC}">
              <c16:uniqueId val="{00000001-9DF6-4BB3-9749-D5183DE06178}"/>
            </c:ext>
          </c:extLst>
        </c:ser>
        <c:dLbls>
          <c:showLegendKey val="0"/>
          <c:showVal val="0"/>
          <c:showCatName val="0"/>
          <c:showSerName val="0"/>
          <c:showPercent val="0"/>
          <c:showBubbleSize val="0"/>
        </c:dLbls>
        <c:gapWidth val="51"/>
        <c:overlap val="-5"/>
        <c:axId val="1338020751"/>
        <c:axId val="1093948671"/>
      </c:bar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8020751"/>
        <c:crosses val="autoZero"/>
        <c:crossBetween val="between"/>
        <c:majorUnit val="3"/>
      </c:valAx>
      <c:spPr>
        <a:noFill/>
        <a:ln>
          <a:noFill/>
        </a:ln>
        <a:effectLst/>
      </c:spPr>
    </c:plotArea>
    <c:legend>
      <c:legendPos val="b"/>
      <c:layout>
        <c:manualLayout>
          <c:xMode val="edge"/>
          <c:yMode val="edge"/>
          <c:x val="0.14858315567186256"/>
          <c:y val="0.88213098368602361"/>
          <c:w val="0.71144887721538619"/>
          <c:h val="0.10697321269060604"/>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7C54-4300-80AC-B76B2A3FA052}"/>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C54-4300-80AC-B76B2A3FA052}"/>
              </c:ext>
            </c:extLst>
          </c:dPt>
          <c:dLbls>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 przed mepolizumabem</c:v>
                </c:pt>
                <c:pt idx="1">
                  <c:v>Mepolizumab po 12 miesiącach</c:v>
                </c:pt>
                <c:pt idx="2">
                  <c:v>Benralizumab      6 miesięcy po mepolizumabie</c:v>
                </c:pt>
              </c:strCache>
            </c:strRef>
          </c:cat>
          <c:val>
            <c:numRef>
              <c:f>Sheet1!$B$2:$B$4</c:f>
              <c:numCache>
                <c:formatCode>General</c:formatCode>
                <c:ptCount val="3"/>
                <c:pt idx="0">
                  <c:v>7</c:v>
                </c:pt>
                <c:pt idx="1">
                  <c:v>5.7</c:v>
                </c:pt>
                <c:pt idx="2">
                  <c:v>2.8</c:v>
                </c:pt>
              </c:numCache>
            </c:numRef>
          </c:val>
          <c:extLst>
            <c:ext xmlns:c16="http://schemas.microsoft.com/office/drawing/2014/chart" uri="{C3380CC4-5D6E-409C-BE32-E72D297353CC}">
              <c16:uniqueId val="{00000004-7C54-4300-80AC-B76B2A3FA052}"/>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952C-4E55-8B46-0191D72D686A}"/>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952C-4E55-8B46-0191D72D686A}"/>
              </c:ext>
            </c:extLst>
          </c:dPt>
          <c:dLbls>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 przed mepolizumabem</c:v>
                </c:pt>
                <c:pt idx="1">
                  <c:v>Mepolizumab po 12 miesiącach</c:v>
                </c:pt>
                <c:pt idx="2">
                  <c:v>Benralizumab      6 miesięcy po mepolizumabie</c:v>
                </c:pt>
              </c:strCache>
            </c:strRef>
          </c:cat>
          <c:val>
            <c:numRef>
              <c:f>Sheet1!$B$2:$B$4</c:f>
              <c:numCache>
                <c:formatCode>General</c:formatCode>
                <c:ptCount val="3"/>
                <c:pt idx="0">
                  <c:v>22</c:v>
                </c:pt>
                <c:pt idx="1">
                  <c:v>16.2</c:v>
                </c:pt>
                <c:pt idx="2">
                  <c:v>7.5</c:v>
                </c:pt>
              </c:numCache>
            </c:numRef>
          </c:val>
          <c:extLst>
            <c:ext xmlns:c16="http://schemas.microsoft.com/office/drawing/2014/chart" uri="{C3380CC4-5D6E-409C-BE32-E72D297353CC}">
              <c16:uniqueId val="{00000004-952C-4E55-8B46-0191D72D686A}"/>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B539-49B7-838C-68C9C8469A84}"/>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539-49B7-838C-68C9C8469A84}"/>
              </c:ext>
            </c:extLst>
          </c:dPt>
          <c:dLbls>
            <c:spPr>
              <a:noFill/>
              <a:ln>
                <a:noFill/>
              </a:ln>
              <a:effectLst/>
            </c:spPr>
            <c:txPr>
              <a:bodyPr rot="0" spcFirstLastPara="1" vertOverflow="ellipsis" vert="horz" wrap="square" anchor="ctr" anchorCtr="1"/>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 przed mepolizumabem</c:v>
                </c:pt>
                <c:pt idx="1">
                  <c:v>Mepolizumab po 12 miesiącach</c:v>
                </c:pt>
                <c:pt idx="2">
                  <c:v>Benralizumab      6 miesięcy po mepolizumabie</c:v>
                </c:pt>
              </c:strCache>
            </c:strRef>
          </c:cat>
          <c:val>
            <c:numRef>
              <c:f>Sheet1!$B$2:$B$4</c:f>
              <c:numCache>
                <c:formatCode>General</c:formatCode>
                <c:ptCount val="3"/>
                <c:pt idx="0">
                  <c:v>12.1</c:v>
                </c:pt>
                <c:pt idx="1">
                  <c:v>13</c:v>
                </c:pt>
                <c:pt idx="2">
                  <c:v>16</c:v>
                </c:pt>
              </c:numCache>
            </c:numRef>
          </c:val>
          <c:extLst>
            <c:ext xmlns:c16="http://schemas.microsoft.com/office/drawing/2014/chart" uri="{C3380CC4-5D6E-409C-BE32-E72D297353CC}">
              <c16:uniqueId val="{00000004-B539-49B7-838C-68C9C8469A84}"/>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1100"/>
      </a:pPr>
      <a:endParaRPr lang="pl-PL"/>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9B3-4974-B73D-0C18C2CD4C3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29B3-4974-B73D-0C18C2CD4C3F}"/>
              </c:ext>
            </c:extLst>
          </c:dPt>
          <c:dLbls>
            <c:spPr>
              <a:noFill/>
              <a:ln>
                <a:noFill/>
              </a:ln>
              <a:effectLst/>
            </c:spPr>
            <c:txPr>
              <a:bodyPr rot="0" spcFirstLastPara="1" vertOverflow="ellipsis" vert="horz" wrap="square" lIns="38100" tIns="19050" rIns="38100" bIns="19050" anchor="ctr" anchorCtr="1">
                <a:spAutoFit/>
              </a:bodyPr>
              <a:lstStyle/>
              <a:p>
                <a:pPr rtl="0">
                  <a:defRPr sz="110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 przed mepolizumabem</c:v>
                </c:pt>
                <c:pt idx="1">
                  <c:v>Mepolizumab po 12 miesiącach</c:v>
                </c:pt>
                <c:pt idx="2">
                  <c:v>Benralizumab      6 miesięcy po mepolizumabie</c:v>
                </c:pt>
              </c:strCache>
            </c:strRef>
          </c:cat>
          <c:val>
            <c:numRef>
              <c:f>Sheet1!$B$2:$B$4</c:f>
              <c:numCache>
                <c:formatCode>General</c:formatCode>
                <c:ptCount val="3"/>
                <c:pt idx="0">
                  <c:v>53</c:v>
                </c:pt>
                <c:pt idx="1">
                  <c:v>53</c:v>
                </c:pt>
                <c:pt idx="2">
                  <c:v>62</c:v>
                </c:pt>
              </c:numCache>
            </c:numRef>
          </c:val>
          <c:extLst>
            <c:ext xmlns:c16="http://schemas.microsoft.com/office/drawing/2014/chart" uri="{C3380CC4-5D6E-409C-BE32-E72D297353CC}">
              <c16:uniqueId val="{00000004-29B3-4974-B73D-0C18C2CD4C3F}"/>
            </c:ext>
          </c:extLst>
        </c:ser>
        <c:dLbls>
          <c:showLegendKey val="0"/>
          <c:showVal val="0"/>
          <c:showCatName val="0"/>
          <c:showSerName val="0"/>
          <c:showPercent val="0"/>
          <c:showBubbleSize val="0"/>
        </c:dLbls>
        <c:gapWidth val="128"/>
        <c:overlap val="-29"/>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7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6914799703288E-2"/>
          <c:y val="0.23165257165950626"/>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rgbClr val="FFFFFF">
                <a:alpha val="1176"/>
              </a:srgbClr>
            </a:solidFill>
            <a:ln>
              <a:noFill/>
            </a:ln>
            <a:effectLst/>
          </c:spPr>
          <c:invertIfNegative val="0"/>
          <c:dPt>
            <c:idx val="0"/>
            <c:invertIfNegative val="0"/>
            <c:bubble3D val="0"/>
            <c:spPr>
              <a:solidFill>
                <a:srgbClr val="FFFFFF">
                  <a:alpha val="1176"/>
                </a:srgbClr>
              </a:solidFill>
              <a:ln>
                <a:noFill/>
              </a:ln>
              <a:effectLst/>
            </c:spPr>
            <c:extLst>
              <c:ext xmlns:c16="http://schemas.microsoft.com/office/drawing/2014/chart" uri="{C3380CC4-5D6E-409C-BE32-E72D297353CC}">
                <c16:uniqueId val="{00000001-7AB6-403C-8249-4D9B9F20A5C2}"/>
              </c:ext>
            </c:extLst>
          </c:dPt>
          <c:dPt>
            <c:idx val="1"/>
            <c:invertIfNegative val="0"/>
            <c:bubble3D val="0"/>
            <c:spPr>
              <a:solidFill>
                <a:srgbClr val="FFFFFF">
                  <a:alpha val="1176"/>
                </a:srgbClr>
              </a:solidFill>
              <a:ln>
                <a:noFill/>
              </a:ln>
              <a:effectLst/>
            </c:spPr>
            <c:extLst>
              <c:ext xmlns:c16="http://schemas.microsoft.com/office/drawing/2014/chart" uri="{C3380CC4-5D6E-409C-BE32-E72D297353CC}">
                <c16:uniqueId val="{00000003-7AB6-403C-8249-4D9B9F20A5C2}"/>
              </c:ext>
            </c:extLst>
          </c:dPt>
          <c:dPt>
            <c:idx val="2"/>
            <c:invertIfNegative val="0"/>
            <c:bubble3D val="0"/>
            <c:spPr>
              <a:solidFill>
                <a:srgbClr val="FFFFFF">
                  <a:alpha val="1176"/>
                </a:srgbClr>
              </a:solidFill>
              <a:ln>
                <a:noFill/>
              </a:ln>
              <a:effectLst/>
            </c:spPr>
            <c:extLst>
              <c:ext xmlns:c16="http://schemas.microsoft.com/office/drawing/2014/chart" uri="{C3380CC4-5D6E-409C-BE32-E72D297353CC}">
                <c16:uniqueId val="{00000005-7AB6-403C-8249-4D9B9F20A5C2}"/>
              </c:ext>
            </c:extLst>
          </c:dPt>
          <c:cat>
            <c:strRef>
              <c:f>Sheet1!$A$2:$A$4</c:f>
              <c:strCache>
                <c:ptCount val="3"/>
                <c:pt idx="0">
                  <c:v>Ocena wyjściowa</c:v>
                </c:pt>
                <c:pt idx="1">
                  <c:v>Anty-IL5</c:v>
                </c:pt>
                <c:pt idx="2">
                  <c:v>Anty-IL5α</c:v>
                </c:pt>
              </c:strCache>
            </c:strRef>
          </c:cat>
          <c:val>
            <c:numRef>
              <c:f>Sheet1!$B$2:$B$4</c:f>
              <c:numCache>
                <c:formatCode>General</c:formatCode>
                <c:ptCount val="3"/>
                <c:pt idx="0">
                  <c:v>4.0199999999999996</c:v>
                </c:pt>
                <c:pt idx="1">
                  <c:v>1.88</c:v>
                </c:pt>
                <c:pt idx="2">
                  <c:v>1.1000000000000001</c:v>
                </c:pt>
              </c:numCache>
            </c:numRef>
          </c:val>
          <c:extLst>
            <c:ext xmlns:c16="http://schemas.microsoft.com/office/drawing/2014/chart" uri="{C3380CC4-5D6E-409C-BE32-E72D297353CC}">
              <c16:uniqueId val="{00000006-7AB6-403C-8249-4D9B9F20A5C2}"/>
            </c:ext>
          </c:extLst>
        </c:ser>
        <c:dLbls>
          <c:showLegendKey val="0"/>
          <c:showVal val="0"/>
          <c:showCatName val="0"/>
          <c:showSerName val="0"/>
          <c:showPercent val="0"/>
          <c:showBubbleSize val="0"/>
        </c:dLbls>
        <c:gapWidth val="51"/>
        <c:overlap val="-5"/>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b" anchorCtr="1"/>
          <a:lstStyle/>
          <a:p>
            <a:pPr rtl="0">
              <a:defRPr sz="1197"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5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pl-PL"/>
          </a:p>
        </c:txPr>
        <c:crossAx val="133802075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15892670753776E-2"/>
          <c:y val="0.23165268976533512"/>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131F-4F97-9D82-CE38318326B8}"/>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131F-4F97-9D82-CE38318326B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131F-4F97-9D82-CE38318326B8}"/>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1F-4F97-9D82-CE38318326B8}"/>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1F-4F97-9D82-CE38318326B8}"/>
                </c:ext>
              </c:extLst>
            </c:dLbl>
            <c:dLbl>
              <c:idx val="2"/>
              <c:layout>
                <c:manualLayout>
                  <c:x val="6.1980600743812755E-3"/>
                  <c:y val="0.1280812496986202"/>
                </c:manualLayout>
              </c:layout>
              <c:spPr>
                <a:noFill/>
                <a:ln>
                  <a:noFill/>
                </a:ln>
                <a:effectLst/>
              </c:spPr>
              <c:txPr>
                <a:bodyPr rot="0" spcFirstLastPara="1" vertOverflow="ellipsis" vert="horz" wrap="square" lIns="38100" tIns="19050" rIns="38100" bIns="19050" anchor="ctr" anchorCtr="1">
                  <a:noAutofit/>
                </a:bodyPr>
                <a:lstStyle/>
                <a:p>
                  <a:pPr rtl="0">
                    <a:defRPr sz="1197" b="0" i="0" u="none" strike="noStrike" kern="1200" baseline="0">
                      <a:solidFill>
                        <a:schemeClr val="bg1"/>
                      </a:solidFill>
                      <a:latin typeface="+mn-lt"/>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layout>
                    <c:manualLayout>
                      <c:w val="0.14158210034216948"/>
                      <c:h val="0.11489861009375495"/>
                    </c:manualLayout>
                  </c15:layout>
                </c:ext>
                <c:ext xmlns:c16="http://schemas.microsoft.com/office/drawing/2014/chart" uri="{C3380CC4-5D6E-409C-BE32-E72D297353CC}">
                  <c16:uniqueId val="{00000004-131F-4F97-9D82-CE38318326B8}"/>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Anty-IL5</c:v>
                </c:pt>
                <c:pt idx="2">
                  <c:v>Anty-IL5α</c:v>
                </c:pt>
              </c:strCache>
            </c:strRef>
          </c:cat>
          <c:val>
            <c:numRef>
              <c:f>Sheet1!$B$2:$B$4</c:f>
              <c:numCache>
                <c:formatCode>General</c:formatCode>
                <c:ptCount val="3"/>
                <c:pt idx="0">
                  <c:v>4.0199999999999996</c:v>
                </c:pt>
                <c:pt idx="1">
                  <c:v>1.88</c:v>
                </c:pt>
                <c:pt idx="2">
                  <c:v>1.1000000000000001</c:v>
                </c:pt>
              </c:numCache>
            </c:numRef>
          </c:val>
          <c:extLst>
            <c:ext xmlns:c16="http://schemas.microsoft.com/office/drawing/2014/chart" uri="{C3380CC4-5D6E-409C-BE32-E72D297353CC}">
              <c16:uniqueId val="{00000000-131F-4F97-9D82-CE38318326B8}"/>
            </c:ext>
          </c:extLst>
        </c:ser>
        <c:dLbls>
          <c:showLegendKey val="0"/>
          <c:showVal val="0"/>
          <c:showCatName val="0"/>
          <c:showSerName val="0"/>
          <c:showPercent val="0"/>
          <c:showBubbleSize val="0"/>
        </c:dLbls>
        <c:gapWidth val="51"/>
        <c:overlap val="-5"/>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pl-PL"/>
          </a:p>
        </c:txPr>
        <c:crossAx val="133802075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6914799703288E-2"/>
          <c:y val="0.22436205071447105"/>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rgbClr val="FFFFFF">
                <a:alpha val="1176"/>
              </a:srgbClr>
            </a:solidFill>
            <a:ln>
              <a:noFill/>
            </a:ln>
            <a:effectLst/>
          </c:spPr>
          <c:invertIfNegative val="0"/>
          <c:dPt>
            <c:idx val="0"/>
            <c:invertIfNegative val="0"/>
            <c:bubble3D val="0"/>
            <c:spPr>
              <a:solidFill>
                <a:srgbClr val="FFFFFF">
                  <a:alpha val="1176"/>
                </a:srgbClr>
              </a:solidFill>
              <a:ln>
                <a:noFill/>
              </a:ln>
              <a:effectLst/>
            </c:spPr>
            <c:extLst>
              <c:ext xmlns:c16="http://schemas.microsoft.com/office/drawing/2014/chart" uri="{C3380CC4-5D6E-409C-BE32-E72D297353CC}">
                <c16:uniqueId val="{00000001-E7A5-4A24-B762-3B44B134172A}"/>
              </c:ext>
            </c:extLst>
          </c:dPt>
          <c:dPt>
            <c:idx val="1"/>
            <c:invertIfNegative val="0"/>
            <c:bubble3D val="0"/>
            <c:spPr>
              <a:solidFill>
                <a:srgbClr val="FFFFFF">
                  <a:alpha val="1176"/>
                </a:srgbClr>
              </a:solidFill>
              <a:ln>
                <a:noFill/>
              </a:ln>
              <a:effectLst/>
            </c:spPr>
            <c:extLst>
              <c:ext xmlns:c16="http://schemas.microsoft.com/office/drawing/2014/chart" uri="{C3380CC4-5D6E-409C-BE32-E72D297353CC}">
                <c16:uniqueId val="{00000003-E7A5-4A24-B762-3B44B134172A}"/>
              </c:ext>
            </c:extLst>
          </c:dPt>
          <c:dPt>
            <c:idx val="2"/>
            <c:invertIfNegative val="0"/>
            <c:bubble3D val="0"/>
            <c:spPr>
              <a:solidFill>
                <a:srgbClr val="FFFFFF">
                  <a:alpha val="1176"/>
                </a:srgbClr>
              </a:solidFill>
              <a:ln>
                <a:noFill/>
              </a:ln>
              <a:effectLst/>
            </c:spPr>
            <c:extLst>
              <c:ext xmlns:c16="http://schemas.microsoft.com/office/drawing/2014/chart" uri="{C3380CC4-5D6E-409C-BE32-E72D297353CC}">
                <c16:uniqueId val="{00000005-E7A5-4A24-B762-3B44B134172A}"/>
              </c:ext>
            </c:extLst>
          </c:dPt>
          <c:cat>
            <c:strRef>
              <c:f>Sheet1!$A$2:$A$4</c:f>
              <c:strCache>
                <c:ptCount val="3"/>
                <c:pt idx="0">
                  <c:v>Ocena wyjściowa</c:v>
                </c:pt>
                <c:pt idx="1">
                  <c:v>Anty-IL5</c:v>
                </c:pt>
                <c:pt idx="2">
                  <c:v>Anty-IL5α</c:v>
                </c:pt>
              </c:strCache>
            </c:strRef>
          </c:cat>
          <c:val>
            <c:numRef>
              <c:f>Sheet1!$B$2:$B$4</c:f>
              <c:numCache>
                <c:formatCode>General</c:formatCode>
                <c:ptCount val="3"/>
                <c:pt idx="0">
                  <c:v>4.0199999999999996</c:v>
                </c:pt>
                <c:pt idx="1">
                  <c:v>1.88</c:v>
                </c:pt>
                <c:pt idx="2">
                  <c:v>1.1000000000000001</c:v>
                </c:pt>
              </c:numCache>
            </c:numRef>
          </c:val>
          <c:extLst>
            <c:ext xmlns:c16="http://schemas.microsoft.com/office/drawing/2014/chart" uri="{C3380CC4-5D6E-409C-BE32-E72D297353CC}">
              <c16:uniqueId val="{00000006-E7A5-4A24-B762-3B44B134172A}"/>
            </c:ext>
          </c:extLst>
        </c:ser>
        <c:dLbls>
          <c:showLegendKey val="0"/>
          <c:showVal val="0"/>
          <c:showCatName val="0"/>
          <c:showSerName val="0"/>
          <c:showPercent val="0"/>
          <c:showBubbleSize val="0"/>
        </c:dLbls>
        <c:gapWidth val="51"/>
        <c:overlap val="-5"/>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b" anchorCtr="1"/>
          <a:lstStyle/>
          <a:p>
            <a:pPr rtl="0">
              <a:defRPr sz="1197"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3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pl-PL"/>
          </a:p>
        </c:txPr>
        <c:crossAx val="1338020751"/>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6914799703288E-2"/>
          <c:y val="0.23165257165950626"/>
          <c:w val="0.94378578304706895"/>
          <c:h val="0.48276900109191001"/>
        </c:manualLayout>
      </c:layout>
      <c:barChart>
        <c:barDir val="col"/>
        <c:grouping val="clustered"/>
        <c:varyColors val="0"/>
        <c:ser>
          <c:idx val="0"/>
          <c:order val="0"/>
          <c:tx>
            <c:strRef>
              <c:f>Sheet1!$B$1</c:f>
              <c:strCache>
                <c:ptCount val="1"/>
                <c:pt idx="0">
                  <c:v>Ocena wyjściowa</c:v>
                </c:pt>
              </c:strCache>
            </c:strRef>
          </c:tx>
          <c:spPr>
            <a:solidFill>
              <a:srgbClr val="FFFFFF">
                <a:alpha val="1176"/>
              </a:srgbClr>
            </a:solidFill>
            <a:ln>
              <a:noFill/>
            </a:ln>
            <a:effectLst/>
          </c:spPr>
          <c:invertIfNegative val="0"/>
          <c:dPt>
            <c:idx val="0"/>
            <c:invertIfNegative val="0"/>
            <c:bubble3D val="0"/>
            <c:spPr>
              <a:solidFill>
                <a:srgbClr val="FFFFFF">
                  <a:alpha val="1176"/>
                </a:srgbClr>
              </a:solidFill>
              <a:ln>
                <a:noFill/>
              </a:ln>
              <a:effectLst/>
            </c:spPr>
            <c:extLst>
              <c:ext xmlns:c16="http://schemas.microsoft.com/office/drawing/2014/chart" uri="{C3380CC4-5D6E-409C-BE32-E72D297353CC}">
                <c16:uniqueId val="{00000001-CAD8-4387-9DED-2890EC88A3DD}"/>
              </c:ext>
            </c:extLst>
          </c:dPt>
          <c:dPt>
            <c:idx val="1"/>
            <c:invertIfNegative val="0"/>
            <c:bubble3D val="0"/>
            <c:spPr>
              <a:solidFill>
                <a:srgbClr val="FFFFFF">
                  <a:alpha val="1176"/>
                </a:srgbClr>
              </a:solidFill>
              <a:ln>
                <a:noFill/>
              </a:ln>
              <a:effectLst/>
            </c:spPr>
            <c:extLst>
              <c:ext xmlns:c16="http://schemas.microsoft.com/office/drawing/2014/chart" uri="{C3380CC4-5D6E-409C-BE32-E72D297353CC}">
                <c16:uniqueId val="{00000003-CAD8-4387-9DED-2890EC88A3DD}"/>
              </c:ext>
            </c:extLst>
          </c:dPt>
          <c:dPt>
            <c:idx val="2"/>
            <c:invertIfNegative val="0"/>
            <c:bubble3D val="0"/>
            <c:spPr>
              <a:solidFill>
                <a:srgbClr val="FFFFFF">
                  <a:alpha val="1176"/>
                </a:srgbClr>
              </a:solidFill>
              <a:ln>
                <a:noFill/>
              </a:ln>
              <a:effectLst/>
            </c:spPr>
            <c:extLst>
              <c:ext xmlns:c16="http://schemas.microsoft.com/office/drawing/2014/chart" uri="{C3380CC4-5D6E-409C-BE32-E72D297353CC}">
                <c16:uniqueId val="{00000005-CAD8-4387-9DED-2890EC88A3DD}"/>
              </c:ext>
            </c:extLst>
          </c:dPt>
          <c:cat>
            <c:strRef>
              <c:f>Sheet1!$A$2:$A$4</c:f>
              <c:strCache>
                <c:ptCount val="3"/>
                <c:pt idx="0">
                  <c:v>Ocena wyjściowa</c:v>
                </c:pt>
                <c:pt idx="1">
                  <c:v>Anty-IL5</c:v>
                </c:pt>
                <c:pt idx="2">
                  <c:v>Anty-IL5α</c:v>
                </c:pt>
              </c:strCache>
            </c:strRef>
          </c:cat>
          <c:val>
            <c:numRef>
              <c:f>Sheet1!$B$2:$B$4</c:f>
              <c:numCache>
                <c:formatCode>General</c:formatCode>
                <c:ptCount val="3"/>
                <c:pt idx="0">
                  <c:v>4.0199999999999996</c:v>
                </c:pt>
                <c:pt idx="1">
                  <c:v>1.88</c:v>
                </c:pt>
                <c:pt idx="2">
                  <c:v>1.1000000000000001</c:v>
                </c:pt>
              </c:numCache>
            </c:numRef>
          </c:val>
          <c:extLst>
            <c:ext xmlns:c16="http://schemas.microsoft.com/office/drawing/2014/chart" uri="{C3380CC4-5D6E-409C-BE32-E72D297353CC}">
              <c16:uniqueId val="{00000006-CAD8-4387-9DED-2890EC88A3DD}"/>
            </c:ext>
          </c:extLst>
        </c:ser>
        <c:dLbls>
          <c:showLegendKey val="0"/>
          <c:showVal val="0"/>
          <c:showCatName val="0"/>
          <c:showSerName val="0"/>
          <c:showPercent val="0"/>
          <c:showBubbleSize val="0"/>
        </c:dLbls>
        <c:gapWidth val="51"/>
        <c:overlap val="-5"/>
        <c:axId val="1338020751"/>
        <c:axId val="1093948671"/>
      </c:barChart>
      <c:catAx>
        <c:axId val="133802075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b" anchorCtr="1"/>
          <a:lstStyle/>
          <a:p>
            <a:pPr rtl="0">
              <a:defRPr sz="1197"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60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pl-PL"/>
          </a:p>
        </c:txPr>
        <c:crossAx val="1338020751"/>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4558560115349"/>
          <c:y val="0.11753561100374772"/>
          <c:w val="0.78256998632938768"/>
          <c:h val="0.88246438899625224"/>
        </c:manualLayout>
      </c:layout>
      <c:doughnutChart>
        <c:varyColors val="1"/>
        <c:ser>
          <c:idx val="0"/>
          <c:order val="0"/>
          <c:tx>
            <c:strRef>
              <c:f>Sheet1!$B$1</c:f>
              <c:strCache>
                <c:ptCount val="1"/>
                <c:pt idx="0">
                  <c:v>Sales</c:v>
                </c:pt>
              </c:strCache>
            </c:strRef>
          </c:tx>
          <c:spPr>
            <a:solidFill>
              <a:schemeClr val="bg1">
                <a:lumMod val="7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64-455E-A892-389D07F2B8A8}"/>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9B64-455E-A892-389D07F2B8A8}"/>
              </c:ext>
            </c:extLst>
          </c:dPt>
          <c:dLbls>
            <c:dLbl>
              <c:idx val="0"/>
              <c:layout>
                <c:manualLayout>
                  <c:x val="-5.6383145844859345E-2"/>
                  <c:y val="-0.2190169877082189"/>
                </c:manualLayout>
              </c:layout>
              <c:tx>
                <c:rich>
                  <a:bodyPr rot="0" spcFirstLastPara="1" vertOverflow="clip" horzOverflow="clip" vert="horz" wrap="square" lIns="36576" tIns="18288" rIns="36576" bIns="18288" anchor="ctr" anchorCtr="1">
                    <a:spAutoFit/>
                  </a:bodyPr>
                  <a:lstStyle/>
                  <a:p>
                    <a:pPr rtl="0">
                      <a:defRPr sz="2000" b="0" i="0" u="none" strike="noStrike" kern="1200" baseline="0">
                        <a:solidFill>
                          <a:schemeClr val="bg1"/>
                        </a:solidFill>
                        <a:latin typeface="+mn-lt"/>
                        <a:ea typeface="+mn-ea"/>
                        <a:cs typeface="+mn-cs"/>
                      </a:defRPr>
                    </a:pPr>
                    <a:r>
                      <a:rPr lang="en-US" sz="2000" b="1" i="0" u="none" baseline="0">
                        <a:solidFill>
                          <a:schemeClr val="bg1"/>
                        </a:solidFill>
                      </a:rPr>
                      <a:t>48%</a:t>
                    </a:r>
                  </a:p>
                </c:rich>
              </c:tx>
              <c:spPr>
                <a:noFill/>
                <a:ln>
                  <a:noFill/>
                </a:ln>
                <a:effectLst/>
              </c:spPr>
              <c:txPr>
                <a:bodyPr rot="0" spcFirstLastPara="1" vertOverflow="clip" horzOverflow="clip" vert="horz" wrap="square" lIns="36576" tIns="18288" rIns="36576" bIns="18288" anchor="ctr" anchorCtr="1">
                  <a:spAutoFit/>
                </a:bodyPr>
                <a:lstStyle/>
                <a:p>
                  <a:pPr rtl="0">
                    <a:defRPr sz="20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4591725918488619"/>
                      <c:h val="0.32975590906393359"/>
                    </c:manualLayout>
                  </c15:layout>
                  <c15:showDataLabelsRange val="0"/>
                </c:ext>
                <c:ext xmlns:c16="http://schemas.microsoft.com/office/drawing/2014/chart" uri="{C3380CC4-5D6E-409C-BE32-E72D297353CC}">
                  <c16:uniqueId val="{00000001-9B64-455E-A892-389D07F2B8A8}"/>
                </c:ext>
              </c:extLst>
            </c:dLbl>
            <c:dLbl>
              <c:idx val="1"/>
              <c:delete val="1"/>
              <c:extLst>
                <c:ext xmlns:c15="http://schemas.microsoft.com/office/drawing/2012/chart" uri="{CE6537A1-D6FC-4f65-9D91-7224C49458BB}"/>
                <c:ext xmlns:c16="http://schemas.microsoft.com/office/drawing/2014/chart" uri="{C3380CC4-5D6E-409C-BE32-E72D297353CC}">
                  <c16:uniqueId val="{00000002-9B64-455E-A892-389D07F2B8A8}"/>
                </c:ext>
              </c:extLst>
            </c:dLbl>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1"/>
            <c:leaderLines>
              <c:spPr>
                <a:ln w="9525" cap="sq" cmpd="sng" algn="ctr">
                  <a:solidFill>
                    <a:schemeClr val="tx1">
                      <a:lumMod val="35000"/>
                      <a:lumOff val="65000"/>
                    </a:schemeClr>
                  </a:solidFill>
                  <a:bevel/>
                  <a:headEnd type="none"/>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0-9B64-455E-A892-389D07F2B8A8}"/>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7035193320091"/>
          <c:y val="5.7635141590590092E-2"/>
          <c:w val="0.79488832039729396"/>
          <c:h val="0.74085974231965135"/>
        </c:manualLayout>
      </c:layout>
      <c:barChart>
        <c:barDir val="col"/>
        <c:grouping val="clustered"/>
        <c:varyColors val="0"/>
        <c:ser>
          <c:idx val="0"/>
          <c:order val="0"/>
          <c:tx>
            <c:strRef>
              <c:f>Sheet1!$B$1</c:f>
              <c:strCache>
                <c:ptCount val="1"/>
                <c:pt idx="0">
                  <c:v>Przypadek 1</c:v>
                </c:pt>
              </c:strCache>
            </c:strRef>
          </c:tx>
          <c:spPr>
            <a:solidFill>
              <a:schemeClr val="accent5">
                <a:lumMod val="75000"/>
              </a:schemeClr>
            </a:solidFill>
            <a:ln>
              <a:noFill/>
            </a:ln>
            <a:effectLst/>
          </c:spPr>
          <c:invertIfNegative val="0"/>
          <c:dLbls>
            <c:dLbl>
              <c:idx val="1"/>
              <c:layout>
                <c:manualLayout>
                  <c:x val="0"/>
                  <c:y val="9.00013127141413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38-4F29-8B9A-B6CA79E880F4}"/>
                </c:ext>
              </c:extLst>
            </c:dLbl>
            <c:dLbl>
              <c:idx val="2"/>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tx1"/>
                      </a:solidFill>
                      <a:latin typeface="+mn-lt"/>
                      <a:ea typeface="+mn-ea"/>
                      <a:cs typeface="+mn-cs"/>
                    </a:defRPr>
                  </a:pPr>
                  <a:endParaRPr lang="pl-PL"/>
                </a:p>
              </c:txPr>
              <c:dLblPos val="inEnd"/>
              <c:showLegendKey val="0"/>
              <c:showVal val="1"/>
              <c:showCatName val="0"/>
              <c:showSerName val="0"/>
              <c:showPercent val="0"/>
              <c:showBubbleSize val="0"/>
              <c:extLst>
                <c:ext xmlns:c16="http://schemas.microsoft.com/office/drawing/2014/chart" uri="{C3380CC4-5D6E-409C-BE32-E72D297353CC}">
                  <c16:uniqueId val="{0000000C-A938-4F29-8B9A-B6CA79E880F4}"/>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2. rok stosowania mepolizumabu</c:v>
                </c:pt>
                <c:pt idx="2">
                  <c:v>Po rozpoczęciu stosowania benralizumabu</c:v>
                </c:pt>
              </c:strCache>
            </c:strRef>
          </c:cat>
          <c:val>
            <c:numRef>
              <c:f>Sheet1!$B$2:$B$4</c:f>
              <c:numCache>
                <c:formatCode>General</c:formatCode>
                <c:ptCount val="3"/>
                <c:pt idx="0">
                  <c:v>58.5</c:v>
                </c:pt>
                <c:pt idx="1">
                  <c:v>6.3</c:v>
                </c:pt>
                <c:pt idx="2">
                  <c:v>0.5</c:v>
                </c:pt>
              </c:numCache>
            </c:numRef>
          </c:val>
          <c:extLst>
            <c:ext xmlns:c16="http://schemas.microsoft.com/office/drawing/2014/chart" uri="{C3380CC4-5D6E-409C-BE32-E72D297353CC}">
              <c16:uniqueId val="{00000000-A938-4F29-8B9A-B6CA79E880F4}"/>
            </c:ext>
          </c:extLst>
        </c:ser>
        <c:ser>
          <c:idx val="1"/>
          <c:order val="1"/>
          <c:tx>
            <c:strRef>
              <c:f>Sheet1!$C$1</c:f>
              <c:strCache>
                <c:ptCount val="1"/>
                <c:pt idx="0">
                  <c:v>Przypadek 2</c:v>
                </c:pt>
              </c:strCache>
            </c:strRef>
          </c:tx>
          <c:spPr>
            <a:solidFill>
              <a:schemeClr val="accent2"/>
            </a:solidFill>
            <a:ln>
              <a:solidFill>
                <a:schemeClr val="accent2"/>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38-4F29-8B9A-B6CA79E880F4}"/>
                </c:ext>
              </c:extLst>
            </c:dLbl>
            <c:dLbl>
              <c:idx val="1"/>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38-4F29-8B9A-B6CA79E880F4}"/>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2. rok stosowania mepolizumabu</c:v>
                </c:pt>
                <c:pt idx="2">
                  <c:v>Po rozpoczęciu stosowania benralizumabu</c:v>
                </c:pt>
              </c:strCache>
            </c:strRef>
          </c:cat>
          <c:val>
            <c:numRef>
              <c:f>Sheet1!$C$2:$C$4</c:f>
              <c:numCache>
                <c:formatCode>General</c:formatCode>
                <c:ptCount val="3"/>
                <c:pt idx="0">
                  <c:v>40.5</c:v>
                </c:pt>
                <c:pt idx="1">
                  <c:v>48</c:v>
                </c:pt>
                <c:pt idx="2">
                  <c:v>0</c:v>
                </c:pt>
              </c:numCache>
            </c:numRef>
          </c:val>
          <c:extLst>
            <c:ext xmlns:c16="http://schemas.microsoft.com/office/drawing/2014/chart" uri="{C3380CC4-5D6E-409C-BE32-E72D297353CC}">
              <c16:uniqueId val="{00000001-A938-4F29-8B9A-B6CA79E880F4}"/>
            </c:ext>
          </c:extLst>
        </c:ser>
        <c:dLbls>
          <c:showLegendKey val="0"/>
          <c:showVal val="0"/>
          <c:showCatName val="0"/>
          <c:showSerName val="0"/>
          <c:showPercent val="0"/>
          <c:showBubbleSize val="0"/>
        </c:dLbls>
        <c:gapWidth val="219"/>
        <c:axId val="316601503"/>
        <c:axId val="174633952"/>
      </c:barChart>
      <c:lineChart>
        <c:grouping val="standard"/>
        <c:varyColors val="0"/>
        <c:ser>
          <c:idx val="2"/>
          <c:order val="2"/>
          <c:tx>
            <c:strRef>
              <c:f>Sheet1!$D$1</c:f>
              <c:strCache>
                <c:ptCount val="1"/>
                <c:pt idx="0">
                  <c:v>Seria 3</c:v>
                </c:pt>
              </c:strCache>
            </c:strRef>
          </c:tx>
          <c:spPr>
            <a:ln w="28575" cap="rnd">
              <a:solidFill>
                <a:schemeClr val="accent5">
                  <a:lumMod val="75000"/>
                </a:schemeClr>
              </a:solidFill>
              <a:round/>
            </a:ln>
            <a:effectLst/>
          </c:spPr>
          <c:marker>
            <c:symbol val="circle"/>
            <c:size val="5"/>
            <c:spPr>
              <a:solidFill>
                <a:schemeClr val="accent5">
                  <a:lumMod val="75000"/>
                </a:schemeClr>
              </a:solidFill>
              <a:ln w="9525">
                <a:solidFill>
                  <a:schemeClr val="accent5">
                    <a:lumMod val="75000"/>
                  </a:schemeClr>
                </a:solidFill>
              </a:ln>
              <a:effectLst/>
            </c:spPr>
          </c:marker>
          <c:dLbls>
            <c:dLbl>
              <c:idx val="1"/>
              <c:layout>
                <c:manualLayout>
                  <c:x val="-8.9271632225477654E-2"/>
                  <c:y val="-1.4797162362543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38-4F29-8B9A-B6CA79E880F4}"/>
                </c:ext>
              </c:extLst>
            </c:dLbl>
            <c:dLbl>
              <c:idx val="2"/>
              <c:delete val="1"/>
              <c:extLst>
                <c:ext xmlns:c15="http://schemas.microsoft.com/office/drawing/2012/chart" uri="{CE6537A1-D6FC-4f65-9D91-7224C49458BB}"/>
                <c:ext xmlns:c16="http://schemas.microsoft.com/office/drawing/2014/chart" uri="{C3380CC4-5D6E-409C-BE32-E72D297353CC}">
                  <c16:uniqueId val="{0000000D-A938-4F29-8B9A-B6CA79E880F4}"/>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accent5">
                        <a:lumMod val="7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2. rok stosowania mepolizumabu</c:v>
                </c:pt>
                <c:pt idx="2">
                  <c:v>Po rozpoczęciu stosowania benralizumabu</c:v>
                </c:pt>
              </c:strCache>
            </c:strRef>
          </c:cat>
          <c:val>
            <c:numRef>
              <c:f>Sheet1!$D$2:$D$4</c:f>
              <c:numCache>
                <c:formatCode>General</c:formatCode>
                <c:ptCount val="3"/>
                <c:pt idx="0">
                  <c:v>1400</c:v>
                </c:pt>
                <c:pt idx="1">
                  <c:v>200</c:v>
                </c:pt>
                <c:pt idx="2">
                  <c:v>0</c:v>
                </c:pt>
              </c:numCache>
            </c:numRef>
          </c:val>
          <c:smooth val="0"/>
          <c:extLst>
            <c:ext xmlns:c16="http://schemas.microsoft.com/office/drawing/2014/chart" uri="{C3380CC4-5D6E-409C-BE32-E72D297353CC}">
              <c16:uniqueId val="{00000005-A938-4F29-8B9A-B6CA79E880F4}"/>
            </c:ext>
          </c:extLst>
        </c:ser>
        <c:ser>
          <c:idx val="3"/>
          <c:order val="3"/>
          <c:tx>
            <c:strRef>
              <c:f>Sheet1!$E$1</c:f>
              <c:strCache>
                <c:ptCount val="1"/>
                <c:pt idx="0">
                  <c:v>Seria 4</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dLbl>
              <c:idx val="0"/>
              <c:layout>
                <c:manualLayout>
                  <c:x val="-3.9056339098646468E-2"/>
                  <c:y val="-2.4661937270906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38-4F29-8B9A-B6CA79E880F4}"/>
                </c:ext>
              </c:extLst>
            </c:dLbl>
            <c:dLbl>
              <c:idx val="2"/>
              <c:delete val="1"/>
              <c:extLst>
                <c:ext xmlns:c15="http://schemas.microsoft.com/office/drawing/2012/chart" uri="{CE6537A1-D6FC-4f65-9D91-7224C49458BB}"/>
                <c:ext xmlns:c16="http://schemas.microsoft.com/office/drawing/2014/chart" uri="{C3380CC4-5D6E-409C-BE32-E72D297353CC}">
                  <c16:uniqueId val="{0000000B-A938-4F29-8B9A-B6CA79E880F4}"/>
                </c:ext>
              </c:extLst>
            </c:dLbl>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Ocena wyjściowa</c:v>
                </c:pt>
                <c:pt idx="1">
                  <c:v>2. rok stosowania mepolizumabu</c:v>
                </c:pt>
                <c:pt idx="2">
                  <c:v>Po rozpoczęciu stosowania benralizumabu</c:v>
                </c:pt>
              </c:strCache>
            </c:strRef>
          </c:cat>
          <c:val>
            <c:numRef>
              <c:f>Sheet1!$E$2:$E$4</c:f>
              <c:numCache>
                <c:formatCode>General</c:formatCode>
                <c:ptCount val="3"/>
                <c:pt idx="0">
                  <c:v>300</c:v>
                </c:pt>
                <c:pt idx="1">
                  <c:v>100</c:v>
                </c:pt>
                <c:pt idx="2">
                  <c:v>0</c:v>
                </c:pt>
              </c:numCache>
            </c:numRef>
          </c:val>
          <c:smooth val="0"/>
          <c:extLst>
            <c:ext xmlns:c16="http://schemas.microsoft.com/office/drawing/2014/chart" uri="{C3380CC4-5D6E-409C-BE32-E72D297353CC}">
              <c16:uniqueId val="{00000006-A938-4F29-8B9A-B6CA79E880F4}"/>
            </c:ext>
          </c:extLst>
        </c:ser>
        <c:dLbls>
          <c:showLegendKey val="0"/>
          <c:showVal val="0"/>
          <c:showCatName val="0"/>
          <c:showSerName val="0"/>
          <c:showPercent val="0"/>
          <c:showBubbleSize val="0"/>
        </c:dLbls>
        <c:marker val="1"/>
        <c:smooth val="0"/>
        <c:axId val="1333731903"/>
        <c:axId val="194610863"/>
      </c:lineChart>
      <c:valAx>
        <c:axId val="174633952"/>
        <c:scaling>
          <c:orientation val="minMax"/>
          <c:max val="60"/>
        </c:scaling>
        <c:delete val="0"/>
        <c:axPos val="r"/>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316601503"/>
        <c:crosses val="max"/>
        <c:crossBetween val="between"/>
      </c:valAx>
      <c:catAx>
        <c:axId val="316601503"/>
        <c:scaling>
          <c:orientation val="minMax"/>
        </c:scaling>
        <c:delete val="0"/>
        <c:axPos val="b"/>
        <c:numFmt formatCode="General" sourceLinked="1"/>
        <c:majorTickMark val="out"/>
        <c:minorTickMark val="none"/>
        <c:tickLblPos val="nextTo"/>
        <c:spPr>
          <a:noFill/>
          <a:ln w="28575" cap="flat" cmpd="sng" algn="ctr">
            <a:solidFill>
              <a:schemeClr val="accent2"/>
            </a:solidFill>
            <a:round/>
          </a:ln>
          <a:effectLst/>
        </c:spPr>
        <c:txPr>
          <a:bodyPr rot="-6000000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pl-PL"/>
          </a:p>
        </c:txPr>
        <c:crossAx val="174633952"/>
        <c:crosses val="autoZero"/>
        <c:auto val="1"/>
        <c:lblAlgn val="ctr"/>
        <c:lblOffset val="100"/>
        <c:noMultiLvlLbl val="0"/>
      </c:catAx>
      <c:valAx>
        <c:axId val="194610863"/>
        <c:scaling>
          <c:orientation val="minMax"/>
          <c:max val="1400"/>
        </c:scaling>
        <c:delete val="0"/>
        <c:axPos val="l"/>
        <c:numFmt formatCode="General" sourceLinked="1"/>
        <c:majorTickMark val="out"/>
        <c:minorTickMark val="none"/>
        <c:tickLblPos val="nextTo"/>
        <c:spPr>
          <a:noFill/>
          <a:ln w="28575">
            <a:solidFill>
              <a:schemeClr val="accent2"/>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333731903"/>
        <c:crosses val="autoZero"/>
        <c:crossBetween val="between"/>
      </c:valAx>
      <c:catAx>
        <c:axId val="1333731903"/>
        <c:scaling>
          <c:orientation val="minMax"/>
        </c:scaling>
        <c:delete val="1"/>
        <c:axPos val="b"/>
        <c:numFmt formatCode="General" sourceLinked="1"/>
        <c:majorTickMark val="out"/>
        <c:minorTickMark val="none"/>
        <c:tickLblPos val="nextTo"/>
        <c:crossAx val="19461086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Przypadek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rok stosowania mepolizumabu</c:v>
                </c:pt>
                <c:pt idx="1">
                  <c:v>Po rozpoczęciu stosowania benralizumabu</c:v>
                </c:pt>
              </c:strCache>
            </c:strRef>
          </c:cat>
          <c:val>
            <c:numRef>
              <c:f>Sheet1!$B$2:$B$3</c:f>
              <c:numCache>
                <c:formatCode>General</c:formatCode>
                <c:ptCount val="2"/>
                <c:pt idx="0">
                  <c:v>1.62</c:v>
                </c:pt>
                <c:pt idx="1">
                  <c:v>2.29</c:v>
                </c:pt>
              </c:numCache>
            </c:numRef>
          </c:val>
          <c:extLst>
            <c:ext xmlns:c16="http://schemas.microsoft.com/office/drawing/2014/chart" uri="{C3380CC4-5D6E-409C-BE32-E72D297353CC}">
              <c16:uniqueId val="{00000000-9A01-4CC8-922C-890E3FA8DC6B}"/>
            </c:ext>
          </c:extLst>
        </c:ser>
        <c:ser>
          <c:idx val="1"/>
          <c:order val="1"/>
          <c:tx>
            <c:strRef>
              <c:f>Sheet1!$C$1</c:f>
              <c:strCache>
                <c:ptCount val="1"/>
                <c:pt idx="0">
                  <c:v>Przypadek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050" b="0" i="0" u="none" strike="noStrike" kern="1200" baseline="0">
                    <a:solidFill>
                      <a:schemeClr val="bg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rok stosowania mepolizumabu</c:v>
                </c:pt>
                <c:pt idx="1">
                  <c:v>Po rozpoczęciu stosowania benralizumabu</c:v>
                </c:pt>
              </c:strCache>
            </c:strRef>
          </c:cat>
          <c:val>
            <c:numRef>
              <c:f>Sheet1!$C$2:$C$3</c:f>
              <c:numCache>
                <c:formatCode>General</c:formatCode>
                <c:ptCount val="2"/>
                <c:pt idx="0">
                  <c:v>1.95</c:v>
                </c:pt>
                <c:pt idx="1">
                  <c:v>2.4500000000000002</c:v>
                </c:pt>
              </c:numCache>
            </c:numRef>
          </c:val>
          <c:extLst>
            <c:ext xmlns:c16="http://schemas.microsoft.com/office/drawing/2014/chart" uri="{C3380CC4-5D6E-409C-BE32-E72D297353CC}">
              <c16:uniqueId val="{00000001-9A01-4CC8-922C-890E3FA8DC6B}"/>
            </c:ext>
          </c:extLst>
        </c:ser>
        <c:dLbls>
          <c:showLegendKey val="0"/>
          <c:showVal val="0"/>
          <c:showCatName val="0"/>
          <c:showSerName val="0"/>
          <c:showPercent val="0"/>
          <c:showBubbleSize val="0"/>
        </c:dLbls>
        <c:gapWidth val="127"/>
        <c:overlap val="-5"/>
        <c:axId val="1922417487"/>
        <c:axId val="174654752"/>
      </c:barChart>
      <c:catAx>
        <c:axId val="1922417487"/>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rtl="0">
              <a:defRPr sz="1050" b="0" i="0" u="none" strike="noStrike" kern="1200" baseline="0">
                <a:solidFill>
                  <a:schemeClr val="tx1"/>
                </a:solidFill>
                <a:latin typeface="+mn-lt"/>
                <a:ea typeface="+mn-ea"/>
                <a:cs typeface="+mn-cs"/>
              </a:defRPr>
            </a:pPr>
            <a:endParaRPr lang="pl-PL"/>
          </a:p>
        </c:txPr>
        <c:crossAx val="174654752"/>
        <c:crosses val="autoZero"/>
        <c:auto val="1"/>
        <c:lblAlgn val="ctr"/>
        <c:lblOffset val="100"/>
        <c:noMultiLvlLbl val="0"/>
      </c:catAx>
      <c:valAx>
        <c:axId val="174654752"/>
        <c:scaling>
          <c:orientation val="minMax"/>
        </c:scaling>
        <c:delete val="0"/>
        <c:axPos val="l"/>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1922417487"/>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Sprzedaż</c:v>
                </c:pt>
              </c:strCache>
            </c:strRef>
          </c:tx>
          <c:spPr>
            <a:solidFill>
              <a:schemeClr val="accent2"/>
            </a:solidFill>
          </c:spPr>
          <c:explosion val="3"/>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51F-4CE9-894B-A0960A7BF985}"/>
              </c:ext>
            </c:extLst>
          </c:dPt>
          <c:cat>
            <c:strRef>
              <c:f>Sheet1!$A$2</c:f>
              <c:strCache>
                <c:ptCount val="1"/>
                <c:pt idx="0">
                  <c:v>I kwartał</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F51F-4CE9-894B-A0960A7BF985}"/>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320" b="1" i="0" u="none" strike="noStrike" kern="1200" spc="0" baseline="0">
                <a:solidFill>
                  <a:schemeClr val="tx1"/>
                </a:solidFill>
                <a:latin typeface="+mn-lt"/>
                <a:ea typeface="+mn-ea"/>
                <a:cs typeface="+mn-cs"/>
              </a:defRPr>
            </a:pPr>
            <a:r>
              <a:rPr lang="pl" b="1">
                <a:solidFill>
                  <a:schemeClr val="tx1"/>
                </a:solidFill>
              </a:rPr>
              <a:t>Objawy astmy</a:t>
            </a:r>
          </a:p>
        </c:rich>
      </c:tx>
      <c:layout>
        <c:manualLayout>
          <c:xMode val="edge"/>
          <c:yMode val="edge"/>
          <c:x val="0.34578239016352591"/>
          <c:y val="2.3994354714024762E-2"/>
        </c:manualLayout>
      </c:layout>
      <c:overlay val="0"/>
      <c:spPr>
        <a:noFill/>
        <a:ln>
          <a:noFill/>
        </a:ln>
        <a:effectLst/>
      </c:spPr>
      <c:txPr>
        <a:bodyPr rot="0" spcFirstLastPara="1" vertOverflow="ellipsis" vert="horz" wrap="square" anchor="ctr" anchorCtr="1"/>
        <a:lstStyle/>
        <a:p>
          <a:pPr rtl="0">
            <a:defRPr sz="1320" b="1" i="0" u="none" strike="noStrike" kern="1200" spc="0" baseline="0">
              <a:solidFill>
                <a:schemeClr val="tx1"/>
              </a:solidFill>
              <a:latin typeface="+mn-lt"/>
              <a:ea typeface="+mn-ea"/>
              <a:cs typeface="+mn-cs"/>
            </a:defRPr>
          </a:pPr>
          <a:endParaRPr lang="pl-PL"/>
        </a:p>
      </c:txPr>
    </c:title>
    <c:autoTitleDeleted val="0"/>
    <c:plotArea>
      <c:layout>
        <c:manualLayout>
          <c:layoutTarget val="inner"/>
          <c:xMode val="edge"/>
          <c:yMode val="edge"/>
          <c:x val="0.23307494077871599"/>
          <c:y val="0.17128505197268704"/>
          <c:w val="0.70084178128256192"/>
          <c:h val="0.6590817845376221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Sheet1!$A$2:$A$4</c:f>
              <c:numCache>
                <c:formatCode>General</c:formatCode>
                <c:ptCount val="3"/>
                <c:pt idx="0">
                  <c:v>1</c:v>
                </c:pt>
                <c:pt idx="1">
                  <c:v>2</c:v>
                </c:pt>
                <c:pt idx="2">
                  <c:v>3</c:v>
                </c:pt>
              </c:numCache>
            </c:numRef>
          </c:cat>
          <c:val>
            <c:numRef>
              <c:f>Sheet1!$B$2:$B$4</c:f>
              <c:numCache>
                <c:formatCode>General</c:formatCode>
                <c:ptCount val="3"/>
                <c:pt idx="0">
                  <c:v>17</c:v>
                </c:pt>
                <c:pt idx="1">
                  <c:v>11</c:v>
                </c:pt>
              </c:numCache>
            </c:numRef>
          </c:val>
          <c:extLst>
            <c:ext xmlns:c16="http://schemas.microsoft.com/office/drawing/2014/chart" uri="{C3380CC4-5D6E-409C-BE32-E72D297353CC}">
              <c16:uniqueId val="{00000000-A446-42D9-A178-0BEEC0BD7277}"/>
            </c:ext>
          </c:extLst>
        </c:ser>
        <c:ser>
          <c:idx val="1"/>
          <c:order val="1"/>
          <c:tx>
            <c:strRef>
              <c:f>Sheet1!$C$1</c:f>
              <c:strCache>
                <c:ptCount val="1"/>
                <c:pt idx="0">
                  <c:v>Series 2</c:v>
                </c:pt>
              </c:strCache>
            </c:strRef>
          </c:tx>
          <c:spPr>
            <a:solidFill>
              <a:srgbClr val="F0AB00"/>
            </a:solidFill>
            <a:ln>
              <a:noFill/>
            </a:ln>
            <a:effectLst/>
          </c:spPr>
          <c:invertIfNegative val="0"/>
          <c:cat>
            <c:numRef>
              <c:f>Sheet1!$A$2:$A$4</c:f>
              <c:numCache>
                <c:formatCode>General</c:formatCode>
                <c:ptCount val="3"/>
                <c:pt idx="0">
                  <c:v>1</c:v>
                </c:pt>
                <c:pt idx="1">
                  <c:v>2</c:v>
                </c:pt>
                <c:pt idx="2">
                  <c:v>3</c:v>
                </c:pt>
              </c:numCache>
            </c:numRef>
          </c:cat>
          <c:val>
            <c:numRef>
              <c:f>Sheet1!$C$2:$C$4</c:f>
              <c:numCache>
                <c:formatCode>General</c:formatCode>
                <c:ptCount val="3"/>
                <c:pt idx="0">
                  <c:v>24</c:v>
                </c:pt>
                <c:pt idx="1">
                  <c:v>20</c:v>
                </c:pt>
                <c:pt idx="2">
                  <c:v>24</c:v>
                </c:pt>
              </c:numCache>
            </c:numRef>
          </c:val>
          <c:extLst>
            <c:ext xmlns:c16="http://schemas.microsoft.com/office/drawing/2014/chart" uri="{C3380CC4-5D6E-409C-BE32-E72D297353CC}">
              <c16:uniqueId val="{00000001-A446-42D9-A178-0BEEC0BD7277}"/>
            </c:ext>
          </c:extLst>
        </c:ser>
        <c:ser>
          <c:idx val="2"/>
          <c:order val="2"/>
          <c:tx>
            <c:strRef>
              <c:f>Sheet1!$D$1</c:f>
              <c:strCache>
                <c:ptCount val="1"/>
                <c:pt idx="0">
                  <c:v>Series 3</c:v>
                </c:pt>
              </c:strCache>
            </c:strRef>
          </c:tx>
          <c:spPr>
            <a:solidFill>
              <a:schemeClr val="accent1"/>
            </a:solidFill>
            <a:ln>
              <a:noFill/>
            </a:ln>
            <a:effectLst/>
          </c:spPr>
          <c:invertIfNegative val="0"/>
          <c:cat>
            <c:numRef>
              <c:f>Sheet1!$A$2:$A$4</c:f>
              <c:numCache>
                <c:formatCode>General</c:formatCode>
                <c:ptCount val="3"/>
                <c:pt idx="0">
                  <c:v>1</c:v>
                </c:pt>
                <c:pt idx="1">
                  <c:v>2</c:v>
                </c:pt>
                <c:pt idx="2">
                  <c:v>3</c:v>
                </c:pt>
              </c:numCache>
            </c:numRef>
          </c:cat>
          <c:val>
            <c:numRef>
              <c:f>Sheet1!$D$2:$D$4</c:f>
              <c:numCache>
                <c:formatCode>General</c:formatCode>
                <c:ptCount val="3"/>
                <c:pt idx="0">
                  <c:v>25</c:v>
                </c:pt>
                <c:pt idx="1">
                  <c:v>25</c:v>
                </c:pt>
                <c:pt idx="2">
                  <c:v>23</c:v>
                </c:pt>
              </c:numCache>
            </c:numRef>
          </c:val>
          <c:extLst>
            <c:ext xmlns:c16="http://schemas.microsoft.com/office/drawing/2014/chart" uri="{C3380CC4-5D6E-409C-BE32-E72D297353CC}">
              <c16:uniqueId val="{00000002-A446-42D9-A178-0BEEC0BD7277}"/>
            </c:ext>
          </c:extLst>
        </c:ser>
        <c:dLbls>
          <c:showLegendKey val="0"/>
          <c:showVal val="0"/>
          <c:showCatName val="0"/>
          <c:showSerName val="0"/>
          <c:showPercent val="0"/>
          <c:showBubbleSize val="0"/>
        </c:dLbls>
        <c:gapWidth val="49"/>
        <c:overlap val="6"/>
        <c:axId val="424142831"/>
        <c:axId val="469150335"/>
      </c:barChart>
      <c:catAx>
        <c:axId val="42414283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pl-PL"/>
          </a:p>
        </c:txPr>
        <c:crossAx val="469150335"/>
        <c:crosses val="autoZero"/>
        <c:auto val="1"/>
        <c:lblAlgn val="ctr"/>
        <c:lblOffset val="100"/>
        <c:noMultiLvlLbl val="0"/>
      </c:catAx>
      <c:valAx>
        <c:axId val="469150335"/>
        <c:scaling>
          <c:orientation val="minMax"/>
          <c:max val="25"/>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pl-PL"/>
          </a:p>
        </c:txPr>
        <c:crossAx val="42414283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1100"/>
      </a:pPr>
      <a:endParaRPr lang="pl-PL"/>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1" i="0" u="none" strike="noStrike" kern="1200" spc="0" baseline="0">
                <a:solidFill>
                  <a:schemeClr val="tx1"/>
                </a:solidFill>
                <a:latin typeface="+mn-lt"/>
                <a:ea typeface="+mn-ea"/>
                <a:cs typeface="+mn-cs"/>
              </a:defRPr>
            </a:pPr>
            <a:r>
              <a:rPr lang="pl" sz="1400" b="1" i="0" u="none" baseline="0">
                <a:solidFill>
                  <a:schemeClr val="tx1"/>
                </a:solidFill>
              </a:rPr>
              <a:t>Czynność płuc</a:t>
            </a:r>
            <a:endParaRPr lang="pl" sz="1400" b="1" baseline="-25000" dirty="0">
              <a:solidFill>
                <a:schemeClr val="tx1"/>
              </a:solidFill>
            </a:endParaRPr>
          </a:p>
        </c:rich>
      </c:tx>
      <c:layout>
        <c:manualLayout>
          <c:xMode val="edge"/>
          <c:yMode val="edge"/>
          <c:x val="0.34578239016352591"/>
          <c:y val="2.3994354714024762E-2"/>
        </c:manualLayout>
      </c:layout>
      <c:overlay val="0"/>
      <c:spPr>
        <a:noFill/>
        <a:ln>
          <a:noFill/>
        </a:ln>
        <a:effectLst/>
      </c:spPr>
      <c:txPr>
        <a:bodyPr rot="0" spcFirstLastPara="1" vertOverflow="ellipsis" vert="horz" wrap="square" anchor="ctr" anchorCtr="1"/>
        <a:lstStyle/>
        <a:p>
          <a:pPr rtl="0">
            <a:defRPr sz="1400" b="1" i="0" u="none" strike="noStrike" kern="1200" spc="0" baseline="0">
              <a:solidFill>
                <a:schemeClr val="tx1"/>
              </a:solidFill>
              <a:latin typeface="+mn-lt"/>
              <a:ea typeface="+mn-ea"/>
              <a:cs typeface="+mn-cs"/>
            </a:defRPr>
          </a:pPr>
          <a:endParaRPr lang="pl-PL"/>
        </a:p>
      </c:txPr>
    </c:title>
    <c:autoTitleDeleted val="0"/>
    <c:plotArea>
      <c:layout>
        <c:manualLayout>
          <c:layoutTarget val="inner"/>
          <c:xMode val="edge"/>
          <c:yMode val="edge"/>
          <c:x val="0.23307494077871599"/>
          <c:y val="0.17128505197268704"/>
          <c:w val="0.70084178128256192"/>
          <c:h val="0.6590817845376221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Sheet1!$A$2:$A$4</c:f>
              <c:numCache>
                <c:formatCode>General</c:formatCode>
                <c:ptCount val="3"/>
                <c:pt idx="0">
                  <c:v>1</c:v>
                </c:pt>
                <c:pt idx="1">
                  <c:v>2</c:v>
                </c:pt>
                <c:pt idx="2">
                  <c:v>3</c:v>
                </c:pt>
              </c:numCache>
            </c:numRef>
          </c:cat>
          <c:val>
            <c:numRef>
              <c:f>Sheet1!$B$2:$B$4</c:f>
              <c:numCache>
                <c:formatCode>General</c:formatCode>
                <c:ptCount val="3"/>
                <c:pt idx="0">
                  <c:v>1.47</c:v>
                </c:pt>
                <c:pt idx="1">
                  <c:v>1.03</c:v>
                </c:pt>
                <c:pt idx="2">
                  <c:v>0.42</c:v>
                </c:pt>
              </c:numCache>
            </c:numRef>
          </c:val>
          <c:extLst>
            <c:ext xmlns:c16="http://schemas.microsoft.com/office/drawing/2014/chart" uri="{C3380CC4-5D6E-409C-BE32-E72D297353CC}">
              <c16:uniqueId val="{00000000-1F37-4ED9-AC8E-8C24474B2C5F}"/>
            </c:ext>
          </c:extLst>
        </c:ser>
        <c:ser>
          <c:idx val="1"/>
          <c:order val="1"/>
          <c:tx>
            <c:strRef>
              <c:f>Sheet1!$C$1</c:f>
              <c:strCache>
                <c:ptCount val="1"/>
                <c:pt idx="0">
                  <c:v>Series 2</c:v>
                </c:pt>
              </c:strCache>
            </c:strRef>
          </c:tx>
          <c:spPr>
            <a:solidFill>
              <a:srgbClr val="F0AB00"/>
            </a:solidFill>
            <a:ln>
              <a:noFill/>
            </a:ln>
            <a:effectLst/>
          </c:spPr>
          <c:invertIfNegative val="0"/>
          <c:cat>
            <c:numRef>
              <c:f>Sheet1!$A$2:$A$4</c:f>
              <c:numCache>
                <c:formatCode>General</c:formatCode>
                <c:ptCount val="3"/>
                <c:pt idx="0">
                  <c:v>1</c:v>
                </c:pt>
                <c:pt idx="1">
                  <c:v>2</c:v>
                </c:pt>
                <c:pt idx="2">
                  <c:v>3</c:v>
                </c:pt>
              </c:numCache>
            </c:numRef>
          </c:cat>
          <c:val>
            <c:numRef>
              <c:f>Sheet1!$C$2:$C$4</c:f>
              <c:numCache>
                <c:formatCode>General</c:formatCode>
                <c:ptCount val="3"/>
                <c:pt idx="0">
                  <c:v>2.95</c:v>
                </c:pt>
                <c:pt idx="1">
                  <c:v>1.23</c:v>
                </c:pt>
                <c:pt idx="2">
                  <c:v>0.95</c:v>
                </c:pt>
              </c:numCache>
            </c:numRef>
          </c:val>
          <c:extLst>
            <c:ext xmlns:c16="http://schemas.microsoft.com/office/drawing/2014/chart" uri="{C3380CC4-5D6E-409C-BE32-E72D297353CC}">
              <c16:uniqueId val="{00000001-1F37-4ED9-AC8E-8C24474B2C5F}"/>
            </c:ext>
          </c:extLst>
        </c:ser>
        <c:ser>
          <c:idx val="2"/>
          <c:order val="2"/>
          <c:tx>
            <c:strRef>
              <c:f>Sheet1!$D$1</c:f>
              <c:strCache>
                <c:ptCount val="1"/>
                <c:pt idx="0">
                  <c:v>Series 3</c:v>
                </c:pt>
              </c:strCache>
            </c:strRef>
          </c:tx>
          <c:spPr>
            <a:solidFill>
              <a:schemeClr val="accent1"/>
            </a:solidFill>
            <a:ln>
              <a:noFill/>
            </a:ln>
            <a:effectLst/>
          </c:spPr>
          <c:invertIfNegative val="0"/>
          <c:cat>
            <c:numRef>
              <c:f>Sheet1!$A$2:$A$4</c:f>
              <c:numCache>
                <c:formatCode>General</c:formatCode>
                <c:ptCount val="3"/>
                <c:pt idx="0">
                  <c:v>1</c:v>
                </c:pt>
                <c:pt idx="1">
                  <c:v>2</c:v>
                </c:pt>
                <c:pt idx="2">
                  <c:v>3</c:v>
                </c:pt>
              </c:numCache>
            </c:numRef>
          </c:cat>
          <c:val>
            <c:numRef>
              <c:f>Sheet1!$D$2:$D$4</c:f>
              <c:numCache>
                <c:formatCode>General</c:formatCode>
                <c:ptCount val="3"/>
                <c:pt idx="0">
                  <c:v>3.32</c:v>
                </c:pt>
                <c:pt idx="1">
                  <c:v>1.91</c:v>
                </c:pt>
                <c:pt idx="2">
                  <c:v>1.68</c:v>
                </c:pt>
              </c:numCache>
            </c:numRef>
          </c:val>
          <c:extLst>
            <c:ext xmlns:c16="http://schemas.microsoft.com/office/drawing/2014/chart" uri="{C3380CC4-5D6E-409C-BE32-E72D297353CC}">
              <c16:uniqueId val="{00000002-1F37-4ED9-AC8E-8C24474B2C5F}"/>
            </c:ext>
          </c:extLst>
        </c:ser>
        <c:dLbls>
          <c:showLegendKey val="0"/>
          <c:showVal val="0"/>
          <c:showCatName val="0"/>
          <c:showSerName val="0"/>
          <c:showPercent val="0"/>
          <c:showBubbleSize val="0"/>
        </c:dLbls>
        <c:gapWidth val="49"/>
        <c:overlap val="-6"/>
        <c:axId val="424142831"/>
        <c:axId val="469150335"/>
      </c:barChart>
      <c:catAx>
        <c:axId val="42414283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pl-PL"/>
          </a:p>
        </c:txPr>
        <c:crossAx val="469150335"/>
        <c:crosses val="autoZero"/>
        <c:auto val="1"/>
        <c:lblAlgn val="ctr"/>
        <c:lblOffset val="100"/>
        <c:noMultiLvlLbl val="0"/>
      </c:catAx>
      <c:valAx>
        <c:axId val="469150335"/>
        <c:scaling>
          <c:orientation val="minMax"/>
          <c:max val="4"/>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pl-PL"/>
          </a:p>
        </c:txPr>
        <c:crossAx val="42414283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0049662880191"/>
          <c:y val="6.8821081882247309E-2"/>
          <c:w val="0.85378051221766482"/>
          <c:h val="0.77160768644298883"/>
        </c:manualLayout>
      </c:layout>
      <c:lineChart>
        <c:grouping val="standard"/>
        <c:varyColors val="0"/>
        <c:ser>
          <c:idx val="0"/>
          <c:order val="0"/>
          <c:tx>
            <c:strRef>
              <c:f>Sheet1!$B$1</c:f>
              <c:strCache>
                <c:ptCount val="1"/>
                <c:pt idx="0">
                  <c:v>Przypadek 1</c:v>
                </c:pt>
              </c:strCache>
            </c:strRef>
          </c:tx>
          <c:spPr>
            <a:ln w="28575" cap="rnd">
              <a:solidFill>
                <a:schemeClr val="accent5">
                  <a:lumMod val="75000"/>
                </a:schemeClr>
              </a:solidFill>
              <a:round/>
            </a:ln>
            <a:effectLst/>
          </c:spPr>
          <c:marker>
            <c:symbol val="circle"/>
            <c:size val="5"/>
            <c:spPr>
              <a:solidFill>
                <a:schemeClr val="accent5">
                  <a:lumMod val="75000"/>
                </a:schemeClr>
              </a:solidFill>
              <a:ln w="9525">
                <a:solidFill>
                  <a:schemeClr val="accent5">
                    <a:lumMod val="75000"/>
                  </a:schemeClr>
                </a:solidFill>
              </a:ln>
              <a:effectLst/>
            </c:spPr>
          </c:marker>
          <c:cat>
            <c:strRef>
              <c:f>Sheet1!$A$2:$A$9</c:f>
              <c:strCache>
                <c:ptCount val="8"/>
                <c:pt idx="0">
                  <c:v>0</c:v>
                </c:pt>
                <c:pt idx="4">
                  <c:v>0 tygodni</c:v>
                </c:pt>
                <c:pt idx="5">
                  <c:v>4 tygodnie</c:v>
                </c:pt>
                <c:pt idx="6">
                  <c:v>16 tygodni</c:v>
                </c:pt>
                <c:pt idx="7">
                  <c:v>24 tygodnie</c:v>
                </c:pt>
              </c:strCache>
            </c:strRef>
          </c:cat>
          <c:val>
            <c:numRef>
              <c:f>Sheet1!$B$2:$B$9</c:f>
              <c:numCache>
                <c:formatCode>General</c:formatCode>
                <c:ptCount val="8"/>
                <c:pt idx="0">
                  <c:v>1790</c:v>
                </c:pt>
                <c:pt idx="3">
                  <c:v>#N/A</c:v>
                </c:pt>
                <c:pt idx="4">
                  <c:v>50</c:v>
                </c:pt>
                <c:pt idx="5">
                  <c:v>0</c:v>
                </c:pt>
                <c:pt idx="6">
                  <c:v>0</c:v>
                </c:pt>
                <c:pt idx="7">
                  <c:v>0</c:v>
                </c:pt>
              </c:numCache>
            </c:numRef>
          </c:val>
          <c:smooth val="0"/>
          <c:extLst>
            <c:ext xmlns:c16="http://schemas.microsoft.com/office/drawing/2014/chart" uri="{C3380CC4-5D6E-409C-BE32-E72D297353CC}">
              <c16:uniqueId val="{00000000-81BB-401E-ADBD-94C2B3D54A75}"/>
            </c:ext>
          </c:extLst>
        </c:ser>
        <c:ser>
          <c:idx val="1"/>
          <c:order val="1"/>
          <c:tx>
            <c:strRef>
              <c:f>Sheet1!$C$1</c:f>
              <c:strCache>
                <c:ptCount val="1"/>
                <c:pt idx="0">
                  <c:v>Przypadek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Sheet1!$A$2:$A$9</c:f>
              <c:strCache>
                <c:ptCount val="8"/>
                <c:pt idx="0">
                  <c:v>0</c:v>
                </c:pt>
                <c:pt idx="4">
                  <c:v>0 tygodni</c:v>
                </c:pt>
                <c:pt idx="5">
                  <c:v>4 tygodnie</c:v>
                </c:pt>
                <c:pt idx="6">
                  <c:v>16 tygodni</c:v>
                </c:pt>
                <c:pt idx="7">
                  <c:v>24 tygodnie</c:v>
                </c:pt>
              </c:strCache>
            </c:strRef>
          </c:cat>
          <c:val>
            <c:numRef>
              <c:f>Sheet1!$C$2:$C$9</c:f>
              <c:numCache>
                <c:formatCode>General</c:formatCode>
                <c:ptCount val="8"/>
                <c:pt idx="0">
                  <c:v>880</c:v>
                </c:pt>
                <c:pt idx="3">
                  <c:v>#N/A</c:v>
                </c:pt>
                <c:pt idx="4">
                  <c:v>90</c:v>
                </c:pt>
                <c:pt idx="5">
                  <c:v>0</c:v>
                </c:pt>
                <c:pt idx="6">
                  <c:v>0</c:v>
                </c:pt>
                <c:pt idx="7">
                  <c:v>10</c:v>
                </c:pt>
              </c:numCache>
            </c:numRef>
          </c:val>
          <c:smooth val="0"/>
          <c:extLst>
            <c:ext xmlns:c16="http://schemas.microsoft.com/office/drawing/2014/chart" uri="{C3380CC4-5D6E-409C-BE32-E72D297353CC}">
              <c16:uniqueId val="{00000001-81BB-401E-ADBD-94C2B3D54A75}"/>
            </c:ext>
          </c:extLst>
        </c:ser>
        <c:ser>
          <c:idx val="2"/>
          <c:order val="2"/>
          <c:tx>
            <c:strRef>
              <c:f>Sheet1!$D$1</c:f>
              <c:strCache>
                <c:ptCount val="1"/>
                <c:pt idx="0">
                  <c:v>Przypadek 3</c:v>
                </c:pt>
              </c:strCache>
            </c:strRef>
          </c:tx>
          <c:spPr>
            <a:ln w="28575" cap="rnd">
              <a:solidFill>
                <a:srgbClr val="AE2573"/>
              </a:solidFill>
              <a:round/>
            </a:ln>
            <a:effectLst/>
          </c:spPr>
          <c:marker>
            <c:symbol val="circle"/>
            <c:size val="5"/>
            <c:spPr>
              <a:solidFill>
                <a:srgbClr val="AE2573"/>
              </a:solidFill>
              <a:ln w="9525">
                <a:solidFill>
                  <a:srgbClr val="AE2573"/>
                </a:solidFill>
              </a:ln>
              <a:effectLst/>
            </c:spPr>
          </c:marker>
          <c:cat>
            <c:strRef>
              <c:f>Sheet1!$A$2:$A$9</c:f>
              <c:strCache>
                <c:ptCount val="8"/>
                <c:pt idx="0">
                  <c:v>0</c:v>
                </c:pt>
                <c:pt idx="4">
                  <c:v>0 tygodni</c:v>
                </c:pt>
                <c:pt idx="5">
                  <c:v>4 tygodnie</c:v>
                </c:pt>
                <c:pt idx="6">
                  <c:v>16 tygodni</c:v>
                </c:pt>
                <c:pt idx="7">
                  <c:v>24 tygodnie</c:v>
                </c:pt>
              </c:strCache>
            </c:strRef>
          </c:cat>
          <c:val>
            <c:numRef>
              <c:f>Sheet1!$D$2:$D$9</c:f>
              <c:numCache>
                <c:formatCode>General</c:formatCode>
                <c:ptCount val="8"/>
                <c:pt idx="0">
                  <c:v>1350</c:v>
                </c:pt>
                <c:pt idx="3">
                  <c:v>#N/A</c:v>
                </c:pt>
                <c:pt idx="4">
                  <c:v>60</c:v>
                </c:pt>
                <c:pt idx="5">
                  <c:v>0</c:v>
                </c:pt>
                <c:pt idx="6">
                  <c:v>0</c:v>
                </c:pt>
                <c:pt idx="7">
                  <c:v>0</c:v>
                </c:pt>
              </c:numCache>
            </c:numRef>
          </c:val>
          <c:smooth val="0"/>
          <c:extLst>
            <c:ext xmlns:c16="http://schemas.microsoft.com/office/drawing/2014/chart" uri="{C3380CC4-5D6E-409C-BE32-E72D297353CC}">
              <c16:uniqueId val="{00000002-81BB-401E-ADBD-94C2B3D54A75}"/>
            </c:ext>
          </c:extLst>
        </c:ser>
        <c:dLbls>
          <c:showLegendKey val="0"/>
          <c:showVal val="0"/>
          <c:showCatName val="0"/>
          <c:showSerName val="0"/>
          <c:showPercent val="0"/>
          <c:showBubbleSize val="0"/>
        </c:dLbls>
        <c:marker val="1"/>
        <c:smooth val="0"/>
        <c:axId val="846314632"/>
        <c:axId val="846312664"/>
      </c:lineChart>
      <c:catAx>
        <c:axId val="846314632"/>
        <c:scaling>
          <c:orientation val="minMax"/>
        </c:scaling>
        <c:delete val="1"/>
        <c:axPos val="b"/>
        <c:numFmt formatCode="General" sourceLinked="1"/>
        <c:majorTickMark val="none"/>
        <c:minorTickMark val="none"/>
        <c:tickLblPos val="nextTo"/>
        <c:crossAx val="846312664"/>
        <c:crosses val="autoZero"/>
        <c:auto val="1"/>
        <c:lblAlgn val="ctr"/>
        <c:lblOffset val="100"/>
        <c:noMultiLvlLbl val="0"/>
      </c:catAx>
      <c:valAx>
        <c:axId val="8463126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rtl="0">
              <a:defRPr sz="1050" b="0" i="0" u="none" strike="noStrike" kern="1200" baseline="0">
                <a:solidFill>
                  <a:schemeClr val="tx1">
                    <a:lumMod val="50000"/>
                  </a:schemeClr>
                </a:solidFill>
                <a:latin typeface="+mn-lt"/>
                <a:ea typeface="+mn-ea"/>
                <a:cs typeface="+mn-cs"/>
              </a:defRPr>
            </a:pPr>
            <a:endParaRPr lang="pl-PL"/>
          </a:p>
        </c:txPr>
        <c:crossAx val="846314632"/>
        <c:crosses val="autoZero"/>
        <c:crossBetween val="midCat"/>
        <c:majorUnit val="500"/>
      </c:valAx>
      <c:spPr>
        <a:noFill/>
        <a:ln>
          <a:noFill/>
        </a:ln>
        <a:effectLst/>
      </c:spPr>
    </c:plotArea>
    <c:legend>
      <c:legendPos val="r"/>
      <c:overlay val="0"/>
      <c:spPr>
        <a:noFill/>
        <a:ln>
          <a:noFill/>
        </a:ln>
        <a:effectLst/>
      </c:spPr>
      <c:txPr>
        <a:bodyPr rot="0" spcFirstLastPara="1" vertOverflow="ellipsis" vert="horz" wrap="square" anchor="ctr" anchorCtr="1"/>
        <a:lstStyle/>
        <a:p>
          <a:pPr rtl="0">
            <a:defRPr sz="1050" b="0" i="0" u="none" strike="noStrike" kern="1200" baseline="0">
              <a:solidFill>
                <a:schemeClr val="tx1">
                  <a:lumMod val="50000"/>
                </a:schemeClr>
              </a:solidFill>
              <a:latin typeface="+mn-lt"/>
              <a:ea typeface="+mn-ea"/>
              <a:cs typeface="+mn-cs"/>
            </a:defRPr>
          </a:pPr>
          <a:endParaRPr lang="pl-PL"/>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1050">
          <a:solidFill>
            <a:schemeClr val="tx1">
              <a:lumMod val="50000"/>
            </a:schemeClr>
          </a:solidFill>
        </a:defRPr>
      </a:pPr>
      <a:endParaRPr lang="pl-PL"/>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61663827469"/>
          <c:y val="0.1543533892157653"/>
          <c:w val="0.94378578304706895"/>
          <c:h val="0.66555753154775654"/>
        </c:manualLayout>
      </c:layout>
      <c:lineChart>
        <c:grouping val="standard"/>
        <c:varyColors val="0"/>
        <c:ser>
          <c:idx val="0"/>
          <c:order val="0"/>
          <c:tx>
            <c:strRef>
              <c:f>Sheet1!$B$1</c:f>
              <c:strCache>
                <c:ptCount val="1"/>
                <c:pt idx="0">
                  <c:v>Ocena wyjściowa</c:v>
                </c:pt>
              </c:strCache>
            </c:strRef>
          </c:tx>
          <c:spPr>
            <a:ln w="28575" cap="rnd">
              <a:noFill/>
              <a:round/>
            </a:ln>
            <a:effectLst/>
          </c:spPr>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dPt>
            <c:idx val="0"/>
            <c:marker>
              <c:symbol val="triang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1-7DE9-432F-91C4-8F800AADC3DB}"/>
              </c:ext>
            </c:extLst>
          </c:dPt>
          <c:dPt>
            <c:idx val="1"/>
            <c:marker>
              <c:symbol val="squar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03-7DE9-432F-91C4-8F800AADC3DB}"/>
              </c:ext>
            </c:extLst>
          </c:dPt>
          <c:dPt>
            <c:idx val="3"/>
            <c:marker>
              <c:symbol val="triang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7-7DE9-432F-91C4-8F800AADC3DB}"/>
              </c:ext>
            </c:extLst>
          </c:dPt>
          <c:dPt>
            <c:idx val="4"/>
            <c:marker>
              <c:symbol val="squar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10-7DE9-432F-91C4-8F800AADC3DB}"/>
              </c:ext>
            </c:extLst>
          </c:dPt>
          <c:dPt>
            <c:idx val="6"/>
            <c:marker>
              <c:symbol val="triang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B-7DE9-432F-91C4-8F800AADC3DB}"/>
              </c:ext>
            </c:extLst>
          </c:dPt>
          <c:dPt>
            <c:idx val="7"/>
            <c:marker>
              <c:symbol val="squar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11-7DE9-432F-91C4-8F800AADC3DB}"/>
              </c:ext>
            </c:extLst>
          </c:dPt>
          <c:dPt>
            <c:idx val="9"/>
            <c:marker>
              <c:symbol val="triang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C-7DE9-432F-91C4-8F800AADC3DB}"/>
              </c:ext>
            </c:extLst>
          </c:dPt>
          <c:dPt>
            <c:idx val="10"/>
            <c:marker>
              <c:symbol val="squar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12-7DE9-432F-91C4-8F800AADC3DB}"/>
              </c:ext>
            </c:extLst>
          </c:dPt>
          <c:dPt>
            <c:idx val="12"/>
            <c:marker>
              <c:symbol val="triang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0D-7DE9-432F-91C4-8F800AADC3DB}"/>
              </c:ext>
            </c:extLst>
          </c:dPt>
          <c:dPt>
            <c:idx val="13"/>
            <c:marker>
              <c:symbol val="squar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extLst>
              <c:ext xmlns:c16="http://schemas.microsoft.com/office/drawing/2014/chart" uri="{C3380CC4-5D6E-409C-BE32-E72D297353CC}">
                <c16:uniqueId val="{00000013-7DE9-432F-91C4-8F800AADC3DB}"/>
              </c:ext>
            </c:extLst>
          </c:dPt>
          <c:dPt>
            <c:idx val="15"/>
            <c:marker>
              <c:symbol val="triangle"/>
              <c:size val="6"/>
              <c:spPr>
                <a:solidFill>
                  <a:schemeClr val="accent6"/>
                </a:solidFill>
                <a:ln w="9525">
                  <a:solidFill>
                    <a:schemeClr val="accent6"/>
                  </a:solidFill>
                </a:ln>
                <a:effectLst/>
              </c:spPr>
            </c:marker>
            <c:bubble3D val="0"/>
            <c:spPr>
              <a:ln w="28575" cap="rnd">
                <a:solidFill>
                  <a:schemeClr val="accent6"/>
                </a:solidFill>
                <a:round/>
              </a:ln>
              <a:effectLst/>
            </c:spPr>
            <c:extLst>
              <c:ext xmlns:c16="http://schemas.microsoft.com/office/drawing/2014/chart" uri="{C3380CC4-5D6E-409C-BE32-E72D297353CC}">
                <c16:uniqueId val="{0000000E-7DE9-432F-91C4-8F800AADC3DB}"/>
              </c:ext>
            </c:extLst>
          </c:dPt>
          <c:dPt>
            <c:idx val="16"/>
            <c:marker>
              <c:symbol val="square"/>
              <c:size val="6"/>
              <c:spPr>
                <a:solidFill>
                  <a:schemeClr val="accent6"/>
                </a:solidFill>
                <a:ln w="9525">
                  <a:solidFill>
                    <a:schemeClr val="accent6"/>
                  </a:solidFill>
                </a:ln>
                <a:effectLst/>
              </c:spPr>
            </c:marker>
            <c:bubble3D val="0"/>
            <c:spPr>
              <a:ln w="28575" cap="rnd">
                <a:noFill/>
                <a:round/>
              </a:ln>
              <a:effectLst/>
            </c:spPr>
            <c:extLst>
              <c:ext xmlns:c16="http://schemas.microsoft.com/office/drawing/2014/chart" uri="{C3380CC4-5D6E-409C-BE32-E72D297353CC}">
                <c16:uniqueId val="{00000014-7DE9-432F-91C4-8F800AADC3DB}"/>
              </c:ext>
            </c:extLst>
          </c:dPt>
          <c:dPt>
            <c:idx val="18"/>
            <c:marker>
              <c:symbol val="triangle"/>
              <c:size val="6"/>
              <c:spPr>
                <a:solidFill>
                  <a:schemeClr val="accent1"/>
                </a:solidFill>
                <a:ln w="9525">
                  <a:solidFill>
                    <a:schemeClr val="accent1"/>
                  </a:solidFill>
                </a:ln>
                <a:effectLst/>
              </c:spPr>
            </c:marker>
            <c:bubble3D val="0"/>
            <c:extLst>
              <c:ext xmlns:c16="http://schemas.microsoft.com/office/drawing/2014/chart" uri="{C3380CC4-5D6E-409C-BE32-E72D297353CC}">
                <c16:uniqueId val="{0000000F-7DE9-432F-91C4-8F800AADC3DB}"/>
              </c:ext>
            </c:extLst>
          </c:dPt>
          <c:dPt>
            <c:idx val="19"/>
            <c:marker>
              <c:symbol val="square"/>
              <c:size val="6"/>
              <c:spPr>
                <a:solidFill>
                  <a:schemeClr val="accent1"/>
                </a:solidFill>
                <a:ln w="9525">
                  <a:solidFill>
                    <a:schemeClr val="accent1"/>
                  </a:solidFill>
                </a:ln>
                <a:effectLst/>
              </c:spPr>
            </c:marker>
            <c:bubble3D val="0"/>
            <c:extLst>
              <c:ext xmlns:c16="http://schemas.microsoft.com/office/drawing/2014/chart" uri="{C3380CC4-5D6E-409C-BE32-E72D297353CC}">
                <c16:uniqueId val="{00000015-7DE9-432F-91C4-8F800AADC3DB}"/>
              </c:ext>
            </c:extLst>
          </c:dPt>
          <c:cat>
            <c:strRef>
              <c:f>Sheet1!$A$2:$A$21</c:f>
              <c:strCache>
                <c:ptCount val="19"/>
                <c:pt idx="0">
                  <c:v>Wszyscy</c:v>
                </c:pt>
                <c:pt idx="3">
                  <c:v>FeNO 0-24</c:v>
                </c:pt>
                <c:pt idx="6">
                  <c:v>FeNO 25-49</c:v>
                </c:pt>
                <c:pt idx="9">
                  <c:v>FeNO 50-74</c:v>
                </c:pt>
                <c:pt idx="12">
                  <c:v>FeNO ≥75</c:v>
                </c:pt>
                <c:pt idx="15">
                  <c:v>Mepo</c:v>
                </c:pt>
                <c:pt idx="18">
                  <c:v>Benra</c:v>
                </c:pt>
              </c:strCache>
            </c:strRef>
          </c:cat>
          <c:val>
            <c:numRef>
              <c:f>Sheet1!$B$2:$B$21</c:f>
              <c:numCache>
                <c:formatCode>General</c:formatCode>
                <c:ptCount val="20"/>
                <c:pt idx="0">
                  <c:v>43</c:v>
                </c:pt>
                <c:pt idx="1">
                  <c:v>38</c:v>
                </c:pt>
                <c:pt idx="3">
                  <c:v>20</c:v>
                </c:pt>
                <c:pt idx="4">
                  <c:v>25</c:v>
                </c:pt>
                <c:pt idx="6">
                  <c:v>40</c:v>
                </c:pt>
                <c:pt idx="7">
                  <c:v>37</c:v>
                </c:pt>
                <c:pt idx="9">
                  <c:v>61</c:v>
                </c:pt>
                <c:pt idx="10">
                  <c:v>48</c:v>
                </c:pt>
                <c:pt idx="12">
                  <c:v>96</c:v>
                </c:pt>
                <c:pt idx="13">
                  <c:v>64</c:v>
                </c:pt>
                <c:pt idx="15">
                  <c:v>88</c:v>
                </c:pt>
                <c:pt idx="16">
                  <c:v>68</c:v>
                </c:pt>
                <c:pt idx="18">
                  <c:v>100</c:v>
                </c:pt>
                <c:pt idx="19">
                  <c:v>58</c:v>
                </c:pt>
              </c:numCache>
            </c:numRef>
          </c:val>
          <c:smooth val="0"/>
          <c:extLst>
            <c:ext xmlns:c16="http://schemas.microsoft.com/office/drawing/2014/chart" uri="{C3380CC4-5D6E-409C-BE32-E72D297353CC}">
              <c16:uniqueId val="{00000008-7DE9-432F-91C4-8F800AADC3DB}"/>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none"/>
        <c:minorTickMark val="none"/>
        <c:tickLblPos val="nextTo"/>
        <c:spPr>
          <a:noFill/>
          <a:ln w="19050" cap="flat" cmpd="sng" algn="ctr">
            <a:solidFill>
              <a:schemeClr val="tx1"/>
            </a:solidFill>
            <a:prstDash val="solid"/>
            <a:round/>
          </a:ln>
          <a:effectLst/>
        </c:spPr>
        <c:txPr>
          <a:bodyPr rot="-2040000" spcFirstLastPara="1" vertOverflow="ellipsis" wrap="square" anchor="b" anchorCtr="1"/>
          <a:lstStyle/>
          <a:p>
            <a:pPr rtl="0">
              <a:defRPr sz="9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5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50"/>
      </c:valAx>
      <c:spPr>
        <a:noFill/>
        <a:ln>
          <a:no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4032927431605"/>
          <c:y val="0.23165253866992921"/>
          <c:w val="0.94378578304706895"/>
          <c:h val="0.66555753154775654"/>
        </c:manualLayout>
      </c:layout>
      <c:lineChart>
        <c:grouping val="standard"/>
        <c:varyColors val="0"/>
        <c:ser>
          <c:idx val="0"/>
          <c:order val="0"/>
          <c:tx>
            <c:strRef>
              <c:f>Sheet1!$B$1</c:f>
              <c:strCache>
                <c:ptCount val="1"/>
                <c:pt idx="0">
                  <c:v>Ocena wyjściowa</c:v>
                </c:pt>
              </c:strCache>
            </c:strRef>
          </c:tx>
          <c:spPr>
            <a:ln w="28575" cap="rnd">
              <a:noFill/>
              <a:round/>
            </a:ln>
            <a:effectLst/>
          </c:spPr>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dPt>
            <c:idx val="0"/>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1-4030-4B48-A36B-854313851497}"/>
              </c:ext>
            </c:extLst>
          </c:dPt>
          <c:dPt>
            <c:idx val="1"/>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3-4030-4B48-A36B-854313851497}"/>
              </c:ext>
            </c:extLst>
          </c:dPt>
          <c:dPt>
            <c:idx val="2"/>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5-4030-4B48-A36B-854313851497}"/>
              </c:ext>
            </c:extLst>
          </c:dPt>
          <c:dPt>
            <c:idx val="3"/>
            <c:marker>
              <c:symbol val="circle"/>
              <c:size val="6"/>
              <c:spPr>
                <a:gradFill>
                  <a:gsLst>
                    <a:gs pos="14000">
                      <a:schemeClr val="accent6"/>
                    </a:gs>
                    <a:gs pos="54000">
                      <a:schemeClr val="accent1"/>
                    </a:gs>
                    <a:gs pos="83000">
                      <a:schemeClr val="accent1"/>
                    </a:gs>
                    <a:gs pos="100000">
                      <a:schemeClr val="accent1"/>
                    </a:gs>
                  </a:gsLst>
                  <a:lin ang="5400000" scaled="1"/>
                </a:gradFill>
                <a:ln w="9525">
                  <a:solidFill>
                    <a:schemeClr val="accent1"/>
                  </a:solidFill>
                </a:ln>
                <a:effectLst/>
              </c:spPr>
            </c:marker>
            <c:bubble3D val="0"/>
            <c:spPr>
              <a:ln w="28575" cap="rnd">
                <a:noFill/>
                <a:round/>
              </a:ln>
              <a:effectLst/>
            </c:spPr>
            <c:extLst>
              <c:ext xmlns:c16="http://schemas.microsoft.com/office/drawing/2014/chart" uri="{C3380CC4-5D6E-409C-BE32-E72D297353CC}">
                <c16:uniqueId val="{00000007-4030-4B48-A36B-854313851497}"/>
              </c:ext>
            </c:extLst>
          </c:dPt>
          <c:cat>
            <c:strRef>
              <c:f>Sheet1!$A$2:$A$6</c:f>
              <c:strCache>
                <c:ptCount val="5"/>
                <c:pt idx="0">
                  <c:v>Wszyscy</c:v>
                </c:pt>
                <c:pt idx="1">
                  <c:v>FeNO 0-24</c:v>
                </c:pt>
                <c:pt idx="2">
                  <c:v>FeNO 25-49</c:v>
                </c:pt>
                <c:pt idx="3">
                  <c:v>FeNO 50-74</c:v>
                </c:pt>
                <c:pt idx="4">
                  <c:v>FeNO ≥75</c:v>
                </c:pt>
              </c:strCache>
            </c:strRef>
          </c:cat>
          <c:val>
            <c:numRef>
              <c:f>Sheet1!$B$2:$B$6</c:f>
              <c:numCache>
                <c:formatCode>General</c:formatCode>
                <c:ptCount val="5"/>
                <c:pt idx="0">
                  <c:v>59</c:v>
                </c:pt>
                <c:pt idx="1">
                  <c:v>65.8</c:v>
                </c:pt>
                <c:pt idx="2">
                  <c:v>56.3</c:v>
                </c:pt>
                <c:pt idx="3">
                  <c:v>51.1</c:v>
                </c:pt>
                <c:pt idx="4">
                  <c:v>67.2</c:v>
                </c:pt>
              </c:numCache>
            </c:numRef>
          </c:val>
          <c:smooth val="0"/>
          <c:extLst>
            <c:ext xmlns:c16="http://schemas.microsoft.com/office/drawing/2014/chart" uri="{C3380CC4-5D6E-409C-BE32-E72D297353CC}">
              <c16:uniqueId val="{00000008-4030-4B48-A36B-854313851497}"/>
            </c:ext>
          </c:extLst>
        </c:ser>
        <c:dLbls>
          <c:showLegendKey val="0"/>
          <c:showVal val="0"/>
          <c:showCatName val="0"/>
          <c:showSerName val="0"/>
          <c:showPercent val="0"/>
          <c:showBubbleSize val="0"/>
        </c:dLbls>
        <c:marker val="1"/>
        <c:smooth val="0"/>
        <c:axId val="1338020751"/>
        <c:axId val="1093948671"/>
      </c:lineChart>
      <c:catAx>
        <c:axId val="133802075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1440000" spcFirstLastPara="1" vertOverflow="ellipsis" wrap="square" anchor="ctr" anchorCtr="1"/>
          <a:lstStyle/>
          <a:p>
            <a:pPr rtl="0">
              <a:defRPr sz="900" b="1" i="0" u="none" strike="noStrike" kern="1200" baseline="0">
                <a:solidFill>
                  <a:schemeClr val="tx1"/>
                </a:solidFill>
                <a:latin typeface="+mn-lt"/>
                <a:ea typeface="+mn-ea"/>
                <a:cs typeface="+mn-cs"/>
              </a:defRPr>
            </a:pPr>
            <a:endParaRPr lang="pl-PL"/>
          </a:p>
        </c:txPr>
        <c:crossAx val="1093948671"/>
        <c:crosses val="autoZero"/>
        <c:auto val="1"/>
        <c:lblAlgn val="ctr"/>
        <c:lblOffset val="100"/>
        <c:noMultiLvlLbl val="0"/>
      </c:catAx>
      <c:valAx>
        <c:axId val="1093948671"/>
        <c:scaling>
          <c:orientation val="minMax"/>
          <c:max val="100"/>
          <c:min val="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pl-PL"/>
          </a:p>
        </c:txPr>
        <c:crossAx val="133802075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rtl="0">
        <a:defRPr b="0"/>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2000" b="1" i="0" u="none" strike="noStrike" kern="1200" spc="0" baseline="0">
                <a:solidFill>
                  <a:schemeClr val="accent2"/>
                </a:solidFill>
                <a:latin typeface="+mn-lt"/>
                <a:ea typeface="+mn-ea"/>
                <a:cs typeface="+mn-cs"/>
              </a:defRPr>
            </a:pPr>
            <a:r>
              <a:rPr lang="pl" sz="2000" b="1" i="0" u="none" baseline="0" dirty="0">
                <a:solidFill>
                  <a:schemeClr val="accent2"/>
                </a:solidFill>
              </a:rPr>
              <a:t>Bez </a:t>
            </a:r>
            <a:br>
              <a:rPr lang="pl" sz="2000" b="1" baseline="0" dirty="0">
                <a:solidFill>
                  <a:schemeClr val="accent2"/>
                </a:solidFill>
              </a:rPr>
            </a:br>
            <a:r>
              <a:rPr lang="pl" sz="2000" b="1" i="0" u="none" baseline="0" dirty="0">
                <a:solidFill>
                  <a:schemeClr val="accent2"/>
                </a:solidFill>
              </a:rPr>
              <a:t>dGKS</a:t>
            </a:r>
            <a:endParaRPr lang="pl" sz="2000" b="1" dirty="0">
              <a:solidFill>
                <a:schemeClr val="accent2"/>
              </a:solidFill>
            </a:endParaRPr>
          </a:p>
        </c:rich>
      </c:tx>
      <c:layout>
        <c:manualLayout>
          <c:xMode val="edge"/>
          <c:yMode val="edge"/>
          <c:x val="0.27751084412329358"/>
          <c:y val="0.39791932697363486"/>
        </c:manualLayout>
      </c:layout>
      <c:overlay val="0"/>
      <c:spPr>
        <a:noFill/>
        <a:ln>
          <a:noFill/>
        </a:ln>
        <a:effectLst/>
      </c:spPr>
      <c:txPr>
        <a:bodyPr rot="0" spcFirstLastPara="1" vertOverflow="ellipsis" vert="horz" wrap="square" anchor="ctr" anchorCtr="1"/>
        <a:lstStyle/>
        <a:p>
          <a:pPr rtl="0">
            <a:defRPr sz="2000" b="1" i="0" u="none" strike="noStrike" kern="1200" spc="0" baseline="0">
              <a:solidFill>
                <a:schemeClr val="accent2"/>
              </a:solidFill>
              <a:latin typeface="+mn-lt"/>
              <a:ea typeface="+mn-ea"/>
              <a:cs typeface="+mn-cs"/>
            </a:defRPr>
          </a:pPr>
          <a:endParaRPr lang="pl-PL"/>
        </a:p>
      </c:txPr>
    </c:title>
    <c:autoTitleDeleted val="0"/>
    <c:plotArea>
      <c:layout>
        <c:manualLayout>
          <c:layoutTarget val="inner"/>
          <c:xMode val="edge"/>
          <c:yMode val="edge"/>
          <c:x val="1.4832096233498302E-2"/>
          <c:y val="7.4557279461622078E-2"/>
          <c:w val="0.79247686661158079"/>
          <c:h val="0.88773307711199134"/>
        </c:manualLayout>
      </c:layout>
      <c:doughnutChart>
        <c:varyColors val="1"/>
        <c:ser>
          <c:idx val="0"/>
          <c:order val="0"/>
          <c:tx>
            <c:strRef>
              <c:f>Sheet1!$B$1</c:f>
              <c:strCache>
                <c:ptCount val="1"/>
                <c:pt idx="0">
                  <c:v>Sales</c:v>
                </c:pt>
              </c:strCache>
            </c:strRef>
          </c:tx>
          <c:spPr>
            <a:solidFill>
              <a:schemeClr val="bg1">
                <a:lumMod val="75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DBB-46EC-A40A-9F6B1D49AB9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DBB-46EC-A40A-9F6B1D49AB97}"/>
              </c:ext>
            </c:extLst>
          </c:dPt>
          <c:cat>
            <c:strRef>
              <c:f>Sheet1!$A$2:$A$3</c:f>
              <c:strCache>
                <c:ptCount val="2"/>
                <c:pt idx="0">
                  <c:v>1st Qtr</c:v>
                </c:pt>
                <c:pt idx="1">
                  <c:v>2nd Qtr</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9DBB-46EC-A40A-9F6B1D49AB97}"/>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0.80754</cdr:x>
      <cdr:y>0.7778</cdr:y>
    </cdr:from>
    <cdr:to>
      <cdr:x>0.8895</cdr:x>
      <cdr:y>0.89191</cdr:y>
    </cdr:to>
    <cdr:sp macro="" textlink="">
      <cdr:nvSpPr>
        <cdr:cNvPr id="2" name="TextBox 32">
          <a:extLst xmlns:a="http://schemas.openxmlformats.org/drawingml/2006/main">
            <a:ext uri="{FF2B5EF4-FFF2-40B4-BE49-F238E27FC236}">
              <a16:creationId xmlns:a16="http://schemas.microsoft.com/office/drawing/2014/main" id="{35848626-F6F7-44A3-BFAB-980A38C85193}"/>
            </a:ext>
          </a:extLst>
        </cdr:cNvPr>
        <cdr:cNvSpPr txBox="1"/>
      </cdr:nvSpPr>
      <cdr:spPr>
        <a:xfrm xmlns:a="http://schemas.openxmlformats.org/drawingml/2006/main">
          <a:off x="4177599" y="1998085"/>
          <a:ext cx="423999" cy="293137"/>
        </a:xfrm>
        <a:prstGeom xmlns:a="http://schemas.openxmlformats.org/drawingml/2006/main" prst="rect">
          <a:avLst/>
        </a:prstGeom>
      </cdr:spPr>
      <cdr:txBody>
        <a:bodyPr xmlns:a="http://schemas.openxmlformats.org/drawingml/2006/main" wrap="none" rtlCol="0" anchor="b">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s-ES" sz="1000" dirty="0">
              <a:solidFill>
                <a:schemeClr val="tx1"/>
              </a:solidFill>
              <a:cs typeface="Arial" panose="020B0604020202020204" pitchFamily="34" charset="0"/>
            </a:rPr>
            <a:t>11</a:t>
          </a:r>
          <a:r>
            <a:rPr lang="es-ES" sz="1000" b="0" dirty="0">
              <a:solidFill>
                <a:schemeClr val="tx1"/>
              </a:solidFill>
              <a:latin typeface="+mn-lt"/>
              <a:cs typeface="Arial" panose="020B0604020202020204" pitchFamily="34" charset="0"/>
            </a:rPr>
            <a:t>0</a:t>
          </a:r>
        </a:p>
      </cdr:txBody>
    </cdr:sp>
  </cdr:relSizeAnchor>
</c:userShapes>
</file>

<file path=ppt/drawings/drawing2.xml><?xml version="1.0" encoding="utf-8"?>
<c:userShapes xmlns:c="http://schemas.openxmlformats.org/drawingml/2006/chart">
  <cdr:relSizeAnchor xmlns:cdr="http://schemas.openxmlformats.org/drawingml/2006/chartDrawing">
    <cdr:from>
      <cdr:x>0.59849</cdr:x>
      <cdr:y>0.25079</cdr:y>
    </cdr:from>
    <cdr:to>
      <cdr:x>0.93856</cdr:x>
      <cdr:y>0.36657</cdr:y>
    </cdr:to>
    <cdr:cxnSp macro="">
      <cdr:nvCxnSpPr>
        <cdr:cNvPr id="8" name="Straight Connector 7">
          <a:extLst xmlns:a="http://schemas.openxmlformats.org/drawingml/2006/main">
            <a:ext uri="{FF2B5EF4-FFF2-40B4-BE49-F238E27FC236}">
              <a16:creationId xmlns:a16="http://schemas.microsoft.com/office/drawing/2014/main" id="{81B2FEE1-B314-4919-8285-96202E05314F}"/>
            </a:ext>
          </a:extLst>
        </cdr:cNvPr>
        <cdr:cNvCxnSpPr/>
      </cdr:nvCxnSpPr>
      <cdr:spPr>
        <a:xfrm xmlns:a="http://schemas.openxmlformats.org/drawingml/2006/main">
          <a:off x="1970599" y="463905"/>
          <a:ext cx="1119709" cy="214183"/>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0.58978</cdr:x>
      <cdr:y>0.56873</cdr:y>
    </cdr:from>
    <cdr:to>
      <cdr:x>0.94734</cdr:x>
      <cdr:y>0.66435</cdr:y>
    </cdr:to>
    <cdr:cxnSp macro="">
      <cdr:nvCxnSpPr>
        <cdr:cNvPr id="5" name="Straight Connector 4">
          <a:extLst xmlns:a="http://schemas.openxmlformats.org/drawingml/2006/main">
            <a:ext uri="{FF2B5EF4-FFF2-40B4-BE49-F238E27FC236}">
              <a16:creationId xmlns:a16="http://schemas.microsoft.com/office/drawing/2014/main" id="{03D8FAF8-0EA0-43C5-A1EE-2F048DF85533}"/>
            </a:ext>
          </a:extLst>
        </cdr:cNvPr>
        <cdr:cNvCxnSpPr/>
      </cdr:nvCxnSpPr>
      <cdr:spPr>
        <a:xfrm xmlns:a="http://schemas.openxmlformats.org/drawingml/2006/main" flipV="1">
          <a:off x="1941917" y="1052033"/>
          <a:ext cx="1177309" cy="176893"/>
        </a:xfrm>
        <a:prstGeom xmlns:a="http://schemas.openxmlformats.org/drawingml/2006/main" prst="line">
          <a:avLst/>
        </a:prstGeom>
        <a:ln xmlns:a="http://schemas.openxmlformats.org/drawingml/2006/main" w="6350">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0.27433</cdr:x>
      <cdr:y>0.36045</cdr:y>
    </cdr:from>
    <cdr:to>
      <cdr:x>0.75978</cdr:x>
      <cdr:y>0.76015</cdr:y>
    </cdr:to>
    <cdr:sp macro="" textlink="">
      <cdr:nvSpPr>
        <cdr:cNvPr id="2" name="TextBox 1">
          <a:extLst xmlns:a="http://schemas.openxmlformats.org/drawingml/2006/main">
            <a:ext uri="{FF2B5EF4-FFF2-40B4-BE49-F238E27FC236}">
              <a16:creationId xmlns:a16="http://schemas.microsoft.com/office/drawing/2014/main" id="{78B295E4-CB93-47B6-AD69-A1CFBF718B6B}"/>
            </a:ext>
          </a:extLst>
        </cdr:cNvPr>
        <cdr:cNvSpPr txBox="1"/>
      </cdr:nvSpPr>
      <cdr:spPr>
        <a:xfrm xmlns:a="http://schemas.openxmlformats.org/drawingml/2006/main">
          <a:off x="674351" y="646816"/>
          <a:ext cx="1193302" cy="717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AE2573"/>
              </a:solidFill>
            </a:rPr>
            <a:t>~0 mg/day</a:t>
          </a:r>
        </a:p>
        <a:p xmlns:a="http://schemas.openxmlformats.org/drawingml/2006/main">
          <a:pPr algn="ctr"/>
          <a:r>
            <a:rPr lang="en-US" sz="1600" b="1" dirty="0">
              <a:solidFill>
                <a:srgbClr val="AE2573"/>
              </a:solidFill>
            </a:rPr>
            <a:t>(0-5)</a:t>
          </a:r>
        </a:p>
      </cdr:txBody>
    </cdr:sp>
  </cdr:relSizeAnchor>
</c:userShapes>
</file>

<file path=ppt/drawings/drawing4.xml><?xml version="1.0" encoding="utf-8"?>
<c:userShapes xmlns:c="http://schemas.openxmlformats.org/drawingml/2006/chart">
  <cdr:relSizeAnchor xmlns:cdr="http://schemas.openxmlformats.org/drawingml/2006/chartDrawing">
    <cdr:from>
      <cdr:x>0.21329</cdr:x>
      <cdr:y>0.3172</cdr:y>
    </cdr:from>
    <cdr:to>
      <cdr:x>0.78348</cdr:x>
      <cdr:y>0.7169</cdr:y>
    </cdr:to>
    <cdr:sp macro="" textlink="">
      <cdr:nvSpPr>
        <cdr:cNvPr id="2" name="TextBox 1">
          <a:extLst xmlns:a="http://schemas.openxmlformats.org/drawingml/2006/main">
            <a:ext uri="{FF2B5EF4-FFF2-40B4-BE49-F238E27FC236}">
              <a16:creationId xmlns:a16="http://schemas.microsoft.com/office/drawing/2014/main" id="{78B295E4-CB93-47B6-AD69-A1CFBF718B6B}"/>
            </a:ext>
          </a:extLst>
        </cdr:cNvPr>
        <cdr:cNvSpPr txBox="1"/>
      </cdr:nvSpPr>
      <cdr:spPr>
        <a:xfrm xmlns:a="http://schemas.openxmlformats.org/drawingml/2006/main">
          <a:off x="524305" y="569199"/>
          <a:ext cx="1401610" cy="717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a:solidFill>
                <a:srgbClr val="AE2573"/>
              </a:solidFill>
            </a:rPr>
            <a:t>~68% </a:t>
          </a:r>
          <a:r>
            <a:rPr lang="pl-PL" sz="1300" b="1" dirty="0">
              <a:solidFill>
                <a:srgbClr val="AE2573"/>
              </a:solidFill>
            </a:rPr>
            <a:t>zmniejszenie</a:t>
          </a:r>
          <a:endParaRPr lang="en-US" sz="1300" b="1" dirty="0">
            <a:solidFill>
              <a:srgbClr val="AE2573"/>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0.97595</cdr:x>
      <cdr:y>1</cdr:y>
    </cdr:from>
    <cdr:to>
      <cdr:x>1</cdr:x>
      <cdr:y>1</cdr:y>
    </cdr:to>
    <cdr:cxnSp macro="">
      <cdr:nvCxnSpPr>
        <cdr:cNvPr id="4" name="Straight Connector 3">
          <a:extLst xmlns:a="http://schemas.openxmlformats.org/drawingml/2006/main">
            <a:ext uri="{FF2B5EF4-FFF2-40B4-BE49-F238E27FC236}">
              <a16:creationId xmlns:a16="http://schemas.microsoft.com/office/drawing/2014/main" id="{5241B979-469E-4E1F-A06A-412529CA56E2}"/>
            </a:ext>
          </a:extLst>
        </cdr:cNvPr>
        <cdr:cNvCxnSpPr>
          <a:cxnSpLocks xmlns:a="http://schemas.openxmlformats.org/drawingml/2006/main"/>
        </cdr:cNvCxnSpPr>
      </cdr:nvCxnSpPr>
      <cdr:spPr>
        <a:xfrm xmlns:a="http://schemas.openxmlformats.org/drawingml/2006/main" rot="5400000" flipV="1">
          <a:off x="3757074" y="2391865"/>
          <a:ext cx="0" cy="91440"/>
        </a:xfrm>
        <a:prstGeom xmlns:a="http://schemas.openxmlformats.org/drawingml/2006/main" prst="line">
          <a:avLst/>
        </a:prstGeom>
        <a:ln xmlns:a="http://schemas.openxmlformats.org/drawingml/2006/main">
          <a:solidFill>
            <a:srgbClr val="CC1E79"/>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0.35486</cdr:x>
      <cdr:y>0.33449</cdr:y>
    </cdr:from>
    <cdr:to>
      <cdr:x>0.65913</cdr:x>
      <cdr:y>0.84176</cdr:y>
    </cdr:to>
    <cdr:sp macro="" textlink="">
      <cdr:nvSpPr>
        <cdr:cNvPr id="2" name="TextBox 1">
          <a:extLst xmlns:a="http://schemas.openxmlformats.org/drawingml/2006/main">
            <a:ext uri="{FF2B5EF4-FFF2-40B4-BE49-F238E27FC236}">
              <a16:creationId xmlns:a16="http://schemas.microsoft.com/office/drawing/2014/main" id="{78B295E4-CB93-47B6-AD69-A1CFBF718B6B}"/>
            </a:ext>
          </a:extLst>
        </cdr:cNvPr>
        <cdr:cNvSpPr txBox="1"/>
      </cdr:nvSpPr>
      <cdr:spPr>
        <a:xfrm xmlns:a="http://schemas.openxmlformats.org/drawingml/2006/main">
          <a:off x="1074231" y="482354"/>
          <a:ext cx="921075" cy="731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AE2573"/>
              </a:solidFill>
            </a:rPr>
            <a:t>~67% </a:t>
          </a:r>
          <a:r>
            <a:rPr lang="pl-PL" b="1" dirty="0">
              <a:solidFill>
                <a:srgbClr val="AE2573"/>
              </a:solidFill>
            </a:rPr>
            <a:t>zmniejsz.</a:t>
          </a:r>
          <a:br>
            <a:rPr lang="en-US" b="1" dirty="0">
              <a:solidFill>
                <a:srgbClr val="AE2573"/>
              </a:solidFill>
            </a:rPr>
          </a:br>
          <a:r>
            <a:rPr lang="en-US" sz="1400" b="1" dirty="0">
              <a:solidFill>
                <a:srgbClr val="AE2573"/>
              </a:solidFill>
            </a:rPr>
            <a:t>EXAC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0F313-442B-4592-8D61-1BBD85CB607E}" type="datetimeFigureOut">
              <a:rPr lang="en-US" smtClean="0"/>
              <a:t>10/11/2022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4877B-247C-4CDB-B827-9729DC6464F3}" type="slidenum">
              <a:rPr lang="en-US" smtClean="0"/>
              <a:t>‹#›</a:t>
            </a:fld>
            <a:endParaRPr lang="en-US" dirty="0"/>
          </a:p>
        </p:txBody>
      </p:sp>
    </p:spTree>
    <p:extLst>
      <p:ext uri="{BB962C8B-B14F-4D97-AF65-F5344CB8AC3E}">
        <p14:creationId xmlns:p14="http://schemas.microsoft.com/office/powerpoint/2010/main" val="338165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74168" y="800100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74168" y="7316788"/>
            <a:ext cx="2971800" cy="458788"/>
          </a:xfrm>
          <a:prstGeom prst="rect">
            <a:avLst/>
          </a:prstGeom>
        </p:spPr>
        <p:txBody>
          <a:bodyPr vert="horz" lIns="91440" tIns="45720" rIns="91440" bIns="45720" rtlCol="0"/>
          <a:lstStyle>
            <a:lvl1pPr algn="r">
              <a:defRPr sz="1200"/>
            </a:lvl1pPr>
          </a:lstStyle>
          <a:p>
            <a:fld id="{58087141-04D6-47C7-9B30-CFBA82E50253}" type="datetimeFigureOut">
              <a:rPr lang="en-US" smtClean="0"/>
              <a:t>10/11/2022</a:t>
            </a:fld>
            <a:endParaRPr lang="en-US" dirty="0"/>
          </a:p>
        </p:txBody>
      </p:sp>
      <p:sp>
        <p:nvSpPr>
          <p:cNvPr id="4" name="Slide Image Placeholder 3"/>
          <p:cNvSpPr>
            <a:spLocks noGrp="1" noRot="1" noChangeAspect="1"/>
          </p:cNvSpPr>
          <p:nvPr>
            <p:ph type="sldImg" idx="2"/>
          </p:nvPr>
        </p:nvSpPr>
        <p:spPr>
          <a:xfrm>
            <a:off x="685800" y="2286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42900" y="3543300"/>
            <a:ext cx="6210300" cy="51130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874168" y="8685212"/>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376737" y="8685213"/>
            <a:ext cx="479676" cy="458787"/>
          </a:xfrm>
          <a:prstGeom prst="rect">
            <a:avLst/>
          </a:prstGeom>
        </p:spPr>
        <p:txBody>
          <a:bodyPr vert="horz" lIns="91440" tIns="45720" rIns="91440" bIns="45720" rtlCol="0" anchor="b"/>
          <a:lstStyle>
            <a:lvl1pPr algn="r">
              <a:defRPr sz="1000"/>
            </a:lvl1pPr>
          </a:lstStyle>
          <a:p>
            <a:fld id="{50487F27-F4AC-478C-A07B-A71CA0B86259}" type="slidenum">
              <a:rPr lang="en-US" smtClean="0"/>
              <a:pPr/>
              <a:t>‹#›</a:t>
            </a:fld>
            <a:endParaRPr lang="en-US" dirty="0"/>
          </a:p>
        </p:txBody>
      </p:sp>
      <p:sp>
        <p:nvSpPr>
          <p:cNvPr id="8" name="TextBox 7"/>
          <p:cNvSpPr txBox="1"/>
          <p:nvPr/>
        </p:nvSpPr>
        <p:spPr>
          <a:xfrm>
            <a:off x="685800" y="8671592"/>
            <a:ext cx="5494159" cy="430887"/>
          </a:xfrm>
          <a:prstGeom prst="rect">
            <a:avLst/>
          </a:prstGeom>
          <a:noFill/>
        </p:spPr>
        <p:txBody>
          <a:bodyPr wrap="square" rtlCol="0">
            <a:spAutoFit/>
          </a:bodyPr>
          <a:lstStyle/>
          <a:p>
            <a:pPr algn="ctr"/>
            <a:r>
              <a:rPr lang="en-US" sz="1100" b="1" dirty="0">
                <a:latin typeface="Arial" pitchFamily="34" charset="0"/>
                <a:cs typeface="Arial" pitchFamily="34" charset="0"/>
              </a:rPr>
              <a:t>Speaker notes are for internal use only </a:t>
            </a:r>
            <a:br>
              <a:rPr lang="en-US" sz="1100" b="1" dirty="0">
                <a:latin typeface="Arial" pitchFamily="34" charset="0"/>
                <a:cs typeface="Arial" pitchFamily="34" charset="0"/>
              </a:rPr>
            </a:br>
            <a:r>
              <a:rPr lang="en-US" sz="1100" b="1" dirty="0">
                <a:latin typeface="Arial" pitchFamily="34" charset="0"/>
                <a:cs typeface="Arial" pitchFamily="34" charset="0"/>
              </a:rPr>
              <a:t>and are not to be shown or disseminated outside of AstraZeneca.</a:t>
            </a:r>
          </a:p>
        </p:txBody>
      </p:sp>
    </p:spTree>
    <p:extLst>
      <p:ext uri="{BB962C8B-B14F-4D97-AF65-F5344CB8AC3E}">
        <p14:creationId xmlns:p14="http://schemas.microsoft.com/office/powerpoint/2010/main" val="48568125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000"/>
      </a:spcBef>
      <a:buClr>
        <a:schemeClr val="accent1"/>
      </a:buClr>
      <a:buSzPct val="100000"/>
      <a:buFont typeface="Arial" panose="020B0604020202020204" pitchFamily="34" charset="0"/>
      <a:buChar char="•"/>
      <a:defRPr sz="1000" b="0" kern="1200">
        <a:solidFill>
          <a:schemeClr val="tx1"/>
        </a:solidFill>
        <a:latin typeface="+mn-lt"/>
        <a:ea typeface="+mn-ea"/>
        <a:cs typeface="+mn-cs"/>
      </a:defRPr>
    </a:lvl1pPr>
    <a:lvl2pPr marL="1714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2pPr>
    <a:lvl3pPr marL="4000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3pPr>
    <a:lvl4pPr marL="6286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4pPr>
    <a:lvl5pPr marL="857250" indent="-171450" algn="l" defTabSz="914400" rtl="0" eaLnBrk="1" latinLnBrk="0" hangingPunct="1">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60" userDrawn="1">
          <p15:clr>
            <a:srgbClr val="F26B43"/>
          </p15:clr>
        </p15:guide>
        <p15:guide id="2" orient="horz" pos="2232" userDrawn="1">
          <p15:clr>
            <a:srgbClr val="F26B43"/>
          </p15:clr>
        </p15:guide>
        <p15:guide id="3" orient="horz" pos="144" userDrawn="1">
          <p15:clr>
            <a:srgbClr val="F26B43"/>
          </p15:clr>
        </p15:guide>
        <p15:guide id="4" pos="216" userDrawn="1">
          <p15:clr>
            <a:srgbClr val="F26B43"/>
          </p15:clr>
        </p15:guide>
        <p15:guide id="5" pos="412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16/j.jaip.2022.02.0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1016/j.jaip.2022.02.01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isaregistries.org/slide-sha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endParaRPr lang="pl"/>
          </a:p>
        </p:txBody>
      </p:sp>
      <p:sp>
        <p:nvSpPr>
          <p:cNvPr id="4" name="Slide Number Placeholder 3"/>
          <p:cNvSpPr>
            <a:spLocks noGrp="1"/>
          </p:cNvSpPr>
          <p:nvPr>
            <p:ph type="sldNum" sz="quarter" idx="5"/>
          </p:nvPr>
        </p:nvSpPr>
        <p:spPr/>
        <p:txBody>
          <a:bodyPr/>
          <a:lstStyle/>
          <a:p>
            <a:pPr algn="l" rtl="0"/>
            <a:fld id="{50487F27-F4AC-478C-A07B-A71CA0B86259}" type="slidenum">
              <a:rPr/>
              <a:pPr/>
              <a:t>0</a:t>
            </a:fld>
            <a:endParaRPr lang="pl" dirty="0"/>
          </a:p>
        </p:txBody>
      </p:sp>
    </p:spTree>
    <p:extLst>
      <p:ext uri="{BB962C8B-B14F-4D97-AF65-F5344CB8AC3E}">
        <p14:creationId xmlns:p14="http://schemas.microsoft.com/office/powerpoint/2010/main" val="144683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58466"/>
            <a:ext cx="5486400" cy="4741670"/>
          </a:xfrm>
        </p:spPr>
        <p:txBody>
          <a:bodyPr/>
          <a:lstStyle/>
          <a:p>
            <a:pPr marL="0" lvl="2" indent="0" algn="l" rtl="0">
              <a:buNone/>
            </a:pPr>
            <a:r>
              <a:rPr lang="pl" b="1" i="0" u="none" baseline="0"/>
              <a:t>Uwagi:</a:t>
            </a:r>
          </a:p>
          <a:p>
            <a:pPr marL="0" lvl="2" indent="0" algn="l" rtl="0">
              <a:buNone/>
            </a:pPr>
            <a:r>
              <a:rPr lang="pl" b="0" i="0" u="none" baseline="0"/>
              <a:t>Przedstawić slajd.</a:t>
            </a:r>
          </a:p>
          <a:p>
            <a:pPr marL="0" lvl="2" indent="0" algn="l" rtl="0">
              <a:buNone/>
            </a:pPr>
            <a:endParaRPr lang="pl" b="1" dirty="0"/>
          </a:p>
          <a:p>
            <a:pPr marL="0" lvl="2" indent="0" algn="l" rtl="0">
              <a:buNone/>
            </a:pPr>
            <a:r>
              <a:rPr lang="pl" b="1" i="0" u="none" baseline="0"/>
              <a:t>Informacje dodatkowe:</a:t>
            </a:r>
          </a:p>
          <a:p>
            <a:pPr algn="l" rtl="0"/>
            <a:r>
              <a:rPr lang="pl" b="0" i="0" u="none" baseline="0"/>
              <a:t>Ciężka astma (wg definicji ATS/ERS) spełniająca co najmniej </a:t>
            </a:r>
            <a:r>
              <a:rPr lang="pl" b="1" i="0" u="none" baseline="0"/>
              <a:t>jedno</a:t>
            </a:r>
            <a:r>
              <a:rPr lang="pl" b="0" i="0" u="none" baseline="0"/>
              <a:t> z następujących kryteriów:</a:t>
            </a:r>
            <a:r>
              <a:rPr lang="pl" b="0" i="0" u="none" baseline="30000"/>
              <a:t>2</a:t>
            </a:r>
            <a:endParaRPr lang="pl" dirty="0"/>
          </a:p>
          <a:p>
            <a:pPr marL="548640" lvl="2" indent="-182880" algn="l" rtl="0">
              <a:buFont typeface="+mj-lt"/>
              <a:buAutoNum type="arabicPeriod"/>
            </a:pPr>
            <a:r>
              <a:rPr lang="pl" b="0" i="0" u="none" baseline="0"/>
              <a:t>Leczenie przeciwciałami monoklonalnymi</a:t>
            </a:r>
          </a:p>
          <a:p>
            <a:pPr marL="548640" lvl="2" indent="-182880" algn="l" rtl="0">
              <a:buFont typeface="+mj-lt"/>
              <a:buAutoNum type="arabicPeriod"/>
            </a:pPr>
            <a:r>
              <a:rPr lang="pl" b="0" i="0" u="none" baseline="0"/>
              <a:t>Ogólnoustrojowe podtrzymujące leczenie kortykosteroidami </a:t>
            </a:r>
            <a:r>
              <a:rPr lang="pl"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przez ≥50% ubiegłego roku</a:t>
            </a:r>
            <a:endParaRPr lang="pl" dirty="0"/>
          </a:p>
          <a:p>
            <a:pPr marL="548640" lvl="2" indent="-182880" algn="l" rtl="0">
              <a:buFont typeface="+mj-lt"/>
              <a:buAutoNum type="arabicPeriod"/>
            </a:pPr>
            <a:r>
              <a:rPr lang="pl" b="0" i="0" u="none" baseline="0"/>
              <a:t>Brak kontroli przebiegu choroby pomimo leczenia wysokimi dawkami ICS + dodatkowymi lekami kontrolnymi </a:t>
            </a:r>
          </a:p>
          <a:p>
            <a:pPr marL="0" lvl="2" indent="0" algn="l" rtl="0">
              <a:buNone/>
            </a:pPr>
            <a:endParaRPr lang="pl" b="0" dirty="0"/>
          </a:p>
          <a:p>
            <a:pPr marL="0" indent="0" algn="l" rtl="0">
              <a:spcBef>
                <a:spcPts val="600"/>
              </a:spcBef>
              <a:buNone/>
            </a:pPr>
            <a:r>
              <a:rPr lang="pl" b="1" i="0" u="none" baseline="0"/>
              <a:t>Piśmiennictwo:</a:t>
            </a:r>
          </a:p>
          <a:p>
            <a:pPr marL="228600" marR="0" lvl="0" indent="-228600" algn="l" defTabSz="914400" rtl="0" eaLnBrk="1" fontAlgn="auto" latinLnBrk="0" hangingPunct="1">
              <a:lnSpc>
                <a:spcPct val="100000"/>
              </a:lnSpc>
              <a:spcBef>
                <a:spcPts val="300"/>
              </a:spcBef>
              <a:spcAft>
                <a:spcPts val="0"/>
              </a:spcAft>
              <a:buClr>
                <a:schemeClr val="accent1"/>
              </a:buClr>
              <a:buSzPct val="100000"/>
              <a:buFont typeface="+mj-lt"/>
              <a:buAutoNum type="arabicPeriod"/>
              <a:tabLst/>
              <a:defRPr/>
            </a:pPr>
            <a:r>
              <a:rPr lang="pl" b="0" i="0" u="none" baseline="0"/>
              <a:t>Moore WC, Panettieri RA, Trevor J, et al. Biologic and maintenance systemic corticosteroid therapy among US subspecialist-treated patients with severe asthma. </a:t>
            </a:r>
            <a:r>
              <a:rPr lang="pl" b="0" i="1" u="none" baseline="0"/>
              <a:t>Ann Allergy Asthma Immunol</a:t>
            </a:r>
            <a:r>
              <a:rPr lang="pl" b="0" i="0" u="none" baseline="0"/>
              <a:t>. 2020;125:294-303.e.1.</a:t>
            </a:r>
          </a:p>
          <a:p>
            <a:pPr marL="228600" marR="0" lvl="0" indent="-228600" algn="l" defTabSz="914400" rtl="0" eaLnBrk="1" fontAlgn="auto" latinLnBrk="0" hangingPunct="1">
              <a:lnSpc>
                <a:spcPct val="100000"/>
              </a:lnSpc>
              <a:spcBef>
                <a:spcPts val="300"/>
              </a:spcBef>
              <a:spcAft>
                <a:spcPts val="0"/>
              </a:spcAft>
              <a:buClr>
                <a:schemeClr val="accent1"/>
              </a:buClr>
              <a:buSzPct val="100000"/>
              <a:buFont typeface="+mj-lt"/>
              <a:buAutoNum type="arabicPeriod"/>
              <a:tabLst/>
              <a:defRPr/>
            </a:pPr>
            <a:r>
              <a:rPr lang="pl" b="0" i="0" u="none" baseline="0"/>
              <a:t>Ambrose CS, Chipps BE, Moore WC, et al. </a:t>
            </a:r>
            <a:r>
              <a:rPr lang="pl" b="0" i="0" u="none" strike="noStrike" kern="1200" baseline="0">
                <a:solidFill>
                  <a:schemeClr val="tx1"/>
                </a:solidFill>
                <a:latin typeface="+mn-lt"/>
                <a:ea typeface="+mn-ea"/>
                <a:cs typeface="+mn-cs"/>
              </a:rPr>
              <a:t>The CHRONICLE study of US adults with subspecialist-treated severe asthma: objectives, design, and initial results. </a:t>
            </a:r>
            <a:r>
              <a:rPr lang="pl" b="0" i="1" u="none" baseline="0"/>
              <a:t>Pragmat Obs Res</a:t>
            </a:r>
            <a:r>
              <a:rPr lang="pl" b="0" i="0" u="none" baseline="0"/>
              <a:t>. 2020;11:77-90.</a:t>
            </a:r>
          </a:p>
          <a:p>
            <a:pPr marL="228600" marR="0" lvl="0" indent="-228600" algn="l" defTabSz="914400" rtl="0" eaLnBrk="1" fontAlgn="auto" latinLnBrk="0" hangingPunct="1">
              <a:lnSpc>
                <a:spcPct val="100000"/>
              </a:lnSpc>
              <a:spcBef>
                <a:spcPts val="300"/>
              </a:spcBef>
              <a:spcAft>
                <a:spcPts val="0"/>
              </a:spcAft>
              <a:buClr>
                <a:schemeClr val="accent1"/>
              </a:buClr>
              <a:buSzPct val="100000"/>
              <a:buFont typeface="+mj-lt"/>
              <a:buAutoNum type="arabicPeriod"/>
              <a:tabLst/>
              <a:defRPr/>
            </a:pPr>
            <a:r>
              <a:rPr lang="pl" sz="1000" b="0" i="0" u="none" kern="1200" baseline="0">
                <a:solidFill>
                  <a:schemeClr val="tx1"/>
                </a:solidFill>
                <a:effectLst/>
                <a:latin typeface="+mn-lt"/>
                <a:ea typeface="+mn-ea"/>
                <a:cs typeface="+mn-cs"/>
              </a:rPr>
              <a:t>AstraZeneca.</a:t>
            </a:r>
            <a:r>
              <a:rPr lang="pl" sz="1000" b="1" i="0" u="none" kern="1200" baseline="0">
                <a:solidFill>
                  <a:schemeClr val="tx1"/>
                </a:solidFill>
                <a:effectLst/>
                <a:latin typeface="+mn-lt"/>
                <a:ea typeface="+mn-ea"/>
                <a:cs typeface="+mn-cs"/>
              </a:rPr>
              <a:t> </a:t>
            </a:r>
            <a:r>
              <a:rPr lang="pl" b="0" i="0" u="none" baseline="0">
                <a:solidFill>
                  <a:srgbClr val="000000"/>
                </a:solidFill>
                <a:effectLst/>
                <a:latin typeface="+mn-lt"/>
                <a:ea typeface="+mn-lt"/>
                <a:cs typeface="+mn-lt"/>
                <a:sym typeface="+mn-lt"/>
              </a:rPr>
              <a:t>Observational study of characteristics, treatment and outcomes with severe asthma in the United States (CHRONICLE</a:t>
            </a:r>
            <a:r>
              <a:rPr lang="pl" sz="1000" b="0" i="0" u="none" kern="1200" baseline="0">
                <a:solidFill>
                  <a:schemeClr val="tx1"/>
                </a:solidFill>
                <a:effectLst/>
                <a:latin typeface="+mn-lt"/>
                <a:ea typeface="+mn-ea"/>
                <a:cs typeface="+mn-cs"/>
              </a:rPr>
              <a:t>). Witryna ClinicalTrials.gov</a:t>
            </a:r>
            <a:r>
              <a:rPr lang="pl" sz="1000" b="0" i="0" u="none" baseline="0"/>
              <a:t>. </a:t>
            </a:r>
            <a:r>
              <a:rPr lang="pl" sz="1000" b="0" i="0" u="none" kern="1200" baseline="0">
                <a:solidFill>
                  <a:schemeClr val="tx1"/>
                </a:solidFill>
                <a:effectLst/>
                <a:latin typeface="+mn-lt"/>
                <a:ea typeface="+mn-ea"/>
                <a:cs typeface="+mn-cs"/>
              </a:rPr>
              <a:t>https://www.clinicaltrials.gov/ct2/show/NCT03373045.</a:t>
            </a:r>
            <a:endParaRPr lang="pl"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mj-lt"/>
              <a:buNone/>
              <a:tabLst/>
              <a:defRPr/>
            </a:pPr>
            <a:endParaRPr lang="pl"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300"/>
              </a:spcBef>
              <a:spcAft>
                <a:spcPts val="0"/>
              </a:spcAft>
              <a:buClr>
                <a:schemeClr val="accent1"/>
              </a:buClr>
              <a:buSzPct val="100000"/>
              <a:buFont typeface="+mj-lt"/>
              <a:buAutoNum type="arabicPeriod"/>
              <a:tabLst/>
              <a:defRPr/>
            </a:pPr>
            <a:endParaRPr lang="pl" dirty="0"/>
          </a:p>
          <a:p>
            <a:pPr marL="0" marR="0" lvl="0" indent="0" algn="l" defTabSz="914400" rtl="0" eaLnBrk="1" fontAlgn="auto" latinLnBrk="0" hangingPunct="1">
              <a:lnSpc>
                <a:spcPct val="100000"/>
              </a:lnSpc>
              <a:spcBef>
                <a:spcPts val="300"/>
              </a:spcBef>
              <a:spcAft>
                <a:spcPts val="0"/>
              </a:spcAft>
              <a:buClr>
                <a:schemeClr val="accent1"/>
              </a:buClr>
              <a:buSzPct val="100000"/>
              <a:buNone/>
              <a:tabLst/>
              <a:defRPr/>
            </a:pPr>
            <a:r>
              <a:rPr lang="pl" b="0" i="0" u="none" strike="noStrike" kern="1200" baseline="0">
                <a:solidFill>
                  <a:schemeClr val="tx1"/>
                </a:solidFill>
                <a:latin typeface="+mn-lt"/>
                <a:ea typeface="+mn-ea"/>
                <a:cs typeface="+mn-cs"/>
              </a:rPr>
              <a:t>	</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b="0" i="0" kern="1200" dirty="0">
              <a:solidFill>
                <a:schemeClr val="tx1"/>
              </a:solidFill>
              <a:effectLst/>
              <a:latin typeface="+mn-lt"/>
              <a:ea typeface="+mn-ea"/>
              <a:cs typeface="+mn-cs"/>
            </a:endParaRPr>
          </a:p>
          <a:p>
            <a:pPr marL="0" indent="0" algn="l" rtl="0">
              <a:buNone/>
            </a:pPr>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9</a:t>
            </a:fld>
            <a:endParaRPr lang="pl" dirty="0"/>
          </a:p>
        </p:txBody>
      </p:sp>
    </p:spTree>
    <p:extLst>
      <p:ext uri="{BB962C8B-B14F-4D97-AF65-F5344CB8AC3E}">
        <p14:creationId xmlns:p14="http://schemas.microsoft.com/office/powerpoint/2010/main" val="238623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marR="0" lvl="0" indent="-17145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a:pPr>
            <a:r>
              <a:rPr lang="pl" sz="1000" b="0" i="0" u="none" baseline="0"/>
              <a:t>Podobna częstość występowania anty-IgE (51%) i anty-IL5/IL-5Rα (48%) na etapie włączenia do badania</a:t>
            </a:r>
          </a:p>
          <a:p>
            <a:pPr algn="l" rtl="0"/>
            <a:r>
              <a:rPr lang="pl" sz="1000" b="0" i="0" u="none" strike="noStrike" kern="1200" baseline="0">
                <a:solidFill>
                  <a:schemeClr val="tx1"/>
                </a:solidFill>
                <a:latin typeface="+mn-lt"/>
                <a:ea typeface="+mn-ea"/>
                <a:cs typeface="+mn-cs"/>
              </a:rPr>
              <a:t>Na etapie oceny przesiewowej 58% wszystkich kwalifikujących się pacjentów (N=1428) otrzymywało lek biologiczny, a 12% otrzymywało mSCS. </a:t>
            </a:r>
          </a:p>
          <a:p>
            <a:pPr marL="400050" lvl="2" indent="-171450" algn="l" rtl="0">
              <a:buFont typeface="Arial" panose="020B0604020202020204" pitchFamily="34" charset="0"/>
              <a:buChar char="̶"/>
            </a:pPr>
            <a:r>
              <a:rPr lang="pl" sz="1000" b="0" i="0" u="none" strike="noStrike" kern="1200" baseline="0">
                <a:solidFill>
                  <a:schemeClr val="tx1"/>
                </a:solidFill>
                <a:latin typeface="+mn-lt"/>
                <a:ea typeface="+mn-ea"/>
                <a:cs typeface="+mn-cs"/>
              </a:rPr>
              <a:t>W ramach tych odsetków, 7% otrzymywało jednocześnie leki biologiczne i mSCS.</a:t>
            </a:r>
          </a:p>
          <a:p>
            <a:pPr algn="l" rtl="0"/>
            <a:r>
              <a:rPr lang="pl" sz="1000" b="0" i="0" u="none" strike="noStrike" kern="1200" baseline="0">
                <a:solidFill>
                  <a:schemeClr val="tx1"/>
                </a:solidFill>
                <a:latin typeface="+mn-lt"/>
                <a:ea typeface="+mn-ea"/>
                <a:cs typeface="+mn-cs"/>
              </a:rPr>
              <a:t>Spośród wszystkich kwalifikujących się pacjentów na etapie oceny przesiewowej, 37% otrzymywało leczenie HD-ICS + terapię bez leków biologicznych lub mSCS</a:t>
            </a:r>
            <a:endParaRPr lang="pl" dirty="0"/>
          </a:p>
          <a:p>
            <a:pPr marL="0" indent="0" algn="l" rtl="0">
              <a:buNone/>
            </a:pPr>
            <a:endParaRPr lang="pl" b="1" i="0" dirty="0"/>
          </a:p>
          <a:p>
            <a:pPr marL="0" indent="0" algn="l" rtl="0">
              <a:buNone/>
            </a:pPr>
            <a:r>
              <a:rPr lang="pl" b="1" i="0" u="none" baseline="0"/>
              <a:t>Piśmiennictwo:</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pl" b="0" i="0" u="none" baseline="0"/>
              <a:t>Moore WC, Panettieri RA, Trevor J, et al. Biologic and maintenance systemic corticosteroid therapy among US subspecialist-treated patients with severe asthma. </a:t>
            </a:r>
            <a:r>
              <a:rPr lang="pl" b="0" i="1" u="none" baseline="0"/>
              <a:t>Ann Allergy Asthma Immunol</a:t>
            </a:r>
            <a:r>
              <a:rPr lang="pl" b="0" i="0" u="none" baseline="0"/>
              <a:t>. 2020;125:294-303.e.1.</a:t>
            </a:r>
          </a:p>
          <a:p>
            <a:pPr marL="0" indent="0" algn="l" rtl="0">
              <a:buNone/>
            </a:pPr>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10</a:t>
            </a:fld>
            <a:endParaRPr lang="pl" dirty="0"/>
          </a:p>
        </p:txBody>
      </p:sp>
    </p:spTree>
    <p:extLst>
      <p:ext uri="{BB962C8B-B14F-4D97-AF65-F5344CB8AC3E}">
        <p14:creationId xmlns:p14="http://schemas.microsoft.com/office/powerpoint/2010/main" val="122513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Informacja dla prelegenta: zakładki zagadnień po prawej stronie zawierają hiperłącza. Kliknij zakładkę po prawej stronie, aby wyświetlić opisy konkretnych badań RWE.</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b="1"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Skrót</a:t>
            </a:r>
            <a:r>
              <a:rPr lang="pl" b="0" i="0" u="none" baseline="0"/>
              <a:t>: RWE = dane z rzeczywistej praktyki klinicznej.</a:t>
            </a: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11</a:t>
            </a:fld>
            <a:endParaRPr lang="pl" dirty="0"/>
          </a:p>
        </p:txBody>
      </p:sp>
    </p:spTree>
    <p:extLst>
      <p:ext uri="{BB962C8B-B14F-4D97-AF65-F5344CB8AC3E}">
        <p14:creationId xmlns:p14="http://schemas.microsoft.com/office/powerpoint/2010/main" val="14159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10196"/>
            <a:ext cx="5486400" cy="4638210"/>
          </a:xfrm>
        </p:spPr>
        <p:txBody>
          <a:bodyPr/>
          <a:lstStyle/>
          <a:p>
            <a:pPr marL="0" indent="0">
              <a:buNone/>
            </a:pPr>
            <a:r>
              <a:rPr lang="en-US" b="1" dirty="0"/>
              <a:t>Notes:</a:t>
            </a:r>
          </a:p>
          <a:p>
            <a:pPr marL="0" lvl="2" indent="0">
              <a:buNone/>
            </a:pPr>
            <a:r>
              <a:rPr lang="en-US" b="0" dirty="0"/>
              <a:t>Present slide.</a:t>
            </a:r>
          </a:p>
          <a:p>
            <a:pPr marL="0" lvl="2" indent="0">
              <a:buNone/>
            </a:pPr>
            <a:endParaRPr lang="en-US" b="1" dirty="0"/>
          </a:p>
          <a:p>
            <a:pPr marL="0" indent="0">
              <a:buNone/>
            </a:pPr>
            <a:r>
              <a:rPr lang="en-US" b="1" dirty="0"/>
              <a:t>Reference:</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US" dirty="0"/>
              <a:t>In House Data, AstraZeneca Pharmaceuticals LP. Data on file REF-86134.  </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en-US" b="0" i="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12</a:t>
            </a:fld>
            <a:endParaRPr lang="en-US" dirty="0"/>
          </a:p>
        </p:txBody>
      </p:sp>
    </p:spTree>
    <p:extLst>
      <p:ext uri="{BB962C8B-B14F-4D97-AF65-F5344CB8AC3E}">
        <p14:creationId xmlns:p14="http://schemas.microsoft.com/office/powerpoint/2010/main" val="328622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396875"/>
            <a:ext cx="5575300" cy="3136900"/>
          </a:xfrm>
        </p:spPr>
      </p:sp>
      <p:sp>
        <p:nvSpPr>
          <p:cNvPr id="3" name="Notes Placeholder 2"/>
          <p:cNvSpPr>
            <a:spLocks noGrp="1"/>
          </p:cNvSpPr>
          <p:nvPr>
            <p:ph type="body" idx="1"/>
          </p:nvPr>
        </p:nvSpPr>
        <p:spPr>
          <a:xfrm>
            <a:off x="546100" y="3727934"/>
            <a:ext cx="5654674" cy="4730266"/>
          </a:xfrm>
        </p:spPr>
        <p:txBody>
          <a:bodyPr/>
          <a:lstStyle/>
          <a:p>
            <a:pPr marL="0" indent="0">
              <a:buNone/>
            </a:pPr>
            <a:r>
              <a:rPr lang="en-US" b="1" dirty="0"/>
              <a:t>Note:</a:t>
            </a:r>
            <a:endParaRPr lang="en-US" dirty="0"/>
          </a:p>
          <a:p>
            <a:pPr marL="0" indent="0">
              <a:buNone/>
            </a:pPr>
            <a:r>
              <a:rPr lang="en-US" dirty="0"/>
              <a:t>Present slide.</a:t>
            </a:r>
          </a:p>
          <a:p>
            <a:pPr marL="0" indent="0">
              <a:buNone/>
            </a:pPr>
            <a:r>
              <a:rPr lang="en-US" sz="900" b="1" dirty="0"/>
              <a:t>References:</a:t>
            </a:r>
          </a:p>
          <a:p>
            <a:pPr marL="228600" marR="0" lvl="0" indent="-228600" algn="l" defTabSz="914400" rtl="0" eaLnBrk="1" fontAlgn="auto" latinLnBrk="0" hangingPunct="1">
              <a:lnSpc>
                <a:spcPct val="100000"/>
              </a:lnSpc>
              <a:spcBef>
                <a:spcPts val="200"/>
              </a:spcBef>
              <a:buClr>
                <a:schemeClr val="accent1"/>
              </a:buClr>
              <a:buSzPct val="100000"/>
              <a:buFont typeface="+mj-lt"/>
              <a:buAutoNum type="arabicPeriod"/>
              <a:tabLst/>
              <a:defRPr/>
            </a:pPr>
            <a:r>
              <a:rPr lang="en-US" sz="900" b="0" i="0" kern="1200" dirty="0">
                <a:solidFill>
                  <a:schemeClr val="tx1"/>
                </a:solidFill>
                <a:effectLst/>
                <a:latin typeface="+mn-lt"/>
                <a:ea typeface="+mn-ea"/>
                <a:cs typeface="+mn-cs"/>
              </a:rPr>
              <a:t>AstraZeneca. Patient reported outcomes in adults with severe eosinophilic asthma on benralizumab. (POWER). ClinicalTrials.gov.website. https://www.clinicaltrials.gov/ct2/show/NCT03833141. </a:t>
            </a:r>
          </a:p>
          <a:p>
            <a:pPr marL="228600" marR="0" lvl="0" indent="-228600" algn="l" defTabSz="914400" rtl="0" eaLnBrk="1" fontAlgn="auto" latinLnBrk="0" hangingPunct="1">
              <a:lnSpc>
                <a:spcPct val="100000"/>
              </a:lnSpc>
              <a:spcBef>
                <a:spcPts val="200"/>
              </a:spcBef>
              <a:buClr>
                <a:schemeClr val="accent1"/>
              </a:buClr>
              <a:buSzPct val="100000"/>
              <a:buFont typeface="+mj-lt"/>
              <a:buAutoNum type="arabicPeriod"/>
              <a:tabLst/>
              <a:defRPr/>
            </a:pPr>
            <a:r>
              <a:rPr lang="en-US" sz="900" dirty="0"/>
              <a:t>In House Data, AstraZeneca Pharmaceuticals LP. Internal training communication (FASENRA Patients’ Experience in Real World on behalf of the XALOC team).</a:t>
            </a:r>
          </a:p>
          <a:p>
            <a:pPr marL="228600" marR="0" lvl="0" indent="-228600" algn="l" defTabSz="914400" rtl="0" eaLnBrk="1" fontAlgn="auto" latinLnBrk="0" hangingPunct="1">
              <a:lnSpc>
                <a:spcPct val="100000"/>
              </a:lnSpc>
              <a:spcBef>
                <a:spcPts val="200"/>
              </a:spcBef>
              <a:buClr>
                <a:schemeClr val="accent1"/>
              </a:buClr>
              <a:buSzPct val="100000"/>
              <a:buFont typeface="+mj-lt"/>
              <a:buAutoNum type="arabicPeriod"/>
              <a:tabLst/>
              <a:defRPr/>
            </a:pPr>
            <a:r>
              <a:rPr lang="en-GB" sz="900" b="0" dirty="0"/>
              <a:t>Jackson DJ, Dube S, Morris T, et al. </a:t>
            </a:r>
            <a:r>
              <a:rPr lang="en-GB" sz="900" dirty="0">
                <a:cs typeface="Segoe UI" panose="020B0502040204020203" pitchFamily="34" charset="0"/>
              </a:rPr>
              <a:t>Real-world clinical outcomes for patients with severe, atopic eosinophilic asthma treated with benralizumab in the UK [presentation].</a:t>
            </a:r>
            <a:r>
              <a:rPr lang="en-US" sz="900" b="0" dirty="0">
                <a:cs typeface="Segoe UI" panose="020B0502040204020203" pitchFamily="34" charset="0"/>
              </a:rPr>
              <a:t> </a:t>
            </a:r>
            <a:r>
              <a:rPr lang="en-GB" sz="900" b="0" dirty="0"/>
              <a:t>Data presented at the European Academy of Allergy and Clinical Immunology Digital Congress; June 6-8, 2020; London, UK. </a:t>
            </a:r>
            <a:endParaRPr lang="en-US" sz="900" b="0" dirty="0"/>
          </a:p>
          <a:p>
            <a:pPr marL="228600" lvl="0" indent="-228600">
              <a:spcBef>
                <a:spcPts val="200"/>
              </a:spcBef>
              <a:buFont typeface="+mj-lt"/>
              <a:buAutoNum type="arabicPeriod"/>
              <a:defRPr/>
            </a:pPr>
            <a:r>
              <a:rPr lang="en-US" sz="900" b="0" i="0" kern="1200" dirty="0">
                <a:solidFill>
                  <a:schemeClr val="tx1"/>
                </a:solidFill>
                <a:effectLst/>
                <a:latin typeface="+mn-lt"/>
                <a:ea typeface="+mn-ea"/>
                <a:cs typeface="+mn-cs"/>
              </a:rPr>
              <a:t>AstraZeneca. Study to characterise patients receiving benralizumab in the framework of an individualized access program in Spain (ORBE). ClinicalTrials.gov.website. https://www.clinicaltrials.gov/ct2/show/NCT04126499. </a:t>
            </a:r>
          </a:p>
          <a:p>
            <a:pPr marL="228600" lvl="0" indent="-228600">
              <a:spcBef>
                <a:spcPts val="200"/>
              </a:spcBef>
              <a:buFont typeface="+mj-lt"/>
              <a:buAutoNum type="arabicPeriod"/>
              <a:defRPr/>
            </a:pPr>
            <a:r>
              <a:rPr lang="en-US" sz="900" dirty="0"/>
              <a:t>In House Data, AstraZeneca Pharmaceuticals LP. Email communication</a:t>
            </a:r>
          </a:p>
          <a:p>
            <a:pPr marL="228600" lvl="0" indent="-228600">
              <a:spcBef>
                <a:spcPts val="200"/>
              </a:spcBef>
              <a:buFont typeface="+mj-lt"/>
              <a:buAutoNum type="arabicPeriod"/>
              <a:defRPr/>
            </a:pPr>
            <a:r>
              <a:rPr lang="en-US" sz="900" b="0" i="0" kern="1200" dirty="0">
                <a:solidFill>
                  <a:schemeClr val="tx1"/>
                </a:solidFill>
                <a:effectLst/>
                <a:latin typeface="+mn-lt"/>
                <a:ea typeface="+mn-ea"/>
                <a:cs typeface="+mn-cs"/>
              </a:rPr>
              <a:t>AstraZeneca. Utilisation of benralizumab in the clinical practise in severe eosinophilic asthma patients in Switzerland (BEEPS). ClinicalTrials.gov.website. https://www.clinicaltrials.gov/ct2/show/NCT03907137. </a:t>
            </a:r>
          </a:p>
          <a:p>
            <a:pPr marL="228600" marR="0" lvl="0" indent="-228600" algn="l" defTabSz="914400" rtl="0" eaLnBrk="1" fontAlgn="auto" latinLnBrk="0" hangingPunct="1">
              <a:lnSpc>
                <a:spcPct val="100000"/>
              </a:lnSpc>
              <a:spcBef>
                <a:spcPts val="200"/>
              </a:spcBef>
              <a:spcAft>
                <a:spcPts val="0"/>
              </a:spcAft>
              <a:buClr>
                <a:schemeClr val="accent1"/>
              </a:buClr>
              <a:buSzPct val="100000"/>
              <a:buFont typeface="+mj-lt"/>
              <a:buAutoNum type="arabicPeriod"/>
              <a:tabLst/>
              <a:defRPr/>
            </a:pPr>
            <a:r>
              <a:rPr lang="en-US" sz="900" b="0" i="0" u="none" strike="noStrike" baseline="0" dirty="0">
                <a:latin typeface="+mn-lt"/>
              </a:rPr>
              <a:t>Lommatzsch M, Korn S, </a:t>
            </a:r>
            <a:r>
              <a:rPr lang="en-US" sz="900" b="0" i="0" u="none" strike="noStrike" baseline="0" dirty="0" err="1">
                <a:latin typeface="+mn-lt"/>
              </a:rPr>
              <a:t>Grund</a:t>
            </a:r>
            <a:r>
              <a:rPr lang="en-US" sz="900" b="0" i="0" u="none" strike="noStrike" baseline="0" dirty="0">
                <a:latin typeface="+mn-lt"/>
              </a:rPr>
              <a:t> T,</a:t>
            </a:r>
            <a:r>
              <a:rPr lang="en-US" sz="900" dirty="0">
                <a:latin typeface="+mn-lt"/>
              </a:rPr>
              <a:t> et al. </a:t>
            </a:r>
            <a:r>
              <a:rPr lang="en-US" sz="900" b="0" i="0" u="none" strike="noStrike" baseline="0" dirty="0">
                <a:latin typeface="+mn-lt"/>
              </a:rPr>
              <a:t>Early benefits in patient-reported outcomes (PROs) and physical activity (PA) in patients with severe eosinophilic asthma (SEA) treated with benralizumab: interim analysis of the imPROve Asthma study [poster]. Presented at: the 2021 European Respiratory Society (ERS) International Congress; September 5-8, 2021.</a:t>
            </a:r>
            <a:r>
              <a:rPr lang="en-US" sz="900" b="0" i="0" kern="1200" dirty="0">
                <a:effectLst/>
                <a:latin typeface="+mn-lt"/>
                <a:ea typeface="+mn-ea"/>
                <a:cs typeface="+mn-cs"/>
              </a:rPr>
              <a:t> </a:t>
            </a:r>
            <a:r>
              <a:rPr lang="en-US" sz="900" dirty="0"/>
              <a:t>Poster 3749.</a:t>
            </a:r>
            <a:endParaRPr lang="en-US" sz="900" b="0" i="0" kern="1200" dirty="0">
              <a:effectLst/>
              <a:latin typeface="+mn-lt"/>
              <a:ea typeface="+mn-ea"/>
              <a:cs typeface="+mn-cs"/>
            </a:endParaRPr>
          </a:p>
          <a:p>
            <a:pPr marL="228600" lvl="0" indent="-228600">
              <a:spcBef>
                <a:spcPts val="200"/>
              </a:spcBef>
              <a:buFont typeface="+mj-lt"/>
              <a:buAutoNum type="arabicPeriod"/>
              <a:defRPr/>
            </a:pPr>
            <a:r>
              <a:rPr lang="en-US" sz="900" b="0" i="0" kern="1200" dirty="0">
                <a:effectLst/>
                <a:latin typeface="+mn-lt"/>
                <a:ea typeface="+mn-ea"/>
                <a:cs typeface="+mn-cs"/>
              </a:rPr>
              <a:t>AstraZeneca. ChAracterisation of ItaliaN severe uncontrolled asthmatic patieNts key features when receiving benralizumab (ANANKE). ClinicalTrials.gov.website. https://www.clinicaltrials.gov/ct2/show/NCT04272463. </a:t>
            </a:r>
          </a:p>
          <a:p>
            <a:pPr marL="228600" lvl="0" indent="-228600">
              <a:spcBef>
                <a:spcPts val="200"/>
              </a:spcBef>
              <a:buFont typeface="+mj-lt"/>
              <a:buAutoNum type="arabicPeriod"/>
              <a:defRPr/>
            </a:pPr>
            <a:r>
              <a:rPr lang="en-US" sz="900" dirty="0"/>
              <a:t>AstraZeneca. Patient-reported outcomes in real-world use of benralizumab in patients with severe eosinophilic asthma in Belgium (BE-REAL). ClinicalTrials.gov.website. https://www.clinicaltrials.gov/ct2/show/NCT04221802. </a:t>
            </a:r>
            <a:endParaRPr lang="en-US" sz="9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300"/>
              </a:spcBef>
              <a:spcAft>
                <a:spcPts val="0"/>
              </a:spcAft>
              <a:buClr>
                <a:schemeClr val="accent1"/>
              </a:buClr>
              <a:buSzPct val="100000"/>
              <a:buFont typeface="+mj-lt"/>
              <a:buAutoNum type="arabicPeriod"/>
              <a:tabLst/>
              <a:defRPr/>
            </a:pPr>
            <a:endParaRPr lang="en-US" sz="900" b="0" i="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13</a:t>
            </a:fld>
            <a:endParaRPr lang="en-US" dirty="0"/>
          </a:p>
        </p:txBody>
      </p:sp>
    </p:spTree>
    <p:extLst>
      <p:ext uri="{BB962C8B-B14F-4D97-AF65-F5344CB8AC3E}">
        <p14:creationId xmlns:p14="http://schemas.microsoft.com/office/powerpoint/2010/main" val="282384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Uwagi:</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sz="1000" b="0" i="1" u="none" baseline="0"/>
              <a:t>Opis badania:</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Retrospektywny obserwacyjny przegląd wykresów w czterech brytyjskich specjalistycznych ośrodkach leczenia astmy u pacjentów z ciężką astmą eozynofilową (</a:t>
            </a:r>
            <a:r>
              <a:rPr lang="pl" sz="1000" b="0" i="0" u="none" baseline="0"/>
              <a:t>N=208)</a:t>
            </a: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a:t>
            </a:r>
          </a:p>
          <a:p>
            <a:pPr marL="400050" marR="0" lvl="2" indent="-17145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t>Mediana bEOS, 500 komórek/µl, (IQR wynosił 300-800 komórek/µl)</a:t>
            </a:r>
          </a:p>
          <a:p>
            <a:pPr marL="400050" marR="0" lvl="2" indent="-17145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baseline="0"/>
              <a:t>Atopowe zapalenie skóry, 2,9%</a:t>
            </a:r>
          </a:p>
          <a:p>
            <a:pPr lvl="2" algn="l" rtl="0">
              <a:spcBef>
                <a:spcPts val="300"/>
              </a:spcBef>
              <a:buFont typeface="Arial" panose="020B0604020202020204" pitchFamily="34" charset="0"/>
              <a:buChar char="̶"/>
              <a:defRPr/>
            </a:pPr>
            <a:r>
              <a:rPr lang="pl" sz="1000" b="0" i="0" u="none" baseline="0"/>
              <a:t>F</a:t>
            </a:r>
            <a:r>
              <a:rPr lang="pl" b="0" i="0" u="none" baseline="0"/>
              <a:t>eNO &lt;25 ppb, 13%, </a:t>
            </a:r>
            <a:r>
              <a:rPr lang="pl" sz="1000" b="0" i="0" u="none" baseline="0"/>
              <a:t>F</a:t>
            </a:r>
            <a:r>
              <a:rPr lang="pl" b="0" i="0" u="none" baseline="0"/>
              <a:t>eNO </a:t>
            </a:r>
            <a:r>
              <a:rPr lang="pl"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≥50</a:t>
            </a:r>
            <a:r>
              <a:rPr lang="pl" b="0" i="0" u="none" baseline="0"/>
              <a:t> ppb, 62,1%,</a:t>
            </a:r>
            <a:endParaRPr lang="pl" sz="1000" dirty="0"/>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t>Polipy nosa, 20,7%</a:t>
            </a:r>
            <a:endParaRPr lang="pl" b="1" dirty="0"/>
          </a:p>
          <a:p>
            <a:pPr marL="0" indent="0" algn="l" rtl="0">
              <a:buNone/>
            </a:pPr>
            <a:endParaRPr lang="pl" dirty="0"/>
          </a:p>
          <a:p>
            <a:pPr marL="0" indent="0" algn="l" rtl="0">
              <a:buNone/>
            </a:pPr>
            <a:r>
              <a:rPr lang="pl" b="1" i="0" u="none" baseline="0"/>
              <a:t>Piśmiennictwo:</a:t>
            </a:r>
          </a:p>
          <a:p>
            <a:pPr marL="0" indent="0" algn="l" rtl="0">
              <a:spcBef>
                <a:spcPts val="0"/>
              </a:spcBef>
              <a:buNone/>
            </a:pPr>
            <a:r>
              <a:rPr lang="pl" sz="1000" b="0" i="0" u="none" baseline="0"/>
              <a:t>Jackson DJ, Burhan H, Menzies-Gow A, et al. </a:t>
            </a:r>
            <a:r>
              <a:rPr lang="pl" sz="1000" b="0" i="0" u="none" strike="noStrike" baseline="0"/>
              <a:t>Benralizumab effectiveness in severe asthma is independent of previous biologic use</a:t>
            </a:r>
            <a:r>
              <a:rPr lang="pl" sz="1000" b="0" i="0" u="none" baseline="0"/>
              <a:t> </a:t>
            </a:r>
            <a:r>
              <a:rPr lang="pl" sz="1000" b="0" i="0" u="none"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[opublikowano online przed drukiem, 22 lutego 2022 r.]. </a:t>
            </a:r>
            <a:r>
              <a:rPr lang="pl" sz="1000" b="0" i="1" u="none" strike="noStrike" baseline="0"/>
              <a:t>J Allergy Clin Immunol Pract</a:t>
            </a:r>
            <a:r>
              <a:rPr lang="pl" sz="1000" b="0" i="0" u="none" strike="noStrike" baseline="0"/>
              <a:t>. 2022. </a:t>
            </a:r>
            <a:r>
              <a:rPr lang="pl" b="0" i="0" u="sng" baseline="0">
                <a:effectLst/>
                <a:hlinkClick r:id="rId3" tooltip="Persistent link using digital object identifier">
                  <a:extLst>
                    <a:ext uri="{A12FA001-AC4F-418D-AE19-62706E023703}">
                      <ahyp:hlinkClr xmlns:ahyp="http://schemas.microsoft.com/office/drawing/2018/hyperlinkcolor" val="tx"/>
                    </a:ext>
                  </a:extLst>
                </a:hlinkClick>
              </a:rPr>
              <a:t>https://doi.org/10.1016/j.jaip.2022.02.014</a:t>
            </a:r>
            <a:r>
              <a:rPr lang="pl" b="0" i="0" u="sng" baseline="0">
                <a:effectLst/>
              </a:rPr>
              <a:t>.</a:t>
            </a:r>
            <a:endParaRPr lang="pl" sz="1000" b="0" i="0" u="none" strike="noStrike" baseline="0" dirty="0"/>
          </a:p>
          <a:p>
            <a:pPr marL="0" indent="0" algn="l" rtl="0">
              <a:buNone/>
            </a:pPr>
            <a:endParaRPr lang="pl" b="1"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14</a:t>
            </a:fld>
            <a:endParaRPr lang="pl" dirty="0"/>
          </a:p>
        </p:txBody>
      </p:sp>
    </p:spTree>
    <p:extLst>
      <p:ext uri="{BB962C8B-B14F-4D97-AF65-F5344CB8AC3E}">
        <p14:creationId xmlns:p14="http://schemas.microsoft.com/office/powerpoint/2010/main" val="1517497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417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sz="1000" b="0" i="1" u="none" baseline="0"/>
              <a:t>Opis badania:</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Retrospektywny obserwacyjny przegląd wykresów w czterech brytyjskich specjalistycznych ośrodkach leczenia astmy u pacjentów z ciężką astmą eozynofilową (</a:t>
            </a:r>
            <a:r>
              <a:rPr lang="pl" sz="1000" b="0" i="0" u="none" baseline="0"/>
              <a:t>N=208)</a:t>
            </a: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t>Pacjenci z SEA i różnymi stężeniami FeNO na etapie oceny wyjściowej leczeni benralizumabem przez co najmniej 12 miesięcy.</a:t>
            </a:r>
          </a:p>
          <a:p>
            <a:pPr lvl="2" algn="l" rtl="0">
              <a:spcBef>
                <a:spcPts val="300"/>
              </a:spcBef>
              <a:buFont typeface="Arial" panose="020B0604020202020204" pitchFamily="34" charset="0"/>
              <a:buChar char="̶"/>
              <a:defRPr/>
            </a:pPr>
            <a:r>
              <a:rPr lang="pl" sz="1000" b="0" i="0" u="none" baseline="0"/>
              <a:t>Mediana bEOS (IQR): 500 (300-800) komórek/µl.</a:t>
            </a:r>
            <a:endParaRPr lang="pl" sz="1000" dirty="0">
              <a:solidFill>
                <a:schemeClr val="bg1"/>
              </a:solidFill>
            </a:endParaRPr>
          </a:p>
          <a:p>
            <a:pPr marL="228600" marR="0" lvl="2" indent="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None/>
              <a:tabLst/>
              <a:defRPr/>
            </a:pPr>
            <a:endParaRPr lang="pl" sz="1000" b="1" dirty="0"/>
          </a:p>
          <a:p>
            <a:pPr marL="0" indent="0" algn="l" rtl="0">
              <a:buNone/>
            </a:pPr>
            <a:endParaRPr lang="pl" dirty="0"/>
          </a:p>
          <a:p>
            <a:pPr marL="0" indent="0" algn="l" rtl="0">
              <a:buNone/>
            </a:pPr>
            <a:r>
              <a:rPr lang="pl" sz="1000" b="1" i="0" u="none" baseline="0">
                <a:latin typeface="+mn-lt"/>
                <a:ea typeface="+mn-lt"/>
                <a:cs typeface="+mn-lt"/>
                <a:sym typeface="+mn-lt"/>
              </a:rPr>
              <a:t>Piśmiennictwo:</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pl" sz="1000" b="0" i="0" u="none" baseline="0"/>
              <a:t>Jackson DJ, Burhan H, Menzies-Gow A, et al. </a:t>
            </a:r>
            <a:r>
              <a:rPr lang="pl" sz="1000" b="0" i="0" u="none" strike="noStrike" baseline="0"/>
              <a:t>Benralizumab effectiveness in severe asthma is independent of previous biologic use</a:t>
            </a:r>
            <a:r>
              <a:rPr lang="pl" sz="1000" b="0" i="0" u="none" baseline="0"/>
              <a:t> </a:t>
            </a:r>
            <a:r>
              <a:rPr lang="pl" sz="1000" b="0" i="0" u="none" baseline="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[opublikowano online przed drukiem, 22 lutego 2022 r.]. </a:t>
            </a:r>
            <a:r>
              <a:rPr lang="pl" sz="1000" b="0" i="1" u="none" strike="noStrike" baseline="0"/>
              <a:t>J Allergy Clin Immunol Pract</a:t>
            </a:r>
            <a:r>
              <a:rPr lang="pl" sz="1000" b="0" i="0" u="none" strike="noStrike" baseline="0"/>
              <a:t>. 2022. </a:t>
            </a:r>
            <a:r>
              <a:rPr lang="pl" b="0" i="0" u="sng" baseline="0">
                <a:effectLst/>
                <a:hlinkClick r:id="rId3" tooltip="Persistent link using digital object identifier">
                  <a:extLst>
                    <a:ext uri="{A12FA001-AC4F-418D-AE19-62706E023703}">
                      <ahyp:hlinkClr xmlns:ahyp="http://schemas.microsoft.com/office/drawing/2018/hyperlinkcolor" val="tx"/>
                    </a:ext>
                  </a:extLst>
                </a:hlinkClick>
              </a:rPr>
              <a:t>https://doi.org/10.1016/j.jaip.2022.02.014</a:t>
            </a:r>
            <a:r>
              <a:rPr lang="pl" b="0" i="0" u="sng" baseline="0">
                <a:effectLst/>
              </a:rPr>
              <a:t>.</a:t>
            </a:r>
            <a:endParaRPr lang="pl" sz="1000" b="0" dirty="0"/>
          </a:p>
          <a:p>
            <a:pPr marL="0" indent="0" algn="l" rtl="0">
              <a:buNone/>
            </a:pPr>
            <a:endParaRPr lang="pl" sz="1000" b="0" dirty="0">
              <a:latin typeface="+mn-lt"/>
            </a:endParaRP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15</a:t>
            </a:fld>
            <a:endParaRPr lang="pl" dirty="0"/>
          </a:p>
        </p:txBody>
      </p:sp>
    </p:spTree>
    <p:extLst>
      <p:ext uri="{BB962C8B-B14F-4D97-AF65-F5344CB8AC3E}">
        <p14:creationId xmlns:p14="http://schemas.microsoft.com/office/powerpoint/2010/main" val="84268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b="0" i="1" u="none" baseline="0"/>
              <a:t>Opis badania:</a:t>
            </a:r>
            <a:r>
              <a:rPr lang="pl" b="0" i="0" u="none" baseline="30000"/>
              <a:t>1,2</a:t>
            </a:r>
            <a:r>
              <a:rPr lang="pl" b="1" i="0" u="none" baseline="0"/>
              <a:t> </a:t>
            </a:r>
          </a:p>
          <a:p>
            <a:pPr marL="400050" lvl="2" indent="-171450" algn="l" rtl="0">
              <a:buFont typeface="Arial" panose="020B0604020202020204" pitchFamily="34" charset="0"/>
              <a:buChar char="─"/>
            </a:pPr>
            <a:r>
              <a:rPr lang="pl" b="0" i="0" u="none" strike="noStrike" baseline="0"/>
              <a:t>Analiza post-hoc obserwacyjnego, wieloośrodkowego, retrospektywnego badania z udziałem dorosłych pacjentów z SEA, którzy przed włączeniem do badania byli przez ≥12 tygodni leczeni benralizumabem </a:t>
            </a:r>
          </a:p>
          <a:p>
            <a:pPr marL="0" lvl="2" indent="-171450" algn="l" rtl="0"/>
            <a:r>
              <a:rPr lang="pl" b="0" i="1" u="none" strike="noStrike" baseline="0"/>
              <a:t>Populacja pacjentów.</a:t>
            </a:r>
            <a:r>
              <a:rPr lang="pl" b="0" i="1" u="none" strike="noStrike" baseline="30000"/>
              <a:t>2</a:t>
            </a:r>
            <a:endParaRPr lang="pl" b="0" i="1" u="none" strike="noStrike" baseline="0" dirty="0"/>
          </a:p>
          <a:p>
            <a:pPr marL="400050" lvl="2" indent="-171450" algn="l" rtl="0">
              <a:buFont typeface="Arial" panose="020B0604020202020204" pitchFamily="34" charset="0"/>
              <a:buChar char="─"/>
            </a:pPr>
            <a:r>
              <a:rPr lang="pl" b="0" i="0" u="none" strike="noStrike" baseline="0"/>
              <a:t>Liczba eozynofilów we krwi spadła do mediany 0 komórek/μl po 16 tygodniach we wszystkich grupach i utrzymywała się na stabilnym poziomie do końca okresu obserwacji (tydzień 48)</a:t>
            </a:r>
          </a:p>
          <a:p>
            <a:pPr marL="400050" lvl="2" indent="-171450" algn="l" rtl="0">
              <a:buFont typeface="Arial" panose="020B0604020202020204" pitchFamily="34" charset="0"/>
              <a:buChar char="─"/>
            </a:pPr>
            <a:r>
              <a:rPr lang="pl" b="0" i="0" u="none" strike="noStrike" baseline="0"/>
              <a:t>Wśród pacjentów otyłych było więcej kobiet, obserwowano wyższy odsetek polipów nosa, niższy poziom eozynofilów i ACT na etapie oceny wyjściowej. </a:t>
            </a:r>
          </a:p>
          <a:p>
            <a:pPr marL="400050" lvl="2" indent="-171450" algn="l" rtl="0">
              <a:buFont typeface="Arial" panose="020B0604020202020204" pitchFamily="34" charset="0"/>
              <a:buChar char="─"/>
            </a:pPr>
            <a:r>
              <a:rPr lang="pl" b="0" i="0" u="none" strike="noStrike" baseline="0"/>
              <a:t>Wśród pacjentów z nadwagą przeważali mężczyźni. </a:t>
            </a:r>
          </a:p>
          <a:p>
            <a:pPr algn="l" rtl="0"/>
            <a:r>
              <a:rPr lang="pl" b="0" i="0" u="none" strike="noStrike" baseline="0"/>
              <a:t>Nie zgłoszono zdarzeń niepożądanych</a:t>
            </a:r>
          </a:p>
          <a:p>
            <a:pPr marL="171450" indent="-171450" algn="l" rtl="0"/>
            <a:endParaRPr lang="pl" dirty="0"/>
          </a:p>
          <a:p>
            <a:pPr marL="0" indent="0" algn="l" rtl="0">
              <a:buNone/>
            </a:pPr>
            <a:r>
              <a:rPr lang="pl" b="1" i="0" u="none" baseline="0">
                <a:latin typeface="+mn-lt"/>
                <a:ea typeface="+mn-lt"/>
                <a:cs typeface="+mn-lt"/>
                <a:sym typeface="+mn-lt"/>
              </a:rPr>
              <a:t>Piśmiennictwo:</a:t>
            </a:r>
          </a:p>
          <a:p>
            <a:pPr marL="228600" indent="-228600" algn="l" rtl="0">
              <a:spcBef>
                <a:spcPts val="0"/>
              </a:spcBef>
              <a:buFont typeface="+mj-lt"/>
              <a:buAutoNum type="arabicPeriod"/>
            </a:pPr>
            <a:r>
              <a:rPr lang="pl" b="0" i="0" u="none" baseline="0">
                <a:effectLst/>
                <a:latin typeface="+mn-lt"/>
                <a:ea typeface="+mn-lt"/>
                <a:cs typeface="+mn-lt"/>
                <a:sym typeface="+mn-lt"/>
              </a:rPr>
              <a:t>Menzella F, Bargagli E, Aliani M et al</a:t>
            </a:r>
            <a:r>
              <a:rPr lang="pl" b="0" i="1" u="none" baseline="0">
                <a:effectLst/>
                <a:latin typeface="+mn-lt"/>
                <a:ea typeface="+mn-lt"/>
                <a:cs typeface="+mn-lt"/>
                <a:sym typeface="+mn-lt"/>
              </a:rPr>
              <a:t>.</a:t>
            </a:r>
            <a:r>
              <a:rPr lang="pl" b="0" i="0" u="none" baseline="0">
                <a:effectLst/>
                <a:latin typeface="+mn-lt"/>
                <a:ea typeface="+mn-lt"/>
                <a:cs typeface="+mn-lt"/>
                <a:sym typeface="+mn-lt"/>
              </a:rPr>
              <a:t> ChAracterization of ItaliaN severe uncontrolled Asthmatic patieNts Key features when receiving Benralizumab in a real-life setting: the observational rEtrospective ANANKE study [artykuł i dodatkowe informacje]. </a:t>
            </a:r>
            <a:r>
              <a:rPr lang="pl" b="0" i="1" u="none" baseline="0">
                <a:effectLst/>
                <a:latin typeface="+mn-lt"/>
                <a:ea typeface="+mn-lt"/>
                <a:cs typeface="+mn-lt"/>
                <a:sym typeface="+mn-lt"/>
              </a:rPr>
              <a:t>Respir Res. </a:t>
            </a:r>
            <a:r>
              <a:rPr lang="pl" b="0" i="0" u="none" baseline="0">
                <a:effectLst/>
                <a:latin typeface="+mn-lt"/>
                <a:ea typeface="+mn-lt"/>
                <a:cs typeface="+mn-lt"/>
                <a:sym typeface="+mn-lt"/>
              </a:rPr>
              <a:t>2022;23. https://doi.org/10.1186/s12931-022-01952-8.</a:t>
            </a:r>
          </a:p>
          <a:p>
            <a:pPr marL="228600" indent="-228600" algn="l" rtl="0">
              <a:buFont typeface="+mj-lt"/>
              <a:buAutoNum type="arabicPeriod"/>
            </a:pPr>
            <a:r>
              <a:rPr lang="pl" b="0" i="0" u="none" baseline="0">
                <a:latin typeface="+mn-lt"/>
                <a:ea typeface="+mn-lt"/>
                <a:cs typeface="+mn-lt"/>
                <a:sym typeface="+mn-lt"/>
              </a:rPr>
              <a:t>Menzella F, Aliani M, Altieri E, et al. </a:t>
            </a:r>
            <a:r>
              <a:rPr lang="pl" b="0" i="0" u="none" strike="noStrike" baseline="0">
                <a:latin typeface="+mn-lt"/>
                <a:ea typeface="+mn-lt"/>
                <a:cs typeface="+mn-lt"/>
                <a:sym typeface="+mn-lt"/>
              </a:rPr>
              <a:t>Real-life impact of weight in severe eosinophilic asthma patients treated with benralizumab [plakat]. </a:t>
            </a:r>
            <a:r>
              <a:rPr lang="pl" b="0" i="0" u="none" baseline="0">
                <a:latin typeface="+mn-lt"/>
                <a:ea typeface="+mn-lt"/>
                <a:cs typeface="+mn-lt"/>
                <a:sym typeface="+mn-lt"/>
              </a:rPr>
              <a:t> Plakat przedstawiony podczas </a:t>
            </a:r>
            <a:r>
              <a:rPr lang="pl" b="0" i="0" u="none" strike="noStrike" baseline="0">
                <a:latin typeface="+mn-lt"/>
                <a:ea typeface="+mn-lt"/>
                <a:cs typeface="+mn-lt"/>
                <a:sym typeface="+mn-lt"/>
              </a:rPr>
              <a:t>Międzynarodowego Dorocznego Kongresu ERS; 5-8 września 2021 r.</a:t>
            </a:r>
            <a:r>
              <a:rPr lang="pl" b="0" i="0" u="none" baseline="0">
                <a:latin typeface="+mn-lt"/>
                <a:ea typeface="+mn-lt"/>
                <a:cs typeface="+mn-lt"/>
                <a:sym typeface="+mn-lt"/>
              </a:rPr>
              <a:t> Plakat 066. </a:t>
            </a:r>
          </a:p>
          <a:p>
            <a:pPr marL="0" indent="0" algn="l" rtl="0">
              <a:buNone/>
            </a:pPr>
            <a:endParaRPr lang="pl"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239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29747"/>
            <a:ext cx="5486400" cy="5255466"/>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r>
              <a:rPr lang="pl" b="1" i="0" u="none" baseline="0"/>
              <a:t>Informacje dodatkowe:</a:t>
            </a:r>
          </a:p>
          <a:p>
            <a:pPr marL="171450" indent="-171450" algn="l" rtl="0">
              <a:spcBef>
                <a:spcPts val="600"/>
              </a:spcBef>
            </a:pPr>
            <a:r>
              <a:rPr lang="pl" b="0" i="1" u="none" baseline="0"/>
              <a:t>Opis badania:</a:t>
            </a:r>
            <a:r>
              <a:rPr lang="pl" b="0" i="0" u="none" baseline="30000"/>
              <a:t>1,2</a:t>
            </a:r>
            <a:r>
              <a:rPr lang="pl" b="1" i="0" u="none" baseline="0"/>
              <a:t> </a:t>
            </a:r>
          </a:p>
          <a:p>
            <a:pPr marL="400050" lvl="2" indent="-171450" algn="l" rtl="0">
              <a:buFont typeface="Arial" panose="020B0604020202020204" pitchFamily="34" charset="0"/>
              <a:buChar char="─"/>
            </a:pPr>
            <a:r>
              <a:rPr lang="pl" b="0" i="0" u="none" strike="noStrike" baseline="0"/>
              <a:t>Analiza post-hoc obserwacyjnego, wieloośrodkowego, retrospektywnego włoskiego badania z udziałem dorosłych pacjentów z SEA, którzy przed włączeniem do badania byli przez ≥12 tygodni leczeni benralizumabem </a:t>
            </a:r>
          </a:p>
          <a:p>
            <a:pPr marL="0" lvl="2" indent="-171450" algn="l" rtl="0"/>
            <a:r>
              <a:rPr lang="pl" b="0" i="1" u="none" strike="noStrike" baseline="0"/>
              <a:t>Populacja pacjentów:</a:t>
            </a:r>
          </a:p>
          <a:p>
            <a:pPr marL="400050" lvl="2" indent="-171450" algn="l" rtl="0">
              <a:buFont typeface="Arial" panose="020B0604020202020204" pitchFamily="34" charset="0"/>
              <a:buChar char="─"/>
            </a:pPr>
            <a:r>
              <a:rPr lang="pl" b="0" i="0" u="none" strike="noStrike" baseline="0"/>
              <a:t>Liczba eozynofilów we krwi spadła do mediany 0 komórek/μl po 16 tygodniach w obydwu grupach i utrzymywała się na stabilnym poziomie do końca okresu obserwacji (tydzień 48)</a:t>
            </a:r>
          </a:p>
          <a:p>
            <a:pPr marL="400050" lvl="2" indent="-171450" algn="l" rtl="0">
              <a:buFont typeface="Arial" panose="020B0604020202020204" pitchFamily="34" charset="0"/>
              <a:buChar char="─"/>
            </a:pPr>
            <a:r>
              <a:rPr lang="pl" b="0" i="0" u="none" strike="noStrike" baseline="0"/>
              <a:t>Pacjenci nieatopowi byli w nieco starszym wieku, wykazywali wyższą częstość występowania polipowatości nosa oraz wyższe poziomy eozynofilów w porównaniu z pacjentami atopowymi  </a:t>
            </a:r>
          </a:p>
          <a:p>
            <a:pPr algn="l" rtl="0"/>
            <a:r>
              <a:rPr lang="pl" b="0" i="0" u="none" strike="noStrike" baseline="0"/>
              <a:t>Nie zgłoszono zdarzeń niepożądanych</a:t>
            </a:r>
          </a:p>
          <a:p>
            <a:pPr algn="l" rtl="0"/>
            <a:r>
              <a:rPr lang="pl" b="0" i="0" u="none" strike="noStrike" baseline="0"/>
              <a:t>Zmniejszenie OCS:</a:t>
            </a:r>
            <a:r>
              <a:rPr lang="pl" b="0" i="0" u="none" strike="noStrike" baseline="30000"/>
              <a:t>1</a:t>
            </a:r>
            <a:r>
              <a:rPr lang="pl" b="0" i="0" u="none" strike="noStrike" baseline="0"/>
              <a:t> </a:t>
            </a:r>
          </a:p>
          <a:p>
            <a:pPr marL="400050" lvl="2" indent="-171450" algn="l" rtl="0">
              <a:buFont typeface="Arial" panose="020B0604020202020204" pitchFamily="34" charset="0"/>
              <a:buChar char="─"/>
            </a:pPr>
            <a:r>
              <a:rPr lang="pl" b="0" i="0" u="none" strike="noStrike" baseline="0"/>
              <a:t>Pacjenci atopowi (n=14), zmniejszenie OCS podczas leczenia benralizumabem wynosiło 42,9%, a odsetek odstawienia leku wynosił 35,7% przy zmniejszeniu dawki OCS o 56%</a:t>
            </a:r>
          </a:p>
          <a:p>
            <a:pPr marL="400050" lvl="2" indent="-171450" algn="l" rtl="0">
              <a:buFont typeface="Arial" panose="020B0604020202020204" pitchFamily="34" charset="0"/>
              <a:buChar char="─"/>
            </a:pPr>
            <a:r>
              <a:rPr lang="pl" b="0" i="0" u="none" strike="noStrike" baseline="0"/>
              <a:t>Pacjenci nieatopowi (n=30), zmniejszenie OCS podczas leczenia benralizumabem wynosiło 53,3%, a odsetek odstawienia leku wynosił 46,7% przy zmniejszeniu dawki OCS o 77%</a:t>
            </a:r>
            <a:endParaRPr lang="pl" dirty="0"/>
          </a:p>
          <a:p>
            <a:pPr marL="0" indent="0" algn="l" rtl="0">
              <a:buNone/>
            </a:pPr>
            <a:r>
              <a:rPr lang="pl" b="1" i="0" u="none" baseline="0"/>
              <a:t>Piśmiennictwo:</a:t>
            </a:r>
          </a:p>
          <a:p>
            <a:pPr marL="228600" marR="0" lvl="0" indent="-228600" algn="l" defTabSz="914400" rtl="0" eaLnBrk="1" fontAlgn="auto" latinLnBrk="0" hangingPunct="1">
              <a:lnSpc>
                <a:spcPct val="100000"/>
              </a:lnSpc>
              <a:spcBef>
                <a:spcPts val="0"/>
              </a:spcBef>
              <a:spcAft>
                <a:spcPts val="0"/>
              </a:spcAft>
              <a:buClr>
                <a:schemeClr val="accent1"/>
              </a:buClr>
              <a:buSzPct val="100000"/>
              <a:buFont typeface="+mj-lt"/>
              <a:buAutoNum type="arabicPeriod"/>
              <a:tabLst/>
              <a:defRPr/>
            </a:pPr>
            <a:r>
              <a:rPr lang="pl" b="0" i="0" u="none" baseline="0">
                <a:effectLst/>
                <a:latin typeface="+mn-lt"/>
                <a:ea typeface="+mn-lt"/>
                <a:cs typeface="+mn-lt"/>
                <a:sym typeface="+mn-lt"/>
              </a:rPr>
              <a:t>Menzella F, Bargagli E, Aliani M et al</a:t>
            </a:r>
            <a:r>
              <a:rPr lang="pl" b="0" i="1" u="none" baseline="0">
                <a:effectLst/>
                <a:latin typeface="+mn-lt"/>
                <a:ea typeface="+mn-lt"/>
                <a:cs typeface="+mn-lt"/>
                <a:sym typeface="+mn-lt"/>
              </a:rPr>
              <a:t>.</a:t>
            </a:r>
            <a:r>
              <a:rPr lang="pl" b="0" i="0" u="none" baseline="0">
                <a:effectLst/>
                <a:latin typeface="+mn-lt"/>
                <a:ea typeface="+mn-lt"/>
                <a:cs typeface="+mn-lt"/>
                <a:sym typeface="+mn-lt"/>
              </a:rPr>
              <a:t> ChAracterization of ItaliaN severe uncontrolled Asthmatic patieNts Key features when receiving Benralizumab in a real-life setting: the observational rEtrospective ANANKE study [artykuł i dodatkowe informacje]. </a:t>
            </a:r>
            <a:r>
              <a:rPr lang="pl" b="0" i="1" u="none" baseline="0">
                <a:effectLst/>
                <a:latin typeface="+mn-lt"/>
                <a:ea typeface="+mn-lt"/>
                <a:cs typeface="+mn-lt"/>
                <a:sym typeface="+mn-lt"/>
              </a:rPr>
              <a:t>Respir Res. </a:t>
            </a:r>
            <a:r>
              <a:rPr lang="pl" b="0" i="0" u="none" baseline="0">
                <a:effectLst/>
                <a:latin typeface="+mn-lt"/>
                <a:ea typeface="+mn-lt"/>
                <a:cs typeface="+mn-lt"/>
                <a:sym typeface="+mn-lt"/>
              </a:rPr>
              <a:t>2022;23. https://doi.org/10.1186/s12931-022-01952-8.</a:t>
            </a: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mj-lt"/>
              <a:buAutoNum type="arabicPeriod"/>
              <a:tabLst/>
              <a:defRPr/>
            </a:pPr>
            <a:r>
              <a:rPr lang="pl" b="0" i="0" u="none" baseline="0"/>
              <a:t>Brussino L, Bargagli E, Caiaffa MF, et al. </a:t>
            </a:r>
            <a:r>
              <a:rPr lang="pl" b="0" i="0" u="none" strike="noStrike" baseline="0"/>
              <a:t>Efficacy of benralizumab in atopic and non-atopic severe eosinophilic asthma patients: post-hoc analysis from the Italian ANANKE real-life study [plakat]. </a:t>
            </a:r>
            <a:r>
              <a:rPr lang="pl" b="0" i="0" u="none" baseline="0"/>
              <a:t> Plakat przedstawiony podczas </a:t>
            </a:r>
            <a:r>
              <a:rPr lang="pl" b="0" i="0" u="none" strike="noStrike" baseline="0"/>
              <a:t>Kongresu Europejskiej Akademii Alergii i immunologii Klinicznej (EAACI); 10-12 lipca 2021 r.</a:t>
            </a:r>
            <a:r>
              <a:rPr lang="pl" b="0" i="0" u="none" baseline="0"/>
              <a:t> </a:t>
            </a:r>
            <a:endParaRPr lang="pl"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730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b="0" i="1" u="none" baseline="0"/>
              <a:t>Opis badania:</a:t>
            </a:r>
            <a:r>
              <a:rPr lang="pl" b="1" i="0" u="none" baseline="0"/>
              <a:t> </a:t>
            </a:r>
          </a:p>
          <a:p>
            <a:pPr marL="400050" lvl="2" indent="-171450" algn="l" rtl="0">
              <a:buFont typeface="Arial" panose="020B0604020202020204" pitchFamily="34" charset="0"/>
              <a:buChar char="─"/>
            </a:pPr>
            <a:r>
              <a:rPr lang="pl" b="0" i="0" u="none" strike="noStrike" baseline="0"/>
              <a:t>POWER jest realizowanym obecnie prospektywnym, obserwacyjnym badaniem prowadzonym metodą otwartej próby w 23 klinikach w całej Kanadzie. </a:t>
            </a:r>
            <a:endParaRPr lang="pl" b="0" i="1" u="none" strike="noStrike" baseline="0" dirty="0"/>
          </a:p>
          <a:p>
            <a:pPr marL="0" lvl="2" indent="-171450" algn="l" rtl="0"/>
            <a:r>
              <a:rPr lang="pl" b="0" i="1" u="none" strike="noStrike" baseline="0"/>
              <a:t>Populacja pacjentów:</a:t>
            </a:r>
          </a:p>
          <a:p>
            <a:pPr marL="400050" lvl="2" indent="-171450" algn="l" rtl="0">
              <a:buFont typeface="Arial" panose="020B0604020202020204" pitchFamily="34" charset="0"/>
              <a:buChar char="─"/>
            </a:pPr>
            <a:r>
              <a:rPr lang="pl" b="0" i="0" u="none" strike="noStrike" baseline="0"/>
              <a:t>Mężczyźni 33% i kobiety 67%  </a:t>
            </a:r>
          </a:p>
          <a:p>
            <a:pPr algn="l" rtl="0"/>
            <a:r>
              <a:rPr lang="pl" b="0" i="0" u="none" strike="noStrike" baseline="0"/>
              <a:t>Nie zgłoszono zdarzeń niepożądanych</a:t>
            </a:r>
          </a:p>
          <a:p>
            <a:pPr marL="171450" indent="-171450" algn="l" rtl="0"/>
            <a:endParaRPr lang="pl" dirty="0"/>
          </a:p>
          <a:p>
            <a:pPr marL="0" indent="0" algn="l" rtl="0">
              <a:buNone/>
            </a:pPr>
            <a:r>
              <a:rPr lang="pl" b="1" i="0" u="none" baseline="0"/>
              <a:t>Piśmiennictwo:</a:t>
            </a:r>
          </a:p>
          <a:p>
            <a:pPr marL="0" indent="0" algn="l" rtl="0">
              <a:spcBef>
                <a:spcPts val="0"/>
              </a:spcBef>
              <a:buNone/>
            </a:pPr>
            <a:r>
              <a:rPr lang="pl" b="0" i="0" u="none" baseline="0"/>
              <a:t>Noorduyn SG, Lancaster B, Gendron A, et al. </a:t>
            </a:r>
            <a:r>
              <a:rPr lang="pl" b="0" i="0" u="none" strike="noStrike" baseline="0"/>
              <a:t>Early response to benralizumab in Canadians with severe eosinophilic asthma [plakat]. Przedstawiono podczas Międzynarodowego Kongresu Europejskiego Towarzystwa Chorób Układu Oddechowego (ERS) w 2021 roku; 5-8 września 2021 r.</a:t>
            </a:r>
            <a:endParaRPr lang="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71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2D0B96D-6FEA-461B-9224-0D6E0E1C2F00}"/>
              </a:ext>
            </a:extLst>
          </p:cNvPr>
          <p:cNvSpPr>
            <a:spLocks noGrp="1"/>
          </p:cNvSpPr>
          <p:nvPr>
            <p:ph type="body" idx="1"/>
          </p:nvPr>
        </p:nvSpPr>
        <p:spPr/>
        <p:txBody>
          <a:bodyPr/>
          <a:lstStyle/>
          <a:p>
            <a:pPr marL="0" indent="0" algn="l" rtl="0">
              <a:buNone/>
            </a:pPr>
            <a:r>
              <a:rPr lang="pl" b="1" i="0" u="none" baseline="0"/>
              <a:t>Informacja dla prelegenta:</a:t>
            </a:r>
          </a:p>
          <a:p>
            <a:pPr marL="171450" marR="0" lvl="0" indent="-171450" algn="l" defTabSz="914400" rtl="0" eaLnBrk="1" fontAlgn="auto" latinLnBrk="0" hangingPunct="1">
              <a:lnSpc>
                <a:spcPct val="100000"/>
              </a:lnSpc>
              <a:spcBef>
                <a:spcPts val="1000"/>
              </a:spcBef>
              <a:spcAft>
                <a:spcPts val="0"/>
              </a:spcAft>
              <a:buClr>
                <a:schemeClr val="accent1"/>
              </a:buClr>
              <a:buSzPct val="100000"/>
              <a:tabLst/>
              <a:defRPr/>
            </a:pPr>
            <a:r>
              <a:rPr lang="pl" b="1" i="0" u="none" baseline="0"/>
              <a:t>Każde prostokątne pole zawiera hiperłącze do odpowiedniej sekcji. „Niedawne aktualizacje” po prawej stronie tego slajdu to nowe, dodane ostatnio treści. Każde pole tekstowe zawiera hiperłącze do odpowiednich slajdów.</a:t>
            </a:r>
          </a:p>
          <a:p>
            <a:pPr marL="0" indent="0" algn="l" rtl="0">
              <a:buNone/>
            </a:pPr>
            <a:endParaRPr lang="p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587779"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algn="l" rtl="0">
              <a:spcBef>
                <a:spcPts val="0"/>
              </a:spcBef>
            </a:pPr>
            <a:r>
              <a:rPr lang="pl" sz="1000" b="0" i="0" u="none" strike="noStrike" baseline="0"/>
              <a:t>Zaobserwowano szybką poprawę pod względem objawów, ze zmniejszeniem mediany o 2,0 cm (VAS dla objawów astmy) po 1 miesiącu</a:t>
            </a:r>
            <a:endParaRPr lang="pl" sz="1000" dirty="0"/>
          </a:p>
          <a:p>
            <a:pPr marL="171450" indent="-171450" algn="l" rtl="0"/>
            <a:r>
              <a:rPr lang="pl" b="0" i="1" u="none" baseline="0"/>
              <a:t>Opis badania:</a:t>
            </a:r>
            <a:r>
              <a:rPr lang="pl" b="0" i="0" u="none" baseline="0"/>
              <a:t> </a:t>
            </a:r>
          </a:p>
          <a:p>
            <a:pPr lvl="2" algn="l" rtl="0"/>
            <a:r>
              <a:rPr lang="pl" sz="1000" b="0" i="0" u="none" strike="noStrike" baseline="0">
                <a:latin typeface="+mn-lt"/>
                <a:ea typeface="+mn-lt"/>
                <a:cs typeface="+mn-lt"/>
                <a:sym typeface="+mn-lt"/>
              </a:rPr>
              <a:t>imPROve Asthma jest prowadzonym obecnie prospektywnym, obserwacyjnym, wieloośrodkowym niemieckim badaniem mającym na celu rekrutację nieleczonych wcześniej lekami biologicznymi pacjentów z ciężką astmą eozynofilową (kohorta 1) oraz kwalifikujących się pacjentów po leczeniu biologicznym (kohorta 2) </a:t>
            </a:r>
          </a:p>
          <a:p>
            <a:pPr marL="0" lvl="2" indent="-171450" algn="l" rtl="0"/>
            <a:r>
              <a:rPr lang="pl" sz="1000" b="0" i="1" u="none" strike="noStrike" baseline="0">
                <a:latin typeface="+mn-lt"/>
                <a:ea typeface="+mn-lt"/>
                <a:cs typeface="+mn-lt"/>
                <a:sym typeface="+mn-lt"/>
              </a:rPr>
              <a:t>Populacja pacjentów:</a:t>
            </a:r>
          </a:p>
          <a:p>
            <a:pPr marL="400050" lvl="2" indent="-171450" algn="l" rtl="0">
              <a:buFont typeface="Arial" panose="020B0604020202020204" pitchFamily="34" charset="0"/>
              <a:buChar char="─"/>
            </a:pPr>
            <a:r>
              <a:rPr lang="pl" sz="1000" b="0" i="0" u="none" strike="noStrike" baseline="0">
                <a:latin typeface="+mn-lt"/>
                <a:ea typeface="+mn-lt"/>
                <a:cs typeface="+mn-lt"/>
                <a:sym typeface="+mn-lt"/>
              </a:rPr>
              <a:t>Mężczyźni 45,5% i kobiety 54,5%  </a:t>
            </a:r>
          </a:p>
          <a:p>
            <a:pPr algn="l" rtl="0"/>
            <a:r>
              <a:rPr lang="pl" sz="1000" b="0" i="0" u="none" strike="noStrike" baseline="0">
                <a:latin typeface="+mn-lt"/>
                <a:ea typeface="+mn-lt"/>
                <a:cs typeface="+mn-lt"/>
                <a:sym typeface="+mn-lt"/>
              </a:rPr>
              <a:t>Nie zgłoszono zdarzeń niepożądanych</a:t>
            </a:r>
          </a:p>
          <a:p>
            <a:pPr marL="171450" indent="-171450" algn="l" rtl="0"/>
            <a:endParaRPr lang="pl" dirty="0"/>
          </a:p>
          <a:p>
            <a:pPr marL="0" indent="0" algn="l" rtl="0">
              <a:buNone/>
            </a:pPr>
            <a:r>
              <a:rPr lang="pl" b="1" i="0" u="none" baseline="0"/>
              <a:t>Piśmiennictwo:</a:t>
            </a:r>
          </a:p>
          <a:p>
            <a:pPr marL="0" indent="0" algn="l" rtl="0">
              <a:spcBef>
                <a:spcPts val="0"/>
              </a:spcBef>
              <a:buNone/>
            </a:pPr>
            <a:r>
              <a:rPr lang="pl" sz="1000" b="0" i="0" u="none" strike="noStrike" baseline="0">
                <a:latin typeface="+mn-lt"/>
                <a:ea typeface="+mn-lt"/>
                <a:cs typeface="+mn-lt"/>
                <a:sym typeface="+mn-lt"/>
              </a:rPr>
              <a:t>Lommatzsch M, Korn S, Grund T,</a:t>
            </a:r>
            <a:r>
              <a:rPr lang="pl" b="0" i="0" u="none" baseline="0">
                <a:latin typeface="+mn-lt"/>
                <a:ea typeface="+mn-lt"/>
                <a:cs typeface="+mn-lt"/>
                <a:sym typeface="+mn-lt"/>
              </a:rPr>
              <a:t> et al. </a:t>
            </a:r>
            <a:r>
              <a:rPr lang="pl" sz="1000" b="0" i="0" u="none" strike="noStrike" baseline="0">
                <a:latin typeface="+mn-lt"/>
                <a:ea typeface="+mn-lt"/>
                <a:cs typeface="+mn-lt"/>
                <a:sym typeface="+mn-lt"/>
              </a:rPr>
              <a:t>Early benefits in patient-reported outcomes (PROs) and physical activity (PA) in patients with severe eosinophilic asthma (SEA) treated with benralizumab: interim analysis of the imPROve Asthma study</a:t>
            </a:r>
            <a:r>
              <a:rPr lang="pl" b="0" i="0" u="none" strike="noStrike" baseline="0">
                <a:latin typeface="+mn-lt"/>
                <a:ea typeface="+mn-lt"/>
                <a:cs typeface="+mn-lt"/>
                <a:sym typeface="+mn-lt"/>
              </a:rPr>
              <a:t> [plakat]. Przedstawiono podczas Międzynarodowego Kongresu Europejskiego Towarzystwa Chorób Układu Oddechowego (ERS) w 2021 roku; 5-8 września 2021 r. </a:t>
            </a:r>
            <a:r>
              <a:rPr lang="pl" b="0" i="0" u="none" baseline="0"/>
              <a:t>Plakat 3749.</a:t>
            </a:r>
            <a:endParaRPr lang="pl"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729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Informacja dla prelegenta: zakładki zagadnień po prawej stronie zawierają hiperłącza. Kliknij zakładkę po prawej stronie, aby wyświetlić opisy konkretnych badań RWE.</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b="1"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Skrót</a:t>
            </a:r>
            <a:r>
              <a:rPr lang="pl" b="0" i="0" u="none" baseline="0"/>
              <a:t>: RWE = dane z rzeczywistej praktyki klinicznej.</a:t>
            </a: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20</a:t>
            </a:fld>
            <a:endParaRPr lang="pl" dirty="0"/>
          </a:p>
        </p:txBody>
      </p:sp>
    </p:spTree>
    <p:extLst>
      <p:ext uri="{BB962C8B-B14F-4D97-AF65-F5344CB8AC3E}">
        <p14:creationId xmlns:p14="http://schemas.microsoft.com/office/powerpoint/2010/main" val="4089626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72193"/>
            <a:ext cx="5486400" cy="5113020"/>
          </a:xfrm>
        </p:spPr>
        <p:txBody>
          <a:bodyPr/>
          <a:lstStyle/>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Uwaga:</a:t>
            </a:r>
          </a:p>
          <a:p>
            <a:pPr algn="l" rtl="0"/>
            <a:r>
              <a:rPr lang="pl" b="0"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Kohorta pierwotna została zdefiniowana jako pacjenci z ≥2 udokumentowanymi przypadkami stosowania benralizumabu, a kohorta wtórna oceniała osoby wytrwale przyjmujące benralizumab (≥6 udokumentowanych przypadków stosowania benralizumabu, w tym indeksowe udokumentowanie w 12 miesiącach po indeksowym zdarzeniu).</a:t>
            </a:r>
            <a:endParaRPr lang="pl" b="0" i="0" kern="1200" baseline="30000" dirty="0">
              <a:solidFill>
                <a:schemeClr val="tx1"/>
              </a:solidFill>
              <a:effectLst/>
              <a:cs typeface="Arial" panose="020B0604020202020204" pitchFamily="34" charset="0"/>
            </a:endParaRPr>
          </a:p>
          <a:p>
            <a:endParaRPr lang="pl" b="0" i="0" kern="1200" baseline="30000" dirty="0">
              <a:solidFill>
                <a:schemeClr val="tx1"/>
              </a:solidFill>
              <a:effectLst/>
              <a:cs typeface="Arial" panose="020B0604020202020204" pitchFamily="34" charset="0"/>
            </a:endParaRPr>
          </a:p>
          <a:p>
            <a:pPr marL="0" indent="0" algn="l" rtl="0">
              <a:buNone/>
            </a:pPr>
            <a:r>
              <a:rPr lang="pl" b="1"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Informacje dodatkowe:</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pl" b="0" i="1" u="none" baseline="0"/>
              <a:t>Opis badania:</a:t>
            </a:r>
            <a:r>
              <a:rPr lang="pl" b="1" i="0" u="none" baseline="0"/>
              <a:t> </a:t>
            </a:r>
          </a:p>
          <a:p>
            <a:pPr algn="l" rtl="0">
              <a:spcBef>
                <a:spcPts val="0"/>
              </a:spcBef>
            </a:pPr>
            <a:r>
              <a:rPr lang="pl" b="0" i="0" u="none" strike="noStrike" baseline="0"/>
              <a:t>Retrospektywne badanie kohortowe z udziałem pacjentów rozpoczynających przyjmowanie benralizumabu (11/2017-11/2018) zostało przeprowadzone z wykorzystaniem danych z okresu od 2016 do 2019 roku z dużego amerykańskiego zbioru danych dotyczących roszczeń z tytułu ubezpieczenia zdrowotnego.</a:t>
            </a:r>
          </a:p>
          <a:p>
            <a:pPr marL="0" lvl="2" indent="-171450" algn="l" rtl="0"/>
            <a:r>
              <a:rPr lang="pl" sz="1000" b="0" i="1" u="none" strike="noStrike" baseline="0">
                <a:latin typeface="+mn-lt"/>
                <a:ea typeface="+mn-lt"/>
                <a:cs typeface="+mn-lt"/>
                <a:sym typeface="+mn-lt"/>
              </a:rPr>
              <a:t>Populacja pacjentów:</a:t>
            </a:r>
          </a:p>
          <a:p>
            <a:pPr marL="400050" lvl="2" indent="-171450" algn="l" rtl="0">
              <a:spcBef>
                <a:spcPts val="0"/>
              </a:spcBef>
              <a:buFont typeface="Arial" panose="020B0604020202020204" pitchFamily="34" charset="0"/>
              <a:buChar char="─"/>
            </a:pPr>
            <a:r>
              <a:rPr lang="pl" b="0"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Wiek ≥12 lat </a:t>
            </a:r>
          </a:p>
          <a:p>
            <a:pPr algn="l" rtl="0"/>
            <a:r>
              <a:rPr lang="pl" b="0" i="0" u="none" strike="noStrike" baseline="0"/>
              <a:t>Kohorty wtórne obejmowały osoby wytrwale przyjmujące benralizumab, pacjentów, którzy przeszli na benralizumab z innego leku biologicznego stosowanego w chorobach układu oddechowego oraz pacjentów dysponujących ubezpieczeniem Medicaid w por. z osobami bez Medicaid.</a:t>
            </a:r>
          </a:p>
          <a:p>
            <a:pPr algn="l" rtl="0">
              <a:spcBef>
                <a:spcPts val="0"/>
              </a:spcBef>
            </a:pPr>
            <a:endParaRPr lang="pl" b="0" i="0" kern="1200" baseline="30000" dirty="0">
              <a:solidFill>
                <a:schemeClr val="tx1"/>
              </a:solidFill>
              <a:effectLst/>
              <a:cs typeface="Arial" panose="020B0604020202020204" pitchFamily="34" charset="0"/>
            </a:endParaRPr>
          </a:p>
          <a:p>
            <a:endParaRPr lang="pl" baseline="30000" dirty="0">
              <a:cs typeface="Arial" panose="020B0604020202020204" pitchFamily="34" charset="0"/>
            </a:endParaRPr>
          </a:p>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Piśmiennictwo:</a:t>
            </a:r>
          </a:p>
          <a:p>
            <a:pPr marL="0" indent="0" algn="l" rtl="0">
              <a:spcBef>
                <a:spcPts val="0"/>
              </a:spcBef>
              <a:buNone/>
            </a:pPr>
            <a:r>
              <a:rPr lang="pl" b="0" i="0" u="none" kern="1200" baseline="0">
                <a:solidFill>
                  <a:schemeClr val="tx1"/>
                </a:solidFill>
                <a:effectLst/>
                <a:latin typeface="+mn-latin"/>
                <a:ea typeface="+mn-ea"/>
                <a:cs typeface="+mn-cs"/>
                <a:sym typeface="+mn-sym"/>
              </a:rPr>
              <a:t>Carstens DD, Young J, Cook EE, et al. Real-World effectiveness of benralizumab on asthma exacerbations: results from the ZEPHYR1 Study [plakat]. Przedstawiono podczas Zdalnej Konferencji Amerykańskiego Towarzystwa Chorób Klatki Piersiowej (ATS), 14-19 maja 2021 r.</a:t>
            </a:r>
          </a:p>
          <a:p>
            <a:pPr marL="228600" indent="-228600" algn="l" rtl="0">
              <a:buAutoNum type="arabicPeriod"/>
            </a:pPr>
            <a:endParaRPr lang="pl" dirty="0">
              <a:cs typeface="Arial" panose="020B0604020202020204" pitchFamily="34" charset="0"/>
            </a:endParaRPr>
          </a:p>
          <a:p>
            <a:endParaRPr lang="p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0B55F-A926-4A61-B56D-05FBD5E2C67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1092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2474" y="3543300"/>
            <a:ext cx="5486401"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Uwaga:</a:t>
            </a:r>
          </a:p>
          <a:p>
            <a:pPr algn="l" rtl="0"/>
            <a:r>
              <a:rPr lang="pl"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Brak jest informacji na temat przyczyn, dla których pacjenci przeszli z omalizumabu lub mepolizumabu na benralizumab. </a:t>
            </a:r>
          </a:p>
          <a:p>
            <a:pPr marL="0" indent="0" algn="l" rtl="0">
              <a:buNone/>
            </a:pPr>
            <a:r>
              <a:rPr lang="pl" b="1"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Informacje dodatkowe:</a:t>
            </a:r>
            <a:r>
              <a:rPr lang="pl" b="1" i="0" u="none" kern="1200" baseline="3000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a:t>
            </a:r>
            <a:endParaRPr lang="pl" b="1" i="0" kern="1200" baseline="0" dirty="0">
              <a:solidFill>
                <a:schemeClr val="tx1"/>
              </a:solidFill>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pl" b="0" i="1" u="none" baseline="0"/>
              <a:t>Opis badania:</a:t>
            </a:r>
            <a:r>
              <a:rPr lang="pl" b="1" i="0" u="none" baseline="0"/>
              <a:t> </a:t>
            </a:r>
          </a:p>
          <a:p>
            <a:pPr algn="l" rtl="0">
              <a:spcBef>
                <a:spcPts val="0"/>
              </a:spcBef>
            </a:pPr>
            <a:r>
              <a:rPr lang="pl" b="0" i="0" u="none" strike="noStrike" baseline="0"/>
              <a:t>Retrospektywne badanie kohortowe z udziałem pacjentów rozpoczynających przyjmowanie benralizumabu (11/2017-11/2018) zostało przeprowadzone z wykorzystaniem danych z okresu od 2016 do 2019 roku z dużego amerykańskiego zbioru danych dotyczących roszczeń z tytułu ubezpieczenia zdrowotnego.</a:t>
            </a:r>
          </a:p>
          <a:p>
            <a:pPr marL="0" lvl="2" indent="0" algn="l" rtl="0">
              <a:buNone/>
            </a:pPr>
            <a:r>
              <a:rPr lang="pl" b="0" i="1" u="none" strike="noStrike" baseline="0"/>
              <a:t>Populacja pacjentów:</a:t>
            </a:r>
          </a:p>
          <a:p>
            <a:pPr marL="400050" lvl="2" indent="-171450" algn="l" rtl="0">
              <a:buFont typeface="Arial" panose="020B0604020202020204" pitchFamily="34" charset="0"/>
              <a:buChar char="─"/>
            </a:pPr>
            <a:r>
              <a:rPr lang="pl" b="0"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Wiek ≥12 lat </a:t>
            </a:r>
            <a:endParaRPr lang="pl" b="0" i="0" u="none" strike="noStrike" kern="1200" baseline="0" dirty="0">
              <a:solidFill>
                <a:schemeClr val="tx1"/>
              </a:solidFill>
              <a:effectLst/>
              <a:cs typeface="Arial" panose="020B0604020202020204" pitchFamily="34" charset="0"/>
            </a:endParaRPr>
          </a:p>
          <a:p>
            <a:pPr marL="400050" lvl="2" indent="-171450" algn="l" rtl="0">
              <a:buFont typeface="Arial" panose="020B0604020202020204" pitchFamily="34" charset="0"/>
              <a:buChar char="─"/>
            </a:pPr>
            <a:r>
              <a:rPr lang="pl" b="0" i="0" u="none" strike="noStrike" baseline="0"/>
              <a:t>Kohorty zmiany leku spełniały wszystkie kryteria kohorty pierwotnej, z wyjątkiem </a:t>
            </a:r>
          </a:p>
          <a:p>
            <a:pPr lvl="3" algn="l" rtl="0">
              <a:buFont typeface="Wingdings" panose="05000000000000000000" pitchFamily="2" charset="2"/>
              <a:buChar char="§"/>
            </a:pPr>
            <a:r>
              <a:rPr lang="pl" b="0" i="0" u="none" strike="noStrike" baseline="0"/>
              <a:t>pacjentów nieleczonych wcześniej lekami biologicznymi lub </a:t>
            </a:r>
          </a:p>
          <a:p>
            <a:pPr lvl="3" algn="l" rtl="0">
              <a:buFont typeface="Wingdings" panose="05000000000000000000" pitchFamily="2" charset="2"/>
              <a:buChar char="§"/>
            </a:pPr>
            <a:r>
              <a:rPr lang="pl" b="0" i="0" u="none" strike="noStrike" baseline="0"/>
              <a:t>minimalnej liczby epizodów zaostrzeń w ciągu 12 miesięcy przed okresem indeksowym</a:t>
            </a:r>
          </a:p>
          <a:p>
            <a:pPr algn="l" rtl="0"/>
            <a:r>
              <a:rPr lang="pl" b="0" i="0" u="none" strike="noStrike" baseline="0"/>
              <a:t>Pacjenci włączeni do dowolnej z kohort zmiany leku nie stosowali innego leku biologicznego w ciągu 12 miesięcy po okresie indeksowym.</a:t>
            </a:r>
          </a:p>
          <a:p>
            <a:pPr algn="l" rtl="0"/>
            <a:r>
              <a:rPr lang="pl" b="0" i="0" u="none" strike="noStrike" baseline="0"/>
              <a:t>Kohorty wtórne obejmowały osoby wytrwale przyjmujące benralizumab, pacjentów, którzy przeszli na benralizumab z innego leku biologicznego stosowanego w chorobach układu oddechowego oraz pacjentów dysponujących ubezpieczeniem Medicaid w por. z osobami bez Medicaid.</a:t>
            </a:r>
          </a:p>
          <a:p>
            <a:pPr algn="l" rtl="0"/>
            <a:r>
              <a:rPr lang="pl" b="1" i="0" u="none" strike="noStrike" baseline="0"/>
              <a:t>Epizody zaostrzeń zdefiniowano </a:t>
            </a:r>
            <a:r>
              <a:rPr lang="pl" b="0" i="0" u="none" strike="noStrike" baseline="0"/>
              <a:t>jako zaostrzenia występujące w odstępie ≥14 dni</a:t>
            </a:r>
            <a:endParaRPr lang="pl" dirty="0">
              <a:cs typeface="Arial" panose="020B0604020202020204" pitchFamily="34" charset="0"/>
            </a:endParaRPr>
          </a:p>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Piśmiennictwo:</a:t>
            </a:r>
          </a:p>
          <a:p>
            <a:pPr marL="228600" marR="0" lvl="0" indent="-228600" algn="l" defTabSz="914400" rtl="0" eaLnBrk="1" fontAlgn="auto" latinLnBrk="0" hangingPunct="1">
              <a:lnSpc>
                <a:spcPct val="100000"/>
              </a:lnSpc>
              <a:spcBef>
                <a:spcPts val="0"/>
              </a:spcBef>
              <a:spcAft>
                <a:spcPts val="0"/>
              </a:spcAft>
              <a:buClr>
                <a:schemeClr val="accent1"/>
              </a:buClr>
              <a:buSzPct val="100000"/>
              <a:buFont typeface="+mj-lt"/>
              <a:buAutoNum type="arabicPeriod"/>
              <a:tabLst/>
              <a:defRPr/>
            </a:pPr>
            <a:r>
              <a:rPr lang="pl" b="0" i="0" u="none" kern="1200" baseline="0">
                <a:solidFill>
                  <a:schemeClr val="tx1"/>
                </a:solidFill>
                <a:effectLst/>
                <a:latin typeface="+mn-latin"/>
                <a:ea typeface="+mn-ea"/>
                <a:cs typeface="+mn-cs"/>
                <a:sym typeface="+mn-sym"/>
              </a:rPr>
              <a:t>Carstens DD, Young J, Cook EE, et al. Real-World effectiveness of benralizumab on asthma exacerbations: results from the ZEPHYR1 Study [plakat]. Przedstawiono podczas Zdalnej Konferencji Amerykańskiego Towarzystwa Chorób Klatki Piersiowej (ATS), 14-19 maja 2021 r.</a:t>
            </a:r>
            <a:endParaRPr lang="pl" b="0" i="0" u="none" strike="noStrike" baseline="0" dirty="0">
              <a:solidFill>
                <a:srgbClr val="000000"/>
              </a:solidFill>
            </a:endParaRPr>
          </a:p>
          <a:p>
            <a:pPr marL="228600" indent="-228600" algn="l" rtl="0">
              <a:spcBef>
                <a:spcPts val="0"/>
              </a:spcBef>
              <a:buFont typeface="+mj-lt"/>
              <a:buAutoNum type="arabicPeriod"/>
            </a:pPr>
            <a:r>
              <a:rPr lang="pl" b="0" i="0" u="none" strike="noStrike" baseline="0">
                <a:solidFill>
                  <a:srgbClr val="000000"/>
                </a:solidFill>
              </a:rPr>
              <a:t>Chung Y, Katial R, Mu F, et al. Real-world effectiveness of benralizumab: results from the ZEPHYR 1 study [w druku, wstępna korekta, opublikowano online 2 marca 2022 r.]. </a:t>
            </a:r>
            <a:r>
              <a:rPr lang="pl" b="0" i="1" u="none" strike="noStrike" baseline="0">
                <a:solidFill>
                  <a:srgbClr val="000000"/>
                </a:solidFill>
              </a:rPr>
              <a:t>Ann Allergy Asthma Immunol. </a:t>
            </a:r>
            <a:r>
              <a:rPr lang="pl" b="0" i="0" u="none" strike="noStrike" baseline="0">
                <a:solidFill>
                  <a:srgbClr val="000000"/>
                </a:solidFill>
              </a:rPr>
              <a:t>2022. </a:t>
            </a:r>
            <a:r>
              <a:rPr lang="pl" b="0" i="0" u="none" strike="noStrike" baseline="0"/>
              <a:t>https://doi.org/10.1016/j.anai.2022.02.017.</a:t>
            </a:r>
            <a:endParaRPr lang="pl"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0B55F-A926-4A61-B56D-05FBD5E2C67C}"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4141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Uwaga:</a:t>
            </a:r>
          </a:p>
          <a:p>
            <a:pPr algn="l" rtl="0"/>
            <a:r>
              <a:rPr lang="pl"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Przedstawić slajd.</a:t>
            </a:r>
          </a:p>
          <a:p>
            <a:pPr marL="0" indent="0" algn="l" rtl="0">
              <a:buNone/>
            </a:pPr>
            <a:endParaRPr lang="pl" dirty="0">
              <a:cs typeface="Arial" panose="020B0604020202020204" pitchFamily="34" charset="0"/>
            </a:endParaRPr>
          </a:p>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Informacje dodatkowe:</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pl" b="0" i="1" u="none" baseline="0"/>
              <a:t>Opis badania:</a:t>
            </a:r>
            <a:r>
              <a:rPr lang="pl" b="1" i="0" u="none" baseline="0"/>
              <a:t> </a:t>
            </a:r>
          </a:p>
          <a:p>
            <a:pPr marL="171450" marR="0" lvl="1" indent="-171450" algn="l" defTabSz="914400" rtl="0" eaLnBrk="1" fontAlgn="auto" latinLnBrk="0" hangingPunct="1">
              <a:lnSpc>
                <a:spcPct val="100000"/>
              </a:lnSpc>
              <a:spcBef>
                <a:spcPts val="0"/>
              </a:spcBef>
              <a:spcAft>
                <a:spcPts val="0"/>
              </a:spcAft>
              <a:buClr>
                <a:schemeClr val="accent1"/>
              </a:buClr>
              <a:buSzPct val="100000"/>
              <a:tabLst/>
              <a:defRPr/>
            </a:pPr>
            <a:r>
              <a:rPr lang="pl" b="0" i="0" u="none" strike="noStrike" baseline="0"/>
              <a:t>Retrospektywne badanie kohortowe z udziałem pacjentów rozpoczynających przyjmowanie benralizumabu (11/2017-06/2019) zostało przeprowadzone z wykorzystaniem danych z okresu od 2016 do 2020 roku z amerykańskiego zbioru danych dotyczących roszczeń z tytułu ubezpieczenia zdrowotnego.</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lang="pl" b="0" i="1" u="none" strike="noStrike" baseline="0"/>
              <a:t>Populacja pacjentów:</a:t>
            </a:r>
          </a:p>
          <a:p>
            <a:pPr marL="171450" marR="0" lvl="0" indent="-171450" algn="l" defTabSz="914400" rtl="0" eaLnBrk="1" fontAlgn="auto" latinLnBrk="0" hangingPunct="1">
              <a:lnSpc>
                <a:spcPct val="100000"/>
              </a:lnSpc>
              <a:spcBef>
                <a:spcPts val="0"/>
              </a:spcBef>
              <a:spcAft>
                <a:spcPts val="0"/>
              </a:spcAft>
              <a:buClr>
                <a:schemeClr val="accent1"/>
              </a:buClr>
              <a:buSzPct val="100000"/>
              <a:tabLst/>
              <a:defRPr/>
            </a:pPr>
            <a:r>
              <a:rPr lang="pl" b="0" i="0" u="none" strike="noStrike" baseline="0"/>
              <a:t>Alergiczny nieżyt nosa, nadciśnienie tętnicze, choroba refluksowa żołądkowo-przełykowa i hiperlipidemia należały do najczęstszych chorób współistniejących w kohortach</a:t>
            </a:r>
          </a:p>
          <a:p>
            <a:pPr marL="0" indent="0" algn="l" rtl="0">
              <a:buNone/>
            </a:pPr>
            <a:endParaRPr lang="pl" dirty="0">
              <a:cs typeface="Arial" panose="020B0604020202020204" pitchFamily="34" charset="0"/>
            </a:endParaRPr>
          </a:p>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Piśmiennictwo:</a:t>
            </a:r>
          </a:p>
          <a:p>
            <a:pPr marL="0" indent="0" algn="l" rtl="0" fontAlgn="base" latinLnBrk="0">
              <a:spcBef>
                <a:spcPts val="0"/>
              </a:spcBef>
              <a:buNone/>
            </a:pPr>
            <a:r>
              <a:rPr lang="pl" b="0"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Maselli DJ, Carstens D, Yang D, et al. Benralizumab is effective in reducing asthma exacerbations: results from the ZEPHYR 2 study [plakat]. Przedstawiono podczas Spotkania Amerykańskiego Kolegium ds. Alergii, Astmy i Immunologii (ACAAI) w 2021 roku; 4-8 listopada 2021 r.;</a:t>
            </a:r>
            <a:r>
              <a:rPr lang="pl" b="0" i="0" u="none" baseline="0"/>
              <a:t>Nowy Orlean, LA</a:t>
            </a:r>
            <a:r>
              <a:rPr lang="pl" b="0"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a:p>
            <a:endParaRPr lang="pl" dirty="0"/>
          </a:p>
        </p:txBody>
      </p:sp>
      <p:sp>
        <p:nvSpPr>
          <p:cNvPr id="4" name="Slide Number Placeholder 3"/>
          <p:cNvSpPr>
            <a:spLocks noGrp="1"/>
          </p:cNvSpPr>
          <p:nvPr>
            <p:ph type="sldNum" sz="quarter" idx="5"/>
          </p:nvPr>
        </p:nvSpPr>
        <p:spPr/>
        <p:txBody>
          <a:bodyPr/>
          <a:lstStyle/>
          <a:p>
            <a:pPr algn="l" rtl="0"/>
            <a:fld id="{4E10B55F-A926-4A61-B56D-05FBD5E2C67C}" type="slidenum">
              <a:rPr/>
              <a:t>23</a:t>
            </a:fld>
            <a:endParaRPr lang="pl"/>
          </a:p>
        </p:txBody>
      </p:sp>
    </p:spTree>
    <p:extLst>
      <p:ext uri="{BB962C8B-B14F-4D97-AF65-F5344CB8AC3E}">
        <p14:creationId xmlns:p14="http://schemas.microsoft.com/office/powerpoint/2010/main" val="1550981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7797" y="3543300"/>
            <a:ext cx="5544404" cy="5113020"/>
          </a:xfrm>
        </p:spPr>
        <p:txBody>
          <a:bodyPr/>
          <a:lstStyle/>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Uwaga:</a:t>
            </a:r>
          </a:p>
          <a:p>
            <a:pPr algn="l" rtl="0"/>
            <a:r>
              <a:rPr lang="pl"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Przedstawić slajd.</a:t>
            </a:r>
          </a:p>
          <a:p>
            <a:pPr marL="0" indent="0" algn="l" rtl="0">
              <a:buNone/>
            </a:pPr>
            <a:endParaRPr lang="pl" dirty="0">
              <a:cs typeface="Arial" panose="020B0604020202020204" pitchFamily="34" charset="0"/>
            </a:endParaRPr>
          </a:p>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Informacje dodatkowe:</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lang="pl" b="0" i="1" u="none" baseline="0"/>
              <a:t>Opis badania:</a:t>
            </a:r>
            <a:r>
              <a:rPr lang="pl" b="1" i="0" u="none" baseline="0"/>
              <a:t> </a:t>
            </a:r>
          </a:p>
          <a:p>
            <a:pPr marL="171450" marR="0" lvl="1" indent="-171450" algn="l" defTabSz="914400" rtl="0" eaLnBrk="1" fontAlgn="auto" latinLnBrk="0" hangingPunct="1">
              <a:lnSpc>
                <a:spcPct val="100000"/>
              </a:lnSpc>
              <a:spcBef>
                <a:spcPts val="0"/>
              </a:spcBef>
              <a:spcAft>
                <a:spcPts val="0"/>
              </a:spcAft>
              <a:buClr>
                <a:schemeClr val="accent1"/>
              </a:buClr>
              <a:buSzPct val="100000"/>
              <a:tabLst/>
              <a:defRPr/>
            </a:pPr>
            <a:r>
              <a:rPr lang="pl" b="0" i="0" u="none" strike="noStrike" baseline="0"/>
              <a:t>Retrospektywne badanie kohortowe z udziałem pacjentów rozpoczynających przyjmowanie benralizumabu (11/2017-06/2019) zostało przeprowadzone z wykorzystaniem danych z okresu od 2016 do 2020 roku z amerykańskiego zbioru danych dotyczących roszczeń z tytułu ubezpieczenia zdrowotnego.</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lang="pl" b="0" i="1" u="none" strike="noStrike" baseline="0"/>
              <a:t>Populacja pacjentów:</a:t>
            </a:r>
          </a:p>
          <a:p>
            <a:pPr marL="171450" marR="0" lvl="0" indent="-171450" algn="l" defTabSz="914400" rtl="0" eaLnBrk="1" fontAlgn="auto" latinLnBrk="0" hangingPunct="1">
              <a:lnSpc>
                <a:spcPct val="100000"/>
              </a:lnSpc>
              <a:spcBef>
                <a:spcPts val="0"/>
              </a:spcBef>
              <a:spcAft>
                <a:spcPts val="0"/>
              </a:spcAft>
              <a:buClr>
                <a:schemeClr val="accent1"/>
              </a:buClr>
              <a:buSzPct val="100000"/>
              <a:tabLst/>
              <a:defRPr/>
            </a:pPr>
            <a:r>
              <a:rPr lang="pl" b="0" i="0" u="none" strike="noStrike" baseline="0"/>
              <a:t>Alergiczny nieżyt nosa, nadciśnienie tętnicze, choroba refluksowa żołądkowo-przełykowa i hiperlipidemia należały do najczęstszych chorób współistniejących w kohortach</a:t>
            </a:r>
          </a:p>
          <a:p>
            <a:pPr marL="0" indent="0" algn="l" rtl="0">
              <a:buNone/>
            </a:pPr>
            <a:endParaRPr lang="pl" dirty="0">
              <a:cs typeface="Arial" panose="020B0604020202020204" pitchFamily="34" charset="0"/>
            </a:endParaRPr>
          </a:p>
          <a:p>
            <a:pPr marL="0" indent="0" algn="l" rtl="0">
              <a:buNone/>
            </a:pPr>
            <a:r>
              <a:rPr lang="pl"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Piśmiennictwo:</a:t>
            </a:r>
          </a:p>
          <a:p>
            <a:pPr marL="0" indent="0" algn="l" rtl="0" fontAlgn="base" latinLnBrk="0">
              <a:spcBef>
                <a:spcPts val="0"/>
              </a:spcBef>
              <a:buNone/>
            </a:pPr>
            <a:r>
              <a:rPr lang="pl" b="0"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Maselli DJ, Carstens D, Yang D, et al. Benralizumab is effective in reducing asthma exacerbations: results from the ZEPHYR 2 study [plakat]. Przedstawiono podczas Spotkania Amerykańskiego Kolegium ds. Alergii, Astmy i Immunologii (ACAAI) w 2021 roku; 4-8 listopada 2021 r.;</a:t>
            </a:r>
            <a:r>
              <a:rPr lang="pl" b="0" i="0" u="none" baseline="0"/>
              <a:t>Nowy Orlean, LA</a:t>
            </a:r>
            <a:r>
              <a:rPr lang="pl" b="0" i="0" u="none" kern="1200" baseline="0">
                <a:solidFill>
                  <a:schemeClr val="tx1"/>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a:p>
            <a:endParaRPr lang="pl" dirty="0"/>
          </a:p>
        </p:txBody>
      </p:sp>
      <p:sp>
        <p:nvSpPr>
          <p:cNvPr id="4" name="Slide Number Placeholder 3"/>
          <p:cNvSpPr>
            <a:spLocks noGrp="1"/>
          </p:cNvSpPr>
          <p:nvPr>
            <p:ph type="sldNum" sz="quarter" idx="5"/>
          </p:nvPr>
        </p:nvSpPr>
        <p:spPr/>
        <p:txBody>
          <a:bodyPr/>
          <a:lstStyle/>
          <a:p>
            <a:pPr algn="l" rtl="0"/>
            <a:fld id="{4E10B55F-A926-4A61-B56D-05FBD5E2C67C}" type="slidenum">
              <a:rPr/>
              <a:t>24</a:t>
            </a:fld>
            <a:endParaRPr lang="pl"/>
          </a:p>
        </p:txBody>
      </p:sp>
    </p:spTree>
    <p:extLst>
      <p:ext uri="{BB962C8B-B14F-4D97-AF65-F5344CB8AC3E}">
        <p14:creationId xmlns:p14="http://schemas.microsoft.com/office/powerpoint/2010/main" val="403235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Informacja dla prelegenta: zakładki zagadnień po prawej stronie zawierają hiperłącza. Kliknij zakładkę po prawej stronie, aby wyświetlić opisy konkretnych badań RWE.</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b="1"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0" i="0" u="none" baseline="0"/>
              <a:t>Skróty: CRSwNP = przewlekłe zapalenie zatok przynosowych z polipami; ICS = kortykosteroidy wziewne; FeNO = frakcjonowany wydychany tlenek azotu; IgE = immunoglobulina E; RWE = dane z rzeczywistej praktyki klinicznej.</a:t>
            </a: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25</a:t>
            </a:fld>
            <a:endParaRPr lang="pl" dirty="0"/>
          </a:p>
        </p:txBody>
      </p:sp>
    </p:spTree>
    <p:extLst>
      <p:ext uri="{BB962C8B-B14F-4D97-AF65-F5344CB8AC3E}">
        <p14:creationId xmlns:p14="http://schemas.microsoft.com/office/powerpoint/2010/main" val="102726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11834"/>
            <a:ext cx="5486400" cy="5138212"/>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r>
              <a:rPr lang="pl" b="1" i="0" u="none" baseline="0"/>
              <a:t>Informacje dodatkowe:</a:t>
            </a:r>
          </a:p>
          <a:p>
            <a:pPr algn="l" rtl="0">
              <a:spcBef>
                <a:spcPts val="0"/>
              </a:spcBef>
            </a:pPr>
            <a:r>
              <a:rPr lang="pl" b="0" i="0" u="none" strike="noStrike" baseline="0"/>
              <a:t>39%</a:t>
            </a:r>
            <a:r>
              <a:rPr lang="pl" b="0" i="0" u="none" baseline="0"/>
              <a:t> pacjentów zostało sklasyfikowanych jako osoby z bardzo dobrą odpowiedzią, z następującymi charakterystykami wyjściowymi: </a:t>
            </a:r>
            <a:r>
              <a:rPr lang="pl" b="0" i="0" u="none" strike="noStrike" baseline="0"/>
              <a:t>wyższy wyjściowy poziom eozynofilów, polipowatość nosa i astma o początku w wieku dorosłym.</a:t>
            </a:r>
          </a:p>
          <a:p>
            <a:pPr marL="400050" lvl="2" indent="-171450" algn="l" rtl="0">
              <a:buFont typeface="Arial" panose="020B0604020202020204" pitchFamily="34" charset="0"/>
              <a:buChar char="─"/>
            </a:pPr>
            <a:r>
              <a:rPr lang="pl" b="0" i="0" u="none" strike="noStrike" baseline="0"/>
              <a:t>43,8% osób z bardzo dobrą odpowiedzią nie doznało zaostrzeń po 48 tygodniach</a:t>
            </a:r>
          </a:p>
          <a:p>
            <a:pPr marL="400050" marR="0" lvl="2" indent="-171450" algn="l" defTabSz="914400" rtl="0" eaLnBrk="1" fontAlgn="auto" latinLnBrk="0" hangingPunct="1">
              <a:lnSpc>
                <a:spcPct val="90000"/>
              </a:lnSpc>
              <a:spcBef>
                <a:spcPts val="400"/>
              </a:spcBef>
              <a:spcAft>
                <a:spcPts val="0"/>
              </a:spcAft>
              <a:buClr>
                <a:schemeClr val="accent1"/>
              </a:buClr>
              <a:buSzTx/>
              <a:buFont typeface="Arial" panose="020B0604020202020204" pitchFamily="34" charset="0"/>
              <a:buChar char="─"/>
              <a:tabLst/>
              <a:defRPr/>
            </a:pPr>
            <a:r>
              <a:rPr lang="pl" b="0" i="0" u="none" strike="noStrike" baseline="0"/>
              <a:t>41,9% osób z odpowiedzią, </a:t>
            </a:r>
            <a:r>
              <a:rPr lang="pl" b="1" i="0" u="none" strike="noStrike" baseline="0"/>
              <a:t>które otrzymywały mOCS </a:t>
            </a:r>
            <a:r>
              <a:rPr lang="pl" b="0" i="0" u="none" strike="noStrike" baseline="0"/>
              <a:t>na etapie oceny wyjściowej, nie doznało zaostrzeń po 48 tygodniach</a:t>
            </a:r>
          </a:p>
          <a:p>
            <a:pPr marL="400050" marR="0" lvl="2" indent="-171450" algn="l" defTabSz="914400" rtl="0" eaLnBrk="1" fontAlgn="auto" latinLnBrk="0" hangingPunct="1">
              <a:lnSpc>
                <a:spcPct val="90000"/>
              </a:lnSpc>
              <a:spcBef>
                <a:spcPts val="400"/>
              </a:spcBef>
              <a:spcAft>
                <a:spcPts val="0"/>
              </a:spcAft>
              <a:buClr>
                <a:schemeClr val="accent1"/>
              </a:buClr>
              <a:buSzTx/>
              <a:buFont typeface="Arial" panose="020B0604020202020204" pitchFamily="34" charset="0"/>
              <a:buChar char="─"/>
              <a:tabLst/>
              <a:defRPr/>
            </a:pPr>
            <a:r>
              <a:rPr lang="pl" b="0" i="0" u="none" strike="noStrike" baseline="0"/>
              <a:t>46,4% osób z odpowiedzią, </a:t>
            </a:r>
            <a:r>
              <a:rPr lang="pl" b="1" i="0" u="none" strike="noStrike" baseline="0"/>
              <a:t>które nie otrzymywały mOCS </a:t>
            </a:r>
            <a:r>
              <a:rPr lang="pl" b="0" i="0" u="none" strike="noStrike" baseline="0"/>
              <a:t>na etapie oceny wyjściowej, nie doznało zaostrzeń po 48 tygodniach</a:t>
            </a:r>
            <a:endParaRPr lang="pl" dirty="0"/>
          </a:p>
          <a:p>
            <a:pPr algn="l" rtl="0"/>
            <a:r>
              <a:rPr lang="pl" b="0" i="0" u="none" strike="noStrike" baseline="0"/>
              <a:t>Zaostrzenia zdefiniowano jako pogorszenie kontroli astmy, wymagające 3-dniowego stosowania doustnego prednizolonu (lub podwojenia dawki prednizolonu w razie przyjmowania terapii mOCS).</a:t>
            </a:r>
          </a:p>
          <a:p>
            <a:pPr algn="l" rtl="0"/>
            <a:r>
              <a:rPr lang="pl" b="0" i="1" u="none" baseline="0"/>
              <a:t>Opis badania:</a:t>
            </a:r>
            <a:r>
              <a:rPr lang="pl" b="1" i="0" u="none" baseline="0"/>
              <a:t> </a:t>
            </a:r>
          </a:p>
          <a:p>
            <a:pPr marL="400050" lvl="2" indent="-171450" algn="l" rtl="0">
              <a:buFont typeface="Arial" panose="020B0604020202020204" pitchFamily="34" charset="0"/>
              <a:buChar char="─"/>
            </a:pPr>
            <a:r>
              <a:rPr lang="pl" b="0" i="0" u="none" strike="noStrike" baseline="0"/>
              <a:t>Retrospektywna analiza dorosłych pacjentów z SEA, którzy stosowali leczenie benralizumabem przez ≥</a:t>
            </a:r>
            <a:r>
              <a:rPr lang="pl" b="0" i="0" u="none" baseline="0"/>
              <a:t>24 </a:t>
            </a:r>
            <a:r>
              <a:rPr lang="pl" b="0" i="0" u="none" strike="noStrike" baseline="0"/>
              <a:t>tygodnie</a:t>
            </a:r>
          </a:p>
          <a:p>
            <a:pPr marL="0" lvl="2" indent="-171450" algn="l" rtl="0"/>
            <a:r>
              <a:rPr lang="pl" b="0" i="1" u="none" strike="noStrike" baseline="0"/>
              <a:t>Populacja pacjentów:</a:t>
            </a:r>
          </a:p>
          <a:p>
            <a:pPr marL="400050" lvl="2" indent="-171450" algn="l" rtl="0">
              <a:spcBef>
                <a:spcPts val="0"/>
              </a:spcBef>
              <a:buFont typeface="Arial" panose="020B0604020202020204" pitchFamily="34" charset="0"/>
              <a:buChar char="─"/>
            </a:pPr>
            <a:r>
              <a:rPr lang="pl" b="0" i="0" u="none" strike="noStrike" baseline="0"/>
              <a:t>12,3% pacjentów otrzymywało wcześniej omalizumab</a:t>
            </a:r>
          </a:p>
          <a:p>
            <a:pPr marL="400050" lvl="2" indent="-171450" algn="l" rtl="0">
              <a:spcBef>
                <a:spcPts val="0"/>
              </a:spcBef>
              <a:buFont typeface="Arial" panose="020B0604020202020204" pitchFamily="34" charset="0"/>
              <a:buChar char="─"/>
            </a:pPr>
            <a:r>
              <a:rPr lang="pl" b="0" i="0" u="none" strike="noStrike" baseline="0"/>
              <a:t>36,9% pacjentów stosowało wcześniej terapię anty-IL5 z wykorzystaniem mepolizumabu, reslizumabu lub obydwu tych leków</a:t>
            </a:r>
          </a:p>
          <a:p>
            <a:pPr algn="l" rtl="0">
              <a:spcBef>
                <a:spcPts val="0"/>
              </a:spcBef>
            </a:pPr>
            <a:r>
              <a:rPr lang="pl" b="0" i="0" u="none" strike="noStrike" baseline="0"/>
              <a:t>Nie zgłoszono zdarzeń niepożądanych</a:t>
            </a:r>
            <a:endParaRPr lang="pl" b="1" dirty="0"/>
          </a:p>
          <a:p>
            <a:pPr marL="0" indent="0" algn="l" rtl="0">
              <a:buNone/>
            </a:pPr>
            <a:r>
              <a:rPr lang="pl" b="1" i="0" u="none" baseline="0"/>
              <a:t>Piśmiennictwo:</a:t>
            </a:r>
            <a:endParaRPr lang="pl" sz="1000" b="1" dirty="0">
              <a:latin typeface="+mn-lt"/>
            </a:endParaRPr>
          </a:p>
          <a:p>
            <a:pPr marL="0" indent="0" algn="l" rtl="0">
              <a:spcBef>
                <a:spcPts val="0"/>
              </a:spcBef>
              <a:buNone/>
            </a:pPr>
            <a:r>
              <a:rPr lang="pl" sz="1000" b="0" i="0" u="none" baseline="0">
                <a:latin typeface="+mn-lt"/>
                <a:ea typeface="+mn-lt"/>
                <a:cs typeface="+mn-lt"/>
                <a:sym typeface="+mn-lt"/>
              </a:rPr>
              <a:t>Kavanagh JE, Hearn AP, Dhariwal J, et al. </a:t>
            </a:r>
            <a:r>
              <a:rPr lang="pl" sz="1000" b="0" i="0" u="none" strike="noStrike" baseline="0">
                <a:latin typeface="+mn-lt"/>
                <a:ea typeface="+mn-lt"/>
                <a:cs typeface="+mn-lt"/>
                <a:sym typeface="+mn-lt"/>
              </a:rPr>
              <a:t>Real-world effectiveness of benralizumab in severe eosinophilic asthma</a:t>
            </a:r>
            <a:r>
              <a:rPr lang="pl" sz="1000" b="0" i="0" u="none" strike="noStrike" kern="1200" baseline="0">
                <a:solidFill>
                  <a:schemeClr val="tx1"/>
                </a:solidFill>
                <a:latin typeface="+mn-lt"/>
                <a:ea typeface="+mn-ea"/>
                <a:cs typeface="+mn-cs"/>
              </a:rPr>
              <a:t>. </a:t>
            </a:r>
            <a:r>
              <a:rPr lang="pl" sz="1000" b="0" i="1" u="none" strike="noStrike" baseline="0">
                <a:latin typeface="+mn-lt"/>
                <a:ea typeface="+mn-lt"/>
                <a:cs typeface="+mn-lt"/>
                <a:sym typeface="+mn-lt"/>
              </a:rPr>
              <a:t>CHEST</a:t>
            </a:r>
            <a:r>
              <a:rPr lang="pl" sz="1000" b="0" i="0" u="none" strike="noStrike" baseline="0">
                <a:latin typeface="+mn-lt"/>
                <a:ea typeface="+mn-lt"/>
                <a:cs typeface="+mn-lt"/>
                <a:sym typeface="+mn-lt"/>
              </a:rPr>
              <a:t>. 2021;159:496-506</a:t>
            </a:r>
            <a:r>
              <a:rPr lang="pl" sz="1000" b="0" i="1" u="none" strike="noStrike" baseline="0">
                <a:latin typeface="+mn-lt"/>
                <a:ea typeface="+mn-lt"/>
                <a:cs typeface="+mn-lt"/>
                <a:sym typeface="+mn-lt"/>
              </a:rPr>
              <a:t>.</a:t>
            </a:r>
            <a:endParaRPr lang="pl" sz="10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617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Skróty:</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0" i="0" u="none" baseline="0"/>
              <a:t>ACQ-6 = 6-punktowy kwestionariusz kontroli astmy; FEV</a:t>
            </a:r>
            <a:r>
              <a:rPr lang="pl" b="0" i="0" u="none" baseline="-25000"/>
              <a:t>1</a:t>
            </a:r>
            <a:r>
              <a:rPr lang="pl" b="0" i="0" u="none" baseline="0"/>
              <a:t> = natężona objętość wydechowa pierwszosekundowa; IgE = immunoglobulina E; IL-5 = interleukina-5; IL-5R = receptor interleukiny-5; NS = nieistotne; OCS = kortykosteroidy doustne; SEA = ciężka astma eozynofilowa.</a:t>
            </a:r>
          </a:p>
          <a:p>
            <a:pPr marL="0" indent="0" algn="l" rtl="0">
              <a:buNone/>
            </a:pPr>
            <a:endParaRPr lang="pl" b="1" dirty="0"/>
          </a:p>
          <a:p>
            <a:pPr marL="0" indent="0" algn="l" rtl="0">
              <a:buNone/>
            </a:pPr>
            <a:r>
              <a:rPr lang="pl" b="1" i="0" u="none" baseline="0"/>
              <a:t>Informacje dodatkowe:</a:t>
            </a:r>
          </a:p>
          <a:p>
            <a:pPr algn="l" rtl="0"/>
            <a:r>
              <a:rPr lang="pl" sz="1000" b="0" i="0" u="none" strike="noStrike" kern="1200" baseline="0">
                <a:solidFill>
                  <a:schemeClr val="tx1"/>
                </a:solidFill>
                <a:latin typeface="+mn-lt"/>
                <a:ea typeface="+mn-ea"/>
                <a:cs typeface="+mn-cs"/>
              </a:rPr>
              <a:t>Pacjenci, którzy równolegle kwalifikowali się do omalizumabu, byli młodsi (średnia wieku 50,6±13,2 w por. z 55,2±13,2 roku, p=0,01), wykazywali niższy odsetek choroby o początku w wieku dorosłym (45,9% w por. z 70,9%, </a:t>
            </a:r>
            <a:br>
              <a:rPr lang="pl" sz="1000" b="0" i="0" u="none" strike="noStrike" kern="1200" baseline="0">
                <a:solidFill>
                  <a:schemeClr val="tx1"/>
                </a:solidFill>
                <a:latin typeface="+mn-lt"/>
                <a:ea typeface="+mn-ea"/>
                <a:cs typeface="+mn-cs"/>
              </a:rPr>
            </a:br>
            <a:r>
              <a:rPr lang="pl" sz="1000" b="0" i="0" u="none" strike="noStrike" kern="1200" baseline="0">
                <a:solidFill>
                  <a:schemeClr val="tx1"/>
                </a:solidFill>
                <a:latin typeface="+mn-lt"/>
                <a:ea typeface="+mn-ea"/>
                <a:cs typeface="+mn-cs"/>
              </a:rPr>
              <a:t>p&lt;0,001). Obserwowano u nich niższy całkowity poziom IgE (289±250 w por. z 581±1126 KU/l, p=0,009), wyższą ocenę punktową ACQ-6 (3,03±1,34 w por. z 2,59±1,34, p= 0,014) i niższą ocenę punktową mAQLQ (3,24±1,50 w por. z 3,80±1,60, </a:t>
            </a:r>
            <a:br>
              <a:rPr lang="pl" sz="1000" b="0" i="0" u="none" strike="noStrike" kern="1200" baseline="0">
                <a:solidFill>
                  <a:schemeClr val="tx1"/>
                </a:solidFill>
                <a:latin typeface="+mn-lt"/>
                <a:ea typeface="+mn-ea"/>
                <a:cs typeface="+mn-cs"/>
              </a:rPr>
            </a:br>
            <a:r>
              <a:rPr lang="pl" sz="1000" b="0" i="0" u="none" strike="noStrike" kern="1200" baseline="0">
                <a:solidFill>
                  <a:schemeClr val="tx1"/>
                </a:solidFill>
                <a:latin typeface="+mn-lt"/>
                <a:ea typeface="+mn-ea"/>
                <a:cs typeface="+mn-cs"/>
              </a:rPr>
              <a:t>p=0,007</a:t>
            </a:r>
          </a:p>
          <a:p>
            <a:endParaRPr lang="pl" dirty="0"/>
          </a:p>
          <a:p>
            <a:pPr marL="0" indent="0" algn="l" rtl="0">
              <a:buNone/>
            </a:pPr>
            <a:r>
              <a:rPr lang="pl" b="1" i="0" u="none" baseline="0"/>
              <a:t>Piśmiennictwo:</a:t>
            </a:r>
          </a:p>
          <a:p>
            <a:pPr marL="0" indent="0" algn="l" rtl="0">
              <a:spcBef>
                <a:spcPts val="0"/>
              </a:spcBef>
              <a:buNone/>
            </a:pPr>
            <a:r>
              <a:rPr lang="pl" sz="1000" b="0" i="0" u="none" baseline="0"/>
              <a:t>Hearn AP, Hug OD, Somani ZA, et al. </a:t>
            </a:r>
            <a:r>
              <a:rPr lang="pl" sz="1000" b="0" i="0" u="none" strike="noStrike" kern="1200" baseline="0">
                <a:solidFill>
                  <a:schemeClr val="tx1"/>
                </a:solidFill>
                <a:latin typeface="+mn-lt"/>
                <a:ea typeface="+mn-ea"/>
                <a:cs typeface="+mn-cs"/>
              </a:rPr>
              <a:t>Real world effectiveness of anti-IL-5/5R therapies is independent of co-eligibility for anti-IgE therapy [w druku]. </a:t>
            </a:r>
            <a:r>
              <a:rPr lang="pl" sz="1000" b="0" i="1" u="none" strike="noStrike" kern="1200" baseline="0">
                <a:solidFill>
                  <a:schemeClr val="tx1"/>
                </a:solidFill>
                <a:latin typeface="+mn-lt"/>
                <a:ea typeface="+mn-ea"/>
                <a:cs typeface="+mn-cs"/>
              </a:rPr>
              <a:t>Eur Respir J. </a:t>
            </a:r>
            <a:r>
              <a:rPr lang="pl" sz="1000" b="0" i="0" u="none" strike="noStrike" kern="1200" baseline="0">
                <a:solidFill>
                  <a:schemeClr val="tx1"/>
                </a:solidFill>
                <a:latin typeface="+mn-lt"/>
                <a:ea typeface="+mn-ea"/>
                <a:cs typeface="+mn-cs"/>
              </a:rPr>
              <a:t>2021. https://dx.doi.org/10.1183/13993003.00166-2021. </a:t>
            </a:r>
            <a:endParaRPr lang="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5112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0" indent="0" algn="l" rtl="0">
              <a:buNone/>
            </a:pPr>
            <a:r>
              <a:rPr lang="pl" b="0" i="1" u="none" baseline="0"/>
              <a:t>Plan przebiegu badania</a:t>
            </a:r>
          </a:p>
          <a:p>
            <a:pPr marL="0" indent="0" algn="l" rtl="0">
              <a:buNone/>
            </a:pPr>
            <a:r>
              <a:rPr lang="pl" b="0" i="0" u="none" baseline="0"/>
              <a:t>Retrospektywne, jednoośrodkowe badanie z udziałem pacjentów z SEA, leczonych wysoką dawką ICS + LABA, LAMA, teofiliny lub OCS</a:t>
            </a:r>
          </a:p>
          <a:p>
            <a:pPr marL="0" indent="0" algn="l" rtl="0">
              <a:buNone/>
            </a:pPr>
            <a:endParaRPr lang="pl" i="1" dirty="0"/>
          </a:p>
          <a:p>
            <a:pPr marL="0" indent="0" algn="l" rtl="0">
              <a:buNone/>
            </a:pPr>
            <a:r>
              <a:rPr lang="pl" b="1" i="0" u="none" baseline="0"/>
              <a:t>Piśmiennictwo:</a:t>
            </a:r>
          </a:p>
          <a:p>
            <a:pPr marL="0" indent="0" algn="l" rtl="0">
              <a:spcBef>
                <a:spcPts val="0"/>
              </a:spcBef>
              <a:buNone/>
            </a:pPr>
            <a:r>
              <a:rPr kumimoji="0" lang="pl" sz="1000" b="0" i="0" u="none" strike="noStrike" kern="1200" cap="none" spc="0" normalizeH="0" baseline="0">
                <a:ln>
                  <a:noFill/>
                </a:ln>
                <a:solidFill>
                  <a:srgbClr val="000000"/>
                </a:solidFill>
                <a:effectLst/>
                <a:uLnTx/>
                <a:uFillTx/>
                <a:latin typeface="+mn-lt"/>
                <a:ea typeface="+mn-ea"/>
                <a:cs typeface="+mn-cs"/>
              </a:rPr>
              <a:t>Matsuno O, Minamoto S. </a:t>
            </a:r>
            <a:r>
              <a:rPr lang="pl" sz="1000" b="0" i="0" u="none" strike="noStrike" kern="1200" baseline="0">
                <a:solidFill>
                  <a:schemeClr val="tx1"/>
                </a:solidFill>
                <a:latin typeface="+mn-lt"/>
                <a:ea typeface="+mn-ea"/>
                <a:cs typeface="+mn-cs"/>
              </a:rPr>
              <a:t>Rapid effect of benralizumab for severe asthma with chronic rhinosinusitis with nasal polyps. </a:t>
            </a:r>
            <a:r>
              <a:rPr lang="pl" b="0" i="1" u="none" baseline="0">
                <a:solidFill>
                  <a:srgbClr val="000000"/>
                </a:solidFill>
              </a:rPr>
              <a:t>Pulm Pharmacol Ther</a:t>
            </a:r>
            <a:r>
              <a:rPr lang="pl" b="0" i="0" u="none" baseline="0">
                <a:solidFill>
                  <a:srgbClr val="000000"/>
                </a:solidFill>
              </a:rPr>
              <a:t>. </a:t>
            </a:r>
            <a:r>
              <a:rPr lang="pl" b="0" i="0" u="none" baseline="0"/>
              <a:t>2020;64:101965. </a:t>
            </a:r>
            <a:r>
              <a:rPr lang="pl" sz="1000" b="0" i="0" u="none" strike="noStrike" kern="1200" baseline="0">
                <a:solidFill>
                  <a:schemeClr val="tx1"/>
                </a:solidFill>
                <a:latin typeface="+mn-lt"/>
                <a:ea typeface="+mn-ea"/>
                <a:cs typeface="+mn-cs"/>
              </a:rPr>
              <a:t> </a:t>
            </a:r>
            <a:endParaRPr lang="pl" b="1"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28</a:t>
            </a:fld>
            <a:endParaRPr lang="pl" dirty="0"/>
          </a:p>
        </p:txBody>
      </p:sp>
    </p:spTree>
    <p:extLst>
      <p:ext uri="{BB962C8B-B14F-4D97-AF65-F5344CB8AC3E}">
        <p14:creationId xmlns:p14="http://schemas.microsoft.com/office/powerpoint/2010/main" val="111297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Informacja dla prelegenta: ikona z symbolem domu w prawym górnym rogu slajdu umożliwia przekierowanie do slajdu ze spisem treści.</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b="1" dirty="0"/>
          </a:p>
          <a:p>
            <a:pPr marL="0" indent="0" algn="l" rtl="0">
              <a:buNone/>
            </a:pPr>
            <a:endParaRPr lang="pl" b="1" dirty="0"/>
          </a:p>
          <a:p>
            <a:pPr marL="0" indent="0" algn="l" rtl="0">
              <a:buNone/>
            </a:pPr>
            <a:r>
              <a:rPr lang="pl" b="1" i="0" u="none" baseline="0"/>
              <a:t>Skróty:</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sz="1000" b="0" i="0" u="none" baseline="0"/>
              <a:t>RCT = randomizowane badanie z grupą kontrolną; RWE = dane z rzeczywistej praktyki klinicznej.</a:t>
            </a:r>
          </a:p>
          <a:p>
            <a:pPr marL="0" indent="0" algn="l" rtl="0">
              <a:buNone/>
            </a:pPr>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t>2</a:t>
            </a:fld>
            <a:endParaRPr lang="pl" dirty="0"/>
          </a:p>
        </p:txBody>
      </p:sp>
    </p:spTree>
    <p:extLst>
      <p:ext uri="{BB962C8B-B14F-4D97-AF65-F5344CB8AC3E}">
        <p14:creationId xmlns:p14="http://schemas.microsoft.com/office/powerpoint/2010/main" val="2463918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56125"/>
            <a:ext cx="5486400" cy="5229088"/>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Skróty:</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sz="1000" b="0" i="0" u="none" baseline="0"/>
              <a:t>Zmniejszenie EXAC. AER = odsetek zaostrzeń astmy; ACQ = kwestionariusz kontroli astmy, EXAC = zaostrzenie; ICS = kortykosteroidy wziewne; mOCS = leczenie podtrzymujące kortykosteroidami doustnymi; OCS = kortykosteroidy doustne; SEA = ciężka astma eozynofilowa.</a:t>
            </a:r>
          </a:p>
          <a:p>
            <a:pPr marL="0" indent="0" algn="l" rtl="0">
              <a:buNone/>
            </a:pPr>
            <a:endParaRPr lang="pl" b="1" dirty="0"/>
          </a:p>
          <a:p>
            <a:pPr marL="0" indent="0" algn="l" rtl="0">
              <a:buNone/>
            </a:pPr>
            <a:r>
              <a:rPr lang="pl" b="1" i="0" u="none" baseline="0"/>
              <a:t>Informacje dodatkowe:</a:t>
            </a:r>
          </a:p>
          <a:p>
            <a:pPr marL="171450" indent="-171450" algn="l" rtl="0"/>
            <a:r>
              <a:rPr lang="pl" sz="1000" b="0" i="0" u="none" strike="noStrike" kern="1200" baseline="0">
                <a:solidFill>
                  <a:schemeClr val="tx1"/>
                </a:solidFill>
                <a:latin typeface="+mn-lt"/>
                <a:ea typeface="+mn-ea"/>
                <a:cs typeface="+mn-cs"/>
              </a:rPr>
              <a:t>Dobry stopień przestrzegania zasad przyjmowania leku był zdefiniowany przez wskaźnik Medicines Possession Ratio: obliczono liczbę dawek ICS wydanych na receptę / oczekiwaną liczbę za rok przed i rok po włączeniu leku biologicznego. </a:t>
            </a:r>
          </a:p>
          <a:p>
            <a:pPr marL="400050" lvl="2" indent="-171450" algn="l" rtl="0"/>
            <a:r>
              <a:rPr lang="pl" sz="1000" b="0" i="0" u="none" strike="noStrike" kern="1200" baseline="0">
                <a:solidFill>
                  <a:schemeClr val="tx1"/>
                </a:solidFill>
                <a:latin typeface="+mn-lt"/>
                <a:ea typeface="+mn-ea"/>
                <a:cs typeface="+mn-cs"/>
              </a:rPr>
              <a:t>Dobry stopień przestrzegania zasad przyjmowania leku: MPR &gt;0,75</a:t>
            </a:r>
          </a:p>
          <a:p>
            <a:pPr marL="400050" lvl="2" indent="-171450" algn="l" rtl="0"/>
            <a:r>
              <a:rPr lang="pl" sz="1000" b="0" i="0" u="none" strike="noStrike" kern="1200" baseline="0">
                <a:solidFill>
                  <a:schemeClr val="tx1"/>
                </a:solidFill>
                <a:latin typeface="+mn-lt"/>
                <a:ea typeface="+mn-ea"/>
                <a:cs typeface="+mn-cs"/>
              </a:rPr>
              <a:t>Suboptymalny stopień przestrzegania zasad przyjmowania leku: MPR 0,74-0,51 </a:t>
            </a:r>
          </a:p>
          <a:p>
            <a:pPr marL="400050" lvl="2" indent="-171450" algn="l" rtl="0"/>
            <a:r>
              <a:rPr lang="pl" sz="1000" b="0" i="0" u="none" strike="noStrike" kern="1200" baseline="0">
                <a:solidFill>
                  <a:schemeClr val="tx1"/>
                </a:solidFill>
                <a:latin typeface="+mn-lt"/>
                <a:ea typeface="+mn-ea"/>
                <a:cs typeface="+mn-cs"/>
              </a:rPr>
              <a:t>Niski stopień przestrzegania zasad przyjmowania leku: MPR &lt;0,5</a:t>
            </a:r>
          </a:p>
          <a:p>
            <a:pPr algn="l" rtl="0"/>
            <a:r>
              <a:rPr lang="pl" sz="1000" b="0" i="0" u="none" strike="noStrike" kern="1200" baseline="0">
                <a:solidFill>
                  <a:schemeClr val="tx1"/>
                </a:solidFill>
                <a:latin typeface="+mn-lt"/>
                <a:ea typeface="+mn-ea"/>
                <a:cs typeface="+mn-cs"/>
              </a:rPr>
              <a:t>Podczas leczenia benralizumabem, niski stopień przestrzegania zasad przyjmowania ICS nie wiązał się z gorszymi wynikami leczenia niż w przypadku dobrego przestrzegania zasad przyjmowania ICS: odsetki poprawy pod względem ACQ (p=0,198), czynności płuc (p=0,95), zmniejszenia dawki mOCS (p=0,53) i odstawienia OCS (p=0,55) nie różniły się zależnie od stosowania ICS</a:t>
            </a:r>
          </a:p>
          <a:p>
            <a:pPr marL="0" indent="0" algn="l" rtl="0">
              <a:buNone/>
            </a:pPr>
            <a:endParaRPr lang="pl" dirty="0"/>
          </a:p>
          <a:p>
            <a:pPr marL="0" indent="0" algn="l" rtl="0">
              <a:buNone/>
            </a:pPr>
            <a:r>
              <a:rPr lang="pl" b="1" i="0" u="none" baseline="0"/>
              <a:t>Piśmiennictwo:</a:t>
            </a:r>
          </a:p>
          <a:p>
            <a:pPr marL="0" indent="0" algn="l" rtl="0">
              <a:spcBef>
                <a:spcPts val="0"/>
              </a:spcBef>
              <a:buNone/>
            </a:pPr>
            <a:r>
              <a:rPr lang="pl" b="0" i="0" u="none" baseline="0"/>
              <a:t>d’Ancona G, Kavanagh J, Roxas C, et al. </a:t>
            </a:r>
            <a:r>
              <a:rPr lang="pl" sz="1000" b="0" i="0" u="none" strike="noStrike" kern="1200" baseline="0">
                <a:solidFill>
                  <a:schemeClr val="tx1"/>
                </a:solidFill>
                <a:latin typeface="+mn-lt"/>
                <a:ea typeface="+mn-ea"/>
                <a:cs typeface="+mn-cs"/>
              </a:rPr>
              <a:t>Differential effects of unscheduled ICS withdrawal between patients receiving benralizumab and mepolizumab. </a:t>
            </a:r>
            <a:r>
              <a:rPr lang="pl" b="0" i="1" u="none" baseline="0"/>
              <a:t>Am J Respir Crit Care Med</a:t>
            </a:r>
            <a:r>
              <a:rPr lang="pl" b="0" i="0" u="none" baseline="0"/>
              <a:t>. 2020;201:A7740. </a:t>
            </a: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29</a:t>
            </a:fld>
            <a:endParaRPr lang="pl" dirty="0"/>
          </a:p>
        </p:txBody>
      </p:sp>
    </p:spTree>
    <p:extLst>
      <p:ext uri="{BB962C8B-B14F-4D97-AF65-F5344CB8AC3E}">
        <p14:creationId xmlns:p14="http://schemas.microsoft.com/office/powerpoint/2010/main" val="2359983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377" rtl="0" eaLnBrk="0" fontAlgn="auto" latinLnBrk="0" hangingPunct="0">
              <a:lnSpc>
                <a:spcPct val="100000"/>
              </a:lnSpc>
              <a:spcBef>
                <a:spcPts val="0"/>
              </a:spcBef>
              <a:spcAft>
                <a:spcPts val="0"/>
              </a:spcAft>
              <a:buClrTx/>
              <a:buSzTx/>
              <a:buFontTx/>
              <a:buNone/>
              <a:tabLst/>
              <a:defRPr/>
            </a:pPr>
            <a:fld id="{19E317B7-3431-4D0B-B92A-6784FE77F2DD}" type="slidenum">
              <a:rPr kumimoji="0" sz="1200" b="0" i="0" u="none" strike="noStrike" kern="1200" cap="none" spc="0" normalizeH="0" baseline="0">
                <a:ln>
                  <a:noFill/>
                </a:ln>
                <a:solidFill>
                  <a:prstClr val="black"/>
                </a:solidFill>
                <a:effectLst/>
                <a:uLnTx/>
                <a:uFillTx/>
                <a:latin typeface="Arial" pitchFamily="34" charset="0"/>
                <a:ea typeface="+mn-ea"/>
                <a:cs typeface="+mn-cs"/>
              </a:rPr>
              <a:pPr marL="0" marR="0" lvl="0" indent="0" algn="r" defTabSz="914377" rtl="0" eaLnBrk="0" fontAlgn="auto" latinLnBrk="0" hangingPunct="0">
                <a:lnSpc>
                  <a:spcPct val="100000"/>
                </a:lnSpc>
                <a:spcBef>
                  <a:spcPts val="0"/>
                </a:spcBef>
                <a:spcAft>
                  <a:spcPts val="0"/>
                </a:spcAft>
                <a:buClrTx/>
                <a:buSzTx/>
                <a:buFontTx/>
                <a:buNone/>
                <a:tabLst/>
                <a:defRPr/>
              </a:pPr>
              <a:t>30</a:t>
            </a:fld>
            <a:endParaRPr kumimoji="0" lang="pl"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 name="Notes Placeholder 3"/>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Piśmiennictwo:</a:t>
            </a:r>
          </a:p>
          <a:p>
            <a:pPr marL="0" indent="0" algn="l" rtl="0">
              <a:spcBef>
                <a:spcPts val="0"/>
              </a:spcBef>
              <a:buNone/>
            </a:pPr>
            <a:r>
              <a:rPr lang="pl" b="0" i="0" u="none" baseline="0"/>
              <a:t>Kavanagh J, Hearn AP, d'Ancona G, et al. The response to benralizumab at 1 year after a sub-optimal response to mepolizumab in severe eosinophilic asthma. </a:t>
            </a:r>
            <a:r>
              <a:rPr lang="pl" b="0" i="1" u="none" baseline="0"/>
              <a:t>Am J Respir Crit Care Med</a:t>
            </a:r>
            <a:r>
              <a:rPr lang="pl" b="0" i="0" u="none" baseline="0"/>
              <a:t>. 2020;201:A4265. </a:t>
            </a:r>
          </a:p>
          <a:p>
            <a:endParaRPr lang="pl"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834186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algn="l" rtl="0"/>
            <a:r>
              <a:rPr lang="pl" sz="1000" b="0" i="0" u="none" strike="noStrike" kern="1200" baseline="0">
                <a:solidFill>
                  <a:schemeClr val="tx1"/>
                </a:solidFill>
                <a:latin typeface="+mn-lt"/>
                <a:ea typeface="+mn-ea"/>
                <a:cs typeface="+mn-cs"/>
              </a:rPr>
              <a:t>Populacja pacjentów w tym badaniu wydawała się mieć cięższą postać astmy niż pacjenci włączeni do programu fazy III dotyczącego benralizumabu </a:t>
            </a:r>
          </a:p>
          <a:p>
            <a:pPr marL="400050" lvl="2" indent="-171450" algn="l" rtl="0">
              <a:buFont typeface="Arial" panose="020B0604020202020204" pitchFamily="34" charset="0"/>
              <a:buChar char="̶"/>
            </a:pPr>
            <a:r>
              <a:rPr lang="pl" sz="1000" b="0" i="0" u="none" strike="noStrike" kern="1200" baseline="0">
                <a:solidFill>
                  <a:schemeClr val="tx1"/>
                </a:solidFill>
                <a:latin typeface="+mn-lt"/>
                <a:ea typeface="+mn-ea"/>
                <a:cs typeface="+mn-cs"/>
              </a:rPr>
              <a:t>Większa liczba tych pacjentów stosowała mOCS</a:t>
            </a:r>
          </a:p>
          <a:p>
            <a:pPr marL="400050" lvl="2" indent="-171450" algn="l" rtl="0">
              <a:buFont typeface="Arial" panose="020B0604020202020204" pitchFamily="34" charset="0"/>
              <a:buChar char="̶"/>
            </a:pPr>
            <a:r>
              <a:rPr lang="pl" sz="1000" b="0" i="0" u="none" strike="noStrike" kern="1200" baseline="0">
                <a:solidFill>
                  <a:schemeClr val="tx1"/>
                </a:solidFill>
                <a:latin typeface="+mn-lt"/>
                <a:ea typeface="+mn-ea"/>
                <a:cs typeface="+mn-cs"/>
              </a:rPr>
              <a:t>U pacjentów tych stwierdzono wyższy wyjściowy odsetek zaostrzeń oraz wyższe oceny punktowe ACQ pomimo potwierdzonego przestrzegania zasad przyjmowania leku podstawowego</a:t>
            </a:r>
          </a:p>
          <a:p>
            <a:pPr marL="0" indent="0" algn="l" rtl="0">
              <a:buNone/>
            </a:pPr>
            <a:endParaRPr lang="pl" sz="1000" b="0" i="0" u="none" strike="noStrike" kern="1200" baseline="0" dirty="0">
              <a:solidFill>
                <a:schemeClr val="tx1"/>
              </a:solidFill>
              <a:latin typeface="+mn-lt"/>
              <a:ea typeface="+mn-ea"/>
              <a:cs typeface="+mn-cs"/>
            </a:endParaRPr>
          </a:p>
          <a:p>
            <a:pPr marL="0" indent="0" algn="l" rtl="0">
              <a:buNone/>
            </a:pPr>
            <a:r>
              <a:rPr lang="pl" b="1" i="0" u="none" baseline="0"/>
              <a:t>Piśmiennictwo: </a:t>
            </a:r>
          </a:p>
          <a:p>
            <a:pPr marL="0" indent="0" algn="l" rtl="0">
              <a:spcBef>
                <a:spcPts val="0"/>
              </a:spcBef>
              <a:buNone/>
            </a:pPr>
            <a:r>
              <a:rPr lang="pl" sz="1000" b="0" i="0" u="none" kern="1200" baseline="0">
                <a:solidFill>
                  <a:schemeClr val="tx1"/>
                </a:solidFill>
                <a:effectLst/>
                <a:latin typeface="+mn-lt"/>
                <a:ea typeface="+mn-ea"/>
                <a:cs typeface="+mn-cs"/>
              </a:rPr>
              <a:t>Kavanagh J, Roxas C, Thomson L, et al. </a:t>
            </a:r>
            <a:r>
              <a:rPr lang="pl" b="0" i="0" u="none" baseline="0"/>
              <a:t>Real-world 1 year effectiveness of benralizumab in severe eosinophilic asthma.</a:t>
            </a:r>
            <a:r>
              <a:rPr lang="pl" sz="1000" b="0" i="0" u="none" kern="1200" baseline="0">
                <a:solidFill>
                  <a:schemeClr val="tx1"/>
                </a:solidFill>
                <a:effectLst/>
                <a:latin typeface="+mn-lt"/>
                <a:ea typeface="+mn-ea"/>
                <a:cs typeface="+mn-cs"/>
              </a:rPr>
              <a:t> </a:t>
            </a:r>
            <a:r>
              <a:rPr lang="pl" b="0" i="1" u="none" baseline="0"/>
              <a:t>Thorax. </a:t>
            </a:r>
            <a:r>
              <a:rPr lang="pl" b="0" i="0" u="none" baseline="0"/>
              <a:t>2019;74:A1-A262.</a:t>
            </a: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31</a:t>
            </a:fld>
            <a:endParaRPr lang="pl" dirty="0"/>
          </a:p>
        </p:txBody>
      </p:sp>
    </p:spTree>
    <p:extLst>
      <p:ext uri="{BB962C8B-B14F-4D97-AF65-F5344CB8AC3E}">
        <p14:creationId xmlns:p14="http://schemas.microsoft.com/office/powerpoint/2010/main" val="3477688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sz="1000" b="0" i="1" u="none" baseline="0"/>
              <a:t>Opis badania:</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Obserwacyjne włoskie badanie z udziałem pacjentów z SRA leczonych benralizumabem, wysoką dawką ICS/LABA + OCS w okresie od 9/4/19 do 3/3/20 </a:t>
            </a:r>
          </a:p>
          <a:p>
            <a:pPr marL="0" indent="0" algn="l" rtl="0">
              <a:buNone/>
            </a:pPr>
            <a:endParaRPr lang="pl" dirty="0"/>
          </a:p>
          <a:p>
            <a:pPr marL="0" indent="0" algn="l" rtl="0">
              <a:buNone/>
            </a:pPr>
            <a:r>
              <a:rPr lang="pl" b="1" i="0" u="none" baseline="0"/>
              <a:t>Piśmiennictwo:</a:t>
            </a:r>
          </a:p>
          <a:p>
            <a:pPr marL="0" indent="0" algn="l" rtl="0">
              <a:spcBef>
                <a:spcPts val="0"/>
              </a:spcBef>
              <a:buNone/>
            </a:pPr>
            <a:r>
              <a:rPr lang="pl" sz="1000" b="0" i="0" u="none" baseline="0"/>
              <a:t>Menzella F, Ruggiero P, Galeone C, et al. </a:t>
            </a:r>
            <a:r>
              <a:rPr lang="pl" sz="1000" b="0" i="0" u="none" strike="noStrike" kern="1200" baseline="0">
                <a:solidFill>
                  <a:schemeClr val="tx1"/>
                </a:solidFill>
                <a:latin typeface="+mn-lt"/>
                <a:ea typeface="+mn-ea"/>
                <a:cs typeface="+mn-cs"/>
              </a:rPr>
              <a:t>Significant improvement in lung function and asthma control after benralizumab treatment for severe refractory eosinophilic asthma. </a:t>
            </a:r>
            <a:r>
              <a:rPr lang="pl" sz="1000" b="0" i="1" u="none" strike="noStrike" kern="1200" baseline="0">
                <a:solidFill>
                  <a:schemeClr val="tx1"/>
                </a:solidFill>
                <a:latin typeface="+mn-lt"/>
                <a:ea typeface="+mn-ea"/>
                <a:cs typeface="+mn-cs"/>
              </a:rPr>
              <a:t>Pul Pharm Therap</a:t>
            </a:r>
            <a:r>
              <a:rPr lang="pl" sz="1000" b="0" i="0" u="none" strike="noStrike" kern="1200" baseline="0">
                <a:solidFill>
                  <a:schemeClr val="tx1"/>
                </a:solidFill>
                <a:latin typeface="+mn-lt"/>
                <a:ea typeface="+mn-ea"/>
                <a:cs typeface="+mn-cs"/>
              </a:rPr>
              <a:t>. </a:t>
            </a:r>
            <a:r>
              <a:rPr lang="pl" sz="1000" b="0" i="0" u="none" baseline="0"/>
              <a:t>2020</a:t>
            </a:r>
            <a:r>
              <a:rPr lang="pl" sz="1000" b="0" i="0" u="none" baseline="0">
                <a:solidFill>
                  <a:srgbClr val="000000"/>
                </a:solidFill>
              </a:rPr>
              <a:t>:101966. </a:t>
            </a:r>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32</a:t>
            </a:fld>
            <a:endParaRPr lang="pl" dirty="0"/>
          </a:p>
        </p:txBody>
      </p:sp>
    </p:spTree>
    <p:extLst>
      <p:ext uri="{BB962C8B-B14F-4D97-AF65-F5344CB8AC3E}">
        <p14:creationId xmlns:p14="http://schemas.microsoft.com/office/powerpoint/2010/main" val="3856984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39933"/>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b="0" i="1" u="none" baseline="0"/>
              <a:t>Opis badania:</a:t>
            </a:r>
            <a:r>
              <a:rPr lang="pl" b="1" i="0" u="none" baseline="0"/>
              <a:t> </a:t>
            </a:r>
          </a:p>
          <a:p>
            <a:pPr lvl="2" algn="l" rtl="0">
              <a:buFont typeface="Arial" panose="020B0604020202020204" pitchFamily="34" charset="0"/>
              <a:buChar char="─"/>
            </a:pPr>
            <a:r>
              <a:rPr lang="pl" b="0" i="0" u="none" strike="noStrike" baseline="0"/>
              <a:t>Wieloośrodkowe, retrospektywne, obserwacyjne badanie z udziałem pacjentów z SEA leczonych benralizumabem od października 2019 r. do lipca 2020 r.</a:t>
            </a:r>
            <a:endParaRPr lang="pl" b="0" i="1" u="none" strike="noStrike" baseline="0" dirty="0"/>
          </a:p>
          <a:p>
            <a:pPr algn="l" rtl="0"/>
            <a:r>
              <a:rPr lang="pl" b="0" i="0" u="none" strike="noStrike" baseline="0"/>
              <a:t>Odsetek ciężkich zaostrzeń astmy zmniejszył się ogółem z mediany 4 do 0; p&lt;0,0001 po 24 tygodniach leczenia; 77,4% pacjentów nie doznało zaostrzeń przez cały okres badania</a:t>
            </a:r>
            <a:endParaRPr lang="pl" dirty="0"/>
          </a:p>
          <a:p>
            <a:pPr marL="0" indent="0" algn="l" rtl="0">
              <a:buNone/>
            </a:pPr>
            <a:endParaRPr lang="pl" b="1" dirty="0"/>
          </a:p>
          <a:p>
            <a:pPr marL="0" indent="0" algn="l" rtl="0">
              <a:buNone/>
            </a:pPr>
            <a:r>
              <a:rPr lang="pl" b="1" i="0" u="none" baseline="0"/>
              <a:t>Piśmiennictwo:</a:t>
            </a:r>
          </a:p>
          <a:p>
            <a:pPr marL="0" indent="0" algn="l" rtl="0">
              <a:spcBef>
                <a:spcPts val="0"/>
              </a:spcBef>
              <a:buNone/>
            </a:pPr>
            <a:r>
              <a:rPr lang="pl" b="0" i="0" u="none" baseline="0"/>
              <a:t>Nolasco S, Crimi C, Pelaia C, et al. </a:t>
            </a:r>
            <a:r>
              <a:rPr lang="pl" b="0" i="0" u="none" strike="noStrike" baseline="0"/>
              <a:t>Benralizumab effectiveness in severe eosinophilic asthma with and without chronic rhinosinusitis with nasal polyps: a real-world Multicenter study. </a:t>
            </a:r>
            <a:r>
              <a:rPr lang="pl" b="0" i="1" u="none" strike="noStrike" baseline="0"/>
              <a:t>J Allergy Clin Immunol Pract</a:t>
            </a:r>
            <a:r>
              <a:rPr lang="pl" b="0" i="0" u="none" strike="noStrike" baseline="0"/>
              <a:t>. 2021;9:4371-4380.e.4. </a:t>
            </a:r>
            <a:endParaRPr lang="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60805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Wyjściowe poziomy FeNO były znacznie wyższe o pacjentów z poziomem eozynofilów ≥150 komórek/µl niż u osób z poziomem eozynofilów &lt;150 komórek/ul (mediana: 42,0 ppb w por. z 21,5 ppb, p= 0,024)</a:t>
            </a:r>
            <a:endParaRPr lang="pl" dirty="0"/>
          </a:p>
          <a:p>
            <a:pPr marL="0" indent="0" algn="l" rtl="0">
              <a:buNone/>
            </a:pPr>
            <a:endParaRPr lang="pl" dirty="0"/>
          </a:p>
          <a:p>
            <a:pPr marL="0" indent="0" algn="l" rtl="0">
              <a:buNone/>
            </a:pPr>
            <a:r>
              <a:rPr lang="pl" b="1" i="0" u="none" baseline="0"/>
              <a:t>Informacje dodatkowe:</a:t>
            </a:r>
          </a:p>
          <a:p>
            <a:pPr algn="l" rtl="0"/>
            <a:r>
              <a:rPr lang="pl" b="0" i="1" u="none" baseline="0"/>
              <a:t>Opis badania:</a:t>
            </a:r>
            <a:r>
              <a:rPr lang="pl" b="1" i="0" u="none" baseline="0"/>
              <a:t> </a:t>
            </a:r>
          </a:p>
          <a:p>
            <a:pPr marL="400050" lvl="2" indent="-171450" algn="l" rtl="0">
              <a:buFont typeface="Arial" panose="020B0604020202020204" pitchFamily="34" charset="0"/>
              <a:buChar char="─"/>
            </a:pPr>
            <a:r>
              <a:rPr lang="pl"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Oparte na danych z rzeczywistej praktyki, prospektywne, prowadzone metodą otwartej próby obserwacyjne badanie z jedną grupą leczenia</a:t>
            </a:r>
          </a:p>
          <a:p>
            <a:pPr marL="0" lvl="2" indent="-171450" algn="l" rtl="0"/>
            <a:r>
              <a:rPr lang="pl" b="0" i="1" u="none" strike="noStrike" baseline="0"/>
              <a:t>Populacja pacjentów:</a:t>
            </a:r>
          </a:p>
          <a:p>
            <a:pPr marL="400050" marR="0" lvl="2" indent="-17145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Pacjenci z ciężką niekontrolowaną astmą, którzy spełniali wytyczne ERS/ATS dotyczące ciężkiej astmy i którym podawano benralizumab w szpitalu Shizuoka General Hospital w okresie od kwietnia 2018 r. do lipca 2019 r.</a:t>
            </a:r>
          </a:p>
          <a:p>
            <a:pPr marL="400050" marR="0" lvl="2" indent="-17145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14 pacjentów miało ciężką astmę eozynofilową</a:t>
            </a:r>
          </a:p>
          <a:p>
            <a:pPr marL="400050" marR="0" lvl="2" indent="-17145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baseline="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Połowa pacjentów wykazywała atopię i co najmniej ≥1 pozytywną odpowiedź na częste alergeny wziewne</a:t>
            </a:r>
            <a:endParaRPr lang="pl" b="0" i="0" u="none" strike="noStrike" baseline="0" dirty="0"/>
          </a:p>
          <a:p>
            <a:pPr algn="l" rtl="0"/>
            <a:r>
              <a:rPr lang="pl" b="0" i="0" u="none" strike="noStrike" baseline="0"/>
              <a:t>Nie zgłoszono zdarzeń niepożądanych</a:t>
            </a:r>
          </a:p>
          <a:p>
            <a:pPr marL="171450" indent="-171450" algn="l" rtl="0"/>
            <a:endParaRPr lang="pl" dirty="0"/>
          </a:p>
          <a:p>
            <a:pPr marL="0" indent="0" algn="l" rtl="0">
              <a:buNone/>
            </a:pPr>
            <a:r>
              <a:rPr lang="pl" b="1" i="0" u="none" baseline="0"/>
              <a:t>Piśmiennictwo:</a:t>
            </a:r>
            <a:endParaRPr lang="pl" sz="1000" b="1" dirty="0"/>
          </a:p>
          <a:p>
            <a:pPr marL="0" indent="0" algn="l" rtl="0">
              <a:spcBef>
                <a:spcPts val="0"/>
              </a:spcBef>
              <a:buNone/>
            </a:pPr>
            <a:r>
              <a:rPr lang="pl" b="0" i="0" u="none" baseline="0">
                <a:effectLst/>
              </a:rPr>
              <a:t>Watanabe H, Shirai T, Hirai K</a:t>
            </a:r>
            <a:r>
              <a:rPr lang="pl" sz="1000" b="0" i="0" u="none" baseline="0"/>
              <a:t>, et al. </a:t>
            </a:r>
            <a:r>
              <a:rPr lang="pl" b="0" i="0" u="none" baseline="0">
                <a:effectLst/>
              </a:rPr>
              <a:t>Blood eosinophil count and FeNO to predict benralizumab effectiveness in real-life severe asthma patients</a:t>
            </a:r>
            <a:r>
              <a:rPr lang="pl" sz="1000" b="0" i="0" u="none" strike="noStrike" baseline="0"/>
              <a:t>. </a:t>
            </a:r>
            <a:r>
              <a:rPr lang="pl" sz="1000" b="0" i="1" u="none" strike="noStrike" baseline="0"/>
              <a:t>J Asthma</a:t>
            </a:r>
            <a:r>
              <a:rPr lang="pl" sz="1000" b="0" i="0" u="none" strike="noStrike" baseline="0"/>
              <a:t>. 2021</a:t>
            </a:r>
            <a:r>
              <a:rPr lang="pl" sz="1000" b="0" i="1" u="none" strike="noStrike" baseline="0"/>
              <a:t>. </a:t>
            </a:r>
            <a:r>
              <a:rPr lang="pl" sz="1000" b="0" i="0" u="none" strike="noStrike" baseline="0"/>
              <a:t>https://doi.org/10.1080/02770903.2021.1963769.</a:t>
            </a:r>
            <a:endParaRPr lang="pl" sz="1000" i="0" dirty="0"/>
          </a:p>
          <a:p>
            <a:pPr marL="0" indent="0" algn="l" rtl="0">
              <a:buNone/>
            </a:pPr>
            <a:endParaRPr lang="pl" b="1"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34</a:t>
            </a:fld>
            <a:endParaRPr lang="pl" dirty="0"/>
          </a:p>
        </p:txBody>
      </p:sp>
    </p:spTree>
    <p:extLst>
      <p:ext uri="{BB962C8B-B14F-4D97-AF65-F5344CB8AC3E}">
        <p14:creationId xmlns:p14="http://schemas.microsoft.com/office/powerpoint/2010/main" val="3338369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Skróty:</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sz="1000" b="0" i="0" u="none" baseline="0"/>
              <a:t>ACT = test kontroli astmy; AEs = zdarzenia niepożądane; bEOS = eozynofile we krwi; FEF = natężona objętość wydechowa; FEV</a:t>
            </a:r>
            <a:r>
              <a:rPr lang="pl" sz="1000" b="0" i="0" u="none" baseline="-25000"/>
              <a:t>1</a:t>
            </a:r>
            <a:r>
              <a:rPr lang="pl" sz="1000" b="0" i="0" u="none" baseline="0"/>
              <a:t> = natężona objętość wydechowa pierwszosekundowa; HD-ICS = kortykosteroidy wziewne w wysokiej dawce; LABA = długo działający mimetyk beta</a:t>
            </a:r>
            <a:r>
              <a:rPr lang="pl" sz="1000" b="0" i="0" u="none" baseline="-25000"/>
              <a:t>2</a:t>
            </a:r>
            <a:r>
              <a:rPr lang="pl" sz="1000" b="0" i="0" u="none" baseline="0"/>
              <a:t>; OCS = kortykosteroidy doustne; RV = objętość zalegająca; SEA = ciężka astma eozynofilowa. </a:t>
            </a:r>
          </a:p>
          <a:p>
            <a:pPr marL="0" indent="0" algn="l" rtl="0">
              <a:buNone/>
            </a:pPr>
            <a:endParaRPr lang="pl" b="1" dirty="0"/>
          </a:p>
          <a:p>
            <a:pPr marL="0" indent="0" algn="l" rtl="0">
              <a:buNone/>
            </a:pPr>
            <a:r>
              <a:rPr lang="pl" b="1" i="0" u="none" baseline="0"/>
              <a:t>Informacje dodatkowe:</a:t>
            </a:r>
          </a:p>
          <a:p>
            <a:pPr marL="171450" indent="-171450" algn="l" rtl="0"/>
            <a:r>
              <a:rPr lang="pl" sz="1000" b="0" i="1" u="none" baseline="0"/>
              <a:t>Opis badania:</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Obserwacyjne, jednoośrodkowe włoskie badanie z udziałem pacjentów z alergiczną, ciężką, utrzymującą się astmą eozynofilową, leczonych benralizumabem, wysoką dawką ICS/LABA/LAMA + OCS w okresie od 9/4/19 do 3/3/20 </a:t>
            </a:r>
          </a:p>
          <a:p>
            <a:pPr algn="l" rtl="0"/>
            <a:r>
              <a:rPr lang="pl" sz="1000" b="0" i="0" u="none" strike="noStrike" kern="1200" baseline="0">
                <a:solidFill>
                  <a:schemeClr val="tx1"/>
                </a:solidFill>
                <a:latin typeface="+mn-lt"/>
                <a:ea typeface="+mn-ea"/>
                <a:cs typeface="+mn-cs"/>
              </a:rPr>
              <a:t>Wszyscy pacjenci mieli dodatni wynik testu skórnego na obecność wziewnych alergenów całorocznych i sezonowych</a:t>
            </a:r>
            <a:endParaRPr lang="pl" sz="1100" dirty="0">
              <a:cs typeface="Segoe UI" panose="020B0502040204020203" pitchFamily="34" charset="0"/>
            </a:endParaRPr>
          </a:p>
          <a:p>
            <a:pPr marL="0" indent="0" algn="l" rtl="0">
              <a:buNone/>
            </a:pPr>
            <a:endParaRPr lang="pl" dirty="0"/>
          </a:p>
          <a:p>
            <a:pPr marL="0" indent="0" algn="l" rtl="0">
              <a:buNone/>
            </a:pPr>
            <a:r>
              <a:rPr lang="pl" b="1" i="0" u="none" baseline="0"/>
              <a:t>Piśmiennictwo:</a:t>
            </a:r>
          </a:p>
          <a:p>
            <a:pPr marL="0" indent="0" algn="l" rtl="0">
              <a:spcBef>
                <a:spcPts val="0"/>
              </a:spcBef>
              <a:buNone/>
            </a:pPr>
            <a:r>
              <a:rPr lang="pl" sz="1000" b="0" i="0" u="none" strike="noStrike" kern="1200" baseline="0">
                <a:solidFill>
                  <a:schemeClr val="tx1"/>
                </a:solidFill>
                <a:latin typeface="+mn-lt"/>
                <a:ea typeface="+mn-ea"/>
                <a:cs typeface="+mn-cs"/>
              </a:rPr>
              <a:t>Pelaia C, Buscetia MT, Crimi C, et al. Real-Life effects of benralizumab on exacerbation number and lung hyperinflation in atopic patients with severe eosinophilic asthma. </a:t>
            </a:r>
            <a:r>
              <a:rPr lang="pl" b="0" i="1" u="none" baseline="0"/>
              <a:t>Biomed Pharmacothera. </a:t>
            </a:r>
            <a:r>
              <a:rPr lang="pl" sz="1000" b="0" i="0" u="none" strike="noStrike" kern="1200" baseline="0">
                <a:solidFill>
                  <a:schemeClr val="tx1"/>
                </a:solidFill>
                <a:latin typeface="+mn-lt"/>
                <a:ea typeface="+mn-ea"/>
                <a:cs typeface="+mn-cs"/>
              </a:rPr>
              <a:t>2020;129:110444.</a:t>
            </a:r>
            <a:endParaRPr lang="pl" dirty="0"/>
          </a:p>
          <a:p>
            <a:pPr marL="0" indent="0" algn="l" rtl="0">
              <a:buNone/>
            </a:pPr>
            <a:endParaRPr lang="pl" b="1"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35</a:t>
            </a:fld>
            <a:endParaRPr lang="pl" dirty="0"/>
          </a:p>
        </p:txBody>
      </p:sp>
    </p:spTree>
    <p:extLst>
      <p:ext uri="{BB962C8B-B14F-4D97-AF65-F5344CB8AC3E}">
        <p14:creationId xmlns:p14="http://schemas.microsoft.com/office/powerpoint/2010/main" val="2770401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Uwagi:</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sz="1000" b="0" i="1" u="none" baseline="0"/>
              <a:t>Opis badania:</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mn-lt"/>
                <a:cs typeface="Segoe UI" panose="020B0502040204020203" pitchFamily="34" charset="0"/>
              </a:rPr>
              <a:t>Obserwacyjne włoskie badanie z udziałem pacjentów z utrzymującą się ciężką astmą eozynofilową i CRSwNP, leczonych benralizumabem przez 6 miesięcy</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mn-lt"/>
                <a:cs typeface="Segoe UI" panose="020B0502040204020203" pitchFamily="34" charset="0"/>
              </a:rPr>
              <a:t>Pacjenci uzyskali łączny wynik endoskopii</a:t>
            </a:r>
            <a:r>
              <a:rPr lang="pl" sz="1000" b="0" i="0" u="none" baseline="0"/>
              <a:t> </a:t>
            </a:r>
            <a:r>
              <a:rPr lang="pl" sz="1000" b="0" i="0" u="none" baseline="0">
                <a:latin typeface="+mn-lt"/>
                <a:cs typeface="Arial" panose="020B0604020202020204" pitchFamily="34" charset="0"/>
              </a:rPr>
              <a:t>≥2</a:t>
            </a:r>
            <a:endParaRPr lang="pl" sz="1000" dirty="0">
              <a:latin typeface="+mn-lt"/>
              <a:cs typeface="Segoe UI" panose="020B0502040204020203" pitchFamily="34" charset="0"/>
            </a:endParaRPr>
          </a:p>
          <a:p>
            <a:pPr algn="l" rtl="0"/>
            <a:r>
              <a:rPr lang="pl" sz="1000" b="0" i="0" u="none" strike="noStrike" baseline="0">
                <a:latin typeface="+mn-lt"/>
                <a:ea typeface="+mn-lt"/>
                <a:cs typeface="+mn-lt"/>
                <a:sym typeface="+mn-lt"/>
              </a:rPr>
              <a:t>U dwóch pacjentów po pierwszym zastrzyku wystąpiła niewielka gorączka i dreszcze; objawy te ustąpiły szybko i samoistnie bez potrzeby włączania leczenia farmakologicznego</a:t>
            </a:r>
            <a:endParaRPr lang="pl" sz="1000" dirty="0">
              <a:latin typeface="+mn-lt"/>
            </a:endParaRPr>
          </a:p>
          <a:p>
            <a:pPr marL="0" indent="0" algn="l" rtl="0">
              <a:buNone/>
            </a:pPr>
            <a:endParaRPr lang="pl" sz="1000" b="0" i="0" u="none" strike="noStrike" kern="1200" baseline="0" dirty="0">
              <a:solidFill>
                <a:schemeClr val="tx1"/>
              </a:solidFill>
              <a:latin typeface="+mn-lt"/>
              <a:ea typeface="+mn-ea"/>
              <a:cs typeface="+mn-cs"/>
            </a:endParaRPr>
          </a:p>
          <a:p>
            <a:pPr marL="0" indent="0" algn="l" rtl="0">
              <a:buNone/>
            </a:pPr>
            <a:r>
              <a:rPr lang="pl" sz="1000" b="1" i="0" u="none" strike="noStrike" kern="1200" baseline="0">
                <a:solidFill>
                  <a:schemeClr val="tx1"/>
                </a:solidFill>
                <a:latin typeface="+mn-lt"/>
                <a:ea typeface="+mn-ea"/>
                <a:cs typeface="+mn-cs"/>
              </a:rPr>
              <a:t>Piśmiennictwo:</a:t>
            </a:r>
          </a:p>
          <a:p>
            <a:pPr marL="0" indent="0" algn="l" rtl="0">
              <a:spcBef>
                <a:spcPts val="0"/>
              </a:spcBef>
              <a:buNone/>
            </a:pPr>
            <a:r>
              <a:rPr lang="pl" b="0" i="0" u="none" baseline="0"/>
              <a:t>Lombardo N, Pelaia C, Ciriolo M, et al. </a:t>
            </a:r>
            <a:r>
              <a:rPr lang="pl" sz="1000" b="0" i="0" u="none" strike="noStrike" kern="1200" baseline="0">
                <a:solidFill>
                  <a:schemeClr val="tx1"/>
                </a:solidFill>
                <a:latin typeface="+mn-lt"/>
                <a:ea typeface="+mn-ea"/>
                <a:cs typeface="+mn-cs"/>
              </a:rPr>
              <a:t>Real-life effects of benralizumab on allergic chronic rhinosinusitis and nasal polyposis associated with severe asthma</a:t>
            </a:r>
            <a:r>
              <a:rPr lang="pl" b="0" i="0" u="none" baseline="0"/>
              <a:t>. </a:t>
            </a:r>
            <a:r>
              <a:rPr lang="pl" sz="1000" b="0" i="1" u="none" strike="noStrike" kern="1200" baseline="0">
                <a:solidFill>
                  <a:schemeClr val="tx1"/>
                </a:solidFill>
                <a:latin typeface="+mn-lt"/>
                <a:ea typeface="+mn-ea"/>
                <a:cs typeface="+mn-cs"/>
              </a:rPr>
              <a:t>Int J Immunop Pharmaco. </a:t>
            </a:r>
            <a:r>
              <a:rPr lang="pl" sz="1000" b="0" i="0" u="none" strike="noStrike" kern="1200" baseline="0">
                <a:solidFill>
                  <a:schemeClr val="tx1"/>
                </a:solidFill>
                <a:latin typeface="+mn-lt"/>
                <a:ea typeface="+mn-ea"/>
                <a:cs typeface="+mn-cs"/>
              </a:rPr>
              <a:t>2020;34: 1-8.</a:t>
            </a:r>
            <a:endParaRPr lang="pl" dirty="0"/>
          </a:p>
        </p:txBody>
      </p:sp>
      <p:sp>
        <p:nvSpPr>
          <p:cNvPr id="4" name="Slide Number Placeholder 3"/>
          <p:cNvSpPr>
            <a:spLocks noGrp="1"/>
          </p:cNvSpPr>
          <p:nvPr>
            <p:ph type="sldNum" sz="quarter" idx="5"/>
          </p:nvPr>
        </p:nvSpPr>
        <p:spPr/>
        <p:txBody>
          <a:bodyPr/>
          <a:lstStyle/>
          <a:p>
            <a:pPr marL="0" marR="0" lvl="0" indent="0" algn="r" defTabSz="809821" rtl="0" eaLnBrk="1" fontAlgn="auto" latinLnBrk="0" hangingPunct="1">
              <a:lnSpc>
                <a:spcPct val="100000"/>
              </a:lnSpc>
              <a:spcBef>
                <a:spcPts val="0"/>
              </a:spcBef>
              <a:spcAft>
                <a:spcPts val="0"/>
              </a:spcAft>
              <a:buClrTx/>
              <a:buSzTx/>
              <a:buFontTx/>
              <a:buNone/>
              <a:tabLst/>
              <a:defRPr/>
            </a:pPr>
            <a:fld id="{3A00762F-A3B8-45D4-8B34-E6522C1FE279}"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809821" rtl="0" eaLnBrk="1" fontAlgn="auto" latinLnBrk="0" hangingPunct="1">
                <a:lnSpc>
                  <a:spcPct val="100000"/>
                </a:lnSpc>
                <a:spcBef>
                  <a:spcPts val="0"/>
                </a:spcBef>
                <a:spcAft>
                  <a:spcPts val="0"/>
                </a:spcAft>
                <a:buClrTx/>
                <a:buSzTx/>
                <a:buFontTx/>
                <a:buNone/>
                <a:tabLst/>
                <a:defRPr/>
              </a:pPr>
              <a:t>36</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8987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48719"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sz="1000" b="0" i="1" u="none" baseline="0"/>
              <a:t>Opis badania:</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Retrospektywne, obserwacyjne, wieloośrodkowe włoskie badanie z udziałem pacjentów z ciężką astmą, leczonych benralizumabem przez 6 miesięcy w okresie od 12/01/18 do 8/31/19</a:t>
            </a:r>
          </a:p>
          <a:p>
            <a:pPr marL="171450" indent="-171450" algn="l" rtl="0"/>
            <a:r>
              <a:rPr lang="pl" sz="1000" b="0" i="0" u="none" strike="noStrike" kern="1200" baseline="0">
                <a:solidFill>
                  <a:schemeClr val="tx1"/>
                </a:solidFill>
                <a:latin typeface="+mn-lt"/>
                <a:ea typeface="+mn-ea"/>
                <a:cs typeface="+mn-cs"/>
              </a:rPr>
              <a:t>Inne zgłoszone zdarzenia niepożądane obejmowały bóle głowy, bóle pleców i pokrzywkę</a:t>
            </a:r>
            <a:endParaRPr lang="pl" dirty="0"/>
          </a:p>
          <a:p>
            <a:pPr marL="0" indent="0" algn="l" rtl="0">
              <a:buNone/>
            </a:pPr>
            <a:endParaRPr lang="pl" dirty="0"/>
          </a:p>
          <a:p>
            <a:pPr marL="0" indent="0" algn="l" rtl="0">
              <a:buNone/>
            </a:pPr>
            <a:r>
              <a:rPr lang="pl" b="1" i="0" u="none" baseline="0"/>
              <a:t>Piśmiennictwo:</a:t>
            </a:r>
          </a:p>
          <a:p>
            <a:pPr marL="0" indent="0" algn="l" rtl="0">
              <a:spcBef>
                <a:spcPts val="0"/>
              </a:spcBef>
              <a:buNone/>
            </a:pPr>
            <a:r>
              <a:rPr lang="pl" sz="1000" b="0" i="0" u="none" baseline="0"/>
              <a:t>Bagnasco D, Brussino L, Bonavia M, et al. </a:t>
            </a:r>
            <a:r>
              <a:rPr lang="pl" sz="1000" b="0" i="0" u="none" strike="noStrike" kern="1200" baseline="0">
                <a:solidFill>
                  <a:schemeClr val="tx1"/>
                </a:solidFill>
                <a:latin typeface="+mn-lt"/>
                <a:ea typeface="+mn-ea"/>
                <a:cs typeface="+mn-cs"/>
              </a:rPr>
              <a:t>Efficacy of benralizumab in severe asthma in real life and focus on nasal polyposis. </a:t>
            </a:r>
            <a:r>
              <a:rPr lang="pl" sz="1000" b="0" i="1" u="none" baseline="0"/>
              <a:t>Respir Med. </a:t>
            </a:r>
            <a:r>
              <a:rPr lang="pl" sz="1000" b="0" i="0" u="none" baseline="0"/>
              <a:t>2020;171:</a:t>
            </a:r>
            <a:r>
              <a:rPr lang="pl" b="0" i="0" u="none" baseline="0"/>
              <a:t>106080.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6148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6738" y="298450"/>
            <a:ext cx="5575300" cy="3136900"/>
          </a:xfrm>
        </p:spPr>
      </p:sp>
      <p:sp>
        <p:nvSpPr>
          <p:cNvPr id="3" name="Notes Placeholder 2"/>
          <p:cNvSpPr>
            <a:spLocks noGrp="1"/>
          </p:cNvSpPr>
          <p:nvPr>
            <p:ph type="body" idx="1"/>
          </p:nvPr>
        </p:nvSpPr>
        <p:spPr>
          <a:xfrm>
            <a:off x="566738" y="3543300"/>
            <a:ext cx="55753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b="1" dirty="0"/>
          </a:p>
          <a:p>
            <a:pPr marL="0" indent="0" algn="l" rtl="0">
              <a:buNone/>
            </a:pPr>
            <a:r>
              <a:rPr lang="pl" b="1" i="0" u="none" baseline="0"/>
              <a:t>Informacje dodatkowe:</a:t>
            </a:r>
          </a:p>
          <a:p>
            <a:pPr algn="l" rtl="0"/>
            <a:r>
              <a:rPr lang="pl" sz="1000" b="0" i="0" u="none" kern="1200" baseline="0">
                <a:solidFill>
                  <a:schemeClr val="tx1"/>
                </a:solidFill>
                <a:effectLst/>
                <a:latin typeface="+mn-lt"/>
                <a:ea typeface="+mn-ea"/>
                <a:cs typeface="+mn-cs"/>
              </a:rPr>
              <a:t>GETE to pięciopunktowa skala, gdzie 1=doskonała (całkowita kontrola astmy), 2=dobra (wyraźna poprawa), 3=umiarkowana (dostrzegalna, lecz ograniczona poprawa), 4=zła (brak dostrzegalnej zmiany) i 5=pogorszenie. Ocena objawów jako „doskonała”/„dobra” lub „umiarkowana”/„zła”/ „pogorszenie” umożliwiła sklasyfikowanie pacjentów odpowiednio jako osoby z „dobrą odpowiedzią” lub „bez odpowiedzi”</a:t>
            </a:r>
            <a:endParaRPr lang="pl" sz="1000" b="0" i="0" kern="1200" dirty="0">
              <a:solidFill>
                <a:schemeClr val="tx1"/>
              </a:solidFill>
              <a:effectLst/>
              <a:latin typeface="+mn-lt"/>
              <a:ea typeface="+mn-ea"/>
              <a:cs typeface="+mn-cs"/>
            </a:endParaRPr>
          </a:p>
          <a:p>
            <a:endParaRPr lang="pl" dirty="0"/>
          </a:p>
          <a:p>
            <a:pPr marL="0" indent="0" algn="l" rtl="0">
              <a:buNone/>
            </a:pPr>
            <a:r>
              <a:rPr lang="pl" b="1" i="0" u="none" baseline="0"/>
              <a:t>Piśmiennictwo:</a:t>
            </a:r>
          </a:p>
          <a:p>
            <a:pPr marL="0" indent="0" algn="l" rtl="0">
              <a:spcBef>
                <a:spcPts val="0"/>
              </a:spcBef>
              <a:buNone/>
            </a:pPr>
            <a:r>
              <a:rPr lang="pl" sz="1000" b="0" i="0" u="none" baseline="0"/>
              <a:t>Luzietoso MF, Ghanem M, Guen P Le, et al. </a:t>
            </a:r>
            <a:r>
              <a:rPr lang="pl" sz="1000" b="0" i="0" u="none" strike="noStrike" kern="1200" baseline="0">
                <a:solidFill>
                  <a:schemeClr val="tx1"/>
                </a:solidFill>
                <a:latin typeface="+mn-lt"/>
                <a:ea typeface="+mn-ea"/>
                <a:cs typeface="+mn-cs"/>
              </a:rPr>
              <a:t> Response to benralizumab in severe eosinophilic asthma after intermediate-to-poor response to mepolizumab: a retrospective study. </a:t>
            </a:r>
            <a:r>
              <a:rPr lang="pl" sz="1000" b="0" i="1" u="none" baseline="0"/>
              <a:t>Eur Respir J. </a:t>
            </a:r>
            <a:r>
              <a:rPr lang="pl" sz="1000" b="0" i="0" u="none" baseline="0"/>
              <a:t>2020;56:2258</a:t>
            </a:r>
            <a:r>
              <a:rPr lang="pl" sz="1000" b="0" i="0" u="none" kern="1200" baseline="0">
                <a:solidFill>
                  <a:schemeClr val="tx1"/>
                </a:solidFill>
                <a:effectLst/>
                <a:latin typeface="+mn-lt"/>
                <a:ea typeface="+mn-ea"/>
                <a:cs typeface="+mn-cs"/>
              </a:rPr>
              <a:t>. </a:t>
            </a:r>
            <a:endParaRPr lang="pl" dirty="0"/>
          </a:p>
        </p:txBody>
      </p:sp>
      <p:sp>
        <p:nvSpPr>
          <p:cNvPr id="4" name="Slide Number Placeholder 3"/>
          <p:cNvSpPr>
            <a:spLocks noGrp="1"/>
          </p:cNvSpPr>
          <p:nvPr>
            <p:ph type="sldNum" sz="quarter" idx="5"/>
          </p:nvPr>
        </p:nvSpPr>
        <p:spPr/>
        <p:txBody>
          <a:bodyPr/>
          <a:lstStyle/>
          <a:p>
            <a:pPr marL="0" marR="0" lvl="0" indent="0" algn="r" defTabSz="809821" rtl="0" eaLnBrk="1" fontAlgn="auto" latinLnBrk="0" hangingPunct="1">
              <a:lnSpc>
                <a:spcPct val="100000"/>
              </a:lnSpc>
              <a:spcBef>
                <a:spcPts val="0"/>
              </a:spcBef>
              <a:spcAft>
                <a:spcPts val="0"/>
              </a:spcAft>
              <a:buClrTx/>
              <a:buSzTx/>
              <a:buFontTx/>
              <a:buNone/>
              <a:tabLst/>
              <a:defRPr/>
            </a:pPr>
            <a:fld id="{3A00762F-A3B8-45D4-8B34-E6522C1FE279}"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809821" rtl="0" eaLnBrk="1" fontAlgn="auto" latinLnBrk="0" hangingPunct="1">
                <a:lnSpc>
                  <a:spcPct val="100000"/>
                </a:lnSpc>
                <a:spcBef>
                  <a:spcPts val="0"/>
                </a:spcBef>
                <a:spcAft>
                  <a:spcPts val="0"/>
                </a:spcAft>
                <a:buClrTx/>
                <a:buSzTx/>
                <a:buFontTx/>
                <a:buNone/>
                <a:tabLst/>
                <a:defRPr/>
              </a:pPr>
              <a:t>38</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977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39065"/>
            <a:ext cx="5486400" cy="5146148"/>
          </a:xfrm>
        </p:spPr>
        <p:txBody>
          <a:bodyPr/>
          <a:lstStyle/>
          <a:p>
            <a:pPr marL="0" indent="0" algn="l" rtl="0">
              <a:buFont typeface="Arial" panose="020B0604020202020204" pitchFamily="34" charset="0"/>
              <a:buNone/>
            </a:pPr>
            <a:r>
              <a:rPr lang="pl" b="1" i="0" u="none" baseline="0"/>
              <a:t>Uwagi:</a:t>
            </a:r>
          </a:p>
          <a:p>
            <a:pPr marL="0" lvl="0" indent="0" algn="l" rtl="0">
              <a:buNone/>
              <a:defRPr/>
            </a:pPr>
            <a:r>
              <a:rPr lang="pl" b="1" i="1" u="none" baseline="0">
                <a:solidFill>
                  <a:srgbClr val="000000"/>
                </a:solidFill>
              </a:rPr>
              <a:t>Na potrzeby badań klinicznych dotyczących astmy kryteria odnoszące się do pacjentów obejmowały następujące kwestie:</a:t>
            </a:r>
          </a:p>
          <a:p>
            <a:pPr marL="285750" lvl="0" indent="-285750" algn="l" rtl="0">
              <a:spcBef>
                <a:spcPts val="600"/>
              </a:spcBef>
              <a:buFont typeface="Arial" panose="020B0604020202020204" pitchFamily="34" charset="0"/>
              <a:buChar char="•"/>
              <a:defRPr/>
            </a:pPr>
            <a:r>
              <a:rPr lang="pl" b="0" i="0" u="none" baseline="0">
                <a:solidFill>
                  <a:srgbClr val="000000"/>
                </a:solidFill>
              </a:rPr>
              <a:t>Wzrokowa skala analogowa &lt;2</a:t>
            </a:r>
          </a:p>
          <a:p>
            <a:pPr marL="285750" lvl="0" indent="-285750" algn="l" rtl="0">
              <a:spcBef>
                <a:spcPts val="600"/>
              </a:spcBef>
              <a:buFont typeface="Arial" panose="020B0604020202020204" pitchFamily="34" charset="0"/>
              <a:buChar char="•"/>
              <a:defRPr/>
            </a:pPr>
            <a:r>
              <a:rPr lang="pl" b="0" i="0" u="none" baseline="0">
                <a:solidFill>
                  <a:srgbClr val="000000"/>
                </a:solidFill>
              </a:rPr>
              <a:t>Wcześniejsza odwracalność FEV</a:t>
            </a:r>
            <a:r>
              <a:rPr lang="pl" b="0" i="0" u="none" baseline="-25000">
                <a:solidFill>
                  <a:srgbClr val="000000"/>
                </a:solidFill>
              </a:rPr>
              <a:t>1 </a:t>
            </a:r>
            <a:r>
              <a:rPr lang="pl" b="0" i="0" u="none" baseline="0">
                <a:solidFill>
                  <a:srgbClr val="000000"/>
                </a:solidFill>
              </a:rPr>
              <a:t>o 12% w ciągu ostatnich 12 miesięcy </a:t>
            </a:r>
          </a:p>
          <a:p>
            <a:pPr marL="285750" lvl="0" indent="-285750" algn="l" rtl="0">
              <a:spcBef>
                <a:spcPts val="600"/>
              </a:spcBef>
              <a:buFont typeface="Arial" panose="020B0604020202020204" pitchFamily="34" charset="0"/>
              <a:buChar char="•"/>
              <a:defRPr/>
            </a:pPr>
            <a:r>
              <a:rPr lang="pl" b="0" i="0" u="none" baseline="0">
                <a:solidFill>
                  <a:srgbClr val="000000"/>
                </a:solidFill>
              </a:rPr>
              <a:t>Brak ciężkich chorób współistniejących</a:t>
            </a:r>
          </a:p>
          <a:p>
            <a:pPr marL="285750" lvl="0" indent="-285750" algn="l" rtl="0">
              <a:spcBef>
                <a:spcPts val="600"/>
              </a:spcBef>
              <a:buFont typeface="Arial" panose="020B0604020202020204" pitchFamily="34" charset="0"/>
              <a:buChar char="•"/>
              <a:defRPr/>
            </a:pPr>
            <a:r>
              <a:rPr lang="pl" b="0" i="0" u="none" baseline="0">
                <a:solidFill>
                  <a:srgbClr val="000000"/>
                </a:solidFill>
              </a:rPr>
              <a:t>Nie pali tytoniu lub, jeśli palił(a) przedtem, obciążenie paleniem &lt;10 paczkolat</a:t>
            </a:r>
          </a:p>
          <a:p>
            <a:pPr marL="285750" lvl="0" indent="-285750" algn="l" rtl="0">
              <a:spcBef>
                <a:spcPts val="600"/>
              </a:spcBef>
              <a:buFont typeface="Arial" panose="020B0604020202020204" pitchFamily="34" charset="0"/>
              <a:buChar char="•"/>
              <a:defRPr/>
            </a:pPr>
            <a:r>
              <a:rPr lang="pl" b="0" i="0" u="none" baseline="0">
                <a:solidFill>
                  <a:srgbClr val="000000"/>
                </a:solidFill>
              </a:rPr>
              <a:t>Regularne stosowanie ICS</a:t>
            </a:r>
          </a:p>
          <a:p>
            <a:pPr marL="285750" lvl="0" indent="-285750" algn="l" rtl="0">
              <a:spcBef>
                <a:spcPts val="600"/>
              </a:spcBef>
              <a:buFont typeface="Arial" panose="020B0604020202020204" pitchFamily="34" charset="0"/>
              <a:buChar char="•"/>
              <a:defRPr/>
            </a:pPr>
            <a:r>
              <a:rPr lang="pl" b="0" i="0" u="none" baseline="0">
                <a:solidFill>
                  <a:srgbClr val="000000"/>
                </a:solidFill>
              </a:rPr>
              <a:t>Astma objawowa</a:t>
            </a:r>
            <a:endParaRPr lang="pl" i="1" dirty="0">
              <a:solidFill>
                <a:srgbClr val="000000"/>
              </a:solidFill>
            </a:endParaRPr>
          </a:p>
          <a:p>
            <a:pPr marL="0" lvl="0" indent="0" algn="l" rtl="0">
              <a:spcBef>
                <a:spcPts val="600"/>
              </a:spcBef>
              <a:buFont typeface="Arial" panose="020B0604020202020204" pitchFamily="34" charset="0"/>
              <a:buNone/>
              <a:defRPr/>
            </a:pPr>
            <a:r>
              <a:rPr lang="pl" b="1" i="0" u="none" baseline="0">
                <a:solidFill>
                  <a:srgbClr val="000000"/>
                </a:solidFill>
              </a:rPr>
              <a:t>Informacje dodatkowe:</a:t>
            </a:r>
          </a:p>
          <a:p>
            <a:pPr algn="l" rtl="0"/>
            <a:r>
              <a:rPr lang="pl" sz="1000" b="0" i="0" u="none" strike="noStrike" kern="1200" baseline="0">
                <a:solidFill>
                  <a:schemeClr val="tx1"/>
                </a:solidFill>
                <a:latin typeface="+mn-lt"/>
                <a:ea typeface="+mn-ea"/>
                <a:cs typeface="+mn-cs"/>
              </a:rPr>
              <a:t>Klasyczne RCT dotyczące astmy zapewniają wysoki stopień ważności, uzyskiwany kosztem ważności zewnętrznej; ograniczają one zakres, w jakim można dokonać ekstrapolacji skuteczności interwencji w celu odzwierciedlenia skuteczności w rzeczywistej praktyce klinicznej w bardziej heterogennych populacjach objętych rutynową opieką.</a:t>
            </a:r>
          </a:p>
          <a:p>
            <a:pPr marL="0" lvl="0" indent="0" algn="l" rtl="0">
              <a:buFont typeface="Arial" panose="020B0604020202020204" pitchFamily="34" charset="0"/>
              <a:buNone/>
              <a:defRPr/>
            </a:pPr>
            <a:r>
              <a:rPr lang="pl" sz="900" b="1" i="0" u="none" baseline="0">
                <a:solidFill>
                  <a:srgbClr val="000000"/>
                </a:solidFill>
              </a:rPr>
              <a:t>Piśmiennictwo:</a:t>
            </a:r>
          </a:p>
          <a:p>
            <a:pPr marL="228600" indent="-228600" algn="l" rtl="0">
              <a:spcBef>
                <a:spcPts val="0"/>
              </a:spcBef>
              <a:buFont typeface="+mj-lt"/>
              <a:buAutoNum type="arabicPeriod"/>
            </a:pPr>
            <a:r>
              <a:rPr lang="pl" sz="900" b="0" i="0" u="none" strike="noStrike" kern="1200" baseline="0">
                <a:solidFill>
                  <a:schemeClr val="tx1"/>
                </a:solidFill>
                <a:latin typeface="+mn-latin"/>
                <a:ea typeface="+mn-ea"/>
                <a:cs typeface="+mn-cs"/>
                <a:sym typeface="+mn-sym"/>
              </a:rPr>
              <a:t>Price D, Brusselle G, Roche N, et al. Real-world research and its importance in respiratory medicine. </a:t>
            </a:r>
            <a:r>
              <a:rPr lang="pl" sz="900" b="0" i="1" u="none" strike="noStrike" kern="1200" baseline="0">
                <a:solidFill>
                  <a:schemeClr val="tx1"/>
                </a:solidFill>
                <a:latin typeface="+mn-latin"/>
                <a:ea typeface="+mn-ea"/>
                <a:cs typeface="+mn-cs"/>
                <a:sym typeface="+mn-sym"/>
              </a:rPr>
              <a:t>Breathe</a:t>
            </a:r>
            <a:r>
              <a:rPr lang="pl" sz="900" b="0" i="0" u="none" strike="noStrike" kern="1200" baseline="0">
                <a:solidFill>
                  <a:schemeClr val="tx1"/>
                </a:solidFill>
                <a:latin typeface="+mn-latin"/>
                <a:ea typeface="+mn-ea"/>
                <a:cs typeface="+mn-cs"/>
                <a:sym typeface="+mn-sym"/>
              </a:rPr>
              <a:t>. </a:t>
            </a:r>
            <a:r>
              <a:rPr lang="pl" sz="900" b="0" i="0" u="none" baseline="0"/>
              <a:t>2015;11:26-38.</a:t>
            </a:r>
          </a:p>
          <a:p>
            <a:pPr marL="228600" indent="-228600" algn="l" rtl="0">
              <a:spcBef>
                <a:spcPts val="0"/>
              </a:spcBef>
              <a:buFont typeface="+mj-lt"/>
              <a:buAutoNum type="arabicPeriod"/>
            </a:pPr>
            <a:r>
              <a:rPr lang="pl" sz="900" b="0" i="0" u="none" baseline="0"/>
              <a:t>Bleecker ER, FitzGerald JM, Chanez P, et al. Efficacy and safety of benralizumab for patients with severe asthma uncontrolled with high-dosage inhaled corticosteroids and long-acting β</a:t>
            </a:r>
            <a:r>
              <a:rPr lang="pl" sz="900" b="0" i="0" u="none" baseline="-25000"/>
              <a:t>2</a:t>
            </a:r>
            <a:r>
              <a:rPr lang="pl" sz="900" b="0" i="0" u="none" baseline="0"/>
              <a:t>-agonists (SIROCCO): a randomised, multicentre, placebo‑controlled phase 3 trial [załącznik uzupełniający]. </a:t>
            </a:r>
            <a:r>
              <a:rPr lang="pl" sz="900" b="0" i="1" u="none" baseline="0"/>
              <a:t>Lancet</a:t>
            </a:r>
            <a:r>
              <a:rPr lang="pl" sz="900" b="0" i="0" u="none" baseline="0"/>
              <a:t>. 2016;388:2115-2127. </a:t>
            </a:r>
            <a:r>
              <a:rPr lang="pl" sz="900" b="0" i="0" u="none" kern="1200" baseline="0">
                <a:solidFill>
                  <a:schemeClr val="tx1"/>
                </a:solidFill>
                <a:effectLst/>
                <a:latin typeface="+mn-lt"/>
                <a:ea typeface="+mn-ea"/>
                <a:cs typeface="+mn-cs"/>
              </a:rPr>
              <a:t>http://dx.doi.org/10.1016/ S0140-6736(16)31324-1.</a:t>
            </a:r>
            <a:endParaRPr lang="pl" sz="900" dirty="0"/>
          </a:p>
          <a:p>
            <a:pPr marL="228600" indent="-228600" algn="l" rtl="0">
              <a:spcBef>
                <a:spcPts val="0"/>
              </a:spcBef>
              <a:buFont typeface="+mj-lt"/>
              <a:buAutoNum type="arabicPeriod"/>
            </a:pPr>
            <a:r>
              <a:rPr lang="pl" sz="900" b="0" i="0" u="none" baseline="0"/>
              <a:t>FitzGerald JM, Bleecker ER, Nair P, et al. Benralizumab, an anti–interleukin-5 receptor α monoclonal antibody, as add-on treatment for patients with severe, uncontrolled, eosinophilic asthma (CALIMA): a randomised, double-blind, placebo-controlled phase 3 trial [załącznik uzupełniający]. </a:t>
            </a:r>
            <a:r>
              <a:rPr lang="pl" sz="900" b="0" i="1" u="none" baseline="0"/>
              <a:t>Lancet</a:t>
            </a:r>
            <a:r>
              <a:rPr lang="pl" sz="900" b="0" i="0" u="none" baseline="0"/>
              <a:t>. 2016;388:2128-2141. </a:t>
            </a:r>
            <a:r>
              <a:rPr lang="pl" sz="900" b="0" i="0" u="none" kern="1200" baseline="0">
                <a:solidFill>
                  <a:schemeClr val="tx1"/>
                </a:solidFill>
                <a:effectLst/>
                <a:latin typeface="+mn-lt"/>
                <a:ea typeface="+mn-ea"/>
                <a:cs typeface="+mn-cs"/>
              </a:rPr>
              <a:t>. http://dx.doi.org/10.1016/S0140-6736(16)31322-8. </a:t>
            </a:r>
          </a:p>
          <a:p>
            <a:pPr marL="228600" indent="-228600" algn="l" rtl="0">
              <a:spcBef>
                <a:spcPts val="0"/>
              </a:spcBef>
              <a:buFont typeface="+mj-lt"/>
              <a:buAutoNum type="arabicPeriod"/>
            </a:pPr>
            <a:r>
              <a:rPr lang="pl" sz="900" b="0" i="0" u="none" baseline="0"/>
              <a:t>Nair P, Wenzel S, Rabe KF, et al. Oral glucocorticoid-sparing effect of benralizumab in severe asthma [załącznik uzupełniający]. </a:t>
            </a:r>
            <a:r>
              <a:rPr lang="pl" sz="900" b="0" i="1" u="none" baseline="0"/>
              <a:t>N Engl J Med</a:t>
            </a:r>
            <a:r>
              <a:rPr lang="pl" sz="900" b="0" i="0" u="none" baseline="0"/>
              <a:t>. 2017;376:2448-2458. </a:t>
            </a:r>
            <a:r>
              <a:rPr lang="pl" sz="900" b="0" i="0" u="none" kern="1200" baseline="0">
                <a:solidFill>
                  <a:schemeClr val="tx1"/>
                </a:solidFill>
                <a:effectLst/>
                <a:latin typeface="+mn-lt"/>
                <a:ea typeface="+mn-ea"/>
                <a:cs typeface="+mn-cs"/>
              </a:rPr>
              <a:t>http://dx.doi.org/10.1056/NEJMoa1703501. </a:t>
            </a:r>
            <a:endParaRPr lang="pl" dirty="0"/>
          </a:p>
        </p:txBody>
      </p:sp>
      <p:sp>
        <p:nvSpPr>
          <p:cNvPr id="4" name="Slide Number Placeholder 3"/>
          <p:cNvSpPr>
            <a:spLocks noGrp="1"/>
          </p:cNvSpPr>
          <p:nvPr>
            <p:ph type="sldNum" sz="quarter" idx="5"/>
          </p:nvPr>
        </p:nvSpPr>
        <p:spPr/>
        <p:txBody>
          <a:bodyPr/>
          <a:lstStyle/>
          <a:p>
            <a:pPr algn="l" rtl="0"/>
            <a:fld id="{B35BDC5A-D4C7-40F9-9574-B866C65D39F0}" type="slidenum">
              <a:rPr/>
              <a:t>3</a:t>
            </a:fld>
            <a:endParaRPr lang="pl" dirty="0"/>
          </a:p>
        </p:txBody>
      </p:sp>
    </p:spTree>
    <p:extLst>
      <p:ext uri="{BB962C8B-B14F-4D97-AF65-F5344CB8AC3E}">
        <p14:creationId xmlns:p14="http://schemas.microsoft.com/office/powerpoint/2010/main" val="132874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398463"/>
            <a:ext cx="5575300" cy="3136900"/>
          </a:xfrm>
        </p:spPr>
      </p:sp>
      <p:sp>
        <p:nvSpPr>
          <p:cNvPr id="3" name="Notes Placeholder 2"/>
          <p:cNvSpPr>
            <a:spLocks noGrp="1"/>
          </p:cNvSpPr>
          <p:nvPr>
            <p:ph type="body" idx="1"/>
          </p:nvPr>
        </p:nvSpPr>
        <p:spPr>
          <a:xfrm>
            <a:off x="641350" y="3710216"/>
            <a:ext cx="5575300" cy="4604795"/>
          </a:xfrm>
        </p:spPr>
        <p:txBody>
          <a:bodyPr/>
          <a:lstStyle/>
          <a:p>
            <a:pPr marL="0" indent="0" algn="l" rtl="0">
              <a:buNone/>
            </a:pPr>
            <a:r>
              <a:rPr lang="pl" b="1" i="0" u="none" baseline="0"/>
              <a:t>Uwaga:</a:t>
            </a:r>
          </a:p>
          <a:p>
            <a:pPr marL="0" indent="0" algn="l" rtl="0">
              <a:buNone/>
            </a:pPr>
            <a:r>
              <a:rPr lang="pl" b="0" i="0" u="none" baseline="0"/>
              <a:t>Przedstawić slajd.</a:t>
            </a:r>
            <a:endParaRPr lang="pl" b="1" dirty="0"/>
          </a:p>
          <a:p>
            <a:pPr marL="0" indent="0" algn="l" rtl="0">
              <a:buNone/>
            </a:pPr>
            <a:r>
              <a:rPr lang="pl" b="1" i="0" u="none" baseline="0"/>
              <a:t>Informacje dodatkowe:</a:t>
            </a:r>
          </a:p>
          <a:p>
            <a:pPr algn="l" rtl="0"/>
            <a:r>
              <a:rPr lang="pl" sz="1000" b="0" i="0" u="none" strike="noStrike" kern="1200" baseline="0">
                <a:solidFill>
                  <a:schemeClr val="tx1"/>
                </a:solidFill>
                <a:latin typeface="+mn-latin"/>
                <a:ea typeface="+mn-ea"/>
                <a:cs typeface="+mn-cs"/>
                <a:sym typeface="+mn-sym"/>
              </a:rPr>
              <a:t>Niewystarczająca odpowiedź na benralizumab: </a:t>
            </a:r>
          </a:p>
          <a:p>
            <a:pPr lvl="2" algn="l" rtl="0"/>
            <a:r>
              <a:rPr lang="pl" sz="1000" b="0" i="0" u="none" strike="noStrike" kern="1200" baseline="0">
                <a:solidFill>
                  <a:schemeClr val="tx1"/>
                </a:solidFill>
                <a:latin typeface="+mn-latin"/>
                <a:ea typeface="+mn-ea"/>
                <a:cs typeface="+mn-cs"/>
                <a:sym typeface="+mn-sym"/>
              </a:rPr>
              <a:t>Dwaj z tych pacjentów powrócili do stosowania leczenia anty-IL-5 ze względu na progresję objawów podczas leczenia anty-IL-5Rα</a:t>
            </a:r>
          </a:p>
          <a:p>
            <a:pPr lvl="2" algn="l" rtl="0"/>
            <a:r>
              <a:rPr lang="pl" sz="1000" b="0" i="0" u="none" strike="noStrike" kern="1200" baseline="0">
                <a:solidFill>
                  <a:schemeClr val="tx1"/>
                </a:solidFill>
                <a:latin typeface="+mn-latin"/>
                <a:ea typeface="+mn-ea"/>
                <a:cs typeface="+mn-cs"/>
                <a:sym typeface="+mn-sym"/>
              </a:rPr>
              <a:t>Kolejni dwaj pacjenci przeszli na anty-IL-4R (dupilumab)</a:t>
            </a:r>
          </a:p>
          <a:p>
            <a:pPr lvl="2" algn="l" rtl="0"/>
            <a:r>
              <a:rPr lang="pl" sz="1000" b="0" i="0" u="none" strike="noStrike" kern="1200" baseline="0">
                <a:solidFill>
                  <a:schemeClr val="tx1"/>
                </a:solidFill>
                <a:latin typeface="+mn-latin"/>
                <a:ea typeface="+mn-ea"/>
                <a:cs typeface="+mn-cs"/>
                <a:sym typeface="+mn-sym"/>
              </a:rPr>
              <a:t>Pozostałych 6 pacjentów nie było wcześniej poddawanych żadnej dalszej terapii przeciwciałami na moment gromadzenia danych</a:t>
            </a:r>
          </a:p>
          <a:p>
            <a:pPr lvl="2" algn="l" rtl="0"/>
            <a:r>
              <a:rPr lang="pl" sz="1000" b="0" i="0" u="none" strike="noStrike" kern="1200" baseline="0">
                <a:solidFill>
                  <a:schemeClr val="tx1"/>
                </a:solidFill>
                <a:latin typeface="+mn-latin"/>
                <a:ea typeface="+mn-ea"/>
                <a:cs typeface="+mn-cs"/>
                <a:sym typeface="+mn-sym"/>
              </a:rPr>
              <a:t>Zdarzenia niepożądane, które sprawiły, że pacjenci odstawili anty-IL5R</a:t>
            </a:r>
            <a:r>
              <a:rPr lang="pl" sz="1000" b="0" i="0" u="none" strike="noStrike" kern="1200" baseline="0">
                <a:solidFill>
                  <a:schemeClr val="tx1"/>
                </a:solidFill>
                <a:ea typeface="+mn-ea"/>
                <a:cs typeface="Arial" panose="020B0604020202020204" pitchFamily="34" charset="0"/>
              </a:rPr>
              <a:t>α: spadek masy ciała, skurcz tętnicy wieńcowej podczas leczenia benralizumabem i sumatryptanem, nawracająca pokrzywka</a:t>
            </a:r>
            <a:endParaRPr lang="pl" sz="1000" b="0" i="0" u="none" strike="noStrike" kern="1200" baseline="0" dirty="0">
              <a:solidFill>
                <a:schemeClr val="tx1"/>
              </a:solidFill>
              <a:ea typeface="+mn-ea"/>
              <a:cs typeface="+mn-cs"/>
            </a:endParaRPr>
          </a:p>
          <a:p>
            <a:pPr marL="228600" lvl="2" indent="0" algn="l" rtl="0">
              <a:buNone/>
            </a:pPr>
            <a:endParaRPr lang="pl" sz="1000" b="0" i="0" u="none" strike="noStrike" kern="1200" baseline="0" dirty="0">
              <a:solidFill>
                <a:schemeClr val="tx1"/>
              </a:solidFill>
              <a:effectLst/>
              <a:ea typeface="+mn-ea"/>
              <a:cs typeface="+mn-cs"/>
            </a:endParaRPr>
          </a:p>
          <a:p>
            <a:pPr algn="l" rtl="0"/>
            <a:r>
              <a:rPr lang="pl" sz="1000" b="0" i="1" u="none" kern="1200" baseline="0">
                <a:solidFill>
                  <a:schemeClr val="tx1"/>
                </a:solidFill>
                <a:effectLst/>
                <a:latin typeface="+mn-latin"/>
                <a:ea typeface="+mn-ea"/>
                <a:cs typeface="+mn-cs"/>
                <a:sym typeface="+mn-sym"/>
              </a:rPr>
              <a:t>Plan przebiegu badania: </a:t>
            </a:r>
          </a:p>
          <a:p>
            <a:pPr marL="400050" lvl="2" indent="-171450" algn="l" rtl="0">
              <a:buFont typeface="Arial" panose="020B0604020202020204" pitchFamily="34" charset="0"/>
              <a:buChar char="̶"/>
            </a:pPr>
            <a:r>
              <a:rPr lang="pl" sz="1000" b="0" i="0" u="none" strike="noStrike" kern="1200" baseline="0">
                <a:solidFill>
                  <a:schemeClr val="tx1"/>
                </a:solidFill>
                <a:latin typeface="+mn-latin"/>
                <a:ea typeface="+mn-ea"/>
                <a:cs typeface="+mn-cs"/>
                <a:sym typeface="+mn-sym"/>
              </a:rPr>
              <a:t>Retrospektywna, wieloośrodkowa niemiecka analiza pacjentów z SEA, leczonych początkowo mepolizumabem lub reslizumabem, którzy wykazali niewystarczającą odpowiedź lub doznali zdarzeń niepożądanych i którzy przeszli na stosowanie benralizumabu</a:t>
            </a:r>
          </a:p>
          <a:p>
            <a:pPr marL="400050" lvl="2" indent="-171450" algn="l" rtl="0">
              <a:buFont typeface="Arial" panose="020B0604020202020204" pitchFamily="34" charset="0"/>
              <a:buChar char="̶"/>
            </a:pPr>
            <a:r>
              <a:rPr lang="pl" sz="1000" b="0" i="0" u="none" strike="noStrike" kern="1200" baseline="0">
                <a:solidFill>
                  <a:schemeClr val="tx1"/>
                </a:solidFill>
                <a:latin typeface="+mn-latin"/>
                <a:ea typeface="+mn-ea"/>
                <a:cs typeface="+mn-cs"/>
                <a:sym typeface="+mn-sym"/>
              </a:rPr>
              <a:t>Wszyscy pacjenci otrzymywali średnią lub wysoką dawkę glikokortykosteroidów wziewnych oraz długo działający mimetyk β2 +/- drugi lub trzeci lek kontrolny i/lub dodatkowy kortykosteroid doustny</a:t>
            </a:r>
          </a:p>
          <a:p>
            <a:pPr marL="228600" lvl="2" indent="0" algn="l" rtl="0">
              <a:buNone/>
            </a:pPr>
            <a:endParaRPr lang="pl" sz="1000" b="0" kern="1200" dirty="0">
              <a:solidFill>
                <a:schemeClr val="tx1"/>
              </a:solidFill>
              <a:effectLst/>
              <a:ea typeface="+mn-ea"/>
              <a:cs typeface="+mn-cs"/>
            </a:endParaRPr>
          </a:p>
          <a:p>
            <a:pPr marL="0" indent="0" algn="l" rtl="0">
              <a:buNone/>
            </a:pPr>
            <a:r>
              <a:rPr lang="pl" b="1" i="0" u="none" baseline="0"/>
              <a:t>Piśmiennictwo:</a:t>
            </a:r>
          </a:p>
          <a:p>
            <a:pPr marL="0" indent="0" algn="l" rtl="0">
              <a:spcBef>
                <a:spcPts val="0"/>
              </a:spcBef>
              <a:buNone/>
            </a:pPr>
            <a:r>
              <a:rPr lang="pl" sz="1000" b="0" i="0" u="none" baseline="0"/>
              <a:t>Drick N, Milger K, Seeliger B, et al. </a:t>
            </a:r>
            <a:r>
              <a:rPr lang="pl" sz="1000" b="0" i="0" u="none" strike="noStrike" kern="1200" baseline="0">
                <a:solidFill>
                  <a:schemeClr val="tx1"/>
                </a:solidFill>
                <a:latin typeface="+mn-latin"/>
                <a:ea typeface="+mn-ea"/>
                <a:cs typeface="+mn-cs"/>
                <a:sym typeface="+mn-sym"/>
              </a:rPr>
              <a:t>Switch from IL-5 to IL-5-receptor α antibody. </a:t>
            </a:r>
            <a:r>
              <a:rPr lang="pl" sz="1000" b="0" i="0" u="none" kern="1200" baseline="0">
                <a:solidFill>
                  <a:schemeClr val="tx1"/>
                </a:solidFill>
                <a:effectLst/>
                <a:latin typeface="+mn-latin"/>
                <a:ea typeface="+mn-ea"/>
                <a:cs typeface="+mn-cs"/>
                <a:sym typeface="+mn-sym"/>
              </a:rPr>
              <a:t> </a:t>
            </a:r>
            <a:r>
              <a:rPr lang="pl" b="0" i="1" u="none" baseline="0"/>
              <a:t>J</a:t>
            </a:r>
            <a:r>
              <a:rPr lang="pl" b="0" i="0" u="none" baseline="0"/>
              <a:t> Asthma </a:t>
            </a:r>
            <a:r>
              <a:rPr lang="pl" b="0" i="1" u="none" baseline="0"/>
              <a:t>Allergy. </a:t>
            </a:r>
            <a:r>
              <a:rPr lang="pl" sz="1000" b="0" i="0" u="none" strike="noStrike" kern="1200" baseline="0">
                <a:solidFill>
                  <a:schemeClr val="tx1"/>
                </a:solidFill>
                <a:latin typeface="+mn-latin"/>
                <a:ea typeface="+mn-ea"/>
                <a:cs typeface="+mn-cs"/>
                <a:sym typeface="+mn-sym"/>
              </a:rPr>
              <a:t>2020:13 605-614.</a:t>
            </a:r>
            <a:endParaRPr lang="pl" sz="1000" b="0" i="0" kern="1200" dirty="0">
              <a:solidFill>
                <a:schemeClr val="tx1"/>
              </a:solidFill>
              <a:effectLst/>
              <a:ea typeface="+mn-ea"/>
              <a:cs typeface="+mn-cs"/>
            </a:endParaRPr>
          </a:p>
          <a:p>
            <a:pPr marL="0" indent="0" algn="l" rtl="0">
              <a:buNone/>
            </a:pPr>
            <a:endParaRPr lang="pl" dirty="0"/>
          </a:p>
        </p:txBody>
      </p:sp>
      <p:sp>
        <p:nvSpPr>
          <p:cNvPr id="4" name="Slide Number Placeholder 3"/>
          <p:cNvSpPr>
            <a:spLocks noGrp="1"/>
          </p:cNvSpPr>
          <p:nvPr>
            <p:ph type="sldNum" sz="quarter" idx="5"/>
          </p:nvPr>
        </p:nvSpPr>
        <p:spPr/>
        <p:txBody>
          <a:bodyPr/>
          <a:lstStyle/>
          <a:p>
            <a:pPr marL="0" marR="0" lvl="0" indent="0" algn="r" defTabSz="809821" rtl="0" eaLnBrk="1" fontAlgn="auto" latinLnBrk="0" hangingPunct="1">
              <a:lnSpc>
                <a:spcPct val="100000"/>
              </a:lnSpc>
              <a:spcBef>
                <a:spcPts val="0"/>
              </a:spcBef>
              <a:spcAft>
                <a:spcPts val="0"/>
              </a:spcAft>
              <a:buClrTx/>
              <a:buSzTx/>
              <a:buFontTx/>
              <a:buNone/>
              <a:tabLst/>
              <a:defRPr/>
            </a:pPr>
            <a:fld id="{3A00762F-A3B8-45D4-8B34-E6522C1FE279}"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809821" rtl="0" eaLnBrk="1" fontAlgn="auto" latinLnBrk="0" hangingPunct="1">
                <a:lnSpc>
                  <a:spcPct val="100000"/>
                </a:lnSpc>
                <a:spcBef>
                  <a:spcPts val="0"/>
                </a:spcBef>
                <a:spcAft>
                  <a:spcPts val="0"/>
                </a:spcAft>
                <a:buClrTx/>
                <a:buSzTx/>
                <a:buFontTx/>
                <a:buNone/>
                <a:tabLst/>
                <a:defRPr/>
              </a:pPr>
              <a:t>39</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099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529105"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Piśmiennictwo:</a:t>
            </a:r>
          </a:p>
          <a:p>
            <a:pPr marL="0" lvl="0" indent="0" algn="l" rtl="0">
              <a:spcBef>
                <a:spcPts val="0"/>
              </a:spcBef>
              <a:buNone/>
              <a:defRPr/>
            </a:pPr>
            <a:r>
              <a:rPr lang="pl" b="0" i="0" u="none" baseline="0"/>
              <a:t>Moran AM, Ramakrishnan S, Borg CA, Camp J, et al. Blood eosinophil depletion with mepolizumab, benralizumab and prednisolone in eosinophilic asthma</a:t>
            </a:r>
            <a:r>
              <a:rPr lang="pl" sz="1000" b="0" i="0" u="none" kern="1200" baseline="0">
                <a:effectLst/>
                <a:latin typeface="+mn-latin"/>
                <a:ea typeface="+mn-ea"/>
                <a:cs typeface="+mn-cs"/>
                <a:sym typeface="+mn-sym"/>
              </a:rPr>
              <a:t>. </a:t>
            </a:r>
            <a:r>
              <a:rPr lang="pl" b="0" i="1" u="none" baseline="0"/>
              <a:t>Am J Respir Crit Care Med. </a:t>
            </a:r>
            <a:r>
              <a:rPr lang="pl" b="0" i="0" u="none" baseline="0"/>
              <a:t>2020;202:1314-1316</a:t>
            </a:r>
            <a:r>
              <a:rPr lang="pl" b="0" i="1" u="none" baseline="0">
                <a:solidFill>
                  <a:srgbClr val="4472C4"/>
                </a:solidFill>
                <a:latin typeface="Calibri" panose="020F0502020204030204"/>
                <a:ea typeface="Calibri" panose="020F0502020204030204"/>
                <a:cs typeface="Calibri" panose="020F0502020204030204"/>
                <a:sym typeface="Calibri" panose="020F0502020204030204"/>
              </a:rPr>
              <a:t>.</a:t>
            </a:r>
            <a:endParaRPr lang="pl" i="0"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40</a:t>
            </a:fld>
            <a:endParaRPr lang="pl" dirty="0"/>
          </a:p>
        </p:txBody>
      </p:sp>
    </p:spTree>
    <p:extLst>
      <p:ext uri="{BB962C8B-B14F-4D97-AF65-F5344CB8AC3E}">
        <p14:creationId xmlns:p14="http://schemas.microsoft.com/office/powerpoint/2010/main" val="2481715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539154" cy="5113020"/>
          </a:xfrm>
        </p:spPr>
        <p:txBody>
          <a:bodyPr/>
          <a:lstStyle/>
          <a:p>
            <a:pPr marL="0" indent="0" algn="l" rtl="0">
              <a:buNone/>
            </a:pPr>
            <a:r>
              <a:rPr lang="pl" b="1" i="0" u="none" baseline="0"/>
              <a:t>Informacja dla prelegenta: zakładki zagadnień po prawej stronie zawierają hiperłącza. Kliknij zakładkę po prawej stronie, aby wyświetlić opisy konkretnych przypadków.</a:t>
            </a:r>
          </a:p>
          <a:p>
            <a:pPr marL="0" indent="0" algn="l" rtl="0">
              <a:buNone/>
            </a:pPr>
            <a:endParaRPr lang="pl" b="1"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0" i="0" u="none" baseline="0"/>
              <a:t>Skróty: ECRS = eozynofilowe przewlekłe zapalenie nosa; NP = polipy nosa.</a:t>
            </a:r>
          </a:p>
          <a:p>
            <a:pPr marL="0" indent="0" algn="l" rtl="0">
              <a:buNone/>
            </a:pPr>
            <a:endParaRPr lang="pl" b="1"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41</a:t>
            </a:fld>
            <a:endParaRPr lang="pl" dirty="0"/>
          </a:p>
        </p:txBody>
      </p:sp>
    </p:spTree>
    <p:extLst>
      <p:ext uri="{BB962C8B-B14F-4D97-AF65-F5344CB8AC3E}">
        <p14:creationId xmlns:p14="http://schemas.microsoft.com/office/powerpoint/2010/main" val="632641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207963"/>
            <a:ext cx="5575300" cy="3136900"/>
          </a:xfrm>
        </p:spPr>
      </p:sp>
      <p:sp>
        <p:nvSpPr>
          <p:cNvPr id="3" name="Notes Placeholder 2"/>
          <p:cNvSpPr>
            <a:spLocks noGrp="1"/>
          </p:cNvSpPr>
          <p:nvPr>
            <p:ph type="body" idx="1"/>
          </p:nvPr>
        </p:nvSpPr>
        <p:spPr>
          <a:xfrm>
            <a:off x="641350" y="3543300"/>
            <a:ext cx="55753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Piśmiennictwo:</a:t>
            </a:r>
          </a:p>
          <a:p>
            <a:pPr marL="0" indent="0" algn="l" rtl="0">
              <a:spcBef>
                <a:spcPts val="0"/>
              </a:spcBef>
              <a:buNone/>
            </a:pPr>
            <a:r>
              <a:rPr lang="pl" sz="1000" b="0" i="0" u="none" strike="noStrike" kern="1200" baseline="0">
                <a:solidFill>
                  <a:schemeClr val="tx1"/>
                </a:solidFill>
                <a:latin typeface="+mn-lt"/>
                <a:ea typeface="+mn-ea"/>
                <a:cs typeface="+mn-cs"/>
              </a:rPr>
              <a:t>Cormier M, Chaboillez S, Lemiere C. </a:t>
            </a:r>
            <a:r>
              <a:rPr lang="pl" sz="1000" b="0" i="0" u="none" kern="1200" baseline="0">
                <a:solidFill>
                  <a:schemeClr val="tx1"/>
                </a:solidFill>
                <a:effectLst/>
                <a:latin typeface="+mn-lt"/>
                <a:ea typeface="+mn-ea"/>
                <a:cs typeface="+mn-cs"/>
              </a:rPr>
              <a:t>Secondary loss of response to mepolizumab in severe eosinophilic asthma. </a:t>
            </a:r>
            <a:r>
              <a:rPr lang="pl" b="0" i="1" u="none" baseline="0"/>
              <a:t>J</a:t>
            </a:r>
            <a:r>
              <a:rPr lang="pl" b="0" i="0" u="none" baseline="0"/>
              <a:t> </a:t>
            </a:r>
            <a:r>
              <a:rPr lang="pl" b="0" i="1" u="none" baseline="0"/>
              <a:t>Allergy Clin Immunol</a:t>
            </a:r>
            <a:r>
              <a:rPr lang="pl" b="0" i="0" u="none" baseline="0"/>
              <a:t> </a:t>
            </a:r>
            <a:r>
              <a:rPr lang="pl" b="0" i="1" u="none" baseline="0"/>
              <a:t>Pract</a:t>
            </a:r>
            <a:r>
              <a:rPr lang="pl" b="0" i="0" u="none" baseline="0"/>
              <a:t>. </a:t>
            </a:r>
            <a:r>
              <a:rPr lang="pl" sz="1000" b="0" i="0" u="none" kern="1200" baseline="0">
                <a:solidFill>
                  <a:schemeClr val="tx1"/>
                </a:solidFill>
                <a:effectLst/>
                <a:latin typeface="+mn-lt"/>
                <a:ea typeface="+mn-ea"/>
                <a:cs typeface="+mn-cs"/>
              </a:rPr>
              <a:t>2020;8:736-738.</a:t>
            </a:r>
          </a:p>
          <a:p>
            <a:pPr marL="0" indent="0" algn="l" rtl="0">
              <a:buNone/>
            </a:pPr>
            <a:endParaRPr lang="pl" dirty="0"/>
          </a:p>
        </p:txBody>
      </p:sp>
      <p:sp>
        <p:nvSpPr>
          <p:cNvPr id="4" name="Slide Number Placeholder 3"/>
          <p:cNvSpPr>
            <a:spLocks noGrp="1"/>
          </p:cNvSpPr>
          <p:nvPr>
            <p:ph type="sldNum" sz="quarter" idx="5"/>
          </p:nvPr>
        </p:nvSpPr>
        <p:spPr/>
        <p:txBody>
          <a:bodyPr/>
          <a:lstStyle/>
          <a:p>
            <a:pPr marL="0" marR="0" lvl="0" indent="0" algn="r" defTabSz="809821" rtl="0" eaLnBrk="1" fontAlgn="auto" latinLnBrk="0" hangingPunct="1">
              <a:lnSpc>
                <a:spcPct val="100000"/>
              </a:lnSpc>
              <a:spcBef>
                <a:spcPts val="0"/>
              </a:spcBef>
              <a:spcAft>
                <a:spcPts val="0"/>
              </a:spcAft>
              <a:buClrTx/>
              <a:buSzTx/>
              <a:buFontTx/>
              <a:buNone/>
              <a:tabLst/>
              <a:defRPr/>
            </a:pPr>
            <a:fld id="{3A00762F-A3B8-45D4-8B34-E6522C1FE279}"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809821" rtl="0" eaLnBrk="1" fontAlgn="auto" latinLnBrk="0" hangingPunct="1">
                <a:lnSpc>
                  <a:spcPct val="100000"/>
                </a:lnSpc>
                <a:spcBef>
                  <a:spcPts val="0"/>
                </a:spcBef>
                <a:spcAft>
                  <a:spcPts val="0"/>
                </a:spcAft>
                <a:buClrTx/>
                <a:buSzTx/>
                <a:buFontTx/>
                <a:buNone/>
                <a:tabLst/>
                <a:defRPr/>
              </a:pPr>
              <a:t>42</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642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Uwagi:</a:t>
            </a:r>
          </a:p>
          <a:p>
            <a:pPr marL="0" indent="0" algn="l" rtl="0">
              <a:buNone/>
            </a:pPr>
            <a:r>
              <a:rPr lang="pl" b="0" i="0" u="none" baseline="0"/>
              <a:t>Przedstawić slajd.</a:t>
            </a:r>
          </a:p>
          <a:p>
            <a:pPr marL="0" indent="0" algn="l" rtl="0">
              <a:buNone/>
            </a:pPr>
            <a:endParaRPr lang="pl" dirty="0"/>
          </a:p>
          <a:p>
            <a:pPr marL="0" indent="0" algn="l" rtl="0">
              <a:buNone/>
            </a:pPr>
            <a:endParaRPr lang="pl" sz="1000" b="0" i="0" u="none" strike="noStrike" kern="1200" baseline="0" dirty="0">
              <a:solidFill>
                <a:schemeClr val="tx1"/>
              </a:solidFill>
              <a:latin typeface="+mn-lt"/>
              <a:ea typeface="+mn-ea"/>
              <a:cs typeface="+mn-cs"/>
            </a:endParaRPr>
          </a:p>
          <a:p>
            <a:pPr marL="0" indent="0" algn="l" rtl="0">
              <a:buNone/>
            </a:pPr>
            <a:r>
              <a:rPr lang="pl" sz="1000" b="1" i="0" u="none" strike="noStrike" kern="1200" baseline="0">
                <a:solidFill>
                  <a:schemeClr val="tx1"/>
                </a:solidFill>
                <a:latin typeface="+mn-lt"/>
                <a:ea typeface="+mn-ea"/>
                <a:cs typeface="+mn-cs"/>
              </a:rPr>
              <a:t>Piśmiennictwo:</a:t>
            </a:r>
          </a:p>
          <a:p>
            <a:pPr marL="0" indent="0" algn="l" rtl="0">
              <a:spcBef>
                <a:spcPts val="0"/>
              </a:spcBef>
              <a:buNone/>
            </a:pPr>
            <a:r>
              <a:rPr lang="pl" b="0" i="0" u="none" baseline="0"/>
              <a:t>Matsuno O, Minamoto S. Eosinophils depletion therapy for severe asthma management following favorable response to mepolizumab. </a:t>
            </a:r>
            <a:r>
              <a:rPr lang="pl" b="0" i="1" u="none" baseline="0"/>
              <a:t>Respir Med Case Rep</a:t>
            </a:r>
            <a:r>
              <a:rPr lang="pl" b="0" i="0" u="none" baseline="0"/>
              <a:t>. 2019;28:100899. </a:t>
            </a:r>
          </a:p>
        </p:txBody>
      </p:sp>
      <p:sp>
        <p:nvSpPr>
          <p:cNvPr id="4" name="Slide Number Placeholder 3"/>
          <p:cNvSpPr>
            <a:spLocks noGrp="1"/>
          </p:cNvSpPr>
          <p:nvPr>
            <p:ph type="sldNum" sz="quarter" idx="5"/>
          </p:nvPr>
        </p:nvSpPr>
        <p:spPr/>
        <p:txBody>
          <a:bodyPr/>
          <a:lstStyle/>
          <a:p>
            <a:pPr marL="0" marR="0" lvl="0" indent="0" algn="r" defTabSz="809821" rtl="0" eaLnBrk="1" fontAlgn="auto" latinLnBrk="0" hangingPunct="1">
              <a:lnSpc>
                <a:spcPct val="100000"/>
              </a:lnSpc>
              <a:spcBef>
                <a:spcPts val="0"/>
              </a:spcBef>
              <a:spcAft>
                <a:spcPts val="0"/>
              </a:spcAft>
              <a:buClrTx/>
              <a:buSzTx/>
              <a:buFontTx/>
              <a:buNone/>
              <a:tabLst/>
              <a:defRPr/>
            </a:pPr>
            <a:fld id="{3A00762F-A3B8-45D4-8B34-E6522C1FE279}"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809821" rtl="0" eaLnBrk="1" fontAlgn="auto" latinLnBrk="0" hangingPunct="1">
                <a:lnSpc>
                  <a:spcPct val="100000"/>
                </a:lnSpc>
                <a:spcBef>
                  <a:spcPts val="0"/>
                </a:spcBef>
                <a:spcAft>
                  <a:spcPts val="0"/>
                </a:spcAft>
                <a:buClrTx/>
                <a:buSzTx/>
                <a:buFontTx/>
                <a:buNone/>
                <a:tabLst/>
                <a:defRPr/>
              </a:pPr>
              <a:t>43</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7970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Uwagi:</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algn="l" rtl="0"/>
            <a:r>
              <a:rPr lang="pl" sz="1000" b="0" i="0" u="none" strike="noStrike" kern="1200" baseline="0">
                <a:solidFill>
                  <a:schemeClr val="tx1"/>
                </a:solidFill>
                <a:latin typeface="+mn-lt"/>
                <a:ea typeface="+mn-ea"/>
                <a:cs typeface="+mn-cs"/>
              </a:rPr>
              <a:t>Schemat leczenia 46-letniej pacjentki obejmował:</a:t>
            </a:r>
          </a:p>
          <a:p>
            <a:pPr marL="400050" lvl="2" indent="-171450" algn="l" rtl="0">
              <a:buFont typeface="Arial" panose="020B0604020202020204" pitchFamily="34" charset="0"/>
              <a:buChar char="̶"/>
            </a:pPr>
            <a:r>
              <a:rPr lang="pl" sz="1000" b="0" i="0" u="none" strike="noStrike" kern="1200" baseline="0">
                <a:solidFill>
                  <a:schemeClr val="tx1"/>
                </a:solidFill>
                <a:latin typeface="+mn-lt"/>
                <a:ea typeface="+mn-ea"/>
                <a:cs typeface="+mn-cs"/>
              </a:rPr>
              <a:t>Przewlekłe stosowanie 200/6 μg dipropionianu beklometazonu/fumaranu formoterolu odwodnionego PMDI (dwie dawki wziewne dwa razy na dobę), 2,5 μg inhalatora tiotropium Respimat (dwie dawki wziewne na dobę), tabletki montelukast 10 mg (jedna tabletka na dobę), tabletki prednizon 25 mg (pół tabletki na dobę) oraz spray do nosa furoinian mometazonu 50 μg/dawkę (dwie dawki do każdej dziurki nosa, raz na dobę)</a:t>
            </a:r>
          </a:p>
          <a:p>
            <a:endParaRPr lang="pl" sz="1000" b="0" i="0" u="none" strike="noStrike" kern="1200" baseline="0" dirty="0">
              <a:solidFill>
                <a:schemeClr val="tx1"/>
              </a:solidFill>
              <a:latin typeface="+mn-lt"/>
              <a:ea typeface="+mn-ea"/>
              <a:cs typeface="+mn-cs"/>
            </a:endParaRPr>
          </a:p>
          <a:p>
            <a:pPr marL="0" indent="0" algn="l" rtl="0">
              <a:buNone/>
            </a:pPr>
            <a:r>
              <a:rPr lang="pl" sz="1000" b="1" i="0" u="none" strike="noStrike" kern="1200" baseline="0">
                <a:solidFill>
                  <a:schemeClr val="tx1"/>
                </a:solidFill>
                <a:latin typeface="+mn-lt"/>
                <a:ea typeface="+mn-ea"/>
                <a:cs typeface="+mn-cs"/>
              </a:rPr>
              <a:t>Piśmiennictwo:</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pl" b="0" i="0" u="none" baseline="0"/>
              <a:t>Pelaia C, Busceti MT, Vatrella A, et al. Effects of the first three doses of benralizumab on symptom control, lung function, blood eosinophils, oral corticosteroid intake, and nasal polyps in a patient with severe allergic asthma. </a:t>
            </a:r>
            <a:r>
              <a:rPr lang="pl" b="0" i="1" u="none" baseline="0"/>
              <a:t>SAGE Open Med Case Rep. </a:t>
            </a:r>
            <a:r>
              <a:rPr lang="pl" b="0" i="0" u="none" baseline="0"/>
              <a:t>2020;8:1-5.</a:t>
            </a:r>
          </a:p>
          <a:p>
            <a:pPr marL="0" indent="0" algn="l" rtl="0">
              <a:buNone/>
            </a:pPr>
            <a:endParaRPr lang="pl" dirty="0"/>
          </a:p>
        </p:txBody>
      </p:sp>
      <p:sp>
        <p:nvSpPr>
          <p:cNvPr id="4" name="Slide Number Placeholder 3"/>
          <p:cNvSpPr>
            <a:spLocks noGrp="1"/>
          </p:cNvSpPr>
          <p:nvPr>
            <p:ph type="sldNum" sz="quarter" idx="5"/>
          </p:nvPr>
        </p:nvSpPr>
        <p:spPr/>
        <p:txBody>
          <a:bodyPr/>
          <a:lstStyle/>
          <a:p>
            <a:pPr marL="0" marR="0" lvl="0" indent="0" algn="r" defTabSz="809821" rtl="0" eaLnBrk="1" fontAlgn="auto" latinLnBrk="0" hangingPunct="1">
              <a:lnSpc>
                <a:spcPct val="100000"/>
              </a:lnSpc>
              <a:spcBef>
                <a:spcPts val="0"/>
              </a:spcBef>
              <a:spcAft>
                <a:spcPts val="0"/>
              </a:spcAft>
              <a:buClrTx/>
              <a:buSzTx/>
              <a:buFontTx/>
              <a:buNone/>
              <a:tabLst/>
              <a:defRPr/>
            </a:pPr>
            <a:fld id="{3A00762F-A3B8-45D4-8B34-E6522C1FE279}"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809821" rtl="0" eaLnBrk="1" fontAlgn="auto" latinLnBrk="0" hangingPunct="1">
                <a:lnSpc>
                  <a:spcPct val="100000"/>
                </a:lnSpc>
                <a:spcBef>
                  <a:spcPts val="0"/>
                </a:spcBef>
                <a:spcAft>
                  <a:spcPts val="0"/>
                </a:spcAft>
                <a:buClrTx/>
                <a:buSzTx/>
                <a:buFontTx/>
                <a:buNone/>
                <a:tabLst/>
                <a:defRPr/>
              </a:pPr>
              <a:t>44</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2706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261938"/>
            <a:ext cx="5575300" cy="3136900"/>
          </a:xfrm>
        </p:spPr>
      </p:sp>
      <p:sp>
        <p:nvSpPr>
          <p:cNvPr id="3" name="Notes Placeholder 2"/>
          <p:cNvSpPr>
            <a:spLocks noGrp="1"/>
          </p:cNvSpPr>
          <p:nvPr>
            <p:ph type="body" idx="1"/>
          </p:nvPr>
        </p:nvSpPr>
        <p:spPr>
          <a:xfrm>
            <a:off x="660400" y="3543300"/>
            <a:ext cx="5575300"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sz="1000" b="1" i="0" u="none" kern="1200" baseline="0">
                <a:solidFill>
                  <a:schemeClr val="tx1"/>
                </a:solidFill>
                <a:effectLst/>
                <a:latin typeface="+mn-lt"/>
                <a:ea typeface="+mn-ea"/>
                <a:cs typeface="+mn-cs"/>
              </a:rPr>
              <a:t>Uwaga:</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sz="1000" b="0" i="0" u="none" kern="1200" baseline="0">
                <a:solidFill>
                  <a:schemeClr val="tx1"/>
                </a:solidFill>
                <a:effectLst/>
                <a:latin typeface="+mn-lt"/>
                <a:ea typeface="+mn-ea"/>
                <a:cs typeface="+mn-cs"/>
              </a:rPr>
              <a:t>Przedstawić slajd.</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sz="1000" b="1" i="0" u="none" kern="1200" baseline="0">
                <a:solidFill>
                  <a:schemeClr val="tx1"/>
                </a:solidFill>
                <a:effectLst/>
                <a:latin typeface="+mn-lt"/>
                <a:ea typeface="+mn-ea"/>
                <a:cs typeface="+mn-cs"/>
              </a:rPr>
              <a:t>Informacje dodatkowe:</a:t>
            </a:r>
          </a:p>
          <a:p>
            <a:pPr algn="l" rtl="0"/>
            <a:r>
              <a:rPr lang="pl" sz="1000" b="0" i="0" u="none" strike="noStrike" kern="1200" baseline="0">
                <a:solidFill>
                  <a:schemeClr val="tx1"/>
                </a:solidFill>
                <a:latin typeface="+mn-lt"/>
                <a:ea typeface="+mn-ea"/>
                <a:cs typeface="+mn-cs"/>
              </a:rPr>
              <a:t>Schemat leczenia 56-letniego pacjenta obejmował:</a:t>
            </a:r>
          </a:p>
          <a:p>
            <a:pPr marL="400050" lvl="2" indent="-171450" algn="l" rtl="0">
              <a:buFont typeface="Arial" panose="020B0604020202020204" pitchFamily="34" charset="0"/>
              <a:buChar char="̶"/>
            </a:pPr>
            <a:r>
              <a:rPr lang="pl" sz="1000" b="0" i="0" u="none" strike="noStrike" kern="1200" baseline="0">
                <a:solidFill>
                  <a:schemeClr val="tx1"/>
                </a:solidFill>
                <a:latin typeface="+mn-lt"/>
                <a:ea typeface="+mn-ea"/>
                <a:cs typeface="+mn-cs"/>
              </a:rPr>
              <a:t>Leczenie za pomocą OCS w celu kontrolowania zaostrzeń astmy (</a:t>
            </a:r>
            <a:r>
              <a:rPr lang="pl" sz="1000" b="0" i="0" u="none" strike="noStrike" kern="1200" baseline="0">
                <a:solidFill>
                  <a:schemeClr val="tx1"/>
                </a:solidFill>
                <a:latin typeface="Arial" panose="020B0604020202020204" pitchFamily="34" charset="0"/>
                <a:ea typeface="+mn-ea"/>
                <a:cs typeface="Arial" panose="020B0604020202020204" pitchFamily="34" charset="0"/>
              </a:rPr>
              <a:t>≥</a:t>
            </a:r>
            <a:r>
              <a:rPr lang="pl" sz="1000" b="0" i="0" u="none" strike="noStrike" kern="1200" baseline="0">
                <a:solidFill>
                  <a:schemeClr val="tx1"/>
                </a:solidFill>
                <a:latin typeface="+mn-lt"/>
                <a:ea typeface="+mn-ea"/>
                <a:cs typeface="+mn-cs"/>
              </a:rPr>
              <a:t>10 mg/d)</a:t>
            </a:r>
          </a:p>
          <a:p>
            <a:pPr marL="400050" lvl="2" indent="-171450" algn="l" rtl="0">
              <a:buFont typeface="Arial" panose="020B0604020202020204" pitchFamily="34" charset="0"/>
              <a:buChar char="̶"/>
            </a:pPr>
            <a:r>
              <a:rPr lang="pl" sz="1000" b="0" i="0" u="none" strike="noStrike" kern="1200" baseline="0">
                <a:solidFill>
                  <a:schemeClr val="tx1"/>
                </a:solidFill>
                <a:latin typeface="+mn-lt"/>
                <a:ea typeface="+mn-ea"/>
                <a:cs typeface="+mn-cs"/>
              </a:rPr>
              <a:t>omalizumab, gdyż całkowity poziom IgE oraz poziomy IgE związane z obecnością roztoczy kurzu domowego i pyłku cedru japońskiego były wysokie, jednak często dochodziło do zaostrzeń astmy</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sz="1000" b="1" i="0" u="none" kern="1200" baseline="0">
                <a:solidFill>
                  <a:schemeClr val="tx1"/>
                </a:solidFill>
                <a:effectLst/>
                <a:latin typeface="+mn-lt"/>
                <a:ea typeface="+mn-ea"/>
                <a:cs typeface="+mn-cs"/>
              </a:rPr>
              <a:t>Piśmiennictwo:</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pl" b="0" i="0" u="none" baseline="0"/>
              <a:t>Tsurumaki H, Matsuyama T, Ezawa K, et al. </a:t>
            </a:r>
            <a:r>
              <a:rPr lang="pl" sz="1000" b="0" i="0" u="none" kern="1200" baseline="0">
                <a:solidFill>
                  <a:schemeClr val="tx1"/>
                </a:solidFill>
                <a:effectLst/>
                <a:latin typeface="+mn-lt"/>
                <a:ea typeface="+mn-ea"/>
                <a:cs typeface="+mn-cs"/>
              </a:rPr>
              <a:t>Rapid</a:t>
            </a:r>
            <a:r>
              <a:rPr lang="pl" sz="1000" b="1" i="0" u="none" kern="1200" baseline="0">
                <a:solidFill>
                  <a:schemeClr val="tx1"/>
                </a:solidFill>
                <a:effectLst/>
                <a:latin typeface="+mn-lt"/>
                <a:ea typeface="+mn-ea"/>
                <a:cs typeface="+mn-cs"/>
              </a:rPr>
              <a:t> </a:t>
            </a:r>
            <a:r>
              <a:rPr lang="pl" sz="1000" b="0" i="0" u="none" kern="1200" baseline="0">
                <a:solidFill>
                  <a:schemeClr val="tx1"/>
                </a:solidFill>
                <a:effectLst/>
                <a:latin typeface="+mn-lt"/>
                <a:ea typeface="+mn-ea"/>
                <a:cs typeface="+mn-cs"/>
              </a:rPr>
              <a:t>effect of benralizumab for hypereosinophilia in a case of severe asthma with eosinophilic chronic rhinosinusitis. </a:t>
            </a:r>
            <a:r>
              <a:rPr lang="pl" sz="1000" b="0" i="1" u="none" kern="1200" baseline="0">
                <a:solidFill>
                  <a:schemeClr val="tx1"/>
                </a:solidFill>
                <a:effectLst/>
                <a:latin typeface="+mn-lt"/>
                <a:ea typeface="+mn-ea"/>
                <a:cs typeface="+mn-cs"/>
              </a:rPr>
              <a:t>Medicina.</a:t>
            </a:r>
            <a:r>
              <a:rPr lang="pl" sz="1000" b="0" i="0" u="none" kern="1200" baseline="0">
                <a:solidFill>
                  <a:schemeClr val="tx1"/>
                </a:solidFill>
                <a:effectLst/>
                <a:latin typeface="+mn-lt"/>
                <a:ea typeface="+mn-ea"/>
                <a:cs typeface="+mn-cs"/>
              </a:rPr>
              <a:t> 2019;55:336. </a:t>
            </a:r>
            <a:endParaRPr lang="pl" dirty="0"/>
          </a:p>
        </p:txBody>
      </p:sp>
      <p:sp>
        <p:nvSpPr>
          <p:cNvPr id="4" name="Slide Number Placeholder 3"/>
          <p:cNvSpPr>
            <a:spLocks noGrp="1"/>
          </p:cNvSpPr>
          <p:nvPr>
            <p:ph type="sldNum" sz="quarter" idx="5"/>
          </p:nvPr>
        </p:nvSpPr>
        <p:spPr/>
        <p:txBody>
          <a:bodyPr/>
          <a:lstStyle/>
          <a:p>
            <a:pPr marL="0" marR="0" lvl="0" indent="0" algn="r" defTabSz="809821" rtl="0" eaLnBrk="1" fontAlgn="auto" latinLnBrk="0" hangingPunct="1">
              <a:lnSpc>
                <a:spcPct val="100000"/>
              </a:lnSpc>
              <a:spcBef>
                <a:spcPts val="0"/>
              </a:spcBef>
              <a:spcAft>
                <a:spcPts val="0"/>
              </a:spcAft>
              <a:buClrTx/>
              <a:buSzTx/>
              <a:buFontTx/>
              <a:buNone/>
              <a:tabLst/>
              <a:defRPr/>
            </a:pPr>
            <a:fld id="{3A00762F-A3B8-45D4-8B34-E6522C1FE279}" type="slidenum">
              <a:rPr kumimoji="0" sz="1200" b="0" i="0" u="none" strike="noStrike" kern="1200" cap="none" spc="0" normalizeH="0" baseline="0">
                <a:ln>
                  <a:noFill/>
                </a:ln>
                <a:solidFill>
                  <a:prstClr val="black"/>
                </a:solidFill>
                <a:effectLst/>
                <a:uLnTx/>
                <a:uFillTx/>
                <a:latin typeface="Calibri"/>
                <a:ea typeface="+mn-ea"/>
                <a:cs typeface="+mn-cs"/>
              </a:rPr>
              <a:pPr marL="0" marR="0" lvl="0" indent="0" algn="r" defTabSz="809821" rtl="0" eaLnBrk="1" fontAlgn="auto" latinLnBrk="0" hangingPunct="1">
                <a:lnSpc>
                  <a:spcPct val="100000"/>
                </a:lnSpc>
                <a:spcBef>
                  <a:spcPts val="0"/>
                </a:spcBef>
                <a:spcAft>
                  <a:spcPts val="0"/>
                </a:spcAft>
                <a:buClrTx/>
                <a:buSzTx/>
                <a:buFontTx/>
                <a:buNone/>
                <a:tabLst/>
                <a:defRPr/>
              </a:pPr>
              <a:t>45</a:t>
            </a:fld>
            <a:endParaRPr kumimoji="0" lang="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7008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Informacja dla prelegenta: zakładki zagadnień po prawej stronie zawierają hiperłącza. Kliknij zakładkę po prawej stronie, aby wyświetlić dane dotyczące bezpieczeństwa.</a:t>
            </a: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46</a:t>
            </a:fld>
            <a:endParaRPr lang="pl" dirty="0"/>
          </a:p>
        </p:txBody>
      </p:sp>
    </p:spTree>
    <p:extLst>
      <p:ext uri="{BB962C8B-B14F-4D97-AF65-F5344CB8AC3E}">
        <p14:creationId xmlns:p14="http://schemas.microsoft.com/office/powerpoint/2010/main" val="755659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3386166"/>
            <a:ext cx="5486401" cy="5203588"/>
          </a:xfrm>
        </p:spPr>
        <p:txBody>
          <a:bodyPr/>
          <a:lstStyle/>
          <a:p>
            <a:pPr marL="0" indent="0" algn="l" rtl="0" eaLnBrk="0" fontAlgn="base" hangingPunct="0">
              <a:lnSpc>
                <a:spcPct val="90000"/>
              </a:lnSpc>
              <a:spcBef>
                <a:spcPts val="381"/>
              </a:spcBef>
              <a:spcAft>
                <a:spcPct val="0"/>
              </a:spcAft>
              <a:buClrTx/>
              <a:buSzTx/>
              <a:buNone/>
            </a:pPr>
            <a:r>
              <a:rPr lang="pl" sz="900" b="1" i="0" u="none" baseline="0">
                <a:solidFill>
                  <a:srgbClr val="000000"/>
                </a:solidFill>
                <a:ea typeface="ＭＳ Ｐゴシック"/>
                <a:cs typeface="Arial" panose="020B0604020202020204" pitchFamily="34" charset="0"/>
              </a:rPr>
              <a:t>Uwagi:</a:t>
            </a:r>
          </a:p>
          <a:p>
            <a:pPr marL="176652" indent="-176652" algn="l" rtl="0" eaLnBrk="0" fontAlgn="base" hangingPunct="0">
              <a:lnSpc>
                <a:spcPct val="90000"/>
              </a:lnSpc>
              <a:spcBef>
                <a:spcPts val="381"/>
              </a:spcBef>
              <a:spcAft>
                <a:spcPct val="0"/>
              </a:spcAft>
              <a:buClrTx/>
              <a:buSzTx/>
            </a:pPr>
            <a:r>
              <a:rPr lang="pl" sz="900" b="0" i="0" u="none" baseline="0">
                <a:solidFill>
                  <a:srgbClr val="000000"/>
                </a:solidFill>
                <a:ea typeface="ＭＳ Ｐゴシック"/>
                <a:cs typeface="Arial" panose="020B0604020202020204" pitchFamily="34" charset="0"/>
              </a:rPr>
              <a:t>Badania kliniczne fazy III dotyczące wyników bezpieczeństwa stosowania benralizumabu w kontekście zaniku eozynofilów</a:t>
            </a:r>
          </a:p>
          <a:p>
            <a:pPr marL="418279" lvl="2" indent="-176652" algn="l" rtl="0" eaLnBrk="0" fontAlgn="base" hangingPunct="0">
              <a:spcBef>
                <a:spcPts val="381"/>
              </a:spcBef>
              <a:spcAft>
                <a:spcPct val="0"/>
              </a:spcAft>
              <a:buClrTx/>
              <a:buFont typeface="Arial" panose="020B0604020202020204" pitchFamily="34" charset="0"/>
              <a:buChar char="─"/>
            </a:pPr>
            <a:r>
              <a:rPr lang="pl" sz="900" b="0" i="0" u="none" baseline="0">
                <a:solidFill>
                  <a:srgbClr val="000000"/>
                </a:solidFill>
                <a:ea typeface="ＭＳ Ｐゴシック"/>
                <a:cs typeface="Arial" panose="020B0604020202020204" pitchFamily="34" charset="0"/>
              </a:rPr>
              <a:t>Wyniki dotyczące bezpieczeństwa z badań fazy III (SIROCCO, CALIMA i ZONDA) wykazały, że</a:t>
            </a:r>
            <a:r>
              <a:rPr lang="pl" sz="900" b="0" i="0" u="none" baseline="30000">
                <a:solidFill>
                  <a:srgbClr val="000000"/>
                </a:solidFill>
                <a:ea typeface="ＭＳ Ｐゴシック"/>
                <a:cs typeface="Arial" panose="020B0604020202020204" pitchFamily="34" charset="0"/>
              </a:rPr>
              <a:t>1-6</a:t>
            </a:r>
            <a:r>
              <a:rPr lang="pl" sz="900" b="0" i="0" u="none" baseline="0">
                <a:solidFill>
                  <a:srgbClr val="000000"/>
                </a:solidFill>
                <a:ea typeface="ＭＳ Ｐゴシック"/>
                <a:cs typeface="Arial" panose="020B0604020202020204" pitchFamily="34" charset="0"/>
              </a:rPr>
              <a:t>:</a:t>
            </a:r>
          </a:p>
          <a:p>
            <a:pPr marL="659906" lvl="3" indent="-176652" algn="l" rtl="0" eaLnBrk="0" fontAlgn="base" hangingPunct="0">
              <a:spcBef>
                <a:spcPts val="381"/>
              </a:spcBef>
              <a:spcAft>
                <a:spcPct val="0"/>
              </a:spcAft>
              <a:buClrTx/>
              <a:buFont typeface="Wingdings" panose="05000000000000000000" pitchFamily="2" charset="2"/>
              <a:buChar char="§"/>
            </a:pPr>
            <a:r>
              <a:rPr lang="pl" sz="900" b="0" i="0" u="none" baseline="0">
                <a:solidFill>
                  <a:srgbClr val="000000"/>
                </a:solidFill>
                <a:ea typeface="ＭＳ Ｐゴシック"/>
                <a:cs typeface="Arial" panose="020B0604020202020204" pitchFamily="34" charset="0"/>
              </a:rPr>
              <a:t>Częstość występowania AE i SAE, niezależnie od związku przyczynowego, była podobna u pacjentów z ciężką astmą, leczonych benralizumabem 30 mg (podawanym SC Q4W lub Q4W dla pierwszych 3 dawek, następnie Q8W) i pacjentów otrzymujących placebo</a:t>
            </a:r>
          </a:p>
          <a:p>
            <a:pPr marL="659906" lvl="3" indent="-176652" algn="l" rtl="0" eaLnBrk="0" fontAlgn="base" hangingPunct="0">
              <a:spcBef>
                <a:spcPts val="381"/>
              </a:spcBef>
              <a:spcAft>
                <a:spcPct val="0"/>
              </a:spcAft>
              <a:buClrTx/>
              <a:buFont typeface="Wingdings" panose="05000000000000000000" pitchFamily="2" charset="2"/>
              <a:buChar char="§"/>
            </a:pPr>
            <a:r>
              <a:rPr lang="pl" sz="900" b="0" i="0" u="none" baseline="0">
                <a:solidFill>
                  <a:srgbClr val="000000"/>
                </a:solidFill>
                <a:ea typeface="ＭＳ Ｐゴシック"/>
                <a:cs typeface="Arial" panose="020B0604020202020204" pitchFamily="34" charset="0"/>
              </a:rPr>
              <a:t>Najczęściej zgłaszanymi AE, niezależnie od związku przyczynowego, były: nieżyt nosogardzieli, astma i zakażenia górnych dróg oddechowych</a:t>
            </a:r>
          </a:p>
          <a:p>
            <a:pPr marL="659906" lvl="3" indent="-176652" algn="l" rtl="0" eaLnBrk="0" fontAlgn="base" hangingPunct="0">
              <a:spcBef>
                <a:spcPts val="381"/>
              </a:spcBef>
              <a:spcAft>
                <a:spcPct val="0"/>
              </a:spcAft>
              <a:buClrTx/>
              <a:buFont typeface="Wingdings" panose="05000000000000000000" pitchFamily="2" charset="2"/>
              <a:buChar char="§"/>
            </a:pPr>
            <a:r>
              <a:rPr lang="pl" sz="900" b="0" i="0" u="none" baseline="0">
                <a:solidFill>
                  <a:srgbClr val="000000"/>
                </a:solidFill>
                <a:ea typeface="ＭＳ Ｐゴシック"/>
                <a:cs typeface="Arial" panose="020B0604020202020204" pitchFamily="34" charset="0"/>
              </a:rPr>
              <a:t>We wszystkich grupach badania tylko 4% pacjentów odstawiło leczenie w związku z AE</a:t>
            </a:r>
          </a:p>
          <a:p>
            <a:pPr marL="418279" lvl="2" indent="-176652" algn="l" rtl="0" eaLnBrk="0" fontAlgn="base" hangingPunct="0">
              <a:spcBef>
                <a:spcPts val="381"/>
              </a:spcBef>
              <a:spcAft>
                <a:spcPct val="0"/>
              </a:spcAft>
              <a:buClrTx/>
              <a:buFont typeface="Arial" panose="020B0604020202020204" pitchFamily="34" charset="0"/>
              <a:buChar char="─"/>
            </a:pPr>
            <a:r>
              <a:rPr lang="pl" sz="900" b="0" i="0" u="none" baseline="0">
                <a:solidFill>
                  <a:srgbClr val="000000"/>
                </a:solidFill>
                <a:ea typeface="ＭＳ Ｐゴシック"/>
                <a:cs typeface="Arial" panose="020B0604020202020204" pitchFamily="34" charset="0"/>
              </a:rPr>
              <a:t>Wyniki dotyczące bezpieczeństwa z długofalowego badania kontynuacyjnego (BORA) oraz (MELTEMI) wykazały, że</a:t>
            </a:r>
            <a:r>
              <a:rPr lang="pl" sz="900" b="0" i="0" u="none" baseline="30000">
                <a:solidFill>
                  <a:srgbClr val="000000"/>
                </a:solidFill>
                <a:ea typeface="ＭＳ Ｐゴシック"/>
                <a:cs typeface="Arial" panose="020B0604020202020204" pitchFamily="34" charset="0"/>
              </a:rPr>
              <a:t>7-8</a:t>
            </a:r>
            <a:r>
              <a:rPr lang="pl" sz="900" b="0" i="0" u="none" baseline="0">
                <a:solidFill>
                  <a:srgbClr val="000000"/>
                </a:solidFill>
                <a:ea typeface="ＭＳ Ｐゴシック"/>
                <a:cs typeface="Arial" panose="020B0604020202020204" pitchFamily="34" charset="0"/>
              </a:rPr>
              <a:t>:</a:t>
            </a:r>
          </a:p>
          <a:p>
            <a:pPr marL="659906" lvl="3" indent="-176652" algn="l" rtl="0" eaLnBrk="0" fontAlgn="base" hangingPunct="0">
              <a:spcBef>
                <a:spcPts val="381"/>
              </a:spcBef>
              <a:spcAft>
                <a:spcPct val="0"/>
              </a:spcAft>
              <a:buClrTx/>
              <a:buFont typeface="Wingdings" panose="05000000000000000000" pitchFamily="2" charset="2"/>
              <a:buChar char="§"/>
            </a:pPr>
            <a:r>
              <a:rPr lang="pl" sz="900" b="0" i="0" u="none" baseline="0">
                <a:solidFill>
                  <a:srgbClr val="000000"/>
                </a:solidFill>
                <a:ea typeface="ＭＳ Ｐゴシック"/>
                <a:cs typeface="Arial" panose="020B0604020202020204" pitchFamily="34" charset="0"/>
              </a:rPr>
              <a:t>Profil bezpieczeństwa i tolerancji leczenia benralizumabem był zbliżony do zaobserwowanego w badaniach SIROCCO i CALIMA z grupą kontrolną przyjmującą placebo, bez wzrostu całkowitej częstości występowania AE, SAE i AE prowadzących do odstawienia leku</a:t>
            </a:r>
          </a:p>
          <a:p>
            <a:pPr marL="659906" lvl="3" indent="-176652" algn="l" rtl="0" eaLnBrk="0" fontAlgn="base" hangingPunct="0">
              <a:spcBef>
                <a:spcPts val="381"/>
              </a:spcBef>
              <a:spcAft>
                <a:spcPct val="0"/>
              </a:spcAft>
              <a:buClrTx/>
              <a:buFont typeface="Wingdings" panose="05000000000000000000" pitchFamily="2" charset="2"/>
              <a:buChar char="§"/>
            </a:pPr>
            <a:r>
              <a:rPr lang="pl" sz="900" b="0" i="0" u="none" baseline="0">
                <a:solidFill>
                  <a:srgbClr val="000000"/>
                </a:solidFill>
                <a:ea typeface="ＭＳ Ｐゴシック"/>
                <a:cs typeface="Arial" panose="020B0604020202020204" pitchFamily="34" charset="0"/>
              </a:rPr>
              <a:t>Odsetki ciężkich zakażeń oraz nowo rozpoznanych nowotworów złośliwych były niskie i podobne do zaobserwowanych w badaniach pierwotnych</a:t>
            </a:r>
          </a:p>
          <a:p>
            <a:pPr marL="659906" lvl="3" indent="-176652" algn="l" rtl="0" eaLnBrk="0" fontAlgn="base" hangingPunct="0">
              <a:spcBef>
                <a:spcPts val="381"/>
              </a:spcBef>
              <a:spcAft>
                <a:spcPct val="0"/>
              </a:spcAft>
              <a:buClrTx/>
              <a:buFont typeface="Wingdings" panose="05000000000000000000" pitchFamily="2" charset="2"/>
              <a:buChar char="§"/>
            </a:pPr>
            <a:r>
              <a:rPr lang="pl" sz="900" b="0" i="0" u="none" baseline="0">
                <a:solidFill>
                  <a:srgbClr val="000000"/>
                </a:solidFill>
                <a:ea typeface="ＭＳ Ｐゴシック"/>
                <a:cs typeface="Arial" panose="020B0604020202020204" pitchFamily="34" charset="0"/>
              </a:rPr>
              <a:t>Nie zgłoszono zakażeń pasożytami jelitowymi</a:t>
            </a:r>
          </a:p>
          <a:p>
            <a:pPr marL="176652" lvl="1" indent="-176652" algn="l" rtl="0" eaLnBrk="0" fontAlgn="base" hangingPunct="0">
              <a:spcBef>
                <a:spcPts val="381"/>
              </a:spcBef>
              <a:spcAft>
                <a:spcPct val="0"/>
              </a:spcAft>
              <a:buClrTx/>
            </a:pPr>
            <a:r>
              <a:rPr lang="pl" sz="900" b="0" i="0" u="none" baseline="0">
                <a:solidFill>
                  <a:srgbClr val="000000"/>
                </a:solidFill>
                <a:ea typeface="ＭＳ Ｐゴシック"/>
                <a:cs typeface="Arial" panose="020B0604020202020204" pitchFamily="34" charset="0"/>
              </a:rPr>
              <a:t>Dane z trwającego do 5 lat leczenia benralizumabem nie wykazały nowych sygnałów bezpieczeństwa przy długofalowym zaniku eozynofilów </a:t>
            </a:r>
            <a:r>
              <a:rPr lang="pl" sz="900" b="0" i="0" u="none" baseline="30000">
                <a:solidFill>
                  <a:srgbClr val="000000"/>
                </a:solidFill>
                <a:ea typeface="ＭＳ Ｐゴシック"/>
                <a:cs typeface="Arial" panose="020B0604020202020204" pitchFamily="34" charset="0"/>
              </a:rPr>
              <a:t>8</a:t>
            </a:r>
            <a:endParaRPr lang="pl" sz="900" dirty="0">
              <a:solidFill>
                <a:srgbClr val="000000"/>
              </a:solidFill>
              <a:ea typeface="ＭＳ Ｐゴシック"/>
              <a:cs typeface="Arial" panose="020B0604020202020204" pitchFamily="34" charset="0"/>
            </a:endParaRPr>
          </a:p>
          <a:p>
            <a:pPr marL="0" lvl="1" indent="0" algn="l" rtl="0" eaLnBrk="0" fontAlgn="base" hangingPunct="0">
              <a:lnSpc>
                <a:spcPct val="100000"/>
              </a:lnSpc>
              <a:spcBef>
                <a:spcPts val="317"/>
              </a:spcBef>
              <a:spcAft>
                <a:spcPct val="0"/>
              </a:spcAft>
              <a:buClrTx/>
              <a:buNone/>
            </a:pPr>
            <a:r>
              <a:rPr lang="pl" sz="900" b="1" i="0" u="none" baseline="0">
                <a:solidFill>
                  <a:srgbClr val="000000"/>
                </a:solidFill>
                <a:ea typeface="ＭＳ Ｐゴシック"/>
                <a:cs typeface="Arial" panose="020B0604020202020204" pitchFamily="34" charset="0"/>
              </a:rPr>
              <a:t>Piśmiennictwo:</a:t>
            </a:r>
          </a:p>
          <a:p>
            <a:pPr marL="241626" indent="-241626" algn="l" rtl="0" eaLnBrk="0" fontAlgn="base" hangingPunct="0">
              <a:spcBef>
                <a:spcPts val="0"/>
              </a:spcBef>
              <a:spcAft>
                <a:spcPct val="0"/>
              </a:spcAft>
              <a:buClrTx/>
              <a:buSzTx/>
              <a:buFont typeface="Arial" panose="020B0604020202020204" pitchFamily="34" charset="0"/>
              <a:buAutoNum type="arabicPeriod"/>
              <a:defRPr/>
            </a:pPr>
            <a:r>
              <a:rPr lang="pl" sz="850" b="0" i="0" u="none" baseline="0"/>
              <a:t>Bleecker ER, FitzGerald M, Chanez P, et al. Efficacy and safety of benralizumab for patients with severe asthma uncontrolled with high-dosage inhaled corticosteroids and long-acting β</a:t>
            </a:r>
            <a:r>
              <a:rPr lang="pl" sz="850" b="0" i="0" u="none" baseline="-25000"/>
              <a:t>2</a:t>
            </a:r>
            <a:r>
              <a:rPr lang="pl" sz="850" b="0" i="0" u="none" baseline="0"/>
              <a:t>-agonists (SIROCCO): a randomised, multicentre, placebo-controlled phase 3 trial. </a:t>
            </a:r>
            <a:r>
              <a:rPr lang="pl" sz="850" b="0" i="1" u="none" baseline="0"/>
              <a:t>Lancet</a:t>
            </a:r>
            <a:r>
              <a:rPr lang="pl" sz="850" b="0" i="0" u="none" baseline="0"/>
              <a:t>. 2016;388:2115-2127. </a:t>
            </a:r>
          </a:p>
          <a:p>
            <a:pPr marL="241626" indent="-241626" algn="l" rtl="0" eaLnBrk="0" fontAlgn="base" hangingPunct="0">
              <a:spcBef>
                <a:spcPts val="0"/>
              </a:spcBef>
              <a:spcAft>
                <a:spcPct val="0"/>
              </a:spcAft>
              <a:buClrTx/>
              <a:buSzTx/>
              <a:buFont typeface="Arial" panose="020B0604020202020204" pitchFamily="34" charset="0"/>
              <a:buAutoNum type="arabicPeriod"/>
              <a:defRPr/>
            </a:pPr>
            <a:r>
              <a:rPr lang="pl" sz="850" b="0" i="0" u="none" baseline="0"/>
              <a:t>Bleecker ER, FitzGerald M, Chanez P, et al. Załącznik uzupełniający. </a:t>
            </a:r>
            <a:r>
              <a:rPr lang="pl" sz="850" b="0" i="1" u="none" baseline="0"/>
              <a:t>Lancet</a:t>
            </a:r>
            <a:r>
              <a:rPr lang="pl" sz="850" b="0" i="0" u="none" baseline="0"/>
              <a:t>. 2016;388:2115-2127. </a:t>
            </a:r>
          </a:p>
          <a:p>
            <a:pPr marL="241626" indent="-241626" algn="l" rtl="0" eaLnBrk="0" fontAlgn="base" hangingPunct="0">
              <a:spcBef>
                <a:spcPts val="0"/>
              </a:spcBef>
              <a:spcAft>
                <a:spcPct val="0"/>
              </a:spcAft>
              <a:buClrTx/>
              <a:buSzTx/>
              <a:buFont typeface="Arial" panose="020B0604020202020204" pitchFamily="34" charset="0"/>
              <a:buAutoNum type="arabicPeriod"/>
              <a:defRPr/>
            </a:pPr>
            <a:r>
              <a:rPr lang="pl" sz="850" b="0" i="0" u="none" baseline="0"/>
              <a:t>FitzGerald JM, Bleecker ER, Nair P, et al. Benralizumab, an anti-interleukin-5 receptor α monoclonal antibody, as add-on treatment for patients with severe, uncontrolled, eosinophilic asthma (CALIMA): a randomised, double-blind, placebo-controlled phase 3 trial. </a:t>
            </a:r>
            <a:r>
              <a:rPr lang="pl" sz="850" b="0" i="1" u="none" baseline="0"/>
              <a:t>Lancet</a:t>
            </a:r>
            <a:r>
              <a:rPr lang="pl" sz="850" b="0" i="0" u="none" baseline="0"/>
              <a:t>. 2016;388:2128-2141. </a:t>
            </a:r>
          </a:p>
          <a:p>
            <a:pPr marL="241626" indent="-241626" algn="l" rtl="0" eaLnBrk="0" fontAlgn="base" hangingPunct="0">
              <a:spcBef>
                <a:spcPts val="0"/>
              </a:spcBef>
              <a:spcAft>
                <a:spcPct val="0"/>
              </a:spcAft>
              <a:buClrTx/>
              <a:buSzTx/>
              <a:buFont typeface="Arial" panose="020B0604020202020204" pitchFamily="34" charset="0"/>
              <a:buAutoNum type="arabicPeriod"/>
              <a:defRPr/>
            </a:pPr>
            <a:r>
              <a:rPr lang="pl" sz="850" b="0" i="0" u="none" baseline="0"/>
              <a:t>FitzGerald JM, Bleecker ER, Nair P, et al. Załącznik uzupełniający. </a:t>
            </a:r>
            <a:r>
              <a:rPr lang="pl" sz="850" b="0" i="1" u="none" baseline="0"/>
              <a:t>Lancet</a:t>
            </a:r>
            <a:r>
              <a:rPr lang="pl" sz="850" b="0" i="0" u="none" baseline="0"/>
              <a:t>. 2016;388:2128-2141. </a:t>
            </a:r>
            <a:endParaRPr lang="pl" sz="850" dirty="0"/>
          </a:p>
          <a:p>
            <a:pPr marL="241626" indent="-241626" algn="l" rtl="0" eaLnBrk="0" fontAlgn="base" hangingPunct="0">
              <a:spcBef>
                <a:spcPts val="0"/>
              </a:spcBef>
              <a:spcAft>
                <a:spcPct val="0"/>
              </a:spcAft>
              <a:buClrTx/>
              <a:buSzTx/>
              <a:buFont typeface="Arial" panose="020B0604020202020204" pitchFamily="34" charset="0"/>
              <a:buAutoNum type="arabicPeriod"/>
              <a:defRPr/>
            </a:pPr>
            <a:r>
              <a:rPr lang="pl" sz="850" b="0" i="0" u="none" baseline="0"/>
              <a:t>Nair P, Wenzel S, Rabe KF, et al. Oral glucocorticoid–sparing effect of benralizumab in severe asthma. </a:t>
            </a:r>
            <a:r>
              <a:rPr lang="pl" sz="850" b="0" i="1" u="none" baseline="0"/>
              <a:t>N Engl J Med</a:t>
            </a:r>
            <a:r>
              <a:rPr lang="pl" sz="850" b="0" i="0" u="none" baseline="0"/>
              <a:t>. 2017;376(25):2448-2458. </a:t>
            </a:r>
          </a:p>
          <a:p>
            <a:pPr marL="241626" indent="-241626" algn="l" rtl="0" eaLnBrk="0" fontAlgn="base" hangingPunct="0">
              <a:spcBef>
                <a:spcPts val="0"/>
              </a:spcBef>
              <a:spcAft>
                <a:spcPct val="0"/>
              </a:spcAft>
              <a:buClrTx/>
              <a:buSzTx/>
              <a:buFont typeface="Arial" panose="020B0604020202020204" pitchFamily="34" charset="0"/>
              <a:buAutoNum type="arabicPeriod"/>
              <a:defRPr/>
            </a:pPr>
            <a:r>
              <a:rPr lang="pl" sz="850" b="0" i="0" u="none" baseline="0"/>
              <a:t>Nair P, Wenzel S, Rabe KF, et al. Załącznik uzupełniający. </a:t>
            </a:r>
            <a:r>
              <a:rPr lang="pl" sz="850" b="0" i="1" u="none" baseline="0"/>
              <a:t>N Engl J Med</a:t>
            </a:r>
            <a:r>
              <a:rPr lang="pl" sz="850" b="0" i="0" u="none" baseline="0"/>
              <a:t>. 2017;376(25):2448-2458. </a:t>
            </a:r>
          </a:p>
          <a:p>
            <a:pPr marL="241626" indent="-241626" algn="l" rtl="0" eaLnBrk="0" fontAlgn="base" hangingPunct="0">
              <a:spcBef>
                <a:spcPts val="0"/>
              </a:spcBef>
              <a:spcAft>
                <a:spcPct val="0"/>
              </a:spcAft>
              <a:buClrTx/>
              <a:buSzTx/>
              <a:buFont typeface="Arial" panose="020B0604020202020204" pitchFamily="34" charset="0"/>
              <a:buAutoNum type="arabicPeriod"/>
              <a:defRPr/>
            </a:pPr>
            <a:r>
              <a:rPr lang="pl" sz="850" b="0" i="0" u="none" baseline="0"/>
              <a:t>Busse WW, Bleeker ER, FitzGerald JM, et al. Long-term safety and efficacy of benralizumab in patients with severe, uncontrolled asthma: 1-year results from the BORA phase 3 extension trial [artykuł i załącznik uzupełniający]. </a:t>
            </a:r>
            <a:r>
              <a:rPr lang="pl" sz="850" b="0" i="1" u="none" baseline="0"/>
              <a:t>Lancet Respir Med</a:t>
            </a:r>
            <a:r>
              <a:rPr lang="pl" sz="850" b="0" i="0" u="none" baseline="0"/>
              <a:t>. 2018;7:46-59. </a:t>
            </a:r>
          </a:p>
          <a:p>
            <a:pPr marL="241626" marR="0" lvl="0" indent="-241626" algn="l" defTabSz="914400" rtl="0" eaLnBrk="0" fontAlgn="base" latinLnBrk="0" hangingPunct="0">
              <a:lnSpc>
                <a:spcPct val="100000"/>
              </a:lnSpc>
              <a:spcBef>
                <a:spcPts val="0"/>
              </a:spcBef>
              <a:spcAft>
                <a:spcPct val="0"/>
              </a:spcAft>
              <a:buClrTx/>
              <a:buSzTx/>
              <a:buFont typeface="Arial" panose="020B0604020202020204" pitchFamily="34" charset="0"/>
              <a:buAutoNum type="arabicPeriod"/>
              <a:tabLst/>
              <a:defRPr/>
            </a:pPr>
            <a:r>
              <a:rPr kumimoji="0" lang="pl" sz="850" b="0" i="0" u="none" strike="noStrike" kern="1200" cap="none" spc="0" normalizeH="0" baseline="0">
                <a:ln>
                  <a:noFill/>
                </a:ln>
                <a:solidFill>
                  <a:prstClr val="black"/>
                </a:solidFill>
                <a:effectLst/>
                <a:uLnTx/>
                <a:uFillTx/>
                <a:ea typeface="Calibri" panose="020F0502020204030204" pitchFamily="34" charset="0"/>
                <a:cs typeface="Arial" panose="020B0604020202020204" pitchFamily="34" charset="0"/>
              </a:rPr>
              <a:t>Korn S, Bourdin A, Chupp G, et al. </a:t>
            </a:r>
            <a:r>
              <a:rPr kumimoji="0" lang="pl" sz="850" b="0" i="0" u="none" strike="noStrike" kern="1200" cap="none" spc="0" normalizeH="0" baseline="0">
                <a:ln>
                  <a:noFill/>
                </a:ln>
                <a:solidFill>
                  <a:prstClr val="black"/>
                </a:solidFill>
                <a:effectLst/>
                <a:uLnTx/>
                <a:uFillTx/>
                <a:ea typeface="+mn-ea"/>
                <a:cs typeface="Arial" panose="020B0604020202020204" pitchFamily="34" charset="0"/>
              </a:rPr>
              <a:t>Integrated safety and efficacy among patients </a:t>
            </a:r>
            <a:r>
              <a:rPr kumimoji="0" lang="pl" sz="850" b="0" i="0" u="none" strike="noStrike" kern="1200" cap="none" spc="0" normalizeH="0" baseline="0">
                <a:ln>
                  <a:noFill/>
                </a:ln>
                <a:solidFill>
                  <a:srgbClr val="232323"/>
                </a:solidFill>
                <a:effectLst/>
                <a:uLnTx/>
                <a:uFillTx/>
                <a:ea typeface="+mn-ea"/>
                <a:cs typeface="Arial" panose="020B0604020202020204" pitchFamily="34" charset="0"/>
              </a:rPr>
              <a:t>receiving benralizumab for up </a:t>
            </a:r>
            <a:r>
              <a:rPr kumimoji="0" lang="pl" sz="850" b="0" i="0" u="none" strike="noStrike" kern="1200" cap="none" spc="0" normalizeH="0" baseline="0">
                <a:ln>
                  <a:noFill/>
                </a:ln>
                <a:solidFill>
                  <a:prstClr val="black"/>
                </a:solidFill>
                <a:effectLst/>
                <a:uLnTx/>
                <a:uFillTx/>
                <a:ea typeface="+mn-ea"/>
                <a:cs typeface="Arial" panose="020B0604020202020204" pitchFamily="34" charset="0"/>
              </a:rPr>
              <a:t>to 5 Years. </a:t>
            </a:r>
            <a:r>
              <a:rPr kumimoji="0" lang="pl" sz="850" b="0" i="1" u="none" strike="noStrike" kern="1200" cap="none" spc="0" normalizeH="0" baseline="0">
                <a:ln>
                  <a:noFill/>
                </a:ln>
                <a:solidFill>
                  <a:prstClr val="black"/>
                </a:solidFill>
                <a:effectLst/>
                <a:uLnTx/>
                <a:uFillTx/>
                <a:ea typeface="+mn-ea"/>
                <a:cs typeface="Arial" panose="020B0604020202020204" pitchFamily="34" charset="0"/>
              </a:rPr>
              <a:t>J Allergy Clin Immunol Pract. </a:t>
            </a:r>
            <a:r>
              <a:rPr kumimoji="0" lang="pl" sz="850" b="0" i="0" u="none" strike="noStrike" kern="1200" cap="none" spc="0" normalizeH="0" baseline="0">
                <a:ln>
                  <a:noFill/>
                </a:ln>
                <a:solidFill>
                  <a:prstClr val="black"/>
                </a:solidFill>
                <a:effectLst/>
                <a:uLnTx/>
                <a:uFillTx/>
                <a:ea typeface="Calibri" panose="020F0502020204030204" pitchFamily="34" charset="0"/>
                <a:cs typeface="Arial" panose="020B0604020202020204" pitchFamily="34" charset="0"/>
              </a:rPr>
              <a:t>2021;S2213-2198(21)00968-5.</a:t>
            </a:r>
          </a:p>
          <a:p>
            <a:endParaRPr lang="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3059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 </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Piśmiennictwo:</a:t>
            </a:r>
          </a:p>
          <a:p>
            <a:pPr marL="0" indent="0" algn="l" rtl="0">
              <a:spcBef>
                <a:spcPts val="0"/>
              </a:spcBef>
              <a:buNone/>
            </a:pPr>
            <a:r>
              <a:rPr lang="pl" sz="1000" b="0" i="0" u="none" strike="noStrike" kern="1200" baseline="0">
                <a:solidFill>
                  <a:schemeClr val="tx1"/>
                </a:solidFill>
                <a:latin typeface="+mn-lt"/>
                <a:ea typeface="+mn-ea"/>
                <a:cs typeface="+mn-cs"/>
              </a:rPr>
              <a:t>Jackson DJ, Korn S, Mathur SK, et al. Safety of eosinophil‑depleting therapy for severe, eosinophilic asthma: focus on benralizumab. </a:t>
            </a:r>
            <a:r>
              <a:rPr lang="pl" sz="1000" b="0" i="1" u="none" strike="noStrike" kern="1200" baseline="0">
                <a:solidFill>
                  <a:schemeClr val="tx1"/>
                </a:solidFill>
                <a:latin typeface="+mn-lt"/>
                <a:ea typeface="+mn-ea"/>
                <a:cs typeface="+mn-cs"/>
              </a:rPr>
              <a:t>Drug Safety</a:t>
            </a:r>
            <a:r>
              <a:rPr lang="pl" sz="1000" b="0" i="0" u="none" strike="noStrike" kern="1200" baseline="0">
                <a:solidFill>
                  <a:schemeClr val="tx1"/>
                </a:solidFill>
                <a:latin typeface="+mn-lt"/>
                <a:ea typeface="+mn-ea"/>
                <a:cs typeface="+mn-cs"/>
              </a:rPr>
              <a:t>. 2020;43:409-425.</a:t>
            </a:r>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48</a:t>
            </a:fld>
            <a:endParaRPr lang="pl" dirty="0"/>
          </a:p>
        </p:txBody>
      </p:sp>
    </p:spTree>
    <p:extLst>
      <p:ext uri="{BB962C8B-B14F-4D97-AF65-F5344CB8AC3E}">
        <p14:creationId xmlns:p14="http://schemas.microsoft.com/office/powerpoint/2010/main" val="25254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algn="l" rtl="0"/>
            <a:r>
              <a:rPr lang="pl" b="0" i="0" u="none" baseline="0"/>
              <a:t>Przedstawić slajd.</a:t>
            </a:r>
          </a:p>
          <a:p>
            <a:pPr algn="l" rtl="0"/>
            <a:r>
              <a:rPr lang="pl" b="0" i="0" u="none" baseline="0"/>
              <a:t>RCT: Wykazać skuteczność i bezpieczeństwo leczenia w jednorodnej i wysoce selektywnej populacji </a:t>
            </a:r>
            <a:endParaRPr lang="pl" dirty="0"/>
          </a:p>
          <a:p>
            <a:pPr algn="l" rtl="0"/>
            <a:r>
              <a:rPr lang="pl" b="0" i="0" u="none" baseline="0"/>
              <a:t>RWE: Ocenić, jak lek sprawdza się w rzeczywistej praktyce w różnych i heterogennych populacjach </a:t>
            </a:r>
          </a:p>
          <a:p>
            <a:endParaRPr lang="pl" dirty="0"/>
          </a:p>
          <a:p>
            <a:pPr marL="0" indent="0" algn="l" rtl="0">
              <a:buNone/>
            </a:pPr>
            <a:r>
              <a:rPr lang="pl" b="1" i="0" u="none" baseline="0"/>
              <a:t>Piśmiennictwo:</a:t>
            </a:r>
          </a:p>
          <a:p>
            <a:pPr marL="228600" lvl="0" indent="-228600" algn="l" rtl="0">
              <a:spcBef>
                <a:spcPts val="0"/>
              </a:spcBef>
              <a:buFont typeface="+mj-lt"/>
              <a:buAutoNum type="arabicPeriod"/>
              <a:defRPr/>
            </a:pPr>
            <a:r>
              <a:rPr lang="pl" b="0" i="0" u="none" baseline="0"/>
              <a:t>Ramagopalan SV, Simpson A, Sammon C, et al. Can real-world data really replace randomised clinical trials? </a:t>
            </a:r>
            <a:r>
              <a:rPr lang="pl" b="0" i="1" u="none" baseline="0"/>
              <a:t>BMC Medicine</a:t>
            </a:r>
            <a:r>
              <a:rPr lang="pl" b="0" i="0" u="none" baseline="0"/>
              <a:t>. 2020;18:13. https://doi.org/10.1186/s12916-019-1481-8. </a:t>
            </a:r>
          </a:p>
          <a:p>
            <a:pPr marL="228600" lvl="0" indent="-228600" algn="l" rtl="0">
              <a:buFont typeface="+mj-lt"/>
              <a:buAutoNum type="arabicPeriod"/>
              <a:defRPr/>
            </a:pPr>
            <a:r>
              <a:rPr lang="pl" b="0" i="0" u="none" baseline="0"/>
              <a:t>Suvarna VR. Real world evidence (RWE) - Are we (RWE) ready? </a:t>
            </a:r>
            <a:r>
              <a:rPr lang="pl" b="0" i="1" u="none" baseline="0"/>
              <a:t>Perspect Clin Res. </a:t>
            </a:r>
            <a:r>
              <a:rPr lang="pl" b="0" i="0" u="none" baseline="0"/>
              <a:t>2018;9:61-63.</a:t>
            </a:r>
          </a:p>
          <a:p>
            <a:pPr marL="228600" lvl="0" indent="-228600" algn="l" rtl="0">
              <a:buFont typeface="+mj-lt"/>
              <a:buAutoNum type="arabicPeriod"/>
              <a:defRPr/>
            </a:pPr>
            <a:r>
              <a:rPr lang="pl" b="0" i="0" u="none" baseline="0"/>
              <a:t>FitzGerald JM et al. The challenges and opportunities of maximizing the benefits of severe asthma registries. </a:t>
            </a:r>
            <a:r>
              <a:rPr lang="pl" b="0" i="1" u="none" baseline="0"/>
              <a:t>J</a:t>
            </a:r>
            <a:r>
              <a:rPr lang="pl" b="0" i="0" u="none" baseline="0"/>
              <a:t> </a:t>
            </a:r>
            <a:r>
              <a:rPr lang="pl" b="0" i="1" u="none" baseline="0"/>
              <a:t>Allergy Clin Immunol Pract</a:t>
            </a:r>
            <a:r>
              <a:rPr lang="pl" b="0" i="0" u="none" baseline="0"/>
              <a:t>. 2019;1469-1470.</a:t>
            </a:r>
          </a:p>
          <a:p>
            <a:pPr marL="228600" indent="-228600" algn="l" rtl="0">
              <a:buFont typeface="+mj-lt"/>
              <a:buAutoNum type="arabicPeriod"/>
            </a:pPr>
            <a:endParaRPr lang="pl" dirty="0"/>
          </a:p>
          <a:p>
            <a:endParaRPr lang="pl" dirty="0"/>
          </a:p>
          <a:p>
            <a:endParaRPr lang="pl" dirty="0"/>
          </a:p>
          <a:p>
            <a:endParaRPr lang="pl" dirty="0"/>
          </a:p>
        </p:txBody>
      </p:sp>
      <p:sp>
        <p:nvSpPr>
          <p:cNvPr id="4" name="Slide Number Placeholder 3"/>
          <p:cNvSpPr>
            <a:spLocks noGrp="1"/>
          </p:cNvSpPr>
          <p:nvPr>
            <p:ph type="sldNum" sz="quarter" idx="5"/>
          </p:nvPr>
        </p:nvSpPr>
        <p:spPr/>
        <p:txBody>
          <a:bodyPr/>
          <a:lstStyle/>
          <a:p>
            <a:pPr algn="l" rtl="0"/>
            <a:fld id="{B35BDC5A-D4C7-40F9-9574-B866C65D39F0}" type="slidenum">
              <a:rPr/>
              <a:t>4</a:t>
            </a:fld>
            <a:endParaRPr lang="pl" dirty="0"/>
          </a:p>
        </p:txBody>
      </p:sp>
    </p:spTree>
    <p:extLst>
      <p:ext uri="{BB962C8B-B14F-4D97-AF65-F5344CB8AC3E}">
        <p14:creationId xmlns:p14="http://schemas.microsoft.com/office/powerpoint/2010/main" val="2035034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524081"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None/>
              <a:tabLst/>
              <a:defRPr/>
            </a:pPr>
            <a:r>
              <a:rPr lang="pl" b="1" i="0" u="none" baseline="0"/>
              <a:t>Informacja dla prelegenta: zakładka zagadnień po prawej stronie zawiera hiperłącze. Kliknij zakładkę po prawej stronie, aby wyświetlić podsumowanie.</a:t>
            </a:r>
          </a:p>
          <a:p>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49</a:t>
            </a:fld>
            <a:endParaRPr lang="pl" dirty="0"/>
          </a:p>
        </p:txBody>
      </p:sp>
    </p:spTree>
    <p:extLst>
      <p:ext uri="{BB962C8B-B14F-4D97-AF65-F5344CB8AC3E}">
        <p14:creationId xmlns:p14="http://schemas.microsoft.com/office/powerpoint/2010/main" val="2011618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624805"/>
            <a:ext cx="5486400" cy="4736783"/>
          </a:xfrm>
        </p:spPr>
        <p:txBody>
          <a:bodyPr/>
          <a:lstStyle/>
          <a:p>
            <a:pPr marL="0" indent="0" algn="l" rtl="0">
              <a:buNone/>
            </a:pPr>
            <a:r>
              <a:rPr lang="pl" b="1" i="0" u="none" baseline="0"/>
              <a:t>Uwaga:</a:t>
            </a:r>
          </a:p>
          <a:p>
            <a:pPr marL="0" indent="0" algn="l" rtl="0">
              <a:buNone/>
            </a:pPr>
            <a:r>
              <a:rPr lang="pl" b="0" i="0" u="none" baseline="0"/>
              <a:t>Przedstawić slajd.</a:t>
            </a: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endParaRPr lang="pl" b="1"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50</a:t>
            </a:fld>
            <a:endParaRPr lang="pl" dirty="0"/>
          </a:p>
        </p:txBody>
      </p:sp>
    </p:spTree>
    <p:extLst>
      <p:ext uri="{BB962C8B-B14F-4D97-AF65-F5344CB8AC3E}">
        <p14:creationId xmlns:p14="http://schemas.microsoft.com/office/powerpoint/2010/main" val="4002321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algn="l" rtl="0"/>
            <a:r>
              <a:rPr lang="pl" sz="1000" b="0" i="0" u="none" strike="noStrike" kern="1200" baseline="0">
                <a:solidFill>
                  <a:schemeClr val="tx1"/>
                </a:solidFill>
                <a:latin typeface="+mn-lt"/>
                <a:ea typeface="+mn-ea"/>
                <a:cs typeface="+mn-cs"/>
              </a:rPr>
              <a:t>Zmniejszenie poziomów FeNO zaobserwowano u osób o najwyższym poziomie wyjściowym: podgrupa FeNO 50 do 74 ppb, mediana wyjściowego FeNO 61 ppb (IQR, 57-65) do 48 ppb (IQR, 29-68) (p=058)</a:t>
            </a:r>
          </a:p>
          <a:p>
            <a:endParaRPr lang="pl" sz="1000" b="0" i="0" u="none" strike="noStrike" kern="1200" baseline="0" dirty="0">
              <a:solidFill>
                <a:schemeClr val="tx1"/>
              </a:solidFill>
              <a:latin typeface="+mn-lt"/>
              <a:ea typeface="+mn-ea"/>
              <a:cs typeface="+mn-cs"/>
            </a:endParaRPr>
          </a:p>
          <a:p>
            <a:pPr algn="l" rtl="0"/>
            <a:r>
              <a:rPr lang="pl" sz="1000" b="0" i="1" u="none" baseline="0"/>
              <a:t>Opis badania:</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Retrospektywny przegląd pacjentów w brytyjskim specjalistycznym ośrodku leczenia astmy z ciężką astmą eozynofilową, leczonych mepolizumabem lub benralizumabem</a:t>
            </a:r>
            <a:r>
              <a:rPr lang="pl"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 oraz </a:t>
            </a:r>
            <a:r>
              <a:rPr lang="pl" sz="1000"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wysoką dawką ICS/LABA, włączonych w okresie od 4/17 do 4/19</a:t>
            </a:r>
          </a:p>
          <a:p>
            <a:pPr marL="0" indent="0" algn="l" rtl="0">
              <a:buNone/>
            </a:pPr>
            <a:endParaRPr lang="pl" b="1" dirty="0"/>
          </a:p>
          <a:p>
            <a:pPr marL="0" indent="0" algn="l" rtl="0">
              <a:buNone/>
            </a:pPr>
            <a:r>
              <a:rPr lang="pl" b="1" i="0" u="none" baseline="0"/>
              <a:t>Piśmiennictwo:</a:t>
            </a:r>
          </a:p>
          <a:p>
            <a:pPr marL="0" indent="0" algn="l" rtl="0">
              <a:spcBef>
                <a:spcPts val="0"/>
              </a:spcBef>
              <a:buNone/>
            </a:pPr>
            <a:r>
              <a:rPr lang="pl" sz="1000" b="0" i="0" u="none" strike="noStrike" kern="1200" baseline="0">
                <a:solidFill>
                  <a:schemeClr val="tx1"/>
                </a:solidFill>
                <a:latin typeface="+mn-lt"/>
                <a:ea typeface="+mn-ea"/>
                <a:cs typeface="+mn-cs"/>
              </a:rPr>
              <a:t>Hearn AP, Kavanagh J, d’Ancona G, et al. The relationship between FeNO and effectiveness of mepolizumab and benralizumab in severe eosinophilic asthma. </a:t>
            </a:r>
            <a:r>
              <a:rPr lang="pl" sz="1000" b="0" i="1" u="none" strike="noStrike" kern="1200" baseline="0">
                <a:solidFill>
                  <a:schemeClr val="tx1"/>
                </a:solidFill>
                <a:latin typeface="+mn-lt"/>
                <a:ea typeface="+mn-ea"/>
                <a:cs typeface="+mn-cs"/>
              </a:rPr>
              <a:t> J Allergy Clin Immunol Pract. </a:t>
            </a:r>
            <a:r>
              <a:rPr lang="pl" sz="1000" b="0" i="0" u="none" strike="noStrike" kern="1200" baseline="0">
                <a:solidFill>
                  <a:schemeClr val="tx1"/>
                </a:solidFill>
                <a:latin typeface="+mn-lt"/>
                <a:ea typeface="+mn-ea"/>
                <a:cs typeface="+mn-cs"/>
              </a:rPr>
              <a:t>2021;9:2093-2096e1.</a:t>
            </a:r>
            <a:endParaRPr lang="p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0253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Piśmiennictwo:</a:t>
            </a:r>
          </a:p>
          <a:p>
            <a:pPr marL="0" lvl="0" indent="0" algn="l" rtl="0">
              <a:spcBef>
                <a:spcPts val="0"/>
              </a:spcBef>
              <a:buNone/>
              <a:defRPr/>
            </a:pPr>
            <a:r>
              <a:rPr lang="pl" b="0" i="0" u="none" baseline="0"/>
              <a:t>Ramakrishnan S, Camp J, Vijayakumar B, et al. </a:t>
            </a:r>
            <a:r>
              <a:rPr lang="pl" sz="1000" b="0" i="0" u="none" kern="1200" baseline="0">
                <a:effectLst/>
                <a:latin typeface="+mn-latin"/>
                <a:ea typeface="+mn-ea"/>
                <a:cs typeface="+mn-cs"/>
                <a:sym typeface="+mn-sym"/>
              </a:rPr>
              <a:t>The</a:t>
            </a:r>
            <a:r>
              <a:rPr lang="pl" sz="1000" b="1" i="0" u="none" kern="1200" baseline="0">
                <a:effectLst/>
                <a:latin typeface="+mn-latin"/>
                <a:ea typeface="+mn-ea"/>
                <a:cs typeface="+mn-cs"/>
                <a:sym typeface="+mn-sym"/>
              </a:rPr>
              <a:t> </a:t>
            </a:r>
            <a:r>
              <a:rPr lang="pl" sz="1000" b="0" i="0" u="none" kern="1200" baseline="0">
                <a:effectLst/>
                <a:latin typeface="+mn-latin"/>
                <a:ea typeface="+mn-ea"/>
                <a:cs typeface="+mn-cs"/>
                <a:sym typeface="+mn-sym"/>
              </a:rPr>
              <a:t>use of benralizumab in the treatment of near-fatal asthma: a new approach. </a:t>
            </a:r>
            <a:r>
              <a:rPr lang="pl" b="0" i="1" u="none" baseline="0"/>
              <a:t>Am J Respir Crit Care Med. </a:t>
            </a:r>
            <a:r>
              <a:rPr lang="pl" b="0" i="0" u="none" baseline="0"/>
              <a:t>2020;201:</a:t>
            </a:r>
            <a:r>
              <a:rPr lang="pl" sz="1000" b="0" i="0" u="none" kern="1200" baseline="0">
                <a:effectLst/>
                <a:latin typeface="+mn-latin"/>
                <a:ea typeface="+mn-ea"/>
                <a:cs typeface="+mn-cs"/>
                <a:sym typeface="+mn-sym"/>
              </a:rPr>
              <a:t>1441-1443</a:t>
            </a:r>
            <a:r>
              <a:rPr lang="pl" sz="1000" b="0" i="0" u="none" kern="1200" baseline="0">
                <a:solidFill>
                  <a:schemeClr val="tx1"/>
                </a:solidFill>
                <a:effectLst/>
                <a:latin typeface="+mn-lt"/>
                <a:ea typeface="+mn-ea"/>
                <a:cs typeface="+mn-cs"/>
              </a:rPr>
              <a:t>.</a:t>
            </a:r>
            <a:endParaRPr lang="pl" i="0"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52</a:t>
            </a:fld>
            <a:endParaRPr lang="pl" dirty="0"/>
          </a:p>
        </p:txBody>
      </p:sp>
    </p:spTree>
    <p:extLst>
      <p:ext uri="{BB962C8B-B14F-4D97-AF65-F5344CB8AC3E}">
        <p14:creationId xmlns:p14="http://schemas.microsoft.com/office/powerpoint/2010/main" val="230719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38525"/>
            <a:ext cx="5486400" cy="5113020"/>
          </a:xfrm>
        </p:spPr>
        <p:txBody>
          <a:bodyPr/>
          <a:lstStyle/>
          <a:p>
            <a:pPr marL="0" indent="0" algn="l" rtl="0">
              <a:buNone/>
            </a:pPr>
            <a:r>
              <a:rPr lang="pl" b="1" i="0" u="none" baseline="0"/>
              <a:t>Skróty:</a:t>
            </a:r>
            <a:r>
              <a:rPr lang="pl" b="0" i="0" u="none" baseline="0"/>
              <a:t>RWE = dane z rzeczywistej praktyki klinicznej.</a:t>
            </a:r>
          </a:p>
          <a:p>
            <a:pPr marL="0" indent="0" algn="l" rtl="0">
              <a:buNone/>
            </a:pPr>
            <a:endParaRPr lang="pl" b="1" dirty="0"/>
          </a:p>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endParaRPr lang="pl" dirty="0"/>
          </a:p>
          <a:p>
            <a:pPr marL="171450" marR="0" lvl="0" indent="-17145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a:pPr>
            <a:r>
              <a:rPr lang="pl" b="0" i="0" u="none" baseline="0"/>
              <a:t>XALOC-1 (</a:t>
            </a:r>
            <a:r>
              <a:rPr lang="pl" sz="1000" b="0" i="0" u="none" baseline="0">
                <a:solidFill>
                  <a:schemeClr val="tx1"/>
                </a:solidFill>
              </a:rPr>
              <a:t>gromadzenie danych retrospektywnych/wtórnych)</a:t>
            </a:r>
            <a:r>
              <a:rPr lang="pl" b="0" i="0" u="none" baseline="0"/>
              <a:t> i XALOC-2 (</a:t>
            </a:r>
            <a:r>
              <a:rPr lang="pl" sz="1000" b="0" i="0" u="none" baseline="0">
                <a:solidFill>
                  <a:schemeClr val="tx1"/>
                </a:solidFill>
              </a:rPr>
              <a:t>gromadzenie danych prospektywnych/pierwotnych</a:t>
            </a:r>
            <a:r>
              <a:rPr lang="pl" sz="1000" b="0" i="0" u="none" baseline="0">
                <a:solidFill>
                  <a:schemeClr val="tx1"/>
                </a:solidFill>
                <a:latin typeface="Corbel" panose="020B0503020204020204" pitchFamily="34" charset="0"/>
                <a:ea typeface="Corbel" panose="020B0503020204020204" pitchFamily="34" charset="0"/>
                <a:cs typeface="Corbel" panose="020B0503020204020204" pitchFamily="34" charset="0"/>
                <a:sym typeface="Corbel" panose="020B0503020204020204" pitchFamily="34" charset="0"/>
              </a:rPr>
              <a:t>)</a:t>
            </a:r>
            <a:r>
              <a:rPr lang="pl" b="0" i="0" u="none" baseline="0"/>
              <a:t> zostały uwzględnione w badaniach XALOC </a:t>
            </a:r>
          </a:p>
          <a:p>
            <a:pPr marL="0" indent="0" algn="l" rtl="0">
              <a:buNone/>
            </a:pPr>
            <a:endParaRPr lang="pl" dirty="0"/>
          </a:p>
          <a:p>
            <a:pPr marL="0" indent="0" algn="l" rtl="0">
              <a:buNone/>
            </a:pPr>
            <a:endParaRPr lang="pl" dirty="0"/>
          </a:p>
          <a:p>
            <a:pPr marL="0" indent="0" algn="l" rtl="0">
              <a:buNone/>
            </a:pPr>
            <a:r>
              <a:rPr lang="pl" b="1" i="0" u="none" baseline="0"/>
              <a:t>Slajd dla prelegenta, bez informacji o piśmiennictwie.</a:t>
            </a:r>
          </a:p>
          <a:p>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5</a:t>
            </a:fld>
            <a:endParaRPr lang="pl" dirty="0"/>
          </a:p>
        </p:txBody>
      </p:sp>
    </p:spTree>
    <p:extLst>
      <p:ext uri="{BB962C8B-B14F-4D97-AF65-F5344CB8AC3E}">
        <p14:creationId xmlns:p14="http://schemas.microsoft.com/office/powerpoint/2010/main" val="26253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543300"/>
            <a:ext cx="5486400" cy="5113020"/>
          </a:xfrm>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pl" b="1" i="0" u="none" baseline="0"/>
              <a:t>Informacja dla prelegenta: zakładki zagadnień po prawej stronie zawierają hiperłącza. Kliknij zakładkę po prawej stronie, aby wyświetlić opisy konkretnych badań RWE. Ikona z symbolem domu w prawym górnym rogu slajdu umożliwia przekierowanie do slajdu ze spisem treści.</a:t>
            </a:r>
          </a:p>
          <a:p>
            <a:pPr marL="171450" marR="0" lvl="0" indent="-17145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a:pPr>
            <a:endParaRPr lang="pl" b="1" dirty="0"/>
          </a:p>
          <a:p>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6</a:t>
            </a:fld>
            <a:endParaRPr lang="pl" dirty="0"/>
          </a:p>
        </p:txBody>
      </p:sp>
    </p:spTree>
    <p:extLst>
      <p:ext uri="{BB962C8B-B14F-4D97-AF65-F5344CB8AC3E}">
        <p14:creationId xmlns:p14="http://schemas.microsoft.com/office/powerpoint/2010/main" val="146253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382045"/>
            <a:ext cx="5486400" cy="5370427"/>
          </a:xfrm>
        </p:spPr>
        <p:txBody>
          <a:bodyPr/>
          <a:lstStyle/>
          <a:p>
            <a:pPr marL="0" indent="0" algn="l" rtl="0">
              <a:buNone/>
            </a:pPr>
            <a:r>
              <a:rPr lang="pl" b="1" i="0" u="none" baseline="0"/>
              <a:t>Uwaga:</a:t>
            </a:r>
          </a:p>
          <a:p>
            <a:pPr marL="0" indent="0" algn="l" rtl="0">
              <a:spcBef>
                <a:spcPts val="0"/>
              </a:spcBef>
              <a:buNone/>
            </a:pPr>
            <a:r>
              <a:rPr lang="pl" b="0" i="0" u="none" baseline="0"/>
              <a:t>Przedstawić slajd.</a:t>
            </a:r>
            <a:endParaRPr lang="pl" b="1" dirty="0"/>
          </a:p>
          <a:p>
            <a:pPr marL="0" indent="0" algn="l" rtl="0">
              <a:spcBef>
                <a:spcPts val="600"/>
              </a:spcBef>
              <a:buNone/>
            </a:pPr>
            <a:r>
              <a:rPr lang="pl" b="1" i="0" u="none" baseline="0"/>
              <a:t>Dodatkowe informacje: </a:t>
            </a:r>
            <a:r>
              <a:rPr lang="pl" b="0" i="1" u="none" baseline="0"/>
              <a:t>(data ostatniego dostępu do danych na witrynie ISAR to 14 stycznia 2022)</a:t>
            </a:r>
          </a:p>
          <a:p>
            <a:pPr marL="171413" indent="-171413" algn="l" rtl="0">
              <a:spcBef>
                <a:spcPts val="0"/>
              </a:spcBef>
              <a:spcAft>
                <a:spcPts val="355"/>
              </a:spcAft>
              <a:buClr>
                <a:schemeClr val="accent1"/>
              </a:buClr>
              <a:buFont typeface="Arial"/>
              <a:buChar char="•"/>
            </a:pPr>
            <a:r>
              <a:rPr lang="pl" sz="1000" b="1" i="0" u="none" baseline="0"/>
              <a:t>ISAR </a:t>
            </a:r>
            <a:r>
              <a:rPr lang="pl" sz="1000" b="0" i="0" u="none" baseline="0"/>
              <a:t>to globalna oparta na współpracy inicjatywa mająca na celu gromadzenie </a:t>
            </a:r>
            <a:r>
              <a:rPr lang="pl" sz="1000" b="1" i="0" u="none" baseline="0"/>
              <a:t>anonimowych, wzdłużnych danych z rzeczywistej praktyki o pacjentach z ciężką astmą</a:t>
            </a:r>
            <a:r>
              <a:rPr lang="pl" sz="1000" b="1" i="0" u="none" baseline="30000"/>
              <a:t>2</a:t>
            </a:r>
            <a:endParaRPr lang="pl" sz="1000" strike="sngStrike" baseline="30000" dirty="0"/>
          </a:p>
          <a:p>
            <a:pPr marL="171413" indent="-171413" algn="l" rtl="0">
              <a:spcBef>
                <a:spcPts val="200"/>
              </a:spcBef>
              <a:spcAft>
                <a:spcPts val="355"/>
              </a:spcAft>
              <a:buClr>
                <a:schemeClr val="accent1"/>
              </a:buClr>
              <a:buFont typeface="Arial"/>
              <a:buChar char="•"/>
            </a:pPr>
            <a:r>
              <a:rPr lang="pl" sz="1000" b="0" i="0" u="none" baseline="0"/>
              <a:t>ISAR będzie stanowić bogate źródło </a:t>
            </a:r>
            <a:r>
              <a:rPr lang="pl" sz="1000" b="1" i="0" u="none" baseline="0"/>
              <a:t>danych z rzeczywistej praktyki na potrzeby badań naukowych w celu zyskania lepszej wiedzy na temat objawów oraz ich łagodzenia, a także optymalizacji leczenia i wyników klinicznych pacjentów z ciężką astmą</a:t>
            </a:r>
            <a:r>
              <a:rPr lang="pl" sz="1000" b="1" i="0" u="none" baseline="30000"/>
              <a:t>2</a:t>
            </a:r>
            <a:endParaRPr lang="pl" sz="1000" b="1" dirty="0"/>
          </a:p>
          <a:p>
            <a:pPr marL="171413" indent="-171413" algn="l" rtl="0">
              <a:spcBef>
                <a:spcPts val="200"/>
              </a:spcBef>
              <a:spcAft>
                <a:spcPts val="355"/>
              </a:spcAft>
              <a:buClr>
                <a:schemeClr val="accent1"/>
              </a:buClr>
              <a:buFont typeface="Arial"/>
              <a:buChar char="•"/>
            </a:pPr>
            <a:r>
              <a:rPr lang="pl" sz="1000" b="0" i="0" u="none" baseline="0"/>
              <a:t>Baza danych </a:t>
            </a:r>
            <a:r>
              <a:rPr lang="pl" sz="1000" b="1" i="0" u="none" baseline="0"/>
              <a:t>pełni rolę międzynarodowej platformy współpracy naukowej w </a:t>
            </a:r>
            <a:r>
              <a:rPr lang="pl" sz="1000" b="0" i="0" u="none" baseline="0"/>
              <a:t>zakresie medycyny układu oddechowego</a:t>
            </a:r>
            <a:r>
              <a:rPr lang="pl" sz="1000" b="0" i="0" u="none" baseline="30000"/>
              <a:t>2</a:t>
            </a:r>
            <a:endParaRPr lang="pl" sz="1000" dirty="0"/>
          </a:p>
          <a:p>
            <a:pPr algn="l" rtl="0">
              <a:spcBef>
                <a:spcPts val="200"/>
              </a:spcBef>
            </a:pPr>
            <a:r>
              <a:rPr lang="pl" sz="1000" b="0" i="0" u="none" strike="noStrike" kern="1200" baseline="0">
                <a:solidFill>
                  <a:schemeClr val="tx1"/>
                </a:solidFill>
                <a:latin typeface="+mn-lt"/>
                <a:ea typeface="+mn-ea"/>
                <a:cs typeface="+mn-cs"/>
              </a:rPr>
              <a:t>Główne instytucje współpracujące obejmują obecnie: Optimum Patient Care (OPC) Global, Grupę ds. wydolności oddechowej (Respiratory Effectiveness Group REG) oraz firmę AstraZeneca.</a:t>
            </a:r>
            <a:r>
              <a:rPr lang="pl" sz="1000" b="0" i="0" u="none" strike="noStrike" kern="1200" baseline="30000">
                <a:solidFill>
                  <a:schemeClr val="tx1"/>
                </a:solidFill>
                <a:latin typeface="+mn-lt"/>
                <a:ea typeface="+mn-ea"/>
                <a:cs typeface="+mn-cs"/>
              </a:rPr>
              <a:t>2</a:t>
            </a:r>
            <a:endParaRPr lang="pl" sz="1000" b="0" i="0" u="none" strike="noStrike" kern="1200" baseline="0" dirty="0">
              <a:solidFill>
                <a:schemeClr val="tx1"/>
              </a:solidFill>
              <a:latin typeface="+mn-lt"/>
              <a:ea typeface="+mn-ea"/>
              <a:cs typeface="+mn-cs"/>
            </a:endParaRPr>
          </a:p>
          <a:p>
            <a:pPr marL="400050" lvl="2" indent="-171450" algn="l" rtl="0">
              <a:buFont typeface="Arial" panose="020B0604020202020204" pitchFamily="34" charset="0"/>
              <a:buChar char="̶"/>
            </a:pPr>
            <a:r>
              <a:rPr lang="pl" sz="1000" b="0" i="0" u="none" strike="noStrike" kern="1200" baseline="0">
                <a:solidFill>
                  <a:schemeClr val="tx1"/>
                </a:solidFill>
                <a:effectLst/>
                <a:latin typeface="+mn-lt"/>
                <a:ea typeface="+mn-ea"/>
                <a:cs typeface="+mn-cs"/>
              </a:rPr>
              <a:t>Organizacja naukowa z 10-letnim doświadczeniem. OPC Global z sukcesem współpracowała z renomowanymi instytutami badawczymi na całym świecie nad przygotowaniem</a:t>
            </a:r>
            <a:r>
              <a:rPr lang="pl" b="0" i="0" u="none" baseline="0"/>
              <a:t> ponad </a:t>
            </a:r>
            <a:r>
              <a:rPr lang="pl" sz="1000" b="0" i="0" u="none" strike="noStrike" kern="1200" baseline="0">
                <a:solidFill>
                  <a:schemeClr val="tx1"/>
                </a:solidFill>
                <a:effectLst/>
                <a:latin typeface="+mn-lt"/>
                <a:ea typeface="+mn-ea"/>
                <a:cs typeface="+mn-cs"/>
              </a:rPr>
              <a:t>48 projektów i publikacji naukowych. Uczestniczy w badaniach akademickich i współpracy w ramach bazy danych Optimum Patient Care Research Database (OPCRD)</a:t>
            </a:r>
            <a:r>
              <a:rPr lang="pl" sz="1000" b="0" i="0" u="none" strike="noStrike" kern="1200" baseline="30000">
                <a:solidFill>
                  <a:schemeClr val="tx1"/>
                </a:solidFill>
                <a:effectLst/>
                <a:latin typeface="+mn-lt"/>
                <a:ea typeface="+mn-ea"/>
                <a:cs typeface="+mn-cs"/>
              </a:rPr>
              <a:t>3</a:t>
            </a:r>
            <a:endParaRPr lang="pl" sz="1000" b="0" i="0" u="none" strike="noStrike" kern="1200" dirty="0">
              <a:solidFill>
                <a:schemeClr val="tx1"/>
              </a:solidFill>
              <a:effectLst/>
              <a:latin typeface="+mn-lt"/>
              <a:ea typeface="+mn-ea"/>
              <a:cs typeface="+mn-cs"/>
            </a:endParaRPr>
          </a:p>
          <a:p>
            <a:pPr marL="400050" lvl="2" indent="-171450" algn="l" rtl="0">
              <a:buFont typeface="Arial" panose="020B0604020202020204" pitchFamily="34" charset="0"/>
              <a:buChar char="̶"/>
            </a:pPr>
            <a:r>
              <a:rPr lang="pl" sz="1000" b="0" i="0" u="none" strike="noStrike" kern="1200" baseline="0">
                <a:solidFill>
                  <a:schemeClr val="tx1"/>
                </a:solidFill>
                <a:latin typeface="+mn-lt"/>
                <a:ea typeface="+mn-ea"/>
                <a:cs typeface="+mn-cs"/>
              </a:rPr>
              <a:t>REG to </a:t>
            </a:r>
            <a:r>
              <a:rPr lang="pl" sz="1000" b="0" i="0" u="none" strike="noStrike" kern="1200" baseline="0">
                <a:solidFill>
                  <a:schemeClr val="tx1"/>
                </a:solidFill>
                <a:effectLst/>
                <a:latin typeface="+mn-lt"/>
                <a:ea typeface="+mn-ea"/>
                <a:cs typeface="+mn-cs"/>
              </a:rPr>
              <a:t>prowadzona przez badaczy inicjatywa typu not-for-profit, zrzeszająca ponad 420 ekspertów w dziedzinie chorób układu oddechowego/alergii na całym świecie, prowadzących wspólnie niezależne akademickie badania w zakresie rzeczywistej praktyki oraz porównawcze badania skuteczności dotyczące chorób układu oddechowego</a:t>
            </a:r>
            <a:r>
              <a:rPr lang="pl" sz="1000" b="0" i="0" u="none" strike="noStrike" kern="1200" baseline="30000">
                <a:solidFill>
                  <a:schemeClr val="tx1"/>
                </a:solidFill>
                <a:effectLst/>
                <a:latin typeface="+mn-lt"/>
                <a:ea typeface="+mn-ea"/>
                <a:cs typeface="+mn-cs"/>
              </a:rPr>
              <a:t>3</a:t>
            </a:r>
          </a:p>
          <a:p>
            <a:pPr marL="400050" lvl="2" indent="-171450" algn="l" rtl="0">
              <a:spcBef>
                <a:spcPts val="200"/>
              </a:spcBef>
              <a:buFont typeface="Arial" panose="020B0604020202020204" pitchFamily="34" charset="0"/>
              <a:buChar char="̶"/>
            </a:pPr>
            <a:endParaRPr lang="pl" sz="1000" b="0" i="0" u="none" strike="noStrike" kern="1200" baseline="30000" dirty="0">
              <a:solidFill>
                <a:schemeClr val="tx1"/>
              </a:solidFill>
              <a:effectLst/>
              <a:latin typeface="+mn-lt"/>
              <a:ea typeface="+mn-ea"/>
              <a:cs typeface="+mn-cs"/>
            </a:endParaRPr>
          </a:p>
          <a:p>
            <a:pPr marL="0" marR="0" lvl="2"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pl" sz="1000" b="1" i="0" u="none" baseline="0"/>
              <a:t>Główne zobowiązania badawcze ISAR oraz powiązane streszczenia</a:t>
            </a:r>
          </a:p>
          <a:p>
            <a:pPr marL="457200" marR="0" lvl="2" indent="-228600" algn="l" defTabSz="914400" rtl="0" eaLnBrk="1" fontAlgn="auto" latinLnBrk="0" hangingPunct="1">
              <a:lnSpc>
                <a:spcPct val="90000"/>
              </a:lnSpc>
              <a:spcBef>
                <a:spcPts val="0"/>
              </a:spcBef>
              <a:spcAft>
                <a:spcPts val="0"/>
              </a:spcAft>
              <a:buClr>
                <a:schemeClr val="accent1"/>
              </a:buClr>
              <a:buSzTx/>
              <a:buFont typeface="+mj-lt"/>
              <a:buAutoNum type="arabicPeriod"/>
              <a:tabLst/>
              <a:defRPr/>
            </a:pPr>
            <a:r>
              <a:rPr lang="pl" sz="1000" b="0" i="0" u="none" kern="0" baseline="0"/>
              <a:t>Dane demograficzne i charakterystyki kliniczne pacjentów z SA</a:t>
            </a:r>
            <a:endParaRPr lang="pl" sz="1000" b="0" kern="0" baseline="30000" dirty="0"/>
          </a:p>
          <a:p>
            <a:pPr marL="457200" marR="0" lvl="2" indent="-228600" algn="l" defTabSz="914400" rtl="0" eaLnBrk="1" fontAlgn="auto" latinLnBrk="0" hangingPunct="1">
              <a:lnSpc>
                <a:spcPct val="90000"/>
              </a:lnSpc>
              <a:spcBef>
                <a:spcPts val="0"/>
              </a:spcBef>
              <a:spcAft>
                <a:spcPts val="0"/>
              </a:spcAft>
              <a:buClr>
                <a:schemeClr val="accent1"/>
              </a:buClr>
              <a:buSzTx/>
              <a:buFont typeface="+mj-lt"/>
              <a:buAutoNum type="arabicPeriod"/>
              <a:tabLst/>
              <a:defRPr/>
            </a:pPr>
            <a:r>
              <a:rPr lang="pl" sz="1000" b="0" i="0" u="none" baseline="0"/>
              <a:t>Bezpieczeństwo i skuteczność zmiany leków biologicznych</a:t>
            </a:r>
          </a:p>
          <a:p>
            <a:pPr marL="457200" marR="0" lvl="2" indent="-228600" algn="l" defTabSz="914400" rtl="0" eaLnBrk="1" fontAlgn="auto" latinLnBrk="0" hangingPunct="1">
              <a:lnSpc>
                <a:spcPct val="90000"/>
              </a:lnSpc>
              <a:spcBef>
                <a:spcPts val="0"/>
              </a:spcBef>
              <a:spcAft>
                <a:spcPts val="0"/>
              </a:spcAft>
              <a:buClr>
                <a:schemeClr val="accent1"/>
              </a:buClr>
              <a:buSzTx/>
              <a:buFont typeface="+mj-lt"/>
              <a:buAutoNum type="arabicPeriod"/>
              <a:tabLst/>
              <a:defRPr/>
            </a:pPr>
            <a:r>
              <a:rPr lang="pl" sz="1000" b="0" i="0" u="none" kern="0" baseline="0"/>
              <a:t>Charakterystyka fenotypów eozynofilowych i nieeozynofilowych</a:t>
            </a:r>
          </a:p>
          <a:p>
            <a:pPr marL="457200" marR="0" lvl="2" indent="-228600" algn="l" defTabSz="914400" rtl="0" eaLnBrk="1" fontAlgn="auto" latinLnBrk="0" hangingPunct="1">
              <a:lnSpc>
                <a:spcPct val="90000"/>
              </a:lnSpc>
              <a:spcBef>
                <a:spcPts val="0"/>
              </a:spcBef>
              <a:spcAft>
                <a:spcPts val="0"/>
              </a:spcAft>
              <a:buClr>
                <a:schemeClr val="accent1"/>
              </a:buClr>
              <a:buSzTx/>
              <a:buFont typeface="+mj-lt"/>
              <a:buAutoNum type="arabicPeriod"/>
              <a:tabLst/>
              <a:defRPr/>
            </a:pPr>
            <a:r>
              <a:rPr lang="pl" sz="1000" b="0" i="0" u="none" baseline="0">
                <a:latin typeface="Wingdings" pitchFamily="2" charset="2"/>
                <a:ea typeface="Wingdings" pitchFamily="2" charset="2"/>
                <a:cs typeface="Wingdings" pitchFamily="2" charset="2"/>
                <a:sym typeface="Wingdings" pitchFamily="2" charset="2"/>
              </a:rPr>
              <a:t>Skuteczność anty‑IL5 w por. z klasą IgE w pokrywającym się fenotypie</a:t>
            </a:r>
          </a:p>
          <a:p>
            <a:pPr marL="457200" marR="0" lvl="2" indent="-228600" algn="l" defTabSz="914400" rtl="0" eaLnBrk="1" fontAlgn="auto" latinLnBrk="0" hangingPunct="1">
              <a:lnSpc>
                <a:spcPct val="90000"/>
              </a:lnSpc>
              <a:spcBef>
                <a:spcPts val="0"/>
              </a:spcBef>
              <a:spcAft>
                <a:spcPts val="0"/>
              </a:spcAft>
              <a:buClr>
                <a:schemeClr val="accent1"/>
              </a:buClr>
              <a:buSzTx/>
              <a:buFont typeface="+mj-lt"/>
              <a:buAutoNum type="arabicPeriod"/>
              <a:tabLst/>
              <a:defRPr/>
            </a:pPr>
            <a:r>
              <a:rPr lang="pl" sz="1000" b="0" i="0" u="none" baseline="0"/>
              <a:t>Modyfikacja choroby: wpływ ciężkich EXAC na trajektorię LF</a:t>
            </a:r>
          </a:p>
          <a:p>
            <a:pPr marL="457200" marR="0" lvl="2" indent="-228600" algn="l" defTabSz="914400" rtl="0" eaLnBrk="1" fontAlgn="auto" latinLnBrk="0" hangingPunct="1">
              <a:lnSpc>
                <a:spcPct val="90000"/>
              </a:lnSpc>
              <a:spcBef>
                <a:spcPts val="0"/>
              </a:spcBef>
              <a:spcAft>
                <a:spcPts val="0"/>
              </a:spcAft>
              <a:buClr>
                <a:schemeClr val="accent1"/>
              </a:buClr>
              <a:buSzTx/>
              <a:buFont typeface="+mj-lt"/>
              <a:buAutoNum type="arabicPeriod"/>
              <a:tabLst/>
              <a:defRPr/>
            </a:pPr>
            <a:r>
              <a:rPr lang="pl" sz="1000" b="0" i="0" u="none" baseline="0"/>
              <a:t>Porównawcze badania skuteczności leków biologicznych w por. z przyjmowanymi przewlekle OCS</a:t>
            </a:r>
            <a:endParaRPr lang="pl" sz="1000" b="0" kern="0" dirty="0">
              <a:solidFill>
                <a:schemeClr val="accent2"/>
              </a:solidFill>
            </a:endParaRPr>
          </a:p>
          <a:p>
            <a:pPr marL="0" indent="0" algn="l" rtl="0">
              <a:spcBef>
                <a:spcPts val="0"/>
              </a:spcBef>
              <a:buNone/>
            </a:pPr>
            <a:r>
              <a:rPr lang="pl" b="1" i="0" u="none" baseline="0"/>
              <a:t>Piśmiennictwo:</a:t>
            </a:r>
          </a:p>
          <a:p>
            <a:pPr marL="228600" indent="-228600" algn="l" rtl="0">
              <a:spcBef>
                <a:spcPts val="0"/>
              </a:spcBef>
              <a:buFont typeface="+mj-lt"/>
              <a:buAutoNum type="arabicPeriod"/>
            </a:pPr>
            <a:r>
              <a:rPr lang="pl" b="0" i="0" u="none" baseline="0"/>
              <a:t>Witryna ISAR. </a:t>
            </a:r>
            <a:r>
              <a:rPr lang="pl" b="0" i="0" u="none" baseline="0">
                <a:hlinkClick r:id="rId3"/>
              </a:rPr>
              <a:t>http://isaregistries.org/slide-share/</a:t>
            </a:r>
            <a:r>
              <a:rPr lang="pl" b="0" i="0" u="none" baseline="0"/>
              <a:t>. </a:t>
            </a:r>
          </a:p>
          <a:p>
            <a:pPr marL="228600" indent="-228600" algn="l" rtl="0">
              <a:spcBef>
                <a:spcPts val="0"/>
              </a:spcBef>
              <a:buFont typeface="+mj-lt"/>
              <a:buAutoNum type="arabicPeriod"/>
            </a:pPr>
            <a:r>
              <a:rPr lang="pl" b="0" i="0" u="none" baseline="0"/>
              <a:t>ISAR Study Group. International severe asthma registry mission statement. </a:t>
            </a:r>
            <a:r>
              <a:rPr lang="pl" b="0" i="1" u="none" baseline="0"/>
              <a:t>CHEST</a:t>
            </a:r>
            <a:r>
              <a:rPr lang="pl" b="0" i="0" u="none" baseline="0"/>
              <a:t>. 2020;157:805-814.</a:t>
            </a:r>
          </a:p>
          <a:p>
            <a:pPr marL="228600" lvl="0" indent="-228600" algn="l" rtl="0">
              <a:spcBef>
                <a:spcPts val="0"/>
              </a:spcBef>
              <a:buFont typeface="+mj-lt"/>
              <a:buAutoNum type="arabicPeriod"/>
              <a:defRPr/>
            </a:pPr>
            <a:r>
              <a:rPr lang="pl" b="0" i="0" u="none" baseline="0"/>
              <a:t>Witryna ISAR. http://isaregistries.org. </a:t>
            </a:r>
            <a:endParaRPr lang="pl" b="1" dirty="0"/>
          </a:p>
          <a:p>
            <a:pPr marL="228600" indent="-228600" algn="l" rtl="0">
              <a:spcBef>
                <a:spcPts val="0"/>
              </a:spcBef>
              <a:buFont typeface="+mj-lt"/>
              <a:buAutoNum type="arabicPeriod"/>
            </a:pPr>
            <a:endParaRPr lang="pl" dirty="0"/>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7</a:t>
            </a:fld>
            <a:endParaRPr lang="pl" dirty="0"/>
          </a:p>
        </p:txBody>
      </p:sp>
    </p:spTree>
    <p:extLst>
      <p:ext uri="{BB962C8B-B14F-4D97-AF65-F5344CB8AC3E}">
        <p14:creationId xmlns:p14="http://schemas.microsoft.com/office/powerpoint/2010/main" val="307977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467563"/>
            <a:ext cx="5486400" cy="4499989"/>
          </a:xfrm>
        </p:spPr>
        <p:txBody>
          <a:bodyPr/>
          <a:lstStyle/>
          <a:p>
            <a:pPr marL="0" indent="0" algn="l" rtl="0">
              <a:buNone/>
            </a:pPr>
            <a:r>
              <a:rPr lang="pl" b="1" i="0" u="none" baseline="0"/>
              <a:t>Uwaga:</a:t>
            </a:r>
          </a:p>
          <a:p>
            <a:pPr marL="0" indent="0" algn="l" rtl="0">
              <a:buNone/>
            </a:pPr>
            <a:r>
              <a:rPr lang="pl" b="0" i="0" u="none" baseline="0"/>
              <a:t>Przedstawić slajd.</a:t>
            </a:r>
          </a:p>
          <a:p>
            <a:pPr marL="0" indent="0" algn="l" rtl="0">
              <a:buNone/>
            </a:pPr>
            <a:endParaRPr lang="pl" dirty="0"/>
          </a:p>
          <a:p>
            <a:pPr marL="0" indent="0" algn="l" rtl="0">
              <a:buNone/>
            </a:pPr>
            <a:r>
              <a:rPr lang="pl" b="1" i="0" u="none" baseline="0"/>
              <a:t>Informacje dodatkowe:</a:t>
            </a:r>
          </a:p>
          <a:p>
            <a:pPr marL="171450" indent="-171450" algn="l" rtl="0"/>
            <a:r>
              <a:rPr lang="pl" b="0" i="1" u="none" baseline="0"/>
              <a:t>Opis badania:</a:t>
            </a:r>
          </a:p>
          <a:p>
            <a:pPr marL="400050" marR="0" lvl="2" indent="-171450"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Prospektywny, historyczny rejestr pacjentów z ciężką astmą,</a:t>
            </a:r>
            <a:r>
              <a:rPr lang="pl" b="0" i="0" u="none" baseline="0"/>
              <a:t> w wieku ≥18 lat, </a:t>
            </a:r>
            <a:r>
              <a:rPr lang="pl" b="0" i="0" u="none" baseline="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włączonych do ISAR, gdzie dane były gromadzone z 11 krajów w okresie od 1 stycznia 2015 r. do 30 września 2019 r. (N=1716)</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baseline="0"/>
              <a:t>Pacjenci z SEA sklasyfikowani jako osoby z astmą eozynofilową i nieeozynofilową w oparciu o określony uprzednio algorytm eozynofilowy. Dane zostały skumulowane z nowych oraz istniejących wcześniej rejestrów pacjentów z ciężką astmą. </a:t>
            </a:r>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strike="noStrike" kern="1200" baseline="0">
                <a:latin typeface="+mn-latin"/>
                <a:ea typeface="+mn-ea"/>
                <a:cs typeface="+mn-cs"/>
                <a:sym typeface="+mn-sym"/>
              </a:rPr>
              <a:t>Wszyscy pacjenci przyjmowali leczenie podtrzymujące na astmę, w ramach którego wykazano wytrwałość i należyte przestrzeganie zasad przyjmowania leku (w opinii badacza lub w oparciu o inne dowody, np. realizację kolejnych recept)</a:t>
            </a:r>
            <a:endParaRPr lang="pl" dirty="0"/>
          </a:p>
          <a:p>
            <a:pPr marR="0" lvl="2" algn="l" defTabSz="914400" rtl="0" eaLnBrk="1" fontAlgn="auto" latinLnBrk="0" hangingPunct="1">
              <a:lnSpc>
                <a:spcPct val="90000"/>
              </a:lnSpc>
              <a:spcBef>
                <a:spcPts val="300"/>
              </a:spcBef>
              <a:spcAft>
                <a:spcPts val="0"/>
              </a:spcAft>
              <a:buClr>
                <a:schemeClr val="accent1"/>
              </a:buClr>
              <a:buSzTx/>
              <a:buFont typeface="Arial" panose="020B0604020202020204" pitchFamily="34" charset="0"/>
              <a:buChar char="̶"/>
              <a:tabLst/>
              <a:defRPr/>
            </a:pPr>
            <a:r>
              <a:rPr lang="pl" b="0" i="0" u="none" strike="noStrike" kern="1200" baseline="0">
                <a:latin typeface="+mn-latin"/>
                <a:ea typeface="+mn-ea"/>
                <a:cs typeface="+mn-cs"/>
                <a:sym typeface="+mn-sym"/>
              </a:rPr>
              <a:t>Liczba pacjentów: (USA: n=70; Wielka Brytania: n=712; Hiszpania: n=217; Włochy: n=</a:t>
            </a:r>
            <a:r>
              <a:rPr lang="pl" b="0" i="0" u="none" baseline="0"/>
              <a:t>405</a:t>
            </a:r>
            <a:r>
              <a:rPr lang="pl" b="0" i="0" u="none" strike="noStrike" kern="1200" baseline="0">
                <a:latin typeface="+mn-latin"/>
                <a:ea typeface="+mn-ea"/>
                <a:cs typeface="+mn-cs"/>
                <a:sym typeface="+mn-sym"/>
              </a:rPr>
              <a:t>; Kuwejt: n=158; Dania: n=127; Bułgaria: n=87; Kanada: n=85; Grecja: n=35; Japonia: n=34; Korea Południowa: n=28)</a:t>
            </a:r>
            <a:endParaRPr lang="pl" dirty="0"/>
          </a:p>
          <a:p>
            <a:pPr marL="0" indent="0" algn="l" rtl="0">
              <a:buNone/>
            </a:pPr>
            <a:endParaRPr lang="pl" dirty="0"/>
          </a:p>
          <a:p>
            <a:pPr marL="0" indent="0" algn="l" rtl="0">
              <a:buNone/>
            </a:pPr>
            <a:r>
              <a:rPr lang="pl" b="1" i="0" u="none" baseline="0"/>
              <a:t>Piśmiennictwo:</a:t>
            </a:r>
          </a:p>
          <a:p>
            <a:pPr marL="0" marR="0" lvl="0" indent="0" algn="l" defTabSz="914400" rtl="0" eaLnBrk="1" fontAlgn="auto" latinLnBrk="0" hangingPunct="1">
              <a:lnSpc>
                <a:spcPct val="100000"/>
              </a:lnSpc>
              <a:spcBef>
                <a:spcPts val="300"/>
              </a:spcBef>
              <a:spcAft>
                <a:spcPts val="0"/>
              </a:spcAft>
              <a:buClr>
                <a:schemeClr val="accent1"/>
              </a:buClr>
              <a:buSzPct val="100000"/>
              <a:buFont typeface="+mj-lt"/>
              <a:buNone/>
              <a:tabLst/>
              <a:defRPr/>
            </a:pPr>
            <a:r>
              <a:rPr lang="pl" b="0" i="0" u="none" baseline="0"/>
              <a:t>Heaney LG, Perez-de-Llano L, Al-ahmad M, et al. </a:t>
            </a:r>
            <a:r>
              <a:rPr lang="pl" b="0" i="0" u="none" kern="1200" baseline="0">
                <a:effectLst/>
                <a:latin typeface="+mn-latin"/>
                <a:ea typeface="+mn-ea"/>
                <a:cs typeface="+mn-cs"/>
                <a:sym typeface="+mn-sym"/>
              </a:rPr>
              <a:t>Eosinophilic and non-eosinophilic asthma: an expert consensus framework to characterize phenotypes in a global real-life severe asthma cohort</a:t>
            </a:r>
            <a:r>
              <a:rPr lang="pl" b="0" i="0" u="none" baseline="0"/>
              <a:t>. </a:t>
            </a:r>
            <a:r>
              <a:rPr lang="pl" b="0" i="1" u="none" baseline="0"/>
              <a:t>CHEST</a:t>
            </a:r>
            <a:r>
              <a:rPr lang="pl" b="0" i="0" u="none" baseline="0"/>
              <a:t>. 2021;160:814-830.</a:t>
            </a:r>
          </a:p>
        </p:txBody>
      </p:sp>
      <p:sp>
        <p:nvSpPr>
          <p:cNvPr id="4" name="Slide Number Placeholder 3"/>
          <p:cNvSpPr>
            <a:spLocks noGrp="1"/>
          </p:cNvSpPr>
          <p:nvPr>
            <p:ph type="sldNum" sz="quarter" idx="5"/>
          </p:nvPr>
        </p:nvSpPr>
        <p:spPr/>
        <p:txBody>
          <a:bodyPr/>
          <a:lstStyle/>
          <a:p>
            <a:pPr algn="l" rtl="0"/>
            <a:fld id="{50487F27-F4AC-478C-A07B-A71CA0B86259}" type="slidenum">
              <a:rPr/>
              <a:pPr algn="l" rtl="0"/>
              <a:t>8</a:t>
            </a:fld>
            <a:endParaRPr lang="pl" dirty="0"/>
          </a:p>
        </p:txBody>
      </p:sp>
    </p:spTree>
    <p:extLst>
      <p:ext uri="{BB962C8B-B14F-4D97-AF65-F5344CB8AC3E}">
        <p14:creationId xmlns:p14="http://schemas.microsoft.com/office/powerpoint/2010/main" val="288467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CB930-CE3F-4743-B072-2338D7EF26EF}"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dirty="0"/>
              <a:t>Reference(s)</a:t>
            </a:r>
          </a:p>
        </p:txBody>
      </p:sp>
    </p:spTree>
    <p:extLst>
      <p:ext uri="{BB962C8B-B14F-4D97-AF65-F5344CB8AC3E}">
        <p14:creationId xmlns:p14="http://schemas.microsoft.com/office/powerpoint/2010/main" val="39328397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7E3D9C-0853-494F-954A-AEC44A66CB01}"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dirty="0"/>
              <a:t>Reference(s)</a:t>
            </a:r>
          </a:p>
        </p:txBody>
      </p:sp>
      <p:sp>
        <p:nvSpPr>
          <p:cNvPr id="9" name="Rectangle 8"/>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028701"/>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2563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50EDE-1F01-4A88-89D9-A077A040CD42}" type="datetime1">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20164230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59C31-8071-4657-BA84-2004C5131029}" type="datetime1">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6" name="Text Placeholder 5"/>
          <p:cNvSpPr>
            <a:spLocks noGrp="1"/>
          </p:cNvSpPr>
          <p:nvPr>
            <p:ph type="body" sz="quarter" idx="13" hasCustomPrompt="1"/>
          </p:nvPr>
        </p:nvSpPr>
        <p:spPr>
          <a:xfrm>
            <a:off x="486229" y="5852160"/>
            <a:ext cx="10058398"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
        <p:nvSpPr>
          <p:cNvPr id="7" name="Rectangle 6"/>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235917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E2EF650A-C38E-40FB-BCF6-2303E9A7CC69}" type="datetime1">
              <a:rPr lang="en-US" smtClean="0"/>
              <a:t>10/11/2022</a:t>
            </a:fld>
            <a:endParaRPr lang="en-US" dirty="0"/>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92426"/>
            <a:ext cx="11277600" cy="473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7852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dirty="0">
                <a:solidFill>
                  <a:schemeClr val="tx1"/>
                </a:solidFill>
              </a:rPr>
              <a:t>This Material is for Use by AstraZeneca Medical Personnel Only</a:t>
            </a:r>
          </a:p>
          <a:p>
            <a:pPr marL="0" indent="0" algn="ctr">
              <a:buClr>
                <a:schemeClr val="accent1"/>
              </a:buClr>
              <a:buFont typeface="Arial" panose="020B0604020202020204" pitchFamily="34" charset="0"/>
              <a:buNone/>
            </a:pPr>
            <a:r>
              <a:rPr lang="en-US" sz="1000" b="0" dirty="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3110790233"/>
              </p:ext>
            </p:extLst>
          </p:nvPr>
        </p:nvGraphicFramePr>
        <p:xfrm>
          <a:off x="1128801" y="3577114"/>
          <a:ext cx="9949787" cy="76805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4029">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4029">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1756266423"/>
              </p:ext>
            </p:extLst>
          </p:nvPr>
        </p:nvGraphicFramePr>
        <p:xfrm>
          <a:off x="1128801" y="1039470"/>
          <a:ext cx="9949787" cy="229861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a:t>
            </a:r>
            <a:fld id="{4EE36229-DA3E-40CD-B190-673CEA6DC5F4}" type="datetimeyyyy">
              <a:rPr lang="en-US" sz="1000" b="0" baseline="0" smtClean="0">
                <a:solidFill>
                  <a:schemeClr val="tx1"/>
                </a:solidFill>
                <a:latin typeface="Arial" pitchFamily="34" charset="0"/>
                <a:cs typeface="Arial" pitchFamily="34" charset="0"/>
              </a:rPr>
              <a:t>2022</a:t>
            </a:fld>
            <a:endParaRPr lang="en-US" sz="1000" b="0" baseline="0" dirty="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8" y="1102835"/>
            <a:ext cx="8106580"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dirty="0"/>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4" y="1491653"/>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4" y="1880471"/>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8" y="2658107"/>
            <a:ext cx="89169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3" y="2658107"/>
            <a:ext cx="4159180"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 If Yes - Reactive via MI, Reactive via MI </a:t>
            </a:r>
            <a:r>
              <a:rPr lang="en-US" dirty="0" err="1"/>
              <a:t>SciP</a:t>
            </a:r>
            <a:r>
              <a:rPr lang="en-US" dirty="0"/>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5" y="3046924"/>
            <a:ext cx="393672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6" y="2269289"/>
            <a:ext cx="3284423"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8" y="2269289"/>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4" y="2269289"/>
            <a:ext cx="121231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6" y="5379477"/>
            <a:ext cx="8106581"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5" y="4043882"/>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PromoMats/</a:t>
            </a:r>
            <a:r>
              <a:rPr lang="en-US" dirty="0" err="1"/>
              <a:t>MedComms</a:t>
            </a:r>
            <a:r>
              <a:rPr lang="en-US" dirty="0"/>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5" y="3657303"/>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6" y="4646823"/>
            <a:ext cx="8993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5" y="4646823"/>
            <a:ext cx="8777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6" y="5042742"/>
            <a:ext cx="127190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8" y="1880471"/>
            <a:ext cx="17470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4" y="1494084"/>
            <a:ext cx="92313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8"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8"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8"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8"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8"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8"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dirty="0">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dirty="0">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8" y="5372146"/>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Special Instructions</a:t>
            </a:r>
            <a:br>
              <a:rPr lang="en-US" sz="1200" b="1" dirty="0">
                <a:solidFill>
                  <a:schemeClr val="bg1"/>
                </a:solidFill>
              </a:rPr>
            </a:br>
            <a:r>
              <a:rPr lang="en-US" sz="1200" b="1" dirty="0">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4"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8"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7527637"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8"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8"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8"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7527637"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extLst>
              <p:ext uri="{D42A27DB-BD31-4B8C-83A1-F6EECF244321}">
                <p14:modId xmlns:p14="http://schemas.microsoft.com/office/powerpoint/2010/main" val="1180601841"/>
              </p:ext>
            </p:extLst>
          </p:nvPr>
        </p:nvGraphicFramePr>
        <p:xfrm>
          <a:off x="1131937" y="4566546"/>
          <a:ext cx="9949787" cy="77899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9498">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9498">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9" y="3656903"/>
            <a:ext cx="2020226"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dirty="0"/>
              <a:t>ML-XXXX-US-XXXX</a:t>
            </a:r>
          </a:p>
        </p:txBody>
      </p:sp>
    </p:spTree>
    <p:extLst>
      <p:ext uri="{BB962C8B-B14F-4D97-AF65-F5344CB8AC3E}">
        <p14:creationId xmlns:p14="http://schemas.microsoft.com/office/powerpoint/2010/main" val="16000095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lobal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526473" y="6034668"/>
            <a:ext cx="11208327" cy="830997"/>
          </a:xfrm>
          <a:prstGeom prst="rect">
            <a:avLst/>
          </a:prstGeom>
          <a:noFill/>
          <a:ln>
            <a:noFill/>
          </a:ln>
        </p:spPr>
        <p:txBody>
          <a:bodyPr wrap="square" rtlCol="0" anchor="b">
            <a:spAutoFit/>
          </a:bodyPr>
          <a:lstStyle/>
          <a:p>
            <a:pPr marL="0" indent="0" algn="ctr">
              <a:buClr>
                <a:schemeClr val="accent1"/>
              </a:buClr>
              <a:buFont typeface="Arial" panose="020B0604020202020204" pitchFamily="34" charset="0"/>
              <a:buNone/>
            </a:pPr>
            <a:r>
              <a:rPr lang="en-US" sz="1400" b="1" dirty="0">
                <a:solidFill>
                  <a:schemeClr val="tx1"/>
                </a:solidFill>
              </a:rPr>
              <a:t>External use of any of the content must be approved for release </a:t>
            </a:r>
            <a:br>
              <a:rPr lang="en-US" sz="1400" b="1" dirty="0">
                <a:solidFill>
                  <a:schemeClr val="tx1"/>
                </a:solidFill>
              </a:rPr>
            </a:br>
            <a:r>
              <a:rPr lang="en-US" sz="1400" b="1" dirty="0">
                <a:solidFill>
                  <a:schemeClr val="tx1"/>
                </a:solidFill>
              </a:rPr>
              <a:t>by your local nominated signatory/local medical process to ensure compliance with local regulations. </a:t>
            </a:r>
          </a:p>
          <a:p>
            <a:pPr marL="0" indent="0" algn="ctr">
              <a:buClr>
                <a:schemeClr val="accent1"/>
              </a:buClr>
              <a:buFont typeface="Arial" panose="020B0604020202020204" pitchFamily="34" charset="0"/>
              <a:buNone/>
            </a:pPr>
            <a:r>
              <a:rPr lang="en-US" sz="1000" b="0" dirty="0">
                <a:solidFill>
                  <a:schemeClr val="tx1"/>
                </a:solidFill>
              </a:rPr>
              <a:t>Refer to the General Properties for this asset in GMIP Content (Veeva Vault MedComms) for additional details. </a:t>
            </a:r>
          </a:p>
          <a:p>
            <a:pPr marL="0" indent="0" algn="ctr">
              <a:buClr>
                <a:schemeClr val="accent1"/>
              </a:buClr>
              <a:buFont typeface="Arial" panose="020B0604020202020204" pitchFamily="34" charset="0"/>
              <a:buNone/>
            </a:pPr>
            <a:r>
              <a:rPr lang="en-US" sz="1000" b="0" dirty="0">
                <a:solidFill>
                  <a:schemeClr val="tx1"/>
                </a:solidFill>
              </a:rPr>
              <a:t>Questions on this asset should be directed to asset owners.</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429134625"/>
              </p:ext>
            </p:extLst>
          </p:nvPr>
        </p:nvGraphicFramePr>
        <p:xfrm>
          <a:off x="1128801" y="2274791"/>
          <a:ext cx="9949787" cy="1529404"/>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9134820"/>
                  </a:ext>
                </a:extLst>
              </a:tr>
              <a:tr h="382351">
                <a:tc>
                  <a:txBody>
                    <a:bodyPr/>
                    <a:lstStyle/>
                    <a:p>
                      <a:endParaRPr lang="en-US" sz="18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9025149"/>
                  </a:ext>
                </a:extLst>
              </a:tr>
              <a:tr h="382351">
                <a:tc>
                  <a:txBody>
                    <a:bodyPr/>
                    <a:lstStyle/>
                    <a:p>
                      <a:endParaRPr lang="en-US" sz="18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sz="18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4120293828"/>
              </p:ext>
            </p:extLst>
          </p:nvPr>
        </p:nvGraphicFramePr>
        <p:xfrm>
          <a:off x="1128801" y="1039471"/>
          <a:ext cx="9949787" cy="1147053"/>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sz="18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sz="18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a:t>
            </a:r>
            <a:fld id="{E86B8DE1-4020-4A49-9267-F9ACDA6D789A}" type="datetimeyyyy">
              <a:rPr lang="en-US" sz="1000" b="0" baseline="0" smtClean="0">
                <a:solidFill>
                  <a:schemeClr val="tx1"/>
                </a:solidFill>
                <a:latin typeface="Arial" pitchFamily="34" charset="0"/>
                <a:cs typeface="Arial" pitchFamily="34" charset="0"/>
              </a:rPr>
              <a:t>2022</a:t>
            </a:fld>
            <a:endParaRPr lang="en-US" sz="1000" b="0" baseline="0" dirty="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3260437" y="1102835"/>
            <a:ext cx="7798987"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dirty="0"/>
              <a:t>&lt;Generic Name&gt; - &lt;Title from Veeva Vault&gt;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8191826" y="3110879"/>
            <a:ext cx="720437"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3260436" y="1491653"/>
            <a:ext cx="7620000"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Reactive, Internal, or Reactive/Proactive by Local Nominated Signatory Review</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5103652" y="3507944"/>
            <a:ext cx="5850676"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No, or N/A </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5103651" y="3119257"/>
            <a:ext cx="1795083"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No/List 3rd Party</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10362377" y="3112464"/>
            <a:ext cx="711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MM/YY</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3251201" y="4843764"/>
            <a:ext cx="7808084"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741821" y="2741564"/>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7258510" y="2748517"/>
            <a:ext cx="3800914"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PromoMats/</a:t>
            </a:r>
            <a:r>
              <a:rPr lang="en-US" dirty="0" err="1"/>
              <a:t>MedComms</a:t>
            </a:r>
            <a:r>
              <a:rPr lang="en-US" dirty="0"/>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741821" y="2354985"/>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AZ MI Lead/Global Medical Affairs Lead</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3260438" y="1880471"/>
            <a:ext cx="3555167"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No or Yes, Pending Local Market Approval</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8191826" y="1881207"/>
            <a:ext cx="28675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Therapy Area</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27566" y="1036716"/>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6898734" y="3043065"/>
            <a:ext cx="1209963"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27566" y="1423839"/>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1127567" y="3438435"/>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Copyright Permissions Obtained for Graphics</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8920974" y="3041260"/>
            <a:ext cx="132133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dirty="0">
                <a:solidFill>
                  <a:schemeClr val="bg1"/>
                </a:solidFill>
              </a:rPr>
              <a:t> Expiration Date</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1"/>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dirty="0">
                <a:solidFill>
                  <a:schemeClr val="bg1"/>
                </a:solidFill>
              </a:rPr>
              <a:t>Global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27567" y="4808725"/>
            <a:ext cx="2044731" cy="461665"/>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Special Instructions</a:t>
            </a:r>
            <a:br>
              <a:rPr lang="en-US" sz="1200" b="1" dirty="0">
                <a:solidFill>
                  <a:schemeClr val="bg1"/>
                </a:solidFill>
              </a:rPr>
            </a:br>
            <a:r>
              <a:rPr lang="en-US" sz="1200" b="1" dirty="0">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6898734" y="1810962"/>
            <a:ext cx="1209963"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Therapy Area</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27566" y="2677093"/>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5835586" y="2677093"/>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27566" y="2282977"/>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Owner(s)</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27566" y="1810962"/>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Approved for Distribution</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5835586" y="2282977"/>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Document #</a:t>
            </a:r>
          </a:p>
        </p:txBody>
      </p:sp>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7267222" y="2354585"/>
            <a:ext cx="3792203"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dirty="0"/>
              <a:t>ML-XXXX-ALL-XXXX</a:t>
            </a:r>
          </a:p>
        </p:txBody>
      </p:sp>
      <p:sp>
        <p:nvSpPr>
          <p:cNvPr id="57" name="TextBox 56">
            <a:extLst>
              <a:ext uri="{FF2B5EF4-FFF2-40B4-BE49-F238E27FC236}">
                <a16:creationId xmlns:a16="http://schemas.microsoft.com/office/drawing/2014/main" id="{71FDDFED-CF51-4158-8A3B-DD9E176FC125}"/>
              </a:ext>
            </a:extLst>
          </p:cNvPr>
          <p:cNvSpPr txBox="1"/>
          <p:nvPr userDrawn="1"/>
        </p:nvSpPr>
        <p:spPr>
          <a:xfrm>
            <a:off x="1127569" y="3060427"/>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Technical Review/Fact Check by Medical Information</a:t>
            </a:r>
          </a:p>
        </p:txBody>
      </p:sp>
      <p:sp>
        <p:nvSpPr>
          <p:cNvPr id="62" name="TextBox 61">
            <a:extLst>
              <a:ext uri="{FF2B5EF4-FFF2-40B4-BE49-F238E27FC236}">
                <a16:creationId xmlns:a16="http://schemas.microsoft.com/office/drawing/2014/main" id="{65509915-7361-4754-AA26-9EB5B15ABE0F}"/>
              </a:ext>
            </a:extLst>
          </p:cNvPr>
          <p:cNvSpPr txBox="1"/>
          <p:nvPr userDrawn="1"/>
        </p:nvSpPr>
        <p:spPr>
          <a:xfrm>
            <a:off x="1127568" y="4112135"/>
            <a:ext cx="9946009" cy="717459"/>
          </a:xfrm>
          <a:prstGeom prst="rect">
            <a:avLst/>
          </a:prstGeom>
          <a:solidFill>
            <a:schemeClr val="accent1"/>
          </a:solidFill>
          <a:ln>
            <a:noFill/>
          </a:ln>
        </p:spPr>
        <p:txBody>
          <a:bodyPr wrap="none" rtlCol="0" anchor="ctr">
            <a:noAutofit/>
          </a:bodyPr>
          <a:lstStyle/>
          <a:p>
            <a:pPr marL="0" indent="0" algn="ctr">
              <a:buClr>
                <a:schemeClr val="accent1"/>
              </a:buClr>
              <a:buFont typeface="Arial" panose="020B0604020202020204" pitchFamily="34" charset="0"/>
              <a:buNone/>
            </a:pPr>
            <a:r>
              <a:rPr lang="en-US" sz="1200" b="1" dirty="0">
                <a:solidFill>
                  <a:schemeClr val="bg1"/>
                </a:solidFill>
              </a:rPr>
              <a:t>This material is globally approved for use by AstraZeneca Medical Personnel only. The local market is responsible for interpreting, </a:t>
            </a:r>
            <a:br>
              <a:rPr lang="en-US" sz="1200" b="1" dirty="0">
                <a:solidFill>
                  <a:schemeClr val="bg1"/>
                </a:solidFill>
              </a:rPr>
            </a:br>
            <a:r>
              <a:rPr lang="en-US" sz="1200" b="1" dirty="0">
                <a:solidFill>
                  <a:schemeClr val="bg1"/>
                </a:solidFill>
              </a:rPr>
              <a:t>reviewing, and approving the content according to their local label, rules, and regulations.</a:t>
            </a:r>
          </a:p>
          <a:p>
            <a:pPr marL="0" indent="0" algn="ctr">
              <a:buClr>
                <a:schemeClr val="accent1"/>
              </a:buClr>
              <a:buFont typeface="Arial" panose="020B0604020202020204" pitchFamily="34" charset="0"/>
              <a:buNone/>
            </a:pPr>
            <a:r>
              <a:rPr lang="en-US" sz="1200" b="1" dirty="0">
                <a:solidFill>
                  <a:schemeClr val="bg1"/>
                </a:solidFill>
              </a:rPr>
              <a:t>AstraZeneca does not, under any circumstances, promote its products for off-label or unapproved uses. </a:t>
            </a:r>
          </a:p>
        </p:txBody>
      </p:sp>
    </p:spTree>
    <p:extLst>
      <p:ext uri="{BB962C8B-B14F-4D97-AF65-F5344CB8AC3E}">
        <p14:creationId xmlns:p14="http://schemas.microsoft.com/office/powerpoint/2010/main" val="21480900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t>10/11/2022</a:t>
            </a:fld>
            <a:endParaRPr lang="en-US" dirty="0"/>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7" y="1928917"/>
            <a:ext cx="2892137"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3" y="1313363"/>
            <a:ext cx="2892137"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10" y="3464646"/>
            <a:ext cx="4301836"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9" y="3464646"/>
            <a:ext cx="4301836"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30012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hidden="1"/>
          <p:cNvSpPr>
            <a:spLocks noGrp="1"/>
          </p:cNvSpPr>
          <p:nvPr>
            <p:ph type="dt" sz="half" idx="10"/>
          </p:nvPr>
        </p:nvSpPr>
        <p:spPr/>
        <p:txBody>
          <a:bodyPr/>
          <a:lstStyle/>
          <a:p>
            <a:endParaRPr lang="en-US" dirty="0"/>
          </a:p>
        </p:txBody>
      </p:sp>
      <p:sp>
        <p:nvSpPr>
          <p:cNvPr id="3" name="Footer Placeholder 2" hidden="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1302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128958-009D-4DBF-B832-ED56DBE2D232}"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dirty="0"/>
              <a:t>Reference(s)</a:t>
            </a:r>
          </a:p>
        </p:txBody>
      </p:sp>
    </p:spTree>
    <p:extLst>
      <p:ext uri="{BB962C8B-B14F-4D97-AF65-F5344CB8AC3E}">
        <p14:creationId xmlns:p14="http://schemas.microsoft.com/office/powerpoint/2010/main" val="12839774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C273BA-89AD-4B2C-8B24-DE3113396BD3}" type="datetime1">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37763921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36469446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A3A9E4-E775-4D11-BE97-B8F8D958F7C0}"/>
              </a:ext>
            </a:extLst>
          </p:cNvPr>
          <p:cNvSpPr/>
          <p:nvPr userDrawn="1"/>
        </p:nvSpPr>
        <p:spPr>
          <a:xfrm>
            <a:off x="145126" y="1028700"/>
            <a:ext cx="12046875"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656B92B0-BBA8-4DE5-96E7-33C39886776B}"/>
              </a:ext>
            </a:extLst>
          </p:cNvPr>
          <p:cNvSpPr/>
          <p:nvPr userDrawn="1"/>
        </p:nvSpPr>
        <p:spPr>
          <a:xfrm>
            <a:off x="192001" y="3566964"/>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 name="Date Placeholder 3"/>
          <p:cNvSpPr>
            <a:spLocks noGrp="1"/>
          </p:cNvSpPr>
          <p:nvPr>
            <p:ph type="dt" sz="half" idx="10"/>
          </p:nvPr>
        </p:nvSpPr>
        <p:spPr/>
        <p:txBody>
          <a:bodyPr/>
          <a:lstStyle/>
          <a:p>
            <a:fld id="{CE26821B-B01C-4FBE-AF05-AB3563EAF1A5}"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userDrawn="1"/>
        </p:nvSpPr>
        <p:spPr>
          <a:xfrm>
            <a:off x="10122716" y="6458243"/>
            <a:ext cx="1878784" cy="246221"/>
          </a:xfrm>
          <a:prstGeom prst="rect">
            <a:avLst/>
          </a:prstGeom>
          <a:noFill/>
        </p:spPr>
        <p:txBody>
          <a:bodyPr wrap="square" rtlCol="0">
            <a:spAutoFit/>
          </a:bodyPr>
          <a:lstStyle/>
          <a:p>
            <a:pPr algn="r"/>
            <a:r>
              <a:rPr lang="en-US" sz="1000" dirty="0">
                <a:solidFill>
                  <a:srgbClr val="FFFFFF"/>
                </a:solidFill>
                <a:cs typeface="Arial" pitchFamily="34" charset="0"/>
              </a:rPr>
              <a:t>© AstraZeneca </a:t>
            </a:r>
            <a:fld id="{39F5C83C-1E44-4047-9084-36AFF1D4CA96}" type="datetimeyyyy">
              <a:rPr lang="en-US" sz="1000" smtClean="0">
                <a:solidFill>
                  <a:srgbClr val="FFFFFF"/>
                </a:solidFill>
                <a:cs typeface="Arial" pitchFamily="34" charset="0"/>
              </a:rPr>
              <a:t>2022</a:t>
            </a:fld>
            <a:endParaRPr lang="en-US" sz="1000" dirty="0">
              <a:solidFill>
                <a:srgbClr val="FFFFFF"/>
              </a:solidFill>
              <a:cs typeface="Arial" pitchFamily="34" charset="0"/>
            </a:endParaRPr>
          </a:p>
        </p:txBody>
      </p:sp>
      <p:sp>
        <p:nvSpPr>
          <p:cNvPr id="3" name="Subtitle 2"/>
          <p:cNvSpPr>
            <a:spLocks noGrp="1"/>
          </p:cNvSpPr>
          <p:nvPr>
            <p:ph type="subTitle" idx="1"/>
          </p:nvPr>
        </p:nvSpPr>
        <p:spPr>
          <a:xfrm>
            <a:off x="457201" y="3902256"/>
            <a:ext cx="11277602" cy="1655762"/>
          </a:xfrm>
        </p:spPr>
        <p:txBody>
          <a:bodyPr>
            <a:normAutofit/>
          </a:bodyPr>
          <a:lstStyle>
            <a:lvl1pPr marL="0" indent="0" algn="l">
              <a:buNone/>
              <a:defRPr sz="28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3" name="Text Placeholder 12"/>
          <p:cNvSpPr>
            <a:spLocks noGrp="1"/>
          </p:cNvSpPr>
          <p:nvPr>
            <p:ph type="body" sz="quarter" idx="12" hasCustomPrompt="1"/>
          </p:nvPr>
        </p:nvSpPr>
        <p:spPr>
          <a:xfrm>
            <a:off x="457200" y="5842016"/>
            <a:ext cx="10021888" cy="885825"/>
          </a:xfrm>
        </p:spPr>
        <p:txBody>
          <a:bodyPr anchor="b">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dirty="0"/>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dirty="0"/>
              <a:t>Click to edit Master title style</a:t>
            </a:r>
          </a:p>
        </p:txBody>
      </p:sp>
      <p:pic>
        <p:nvPicPr>
          <p:cNvPr id="17" name="Picture 16">
            <a:hlinkClick r:id="rId2" action="ppaction://hlinksldjump"/>
            <a:extLst>
              <a:ext uri="{FF2B5EF4-FFF2-40B4-BE49-F238E27FC236}">
                <a16:creationId xmlns:a16="http://schemas.microsoft.com/office/drawing/2014/main" id="{3AEB23FE-B10E-4254-8671-7831D58974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0621" y="5729425"/>
            <a:ext cx="567956" cy="653802"/>
          </a:xfrm>
          <a:prstGeom prst="rect">
            <a:avLst/>
          </a:prstGeom>
        </p:spPr>
      </p:pic>
      <p:sp>
        <p:nvSpPr>
          <p:cNvPr id="18" name="Rectangle 17">
            <a:extLst>
              <a:ext uri="{FF2B5EF4-FFF2-40B4-BE49-F238E27FC236}">
                <a16:creationId xmlns:a16="http://schemas.microsoft.com/office/drawing/2014/main" id="{65FD11EC-1541-4B25-81BF-16EE90C3A467}"/>
              </a:ext>
            </a:extLst>
          </p:cNvPr>
          <p:cNvSpPr/>
          <p:nvPr userDrawn="1"/>
        </p:nvSpPr>
        <p:spPr>
          <a:xfrm>
            <a:off x="192001" y="3566964"/>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939380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TextBox 7"/>
          <p:cNvSpPr txBox="1"/>
          <p:nvPr userDrawn="1"/>
        </p:nvSpPr>
        <p:spPr>
          <a:xfrm>
            <a:off x="10122716" y="6453514"/>
            <a:ext cx="1878784" cy="246221"/>
          </a:xfrm>
          <a:prstGeom prst="rect">
            <a:avLst/>
          </a:prstGeom>
          <a:noFill/>
        </p:spPr>
        <p:txBody>
          <a:bodyPr wrap="square" rtlCol="0">
            <a:spAutoFit/>
          </a:bodyPr>
          <a:lstStyle/>
          <a:p>
            <a:pPr algn="r"/>
            <a:r>
              <a:rPr lang="en-US" sz="1000" dirty="0">
                <a:solidFill>
                  <a:srgbClr val="FFFFFF"/>
                </a:solidFill>
                <a:cs typeface="Arial" pitchFamily="34" charset="0"/>
              </a:rPr>
              <a:t>© AstraZeneca </a:t>
            </a:r>
            <a:fld id="{E445F51E-6EF7-4382-9185-F5C0694DB7D1}" type="datetimeyyyy">
              <a:rPr lang="en-US" sz="1000" smtClean="0">
                <a:solidFill>
                  <a:srgbClr val="FFFFFF"/>
                </a:solidFill>
                <a:cs typeface="Arial" pitchFamily="34" charset="0"/>
              </a:rPr>
              <a:t>2022</a:t>
            </a:fld>
            <a:endParaRPr lang="en-US" sz="1000" dirty="0">
              <a:solidFill>
                <a:srgbClr val="FFFFFF"/>
              </a:solidFill>
              <a:cs typeface="Arial" pitchFamily="34" charset="0"/>
            </a:endParaRPr>
          </a:p>
        </p:txBody>
      </p:sp>
      <p:sp>
        <p:nvSpPr>
          <p:cNvPr id="2" name="Title 1"/>
          <p:cNvSpPr>
            <a:spLocks noGrp="1"/>
          </p:cNvSpPr>
          <p:nvPr>
            <p:ph type="title"/>
          </p:nvPr>
        </p:nvSpPr>
        <p:spPr>
          <a:xfrm>
            <a:off x="476251" y="1295176"/>
            <a:ext cx="11258549" cy="914400"/>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76251" y="3435620"/>
            <a:ext cx="11258549" cy="1554480"/>
          </a:xfrm>
        </p:spPr>
        <p:txBody>
          <a:bodyPr>
            <a:no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DCB33-94CF-4740-8CCE-D567E9934160}"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Text Placeholder 10"/>
          <p:cNvSpPr>
            <a:spLocks noGrp="1"/>
          </p:cNvSpPr>
          <p:nvPr>
            <p:ph type="body" sz="quarter" idx="12" hasCustomPrompt="1"/>
          </p:nvPr>
        </p:nvSpPr>
        <p:spPr>
          <a:xfrm>
            <a:off x="457200" y="5829301"/>
            <a:ext cx="10058400" cy="885825"/>
          </a:xfrm>
        </p:spPr>
        <p:txBody>
          <a:bodyPr anchor="b" anchorCtr="0">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dirty="0"/>
              <a:t>Reference(s)</a:t>
            </a:r>
          </a:p>
        </p:txBody>
      </p:sp>
    </p:spTree>
    <p:extLst>
      <p:ext uri="{BB962C8B-B14F-4D97-AF65-F5344CB8AC3E}">
        <p14:creationId xmlns:p14="http://schemas.microsoft.com/office/powerpoint/2010/main" val="264727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257301"/>
            <a:ext cx="5562601"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57301"/>
            <a:ext cx="5562601"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CCBFCFE-D3E5-4D84-9C62-26803E9B11B4}" type="datetime1">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594" indent="0">
              <a:spcBef>
                <a:spcPts val="300"/>
              </a:spcBef>
              <a:buNone/>
              <a:defRPr/>
            </a:lvl2pPr>
            <a:lvl3pPr marL="457189" indent="0">
              <a:spcBef>
                <a:spcPts val="300"/>
              </a:spcBef>
              <a:buNone/>
              <a:defRPr/>
            </a:lvl3pPr>
            <a:lvl4pPr marL="685783" indent="0">
              <a:spcBef>
                <a:spcPts val="300"/>
              </a:spcBef>
              <a:buNone/>
              <a:defRPr/>
            </a:lvl4pPr>
            <a:lvl5pPr marL="914378" indent="0">
              <a:spcBef>
                <a:spcPts val="300"/>
              </a:spcBef>
              <a:buNone/>
              <a:defRPr/>
            </a:lvl5pPr>
          </a:lstStyle>
          <a:p>
            <a:pPr lvl="0"/>
            <a:r>
              <a:rPr lang="en-US" dirty="0"/>
              <a:t>Reference(s)</a:t>
            </a:r>
          </a:p>
        </p:txBody>
      </p:sp>
    </p:spTree>
    <p:extLst>
      <p:ext uri="{BB962C8B-B14F-4D97-AF65-F5344CB8AC3E}">
        <p14:creationId xmlns:p14="http://schemas.microsoft.com/office/powerpoint/2010/main" val="14892279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3" y="228601"/>
            <a:ext cx="11257867"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6931" y="1274765"/>
            <a:ext cx="5520644"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6931" y="1823406"/>
            <a:ext cx="5520644" cy="40058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2" y="1823406"/>
            <a:ext cx="5562597"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497E17-A0B7-4242-B32B-6908C8F94C81}" type="datetime1">
              <a:rPr lang="en-US" smtClean="0"/>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dirty="0"/>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20908743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500B6-B931-4B94-AA26-1EB7EF8E58F4}"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dirty="0"/>
              <a:t>Reference(s)</a:t>
            </a:r>
          </a:p>
        </p:txBody>
      </p:sp>
      <p:sp>
        <p:nvSpPr>
          <p:cNvPr id="9" name="Text Placeholder 8"/>
          <p:cNvSpPr>
            <a:spLocks noGrp="1"/>
          </p:cNvSpPr>
          <p:nvPr>
            <p:ph type="body" sz="quarter" idx="14" hasCustomPrompt="1"/>
          </p:nvPr>
        </p:nvSpPr>
        <p:spPr>
          <a:xfrm>
            <a:off x="1306289"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dirty="0"/>
              <a:t>Click to edit caption</a:t>
            </a:r>
          </a:p>
        </p:txBody>
      </p:sp>
    </p:spTree>
    <p:extLst>
      <p:ext uri="{BB962C8B-B14F-4D97-AF65-F5344CB8AC3E}">
        <p14:creationId xmlns:p14="http://schemas.microsoft.com/office/powerpoint/2010/main" val="41196728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2D92B-FD7C-40FB-871D-B89EDC4BE036}" type="datetime1">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
        <p:nvSpPr>
          <p:cNvPr id="8" name="Text Placeholder 7"/>
          <p:cNvSpPr>
            <a:spLocks noGrp="1"/>
          </p:cNvSpPr>
          <p:nvPr>
            <p:ph type="body" sz="quarter" idx="14" hasCustomPrompt="1"/>
          </p:nvPr>
        </p:nvSpPr>
        <p:spPr>
          <a:xfrm>
            <a:off x="1299034"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lgn="ctr">
              <a:buNone/>
              <a:defRPr b="1">
                <a:solidFill>
                  <a:schemeClr val="bg1"/>
                </a:solidFill>
              </a:defRPr>
            </a:lvl2pPr>
            <a:lvl3pPr marL="457189" indent="0" algn="ctr">
              <a:buNone/>
              <a:defRPr b="1">
                <a:solidFill>
                  <a:schemeClr val="bg1"/>
                </a:solidFill>
              </a:defRPr>
            </a:lvl3pPr>
            <a:lvl4pPr marL="685783" indent="0" algn="ctr">
              <a:buNone/>
              <a:defRPr b="1">
                <a:solidFill>
                  <a:schemeClr val="bg1"/>
                </a:solidFill>
              </a:defRPr>
            </a:lvl4pPr>
            <a:lvl5pPr marL="914378" indent="0" algn="ctr">
              <a:buNone/>
              <a:defRPr b="1">
                <a:solidFill>
                  <a:schemeClr val="bg1"/>
                </a:solidFill>
              </a:defRPr>
            </a:lvl5pPr>
          </a:lstStyle>
          <a:p>
            <a:pPr lvl="0"/>
            <a:r>
              <a:rPr lang="en-US" dirty="0"/>
              <a:t>Click to edit caption</a:t>
            </a:r>
          </a:p>
        </p:txBody>
      </p:sp>
    </p:spTree>
    <p:extLst>
      <p:ext uri="{BB962C8B-B14F-4D97-AF65-F5344CB8AC3E}">
        <p14:creationId xmlns:p14="http://schemas.microsoft.com/office/powerpoint/2010/main" val="185434429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081D7-D952-4B51-A13F-E2181E8C0D7D}"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dirty="0"/>
              <a:t>Reference(s)</a:t>
            </a:r>
          </a:p>
        </p:txBody>
      </p:sp>
      <p:sp>
        <p:nvSpPr>
          <p:cNvPr id="9" name="Rectangle 8"/>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028701"/>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83448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9D5EB-3CD6-4D07-9483-0155CF1A1897}" type="datetime1">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329363225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6" name="Text Placeholder 5"/>
          <p:cNvSpPr>
            <a:spLocks noGrp="1"/>
          </p:cNvSpPr>
          <p:nvPr>
            <p:ph type="body" sz="quarter" idx="13" hasCustomPrompt="1"/>
          </p:nvPr>
        </p:nvSpPr>
        <p:spPr>
          <a:xfrm>
            <a:off x="486229" y="5852160"/>
            <a:ext cx="10058398"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
        <p:nvSpPr>
          <p:cNvPr id="7" name="Rectangle 6"/>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166563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DBAD0D-523E-451F-87EF-6881E23B560B}"/>
              </a:ext>
            </a:extLst>
          </p:cNvPr>
          <p:cNvSpPr/>
          <p:nvPr userDrawn="1"/>
        </p:nvSpPr>
        <p:spPr>
          <a:xfrm>
            <a:off x="145126" y="1028700"/>
            <a:ext cx="1204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928DECEF-6372-4873-9410-B0D622CCC340}" type="datetime1">
              <a:rPr lang="en-US" smtClean="0"/>
              <a:t>10/11/2022</a:t>
            </a:fld>
            <a:endParaRPr lang="en-US" dirty="0"/>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28701"/>
            <a:ext cx="11277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71E6CA6-DB87-42EC-B477-B412A859FEBB}"/>
              </a:ext>
            </a:extLst>
          </p:cNvPr>
          <p:cNvSpPr/>
          <p:nvPr userDrawn="1"/>
        </p:nvSpPr>
        <p:spPr>
          <a:xfrm>
            <a:off x="10040060" y="6492876"/>
            <a:ext cx="215194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927157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192001" y="3566964"/>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 name="Date Placeholder 3"/>
          <p:cNvSpPr>
            <a:spLocks noGrp="1"/>
          </p:cNvSpPr>
          <p:nvPr>
            <p:ph type="dt" sz="half" idx="10"/>
          </p:nvPr>
        </p:nvSpPr>
        <p:spPr/>
        <p:txBody>
          <a:bodyPr/>
          <a:lstStyle/>
          <a:p>
            <a:fld id="{F5AB0D45-D70F-4565-90F4-8B70029F68B1}"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extBox 8"/>
          <p:cNvSpPr txBox="1"/>
          <p:nvPr userDrawn="1"/>
        </p:nvSpPr>
        <p:spPr>
          <a:xfrm>
            <a:off x="10122716" y="6458243"/>
            <a:ext cx="1878784" cy="246221"/>
          </a:xfrm>
          <a:prstGeom prst="rect">
            <a:avLst/>
          </a:prstGeom>
          <a:noFill/>
        </p:spPr>
        <p:txBody>
          <a:bodyPr wrap="square" rtlCol="0">
            <a:spAutoFit/>
          </a:bodyPr>
          <a:lstStyle/>
          <a:p>
            <a:pPr algn="r"/>
            <a:r>
              <a:rPr lang="en-US" sz="1000" dirty="0">
                <a:solidFill>
                  <a:srgbClr val="FFFFFF"/>
                </a:solidFill>
                <a:cs typeface="Arial" pitchFamily="34" charset="0"/>
              </a:rPr>
              <a:t>© AstraZeneca </a:t>
            </a:r>
            <a:fld id="{14C37AE1-B0D7-4988-87D2-C1230745B1AF}" type="datetimeyyyy">
              <a:rPr lang="en-US" sz="1000" smtClean="0">
                <a:solidFill>
                  <a:srgbClr val="FFFFFF"/>
                </a:solidFill>
                <a:cs typeface="Arial" pitchFamily="34" charset="0"/>
              </a:rPr>
              <a:t>2022</a:t>
            </a:fld>
            <a:endParaRPr lang="en-US" sz="1000" dirty="0">
              <a:solidFill>
                <a:srgbClr val="FFFFFF"/>
              </a:solidFill>
              <a:cs typeface="Arial" pitchFamily="34" charset="0"/>
            </a:endParaRPr>
          </a:p>
        </p:txBody>
      </p:sp>
      <p:sp>
        <p:nvSpPr>
          <p:cNvPr id="3" name="Subtitle 2"/>
          <p:cNvSpPr>
            <a:spLocks noGrp="1"/>
          </p:cNvSpPr>
          <p:nvPr>
            <p:ph type="subTitle" idx="1"/>
          </p:nvPr>
        </p:nvSpPr>
        <p:spPr>
          <a:xfrm>
            <a:off x="457201" y="3902256"/>
            <a:ext cx="11277602" cy="1655762"/>
          </a:xfrm>
        </p:spPr>
        <p:txBody>
          <a:bodyPr>
            <a:normAutofit/>
          </a:bodyPr>
          <a:lstStyle>
            <a:lvl1pPr marL="0" indent="0" algn="l">
              <a:buNone/>
              <a:defRPr sz="28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3" name="Text Placeholder 12"/>
          <p:cNvSpPr>
            <a:spLocks noGrp="1"/>
          </p:cNvSpPr>
          <p:nvPr>
            <p:ph type="body" sz="quarter" idx="12" hasCustomPrompt="1"/>
          </p:nvPr>
        </p:nvSpPr>
        <p:spPr>
          <a:xfrm>
            <a:off x="457200" y="5836501"/>
            <a:ext cx="10021888" cy="885825"/>
          </a:xfrm>
        </p:spPr>
        <p:txBody>
          <a:bodyPr anchor="b">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dirty="0"/>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endParaRPr lang="en-US" dirty="0"/>
          </a:p>
        </p:txBody>
      </p:sp>
      <p:pic>
        <p:nvPicPr>
          <p:cNvPr id="16" name="Picture 15">
            <a:hlinkClick r:id="rId2" action="ppaction://hlinksldjump"/>
            <a:extLst>
              <a:ext uri="{FF2B5EF4-FFF2-40B4-BE49-F238E27FC236}">
                <a16:creationId xmlns:a16="http://schemas.microsoft.com/office/drawing/2014/main" id="{F7275879-818A-4413-9B9E-9312C8A2BE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0621" y="5729425"/>
            <a:ext cx="567956" cy="653802"/>
          </a:xfrm>
          <a:prstGeom prst="rect">
            <a:avLst/>
          </a:prstGeom>
        </p:spPr>
      </p:pic>
      <p:sp>
        <p:nvSpPr>
          <p:cNvPr id="17" name="Rectangle 16">
            <a:extLst>
              <a:ext uri="{FF2B5EF4-FFF2-40B4-BE49-F238E27FC236}">
                <a16:creationId xmlns:a16="http://schemas.microsoft.com/office/drawing/2014/main" id="{FDEA1B75-62AE-479F-A417-ACF060C05D1E}"/>
              </a:ext>
            </a:extLst>
          </p:cNvPr>
          <p:cNvSpPr/>
          <p:nvPr userDrawn="1"/>
        </p:nvSpPr>
        <p:spPr>
          <a:xfrm>
            <a:off x="192001" y="3566964"/>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139496072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dirty="0">
                <a:solidFill>
                  <a:schemeClr val="tx1"/>
                </a:solidFill>
              </a:rPr>
              <a:t>This Material is for Use by AstraZeneca Medical Personnel Only</a:t>
            </a:r>
          </a:p>
          <a:p>
            <a:pPr marL="0" indent="0" algn="ctr">
              <a:buClr>
                <a:schemeClr val="accent1"/>
              </a:buClr>
              <a:buFont typeface="Arial" panose="020B0604020202020204" pitchFamily="34" charset="0"/>
              <a:buNone/>
            </a:pPr>
            <a:r>
              <a:rPr lang="en-US" sz="1000" b="0" dirty="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1560933324"/>
              </p:ext>
            </p:extLst>
          </p:nvPr>
        </p:nvGraphicFramePr>
        <p:xfrm>
          <a:off x="1128801" y="3577114"/>
          <a:ext cx="9949787" cy="76805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4029">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4029">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1771620503"/>
              </p:ext>
            </p:extLst>
          </p:nvPr>
        </p:nvGraphicFramePr>
        <p:xfrm>
          <a:off x="1128801" y="1039470"/>
          <a:ext cx="9949787" cy="229861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3103">
                <a:tc>
                  <a:txBody>
                    <a:bodyPr/>
                    <a:lstStyle/>
                    <a:p>
                      <a:endParaRPr lang="en-US" sz="12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a:t>
            </a:r>
            <a:fld id="{4EE36229-DA3E-40CD-B190-673CEA6DC5F4}" type="datetimeyyyy">
              <a:rPr lang="en-US" sz="1000" b="0" baseline="0" smtClean="0">
                <a:solidFill>
                  <a:schemeClr val="tx1"/>
                </a:solidFill>
                <a:latin typeface="Arial" pitchFamily="34" charset="0"/>
                <a:cs typeface="Arial" pitchFamily="34" charset="0"/>
              </a:rPr>
              <a:t>2022</a:t>
            </a:fld>
            <a:endParaRPr lang="en-US" sz="1000" b="0" baseline="0" dirty="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8" y="1102835"/>
            <a:ext cx="8106580"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dirty="0"/>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4" y="1491653"/>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4" y="1880471"/>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8" y="2658107"/>
            <a:ext cx="89169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3" y="2658107"/>
            <a:ext cx="4159180"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 If Yes - Reactive via MI, Reactive via MI </a:t>
            </a:r>
            <a:r>
              <a:rPr lang="en-US" dirty="0" err="1"/>
              <a:t>SciP</a:t>
            </a:r>
            <a:r>
              <a:rPr lang="en-US" dirty="0"/>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5" y="3046924"/>
            <a:ext cx="393672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6" y="2269289"/>
            <a:ext cx="3284423"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8" y="2269289"/>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4" y="2269289"/>
            <a:ext cx="121231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6" y="5379477"/>
            <a:ext cx="8106581"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5" y="4043882"/>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PromoMats/</a:t>
            </a:r>
            <a:r>
              <a:rPr lang="en-US" dirty="0" err="1"/>
              <a:t>MedComms</a:t>
            </a:r>
            <a:r>
              <a:rPr lang="en-US" dirty="0"/>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5" y="3657303"/>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6" y="4646823"/>
            <a:ext cx="8993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5" y="4646823"/>
            <a:ext cx="8777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6" y="5042742"/>
            <a:ext cx="127190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8" y="1880471"/>
            <a:ext cx="17470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4" y="1494084"/>
            <a:ext cx="92313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dirty="0"/>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8"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8"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8"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8"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8"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8"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dirty="0">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dirty="0">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8" y="5372146"/>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Special Instructions</a:t>
            </a:r>
            <a:br>
              <a:rPr lang="en-US" sz="1200" b="1" dirty="0">
                <a:solidFill>
                  <a:schemeClr val="bg1"/>
                </a:solidFill>
              </a:rPr>
            </a:br>
            <a:r>
              <a:rPr lang="en-US" sz="1200" b="1" dirty="0">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4"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8"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7527637"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8"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8"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8"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7527637"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extLst>
              <p:ext uri="{D42A27DB-BD31-4B8C-83A1-F6EECF244321}">
                <p14:modId xmlns:p14="http://schemas.microsoft.com/office/powerpoint/2010/main" val="2071315600"/>
              </p:ext>
            </p:extLst>
          </p:nvPr>
        </p:nvGraphicFramePr>
        <p:xfrm>
          <a:off x="1131937" y="4566546"/>
          <a:ext cx="9949787" cy="77899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9498">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9498">
                <a:tc>
                  <a:txBody>
                    <a:bodyPr/>
                    <a:lstStyle/>
                    <a:p>
                      <a:endParaRPr lang="en-US" sz="1000"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9" y="3656903"/>
            <a:ext cx="2020226"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dirty="0"/>
              <a:t>ML-XXXX-US-XXXX</a:t>
            </a:r>
          </a:p>
        </p:txBody>
      </p:sp>
    </p:spTree>
    <p:extLst>
      <p:ext uri="{BB962C8B-B14F-4D97-AF65-F5344CB8AC3E}">
        <p14:creationId xmlns:p14="http://schemas.microsoft.com/office/powerpoint/2010/main" val="42700677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t>10/11/2022</a:t>
            </a:fld>
            <a:endParaRPr lang="en-US" dirty="0"/>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7" y="1928917"/>
            <a:ext cx="2892137"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3" y="1313363"/>
            <a:ext cx="2892137"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10" y="3464646"/>
            <a:ext cx="4301836"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9" y="3464646"/>
            <a:ext cx="4301836"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762881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lobal 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5"/>
            <a:ext cx="2664000" cy="879972"/>
          </a:xfrm>
          <a:prstGeom prst="rect">
            <a:avLst/>
          </a:prstGeom>
        </p:spPr>
      </p:pic>
      <p:sp>
        <p:nvSpPr>
          <p:cNvPr id="8" name="Rectangle 7"/>
          <p:cNvSpPr/>
          <p:nvPr userDrawn="1"/>
        </p:nvSpPr>
        <p:spPr>
          <a:xfrm>
            <a:off x="241013" y="1692146"/>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ffectLst/>
            </a:endParaRPr>
          </a:p>
        </p:txBody>
      </p:sp>
      <p:sp>
        <p:nvSpPr>
          <p:cNvPr id="13" name="Title 8"/>
          <p:cNvSpPr>
            <a:spLocks noGrp="1"/>
          </p:cNvSpPr>
          <p:nvPr>
            <p:ph type="title" hasCustomPrompt="1"/>
          </p:nvPr>
        </p:nvSpPr>
        <p:spPr>
          <a:xfrm>
            <a:off x="288002" y="1848643"/>
            <a:ext cx="9097012" cy="672000"/>
          </a:xfrm>
          <a:prstGeom prst="rect">
            <a:avLst/>
          </a:prstGeom>
        </p:spPr>
        <p:txBody>
          <a:bodyPr vert="horz" anchor="t"/>
          <a:lstStyle>
            <a:lvl1pPr algn="l">
              <a:lnSpc>
                <a:spcPct val="90000"/>
              </a:lnSpc>
              <a:defRPr sz="3733" b="1" baseline="0">
                <a:solidFill>
                  <a:srgbClr val="FFFFFF"/>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88002" y="3190257"/>
            <a:ext cx="9097012" cy="1594294"/>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dirty="0"/>
              <a:t>Click to add subtitle if necessary</a:t>
            </a:r>
          </a:p>
        </p:txBody>
      </p:sp>
      <p:sp>
        <p:nvSpPr>
          <p:cNvPr id="14" name="TextBox 13">
            <a:extLst>
              <a:ext uri="{FF2B5EF4-FFF2-40B4-BE49-F238E27FC236}">
                <a16:creationId xmlns:a16="http://schemas.microsoft.com/office/drawing/2014/main" id="{73483441-21AE-4117-994A-6649DC930E5E}"/>
              </a:ext>
            </a:extLst>
          </p:cNvPr>
          <p:cNvSpPr txBox="1"/>
          <p:nvPr userDrawn="1"/>
        </p:nvSpPr>
        <p:spPr>
          <a:xfrm>
            <a:off x="10160000" y="6611780"/>
            <a:ext cx="2032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a:t>
            </a:r>
            <a:fld id="{E63621C8-499B-49C1-9996-8B424FAB77AA}" type="datetimeyyyy">
              <a:rPr lang="en-US" sz="1000" b="0" baseline="0" smtClean="0">
                <a:solidFill>
                  <a:schemeClr val="tx1"/>
                </a:solidFill>
                <a:latin typeface="Arial" pitchFamily="34" charset="0"/>
                <a:cs typeface="Arial" pitchFamily="34" charset="0"/>
              </a:rPr>
              <a:t>2022</a:t>
            </a:fld>
            <a:endParaRPr lang="en-US" sz="1000" b="0" baseline="0" dirty="0">
              <a:solidFill>
                <a:schemeClr val="tx1"/>
              </a:solidFill>
              <a:latin typeface="Arial" pitchFamily="34" charset="0"/>
              <a:cs typeface="Arial" pitchFamily="34" charset="0"/>
            </a:endParaRP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2883730" y="5865464"/>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dirty="0"/>
              <a:t>ML-XXXX-ALL-XXXX</a:t>
            </a:r>
          </a:p>
        </p:txBody>
      </p:sp>
      <p:sp>
        <p:nvSpPr>
          <p:cNvPr id="5" name="TextBox 4">
            <a:extLst>
              <a:ext uri="{FF2B5EF4-FFF2-40B4-BE49-F238E27FC236}">
                <a16:creationId xmlns:a16="http://schemas.microsoft.com/office/drawing/2014/main" id="{E8AE57FD-B4CA-4FEC-8695-AC40C5080EF3}"/>
              </a:ext>
            </a:extLst>
          </p:cNvPr>
          <p:cNvSpPr txBox="1"/>
          <p:nvPr userDrawn="1"/>
        </p:nvSpPr>
        <p:spPr>
          <a:xfrm>
            <a:off x="288003" y="5803221"/>
            <a:ext cx="2855248" cy="756297"/>
          </a:xfrm>
          <a:prstGeom prst="rect">
            <a:avLst/>
          </a:prstGeom>
          <a:noFill/>
        </p:spPr>
        <p:txBody>
          <a:bodyPr wrap="square" rtlCol="0">
            <a:spAutoFit/>
          </a:bodyPr>
          <a:lstStyle/>
          <a:p>
            <a:pPr>
              <a:lnSpc>
                <a:spcPct val="150000"/>
              </a:lnSpc>
              <a:spcBef>
                <a:spcPts val="600"/>
              </a:spcBef>
              <a:spcAft>
                <a:spcPts val="600"/>
              </a:spcAft>
            </a:pPr>
            <a:r>
              <a:rPr lang="en-US" sz="1000" dirty="0">
                <a:solidFill>
                  <a:schemeClr val="bg1"/>
                </a:solidFill>
              </a:rPr>
              <a:t>Veeva Vault MedComms Document Number: </a:t>
            </a:r>
            <a:br>
              <a:rPr lang="en-US" sz="1000" dirty="0">
                <a:solidFill>
                  <a:schemeClr val="bg1"/>
                </a:solidFill>
              </a:rPr>
            </a:br>
            <a:r>
              <a:rPr lang="en-US" sz="1000" dirty="0">
                <a:solidFill>
                  <a:schemeClr val="bg1"/>
                </a:solidFill>
              </a:rPr>
              <a:t>Approval Date:</a:t>
            </a:r>
            <a:br>
              <a:rPr lang="en-US" sz="1000" dirty="0">
                <a:solidFill>
                  <a:schemeClr val="bg1"/>
                </a:solidFill>
              </a:rPr>
            </a:br>
            <a:r>
              <a:rPr lang="en-US" sz="1000" dirty="0">
                <a:solidFill>
                  <a:schemeClr val="bg1"/>
                </a:solidFill>
              </a:rPr>
              <a:t>Expiration Date:</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309189" y="6321258"/>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dirty="0"/>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304733" y="6097533"/>
            <a:ext cx="1451150" cy="18397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dirty="0"/>
              <a:t>MM/YY</a:t>
            </a:r>
          </a:p>
        </p:txBody>
      </p:sp>
    </p:spTree>
    <p:extLst>
      <p:ext uri="{BB962C8B-B14F-4D97-AF65-F5344CB8AC3E}">
        <p14:creationId xmlns:p14="http://schemas.microsoft.com/office/powerpoint/2010/main" val="9843024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TextBox 7"/>
          <p:cNvSpPr txBox="1"/>
          <p:nvPr userDrawn="1"/>
        </p:nvSpPr>
        <p:spPr>
          <a:xfrm>
            <a:off x="10122716" y="6453514"/>
            <a:ext cx="1878784" cy="246221"/>
          </a:xfrm>
          <a:prstGeom prst="rect">
            <a:avLst/>
          </a:prstGeom>
          <a:noFill/>
        </p:spPr>
        <p:txBody>
          <a:bodyPr wrap="square" rtlCol="0">
            <a:spAutoFit/>
          </a:bodyPr>
          <a:lstStyle/>
          <a:p>
            <a:pPr algn="r"/>
            <a:r>
              <a:rPr lang="en-US" sz="1000" dirty="0">
                <a:solidFill>
                  <a:srgbClr val="FFFFFF"/>
                </a:solidFill>
                <a:cs typeface="Arial" pitchFamily="34" charset="0"/>
              </a:rPr>
              <a:t>© AstraZeneca </a:t>
            </a:r>
            <a:fld id="{A4958079-C8E6-44E1-A683-939A710283EE}" type="datetimeyyyy">
              <a:rPr lang="en-US" sz="1000" smtClean="0">
                <a:solidFill>
                  <a:srgbClr val="FFFFFF"/>
                </a:solidFill>
                <a:cs typeface="Arial" pitchFamily="34" charset="0"/>
              </a:rPr>
              <a:t>2022</a:t>
            </a:fld>
            <a:endParaRPr lang="en-US" sz="1000" dirty="0">
              <a:solidFill>
                <a:srgbClr val="FFFFFF"/>
              </a:solidFill>
              <a:cs typeface="Arial" pitchFamily="34" charset="0"/>
            </a:endParaRPr>
          </a:p>
        </p:txBody>
      </p:sp>
      <p:sp>
        <p:nvSpPr>
          <p:cNvPr id="2" name="Title 1"/>
          <p:cNvSpPr>
            <a:spLocks noGrp="1"/>
          </p:cNvSpPr>
          <p:nvPr>
            <p:ph type="title"/>
          </p:nvPr>
        </p:nvSpPr>
        <p:spPr>
          <a:xfrm>
            <a:off x="476251" y="1295176"/>
            <a:ext cx="11258549" cy="9144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6251" y="3435620"/>
            <a:ext cx="11258549" cy="1554480"/>
          </a:xfrm>
        </p:spPr>
        <p:txBody>
          <a:bodyPr>
            <a:no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87EDD-928B-42CB-AB33-238AA66A31C6}"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Text Placeholder 10"/>
          <p:cNvSpPr>
            <a:spLocks noGrp="1"/>
          </p:cNvSpPr>
          <p:nvPr>
            <p:ph type="body" sz="quarter" idx="12" hasCustomPrompt="1"/>
          </p:nvPr>
        </p:nvSpPr>
        <p:spPr>
          <a:xfrm>
            <a:off x="457200" y="5829301"/>
            <a:ext cx="10058400" cy="885825"/>
          </a:xfrm>
        </p:spPr>
        <p:txBody>
          <a:bodyPr anchor="b" anchorCtr="0">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dirty="0"/>
              <a:t>Reference(s)</a:t>
            </a:r>
          </a:p>
        </p:txBody>
      </p:sp>
    </p:spTree>
    <p:extLst>
      <p:ext uri="{BB962C8B-B14F-4D97-AF65-F5344CB8AC3E}">
        <p14:creationId xmlns:p14="http://schemas.microsoft.com/office/powerpoint/2010/main" val="24352385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AC1F25-382D-4CE5-99D2-D389D07019C3}" type="datetime1">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594" indent="0">
              <a:spcBef>
                <a:spcPts val="300"/>
              </a:spcBef>
              <a:buNone/>
              <a:defRPr/>
            </a:lvl2pPr>
            <a:lvl3pPr marL="457189" indent="0">
              <a:spcBef>
                <a:spcPts val="300"/>
              </a:spcBef>
              <a:buNone/>
              <a:defRPr/>
            </a:lvl3pPr>
            <a:lvl4pPr marL="685783" indent="0">
              <a:spcBef>
                <a:spcPts val="300"/>
              </a:spcBef>
              <a:buNone/>
              <a:defRPr/>
            </a:lvl4pPr>
            <a:lvl5pPr marL="914378" indent="0">
              <a:spcBef>
                <a:spcPts val="300"/>
              </a:spcBef>
              <a:buNone/>
              <a:defRPr/>
            </a:lvl5pPr>
          </a:lstStyle>
          <a:p>
            <a:pPr lvl="0"/>
            <a:r>
              <a:rPr lang="en-US" dirty="0"/>
              <a:t>Reference(s)</a:t>
            </a:r>
          </a:p>
        </p:txBody>
      </p:sp>
    </p:spTree>
    <p:extLst>
      <p:ext uri="{BB962C8B-B14F-4D97-AF65-F5344CB8AC3E}">
        <p14:creationId xmlns:p14="http://schemas.microsoft.com/office/powerpoint/2010/main" val="4663031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3" y="228601"/>
            <a:ext cx="11257867"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6931" y="1274765"/>
            <a:ext cx="5520644"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1" y="1823406"/>
            <a:ext cx="5520644"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1823406"/>
            <a:ext cx="5562597"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E13010-457D-497C-BC1F-8982A0CFCC8F}" type="datetime1">
              <a:rPr lang="en-US" smtClean="0"/>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dirty="0"/>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7780884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0F1DF4-9EBB-415C-A0BA-652D75990D66}" type="datetime1">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dirty="0"/>
              <a:t>Reference(s)</a:t>
            </a:r>
          </a:p>
        </p:txBody>
      </p:sp>
      <p:sp>
        <p:nvSpPr>
          <p:cNvPr id="9" name="Text Placeholder 8"/>
          <p:cNvSpPr>
            <a:spLocks noGrp="1"/>
          </p:cNvSpPr>
          <p:nvPr>
            <p:ph type="body" sz="quarter" idx="14" hasCustomPrompt="1"/>
          </p:nvPr>
        </p:nvSpPr>
        <p:spPr>
          <a:xfrm>
            <a:off x="1306289"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dirty="0"/>
              <a:t>Click to edit caption</a:t>
            </a:r>
          </a:p>
        </p:txBody>
      </p:sp>
    </p:spTree>
    <p:extLst>
      <p:ext uri="{BB962C8B-B14F-4D97-AF65-F5344CB8AC3E}">
        <p14:creationId xmlns:p14="http://schemas.microsoft.com/office/powerpoint/2010/main" val="29430211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C0A5CC-DF79-4C1F-BC9C-A9BAE87DA578}" type="datetime1">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
        <p:nvSpPr>
          <p:cNvPr id="8" name="Text Placeholder 7"/>
          <p:cNvSpPr>
            <a:spLocks noGrp="1"/>
          </p:cNvSpPr>
          <p:nvPr>
            <p:ph type="body" sz="quarter" idx="14" hasCustomPrompt="1"/>
          </p:nvPr>
        </p:nvSpPr>
        <p:spPr>
          <a:xfrm>
            <a:off x="1299034"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lgn="ctr">
              <a:buNone/>
              <a:defRPr b="1">
                <a:solidFill>
                  <a:schemeClr val="bg1"/>
                </a:solidFill>
              </a:defRPr>
            </a:lvl2pPr>
            <a:lvl3pPr marL="457189" indent="0" algn="ctr">
              <a:buNone/>
              <a:defRPr b="1">
                <a:solidFill>
                  <a:schemeClr val="bg1"/>
                </a:solidFill>
              </a:defRPr>
            </a:lvl3pPr>
            <a:lvl4pPr marL="685783" indent="0" algn="ctr">
              <a:buNone/>
              <a:defRPr b="1">
                <a:solidFill>
                  <a:schemeClr val="bg1"/>
                </a:solidFill>
              </a:defRPr>
            </a:lvl4pPr>
            <a:lvl5pPr marL="914378" indent="0" algn="ctr">
              <a:buNone/>
              <a:defRPr b="1">
                <a:solidFill>
                  <a:schemeClr val="bg1"/>
                </a:solidFill>
              </a:defRPr>
            </a:lvl5pPr>
          </a:lstStyle>
          <a:p>
            <a:pPr lvl="0"/>
            <a:r>
              <a:rPr lang="en-US" dirty="0"/>
              <a:t>Click to edit caption</a:t>
            </a:r>
          </a:p>
        </p:txBody>
      </p:sp>
    </p:spTree>
    <p:extLst>
      <p:ext uri="{BB962C8B-B14F-4D97-AF65-F5344CB8AC3E}">
        <p14:creationId xmlns:p14="http://schemas.microsoft.com/office/powerpoint/2010/main" val="2835528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84131"/>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85211" y="5646737"/>
            <a:ext cx="2743200" cy="365125"/>
          </a:xfrm>
          <a:prstGeom prst="rect">
            <a:avLst/>
          </a:prstGeom>
        </p:spPr>
        <p:txBody>
          <a:bodyPr vert="horz" lIns="91440" tIns="45720" rIns="91440" bIns="45720" rtlCol="0" anchor="ctr"/>
          <a:lstStyle>
            <a:lvl1pPr algn="l">
              <a:defRPr sz="1200">
                <a:solidFill>
                  <a:schemeClr val="tx1"/>
                </a:solidFill>
              </a:defRPr>
            </a:lvl1pPr>
          </a:lstStyle>
          <a:p>
            <a:fld id="{CD760F18-88F3-4EF5-B415-6A2DEC6930B5}" type="datetime1">
              <a:rPr lang="en-US" smtClean="0"/>
              <a:t>10/11/2022</a:t>
            </a:fld>
            <a:endParaRPr lang="en-US" dirty="0"/>
          </a:p>
        </p:txBody>
      </p:sp>
      <p:sp>
        <p:nvSpPr>
          <p:cNvPr id="5" name="Footer Placeholder 4"/>
          <p:cNvSpPr>
            <a:spLocks noGrp="1"/>
          </p:cNvSpPr>
          <p:nvPr>
            <p:ph type="ftr" sz="quarter" idx="3"/>
          </p:nvPr>
        </p:nvSpPr>
        <p:spPr>
          <a:xfrm>
            <a:off x="-4956810" y="6173787"/>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 y="6492876"/>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dirty="0"/>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a:t>
            </a:r>
            <a:fld id="{B373A2DE-D3D0-4038-AC1D-6F999C464BE0}" type="datetimeyyyy">
              <a:rPr lang="en-US" sz="1000" b="0" baseline="0" smtClean="0">
                <a:solidFill>
                  <a:schemeClr val="tx1"/>
                </a:solidFill>
                <a:latin typeface="Arial" pitchFamily="34" charset="0"/>
                <a:cs typeface="Arial" pitchFamily="34" charset="0"/>
              </a:rPr>
              <a:t>2022</a:t>
            </a:fld>
            <a:endParaRPr lang="en-US" sz="1000" b="0" baseline="0" dirty="0">
              <a:solidFill>
                <a:schemeClr val="tx1"/>
              </a:solidFill>
              <a:latin typeface="Arial" pitchFamily="34" charset="0"/>
              <a:cs typeface="Arial" pitchFamily="34" charset="0"/>
            </a:endParaRPr>
          </a:p>
        </p:txBody>
      </p:sp>
      <p:sp>
        <p:nvSpPr>
          <p:cNvPr id="8" name="Rectangle 7"/>
          <p:cNvSpPr/>
          <p:nvPr userDrawn="1"/>
        </p:nvSpPr>
        <p:spPr>
          <a:xfrm>
            <a:off x="457201"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89141471"/>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76" r:id="rId3"/>
    <p:sldLayoutId id="2147483711" r:id="rId4"/>
    <p:sldLayoutId id="2147483678" r:id="rId5"/>
    <p:sldLayoutId id="2147483679" r:id="rId6"/>
    <p:sldLayoutId id="2147483680" r:id="rId7"/>
    <p:sldLayoutId id="2147483683" r:id="rId8"/>
    <p:sldLayoutId id="2147483684" r:id="rId9"/>
    <p:sldLayoutId id="2147483685" r:id="rId10"/>
    <p:sldLayoutId id="2147483686" r:id="rId11"/>
    <p:sldLayoutId id="2147483682" r:id="rId12"/>
    <p:sldLayoutId id="2147483699" r:id="rId13"/>
    <p:sldLayoutId id="2147483708" r:id="rId14"/>
    <p:sldLayoutId id="2147483716" r:id="rId15"/>
    <p:sldLayoutId id="2147483703" r:id="rId16"/>
    <p:sldLayoutId id="2147483718" r:id="rId17"/>
  </p:sldLayoutIdLst>
  <p:transition>
    <p:fade/>
  </p:transition>
  <p:hf hdr="0" ftr="0" dt="0"/>
  <p:txStyles>
    <p:titleStyle>
      <a:lvl1pPr algn="l" defTabSz="914378"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594" indent="-228594" algn="l" defTabSz="914378"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8"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783"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8" indent="-228594" algn="l" defTabSz="914378"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2972"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88" userDrawn="1">
          <p15:clr>
            <a:srgbClr val="F26B43"/>
          </p15:clr>
        </p15:guide>
        <p15:guide id="4" pos="7392" userDrawn="1">
          <p15:clr>
            <a:srgbClr val="F26B43"/>
          </p15:clr>
        </p15:guide>
        <p15:guide id="5" orient="horz" pos="144" userDrawn="1">
          <p15:clr>
            <a:srgbClr val="F26B43"/>
          </p15:clr>
        </p15:guide>
        <p15:guide id="6" orient="horz" pos="648" userDrawn="1">
          <p15:clr>
            <a:srgbClr val="F26B43"/>
          </p15:clr>
        </p15:guide>
        <p15:guide id="7" orient="horz" pos="792" userDrawn="1">
          <p15:clr>
            <a:srgbClr val="F26B43"/>
          </p15:clr>
        </p15:guide>
        <p15:guide id="8" orient="horz" pos="36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84131"/>
            <a:ext cx="11277600" cy="45451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85211" y="5646737"/>
            <a:ext cx="2743200" cy="365125"/>
          </a:xfrm>
          <a:prstGeom prst="rect">
            <a:avLst/>
          </a:prstGeom>
        </p:spPr>
        <p:txBody>
          <a:bodyPr vert="horz" lIns="91440" tIns="45720" rIns="91440" bIns="45720" rtlCol="0" anchor="ctr"/>
          <a:lstStyle>
            <a:lvl1pPr algn="l">
              <a:defRPr sz="1200">
                <a:solidFill>
                  <a:schemeClr val="tx1"/>
                </a:solidFill>
              </a:defRPr>
            </a:lvl1pPr>
          </a:lstStyle>
          <a:p>
            <a:fld id="{12910E70-1FB2-4D6A-A99C-9984B48553E7}" type="datetime1">
              <a:rPr lang="en-US" smtClean="0"/>
              <a:t>10/11/2022</a:t>
            </a:fld>
            <a:endParaRPr lang="en-US" dirty="0"/>
          </a:p>
        </p:txBody>
      </p:sp>
      <p:sp>
        <p:nvSpPr>
          <p:cNvPr id="5" name="Footer Placeholder 4"/>
          <p:cNvSpPr>
            <a:spLocks noGrp="1"/>
          </p:cNvSpPr>
          <p:nvPr>
            <p:ph type="ftr" sz="quarter" idx="3"/>
          </p:nvPr>
        </p:nvSpPr>
        <p:spPr>
          <a:xfrm>
            <a:off x="-4956810" y="6173787"/>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 y="6492876"/>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dirty="0"/>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a:t>
            </a:r>
            <a:fld id="{367F8ECF-F751-4D48-A2D6-9F615E41B617}" type="datetimeyyyy">
              <a:rPr lang="en-US" sz="1000" b="0" baseline="0" smtClean="0">
                <a:solidFill>
                  <a:schemeClr val="tx1"/>
                </a:solidFill>
                <a:latin typeface="Arial" pitchFamily="34" charset="0"/>
                <a:cs typeface="Arial" pitchFamily="34" charset="0"/>
              </a:rPr>
              <a:t>2022</a:t>
            </a:fld>
            <a:endParaRPr lang="en-US" sz="1000" b="0" baseline="0" dirty="0">
              <a:solidFill>
                <a:schemeClr val="tx1"/>
              </a:solidFill>
              <a:latin typeface="Arial" pitchFamily="34" charset="0"/>
              <a:cs typeface="Arial" pitchFamily="34" charset="0"/>
            </a:endParaRPr>
          </a:p>
        </p:txBody>
      </p:sp>
      <p:sp>
        <p:nvSpPr>
          <p:cNvPr id="8" name="Rectangle 7"/>
          <p:cNvSpPr/>
          <p:nvPr userDrawn="1"/>
        </p:nvSpPr>
        <p:spPr>
          <a:xfrm>
            <a:off x="457201"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7A145687-4DDC-49FE-9043-3F36C5259E81}"/>
              </a:ext>
            </a:extLst>
          </p:cNvPr>
          <p:cNvSpPr txBox="1"/>
          <p:nvPr userDrawn="1"/>
        </p:nvSpPr>
        <p:spPr>
          <a:xfrm>
            <a:off x="1" y="12700"/>
            <a:ext cx="6346609" cy="307777"/>
          </a:xfrm>
          <a:prstGeom prst="rect">
            <a:avLst/>
          </a:prstGeom>
          <a:noFill/>
        </p:spPr>
        <p:txBody>
          <a:bodyPr wrap="none" rtlCol="0">
            <a:spAutoFit/>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400" b="0" dirty="0">
                <a:solidFill>
                  <a:schemeClr val="accent1"/>
                </a:solidFill>
              </a:rPr>
              <a:t>&lt;&lt;Brand Name&gt;&gt;&lt;&lt;</a:t>
            </a:r>
            <a:r>
              <a:rPr lang="en-US" sz="1400" b="0" baseline="30000" dirty="0">
                <a:solidFill>
                  <a:schemeClr val="accent1"/>
                </a:solidFill>
              </a:rPr>
              <a:t>®</a:t>
            </a:r>
            <a:r>
              <a:rPr lang="en-US" sz="1400" b="0" dirty="0">
                <a:solidFill>
                  <a:schemeClr val="accent1"/>
                </a:solidFill>
              </a:rPr>
              <a:t> or ™ Symbol&gt;&gt; (&lt;&lt;Generic Name&gt;&gt;) &lt;&lt;Formulation&gt;&gt;</a:t>
            </a:r>
            <a:endParaRPr lang="en-US" sz="1400" dirty="0"/>
          </a:p>
        </p:txBody>
      </p:sp>
    </p:spTree>
    <p:extLst>
      <p:ext uri="{BB962C8B-B14F-4D97-AF65-F5344CB8AC3E}">
        <p14:creationId xmlns:p14="http://schemas.microsoft.com/office/powerpoint/2010/main" val="25178913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 id="2147483717" r:id="rId13"/>
    <p:sldLayoutId id="2147483704" r:id="rId14"/>
  </p:sldLayoutIdLst>
  <p:transition>
    <p:fade/>
  </p:transition>
  <p:hf hdr="0" ftr="0" dt="0"/>
  <p:txStyles>
    <p:titleStyle>
      <a:lvl1pPr algn="l" defTabSz="914378"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594" indent="-228594" algn="l" defTabSz="914378"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8"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783"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8" indent="-228594" algn="l" defTabSz="914378"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2972"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88" userDrawn="1">
          <p15:clr>
            <a:srgbClr val="F26B43"/>
          </p15:clr>
        </p15:guide>
        <p15:guide id="4" pos="7392" userDrawn="1">
          <p15:clr>
            <a:srgbClr val="F26B43"/>
          </p15:clr>
        </p15:guide>
        <p15:guide id="5" orient="horz" pos="144" userDrawn="1">
          <p15:clr>
            <a:srgbClr val="F26B43"/>
          </p15:clr>
        </p15:guide>
        <p15:guide id="6" orient="horz" pos="648" userDrawn="1">
          <p15:clr>
            <a:srgbClr val="F26B43"/>
          </p15:clr>
        </p15:guide>
        <p15:guide id="7" orient="horz" pos="792" userDrawn="1">
          <p15:clr>
            <a:srgbClr val="F26B43"/>
          </p15:clr>
        </p15:guide>
        <p15:guide id="8" orient="horz" pos="36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5.emf"/><Relationship Id="rId5" Type="http://schemas.openxmlformats.org/officeDocument/2006/relationships/slide" Target="slide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slide" Target="slide2.xml"/><Relationship Id="rId5" Type="http://schemas.openxmlformats.org/officeDocument/2006/relationships/image" Target="../media/image31.jpeg"/><Relationship Id="rId10" Type="http://schemas.openxmlformats.org/officeDocument/2006/relationships/image" Target="../media/image15.emf"/><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chart" Target="../charts/chart7.xml"/><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chart" Target="../charts/chart9.xml"/><Relationship Id="rId10" Type="http://schemas.openxmlformats.org/officeDocument/2006/relationships/image" Target="../media/image3.png"/><Relationship Id="rId4" Type="http://schemas.openxmlformats.org/officeDocument/2006/relationships/chart" Target="../charts/chart8.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36.jpe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15.emf"/><Relationship Id="rId9" Type="http://schemas.openxmlformats.org/officeDocument/2006/relationships/chart" Target="../charts/char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8.png"/><Relationship Id="rId7"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chart" Target="../charts/chart13.xml"/><Relationship Id="rId5" Type="http://schemas.openxmlformats.org/officeDocument/2006/relationships/image" Target="../media/image40.jpeg"/><Relationship Id="rId10" Type="http://schemas.openxmlformats.org/officeDocument/2006/relationships/image" Target="../media/image3.png"/><Relationship Id="rId4" Type="http://schemas.openxmlformats.org/officeDocument/2006/relationships/image" Target="../media/image39.svg"/><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8.png"/><Relationship Id="rId7"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chart" Target="../charts/chart15.xml"/><Relationship Id="rId5" Type="http://schemas.openxmlformats.org/officeDocument/2006/relationships/image" Target="../media/image40.jpeg"/><Relationship Id="rId10" Type="http://schemas.openxmlformats.org/officeDocument/2006/relationships/chart" Target="../charts/chart14.xml"/><Relationship Id="rId4" Type="http://schemas.openxmlformats.org/officeDocument/2006/relationships/image" Target="../media/image39.sv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chart" Target="../charts/chart18.xml"/><Relationship Id="rId5" Type="http://schemas.openxmlformats.org/officeDocument/2006/relationships/image" Target="../media/image41.jpeg"/><Relationship Id="rId10" Type="http://schemas.openxmlformats.org/officeDocument/2006/relationships/chart" Target="../charts/chart17.xml"/><Relationship Id="rId4" Type="http://schemas.openxmlformats.org/officeDocument/2006/relationships/image" Target="../media/image39.svg"/><Relationship Id="rId9" Type="http://schemas.openxmlformats.org/officeDocument/2006/relationships/chart" Target="../charts/chart16.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12.xml"/><Relationship Id="rId7" Type="http://schemas.openxmlformats.org/officeDocument/2006/relationships/slide" Target="slide4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26.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chart" Target="../charts/chart21.xml"/><Relationship Id="rId5" Type="http://schemas.openxmlformats.org/officeDocument/2006/relationships/image" Target="../media/image42.jpeg"/><Relationship Id="rId10" Type="http://schemas.openxmlformats.org/officeDocument/2006/relationships/chart" Target="../charts/chart20.xml"/><Relationship Id="rId4" Type="http://schemas.openxmlformats.org/officeDocument/2006/relationships/image" Target="../media/image39.svg"/><Relationship Id="rId9"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image" Target="../media/image43.jpeg"/><Relationship Id="rId7" Type="http://schemas.openxmlformats.org/officeDocument/2006/relationships/image" Target="../media/image39.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3.png"/><Relationship Id="rId5" Type="http://schemas.openxmlformats.org/officeDocument/2006/relationships/image" Target="../media/image37.png"/><Relationship Id="rId10" Type="http://schemas.openxmlformats.org/officeDocument/2006/relationships/slide" Target="slide2.xml"/><Relationship Id="rId4" Type="http://schemas.openxmlformats.org/officeDocument/2006/relationships/image" Target="../media/image44.jpeg"/><Relationship Id="rId9" Type="http://schemas.openxmlformats.org/officeDocument/2006/relationships/chart" Target="../charts/chart23.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3.jpeg"/><Relationship Id="rId7"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hart" Target="../charts/chart24.xml"/><Relationship Id="rId5" Type="http://schemas.openxmlformats.org/officeDocument/2006/relationships/image" Target="../media/image37.png"/><Relationship Id="rId4" Type="http://schemas.openxmlformats.org/officeDocument/2006/relationships/image" Target="../media/image44.jpe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3.jpeg"/><Relationship Id="rId7"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37.png"/><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3.jpeg"/><Relationship Id="rId7"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37.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28.xml"/><Relationship Id="rId3" Type="http://schemas.openxmlformats.org/officeDocument/2006/relationships/slide" Target="slide2.xml"/><Relationship Id="rId7" Type="http://schemas.openxmlformats.org/officeDocument/2006/relationships/slide" Target="slide52.xml"/><Relationship Id="rId12" Type="http://schemas.openxmlformats.org/officeDocument/2006/relationships/slide" Target="slide31.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slide" Target="slide39.xml"/><Relationship Id="rId11" Type="http://schemas.openxmlformats.org/officeDocument/2006/relationships/slide" Target="slide29.xml"/><Relationship Id="rId5" Type="http://schemas.openxmlformats.org/officeDocument/2006/relationships/slide" Target="slide33.xml"/><Relationship Id="rId10" Type="http://schemas.openxmlformats.org/officeDocument/2006/relationships/slide" Target="slide30.xml"/><Relationship Id="rId4" Type="http://schemas.openxmlformats.org/officeDocument/2006/relationships/image" Target="../media/image3.png"/><Relationship Id="rId9" Type="http://schemas.openxmlformats.org/officeDocument/2006/relationships/slide" Target="slide41.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hart" Target="../charts/chart34.xml"/><Relationship Id="rId3" Type="http://schemas.openxmlformats.org/officeDocument/2006/relationships/image" Target="../media/image38.png"/><Relationship Id="rId7" Type="http://schemas.openxmlformats.org/officeDocument/2006/relationships/image" Target="../media/image36.jpeg"/><Relationship Id="rId12"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hart" Target="../charts/chart31.xml"/><Relationship Id="rId11" Type="http://schemas.openxmlformats.org/officeDocument/2006/relationships/chart" Target="../charts/chart32.xml"/><Relationship Id="rId5" Type="http://schemas.openxmlformats.org/officeDocument/2006/relationships/chart" Target="../charts/chart30.xml"/><Relationship Id="rId10" Type="http://schemas.openxmlformats.org/officeDocument/2006/relationships/image" Target="../media/image3.png"/><Relationship Id="rId4" Type="http://schemas.openxmlformats.org/officeDocument/2006/relationships/image" Target="../media/image39.svg"/><Relationship Id="rId9" Type="http://schemas.openxmlformats.org/officeDocument/2006/relationships/slide" Target="slide2.xml"/><Relationship Id="rId14" Type="http://schemas.openxmlformats.org/officeDocument/2006/relationships/chart" Target="../charts/chart35.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36.jpeg"/><Relationship Id="rId12" Type="http://schemas.openxmlformats.org/officeDocument/2006/relationships/chart" Target="../charts/chart39.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hart" Target="../charts/chart38.xml"/><Relationship Id="rId5" Type="http://schemas.openxmlformats.org/officeDocument/2006/relationships/slide" Target="slide2.xml"/><Relationship Id="rId10" Type="http://schemas.openxmlformats.org/officeDocument/2006/relationships/chart" Target="../charts/chart37.xml"/><Relationship Id="rId4" Type="http://schemas.openxmlformats.org/officeDocument/2006/relationships/image" Target="../media/image39.svg"/><Relationship Id="rId9" Type="http://schemas.openxmlformats.org/officeDocument/2006/relationships/chart" Target="../charts/chart36.xml"/></Relationships>
</file>

<file path=ppt/slides/_rels/slide29.xml.rels><?xml version="1.0" encoding="UTF-8" standalone="yes"?>
<Relationships xmlns="http://schemas.openxmlformats.org/package/2006/relationships"><Relationship Id="rId8" Type="http://schemas.openxmlformats.org/officeDocument/2006/relationships/chart" Target="../charts/chart40.xml"/><Relationship Id="rId13" Type="http://schemas.openxmlformats.org/officeDocument/2006/relationships/chart" Target="../charts/chart44.xml"/><Relationship Id="rId3" Type="http://schemas.openxmlformats.org/officeDocument/2006/relationships/image" Target="../media/image38.png"/><Relationship Id="rId7" Type="http://schemas.openxmlformats.org/officeDocument/2006/relationships/image" Target="../media/image3.png"/><Relationship Id="rId12" Type="http://schemas.openxmlformats.org/officeDocument/2006/relationships/chart" Target="../charts/chart4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46.png"/><Relationship Id="rId5" Type="http://schemas.openxmlformats.org/officeDocument/2006/relationships/image" Target="../media/image45.jpeg"/><Relationship Id="rId15" Type="http://schemas.openxmlformats.org/officeDocument/2006/relationships/image" Target="../media/image37.png"/><Relationship Id="rId10" Type="http://schemas.openxmlformats.org/officeDocument/2006/relationships/chart" Target="../charts/chart42.xml"/><Relationship Id="rId4" Type="http://schemas.openxmlformats.org/officeDocument/2006/relationships/image" Target="../media/image39.svg"/><Relationship Id="rId9" Type="http://schemas.openxmlformats.org/officeDocument/2006/relationships/chart" Target="../charts/chart41.xml"/><Relationship Id="rId14" Type="http://schemas.openxmlformats.org/officeDocument/2006/relationships/chart" Target="../charts/chart4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9.svg"/></Relationships>
</file>

<file path=ppt/slides/_rels/slide31.xml.rels><?xml version="1.0" encoding="UTF-8" standalone="yes"?>
<Relationships xmlns="http://schemas.openxmlformats.org/package/2006/relationships"><Relationship Id="rId8" Type="http://schemas.openxmlformats.org/officeDocument/2006/relationships/chart" Target="../charts/chart48.xml"/><Relationship Id="rId13" Type="http://schemas.openxmlformats.org/officeDocument/2006/relationships/image" Target="../media/image50.svg"/><Relationship Id="rId3" Type="http://schemas.openxmlformats.org/officeDocument/2006/relationships/notesSlide" Target="../notesSlides/notesSlide31.xml"/><Relationship Id="rId7" Type="http://schemas.openxmlformats.org/officeDocument/2006/relationships/chart" Target="../charts/chart47.xml"/><Relationship Id="rId12" Type="http://schemas.openxmlformats.org/officeDocument/2006/relationships/image" Target="../media/image49.png"/><Relationship Id="rId17" Type="http://schemas.openxmlformats.org/officeDocument/2006/relationships/image" Target="../media/image3.png"/><Relationship Id="rId2" Type="http://schemas.openxmlformats.org/officeDocument/2006/relationships/slideLayout" Target="../slideLayouts/slideLayout1.xml"/><Relationship Id="rId16" Type="http://schemas.openxmlformats.org/officeDocument/2006/relationships/slide" Target="slide2.xml"/><Relationship Id="rId1" Type="http://schemas.openxmlformats.org/officeDocument/2006/relationships/tags" Target="../tags/tag2.xml"/><Relationship Id="rId6" Type="http://schemas.openxmlformats.org/officeDocument/2006/relationships/chart" Target="../charts/chart46.xml"/><Relationship Id="rId11" Type="http://schemas.openxmlformats.org/officeDocument/2006/relationships/image" Target="../media/image48.svg"/><Relationship Id="rId5" Type="http://schemas.openxmlformats.org/officeDocument/2006/relationships/image" Target="../media/image39.svg"/><Relationship Id="rId15" Type="http://schemas.openxmlformats.org/officeDocument/2006/relationships/image" Target="../media/image37.png"/><Relationship Id="rId10" Type="http://schemas.openxmlformats.org/officeDocument/2006/relationships/image" Target="../media/image47.png"/><Relationship Id="rId4" Type="http://schemas.openxmlformats.org/officeDocument/2006/relationships/image" Target="../media/image38.png"/><Relationship Id="rId9" Type="http://schemas.openxmlformats.org/officeDocument/2006/relationships/chart" Target="../charts/chart49.xml"/><Relationship Id="rId14" Type="http://schemas.openxmlformats.org/officeDocument/2006/relationships/image" Target="../media/image36.jpeg"/></Relationships>
</file>

<file path=ppt/slides/_rels/slide3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5.png"/><Relationship Id="rId3" Type="http://schemas.openxmlformats.org/officeDocument/2006/relationships/image" Target="../media/image38.png"/><Relationship Id="rId7" Type="http://schemas.openxmlformats.org/officeDocument/2006/relationships/image" Target="../media/image51.png"/><Relationship Id="rId12" Type="http://schemas.openxmlformats.org/officeDocument/2006/relationships/image" Target="../media/image48.svg"/><Relationship Id="rId2" Type="http://schemas.openxmlformats.org/officeDocument/2006/relationships/notesSlide" Target="../notesSlides/notesSlide3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7.png"/><Relationship Id="rId5" Type="http://schemas.openxmlformats.org/officeDocument/2006/relationships/image" Target="../media/image36.jpeg"/><Relationship Id="rId15" Type="http://schemas.openxmlformats.org/officeDocument/2006/relationships/slide" Target="slide2.xml"/><Relationship Id="rId10" Type="http://schemas.openxmlformats.org/officeDocument/2006/relationships/image" Target="../media/image54.svg"/><Relationship Id="rId4" Type="http://schemas.openxmlformats.org/officeDocument/2006/relationships/image" Target="../media/image39.svg"/><Relationship Id="rId9" Type="http://schemas.openxmlformats.org/officeDocument/2006/relationships/image" Target="../media/image53.png"/><Relationship Id="rId14" Type="http://schemas.openxmlformats.org/officeDocument/2006/relationships/image" Target="../media/image56.svg"/></Relationships>
</file>

<file path=ppt/slides/_rels/slide3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8.png"/><Relationship Id="rId7" Type="http://schemas.openxmlformats.org/officeDocument/2006/relationships/chart" Target="../charts/chart52.xml"/><Relationship Id="rId12" Type="http://schemas.openxmlformats.org/officeDocument/2006/relationships/chart" Target="../charts/chart53.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51.xml"/><Relationship Id="rId11" Type="http://schemas.openxmlformats.org/officeDocument/2006/relationships/image" Target="../media/image3.png"/><Relationship Id="rId5" Type="http://schemas.openxmlformats.org/officeDocument/2006/relationships/chart" Target="../charts/chart50.xml"/><Relationship Id="rId10" Type="http://schemas.openxmlformats.org/officeDocument/2006/relationships/slide" Target="slide2.xml"/><Relationship Id="rId4" Type="http://schemas.openxmlformats.org/officeDocument/2006/relationships/image" Target="../media/image39.svg"/><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0.jpeg"/><Relationship Id="rId10" Type="http://schemas.openxmlformats.org/officeDocument/2006/relationships/chart" Target="../charts/chart55.xml"/><Relationship Id="rId4" Type="http://schemas.openxmlformats.org/officeDocument/2006/relationships/image" Target="../media/image39.svg"/><Relationship Id="rId9" Type="http://schemas.openxmlformats.org/officeDocument/2006/relationships/chart" Target="../charts/chart54.xml"/></Relationships>
</file>

<file path=ppt/slides/_rels/slide3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chart" Target="../charts/chart60.xml"/><Relationship Id="rId3" Type="http://schemas.openxmlformats.org/officeDocument/2006/relationships/image" Target="../media/image38.png"/><Relationship Id="rId7" Type="http://schemas.openxmlformats.org/officeDocument/2006/relationships/image" Target="../media/image37.png"/><Relationship Id="rId12" Type="http://schemas.openxmlformats.org/officeDocument/2006/relationships/chart" Target="../charts/chart59.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5.jpeg"/><Relationship Id="rId11" Type="http://schemas.openxmlformats.org/officeDocument/2006/relationships/chart" Target="../charts/chart58.xml"/><Relationship Id="rId5" Type="http://schemas.openxmlformats.org/officeDocument/2006/relationships/chart" Target="../charts/chart56.xml"/><Relationship Id="rId10" Type="http://schemas.openxmlformats.org/officeDocument/2006/relationships/chart" Target="../charts/chart57.xml"/><Relationship Id="rId4" Type="http://schemas.openxmlformats.org/officeDocument/2006/relationships/image" Target="../media/image39.svg"/><Relationship Id="rId9"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slide" Target="slide2.xml"/><Relationship Id="rId12" Type="http://schemas.openxmlformats.org/officeDocument/2006/relationships/chart" Target="../charts/chart64.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chart" Target="../charts/chart63.xml"/><Relationship Id="rId5" Type="http://schemas.openxmlformats.org/officeDocument/2006/relationships/image" Target="../media/image40.jpeg"/><Relationship Id="rId10" Type="http://schemas.openxmlformats.org/officeDocument/2006/relationships/chart" Target="../charts/chart62.xml"/><Relationship Id="rId4" Type="http://schemas.openxmlformats.org/officeDocument/2006/relationships/image" Target="../media/image39.svg"/><Relationship Id="rId9" Type="http://schemas.openxmlformats.org/officeDocument/2006/relationships/chart" Target="../charts/chart61.xml"/></Relationships>
</file>

<file path=ppt/slides/_rels/slide3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8.png"/><Relationship Id="rId7" Type="http://schemas.openxmlformats.org/officeDocument/2006/relationships/chart" Target="../charts/chart65.xml"/><Relationship Id="rId12" Type="http://schemas.openxmlformats.org/officeDocument/2006/relationships/chart" Target="../charts/chart68.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chart" Target="../charts/chart67.xml"/><Relationship Id="rId5" Type="http://schemas.openxmlformats.org/officeDocument/2006/relationships/image" Target="../media/image40.jpeg"/><Relationship Id="rId10" Type="http://schemas.openxmlformats.org/officeDocument/2006/relationships/chart" Target="../charts/chart66.xml"/><Relationship Id="rId4" Type="http://schemas.openxmlformats.org/officeDocument/2006/relationships/image" Target="../media/image39.svg"/><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hart" Target="../charts/chart71.xml"/><Relationship Id="rId5" Type="http://schemas.openxmlformats.org/officeDocument/2006/relationships/slide" Target="slide2.xml"/><Relationship Id="rId10" Type="http://schemas.openxmlformats.org/officeDocument/2006/relationships/chart" Target="../charts/chart70.xml"/><Relationship Id="rId4" Type="http://schemas.openxmlformats.org/officeDocument/2006/relationships/image" Target="../media/image39.svg"/><Relationship Id="rId9" Type="http://schemas.openxmlformats.org/officeDocument/2006/relationships/chart" Target="../charts/chart69.xml"/></Relationships>
</file>

<file path=ppt/slides/_rels/slide39.xml.rels><?xml version="1.0" encoding="UTF-8" standalone="yes"?>
<Relationships xmlns="http://schemas.openxmlformats.org/package/2006/relationships"><Relationship Id="rId8" Type="http://schemas.openxmlformats.org/officeDocument/2006/relationships/chart" Target="../charts/chart73.xml"/><Relationship Id="rId3" Type="http://schemas.openxmlformats.org/officeDocument/2006/relationships/image" Target="../media/image57.jpeg"/><Relationship Id="rId7" Type="http://schemas.openxmlformats.org/officeDocument/2006/relationships/chart" Target="../charts/chart72.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slide" Target="slide2.xml"/><Relationship Id="rId10" Type="http://schemas.openxmlformats.org/officeDocument/2006/relationships/chart" Target="../charts/chart75.xml"/><Relationship Id="rId4" Type="http://schemas.openxmlformats.org/officeDocument/2006/relationships/image" Target="../media/image37.png"/><Relationship Id="rId9" Type="http://schemas.openxmlformats.org/officeDocument/2006/relationships/chart" Target="../charts/chart7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8" Type="http://schemas.openxmlformats.org/officeDocument/2006/relationships/chart" Target="../charts/chart77.xml"/><Relationship Id="rId3" Type="http://schemas.openxmlformats.org/officeDocument/2006/relationships/chart" Target="../charts/chart76.xml"/><Relationship Id="rId7"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chart" Target="../charts/chart79.xml"/><Relationship Id="rId5" Type="http://schemas.openxmlformats.org/officeDocument/2006/relationships/image" Target="../media/image37.png"/><Relationship Id="rId10" Type="http://schemas.openxmlformats.org/officeDocument/2006/relationships/chart" Target="../charts/chart78.xml"/><Relationship Id="rId4" Type="http://schemas.openxmlformats.org/officeDocument/2006/relationships/image" Target="../media/image42.jpe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1.png"/><Relationship Id="rId7"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52.sv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53.xml"/><Relationship Id="rId7"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slide" Target="slide43.xml"/><Relationship Id="rId5" Type="http://schemas.openxmlformats.org/officeDocument/2006/relationships/slide" Target="slide46.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8.svg"/><Relationship Id="rId3" Type="http://schemas.openxmlformats.org/officeDocument/2006/relationships/image" Target="../media/image59.png"/><Relationship Id="rId7" Type="http://schemas.openxmlformats.org/officeDocument/2006/relationships/chart" Target="../charts/chart80.xml"/><Relationship Id="rId12" Type="http://schemas.openxmlformats.org/officeDocument/2006/relationships/image" Target="../media/image47.png"/><Relationship Id="rId17" Type="http://schemas.openxmlformats.org/officeDocument/2006/relationships/image" Target="../media/image3.png"/><Relationship Id="rId2" Type="http://schemas.openxmlformats.org/officeDocument/2006/relationships/notesSlide" Target="../notesSlides/notesSlide43.xml"/><Relationship Id="rId16"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62.svg"/><Relationship Id="rId11" Type="http://schemas.openxmlformats.org/officeDocument/2006/relationships/chart" Target="../charts/chart82.xml"/><Relationship Id="rId5" Type="http://schemas.openxmlformats.org/officeDocument/2006/relationships/image" Target="../media/image61.png"/><Relationship Id="rId15" Type="http://schemas.openxmlformats.org/officeDocument/2006/relationships/image" Target="../media/image37.png"/><Relationship Id="rId10" Type="http://schemas.openxmlformats.org/officeDocument/2006/relationships/chart" Target="../charts/chart81.xml"/><Relationship Id="rId4" Type="http://schemas.openxmlformats.org/officeDocument/2006/relationships/image" Target="../media/image60.svg"/><Relationship Id="rId9" Type="http://schemas.openxmlformats.org/officeDocument/2006/relationships/image" Target="../media/image52.svg"/><Relationship Id="rId14" Type="http://schemas.openxmlformats.org/officeDocument/2006/relationships/image" Target="../media/image63.jpeg"/></Relationships>
</file>

<file path=ppt/slides/_rels/slide44.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chart" Target="../charts/chart85.xml"/><Relationship Id="rId3" Type="http://schemas.openxmlformats.org/officeDocument/2006/relationships/chart" Target="../charts/chart83.xml"/><Relationship Id="rId7" Type="http://schemas.openxmlformats.org/officeDocument/2006/relationships/image" Target="../media/image64.png"/><Relationship Id="rId12" Type="http://schemas.openxmlformats.org/officeDocument/2006/relationships/image" Target="../media/image62.svg"/><Relationship Id="rId17" Type="http://schemas.openxmlformats.org/officeDocument/2006/relationships/image" Target="../media/image3.png"/><Relationship Id="rId2" Type="http://schemas.openxmlformats.org/officeDocument/2006/relationships/notesSlide" Target="../notesSlides/notesSlide44.xml"/><Relationship Id="rId16"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52.svg"/><Relationship Id="rId11" Type="http://schemas.openxmlformats.org/officeDocument/2006/relationships/image" Target="../media/image61.png"/><Relationship Id="rId5" Type="http://schemas.openxmlformats.org/officeDocument/2006/relationships/image" Target="../media/image51.png"/><Relationship Id="rId15" Type="http://schemas.openxmlformats.org/officeDocument/2006/relationships/image" Target="../media/image37.png"/><Relationship Id="rId10" Type="http://schemas.openxmlformats.org/officeDocument/2006/relationships/image" Target="../media/image60.svg"/><Relationship Id="rId4" Type="http://schemas.openxmlformats.org/officeDocument/2006/relationships/chart" Target="../charts/chart84.xml"/><Relationship Id="rId9" Type="http://schemas.openxmlformats.org/officeDocument/2006/relationships/image" Target="../media/image59.png"/><Relationship Id="rId14" Type="http://schemas.openxmlformats.org/officeDocument/2006/relationships/image" Target="../media/image45.jpeg"/></Relationships>
</file>

<file path=ppt/slides/_rels/slide4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7.jpeg"/><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6.gif"/><Relationship Id="rId9"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slide" Target="slide2.xml"/><Relationship Id="rId3" Type="http://schemas.openxmlformats.org/officeDocument/2006/relationships/image" Target="../media/image67.png"/><Relationship Id="rId7" Type="http://schemas.openxmlformats.org/officeDocument/2006/relationships/image" Target="../media/image51.png"/><Relationship Id="rId12"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45.jpeg"/><Relationship Id="rId5" Type="http://schemas.openxmlformats.org/officeDocument/2006/relationships/image" Target="../media/image61.png"/><Relationship Id="rId10" Type="http://schemas.openxmlformats.org/officeDocument/2006/relationships/image" Target="../media/image70.png"/><Relationship Id="rId4" Type="http://schemas.openxmlformats.org/officeDocument/2006/relationships/image" Target="../media/image68.png"/><Relationship Id="rId9" Type="http://schemas.openxmlformats.org/officeDocument/2006/relationships/image" Target="../media/image69.png"/><Relationship Id="rId1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7.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slide" Target="slide49.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chart" Target="../charts/chart86.xml"/><Relationship Id="rId7"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39.svg"/><Relationship Id="rId10" Type="http://schemas.openxmlformats.org/officeDocument/2006/relationships/chart" Target="../charts/chart87.xml"/><Relationship Id="rId4" Type="http://schemas.openxmlformats.org/officeDocument/2006/relationships/image" Target="../media/image38.pn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1.png"/><Relationship Id="rId7" Type="http://schemas.openxmlformats.org/officeDocument/2006/relationships/image" Target="../media/image71.png"/><Relationship Id="rId12"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52.svg"/><Relationship Id="rId11" Type="http://schemas.openxmlformats.org/officeDocument/2006/relationships/slide" Target="slide2.xml"/><Relationship Id="rId5" Type="http://schemas.openxmlformats.org/officeDocument/2006/relationships/image" Target="../media/image51.png"/><Relationship Id="rId10" Type="http://schemas.openxmlformats.org/officeDocument/2006/relationships/image" Target="../media/image37.png"/><Relationship Id="rId4" Type="http://schemas.openxmlformats.org/officeDocument/2006/relationships/image" Target="../media/image62.svg"/><Relationship Id="rId9" Type="http://schemas.openxmlformats.org/officeDocument/2006/relationships/image" Target="../media/image36.jpeg"/></Relationships>
</file>

<file path=ppt/slides/_rels/slide5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3" Type="http://schemas.openxmlformats.org/officeDocument/2006/relationships/image" Target="../media/image13.tiff"/><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5.emf"/><Relationship Id="rId11" Type="http://schemas.openxmlformats.org/officeDocument/2006/relationships/image" Target="../media/image19.png"/><Relationship Id="rId5" Type="http://schemas.openxmlformats.org/officeDocument/2006/relationships/image" Target="cid:image002.jpg@01D505A7.11DB7510" TargetMode="External"/><Relationship Id="rId1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14.jpeg"/><Relationship Id="rId9" Type="http://schemas.openxmlformats.org/officeDocument/2006/relationships/image" Target="../media/image18.png"/><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0.xml"/><Relationship Id="rId7" Type="http://schemas.openxmlformats.org/officeDocument/2006/relationships/image" Target="cid:image002.jpg@01D505A7.11DB7510"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slide" Target="slide8.xml"/><Relationship Id="rId4" Type="http://schemas.openxmlformats.org/officeDocument/2006/relationships/image" Target="../media/image13.tiff"/><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3.png"/><Relationship Id="rId7" Type="http://schemas.openxmlformats.org/officeDocument/2006/relationships/image" Target="cid:image002.jpg@01D505A7.11DB751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chart" Target="../charts/chart2.xml"/><Relationship Id="rId7"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5.xml"/><Relationship Id="rId11" Type="http://schemas.openxmlformats.org/officeDocument/2006/relationships/image" Target="../media/image3.png"/><Relationship Id="rId5" Type="http://schemas.openxmlformats.org/officeDocument/2006/relationships/chart" Target="../charts/chart4.xml"/><Relationship Id="rId10" Type="http://schemas.openxmlformats.org/officeDocument/2006/relationships/slide" Target="slide2.xml"/><Relationship Id="rId4" Type="http://schemas.openxmlformats.org/officeDocument/2006/relationships/chart" Target="../charts/chart3.xml"/><Relationship Id="rId9" Type="http://schemas.openxmlformats.org/officeDocument/2006/relationships/image" Target="cid:image002.jpg@01D505A7.11DB75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B1A8AA-F7C2-4B5B-A8B5-38095C2AE92B}"/>
              </a:ext>
            </a:extLst>
          </p:cNvPr>
          <p:cNvSpPr>
            <a:spLocks noGrp="1"/>
          </p:cNvSpPr>
          <p:nvPr>
            <p:ph type="title"/>
          </p:nvPr>
        </p:nvSpPr>
        <p:spPr>
          <a:xfrm>
            <a:off x="288001" y="1848643"/>
            <a:ext cx="10653267" cy="672000"/>
          </a:xfrm>
        </p:spPr>
        <p:txBody>
          <a:bodyPr>
            <a:noAutofit/>
          </a:bodyPr>
          <a:lstStyle/>
          <a:p>
            <a:pPr algn="l" rtl="0"/>
            <a:r>
              <a:rPr lang="pl" sz="3600" b="1" i="0" u="none" baseline="0"/>
              <a:t>Benralizumab w ciężkiej astmie eozynofilowej: dane z rzeczywistej praktyki klinicznej</a:t>
            </a:r>
          </a:p>
        </p:txBody>
      </p:sp>
      <p:sp>
        <p:nvSpPr>
          <p:cNvPr id="10" name="Text Placeholder 9">
            <a:extLst>
              <a:ext uri="{FF2B5EF4-FFF2-40B4-BE49-F238E27FC236}">
                <a16:creationId xmlns:a16="http://schemas.microsoft.com/office/drawing/2014/main" id="{3C31F263-928B-454A-935B-D30DDDBBBCEF}"/>
              </a:ext>
            </a:extLst>
          </p:cNvPr>
          <p:cNvSpPr>
            <a:spLocks noGrp="1"/>
          </p:cNvSpPr>
          <p:nvPr>
            <p:ph type="body" sz="quarter" idx="16"/>
          </p:nvPr>
        </p:nvSpPr>
        <p:spPr/>
        <p:txBody>
          <a:bodyPr/>
          <a:lstStyle/>
          <a:p>
            <a:pPr algn="l" rtl="0"/>
            <a:r>
              <a:rPr lang="pl" b="0" i="0" u="none" baseline="0"/>
              <a:t>04/23</a:t>
            </a:r>
          </a:p>
        </p:txBody>
      </p:sp>
      <p:sp>
        <p:nvSpPr>
          <p:cNvPr id="11" name="Text Placeholder 10">
            <a:extLst>
              <a:ext uri="{FF2B5EF4-FFF2-40B4-BE49-F238E27FC236}">
                <a16:creationId xmlns:a16="http://schemas.microsoft.com/office/drawing/2014/main" id="{294438C0-06B1-4082-8B08-98AAAF13CF28}"/>
              </a:ext>
            </a:extLst>
          </p:cNvPr>
          <p:cNvSpPr>
            <a:spLocks noGrp="1"/>
          </p:cNvSpPr>
          <p:nvPr>
            <p:ph type="body" sz="quarter" idx="17"/>
          </p:nvPr>
        </p:nvSpPr>
        <p:spPr/>
        <p:txBody>
          <a:bodyPr/>
          <a:lstStyle/>
          <a:p>
            <a:pPr algn="l" rtl="0"/>
            <a:r>
              <a:rPr lang="pl" b="0" i="0" u="none" baseline="0"/>
              <a:t>04/22</a:t>
            </a:r>
          </a:p>
        </p:txBody>
      </p:sp>
      <p:sp>
        <p:nvSpPr>
          <p:cNvPr id="2" name="TextBox 1">
            <a:extLst>
              <a:ext uri="{FF2B5EF4-FFF2-40B4-BE49-F238E27FC236}">
                <a16:creationId xmlns:a16="http://schemas.microsoft.com/office/drawing/2014/main" id="{1F894234-0171-4317-8787-097BC2AFB9A8}"/>
              </a:ext>
            </a:extLst>
          </p:cNvPr>
          <p:cNvSpPr txBox="1"/>
          <p:nvPr/>
        </p:nvSpPr>
        <p:spPr>
          <a:xfrm>
            <a:off x="5640512" y="2989780"/>
            <a:ext cx="914400" cy="914400"/>
          </a:xfrm>
          <a:prstGeom prst="rect">
            <a:avLst/>
          </a:prstGeom>
          <a:noFill/>
        </p:spPr>
        <p:txBody>
          <a:bodyPr wrap="square" rtlCol="0">
            <a:spAutoFit/>
          </a:bodyPr>
          <a:lstStyle/>
          <a:p>
            <a:pPr marL="230188" indent="-230188" algn="l" rtl="0">
              <a:buClr>
                <a:schemeClr val="accent1"/>
              </a:buClr>
              <a:buFont typeface="Arial" panose="020B0604020202020204" pitchFamily="34" charset="0"/>
              <a:buChar char="•"/>
            </a:pPr>
            <a:endParaRPr lang="pl" dirty="0"/>
          </a:p>
        </p:txBody>
      </p:sp>
      <p:sp>
        <p:nvSpPr>
          <p:cNvPr id="8" name="Rectangle 7">
            <a:extLst>
              <a:ext uri="{FF2B5EF4-FFF2-40B4-BE49-F238E27FC236}">
                <a16:creationId xmlns:a16="http://schemas.microsoft.com/office/drawing/2014/main" id="{89D22183-AF88-45CE-BB8F-2417200ED5B5}"/>
              </a:ext>
            </a:extLst>
          </p:cNvPr>
          <p:cNvSpPr/>
          <p:nvPr/>
        </p:nvSpPr>
        <p:spPr>
          <a:xfrm>
            <a:off x="288001" y="5516097"/>
            <a:ext cx="11372336" cy="276999"/>
          </a:xfrm>
          <a:prstGeom prst="rect">
            <a:avLst/>
          </a:prstGeom>
          <a:solidFill>
            <a:schemeClr val="accent1"/>
          </a:solidFill>
        </p:spPr>
        <p:txBody>
          <a:bodyPr wrap="square">
            <a:spAutoFit/>
          </a:bodyPr>
          <a:lstStyle/>
          <a:p>
            <a:pPr algn="l" rtl="0"/>
            <a:endParaRPr lang="pl" sz="1200" b="0" i="0" u="none" baseline="0" dirty="0">
              <a:solidFill>
                <a:schemeClr val="bg1"/>
              </a:solidFill>
            </a:endParaRPr>
          </a:p>
        </p:txBody>
      </p:sp>
      <p:sp>
        <p:nvSpPr>
          <p:cNvPr id="3" name="Text Placeholder 9">
            <a:extLst>
              <a:ext uri="{FF2B5EF4-FFF2-40B4-BE49-F238E27FC236}">
                <a16:creationId xmlns:a16="http://schemas.microsoft.com/office/drawing/2014/main" id="{1868A1C7-9D25-524D-B8C3-5FEE61B5244B}"/>
              </a:ext>
            </a:extLst>
          </p:cNvPr>
          <p:cNvSpPr txBox="1">
            <a:spLocks/>
          </p:cNvSpPr>
          <p:nvPr/>
        </p:nvSpPr>
        <p:spPr>
          <a:xfrm>
            <a:off x="288001" y="6351581"/>
            <a:ext cx="2408232" cy="192312"/>
          </a:xfrm>
          <a:prstGeom prst="rect">
            <a:avLst/>
          </a:prstGeom>
          <a:solidFill>
            <a:srgbClr val="7F134C"/>
          </a:solidFill>
        </p:spPr>
        <p:txBody>
          <a:bodyPr vert="horz" lIns="91440" tIns="45720" rIns="91440" bIns="45720" rtlCol="0" anchor="t">
            <a:noAutofit/>
          </a:bodyPr>
          <a:lstStyle>
            <a:lvl1pPr marL="0" indent="0" algn="l" defTabSz="914378" rtl="0" eaLnBrk="1" latinLnBrk="0" hangingPunct="1">
              <a:lnSpc>
                <a:spcPct val="90000"/>
              </a:lnSpc>
              <a:spcBef>
                <a:spcPts val="300"/>
              </a:spcBef>
              <a:buClr>
                <a:schemeClr val="accent1"/>
              </a:buClr>
              <a:buFont typeface="Arial" panose="020B0604020202020204" pitchFamily="34" charset="0"/>
              <a:buNone/>
              <a:defRPr sz="1000" kern="1200">
                <a:solidFill>
                  <a:schemeClr val="bg1"/>
                </a:solidFill>
                <a:latin typeface="+mn-lt"/>
                <a:ea typeface="+mn-ea"/>
                <a:cs typeface="+mn-cs"/>
              </a:defRPr>
            </a:lvl1pPr>
            <a:lvl2pPr marL="228594" indent="0" algn="l" defTabSz="914378" rtl="0" eaLnBrk="1" latinLnBrk="0" hangingPunct="1">
              <a:lnSpc>
                <a:spcPct val="90000"/>
              </a:lnSpc>
              <a:spcBef>
                <a:spcPts val="800"/>
              </a:spcBef>
              <a:buClr>
                <a:schemeClr val="tx1"/>
              </a:buClr>
              <a:buFont typeface="Arial" panose="020B0604020202020204" pitchFamily="34" charset="0"/>
              <a:buNone/>
              <a:defRPr sz="1800" kern="1200">
                <a:solidFill>
                  <a:schemeClr val="tx1"/>
                </a:solidFill>
                <a:latin typeface="+mn-lt"/>
                <a:ea typeface="+mn-ea"/>
                <a:cs typeface="+mn-cs"/>
              </a:defRPr>
            </a:lvl2pPr>
            <a:lvl3pPr marL="457189" indent="0" algn="l" defTabSz="914378" rtl="0" eaLnBrk="1" latinLnBrk="0" hangingPunct="1">
              <a:lnSpc>
                <a:spcPct val="90000"/>
              </a:lnSpc>
              <a:spcBef>
                <a:spcPts val="800"/>
              </a:spcBef>
              <a:buClr>
                <a:schemeClr val="accent1"/>
              </a:buClr>
              <a:buFont typeface="Arial" panose="020B0604020202020204" pitchFamily="34" charset="0"/>
              <a:buNone/>
              <a:defRPr sz="1600" kern="1200">
                <a:solidFill>
                  <a:schemeClr val="tx1"/>
                </a:solidFill>
                <a:latin typeface="+mn-lt"/>
                <a:ea typeface="+mn-ea"/>
                <a:cs typeface="+mn-cs"/>
              </a:defRPr>
            </a:lvl3pPr>
            <a:lvl4pPr marL="685783" indent="0" algn="l" defTabSz="914378" rtl="0" eaLnBrk="1" latinLnBrk="0" hangingPunct="1">
              <a:lnSpc>
                <a:spcPct val="90000"/>
              </a:lnSpc>
              <a:spcBef>
                <a:spcPts val="800"/>
              </a:spcBef>
              <a:buClr>
                <a:schemeClr val="tx1"/>
              </a:buClr>
              <a:buFont typeface="Arial" panose="020B0604020202020204" pitchFamily="34" charset="0"/>
              <a:buNone/>
              <a:defRPr sz="1600" kern="1200">
                <a:solidFill>
                  <a:schemeClr val="tx1"/>
                </a:solidFill>
                <a:latin typeface="+mn-lt"/>
                <a:ea typeface="+mn-ea"/>
                <a:cs typeface="+mn-cs"/>
              </a:defRPr>
            </a:lvl4pPr>
            <a:lvl5pPr marL="914378" indent="0" algn="l" defTabSz="914378" rtl="0" eaLnBrk="1" latinLnBrk="0" hangingPunct="1">
              <a:lnSpc>
                <a:spcPct val="90000"/>
              </a:lnSpc>
              <a:spcBef>
                <a:spcPts val="800"/>
              </a:spcBef>
              <a:buClr>
                <a:schemeClr val="accent1"/>
              </a:buClr>
              <a:buFont typeface="Arial" panose="020B0604020202020204" pitchFamily="34" charset="0"/>
              <a:buNone/>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Data wygaśnięcia: </a:t>
            </a:r>
            <a:r>
              <a:rPr lang="pl" dirty="0"/>
              <a:t>10/23</a:t>
            </a:r>
          </a:p>
        </p:txBody>
      </p:sp>
      <p:sp>
        <p:nvSpPr>
          <p:cNvPr id="5" name="Text Placeholder 4">
            <a:extLst>
              <a:ext uri="{FF2B5EF4-FFF2-40B4-BE49-F238E27FC236}">
                <a16:creationId xmlns:a16="http://schemas.microsoft.com/office/drawing/2014/main" id="{B0AA5D2B-58D7-825B-4638-3833B69AEA4B}"/>
              </a:ext>
            </a:extLst>
          </p:cNvPr>
          <p:cNvSpPr txBox="1">
            <a:spLocks/>
          </p:cNvSpPr>
          <p:nvPr/>
        </p:nvSpPr>
        <p:spPr>
          <a:xfrm>
            <a:off x="288001" y="6120712"/>
            <a:ext cx="2224681" cy="183970"/>
          </a:xfrm>
          <a:prstGeom prst="rect">
            <a:avLst/>
          </a:prstGeom>
          <a:solidFill>
            <a:srgbClr val="7F134C"/>
          </a:solidFill>
        </p:spPr>
        <p:txBody>
          <a:bodyPr vert="horz" lIns="91440" tIns="45720" rIns="91440" bIns="45720" rtlCol="0" anchor="t">
            <a:noAutofit/>
          </a:bodyPr>
          <a:lstStyle>
            <a:lvl1pPr marL="0" indent="0" algn="l" defTabSz="914378" rtl="0" eaLnBrk="1" latinLnBrk="0" hangingPunct="1">
              <a:lnSpc>
                <a:spcPct val="90000"/>
              </a:lnSpc>
              <a:spcBef>
                <a:spcPts val="300"/>
              </a:spcBef>
              <a:buClr>
                <a:schemeClr val="accent1"/>
              </a:buClr>
              <a:buFont typeface="Arial" panose="020B0604020202020204" pitchFamily="34" charset="0"/>
              <a:buNone/>
              <a:defRPr sz="1000" kern="1200">
                <a:solidFill>
                  <a:schemeClr val="bg1"/>
                </a:solidFill>
                <a:latin typeface="+mn-lt"/>
                <a:ea typeface="+mn-ea"/>
                <a:cs typeface="+mn-cs"/>
              </a:defRPr>
            </a:lvl1pPr>
            <a:lvl2pPr marL="228594" indent="0" algn="l" defTabSz="914378" rtl="0" eaLnBrk="1" latinLnBrk="0" hangingPunct="1">
              <a:lnSpc>
                <a:spcPct val="90000"/>
              </a:lnSpc>
              <a:spcBef>
                <a:spcPts val="800"/>
              </a:spcBef>
              <a:buClr>
                <a:schemeClr val="tx1"/>
              </a:buClr>
              <a:buFont typeface="Arial" panose="020B0604020202020204" pitchFamily="34" charset="0"/>
              <a:buNone/>
              <a:defRPr sz="1800" kern="1200">
                <a:solidFill>
                  <a:schemeClr val="tx1"/>
                </a:solidFill>
                <a:latin typeface="+mn-lt"/>
                <a:ea typeface="+mn-ea"/>
                <a:cs typeface="+mn-cs"/>
              </a:defRPr>
            </a:lvl2pPr>
            <a:lvl3pPr marL="457189" indent="0" algn="l" defTabSz="914378" rtl="0" eaLnBrk="1" latinLnBrk="0" hangingPunct="1">
              <a:lnSpc>
                <a:spcPct val="90000"/>
              </a:lnSpc>
              <a:spcBef>
                <a:spcPts val="800"/>
              </a:spcBef>
              <a:buClr>
                <a:schemeClr val="accent1"/>
              </a:buClr>
              <a:buFont typeface="Arial" panose="020B0604020202020204" pitchFamily="34" charset="0"/>
              <a:buNone/>
              <a:defRPr sz="1600" kern="1200">
                <a:solidFill>
                  <a:schemeClr val="tx1"/>
                </a:solidFill>
                <a:latin typeface="+mn-lt"/>
                <a:ea typeface="+mn-ea"/>
                <a:cs typeface="+mn-cs"/>
              </a:defRPr>
            </a:lvl3pPr>
            <a:lvl4pPr marL="685783" indent="0" algn="l" defTabSz="914378" rtl="0" eaLnBrk="1" latinLnBrk="0" hangingPunct="1">
              <a:lnSpc>
                <a:spcPct val="90000"/>
              </a:lnSpc>
              <a:spcBef>
                <a:spcPts val="800"/>
              </a:spcBef>
              <a:buClr>
                <a:schemeClr val="tx1"/>
              </a:buClr>
              <a:buFont typeface="Arial" panose="020B0604020202020204" pitchFamily="34" charset="0"/>
              <a:buNone/>
              <a:defRPr sz="1600" kern="1200">
                <a:solidFill>
                  <a:schemeClr val="tx1"/>
                </a:solidFill>
                <a:latin typeface="+mn-lt"/>
                <a:ea typeface="+mn-ea"/>
                <a:cs typeface="+mn-cs"/>
              </a:defRPr>
            </a:lvl4pPr>
            <a:lvl5pPr marL="914378" indent="0" algn="l" defTabSz="914378" rtl="0" eaLnBrk="1" latinLnBrk="0" hangingPunct="1">
              <a:lnSpc>
                <a:spcPct val="90000"/>
              </a:lnSpc>
              <a:spcBef>
                <a:spcPts val="800"/>
              </a:spcBef>
              <a:buClr>
                <a:schemeClr val="accent1"/>
              </a:buClr>
              <a:buFont typeface="Arial" panose="020B0604020202020204" pitchFamily="34" charset="0"/>
              <a:buNone/>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Data zatwierdzenia:</a:t>
            </a:r>
            <a:r>
              <a:rPr lang="pl" dirty="0"/>
              <a:t>10/22</a:t>
            </a:r>
          </a:p>
        </p:txBody>
      </p:sp>
      <p:sp>
        <p:nvSpPr>
          <p:cNvPr id="12" name="Text Placeholder 11">
            <a:extLst>
              <a:ext uri="{FF2B5EF4-FFF2-40B4-BE49-F238E27FC236}">
                <a16:creationId xmlns:a16="http://schemas.microsoft.com/office/drawing/2014/main" id="{42A18B99-02E0-4A20-B094-7B198098F279}"/>
              </a:ext>
            </a:extLst>
          </p:cNvPr>
          <p:cNvSpPr>
            <a:spLocks noGrp="1"/>
          </p:cNvSpPr>
          <p:nvPr>
            <p:ph type="body" sz="quarter" idx="14"/>
          </p:nvPr>
        </p:nvSpPr>
        <p:spPr/>
        <p:txBody>
          <a:bodyPr/>
          <a:lstStyle/>
          <a:p>
            <a:r>
              <a:rPr lang="pl-PL" b="0" i="0" dirty="0">
                <a:effectLst/>
                <a:latin typeface="Arial" panose="020B0604020202020204" pitchFamily="34" charset="0"/>
              </a:rPr>
              <a:t>FASE/22/10/14_npr</a:t>
            </a:r>
            <a:endParaRPr lang="pl-PL" dirty="0"/>
          </a:p>
        </p:txBody>
      </p:sp>
    </p:spTree>
    <p:extLst>
      <p:ext uri="{BB962C8B-B14F-4D97-AF65-F5344CB8AC3E}">
        <p14:creationId xmlns:p14="http://schemas.microsoft.com/office/powerpoint/2010/main" val="41769241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E5AA36F-5697-4B70-9B37-A71A12CB12C0}"/>
              </a:ext>
            </a:extLst>
          </p:cNvPr>
          <p:cNvSpPr txBox="1"/>
          <p:nvPr/>
        </p:nvSpPr>
        <p:spPr>
          <a:xfrm rot="10800000">
            <a:off x="10802667" y="-516"/>
            <a:ext cx="1390650" cy="1188720"/>
          </a:xfrm>
          <a:prstGeom prst="rect">
            <a:avLst/>
          </a:prstGeom>
          <a:solidFill>
            <a:srgbClr val="0D3759"/>
          </a:solidFill>
        </p:spPr>
        <p:txBody>
          <a:bodyPr wrap="square" rtlCol="0">
            <a:spAutoFit/>
          </a:bodyPr>
          <a:lstStyle/>
          <a:p>
            <a:endParaRPr lang="pl" dirty="0"/>
          </a:p>
        </p:txBody>
      </p:sp>
      <p:sp>
        <p:nvSpPr>
          <p:cNvPr id="11" name="Title 10">
            <a:extLst>
              <a:ext uri="{FF2B5EF4-FFF2-40B4-BE49-F238E27FC236}">
                <a16:creationId xmlns:a16="http://schemas.microsoft.com/office/drawing/2014/main" id="{551704C6-BFB5-4141-A272-30E2667C0133}"/>
              </a:ext>
            </a:extLst>
          </p:cNvPr>
          <p:cNvSpPr>
            <a:spLocks noGrp="1"/>
          </p:cNvSpPr>
          <p:nvPr>
            <p:ph type="title"/>
          </p:nvPr>
        </p:nvSpPr>
        <p:spPr>
          <a:xfrm>
            <a:off x="457200" y="228602"/>
            <a:ext cx="10521458" cy="800099"/>
          </a:xfrm>
        </p:spPr>
        <p:txBody>
          <a:bodyPr>
            <a:normAutofit fontScale="90000"/>
          </a:bodyPr>
          <a:lstStyle/>
          <a:p>
            <a:pPr algn="l" rtl="0"/>
            <a:r>
              <a:rPr lang="pl" b="1" i="0" u="none" baseline="0" dirty="0"/>
              <a:t>Badanie CHRONICLE: amerykański rejestr pacjentów z ciężką astmą, stanowiący źródło wiarygodnych danych</a:t>
            </a:r>
            <a:endParaRPr lang="pl" dirty="0"/>
          </a:p>
        </p:txBody>
      </p:sp>
      <p:sp>
        <p:nvSpPr>
          <p:cNvPr id="266" name="Slide Number Placeholder 265">
            <a:extLst>
              <a:ext uri="{FF2B5EF4-FFF2-40B4-BE49-F238E27FC236}">
                <a16:creationId xmlns:a16="http://schemas.microsoft.com/office/drawing/2014/main" id="{2EFBF326-D516-437F-8120-2708C7494A9A}"/>
              </a:ext>
            </a:extLst>
          </p:cNvPr>
          <p:cNvSpPr>
            <a:spLocks noGrp="1"/>
          </p:cNvSpPr>
          <p:nvPr>
            <p:ph type="sldNum" sz="quarter" idx="12"/>
          </p:nvPr>
        </p:nvSpPr>
        <p:spPr/>
        <p:txBody>
          <a:bodyPr/>
          <a:lstStyle/>
          <a:p>
            <a:pPr algn="r" rtl="0"/>
            <a:fld id="{CC7432E5-F8E0-41AE-9A6B-AD730338B005}" type="slidenum">
              <a:rPr/>
              <a:pPr algn="r" rtl="0"/>
              <a:t>9</a:t>
            </a:fld>
            <a:endParaRPr lang="pl" dirty="0"/>
          </a:p>
        </p:txBody>
      </p:sp>
      <p:sp>
        <p:nvSpPr>
          <p:cNvPr id="35" name="Text Placeholder 34">
            <a:extLst>
              <a:ext uri="{FF2B5EF4-FFF2-40B4-BE49-F238E27FC236}">
                <a16:creationId xmlns:a16="http://schemas.microsoft.com/office/drawing/2014/main" id="{D2E06811-DBEB-44EE-B0AF-72DEC7B8F098}"/>
              </a:ext>
            </a:extLst>
          </p:cNvPr>
          <p:cNvSpPr>
            <a:spLocks noGrp="1"/>
          </p:cNvSpPr>
          <p:nvPr>
            <p:ph type="body" sz="quarter" idx="13"/>
          </p:nvPr>
        </p:nvSpPr>
        <p:spPr>
          <a:xfrm>
            <a:off x="457199" y="5851602"/>
            <a:ext cx="11471872" cy="1005840"/>
          </a:xfrm>
        </p:spPr>
        <p:txBody>
          <a:bodyPr/>
          <a:lstStyle/>
          <a:p>
            <a:pPr algn="l" rtl="0"/>
            <a:r>
              <a:rPr lang="pl" b="0" i="0" u="none" baseline="0" dirty="0"/>
              <a:t>Uwaga: ocena przeprowadzona w okresie od 27 lutego 2018 r. do 1 lutego 2019 r.</a:t>
            </a:r>
            <a:r>
              <a:rPr lang="pl" b="0" i="0" u="none" baseline="30000" dirty="0"/>
              <a:t>2</a:t>
            </a:r>
            <a:r>
              <a:rPr lang="pl" b="0" i="0" u="none" baseline="0" dirty="0"/>
              <a:t> </a:t>
            </a:r>
            <a:r>
              <a:rPr lang="pl" b="0" i="0" u="none" baseline="30000" dirty="0"/>
              <a:t>a </a:t>
            </a:r>
            <a:r>
              <a:rPr lang="pl" b="0" i="0" u="none" baseline="0" dirty="0"/>
              <a:t>Dane gromadzono również na etapie włączenia do badania.</a:t>
            </a:r>
          </a:p>
          <a:p>
            <a:pPr algn="l" rtl="0"/>
            <a:r>
              <a:rPr lang="pl" sz="900" b="0" i="0" u="none" baseline="0" dirty="0"/>
              <a:t>ACT = test kontroli astmy; EXAC = zaostrzenie; GETE = Globalna ocena skuteczności leczenia; HCP = pracownik służby zdrowia; HRU = wykorzystanie związane z opieką zdrowotną; ICS = kortykosteroidy wziewne;</a:t>
            </a:r>
            <a:br>
              <a:rPr lang="pl" sz="900" b="0" i="0" u="none" baseline="0" dirty="0"/>
            </a:br>
            <a:r>
              <a:rPr lang="pl" sz="900" b="0" i="0" u="none" baseline="0" dirty="0"/>
              <a:t>PE = badanie fizykalne; QOL = jakość życia; SGRQ = Kwestionariusz oddechowy szpitala św. Jerzego</a:t>
            </a:r>
            <a:r>
              <a:rPr lang="pl" sz="900" b="0" i="0" u="none" baseline="0" dirty="0">
                <a:solidFill>
                  <a:schemeClr val="tx1">
                    <a:lumMod val="75000"/>
                    <a:lumOff val="25000"/>
                  </a:schemeClr>
                </a:solidFill>
              </a:rPr>
              <a:t>; </a:t>
            </a:r>
            <a:r>
              <a:rPr lang="pl" sz="900" b="0" i="0" u="none" baseline="0" dirty="0"/>
              <a:t>tx = leczenie; US = Stany Zjednoczone; WPAI = Kwestionariusz dla chorych na astmę dotyczący wydajności w pracy oraz stopnia utrudnienia aktywności.</a:t>
            </a:r>
          </a:p>
          <a:p>
            <a:pPr algn="l" rtl="0">
              <a:spcBef>
                <a:spcPts val="0"/>
              </a:spcBef>
            </a:pPr>
            <a:r>
              <a:rPr lang="pl" sz="900" b="0" i="0" u="none" baseline="0" dirty="0"/>
              <a:t>1. Moore WC et al. </a:t>
            </a:r>
            <a:r>
              <a:rPr lang="pl" sz="900" b="0" i="1" u="none" baseline="0" dirty="0"/>
              <a:t>Ann Allergy Asthma Immunol</a:t>
            </a:r>
            <a:r>
              <a:rPr lang="pl" sz="900" b="0" i="0" u="none" baseline="0" dirty="0"/>
              <a:t>. 2020;125:294-303.e.1; 2. Ambrose CS et al. </a:t>
            </a:r>
            <a:r>
              <a:rPr lang="pl" sz="900" b="0" i="1" u="none" baseline="0" dirty="0"/>
              <a:t>Pragmat Obs Res</a:t>
            </a:r>
            <a:r>
              <a:rPr lang="pl" sz="900" b="0" i="0" u="none" baseline="0" dirty="0"/>
              <a:t>. 2020;11:77-90; 3. Badanie NCT03373045. Witryna ClinicalTrials.gov </a:t>
            </a:r>
          </a:p>
        </p:txBody>
      </p:sp>
      <p:sp>
        <p:nvSpPr>
          <p:cNvPr id="60" name="TextBox 59">
            <a:extLst>
              <a:ext uri="{FF2B5EF4-FFF2-40B4-BE49-F238E27FC236}">
                <a16:creationId xmlns:a16="http://schemas.microsoft.com/office/drawing/2014/main" id="{80430BE4-173B-4CB8-A214-0F2B3302249C}"/>
              </a:ext>
            </a:extLst>
          </p:cNvPr>
          <p:cNvSpPr txBox="1"/>
          <p:nvPr/>
        </p:nvSpPr>
        <p:spPr>
          <a:xfrm>
            <a:off x="3629332" y="4888987"/>
            <a:ext cx="898552" cy="276999"/>
          </a:xfrm>
          <a:prstGeom prst="rect">
            <a:avLst/>
          </a:prstGeom>
          <a:noFill/>
        </p:spPr>
        <p:txBody>
          <a:bodyPr wrap="square" rtlCol="0">
            <a:spAutoFit/>
          </a:bodyPr>
          <a:lstStyle/>
          <a:p>
            <a:pPr algn="ctr" rtl="0"/>
            <a:r>
              <a:rPr lang="pl" sz="1200" b="1" i="0" u="none" baseline="0">
                <a:solidFill>
                  <a:schemeClr val="bg1"/>
                </a:solidFill>
              </a:rPr>
              <a:t>1 miesiąc </a:t>
            </a:r>
          </a:p>
        </p:txBody>
      </p:sp>
      <p:sp>
        <p:nvSpPr>
          <p:cNvPr id="53" name="Rectangle: Diagonal Corners Rounded 52">
            <a:extLst>
              <a:ext uri="{FF2B5EF4-FFF2-40B4-BE49-F238E27FC236}">
                <a16:creationId xmlns:a16="http://schemas.microsoft.com/office/drawing/2014/main" id="{358C2F56-C47C-41BF-8E18-AE8632922DC1}"/>
              </a:ext>
            </a:extLst>
          </p:cNvPr>
          <p:cNvSpPr/>
          <p:nvPr/>
        </p:nvSpPr>
        <p:spPr>
          <a:xfrm>
            <a:off x="487680" y="1399564"/>
            <a:ext cx="10973470" cy="757528"/>
          </a:xfrm>
          <a:prstGeom prst="round2Diag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r>
              <a:rPr lang="pl" sz="1600" b="0" i="0" u="none" baseline="0" dirty="0">
                <a:solidFill>
                  <a:schemeClr val="accent2"/>
                </a:solidFill>
              </a:rPr>
              <a:t>Opisanie </a:t>
            </a:r>
            <a:r>
              <a:rPr lang="pl" sz="1600" b="1" i="0" u="none" baseline="0" dirty="0">
                <a:solidFill>
                  <a:schemeClr val="accent2"/>
                </a:solidFill>
              </a:rPr>
              <a:t>charakterystyk pacjentów, schematów leczenia oraz wyników leczenia w </a:t>
            </a:r>
            <a:r>
              <a:rPr lang="pl" sz="1600" b="0" i="0" u="none" baseline="0" dirty="0">
                <a:solidFill>
                  <a:schemeClr val="accent2"/>
                </a:solidFill>
              </a:rPr>
              <a:t>dużej, </a:t>
            </a:r>
            <a:r>
              <a:rPr lang="pl" sz="1600" b="1" i="0" u="none" baseline="0" dirty="0">
                <a:solidFill>
                  <a:schemeClr val="accent2"/>
                </a:solidFill>
              </a:rPr>
              <a:t>geograficznie zróżnicowanej kohorcie osób dorosłych w USA</a:t>
            </a:r>
            <a:r>
              <a:rPr lang="pl" sz="1600" b="0" i="0" u="none" baseline="0" dirty="0">
                <a:solidFill>
                  <a:schemeClr val="accent2"/>
                </a:solidFill>
              </a:rPr>
              <a:t> z ciężką astmą zdiagnozowaną przez lekarzy przed specjalizacją</a:t>
            </a:r>
            <a:endParaRPr lang="pl" sz="1600" b="1" dirty="0">
              <a:solidFill>
                <a:schemeClr val="accent2"/>
              </a:solidFill>
            </a:endParaRPr>
          </a:p>
        </p:txBody>
      </p:sp>
      <p:sp>
        <p:nvSpPr>
          <p:cNvPr id="54" name="Rectangle 53">
            <a:extLst>
              <a:ext uri="{FF2B5EF4-FFF2-40B4-BE49-F238E27FC236}">
                <a16:creationId xmlns:a16="http://schemas.microsoft.com/office/drawing/2014/main" id="{F010E53F-1A22-4FC8-9C57-A3CA5EDE5B44}"/>
              </a:ext>
            </a:extLst>
          </p:cNvPr>
          <p:cNvSpPr/>
          <p:nvPr/>
        </p:nvSpPr>
        <p:spPr>
          <a:xfrm>
            <a:off x="730850" y="1194554"/>
            <a:ext cx="895931" cy="369332"/>
          </a:xfrm>
          <a:prstGeom prst="rect">
            <a:avLst/>
          </a:prstGeom>
          <a:solidFill>
            <a:schemeClr val="accent2"/>
          </a:solidFill>
        </p:spPr>
        <p:txBody>
          <a:bodyPr wrap="square">
            <a:spAutoFit/>
          </a:bodyPr>
          <a:lstStyle/>
          <a:p>
            <a:pPr algn="l" rtl="0"/>
            <a:r>
              <a:rPr lang="pl" b="1" i="0" u="none" baseline="0">
                <a:solidFill>
                  <a:schemeClr val="bg1"/>
                </a:solidFill>
              </a:rPr>
              <a:t> Cel</a:t>
            </a:r>
            <a:r>
              <a:rPr lang="pl" b="1" i="0" u="none" baseline="30000">
                <a:solidFill>
                  <a:schemeClr val="bg1"/>
                </a:solidFill>
              </a:rPr>
              <a:t>1,2</a:t>
            </a:r>
            <a:r>
              <a:rPr lang="pl" b="1" i="0" u="none" baseline="0">
                <a:solidFill>
                  <a:schemeClr val="bg1"/>
                </a:solidFill>
              </a:rPr>
              <a:t> </a:t>
            </a:r>
          </a:p>
        </p:txBody>
      </p:sp>
      <p:grpSp>
        <p:nvGrpSpPr>
          <p:cNvPr id="55" name="Group 54">
            <a:extLst>
              <a:ext uri="{FF2B5EF4-FFF2-40B4-BE49-F238E27FC236}">
                <a16:creationId xmlns:a16="http://schemas.microsoft.com/office/drawing/2014/main" id="{49258DED-70D1-45DD-8A28-C82AAFAEE173}"/>
              </a:ext>
            </a:extLst>
          </p:cNvPr>
          <p:cNvGrpSpPr/>
          <p:nvPr/>
        </p:nvGrpSpPr>
        <p:grpSpPr>
          <a:xfrm>
            <a:off x="460848" y="2599877"/>
            <a:ext cx="3558625" cy="3318879"/>
            <a:chOff x="487479" y="2840695"/>
            <a:chExt cx="4035020" cy="2665319"/>
          </a:xfrm>
        </p:grpSpPr>
        <p:grpSp>
          <p:nvGrpSpPr>
            <p:cNvPr id="56" name="Group 55">
              <a:extLst>
                <a:ext uri="{FF2B5EF4-FFF2-40B4-BE49-F238E27FC236}">
                  <a16:creationId xmlns:a16="http://schemas.microsoft.com/office/drawing/2014/main" id="{C4845F37-D132-4E6B-9909-4315AEB5A717}"/>
                </a:ext>
              </a:extLst>
            </p:cNvPr>
            <p:cNvGrpSpPr/>
            <p:nvPr/>
          </p:nvGrpSpPr>
          <p:grpSpPr>
            <a:xfrm>
              <a:off x="487479" y="2840695"/>
              <a:ext cx="4035020" cy="2665319"/>
              <a:chOff x="499815" y="2889671"/>
              <a:chExt cx="4035020" cy="2665319"/>
            </a:xfrm>
          </p:grpSpPr>
          <p:sp>
            <p:nvSpPr>
              <p:cNvPr id="62" name="Rectangle: Diagonal Corners Rounded 61">
                <a:extLst>
                  <a:ext uri="{FF2B5EF4-FFF2-40B4-BE49-F238E27FC236}">
                    <a16:creationId xmlns:a16="http://schemas.microsoft.com/office/drawing/2014/main" id="{10C30195-E0FC-4E0B-AB89-6EC2DF9A31AC}"/>
                  </a:ext>
                </a:extLst>
              </p:cNvPr>
              <p:cNvSpPr/>
              <p:nvPr/>
            </p:nvSpPr>
            <p:spPr>
              <a:xfrm>
                <a:off x="499815" y="3058253"/>
                <a:ext cx="4035020" cy="2496737"/>
              </a:xfrm>
              <a:prstGeom prst="round2DiagRect">
                <a:avLst/>
              </a:prstGeom>
              <a:ln w="19050">
                <a:solidFill>
                  <a:schemeClr val="accent1"/>
                </a:solidFill>
              </a:ln>
            </p:spPr>
            <p:txBody>
              <a:bodyPr wrap="square">
                <a:spAutoFit/>
              </a:bodyPr>
              <a:lstStyle/>
              <a:p>
                <a:endParaRPr lang="pl" sz="1600" dirty="0">
                  <a:solidFill>
                    <a:schemeClr val="accent2"/>
                  </a:solidFill>
                </a:endParaRPr>
              </a:p>
            </p:txBody>
          </p:sp>
          <p:sp>
            <p:nvSpPr>
              <p:cNvPr id="63" name="Rectangle 62">
                <a:extLst>
                  <a:ext uri="{FF2B5EF4-FFF2-40B4-BE49-F238E27FC236}">
                    <a16:creationId xmlns:a16="http://schemas.microsoft.com/office/drawing/2014/main" id="{33E73DD0-4E5D-4756-A696-933007194B92}"/>
                  </a:ext>
                </a:extLst>
              </p:cNvPr>
              <p:cNvSpPr/>
              <p:nvPr/>
            </p:nvSpPr>
            <p:spPr>
              <a:xfrm>
                <a:off x="805963" y="2889671"/>
                <a:ext cx="1895954" cy="296602"/>
              </a:xfrm>
              <a:prstGeom prst="rect">
                <a:avLst/>
              </a:prstGeom>
              <a:solidFill>
                <a:schemeClr val="accent2"/>
              </a:solidFill>
            </p:spPr>
            <p:txBody>
              <a:bodyPr wrap="square" anchor="ctr">
                <a:spAutoFit/>
              </a:bodyPr>
              <a:lstStyle/>
              <a:p>
                <a:pPr algn="l" rtl="0"/>
                <a:r>
                  <a:rPr lang="pl" b="1" i="0" u="none" baseline="0">
                    <a:solidFill>
                      <a:schemeClr val="bg1"/>
                    </a:solidFill>
                  </a:rPr>
                  <a:t>Opis badania </a:t>
                </a:r>
              </a:p>
            </p:txBody>
          </p:sp>
        </p:grpSp>
        <p:sp>
          <p:nvSpPr>
            <p:cNvPr id="57" name="Rectangle 56">
              <a:extLst>
                <a:ext uri="{FF2B5EF4-FFF2-40B4-BE49-F238E27FC236}">
                  <a16:creationId xmlns:a16="http://schemas.microsoft.com/office/drawing/2014/main" id="{141CEA22-0DDA-4D59-ACC6-D32F591D241D}"/>
                </a:ext>
              </a:extLst>
            </p:cNvPr>
            <p:cNvSpPr/>
            <p:nvPr/>
          </p:nvSpPr>
          <p:spPr>
            <a:xfrm>
              <a:off x="487479" y="3183359"/>
              <a:ext cx="4035020" cy="2261593"/>
            </a:xfrm>
            <a:prstGeom prst="rect">
              <a:avLst/>
            </a:prstGeom>
          </p:spPr>
          <p:txBody>
            <a:bodyPr wrap="square">
              <a:spAutoFit/>
            </a:bodyPr>
            <a:lstStyle/>
            <a:p>
              <a:pPr marL="171450" indent="-171450" algn="l" rtl="0">
                <a:spcBef>
                  <a:spcPts val="600"/>
                </a:spcBef>
                <a:buClr>
                  <a:schemeClr val="accent1"/>
                </a:buClr>
                <a:buFont typeface="Arial" panose="020B0604020202020204" pitchFamily="34" charset="0"/>
                <a:buChar char="•"/>
              </a:pPr>
              <a:r>
                <a:rPr lang="pl" sz="1400" b="0" i="0" u="none" baseline="0" dirty="0">
                  <a:solidFill>
                    <a:schemeClr val="accent2"/>
                  </a:solidFill>
                </a:rPr>
                <a:t>prospektywne, wieloośrodkowe, </a:t>
              </a:r>
              <a:r>
                <a:rPr lang="pl" sz="1400" b="1" i="0" u="none" baseline="0" dirty="0">
                  <a:solidFill>
                    <a:schemeClr val="accent2"/>
                  </a:solidFill>
                </a:rPr>
                <a:t>obserwacyjne</a:t>
              </a:r>
              <a:r>
                <a:rPr lang="pl" sz="1400" b="0" i="0" u="none" baseline="0" dirty="0">
                  <a:solidFill>
                    <a:schemeClr val="accent2"/>
                  </a:solidFill>
                </a:rPr>
                <a:t> badanie kohortowe z udziałem osób dorosłych z ciężką astmą, u których nie można było kontrolować przebiegu choroby przy stosowaniu:</a:t>
              </a:r>
              <a:r>
                <a:rPr lang="pl" sz="1400" b="0" i="0" u="none" baseline="30000" dirty="0">
                  <a:solidFill>
                    <a:schemeClr val="accent2"/>
                  </a:solidFill>
                </a:rPr>
                <a:t>1</a:t>
              </a:r>
              <a:endParaRPr lang="pl" sz="1400" dirty="0">
                <a:solidFill>
                  <a:schemeClr val="accent2"/>
                </a:solidFill>
              </a:endParaRPr>
            </a:p>
            <a:p>
              <a:pPr marL="560070" lvl="1" indent="-285750" algn="l" rtl="0">
                <a:buFont typeface="Arial" panose="020B0604020202020204" pitchFamily="34" charset="0"/>
                <a:buChar char="̶"/>
              </a:pPr>
              <a:r>
                <a:rPr lang="pl" sz="1200" b="0" i="0" u="none" baseline="0" dirty="0">
                  <a:solidFill>
                    <a:schemeClr val="accent2"/>
                  </a:solidFill>
                </a:rPr>
                <a:t>leczenia dużymi dawkami ICS + dodatkowymi lekami kontrolnymi, i/lub </a:t>
              </a:r>
            </a:p>
            <a:p>
              <a:pPr marL="560070" lvl="1" indent="-285750" algn="l" rtl="0">
                <a:buFont typeface="Arial" panose="020B0604020202020204" pitchFamily="34" charset="0"/>
                <a:buChar char="̶"/>
              </a:pPr>
              <a:r>
                <a:rPr lang="pl" sz="1200" b="0" i="0" u="none" baseline="0" dirty="0">
                  <a:solidFill>
                    <a:schemeClr val="accent2"/>
                  </a:solidFill>
                </a:rPr>
                <a:t>ogólnoustrojowego leczenia kortykosteroidami lub przeciwciałami monoklonalnymi</a:t>
              </a:r>
            </a:p>
            <a:p>
              <a:pPr marL="228600" indent="-228600" algn="l" defTabSz="609570" rtl="0">
                <a:spcBef>
                  <a:spcPts val="600"/>
                </a:spcBef>
                <a:buClr>
                  <a:schemeClr val="accent1"/>
                </a:buClr>
                <a:buFont typeface="Arial" panose="020B0604020202020204" pitchFamily="34" charset="0"/>
                <a:buChar char="•"/>
                <a:defRPr/>
              </a:pPr>
              <a:r>
                <a:rPr lang="pl" sz="1400" b="0" i="0" u="none" baseline="0" dirty="0">
                  <a:solidFill>
                    <a:schemeClr val="accent2"/>
                  </a:solidFill>
                </a:rPr>
                <a:t>N=~4000 poddawanych obserwacji średnio przez &gt;5 lat</a:t>
              </a:r>
              <a:r>
                <a:rPr lang="pl" sz="1400" b="0" i="0" u="none" baseline="30000" dirty="0">
                  <a:solidFill>
                    <a:schemeClr val="accent2"/>
                  </a:solidFill>
                </a:rPr>
                <a:t>3</a:t>
              </a:r>
              <a:endParaRPr lang="pl" sz="1400" dirty="0">
                <a:solidFill>
                  <a:schemeClr val="accent2"/>
                </a:solidFill>
              </a:endParaRPr>
            </a:p>
          </p:txBody>
        </p:sp>
      </p:grpSp>
      <p:grpSp>
        <p:nvGrpSpPr>
          <p:cNvPr id="42" name="Group 41">
            <a:extLst>
              <a:ext uri="{FF2B5EF4-FFF2-40B4-BE49-F238E27FC236}">
                <a16:creationId xmlns:a16="http://schemas.microsoft.com/office/drawing/2014/main" id="{BCFEA70A-1C78-4A52-AB34-F2820B09F836}"/>
              </a:ext>
            </a:extLst>
          </p:cNvPr>
          <p:cNvGrpSpPr/>
          <p:nvPr/>
        </p:nvGrpSpPr>
        <p:grpSpPr>
          <a:xfrm>
            <a:off x="4096026" y="2299021"/>
            <a:ext cx="7882363" cy="3612183"/>
            <a:chOff x="4814313" y="2162900"/>
            <a:chExt cx="7882363" cy="3612183"/>
          </a:xfrm>
        </p:grpSpPr>
        <p:grpSp>
          <p:nvGrpSpPr>
            <p:cNvPr id="41" name="Group 40">
              <a:extLst>
                <a:ext uri="{FF2B5EF4-FFF2-40B4-BE49-F238E27FC236}">
                  <a16:creationId xmlns:a16="http://schemas.microsoft.com/office/drawing/2014/main" id="{85B16B73-C2D5-4BFE-AD6F-3F28B29614AC}"/>
                </a:ext>
              </a:extLst>
            </p:cNvPr>
            <p:cNvGrpSpPr/>
            <p:nvPr/>
          </p:nvGrpSpPr>
          <p:grpSpPr>
            <a:xfrm>
              <a:off x="4814313" y="2162900"/>
              <a:ext cx="7882363" cy="3612183"/>
              <a:chOff x="4814313" y="2162900"/>
              <a:chExt cx="7882363" cy="3612183"/>
            </a:xfrm>
          </p:grpSpPr>
          <p:sp>
            <p:nvSpPr>
              <p:cNvPr id="92" name="Left Brace 91">
                <a:extLst>
                  <a:ext uri="{FF2B5EF4-FFF2-40B4-BE49-F238E27FC236}">
                    <a16:creationId xmlns:a16="http://schemas.microsoft.com/office/drawing/2014/main" id="{845C163A-362F-46F8-9904-008D9BAB0C4A}"/>
                  </a:ext>
                </a:extLst>
              </p:cNvPr>
              <p:cNvSpPr/>
              <p:nvPr/>
            </p:nvSpPr>
            <p:spPr>
              <a:xfrm>
                <a:off x="6186064" y="3060677"/>
                <a:ext cx="274320" cy="1371600"/>
              </a:xfrm>
              <a:prstGeom prst="leftBrace">
                <a:avLst>
                  <a:gd name="adj1" fmla="val 8333"/>
                  <a:gd name="adj2" fmla="val 49597"/>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pl" sz="2400" dirty="0"/>
              </a:p>
            </p:txBody>
          </p:sp>
          <p:sp>
            <p:nvSpPr>
              <p:cNvPr id="93" name="Left Brace 92">
                <a:extLst>
                  <a:ext uri="{FF2B5EF4-FFF2-40B4-BE49-F238E27FC236}">
                    <a16:creationId xmlns:a16="http://schemas.microsoft.com/office/drawing/2014/main" id="{5B617AA9-D3E6-4D58-BE48-824332941ED1}"/>
                  </a:ext>
                </a:extLst>
              </p:cNvPr>
              <p:cNvSpPr/>
              <p:nvPr/>
            </p:nvSpPr>
            <p:spPr>
              <a:xfrm>
                <a:off x="6232252" y="4755626"/>
                <a:ext cx="215573" cy="1019457"/>
              </a:xfrm>
              <a:prstGeom prst="leftBrace">
                <a:avLst>
                  <a:gd name="adj1" fmla="val 8333"/>
                  <a:gd name="adj2" fmla="val 49597"/>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pl" sz="2400" dirty="0"/>
              </a:p>
            </p:txBody>
          </p:sp>
          <p:grpSp>
            <p:nvGrpSpPr>
              <p:cNvPr id="40" name="Group 39">
                <a:extLst>
                  <a:ext uri="{FF2B5EF4-FFF2-40B4-BE49-F238E27FC236}">
                    <a16:creationId xmlns:a16="http://schemas.microsoft.com/office/drawing/2014/main" id="{D9C395D7-4ACD-47C6-807B-489E7D13FE33}"/>
                  </a:ext>
                </a:extLst>
              </p:cNvPr>
              <p:cNvGrpSpPr/>
              <p:nvPr/>
            </p:nvGrpSpPr>
            <p:grpSpPr>
              <a:xfrm>
                <a:off x="4814313" y="2162900"/>
                <a:ext cx="7882363" cy="3605628"/>
                <a:chOff x="4814313" y="2162900"/>
                <a:chExt cx="7882363" cy="3605628"/>
              </a:xfrm>
            </p:grpSpPr>
            <p:sp>
              <p:nvSpPr>
                <p:cNvPr id="25" name="Rectangle 24">
                  <a:extLst>
                    <a:ext uri="{FF2B5EF4-FFF2-40B4-BE49-F238E27FC236}">
                      <a16:creationId xmlns:a16="http://schemas.microsoft.com/office/drawing/2014/main" id="{F317A074-93B4-40E6-B14A-EA1333EC1705}"/>
                    </a:ext>
                  </a:extLst>
                </p:cNvPr>
                <p:cNvSpPr/>
                <p:nvPr/>
              </p:nvSpPr>
              <p:spPr>
                <a:xfrm>
                  <a:off x="4918147" y="3524218"/>
                  <a:ext cx="1157687" cy="523220"/>
                </a:xfrm>
                <a:prstGeom prst="rect">
                  <a:avLst/>
                </a:prstGeom>
              </p:spPr>
              <p:txBody>
                <a:bodyPr wrap="square">
                  <a:spAutoFit/>
                </a:bodyPr>
                <a:lstStyle/>
                <a:p>
                  <a:pPr algn="ctr" rtl="0"/>
                  <a:r>
                    <a:rPr lang="pl" sz="1400" b="1" i="0" u="none" baseline="0" dirty="0"/>
                    <a:t>Zgłaszane</a:t>
                  </a:r>
                  <a:br>
                    <a:rPr lang="pl" sz="1400" b="1" dirty="0"/>
                  </a:br>
                  <a:r>
                    <a:rPr lang="pl" sz="1400" b="1" i="0" u="none" baseline="0" dirty="0"/>
                    <a:t>przez HCP</a:t>
                  </a:r>
                  <a:endParaRPr lang="pl" sz="1400" dirty="0"/>
                </a:p>
              </p:txBody>
            </p:sp>
            <p:grpSp>
              <p:nvGrpSpPr>
                <p:cNvPr id="33" name="Group 32">
                  <a:extLst>
                    <a:ext uri="{FF2B5EF4-FFF2-40B4-BE49-F238E27FC236}">
                      <a16:creationId xmlns:a16="http://schemas.microsoft.com/office/drawing/2014/main" id="{EE21F2FB-5DB0-4FC6-9E35-16CF445F983D}"/>
                    </a:ext>
                  </a:extLst>
                </p:cNvPr>
                <p:cNvGrpSpPr/>
                <p:nvPr/>
              </p:nvGrpSpPr>
              <p:grpSpPr>
                <a:xfrm>
                  <a:off x="4814313" y="2162900"/>
                  <a:ext cx="7882363" cy="3605628"/>
                  <a:chOff x="4814313" y="2162900"/>
                  <a:chExt cx="7882363" cy="3605628"/>
                </a:xfrm>
              </p:grpSpPr>
              <p:grpSp>
                <p:nvGrpSpPr>
                  <p:cNvPr id="23" name="Group 22">
                    <a:extLst>
                      <a:ext uri="{FF2B5EF4-FFF2-40B4-BE49-F238E27FC236}">
                        <a16:creationId xmlns:a16="http://schemas.microsoft.com/office/drawing/2014/main" id="{D5DCAEC4-07FF-40AA-9331-C535FB396976}"/>
                      </a:ext>
                    </a:extLst>
                  </p:cNvPr>
                  <p:cNvGrpSpPr/>
                  <p:nvPr/>
                </p:nvGrpSpPr>
                <p:grpSpPr>
                  <a:xfrm>
                    <a:off x="4814313" y="2162900"/>
                    <a:ext cx="7882363" cy="3605628"/>
                    <a:chOff x="2098081" y="1957667"/>
                    <a:chExt cx="7882363" cy="3605628"/>
                  </a:xfrm>
                </p:grpSpPr>
                <p:sp>
                  <p:nvSpPr>
                    <p:cNvPr id="18" name="Rectangle 17">
                      <a:extLst>
                        <a:ext uri="{FF2B5EF4-FFF2-40B4-BE49-F238E27FC236}">
                          <a16:creationId xmlns:a16="http://schemas.microsoft.com/office/drawing/2014/main" id="{E3121A81-77C0-427C-BE83-A1BD72ABB199}"/>
                        </a:ext>
                      </a:extLst>
                    </p:cNvPr>
                    <p:cNvSpPr/>
                    <p:nvPr/>
                  </p:nvSpPr>
                  <p:spPr>
                    <a:xfrm>
                      <a:off x="2098081" y="4833507"/>
                      <a:ext cx="1417939" cy="523220"/>
                    </a:xfrm>
                    <a:prstGeom prst="rect">
                      <a:avLst/>
                    </a:prstGeom>
                  </p:spPr>
                  <p:txBody>
                    <a:bodyPr wrap="square">
                      <a:spAutoFit/>
                    </a:bodyPr>
                    <a:lstStyle/>
                    <a:p>
                      <a:pPr algn="ctr" rtl="0"/>
                      <a:r>
                        <a:rPr lang="pl" sz="1400" b="1" i="0" u="none" baseline="0" dirty="0"/>
                        <a:t>Zgłaszane</a:t>
                      </a:r>
                      <a:br>
                        <a:rPr lang="pl" sz="1400" b="1" dirty="0"/>
                      </a:br>
                      <a:r>
                        <a:rPr lang="pl" sz="1400" b="1" i="0" u="none" baseline="0" dirty="0"/>
                        <a:t>przez pacjenta</a:t>
                      </a:r>
                      <a:endParaRPr lang="pl" sz="1400" dirty="0"/>
                    </a:p>
                  </p:txBody>
                </p:sp>
                <p:grpSp>
                  <p:nvGrpSpPr>
                    <p:cNvPr id="21" name="Group 20">
                      <a:extLst>
                        <a:ext uri="{FF2B5EF4-FFF2-40B4-BE49-F238E27FC236}">
                          <a16:creationId xmlns:a16="http://schemas.microsoft.com/office/drawing/2014/main" id="{AAF8A04B-A26E-415F-88B1-515EAFA5A8E3}"/>
                        </a:ext>
                      </a:extLst>
                    </p:cNvPr>
                    <p:cNvGrpSpPr/>
                    <p:nvPr/>
                  </p:nvGrpSpPr>
                  <p:grpSpPr>
                    <a:xfrm>
                      <a:off x="3767480" y="1957667"/>
                      <a:ext cx="6212964" cy="3605628"/>
                      <a:chOff x="3767480" y="1957667"/>
                      <a:chExt cx="6212964" cy="3605628"/>
                    </a:xfrm>
                  </p:grpSpPr>
                  <p:grpSp>
                    <p:nvGrpSpPr>
                      <p:cNvPr id="12" name="Group 11">
                        <a:extLst>
                          <a:ext uri="{FF2B5EF4-FFF2-40B4-BE49-F238E27FC236}">
                            <a16:creationId xmlns:a16="http://schemas.microsoft.com/office/drawing/2014/main" id="{768C6164-0BAB-4A18-9168-2E2E4A996699}"/>
                          </a:ext>
                        </a:extLst>
                      </p:cNvPr>
                      <p:cNvGrpSpPr/>
                      <p:nvPr/>
                    </p:nvGrpSpPr>
                    <p:grpSpPr>
                      <a:xfrm>
                        <a:off x="3767480" y="1957667"/>
                        <a:ext cx="6212964" cy="3605628"/>
                        <a:chOff x="3767480" y="2051944"/>
                        <a:chExt cx="6212964" cy="3605628"/>
                      </a:xfrm>
                    </p:grpSpPr>
                    <p:sp>
                      <p:nvSpPr>
                        <p:cNvPr id="80" name="Rectangle 79">
                          <a:extLst>
                            <a:ext uri="{FF2B5EF4-FFF2-40B4-BE49-F238E27FC236}">
                              <a16:creationId xmlns:a16="http://schemas.microsoft.com/office/drawing/2014/main" id="{4E1F2424-B0D1-4A5D-9295-D4D48A268FCF}"/>
                            </a:ext>
                          </a:extLst>
                        </p:cNvPr>
                        <p:cNvSpPr/>
                        <p:nvPr/>
                      </p:nvSpPr>
                      <p:spPr>
                        <a:xfrm>
                          <a:off x="6906594" y="4635638"/>
                          <a:ext cx="1459992" cy="1015663"/>
                        </a:xfrm>
                        <a:prstGeom prst="rect">
                          <a:avLst/>
                        </a:prstGeom>
                        <a:solidFill>
                          <a:schemeClr val="accent6">
                            <a:lumMod val="40000"/>
                            <a:lumOff val="60000"/>
                          </a:schemeClr>
                        </a:solidFill>
                        <a:ln>
                          <a:noFill/>
                        </a:ln>
                        <a:effectLst/>
                      </p:spPr>
                      <p:txBody>
                        <a:bodyPr wrap="square">
                          <a:spAutoFit/>
                        </a:bodyPr>
                        <a:lstStyle/>
                        <a:p>
                          <a:pPr marL="91440" lvl="1" indent="-137160" algn="l" rtl="0">
                            <a:buFont typeface="Arial" panose="020B0604020202020204" pitchFamily="34" charset="0"/>
                            <a:buChar char="•"/>
                            <a:defRPr/>
                          </a:pPr>
                          <a:r>
                            <a:rPr lang="pl" sz="1200" b="0" i="0" u="none" kern="0" baseline="0" dirty="0"/>
                            <a:t>HRU związane</a:t>
                          </a:r>
                          <a:br>
                            <a:rPr lang="pl" sz="1200" b="0" i="0" u="none" kern="0" baseline="0" dirty="0"/>
                          </a:br>
                          <a:r>
                            <a:rPr lang="pl" sz="1200" b="0" i="0" u="none" kern="0" baseline="0" dirty="0"/>
                            <a:t> z astmą </a:t>
                          </a:r>
                        </a:p>
                        <a:p>
                          <a:pPr marL="91440" lvl="1" indent="-137160" algn="l" rtl="0">
                            <a:buFont typeface="Arial" panose="020B0604020202020204" pitchFamily="34" charset="0"/>
                            <a:buChar char="•"/>
                            <a:defRPr/>
                          </a:pPr>
                          <a:r>
                            <a:rPr lang="pl" sz="1200" b="0" i="0" u="none" kern="0" baseline="0" dirty="0"/>
                            <a:t>WPAI-Asthma</a:t>
                          </a:r>
                        </a:p>
                        <a:p>
                          <a:pPr marL="91440" lvl="1" indent="-137160" algn="l" rtl="0">
                            <a:buFont typeface="Arial" panose="020B0604020202020204" pitchFamily="34" charset="0"/>
                            <a:buChar char="•"/>
                            <a:defRPr/>
                          </a:pPr>
                          <a:r>
                            <a:rPr lang="pl" sz="1200" b="0" i="0" u="none" kern="0" baseline="0" dirty="0"/>
                            <a:t>Ocena </a:t>
                          </a:r>
                        </a:p>
                        <a:p>
                          <a:pPr marL="0" lvl="1" algn="l" rtl="0">
                            <a:defRPr/>
                          </a:pPr>
                          <a:r>
                            <a:rPr lang="pl" sz="1200" b="0" i="0" u="none" kern="0" baseline="0" dirty="0"/>
                            <a:t>   skuteczności tx  </a:t>
                          </a:r>
                        </a:p>
                      </p:txBody>
                    </p:sp>
                    <p:grpSp>
                      <p:nvGrpSpPr>
                        <p:cNvPr id="10" name="Group 9">
                          <a:extLst>
                            <a:ext uri="{FF2B5EF4-FFF2-40B4-BE49-F238E27FC236}">
                              <a16:creationId xmlns:a16="http://schemas.microsoft.com/office/drawing/2014/main" id="{FBC6B526-2C63-4AE3-8A0E-CDFC0301E33E}"/>
                            </a:ext>
                          </a:extLst>
                        </p:cNvPr>
                        <p:cNvGrpSpPr/>
                        <p:nvPr/>
                      </p:nvGrpSpPr>
                      <p:grpSpPr>
                        <a:xfrm>
                          <a:off x="3767480" y="2051944"/>
                          <a:ext cx="6212964" cy="3605628"/>
                          <a:chOff x="3847368" y="2184986"/>
                          <a:chExt cx="6212964" cy="3605628"/>
                        </a:xfrm>
                      </p:grpSpPr>
                      <p:sp>
                        <p:nvSpPr>
                          <p:cNvPr id="64" name="TextBox 63">
                            <a:extLst>
                              <a:ext uri="{FF2B5EF4-FFF2-40B4-BE49-F238E27FC236}">
                                <a16:creationId xmlns:a16="http://schemas.microsoft.com/office/drawing/2014/main" id="{797A57ED-2028-4ADE-B952-6C343A4EDC21}"/>
                              </a:ext>
                            </a:extLst>
                          </p:cNvPr>
                          <p:cNvSpPr txBox="1"/>
                          <p:nvPr/>
                        </p:nvSpPr>
                        <p:spPr>
                          <a:xfrm>
                            <a:off x="3847368" y="2485325"/>
                            <a:ext cx="1426464" cy="457200"/>
                          </a:xfrm>
                          <a:prstGeom prst="hexagon">
                            <a:avLst/>
                          </a:prstGeom>
                          <a:solidFill>
                            <a:schemeClr val="accent1"/>
                          </a:solidFill>
                        </p:spPr>
                        <p:txBody>
                          <a:bodyPr wrap="square" lIns="36000" rIns="36000" rtlCol="0" anchor="ctr">
                            <a:noAutofit/>
                          </a:bodyPr>
                          <a:lstStyle/>
                          <a:p>
                            <a:pPr algn="ctr" rtl="0"/>
                            <a:r>
                              <a:rPr lang="pl" sz="1100" b="1" i="0" u="none" baseline="0" dirty="0">
                                <a:solidFill>
                                  <a:schemeClr val="bg1"/>
                                </a:solidFill>
                              </a:rPr>
                              <a:t>Tylko na etapie włączenia </a:t>
                            </a:r>
                          </a:p>
                        </p:txBody>
                      </p:sp>
                      <p:sp>
                        <p:nvSpPr>
                          <p:cNvPr id="70" name="TextBox 69">
                            <a:extLst>
                              <a:ext uri="{FF2B5EF4-FFF2-40B4-BE49-F238E27FC236}">
                                <a16:creationId xmlns:a16="http://schemas.microsoft.com/office/drawing/2014/main" id="{02A0F0E3-B627-495C-ABFB-D0949FE73CBB}"/>
                              </a:ext>
                            </a:extLst>
                          </p:cNvPr>
                          <p:cNvSpPr txBox="1"/>
                          <p:nvPr/>
                        </p:nvSpPr>
                        <p:spPr>
                          <a:xfrm>
                            <a:off x="5308756" y="2485325"/>
                            <a:ext cx="1554480" cy="457200"/>
                          </a:xfrm>
                          <a:prstGeom prst="hexagon">
                            <a:avLst/>
                          </a:prstGeom>
                          <a:solidFill>
                            <a:schemeClr val="accent3">
                              <a:lumMod val="50000"/>
                            </a:schemeClr>
                          </a:solidFill>
                        </p:spPr>
                        <p:txBody>
                          <a:bodyPr wrap="square" rtlCol="0" anchor="ctr">
                            <a:noAutofit/>
                          </a:bodyPr>
                          <a:lstStyle/>
                          <a:p>
                            <a:pPr algn="ctr" rtl="0"/>
                            <a:r>
                              <a:rPr lang="pl" sz="1300" b="1" i="0" u="none" baseline="0" dirty="0">
                                <a:solidFill>
                                  <a:schemeClr val="bg1"/>
                                </a:solidFill>
                              </a:rPr>
                              <a:t>Co miesiąc</a:t>
                            </a:r>
                            <a:r>
                              <a:rPr lang="pl" sz="1300" b="1" i="0" u="none" baseline="30000" dirty="0">
                                <a:solidFill>
                                  <a:schemeClr val="bg1"/>
                                </a:solidFill>
                              </a:rPr>
                              <a:t>a</a:t>
                            </a:r>
                            <a:r>
                              <a:rPr lang="pl" sz="1300" b="1" i="0" u="none" baseline="0" dirty="0"/>
                              <a:t> </a:t>
                            </a:r>
                          </a:p>
                        </p:txBody>
                      </p:sp>
                      <p:sp>
                        <p:nvSpPr>
                          <p:cNvPr id="71" name="TextBox 70">
                            <a:extLst>
                              <a:ext uri="{FF2B5EF4-FFF2-40B4-BE49-F238E27FC236}">
                                <a16:creationId xmlns:a16="http://schemas.microsoft.com/office/drawing/2014/main" id="{BA083C31-3BF5-4BAF-B43F-C191394FB571}"/>
                              </a:ext>
                            </a:extLst>
                          </p:cNvPr>
                          <p:cNvSpPr txBox="1"/>
                          <p:nvPr/>
                        </p:nvSpPr>
                        <p:spPr>
                          <a:xfrm>
                            <a:off x="6898160" y="2485325"/>
                            <a:ext cx="1527048" cy="457200"/>
                          </a:xfrm>
                          <a:prstGeom prst="hexagon">
                            <a:avLst/>
                          </a:prstGeom>
                          <a:solidFill>
                            <a:schemeClr val="accent6">
                              <a:lumMod val="75000"/>
                            </a:schemeClr>
                          </a:solidFill>
                        </p:spPr>
                        <p:txBody>
                          <a:bodyPr wrap="square" rtlCol="0" anchor="ctr">
                            <a:noAutofit/>
                          </a:bodyPr>
                          <a:lstStyle/>
                          <a:p>
                            <a:pPr algn="ctr" rtl="0"/>
                            <a:r>
                              <a:rPr lang="pl" sz="1300" b="1" i="0" u="none" baseline="0" dirty="0">
                                <a:solidFill>
                                  <a:schemeClr val="bg1"/>
                                </a:solidFill>
                              </a:rPr>
                              <a:t>Co</a:t>
                            </a:r>
                            <a:br>
                              <a:rPr lang="pl" sz="1300" b="1" i="0" u="none" baseline="0" dirty="0">
                                <a:solidFill>
                                  <a:schemeClr val="bg1"/>
                                </a:solidFill>
                              </a:rPr>
                            </a:br>
                            <a:r>
                              <a:rPr lang="pl" sz="1300" b="1" i="0" u="none" baseline="0" dirty="0">
                                <a:solidFill>
                                  <a:schemeClr val="bg1"/>
                                </a:solidFill>
                              </a:rPr>
                              <a:t>3 miesiące</a:t>
                            </a:r>
                            <a:r>
                              <a:rPr lang="pl" sz="1300" b="1" i="0" u="none" baseline="30000" dirty="0">
                                <a:solidFill>
                                  <a:schemeClr val="bg1"/>
                                </a:solidFill>
                              </a:rPr>
                              <a:t>a</a:t>
                            </a:r>
                            <a:endParaRPr lang="pl" sz="1300" b="1" dirty="0">
                              <a:solidFill>
                                <a:schemeClr val="bg1"/>
                              </a:solidFill>
                            </a:endParaRPr>
                          </a:p>
                        </p:txBody>
                      </p:sp>
                      <p:sp>
                        <p:nvSpPr>
                          <p:cNvPr id="72" name="TextBox 71">
                            <a:extLst>
                              <a:ext uri="{FF2B5EF4-FFF2-40B4-BE49-F238E27FC236}">
                                <a16:creationId xmlns:a16="http://schemas.microsoft.com/office/drawing/2014/main" id="{FE749807-5D7F-4546-BEFA-DB6028155207}"/>
                              </a:ext>
                            </a:extLst>
                          </p:cNvPr>
                          <p:cNvSpPr txBox="1"/>
                          <p:nvPr/>
                        </p:nvSpPr>
                        <p:spPr>
                          <a:xfrm>
                            <a:off x="8460132" y="2485325"/>
                            <a:ext cx="1600200" cy="457200"/>
                          </a:xfrm>
                          <a:prstGeom prst="hexagon">
                            <a:avLst/>
                          </a:prstGeom>
                          <a:solidFill>
                            <a:srgbClr val="0D3759"/>
                          </a:solidFill>
                        </p:spPr>
                        <p:txBody>
                          <a:bodyPr wrap="square" rtlCol="0" anchor="ctr">
                            <a:noAutofit/>
                          </a:bodyPr>
                          <a:lstStyle/>
                          <a:p>
                            <a:pPr algn="ctr" rtl="0"/>
                            <a:r>
                              <a:rPr lang="pl" sz="1300" b="1" i="0" u="none" baseline="0" dirty="0">
                                <a:solidFill>
                                  <a:schemeClr val="bg1"/>
                                </a:solidFill>
                              </a:rPr>
                              <a:t>Co</a:t>
                            </a:r>
                            <a:br>
                              <a:rPr lang="pl" sz="1300" b="1" i="0" u="none" baseline="0" dirty="0">
                                <a:solidFill>
                                  <a:schemeClr val="bg1"/>
                                </a:solidFill>
                              </a:rPr>
                            </a:br>
                            <a:r>
                              <a:rPr lang="pl" sz="1300" b="1" i="0" u="none" baseline="0" dirty="0">
                                <a:solidFill>
                                  <a:schemeClr val="bg1"/>
                                </a:solidFill>
                              </a:rPr>
                              <a:t>6 miesięcy</a:t>
                            </a:r>
                            <a:r>
                              <a:rPr lang="pl" sz="1300" b="1" i="0" u="none" baseline="30000" dirty="0">
                                <a:solidFill>
                                  <a:schemeClr val="bg1"/>
                                </a:solidFill>
                              </a:rPr>
                              <a:t>a</a:t>
                            </a:r>
                            <a:endParaRPr lang="pl" sz="1300" b="1" dirty="0">
                              <a:solidFill>
                                <a:schemeClr val="bg1"/>
                              </a:solidFill>
                            </a:endParaRPr>
                          </a:p>
                        </p:txBody>
                      </p:sp>
                      <p:sp>
                        <p:nvSpPr>
                          <p:cNvPr id="74" name="TextBox 73">
                            <a:extLst>
                              <a:ext uri="{FF2B5EF4-FFF2-40B4-BE49-F238E27FC236}">
                                <a16:creationId xmlns:a16="http://schemas.microsoft.com/office/drawing/2014/main" id="{E49801E4-E0F5-4149-92FB-27C1D865902B}"/>
                              </a:ext>
                            </a:extLst>
                          </p:cNvPr>
                          <p:cNvSpPr txBox="1"/>
                          <p:nvPr/>
                        </p:nvSpPr>
                        <p:spPr>
                          <a:xfrm>
                            <a:off x="4016399" y="2184986"/>
                            <a:ext cx="5994615" cy="307777"/>
                          </a:xfrm>
                          <a:prstGeom prst="rect">
                            <a:avLst/>
                          </a:prstGeom>
                          <a:noFill/>
                        </p:spPr>
                        <p:txBody>
                          <a:bodyPr wrap="square" rtlCol="0">
                            <a:spAutoFit/>
                          </a:bodyPr>
                          <a:lstStyle/>
                          <a:p>
                            <a:pPr algn="ctr" rtl="0"/>
                            <a:r>
                              <a:rPr lang="pl" sz="1400" b="1" i="0" u="none" baseline="0"/>
                              <a:t>Gromadzenie danych</a:t>
                            </a:r>
                            <a:r>
                              <a:rPr lang="pl" sz="1400" b="1" i="0" u="none" baseline="30000"/>
                              <a:t>2</a:t>
                            </a:r>
                            <a:endParaRPr lang="pl" sz="1400" b="1" dirty="0"/>
                          </a:p>
                        </p:txBody>
                      </p:sp>
                      <p:sp>
                        <p:nvSpPr>
                          <p:cNvPr id="76" name="Rectangle 75">
                            <a:extLst>
                              <a:ext uri="{FF2B5EF4-FFF2-40B4-BE49-F238E27FC236}">
                                <a16:creationId xmlns:a16="http://schemas.microsoft.com/office/drawing/2014/main" id="{A9E2B2E0-7485-4456-8A5A-928D44E90550}"/>
                              </a:ext>
                            </a:extLst>
                          </p:cNvPr>
                          <p:cNvSpPr/>
                          <p:nvPr/>
                        </p:nvSpPr>
                        <p:spPr>
                          <a:xfrm>
                            <a:off x="3874708" y="4774952"/>
                            <a:ext cx="1362456" cy="650576"/>
                          </a:xfrm>
                          <a:prstGeom prst="rect">
                            <a:avLst/>
                          </a:prstGeom>
                          <a:solidFill>
                            <a:schemeClr val="accent1"/>
                          </a:solidFill>
                          <a:ln>
                            <a:noFill/>
                          </a:ln>
                          <a:effectLst/>
                        </p:spPr>
                        <p:txBody>
                          <a:bodyPr wrap="square">
                            <a:noAutofit/>
                          </a:bodyPr>
                          <a:lstStyle/>
                          <a:p>
                            <a:pPr marL="0" lvl="1" algn="l" rtl="0">
                              <a:defRPr/>
                            </a:pPr>
                            <a:r>
                              <a:rPr lang="pl" sz="1200" b="0" i="0" u="none" kern="0" baseline="0" dirty="0">
                                <a:solidFill>
                                  <a:schemeClr val="bg1"/>
                                </a:solidFill>
                              </a:rPr>
                              <a:t>Świadomość kwestii zdrowotnych</a:t>
                            </a:r>
                          </a:p>
                        </p:txBody>
                      </p:sp>
                      <p:sp>
                        <p:nvSpPr>
                          <p:cNvPr id="77" name="Rectangle 76">
                            <a:extLst>
                              <a:ext uri="{FF2B5EF4-FFF2-40B4-BE49-F238E27FC236}">
                                <a16:creationId xmlns:a16="http://schemas.microsoft.com/office/drawing/2014/main" id="{A985BDA4-C6C5-44EA-8B14-D2D36C923272}"/>
                              </a:ext>
                            </a:extLst>
                          </p:cNvPr>
                          <p:cNvSpPr/>
                          <p:nvPr/>
                        </p:nvSpPr>
                        <p:spPr>
                          <a:xfrm>
                            <a:off x="5300391" y="4774951"/>
                            <a:ext cx="1609538" cy="1015663"/>
                          </a:xfrm>
                          <a:prstGeom prst="rect">
                            <a:avLst/>
                          </a:prstGeom>
                          <a:solidFill>
                            <a:schemeClr val="accent3">
                              <a:lumMod val="60000"/>
                              <a:lumOff val="40000"/>
                            </a:schemeClr>
                          </a:solidFill>
                          <a:ln>
                            <a:noFill/>
                          </a:ln>
                          <a:effectLst/>
                        </p:spPr>
                        <p:txBody>
                          <a:bodyPr wrap="square" lIns="36000" rIns="36000">
                            <a:spAutoFit/>
                          </a:bodyPr>
                          <a:lstStyle/>
                          <a:p>
                            <a:pPr marL="91440" lvl="1" indent="-137160" algn="l" rtl="0">
                              <a:buFont typeface="Arial" panose="020B0604020202020204" pitchFamily="34" charset="0"/>
                              <a:buChar char="•"/>
                              <a:defRPr/>
                            </a:pPr>
                            <a:r>
                              <a:rPr lang="pl" sz="1200" b="0" i="0" u="none" kern="0" baseline="0" dirty="0"/>
                              <a:t>Przestrzeganie</a:t>
                            </a:r>
                            <a:br>
                              <a:rPr lang="pl" sz="1200" b="0" i="0" u="none" kern="0" baseline="0" dirty="0"/>
                            </a:br>
                            <a:r>
                              <a:rPr lang="pl" sz="1200" b="0" i="0" u="none" kern="0" baseline="0" dirty="0"/>
                              <a:t> zasad przyjmowania</a:t>
                            </a:r>
                            <a:br>
                              <a:rPr lang="pl" sz="1200" b="0" i="0" u="none" kern="0" baseline="0" dirty="0"/>
                            </a:br>
                            <a:r>
                              <a:rPr lang="pl" sz="1200" b="0" i="0" u="none" kern="0" baseline="0" dirty="0"/>
                              <a:t> leku</a:t>
                            </a:r>
                          </a:p>
                          <a:p>
                            <a:pPr marL="91440" lvl="1" indent="-137160" algn="l" rtl="0">
                              <a:buFont typeface="Arial" panose="020B0604020202020204" pitchFamily="34" charset="0"/>
                              <a:buChar char="•"/>
                              <a:defRPr/>
                            </a:pPr>
                            <a:r>
                              <a:rPr lang="pl" sz="1200" b="0" i="0" u="none" kern="0" baseline="0" dirty="0"/>
                              <a:t>Astma EXAC</a:t>
                            </a:r>
                          </a:p>
                          <a:p>
                            <a:pPr marL="91440" lvl="1" indent="-137160" algn="l" rtl="0">
                              <a:buFont typeface="Arial" panose="020B0604020202020204" pitchFamily="34" charset="0"/>
                              <a:buChar char="•"/>
                              <a:defRPr/>
                            </a:pPr>
                            <a:r>
                              <a:rPr lang="pl" sz="1200" b="0" i="0" u="none" kern="0" baseline="0" dirty="0"/>
                              <a:t>ACT</a:t>
                            </a:r>
                          </a:p>
                        </p:txBody>
                      </p:sp>
                    </p:grpSp>
                  </p:grpSp>
                  <p:sp>
                    <p:nvSpPr>
                      <p:cNvPr id="20" name="Rectangle 19">
                        <a:extLst>
                          <a:ext uri="{FF2B5EF4-FFF2-40B4-BE49-F238E27FC236}">
                            <a16:creationId xmlns:a16="http://schemas.microsoft.com/office/drawing/2014/main" id="{BE7AF984-DF55-44D0-98D5-5926D0EB3A3A}"/>
                          </a:ext>
                        </a:extLst>
                      </p:cNvPr>
                      <p:cNvSpPr/>
                      <p:nvPr/>
                    </p:nvSpPr>
                    <p:spPr>
                      <a:xfrm>
                        <a:off x="8443139" y="4541361"/>
                        <a:ext cx="1490472" cy="1015663"/>
                      </a:xfrm>
                      <a:prstGeom prst="rect">
                        <a:avLst/>
                      </a:prstGeom>
                      <a:solidFill>
                        <a:srgbClr val="14558A">
                          <a:alpha val="85098"/>
                        </a:srgbClr>
                      </a:solidFill>
                    </p:spPr>
                    <p:txBody>
                      <a:bodyPr wrap="square">
                        <a:spAutoFit/>
                      </a:bodyPr>
                      <a:lstStyle/>
                      <a:p>
                        <a:pPr marL="171450" lvl="1" indent="-171450" algn="l" rtl="0">
                          <a:buFont typeface="Arial" panose="020B0604020202020204" pitchFamily="34" charset="0"/>
                          <a:buChar char="•"/>
                          <a:defRPr/>
                        </a:pPr>
                        <a:r>
                          <a:rPr lang="pl" sz="1200" b="0" i="0" u="none" kern="0" baseline="0">
                            <a:solidFill>
                              <a:schemeClr val="bg1"/>
                            </a:solidFill>
                          </a:rPr>
                          <a:t>QOL: SGRQ</a:t>
                        </a:r>
                      </a:p>
                      <a:p>
                        <a:pPr marL="171450" lvl="1" indent="-171450" algn="l" rtl="0">
                          <a:buFont typeface="Arial" panose="020B0604020202020204" pitchFamily="34" charset="0"/>
                          <a:buChar char="•"/>
                          <a:defRPr/>
                        </a:pPr>
                        <a:r>
                          <a:rPr lang="pl" sz="1200" b="0" i="0" u="none" kern="0" baseline="0">
                            <a:solidFill>
                              <a:schemeClr val="bg1"/>
                            </a:solidFill>
                          </a:rPr>
                          <a:t>Źródło leków wystawionych na receptę</a:t>
                        </a:r>
                      </a:p>
                      <a:p>
                        <a:pPr marL="171450" lvl="1" indent="-171450" algn="l" rtl="0">
                          <a:buFont typeface="Arial" panose="020B0604020202020204" pitchFamily="34" charset="0"/>
                          <a:buChar char="•"/>
                          <a:defRPr/>
                        </a:pPr>
                        <a:r>
                          <a:rPr lang="pl" sz="1200" b="0" i="0" u="none" kern="0" baseline="0">
                            <a:solidFill>
                              <a:schemeClr val="bg1"/>
                            </a:solidFill>
                          </a:rPr>
                          <a:t>Plan tx astmy</a:t>
                        </a:r>
                      </a:p>
                    </p:txBody>
                  </p:sp>
                </p:grpSp>
              </p:grpSp>
              <p:sp>
                <p:nvSpPr>
                  <p:cNvPr id="30" name="Rectangle 29">
                    <a:extLst>
                      <a:ext uri="{FF2B5EF4-FFF2-40B4-BE49-F238E27FC236}">
                        <a16:creationId xmlns:a16="http://schemas.microsoft.com/office/drawing/2014/main" id="{FA2129D9-5C44-4AD0-81B6-8EC9769EB7B4}"/>
                      </a:ext>
                    </a:extLst>
                  </p:cNvPr>
                  <p:cNvSpPr/>
                  <p:nvPr/>
                </p:nvSpPr>
                <p:spPr>
                  <a:xfrm>
                    <a:off x="6495769" y="3055768"/>
                    <a:ext cx="1357793" cy="1081616"/>
                  </a:xfrm>
                  <a:prstGeom prst="rect">
                    <a:avLst/>
                  </a:prstGeom>
                  <a:solidFill>
                    <a:schemeClr val="accent1"/>
                  </a:solidFill>
                </p:spPr>
                <p:txBody>
                  <a:bodyPr wrap="square" lIns="36000" rIns="36000">
                    <a:noAutofit/>
                  </a:bodyPr>
                  <a:lstStyle/>
                  <a:p>
                    <a:pPr marL="91440" lvl="1" indent="-137160" algn="l" rtl="0">
                      <a:buFont typeface="Arial" panose="020B0604020202020204" pitchFamily="34" charset="0"/>
                      <a:buChar char="•"/>
                      <a:defRPr/>
                    </a:pPr>
                    <a:r>
                      <a:rPr lang="pl" sz="1200" b="0" i="0" u="none" kern="0" baseline="0" dirty="0">
                        <a:solidFill>
                          <a:schemeClr val="bg1"/>
                        </a:solidFill>
                      </a:rPr>
                      <a:t>Kryteria kwali-</a:t>
                    </a:r>
                    <a:br>
                      <a:rPr lang="pl" sz="1200" b="0" i="0" u="none" kern="0" baseline="0" dirty="0">
                        <a:solidFill>
                          <a:schemeClr val="bg1"/>
                        </a:solidFill>
                      </a:rPr>
                    </a:br>
                    <a:r>
                      <a:rPr lang="pl" sz="1200" b="0" i="0" u="none" kern="0" baseline="0" dirty="0">
                        <a:solidFill>
                          <a:schemeClr val="bg1"/>
                        </a:solidFill>
                      </a:rPr>
                      <a:t> fikacyjne i dane</a:t>
                    </a:r>
                    <a:br>
                      <a:rPr lang="pl" sz="1200" b="0" i="0" u="none" kern="0" baseline="0" dirty="0">
                        <a:solidFill>
                          <a:schemeClr val="bg1"/>
                        </a:solidFill>
                      </a:rPr>
                    </a:br>
                    <a:r>
                      <a:rPr lang="pl" sz="1200" b="0" i="0" u="none" kern="0" baseline="0" dirty="0">
                        <a:solidFill>
                          <a:schemeClr val="bg1"/>
                        </a:solidFill>
                      </a:rPr>
                      <a:t> demograficzne</a:t>
                    </a:r>
                  </a:p>
                  <a:p>
                    <a:pPr marL="91440" lvl="1" indent="-137160" algn="l" rtl="0">
                      <a:spcBef>
                        <a:spcPts val="600"/>
                      </a:spcBef>
                      <a:buFont typeface="Arial" panose="020B0604020202020204" pitchFamily="34" charset="0"/>
                      <a:buChar char="•"/>
                      <a:defRPr/>
                    </a:pPr>
                    <a:r>
                      <a:rPr lang="pl" sz="1200" b="0" i="0" u="none" kern="0" baseline="0" dirty="0">
                        <a:solidFill>
                          <a:schemeClr val="bg1"/>
                        </a:solidFill>
                      </a:rPr>
                      <a:t>Wywiad doty-</a:t>
                    </a:r>
                    <a:br>
                      <a:rPr lang="pl" sz="1200" b="0" i="0" u="none" kern="0" baseline="0" dirty="0">
                        <a:solidFill>
                          <a:schemeClr val="bg1"/>
                        </a:solidFill>
                      </a:rPr>
                    </a:br>
                    <a:r>
                      <a:rPr lang="pl" sz="1200" b="0" i="0" u="none" kern="0" baseline="0" dirty="0">
                        <a:solidFill>
                          <a:schemeClr val="bg1"/>
                        </a:solidFill>
                      </a:rPr>
                      <a:t> czący astmy </a:t>
                    </a:r>
                  </a:p>
                </p:txBody>
              </p:sp>
            </p:grpSp>
          </p:grpSp>
        </p:grpSp>
        <p:sp>
          <p:nvSpPr>
            <p:cNvPr id="32" name="Rectangle 31">
              <a:extLst>
                <a:ext uri="{FF2B5EF4-FFF2-40B4-BE49-F238E27FC236}">
                  <a16:creationId xmlns:a16="http://schemas.microsoft.com/office/drawing/2014/main" id="{D9B6BA4E-A0D8-47EC-9A49-DAD552E3D197}"/>
                </a:ext>
              </a:extLst>
            </p:cNvPr>
            <p:cNvSpPr/>
            <p:nvPr/>
          </p:nvSpPr>
          <p:spPr>
            <a:xfrm>
              <a:off x="11156887" y="3055768"/>
              <a:ext cx="1492956" cy="1015663"/>
            </a:xfrm>
            <a:prstGeom prst="rect">
              <a:avLst/>
            </a:prstGeom>
            <a:solidFill>
              <a:srgbClr val="14558A">
                <a:alpha val="84706"/>
              </a:srgbClr>
            </a:solidFill>
          </p:spPr>
          <p:txBody>
            <a:bodyPr wrap="square">
              <a:spAutoFit/>
            </a:bodyPr>
            <a:lstStyle/>
            <a:p>
              <a:pPr marL="91440" lvl="1" indent="-137160" algn="l" rtl="0">
                <a:buFont typeface="Arial" panose="020B0604020202020204" pitchFamily="34" charset="0"/>
                <a:buChar char="•"/>
                <a:defRPr/>
              </a:pPr>
              <a:r>
                <a:rPr lang="pl" sz="1200" b="0" i="0" u="none" kern="0" baseline="0" dirty="0">
                  <a:solidFill>
                    <a:schemeClr val="bg1"/>
                  </a:solidFill>
                </a:rPr>
                <a:t>Charakterystyki  </a:t>
              </a:r>
            </a:p>
            <a:p>
              <a:pPr marL="0" lvl="1" algn="l" rtl="0">
                <a:defRPr/>
              </a:pPr>
              <a:r>
                <a:rPr lang="pl" sz="1200" b="0" i="0" u="none" kern="0" baseline="0" dirty="0">
                  <a:solidFill>
                    <a:schemeClr val="bg1"/>
                  </a:solidFill>
                </a:rPr>
                <a:t>   pacjenta</a:t>
              </a:r>
            </a:p>
            <a:p>
              <a:pPr marL="91440" lvl="1" indent="-137160" algn="l" rtl="0">
                <a:buFont typeface="Arial" panose="020B0604020202020204" pitchFamily="34" charset="0"/>
                <a:buChar char="•"/>
                <a:defRPr/>
              </a:pPr>
              <a:r>
                <a:rPr lang="pl" sz="1200" b="0" i="0" u="none" kern="0" baseline="0" dirty="0">
                  <a:solidFill>
                    <a:schemeClr val="bg1"/>
                  </a:solidFill>
                </a:rPr>
                <a:t>Charakterystyki    </a:t>
              </a:r>
            </a:p>
            <a:p>
              <a:pPr marL="0" lvl="1" algn="l" rtl="0">
                <a:defRPr/>
              </a:pPr>
              <a:r>
                <a:rPr lang="pl" sz="1200" b="0" i="0" u="none" kern="0" baseline="0" dirty="0">
                  <a:solidFill>
                    <a:schemeClr val="bg1"/>
                  </a:solidFill>
                </a:rPr>
                <a:t>   leczenia  </a:t>
              </a:r>
            </a:p>
            <a:p>
              <a:pPr marL="91440" lvl="1" indent="-137160" algn="l" rtl="0">
                <a:buFont typeface="Arial" panose="020B0604020202020204" pitchFamily="34" charset="0"/>
                <a:buChar char="•"/>
                <a:defRPr/>
              </a:pPr>
              <a:r>
                <a:rPr lang="pl" sz="1200" b="0" i="0" u="none" kern="0" baseline="0" dirty="0">
                  <a:solidFill>
                    <a:schemeClr val="bg1"/>
                  </a:solidFill>
                </a:rPr>
                <a:t>Wyniki leczenia</a:t>
              </a:r>
            </a:p>
          </p:txBody>
        </p:sp>
      </p:grpSp>
      <p:pic>
        <p:nvPicPr>
          <p:cNvPr id="46" name="Picture 45">
            <a:extLst>
              <a:ext uri="{FF2B5EF4-FFF2-40B4-BE49-F238E27FC236}">
                <a16:creationId xmlns:a16="http://schemas.microsoft.com/office/drawing/2014/main" id="{22065C15-F344-49B1-9E28-04F7A2032E73}"/>
              </a:ext>
            </a:extLst>
          </p:cNvPr>
          <p:cNvPicPr>
            <a:picLocks noChangeAspect="1"/>
          </p:cNvPicPr>
          <p:nvPr/>
        </p:nvPicPr>
        <p:blipFill>
          <a:blip r:embed="rId3"/>
          <a:stretch>
            <a:fillRect/>
          </a:stretch>
        </p:blipFill>
        <p:spPr>
          <a:xfrm>
            <a:off x="10935877" y="690515"/>
            <a:ext cx="1123801" cy="406266"/>
          </a:xfrm>
          <a:prstGeom prst="rect">
            <a:avLst/>
          </a:prstGeom>
        </p:spPr>
      </p:pic>
      <p:pic>
        <p:nvPicPr>
          <p:cNvPr id="47" name="Picture 46" descr="home_icon.png">
            <a:hlinkClick r:id="rId4" action="ppaction://hlinksldjump"/>
            <a:extLst>
              <a:ext uri="{FF2B5EF4-FFF2-40B4-BE49-F238E27FC236}">
                <a16:creationId xmlns:a16="http://schemas.microsoft.com/office/drawing/2014/main" id="{EFF1FF42-9633-4769-BB6C-6A036519C13E}"/>
              </a:ext>
            </a:extLst>
          </p:cNvPr>
          <p:cNvPicPr>
            <a:picLocks noChangeAspect="1"/>
          </p:cNvPicPr>
          <p:nvPr/>
        </p:nvPicPr>
        <p:blipFill>
          <a:blip r:embed="rId5"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21285331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E8665EEB-515A-4D52-8020-D0A51B742E1E}"/>
              </a:ext>
            </a:extLst>
          </p:cNvPr>
          <p:cNvSpPr txBox="1"/>
          <p:nvPr/>
        </p:nvSpPr>
        <p:spPr>
          <a:xfrm rot="10800000">
            <a:off x="10802667" y="-516"/>
            <a:ext cx="1390650" cy="1188720"/>
          </a:xfrm>
          <a:prstGeom prst="rect">
            <a:avLst/>
          </a:prstGeom>
          <a:solidFill>
            <a:srgbClr val="0D3759"/>
          </a:solidFill>
        </p:spPr>
        <p:txBody>
          <a:bodyPr wrap="square" rtlCol="0">
            <a:spAutoFit/>
          </a:bodyPr>
          <a:lstStyle/>
          <a:p>
            <a:endParaRPr lang="pl" dirty="0"/>
          </a:p>
        </p:txBody>
      </p:sp>
      <p:sp>
        <p:nvSpPr>
          <p:cNvPr id="2" name="Title 1">
            <a:extLst>
              <a:ext uri="{FF2B5EF4-FFF2-40B4-BE49-F238E27FC236}">
                <a16:creationId xmlns:a16="http://schemas.microsoft.com/office/drawing/2014/main" id="{62DA3738-5690-48FF-87C2-9196CDC286D9}"/>
              </a:ext>
            </a:extLst>
          </p:cNvPr>
          <p:cNvSpPr>
            <a:spLocks noGrp="1"/>
          </p:cNvSpPr>
          <p:nvPr>
            <p:ph type="title"/>
          </p:nvPr>
        </p:nvSpPr>
        <p:spPr/>
        <p:txBody>
          <a:bodyPr>
            <a:normAutofit fontScale="90000"/>
          </a:bodyPr>
          <a:lstStyle/>
          <a:p>
            <a:pPr algn="l" rtl="0"/>
            <a:r>
              <a:rPr lang="pl" b="1" i="0" u="none" baseline="0"/>
              <a:t>Badanie CHRONICLE: schemat stosowania leczenia biologicznego</a:t>
            </a:r>
          </a:p>
        </p:txBody>
      </p:sp>
      <p:sp>
        <p:nvSpPr>
          <p:cNvPr id="3" name="Slide Number Placeholder 2">
            <a:extLst>
              <a:ext uri="{FF2B5EF4-FFF2-40B4-BE49-F238E27FC236}">
                <a16:creationId xmlns:a16="http://schemas.microsoft.com/office/drawing/2014/main" id="{F9835E42-10E9-4A06-A0CD-FF45D702AEB0}"/>
              </a:ext>
            </a:extLst>
          </p:cNvPr>
          <p:cNvSpPr>
            <a:spLocks noGrp="1"/>
          </p:cNvSpPr>
          <p:nvPr>
            <p:ph type="sldNum" sz="quarter" idx="12"/>
          </p:nvPr>
        </p:nvSpPr>
        <p:spPr/>
        <p:txBody>
          <a:bodyPr/>
          <a:lstStyle/>
          <a:p>
            <a:pPr lvl="0" algn="r" rtl="0"/>
            <a:fld id="{3C4F54F3-C349-4609-AFEE-01462D5C7942}" type="slidenum">
              <a:rPr/>
              <a:pPr lvl="0" algn="r" rtl="0"/>
              <a:t>10</a:t>
            </a:fld>
            <a:endParaRPr lang="pl" noProof="0" dirty="0"/>
          </a:p>
        </p:txBody>
      </p:sp>
      <p:sp>
        <p:nvSpPr>
          <p:cNvPr id="16" name="Text Placeholder 15">
            <a:extLst>
              <a:ext uri="{FF2B5EF4-FFF2-40B4-BE49-F238E27FC236}">
                <a16:creationId xmlns:a16="http://schemas.microsoft.com/office/drawing/2014/main" id="{AA36908B-0778-4278-A30D-E075456A8F89}"/>
              </a:ext>
            </a:extLst>
          </p:cNvPr>
          <p:cNvSpPr>
            <a:spLocks noGrp="1"/>
          </p:cNvSpPr>
          <p:nvPr>
            <p:ph type="body" sz="quarter" idx="13"/>
          </p:nvPr>
        </p:nvSpPr>
        <p:spPr>
          <a:xfrm>
            <a:off x="341015" y="5853874"/>
            <a:ext cx="10482918" cy="1005840"/>
          </a:xfrm>
        </p:spPr>
        <p:txBody>
          <a:bodyPr>
            <a:normAutofit/>
          </a:bodyPr>
          <a:lstStyle/>
          <a:p>
            <a:pPr algn="l" rtl="0"/>
            <a:r>
              <a:rPr lang="pl" sz="900" b="1" i="0" u="none" baseline="0" dirty="0"/>
              <a:t>*Reslizumab został zarejestrowany, lecz nie jest dostępny w Australii. </a:t>
            </a:r>
            <a:r>
              <a:rPr lang="pl" sz="900" b="0" i="0" u="none" baseline="30000" dirty="0"/>
              <a:t>† </a:t>
            </a:r>
            <a:r>
              <a:rPr lang="pl" sz="900" b="1" i="0" u="none" baseline="0" dirty="0"/>
              <a:t>Reslizumab i dupilumab nie zostały dopuszczone do stosowania w ciężkiej astmie w Nowej Zelandii.</a:t>
            </a:r>
          </a:p>
          <a:p>
            <a:pPr algn="l" rtl="0"/>
            <a:r>
              <a:rPr lang="pl" sz="900" b="0" i="0" u="none" baseline="0" dirty="0"/>
              <a:t>IgE = immunoglobulina E; IL5/IL5Rα = receptor alfa interleukiny 5/interleukina 5. Moore WC et al. </a:t>
            </a:r>
            <a:r>
              <a:rPr lang="pl" sz="900" b="0" i="1" u="none" baseline="0" dirty="0"/>
              <a:t>Ann Allergy Asthma Immunol</a:t>
            </a:r>
            <a:r>
              <a:rPr lang="pl" sz="900" b="0" i="0" u="none" baseline="0" dirty="0"/>
              <a:t>. 2020;125:294-303.e.1</a:t>
            </a:r>
          </a:p>
        </p:txBody>
      </p:sp>
      <p:sp>
        <p:nvSpPr>
          <p:cNvPr id="13" name="TextBox 12">
            <a:extLst>
              <a:ext uri="{FF2B5EF4-FFF2-40B4-BE49-F238E27FC236}">
                <a16:creationId xmlns:a16="http://schemas.microsoft.com/office/drawing/2014/main" id="{8584FB8B-36A7-43A2-8880-ABD7DF5D4995}"/>
              </a:ext>
            </a:extLst>
          </p:cNvPr>
          <p:cNvSpPr txBox="1"/>
          <p:nvPr/>
        </p:nvSpPr>
        <p:spPr>
          <a:xfrm>
            <a:off x="7644608" y="3121552"/>
            <a:ext cx="539992" cy="246221"/>
          </a:xfrm>
          <a:prstGeom prst="rect">
            <a:avLst/>
          </a:prstGeom>
          <a:noFill/>
        </p:spPr>
        <p:txBody>
          <a:bodyPr wrap="square" rtlCol="0">
            <a:spAutoFit/>
          </a:bodyPr>
          <a:lstStyle/>
          <a:p>
            <a:pPr algn="l" rtl="0"/>
            <a:r>
              <a:rPr lang="pl" sz="1000" b="0" i="0" u="none" baseline="0">
                <a:solidFill>
                  <a:schemeClr val="bg1"/>
                </a:solidFill>
              </a:rPr>
              <a:t>n=15</a:t>
            </a:r>
          </a:p>
        </p:txBody>
      </p:sp>
      <p:grpSp>
        <p:nvGrpSpPr>
          <p:cNvPr id="40" name="Group 39">
            <a:extLst>
              <a:ext uri="{FF2B5EF4-FFF2-40B4-BE49-F238E27FC236}">
                <a16:creationId xmlns:a16="http://schemas.microsoft.com/office/drawing/2014/main" id="{16CE5C93-CAEA-4A2E-8044-058A82487640}"/>
              </a:ext>
            </a:extLst>
          </p:cNvPr>
          <p:cNvGrpSpPr/>
          <p:nvPr/>
        </p:nvGrpSpPr>
        <p:grpSpPr>
          <a:xfrm>
            <a:off x="457200" y="1222435"/>
            <a:ext cx="11602475" cy="5310684"/>
            <a:chOff x="528637" y="1222435"/>
            <a:chExt cx="11602475" cy="5310684"/>
          </a:xfrm>
        </p:grpSpPr>
        <p:grpSp>
          <p:nvGrpSpPr>
            <p:cNvPr id="19" name="Group 18">
              <a:extLst>
                <a:ext uri="{FF2B5EF4-FFF2-40B4-BE49-F238E27FC236}">
                  <a16:creationId xmlns:a16="http://schemas.microsoft.com/office/drawing/2014/main" id="{01051781-D6AD-4D79-97AB-C670ACC38119}"/>
                </a:ext>
              </a:extLst>
            </p:cNvPr>
            <p:cNvGrpSpPr/>
            <p:nvPr/>
          </p:nvGrpSpPr>
          <p:grpSpPr>
            <a:xfrm>
              <a:off x="600076" y="1222435"/>
              <a:ext cx="11531036" cy="5310684"/>
              <a:chOff x="-29867" y="1246884"/>
              <a:chExt cx="11531036" cy="5310684"/>
            </a:xfrm>
          </p:grpSpPr>
          <p:cxnSp>
            <p:nvCxnSpPr>
              <p:cNvPr id="51" name="Straight Connector 50">
                <a:extLst>
                  <a:ext uri="{FF2B5EF4-FFF2-40B4-BE49-F238E27FC236}">
                    <a16:creationId xmlns:a16="http://schemas.microsoft.com/office/drawing/2014/main" id="{6699EF5B-4C3E-4198-9D73-18E2CEEB28CD}"/>
                  </a:ext>
                </a:extLst>
              </p:cNvPr>
              <p:cNvCxnSpPr>
                <a:cxnSpLocks/>
              </p:cNvCxnSpPr>
              <p:nvPr/>
            </p:nvCxnSpPr>
            <p:spPr>
              <a:xfrm rot="5400000">
                <a:off x="3619569" y="3814015"/>
                <a:ext cx="493776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338925A-D6AF-41FF-A111-576FC02C472E}"/>
                  </a:ext>
                </a:extLst>
              </p:cNvPr>
              <p:cNvGrpSpPr/>
              <p:nvPr/>
            </p:nvGrpSpPr>
            <p:grpSpPr>
              <a:xfrm>
                <a:off x="-29867" y="1246884"/>
                <a:ext cx="11531036" cy="5310684"/>
                <a:chOff x="-29867" y="1246884"/>
                <a:chExt cx="11531036" cy="5310684"/>
              </a:xfrm>
            </p:grpSpPr>
            <p:sp>
              <p:nvSpPr>
                <p:cNvPr id="34" name="TextBox 33">
                  <a:extLst>
                    <a:ext uri="{FF2B5EF4-FFF2-40B4-BE49-F238E27FC236}">
                      <a16:creationId xmlns:a16="http://schemas.microsoft.com/office/drawing/2014/main" id="{AC8938E7-7D42-4E88-9976-CC0E12FB4EBC}"/>
                    </a:ext>
                  </a:extLst>
                </p:cNvPr>
                <p:cNvSpPr txBox="1"/>
                <p:nvPr/>
              </p:nvSpPr>
              <p:spPr>
                <a:xfrm>
                  <a:off x="4492146" y="3353635"/>
                  <a:ext cx="1313758" cy="246221"/>
                </a:xfrm>
                <a:prstGeom prst="rect">
                  <a:avLst/>
                </a:prstGeom>
                <a:noFill/>
              </p:spPr>
              <p:txBody>
                <a:bodyPr wrap="square" rtlCol="0" anchor="ctr">
                  <a:spAutoFit/>
                </a:bodyPr>
                <a:lstStyle/>
                <a:p>
                  <a:pPr algn="l" rtl="0"/>
                  <a:r>
                    <a:rPr lang="pl" sz="1000" b="1" i="0" u="none" baseline="0"/>
                    <a:t>Reslizumab*</a:t>
                  </a:r>
                  <a:r>
                    <a:rPr lang="pl" sz="1000" b="0" i="0" u="none" baseline="30000"/>
                    <a:t> †</a:t>
                  </a:r>
                  <a:endParaRPr lang="pl" sz="1000" b="1" dirty="0"/>
                </a:p>
              </p:txBody>
            </p:sp>
            <p:sp>
              <p:nvSpPr>
                <p:cNvPr id="37" name="TextBox 36">
                  <a:extLst>
                    <a:ext uri="{FF2B5EF4-FFF2-40B4-BE49-F238E27FC236}">
                      <a16:creationId xmlns:a16="http://schemas.microsoft.com/office/drawing/2014/main" id="{7039E94E-C9E4-410F-8F20-2024852596DD}"/>
                    </a:ext>
                  </a:extLst>
                </p:cNvPr>
                <p:cNvSpPr txBox="1"/>
                <p:nvPr/>
              </p:nvSpPr>
              <p:spPr>
                <a:xfrm>
                  <a:off x="4488901" y="3224027"/>
                  <a:ext cx="930215" cy="246221"/>
                </a:xfrm>
                <a:prstGeom prst="rect">
                  <a:avLst/>
                </a:prstGeom>
                <a:noFill/>
              </p:spPr>
              <p:txBody>
                <a:bodyPr wrap="square" rtlCol="0">
                  <a:spAutoFit/>
                </a:bodyPr>
                <a:lstStyle/>
                <a:p>
                  <a:pPr algn="l" rtl="0"/>
                  <a:r>
                    <a:rPr lang="pl" sz="1000" b="0" i="0" u="none" baseline="0"/>
                    <a:t>Dupilumab</a:t>
                  </a:r>
                  <a:r>
                    <a:rPr lang="pl" sz="1000" b="0" i="0" u="none" baseline="30000"/>
                    <a:t>†</a:t>
                  </a:r>
                </a:p>
              </p:txBody>
            </p:sp>
            <p:grpSp>
              <p:nvGrpSpPr>
                <p:cNvPr id="7" name="Group 6">
                  <a:extLst>
                    <a:ext uri="{FF2B5EF4-FFF2-40B4-BE49-F238E27FC236}">
                      <a16:creationId xmlns:a16="http://schemas.microsoft.com/office/drawing/2014/main" id="{A8AD37FA-C8A7-46BC-80D8-1D0EF74E2D9C}"/>
                    </a:ext>
                  </a:extLst>
                </p:cNvPr>
                <p:cNvGrpSpPr/>
                <p:nvPr/>
              </p:nvGrpSpPr>
              <p:grpSpPr>
                <a:xfrm>
                  <a:off x="-29867" y="1246884"/>
                  <a:ext cx="11531036" cy="5310684"/>
                  <a:chOff x="-29867" y="1246884"/>
                  <a:chExt cx="11531036" cy="5310684"/>
                </a:xfrm>
              </p:grpSpPr>
              <p:sp>
                <p:nvSpPr>
                  <p:cNvPr id="9" name="TextBox 8">
                    <a:extLst>
                      <a:ext uri="{FF2B5EF4-FFF2-40B4-BE49-F238E27FC236}">
                        <a16:creationId xmlns:a16="http://schemas.microsoft.com/office/drawing/2014/main" id="{704CAF1A-6D58-4EC7-B3A6-42F1C630D77B}"/>
                      </a:ext>
                    </a:extLst>
                  </p:cNvPr>
                  <p:cNvSpPr txBox="1"/>
                  <p:nvPr/>
                </p:nvSpPr>
                <p:spPr>
                  <a:xfrm>
                    <a:off x="6179129" y="1246884"/>
                    <a:ext cx="5159647" cy="1184940"/>
                  </a:xfrm>
                  <a:prstGeom prst="rect">
                    <a:avLst/>
                  </a:prstGeom>
                  <a:noFill/>
                </p:spPr>
                <p:txBody>
                  <a:bodyPr wrap="square" rtlCol="0">
                    <a:spAutoFit/>
                  </a:bodyPr>
                  <a:lstStyle/>
                  <a:p>
                    <a:pPr algn="ctr" rtl="0">
                      <a:buClr>
                        <a:schemeClr val="accent1"/>
                      </a:buClr>
                    </a:pPr>
                    <a:r>
                      <a:rPr lang="pl" sz="1600" b="1" i="0" u="none" baseline="0">
                        <a:solidFill>
                          <a:schemeClr val="accent2"/>
                        </a:solidFill>
                      </a:rPr>
                      <a:t>Zmiana leczenia biologicznego</a:t>
                    </a:r>
                  </a:p>
                  <a:p>
                    <a:pPr marL="285750" indent="-228600" algn="l" rtl="0">
                      <a:spcBef>
                        <a:spcPts val="600"/>
                      </a:spcBef>
                      <a:buClr>
                        <a:schemeClr val="accent1"/>
                      </a:buClr>
                      <a:buFont typeface="Arial" panose="020B0604020202020204" pitchFamily="34" charset="0"/>
                      <a:buChar char="•"/>
                    </a:pPr>
                    <a:r>
                      <a:rPr lang="pl" sz="1500" b="0" i="0" u="none" baseline="0"/>
                      <a:t>Nieczęsta zmiana leków; &lt;10% pacjentów</a:t>
                    </a:r>
                  </a:p>
                  <a:p>
                    <a:pPr marL="285750" indent="-228600" algn="l" rtl="0">
                      <a:spcBef>
                        <a:spcPts val="600"/>
                      </a:spcBef>
                      <a:buClr>
                        <a:schemeClr val="accent1"/>
                      </a:buClr>
                      <a:buFont typeface="Arial" panose="020B0604020202020204" pitchFamily="34" charset="0"/>
                      <a:buChar char="•"/>
                    </a:pPr>
                    <a:r>
                      <a:rPr lang="pl" sz="1500" b="0" i="0" u="none" baseline="0"/>
                      <a:t>Najczęstsze zmiany: mepolizumab na benralizumab (n=17) i omalizumab na benralizumab (n=11) </a:t>
                    </a:r>
                  </a:p>
                </p:txBody>
              </p:sp>
              <p:sp>
                <p:nvSpPr>
                  <p:cNvPr id="6" name="Rectangle 5">
                    <a:extLst>
                      <a:ext uri="{FF2B5EF4-FFF2-40B4-BE49-F238E27FC236}">
                        <a16:creationId xmlns:a16="http://schemas.microsoft.com/office/drawing/2014/main" id="{CD553E4E-152C-47DD-A647-CA1A71A9A315}"/>
                      </a:ext>
                    </a:extLst>
                  </p:cNvPr>
                  <p:cNvSpPr/>
                  <p:nvPr/>
                </p:nvSpPr>
                <p:spPr>
                  <a:xfrm>
                    <a:off x="-29867" y="1246884"/>
                    <a:ext cx="5803681" cy="1107996"/>
                  </a:xfrm>
                  <a:prstGeom prst="rect">
                    <a:avLst/>
                  </a:prstGeom>
                </p:spPr>
                <p:txBody>
                  <a:bodyPr wrap="square">
                    <a:spAutoFit/>
                  </a:bodyPr>
                  <a:lstStyle/>
                  <a:p>
                    <a:pPr algn="ctr" rtl="0">
                      <a:buClr>
                        <a:schemeClr val="accent1"/>
                      </a:buClr>
                    </a:pPr>
                    <a:r>
                      <a:rPr lang="pl" sz="1600" b="1" i="0" u="none" baseline="0">
                        <a:solidFill>
                          <a:schemeClr val="accent2"/>
                        </a:solidFill>
                      </a:rPr>
                      <a:t>Rozpoczęcie leczenia biologicznego </a:t>
                    </a:r>
                  </a:p>
                  <a:p>
                    <a:pPr marL="283464" indent="-228600" algn="l" rtl="0">
                      <a:spcBef>
                        <a:spcPts val="600"/>
                      </a:spcBef>
                      <a:buClr>
                        <a:schemeClr val="accent1"/>
                      </a:buClr>
                      <a:buFont typeface="Arial" panose="020B0604020202020204" pitchFamily="34" charset="0"/>
                      <a:buChar char="•"/>
                    </a:pPr>
                    <a:r>
                      <a:rPr lang="pl" sz="1500" b="0" i="0" u="none" baseline="0"/>
                      <a:t>Spośród 796 włączonych pacjentów, 557 było leczonych lekami biologicznymi (51%: anty-IgE; 48%: anty-IL5/IL-5Rα) na moment rozpoczęcia udziału w badaniu w grudniu 2015 r.</a:t>
                    </a:r>
                  </a:p>
                </p:txBody>
              </p:sp>
              <p:grpSp>
                <p:nvGrpSpPr>
                  <p:cNvPr id="58" name="Group 57">
                    <a:extLst>
                      <a:ext uri="{FF2B5EF4-FFF2-40B4-BE49-F238E27FC236}">
                        <a16:creationId xmlns:a16="http://schemas.microsoft.com/office/drawing/2014/main" id="{0FEED353-E4AB-4975-BC7C-36D532A4FFD7}"/>
                      </a:ext>
                    </a:extLst>
                  </p:cNvPr>
                  <p:cNvGrpSpPr/>
                  <p:nvPr/>
                </p:nvGrpSpPr>
                <p:grpSpPr>
                  <a:xfrm>
                    <a:off x="6890898" y="5971571"/>
                    <a:ext cx="4610271" cy="585997"/>
                    <a:chOff x="7179666" y="5971571"/>
                    <a:chExt cx="4610271" cy="585997"/>
                  </a:xfrm>
                </p:grpSpPr>
                <p:sp>
                  <p:nvSpPr>
                    <p:cNvPr id="53" name="Oval 52">
                      <a:extLst>
                        <a:ext uri="{FF2B5EF4-FFF2-40B4-BE49-F238E27FC236}">
                          <a16:creationId xmlns:a16="http://schemas.microsoft.com/office/drawing/2014/main" id="{573C3D2F-AE37-49D6-8A16-47BFFF80C2F8}"/>
                        </a:ext>
                      </a:extLst>
                    </p:cNvPr>
                    <p:cNvSpPr/>
                    <p:nvPr/>
                  </p:nvSpPr>
                  <p:spPr>
                    <a:xfrm rot="5400000">
                      <a:off x="7234938" y="6049078"/>
                      <a:ext cx="54864"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 name="TextBox 53">
                      <a:extLst>
                        <a:ext uri="{FF2B5EF4-FFF2-40B4-BE49-F238E27FC236}">
                          <a16:creationId xmlns:a16="http://schemas.microsoft.com/office/drawing/2014/main" id="{80637C43-D6D4-4C7E-AEF7-E3FA919C2A7D}"/>
                        </a:ext>
                      </a:extLst>
                    </p:cNvPr>
                    <p:cNvSpPr txBox="1"/>
                    <p:nvPr/>
                  </p:nvSpPr>
                  <p:spPr>
                    <a:xfrm>
                      <a:off x="7364573" y="5971571"/>
                      <a:ext cx="3387320" cy="246221"/>
                    </a:xfrm>
                    <a:prstGeom prst="rect">
                      <a:avLst/>
                    </a:prstGeom>
                    <a:noFill/>
                  </p:spPr>
                  <p:txBody>
                    <a:bodyPr wrap="square" rtlCol="0">
                      <a:spAutoFit/>
                    </a:bodyPr>
                    <a:lstStyle/>
                    <a:p>
                      <a:pPr algn="l" rtl="0"/>
                      <a:r>
                        <a:rPr lang="pl" sz="1000" b="0" i="0" u="none" baseline="0" dirty="0"/>
                        <a:t>= liczba pacjentów zmieniających leki biologiczne</a:t>
                      </a:r>
                    </a:p>
                  </p:txBody>
                </p:sp>
                <p:cxnSp>
                  <p:nvCxnSpPr>
                    <p:cNvPr id="56" name="Straight Connector 55">
                      <a:extLst>
                        <a:ext uri="{FF2B5EF4-FFF2-40B4-BE49-F238E27FC236}">
                          <a16:creationId xmlns:a16="http://schemas.microsoft.com/office/drawing/2014/main" id="{4490AA6A-D242-4603-90C6-75C073F2CA20}"/>
                        </a:ext>
                      </a:extLst>
                    </p:cNvPr>
                    <p:cNvCxnSpPr/>
                    <p:nvPr/>
                  </p:nvCxnSpPr>
                  <p:spPr>
                    <a:xfrm>
                      <a:off x="7179666" y="6296289"/>
                      <a:ext cx="182880" cy="0"/>
                    </a:xfrm>
                    <a:prstGeom prst="line">
                      <a:avLst/>
                    </a:prstGeom>
                    <a:ln w="19050">
                      <a:solidFill>
                        <a:srgbClr val="AFAFAF"/>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1627887-4BD5-4C8A-9D51-D8A678959BDE}"/>
                        </a:ext>
                      </a:extLst>
                    </p:cNvPr>
                    <p:cNvSpPr txBox="1"/>
                    <p:nvPr/>
                  </p:nvSpPr>
                  <p:spPr>
                    <a:xfrm>
                      <a:off x="7367478" y="6157458"/>
                      <a:ext cx="4422459" cy="400110"/>
                    </a:xfrm>
                    <a:prstGeom prst="rect">
                      <a:avLst/>
                    </a:prstGeom>
                    <a:noFill/>
                  </p:spPr>
                  <p:txBody>
                    <a:bodyPr wrap="square" rtlCol="0">
                      <a:spAutoFit/>
                    </a:bodyPr>
                    <a:lstStyle/>
                    <a:p>
                      <a:pPr algn="l" rtl="0"/>
                      <a:r>
                        <a:rPr lang="pl" sz="1000" b="0" i="0" u="none" baseline="0" dirty="0"/>
                        <a:t>= lek, którym pacjent zastąpił poprzednie leczenie (pojedyncza kreska pokazuje 1 zmianę leku; podwójna kreska pokazuje 2 zmiany leków)</a:t>
                      </a:r>
                    </a:p>
                  </p:txBody>
                </p:sp>
              </p:grpSp>
              <p:grpSp>
                <p:nvGrpSpPr>
                  <p:cNvPr id="25" name="Group 24">
                    <a:extLst>
                      <a:ext uri="{FF2B5EF4-FFF2-40B4-BE49-F238E27FC236}">
                        <a16:creationId xmlns:a16="http://schemas.microsoft.com/office/drawing/2014/main" id="{50D7F34B-EA29-43BE-A76C-D09697B78900}"/>
                      </a:ext>
                    </a:extLst>
                  </p:cNvPr>
                  <p:cNvGrpSpPr/>
                  <p:nvPr/>
                </p:nvGrpSpPr>
                <p:grpSpPr>
                  <a:xfrm>
                    <a:off x="6612833" y="2713586"/>
                    <a:ext cx="4726908" cy="3338298"/>
                    <a:chOff x="6612833" y="2713586"/>
                    <a:chExt cx="4726908" cy="3338298"/>
                  </a:xfrm>
                </p:grpSpPr>
                <p:grpSp>
                  <p:nvGrpSpPr>
                    <p:cNvPr id="23" name="Group 22">
                      <a:extLst>
                        <a:ext uri="{FF2B5EF4-FFF2-40B4-BE49-F238E27FC236}">
                          <a16:creationId xmlns:a16="http://schemas.microsoft.com/office/drawing/2014/main" id="{CCEB2F44-B308-459F-8E83-5B190E4A7CE1}"/>
                        </a:ext>
                      </a:extLst>
                    </p:cNvPr>
                    <p:cNvGrpSpPr/>
                    <p:nvPr/>
                  </p:nvGrpSpPr>
                  <p:grpSpPr>
                    <a:xfrm>
                      <a:off x="6612833" y="2713586"/>
                      <a:ext cx="4726908" cy="3338298"/>
                      <a:chOff x="6612833" y="2713586"/>
                      <a:chExt cx="4726908" cy="3338298"/>
                    </a:xfrm>
                  </p:grpSpPr>
                  <p:sp>
                    <p:nvSpPr>
                      <p:cNvPr id="98" name="TextBox 97">
                        <a:extLst>
                          <a:ext uri="{FF2B5EF4-FFF2-40B4-BE49-F238E27FC236}">
                            <a16:creationId xmlns:a16="http://schemas.microsoft.com/office/drawing/2014/main" id="{E95C2DB3-42F7-4CB0-BC84-F102ADA2A7DA}"/>
                          </a:ext>
                        </a:extLst>
                      </p:cNvPr>
                      <p:cNvSpPr txBox="1"/>
                      <p:nvPr/>
                    </p:nvSpPr>
                    <p:spPr>
                      <a:xfrm>
                        <a:off x="7675213" y="2777924"/>
                        <a:ext cx="1006669" cy="246221"/>
                      </a:xfrm>
                      <a:prstGeom prst="rect">
                        <a:avLst/>
                      </a:prstGeom>
                      <a:solidFill>
                        <a:schemeClr val="bg1"/>
                      </a:solidFill>
                    </p:spPr>
                    <p:txBody>
                      <a:bodyPr wrap="square" rtlCol="0">
                        <a:spAutoFit/>
                      </a:bodyPr>
                      <a:lstStyle/>
                      <a:p>
                        <a:pPr algn="ctr" rtl="0"/>
                        <a:r>
                          <a:rPr lang="pl" sz="1000" b="0" i="0" u="none" baseline="0" dirty="0"/>
                          <a:t>Przejście z</a:t>
                        </a:r>
                      </a:p>
                    </p:txBody>
                  </p:sp>
                  <p:sp>
                    <p:nvSpPr>
                      <p:cNvPr id="99" name="TextBox 98">
                        <a:extLst>
                          <a:ext uri="{FF2B5EF4-FFF2-40B4-BE49-F238E27FC236}">
                            <a16:creationId xmlns:a16="http://schemas.microsoft.com/office/drawing/2014/main" id="{10377457-2938-456D-A487-212DB62EB542}"/>
                          </a:ext>
                        </a:extLst>
                      </p:cNvPr>
                      <p:cNvSpPr txBox="1"/>
                      <p:nvPr/>
                    </p:nvSpPr>
                    <p:spPr>
                      <a:xfrm>
                        <a:off x="10187624" y="2713586"/>
                        <a:ext cx="1152117" cy="400110"/>
                      </a:xfrm>
                      <a:prstGeom prst="rect">
                        <a:avLst/>
                      </a:prstGeom>
                      <a:solidFill>
                        <a:schemeClr val="bg1"/>
                      </a:solidFill>
                    </p:spPr>
                    <p:txBody>
                      <a:bodyPr wrap="square" rtlCol="0">
                        <a:spAutoFit/>
                      </a:bodyPr>
                      <a:lstStyle/>
                      <a:p>
                        <a:pPr algn="ctr" rtl="0"/>
                        <a:r>
                          <a:rPr lang="pl" sz="1000" b="0" i="0" u="none" baseline="0"/>
                          <a:t>Przejście na inny lek biologiczny</a:t>
                        </a:r>
                      </a:p>
                    </p:txBody>
                  </p:sp>
                  <p:grpSp>
                    <p:nvGrpSpPr>
                      <p:cNvPr id="22" name="Group 21">
                        <a:extLst>
                          <a:ext uri="{FF2B5EF4-FFF2-40B4-BE49-F238E27FC236}">
                            <a16:creationId xmlns:a16="http://schemas.microsoft.com/office/drawing/2014/main" id="{357F2AFE-FA35-40D9-93C5-970924EAD90B}"/>
                          </a:ext>
                        </a:extLst>
                      </p:cNvPr>
                      <p:cNvGrpSpPr/>
                      <p:nvPr/>
                    </p:nvGrpSpPr>
                    <p:grpSpPr>
                      <a:xfrm>
                        <a:off x="6612833" y="3074845"/>
                        <a:ext cx="4580456" cy="2977039"/>
                        <a:chOff x="6612833" y="3074845"/>
                        <a:chExt cx="4580456" cy="2977039"/>
                      </a:xfrm>
                    </p:grpSpPr>
                    <p:pic>
                      <p:nvPicPr>
                        <p:cNvPr id="21" name="Picture 20">
                          <a:extLst>
                            <a:ext uri="{FF2B5EF4-FFF2-40B4-BE49-F238E27FC236}">
                              <a16:creationId xmlns:a16="http://schemas.microsoft.com/office/drawing/2014/main" id="{F11A72B6-2DC3-42DC-935C-0310C13A54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21916" y="3130864"/>
                          <a:ext cx="2324870" cy="2807689"/>
                        </a:xfrm>
                        <a:prstGeom prst="rect">
                          <a:avLst/>
                        </a:prstGeom>
                      </p:spPr>
                    </p:pic>
                    <p:sp>
                      <p:nvSpPr>
                        <p:cNvPr id="39" name="TextBox 38">
                          <a:extLst>
                            <a:ext uri="{FF2B5EF4-FFF2-40B4-BE49-F238E27FC236}">
                              <a16:creationId xmlns:a16="http://schemas.microsoft.com/office/drawing/2014/main" id="{EE205CCC-682F-45F8-A9A9-FC4A4B748612}"/>
                            </a:ext>
                          </a:extLst>
                        </p:cNvPr>
                        <p:cNvSpPr txBox="1"/>
                        <p:nvPr/>
                      </p:nvSpPr>
                      <p:spPr>
                        <a:xfrm>
                          <a:off x="7208688" y="4661567"/>
                          <a:ext cx="1048484" cy="246221"/>
                        </a:xfrm>
                        <a:prstGeom prst="rect">
                          <a:avLst/>
                        </a:prstGeom>
                        <a:solidFill>
                          <a:schemeClr val="bg1"/>
                        </a:solidFill>
                      </p:spPr>
                      <p:txBody>
                        <a:bodyPr wrap="square" rtlCol="0">
                          <a:spAutoFit/>
                        </a:bodyPr>
                        <a:lstStyle/>
                        <a:p>
                          <a:pPr algn="l" rtl="0"/>
                          <a:r>
                            <a:rPr lang="pl" sz="1000" b="0" i="0" u="none" baseline="0"/>
                            <a:t>reslizumabu*</a:t>
                          </a:r>
                          <a:r>
                            <a:rPr lang="pl" sz="1000" b="0" i="0" u="none" baseline="30000"/>
                            <a:t> †</a:t>
                          </a:r>
                          <a:endParaRPr lang="pl" sz="1000" dirty="0"/>
                        </a:p>
                      </p:txBody>
                    </p:sp>
                    <p:sp>
                      <p:nvSpPr>
                        <p:cNvPr id="41" name="TextBox 40">
                          <a:extLst>
                            <a:ext uri="{FF2B5EF4-FFF2-40B4-BE49-F238E27FC236}">
                              <a16:creationId xmlns:a16="http://schemas.microsoft.com/office/drawing/2014/main" id="{C7AF9FDF-3E83-46CA-AC04-29993B2CA757}"/>
                            </a:ext>
                          </a:extLst>
                        </p:cNvPr>
                        <p:cNvSpPr txBox="1"/>
                        <p:nvPr/>
                      </p:nvSpPr>
                      <p:spPr>
                        <a:xfrm>
                          <a:off x="6642486" y="5301004"/>
                          <a:ext cx="1691640" cy="279592"/>
                        </a:xfrm>
                        <a:prstGeom prst="rect">
                          <a:avLst/>
                        </a:prstGeom>
                        <a:solidFill>
                          <a:schemeClr val="bg1"/>
                        </a:solidFill>
                      </p:spPr>
                      <p:txBody>
                        <a:bodyPr wrap="square" rtlCol="0">
                          <a:spAutoFit/>
                        </a:bodyPr>
                        <a:lstStyle/>
                        <a:p>
                          <a:pPr algn="l" rtl="0"/>
                          <a:r>
                            <a:rPr lang="pl" sz="1000" b="0" i="0" u="none" baseline="0"/>
                            <a:t>Omalizumab-Mepolizumab</a:t>
                          </a:r>
                        </a:p>
                      </p:txBody>
                    </p:sp>
                    <p:sp>
                      <p:nvSpPr>
                        <p:cNvPr id="42" name="TextBox 41">
                          <a:extLst>
                            <a:ext uri="{FF2B5EF4-FFF2-40B4-BE49-F238E27FC236}">
                              <a16:creationId xmlns:a16="http://schemas.microsoft.com/office/drawing/2014/main" id="{58E2B33F-B4A4-4C08-A867-5355E0A79AF3}"/>
                            </a:ext>
                          </a:extLst>
                        </p:cNvPr>
                        <p:cNvSpPr txBox="1"/>
                        <p:nvPr/>
                      </p:nvSpPr>
                      <p:spPr>
                        <a:xfrm>
                          <a:off x="7335094" y="4944189"/>
                          <a:ext cx="930215" cy="246221"/>
                        </a:xfrm>
                        <a:prstGeom prst="rect">
                          <a:avLst/>
                        </a:prstGeom>
                        <a:solidFill>
                          <a:schemeClr val="bg1"/>
                        </a:solidFill>
                      </p:spPr>
                      <p:txBody>
                        <a:bodyPr wrap="square" rtlCol="0">
                          <a:spAutoFit/>
                        </a:bodyPr>
                        <a:lstStyle/>
                        <a:p>
                          <a:pPr algn="l" rtl="0"/>
                          <a:r>
                            <a:rPr lang="pl" sz="1000" b="0" i="0" u="none" baseline="0"/>
                            <a:t>dupilumabu</a:t>
                          </a:r>
                          <a:r>
                            <a:rPr lang="pl" sz="1000" b="0" i="0" u="none" baseline="30000"/>
                            <a:t> †</a:t>
                          </a:r>
                          <a:endParaRPr lang="pl" sz="1000" dirty="0"/>
                        </a:p>
                      </p:txBody>
                    </p:sp>
                    <p:sp>
                      <p:nvSpPr>
                        <p:cNvPr id="43" name="TextBox 42">
                          <a:extLst>
                            <a:ext uri="{FF2B5EF4-FFF2-40B4-BE49-F238E27FC236}">
                              <a16:creationId xmlns:a16="http://schemas.microsoft.com/office/drawing/2014/main" id="{0FE64168-445A-4053-BCF6-C37E22150771}"/>
                            </a:ext>
                          </a:extLst>
                        </p:cNvPr>
                        <p:cNvSpPr txBox="1"/>
                        <p:nvPr/>
                      </p:nvSpPr>
                      <p:spPr>
                        <a:xfrm>
                          <a:off x="6612833" y="5772292"/>
                          <a:ext cx="1783080" cy="279592"/>
                        </a:xfrm>
                        <a:prstGeom prst="rect">
                          <a:avLst/>
                        </a:prstGeom>
                        <a:solidFill>
                          <a:schemeClr val="bg1"/>
                        </a:solidFill>
                      </p:spPr>
                      <p:txBody>
                        <a:bodyPr wrap="square" rtlCol="0">
                          <a:spAutoFit/>
                        </a:bodyPr>
                        <a:lstStyle/>
                        <a:p>
                          <a:pPr algn="l" rtl="0"/>
                          <a:r>
                            <a:rPr lang="pl" sz="1000" b="0" i="0" u="none" baseline="0"/>
                            <a:t>Benralizumab-Mepolizumab </a:t>
                          </a:r>
                        </a:p>
                      </p:txBody>
                    </p:sp>
                    <p:sp>
                      <p:nvSpPr>
                        <p:cNvPr id="44" name="TextBox 43">
                          <a:extLst>
                            <a:ext uri="{FF2B5EF4-FFF2-40B4-BE49-F238E27FC236}">
                              <a16:creationId xmlns:a16="http://schemas.microsoft.com/office/drawing/2014/main" id="{94543B6C-7097-4A62-997F-56FD01CDE037}"/>
                            </a:ext>
                          </a:extLst>
                        </p:cNvPr>
                        <p:cNvSpPr txBox="1"/>
                        <p:nvPr/>
                      </p:nvSpPr>
                      <p:spPr>
                        <a:xfrm>
                          <a:off x="7065767" y="3542023"/>
                          <a:ext cx="1105916" cy="246221"/>
                        </a:xfrm>
                        <a:prstGeom prst="rect">
                          <a:avLst/>
                        </a:prstGeom>
                        <a:solidFill>
                          <a:schemeClr val="bg1"/>
                        </a:solidFill>
                      </p:spPr>
                      <p:txBody>
                        <a:bodyPr wrap="square" rtlCol="0">
                          <a:spAutoFit/>
                        </a:bodyPr>
                        <a:lstStyle/>
                        <a:p>
                          <a:pPr algn="ctr" rtl="0"/>
                          <a:r>
                            <a:rPr lang="pl" sz="1000" b="0" i="0" u="none" baseline="0" dirty="0"/>
                            <a:t>benralizumabu</a:t>
                          </a:r>
                        </a:p>
                      </p:txBody>
                    </p:sp>
                    <p:sp>
                      <p:nvSpPr>
                        <p:cNvPr id="45" name="TextBox 44">
                          <a:extLst>
                            <a:ext uri="{FF2B5EF4-FFF2-40B4-BE49-F238E27FC236}">
                              <a16:creationId xmlns:a16="http://schemas.microsoft.com/office/drawing/2014/main" id="{6C568BFD-A0F9-459F-A60D-65327DF31C92}"/>
                            </a:ext>
                          </a:extLst>
                        </p:cNvPr>
                        <p:cNvSpPr txBox="1"/>
                        <p:nvPr/>
                      </p:nvSpPr>
                      <p:spPr>
                        <a:xfrm>
                          <a:off x="7116977" y="3074845"/>
                          <a:ext cx="1021925" cy="246221"/>
                        </a:xfrm>
                        <a:prstGeom prst="rect">
                          <a:avLst/>
                        </a:prstGeom>
                        <a:solidFill>
                          <a:schemeClr val="bg1"/>
                        </a:solidFill>
                      </p:spPr>
                      <p:txBody>
                        <a:bodyPr wrap="square" rtlCol="0">
                          <a:spAutoFit/>
                        </a:bodyPr>
                        <a:lstStyle/>
                        <a:p>
                          <a:pPr algn="ctr" rtl="0"/>
                          <a:r>
                            <a:rPr lang="pl" sz="1000" b="0" i="0" u="none" baseline="0"/>
                            <a:t>omalizumabu</a:t>
                          </a:r>
                        </a:p>
                      </p:txBody>
                    </p:sp>
                    <p:sp>
                      <p:nvSpPr>
                        <p:cNvPr id="46" name="TextBox 45">
                          <a:extLst>
                            <a:ext uri="{FF2B5EF4-FFF2-40B4-BE49-F238E27FC236}">
                              <a16:creationId xmlns:a16="http://schemas.microsoft.com/office/drawing/2014/main" id="{53B1A76B-DC2C-4CB0-ADBE-FC7629B8FF7F}"/>
                            </a:ext>
                          </a:extLst>
                        </p:cNvPr>
                        <p:cNvSpPr txBox="1"/>
                        <p:nvPr/>
                      </p:nvSpPr>
                      <p:spPr>
                        <a:xfrm>
                          <a:off x="7086102" y="4146099"/>
                          <a:ext cx="1054778" cy="246221"/>
                        </a:xfrm>
                        <a:prstGeom prst="rect">
                          <a:avLst/>
                        </a:prstGeom>
                        <a:solidFill>
                          <a:schemeClr val="bg1"/>
                        </a:solidFill>
                      </p:spPr>
                      <p:txBody>
                        <a:bodyPr wrap="square" rtlCol="0">
                          <a:spAutoFit/>
                        </a:bodyPr>
                        <a:lstStyle/>
                        <a:p>
                          <a:pPr algn="ctr" rtl="0"/>
                          <a:r>
                            <a:rPr lang="pl" sz="1000" b="0" i="0" u="none" baseline="0"/>
                            <a:t>mepolizumabu</a:t>
                          </a:r>
                        </a:p>
                      </p:txBody>
                    </p:sp>
                    <p:sp>
                      <p:nvSpPr>
                        <p:cNvPr id="49" name="TextBox 48">
                          <a:extLst>
                            <a:ext uri="{FF2B5EF4-FFF2-40B4-BE49-F238E27FC236}">
                              <a16:creationId xmlns:a16="http://schemas.microsoft.com/office/drawing/2014/main" id="{9A23E659-6216-4979-A25C-E60080B2464A}"/>
                            </a:ext>
                          </a:extLst>
                        </p:cNvPr>
                        <p:cNvSpPr txBox="1"/>
                        <p:nvPr/>
                      </p:nvSpPr>
                      <p:spPr>
                        <a:xfrm>
                          <a:off x="6644210" y="5529731"/>
                          <a:ext cx="1719072" cy="279592"/>
                        </a:xfrm>
                        <a:prstGeom prst="rect">
                          <a:avLst/>
                        </a:prstGeom>
                        <a:solidFill>
                          <a:schemeClr val="bg1"/>
                        </a:solidFill>
                      </p:spPr>
                      <p:txBody>
                        <a:bodyPr wrap="square" rtlCol="0">
                          <a:spAutoFit/>
                        </a:bodyPr>
                        <a:lstStyle/>
                        <a:p>
                          <a:pPr algn="l" rtl="0"/>
                          <a:r>
                            <a:rPr lang="pl" sz="1000" b="0" i="0" u="none" baseline="0"/>
                            <a:t>Omalizumab-Benralizumab</a:t>
                          </a:r>
                        </a:p>
                      </p:txBody>
                    </p:sp>
                    <p:sp>
                      <p:nvSpPr>
                        <p:cNvPr id="4" name="Arrow: Right 3">
                          <a:extLst>
                            <a:ext uri="{FF2B5EF4-FFF2-40B4-BE49-F238E27FC236}">
                              <a16:creationId xmlns:a16="http://schemas.microsoft.com/office/drawing/2014/main" id="{453BE9A5-89A2-4429-AFBD-5EBCE78467DC}"/>
                            </a:ext>
                          </a:extLst>
                        </p:cNvPr>
                        <p:cNvSpPr/>
                        <p:nvPr/>
                      </p:nvSpPr>
                      <p:spPr>
                        <a:xfrm rot="20363240">
                          <a:off x="8816239" y="3881602"/>
                          <a:ext cx="1528489" cy="263819"/>
                        </a:xfrm>
                        <a:prstGeom prst="rightArrow">
                          <a:avLst>
                            <a:gd name="adj1" fmla="val 50000"/>
                            <a:gd name="adj2" fmla="val 101103"/>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1400" b="0" i="0" u="none" baseline="0">
                              <a:solidFill>
                                <a:schemeClr val="tx1"/>
                              </a:solidFill>
                            </a:rPr>
                            <a:t>n=17</a:t>
                          </a:r>
                        </a:p>
                      </p:txBody>
                    </p:sp>
                    <p:sp>
                      <p:nvSpPr>
                        <p:cNvPr id="87" name="Arrow: Right 86">
                          <a:extLst>
                            <a:ext uri="{FF2B5EF4-FFF2-40B4-BE49-F238E27FC236}">
                              <a16:creationId xmlns:a16="http://schemas.microsoft.com/office/drawing/2014/main" id="{430AA0FD-ABDC-4A9B-B528-F5A255209F05}"/>
                            </a:ext>
                          </a:extLst>
                        </p:cNvPr>
                        <p:cNvSpPr/>
                        <p:nvPr/>
                      </p:nvSpPr>
                      <p:spPr>
                        <a:xfrm rot="792655">
                          <a:off x="8778037" y="3328121"/>
                          <a:ext cx="1527596" cy="270043"/>
                        </a:xfrm>
                        <a:prstGeom prst="rightArrow">
                          <a:avLst>
                            <a:gd name="adj1" fmla="val 50000"/>
                            <a:gd name="adj2" fmla="val 92819"/>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1400" b="0" i="0" u="none" baseline="0">
                              <a:solidFill>
                                <a:schemeClr val="tx1"/>
                              </a:solidFill>
                            </a:rPr>
                            <a:t>n=11</a:t>
                          </a:r>
                        </a:p>
                      </p:txBody>
                    </p:sp>
                    <p:sp>
                      <p:nvSpPr>
                        <p:cNvPr id="8" name="Oval 7">
                          <a:extLst>
                            <a:ext uri="{FF2B5EF4-FFF2-40B4-BE49-F238E27FC236}">
                              <a16:creationId xmlns:a16="http://schemas.microsoft.com/office/drawing/2014/main" id="{72222B95-04E2-4810-BC91-E6CC849D7AF0}"/>
                            </a:ext>
                          </a:extLst>
                        </p:cNvPr>
                        <p:cNvSpPr/>
                        <p:nvPr/>
                      </p:nvSpPr>
                      <p:spPr>
                        <a:xfrm>
                          <a:off x="8178548" y="3125200"/>
                          <a:ext cx="560487" cy="3282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800" dirty="0"/>
                        </a:p>
                      </p:txBody>
                    </p:sp>
                    <p:sp>
                      <p:nvSpPr>
                        <p:cNvPr id="91" name="Oval 90">
                          <a:extLst>
                            <a:ext uri="{FF2B5EF4-FFF2-40B4-BE49-F238E27FC236}">
                              <a16:creationId xmlns:a16="http://schemas.microsoft.com/office/drawing/2014/main" id="{BD2BBF7A-3831-44D3-B7AA-53BC8CF5E1F7}"/>
                            </a:ext>
                          </a:extLst>
                        </p:cNvPr>
                        <p:cNvSpPr/>
                        <p:nvPr/>
                      </p:nvSpPr>
                      <p:spPr>
                        <a:xfrm>
                          <a:off x="8141529" y="4102361"/>
                          <a:ext cx="729478" cy="4067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1000" b="0" i="0" u="none" baseline="0"/>
                            <a:t>n=19</a:t>
                          </a:r>
                        </a:p>
                      </p:txBody>
                    </p:sp>
                    <p:grpSp>
                      <p:nvGrpSpPr>
                        <p:cNvPr id="15" name="Group 14">
                          <a:extLst>
                            <a:ext uri="{FF2B5EF4-FFF2-40B4-BE49-F238E27FC236}">
                              <a16:creationId xmlns:a16="http://schemas.microsoft.com/office/drawing/2014/main" id="{7A0B1DBA-1434-4622-957B-DEA0DFE8D0B8}"/>
                            </a:ext>
                          </a:extLst>
                        </p:cNvPr>
                        <p:cNvGrpSpPr/>
                        <p:nvPr/>
                      </p:nvGrpSpPr>
                      <p:grpSpPr>
                        <a:xfrm>
                          <a:off x="8294517" y="3561008"/>
                          <a:ext cx="435894" cy="246221"/>
                          <a:chOff x="7748320" y="3856009"/>
                          <a:chExt cx="435894" cy="246221"/>
                        </a:xfrm>
                      </p:grpSpPr>
                      <p:sp>
                        <p:nvSpPr>
                          <p:cNvPr id="89" name="Oval 88">
                            <a:extLst>
                              <a:ext uri="{FF2B5EF4-FFF2-40B4-BE49-F238E27FC236}">
                                <a16:creationId xmlns:a16="http://schemas.microsoft.com/office/drawing/2014/main" id="{A4CA555F-A82D-4AD8-963D-051B48315CD6}"/>
                              </a:ext>
                            </a:extLst>
                          </p:cNvPr>
                          <p:cNvSpPr/>
                          <p:nvPr/>
                        </p:nvSpPr>
                        <p:spPr>
                          <a:xfrm>
                            <a:off x="7748320" y="3865110"/>
                            <a:ext cx="371252" cy="230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sp>
                        <p:nvSpPr>
                          <p:cNvPr id="94" name="TextBox 93">
                            <a:extLst>
                              <a:ext uri="{FF2B5EF4-FFF2-40B4-BE49-F238E27FC236}">
                                <a16:creationId xmlns:a16="http://schemas.microsoft.com/office/drawing/2014/main" id="{10D5A627-29A0-499B-A453-EBB997D6420C}"/>
                              </a:ext>
                            </a:extLst>
                          </p:cNvPr>
                          <p:cNvSpPr txBox="1"/>
                          <p:nvPr/>
                        </p:nvSpPr>
                        <p:spPr>
                          <a:xfrm>
                            <a:off x="7748320" y="3856009"/>
                            <a:ext cx="435894" cy="246221"/>
                          </a:xfrm>
                          <a:prstGeom prst="rect">
                            <a:avLst/>
                          </a:prstGeom>
                          <a:noFill/>
                        </p:spPr>
                        <p:txBody>
                          <a:bodyPr wrap="square" rtlCol="0">
                            <a:spAutoFit/>
                          </a:bodyPr>
                          <a:lstStyle/>
                          <a:p>
                            <a:pPr algn="l" rtl="0"/>
                            <a:r>
                              <a:rPr lang="pl" sz="1000" b="0" i="0" u="none" baseline="0">
                                <a:solidFill>
                                  <a:schemeClr val="bg1"/>
                                </a:solidFill>
                              </a:rPr>
                              <a:t>n=4</a:t>
                            </a:r>
                          </a:p>
                        </p:txBody>
                      </p:sp>
                    </p:grpSp>
                    <p:grpSp>
                      <p:nvGrpSpPr>
                        <p:cNvPr id="17" name="Group 16">
                          <a:extLst>
                            <a:ext uri="{FF2B5EF4-FFF2-40B4-BE49-F238E27FC236}">
                              <a16:creationId xmlns:a16="http://schemas.microsoft.com/office/drawing/2014/main" id="{DF38DA44-E97D-49B0-BDC1-2C802371FA06}"/>
                            </a:ext>
                          </a:extLst>
                        </p:cNvPr>
                        <p:cNvGrpSpPr/>
                        <p:nvPr/>
                      </p:nvGrpSpPr>
                      <p:grpSpPr>
                        <a:xfrm>
                          <a:off x="8315805" y="4665059"/>
                          <a:ext cx="438108" cy="246221"/>
                          <a:chOff x="7400393" y="4410723"/>
                          <a:chExt cx="438108" cy="246221"/>
                        </a:xfrm>
                      </p:grpSpPr>
                      <p:sp>
                        <p:nvSpPr>
                          <p:cNvPr id="90" name="Oval 89">
                            <a:extLst>
                              <a:ext uri="{FF2B5EF4-FFF2-40B4-BE49-F238E27FC236}">
                                <a16:creationId xmlns:a16="http://schemas.microsoft.com/office/drawing/2014/main" id="{BECCC136-9435-496F-8334-0394FBA258FD}"/>
                              </a:ext>
                            </a:extLst>
                          </p:cNvPr>
                          <p:cNvSpPr/>
                          <p:nvPr/>
                        </p:nvSpPr>
                        <p:spPr>
                          <a:xfrm>
                            <a:off x="7408854" y="4457822"/>
                            <a:ext cx="254196" cy="1509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950" dirty="0"/>
                          </a:p>
                        </p:txBody>
                      </p:sp>
                      <p:sp>
                        <p:nvSpPr>
                          <p:cNvPr id="95" name="TextBox 94">
                            <a:extLst>
                              <a:ext uri="{FF2B5EF4-FFF2-40B4-BE49-F238E27FC236}">
                                <a16:creationId xmlns:a16="http://schemas.microsoft.com/office/drawing/2014/main" id="{376D52F0-94EF-4AA8-981F-DE8F327F3AF9}"/>
                              </a:ext>
                            </a:extLst>
                          </p:cNvPr>
                          <p:cNvSpPr txBox="1"/>
                          <p:nvPr/>
                        </p:nvSpPr>
                        <p:spPr>
                          <a:xfrm>
                            <a:off x="7400393" y="4410723"/>
                            <a:ext cx="438108" cy="246221"/>
                          </a:xfrm>
                          <a:prstGeom prst="rect">
                            <a:avLst/>
                          </a:prstGeom>
                          <a:noFill/>
                        </p:spPr>
                        <p:txBody>
                          <a:bodyPr wrap="square" rtlCol="0">
                            <a:spAutoFit/>
                          </a:bodyPr>
                          <a:lstStyle/>
                          <a:p>
                            <a:endParaRPr lang="pl" sz="950" dirty="0">
                              <a:solidFill>
                                <a:schemeClr val="bg1"/>
                              </a:solidFill>
                            </a:endParaRPr>
                          </a:p>
                        </p:txBody>
                      </p:sp>
                    </p:grpSp>
                    <p:grpSp>
                      <p:nvGrpSpPr>
                        <p:cNvPr id="100" name="Group 99">
                          <a:extLst>
                            <a:ext uri="{FF2B5EF4-FFF2-40B4-BE49-F238E27FC236}">
                              <a16:creationId xmlns:a16="http://schemas.microsoft.com/office/drawing/2014/main" id="{62CC9F64-0817-41F4-9237-217FF0C378A9}"/>
                            </a:ext>
                          </a:extLst>
                        </p:cNvPr>
                        <p:cNvGrpSpPr/>
                        <p:nvPr/>
                      </p:nvGrpSpPr>
                      <p:grpSpPr>
                        <a:xfrm>
                          <a:off x="10486134" y="4170109"/>
                          <a:ext cx="499148" cy="264879"/>
                          <a:chOff x="7670661" y="3883516"/>
                          <a:chExt cx="435894" cy="230660"/>
                        </a:xfrm>
                      </p:grpSpPr>
                      <p:sp>
                        <p:nvSpPr>
                          <p:cNvPr id="101" name="Oval 100">
                            <a:extLst>
                              <a:ext uri="{FF2B5EF4-FFF2-40B4-BE49-F238E27FC236}">
                                <a16:creationId xmlns:a16="http://schemas.microsoft.com/office/drawing/2014/main" id="{62A48CEF-2ECD-4EB4-BF86-6F36AA5A6E73}"/>
                              </a:ext>
                            </a:extLst>
                          </p:cNvPr>
                          <p:cNvSpPr/>
                          <p:nvPr/>
                        </p:nvSpPr>
                        <p:spPr>
                          <a:xfrm>
                            <a:off x="7690313" y="3883516"/>
                            <a:ext cx="371252" cy="2306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sp>
                        <p:nvSpPr>
                          <p:cNvPr id="102" name="TextBox 101">
                            <a:extLst>
                              <a:ext uri="{FF2B5EF4-FFF2-40B4-BE49-F238E27FC236}">
                                <a16:creationId xmlns:a16="http://schemas.microsoft.com/office/drawing/2014/main" id="{CD31575C-0FDA-46B1-9B00-4A7B5497A8F1}"/>
                              </a:ext>
                            </a:extLst>
                          </p:cNvPr>
                          <p:cNvSpPr txBox="1"/>
                          <p:nvPr/>
                        </p:nvSpPr>
                        <p:spPr>
                          <a:xfrm>
                            <a:off x="7670661" y="3886245"/>
                            <a:ext cx="435894" cy="214412"/>
                          </a:xfrm>
                          <a:prstGeom prst="rect">
                            <a:avLst/>
                          </a:prstGeom>
                          <a:noFill/>
                        </p:spPr>
                        <p:txBody>
                          <a:bodyPr wrap="square" rtlCol="0">
                            <a:spAutoFit/>
                          </a:bodyPr>
                          <a:lstStyle/>
                          <a:p>
                            <a:endParaRPr lang="pl" sz="1000" dirty="0">
                              <a:solidFill>
                                <a:schemeClr val="bg1"/>
                              </a:solidFill>
                            </a:endParaRPr>
                          </a:p>
                        </p:txBody>
                      </p:sp>
                    </p:grpSp>
                    <p:sp>
                      <p:nvSpPr>
                        <p:cNvPr id="103" name="Oval 102">
                          <a:extLst>
                            <a:ext uri="{FF2B5EF4-FFF2-40B4-BE49-F238E27FC236}">
                              <a16:creationId xmlns:a16="http://schemas.microsoft.com/office/drawing/2014/main" id="{A582C083-5FB6-4E95-A1CA-839A1C9FD688}"/>
                            </a:ext>
                          </a:extLst>
                        </p:cNvPr>
                        <p:cNvSpPr/>
                        <p:nvPr/>
                      </p:nvSpPr>
                      <p:spPr>
                        <a:xfrm>
                          <a:off x="10265664" y="3437873"/>
                          <a:ext cx="927625" cy="514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1000" b="0" i="0" u="none" baseline="0"/>
                            <a:t>n=29</a:t>
                          </a:r>
                        </a:p>
                      </p:txBody>
                    </p:sp>
                    <p:sp>
                      <p:nvSpPr>
                        <p:cNvPr id="105" name="Oval 104">
                          <a:extLst>
                            <a:ext uri="{FF2B5EF4-FFF2-40B4-BE49-F238E27FC236}">
                              <a16:creationId xmlns:a16="http://schemas.microsoft.com/office/drawing/2014/main" id="{C30CBBC8-7070-4BC1-BC0F-4D1735C2C7F7}"/>
                            </a:ext>
                          </a:extLst>
                        </p:cNvPr>
                        <p:cNvSpPr/>
                        <p:nvPr/>
                      </p:nvSpPr>
                      <p:spPr>
                        <a:xfrm>
                          <a:off x="10570089" y="3150825"/>
                          <a:ext cx="371252" cy="2306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sp>
                      <p:nvSpPr>
                        <p:cNvPr id="108" name="Oval 107">
                          <a:extLst>
                            <a:ext uri="{FF2B5EF4-FFF2-40B4-BE49-F238E27FC236}">
                              <a16:creationId xmlns:a16="http://schemas.microsoft.com/office/drawing/2014/main" id="{0596815D-71AC-404F-B0BD-62FB81EB7B36}"/>
                            </a:ext>
                          </a:extLst>
                        </p:cNvPr>
                        <p:cNvSpPr/>
                        <p:nvPr/>
                      </p:nvSpPr>
                      <p:spPr>
                        <a:xfrm>
                          <a:off x="10601505" y="4712702"/>
                          <a:ext cx="254196" cy="15093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950" dirty="0"/>
                        </a:p>
                      </p:txBody>
                    </p:sp>
                    <p:sp>
                      <p:nvSpPr>
                        <p:cNvPr id="111" name="Oval 110">
                          <a:extLst>
                            <a:ext uri="{FF2B5EF4-FFF2-40B4-BE49-F238E27FC236}">
                              <a16:creationId xmlns:a16="http://schemas.microsoft.com/office/drawing/2014/main" id="{314A20E7-3372-4BB2-ADD6-513BF039468E}"/>
                            </a:ext>
                          </a:extLst>
                        </p:cNvPr>
                        <p:cNvSpPr/>
                        <p:nvPr/>
                      </p:nvSpPr>
                      <p:spPr>
                        <a:xfrm>
                          <a:off x="10590240" y="4979217"/>
                          <a:ext cx="254196" cy="15093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900" dirty="0"/>
                        </a:p>
                      </p:txBody>
                    </p:sp>
                    <p:sp>
                      <p:nvSpPr>
                        <p:cNvPr id="114" name="Oval 113">
                          <a:extLst>
                            <a:ext uri="{FF2B5EF4-FFF2-40B4-BE49-F238E27FC236}">
                              <a16:creationId xmlns:a16="http://schemas.microsoft.com/office/drawing/2014/main" id="{B4385A62-FC09-44C4-BDD9-CF331B0F6C4C}"/>
                            </a:ext>
                          </a:extLst>
                        </p:cNvPr>
                        <p:cNvSpPr/>
                        <p:nvPr/>
                      </p:nvSpPr>
                      <p:spPr>
                        <a:xfrm>
                          <a:off x="10657622" y="5344021"/>
                          <a:ext cx="175884" cy="14630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950" dirty="0"/>
                        </a:p>
                      </p:txBody>
                    </p:sp>
                    <p:sp>
                      <p:nvSpPr>
                        <p:cNvPr id="117" name="Oval 116">
                          <a:extLst>
                            <a:ext uri="{FF2B5EF4-FFF2-40B4-BE49-F238E27FC236}">
                              <a16:creationId xmlns:a16="http://schemas.microsoft.com/office/drawing/2014/main" id="{E45E210D-9920-42B8-8A7C-3497BDFDBD13}"/>
                            </a:ext>
                          </a:extLst>
                        </p:cNvPr>
                        <p:cNvSpPr/>
                        <p:nvPr/>
                      </p:nvSpPr>
                      <p:spPr>
                        <a:xfrm>
                          <a:off x="10647242" y="5830580"/>
                          <a:ext cx="158178" cy="15025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950" dirty="0"/>
                        </a:p>
                      </p:txBody>
                    </p:sp>
                    <p:sp>
                      <p:nvSpPr>
                        <p:cNvPr id="120" name="Oval 119">
                          <a:extLst>
                            <a:ext uri="{FF2B5EF4-FFF2-40B4-BE49-F238E27FC236}">
                              <a16:creationId xmlns:a16="http://schemas.microsoft.com/office/drawing/2014/main" id="{4C8AB0C2-37A8-4239-8653-8D35710367F2}"/>
                            </a:ext>
                          </a:extLst>
                        </p:cNvPr>
                        <p:cNvSpPr/>
                        <p:nvPr/>
                      </p:nvSpPr>
                      <p:spPr>
                        <a:xfrm>
                          <a:off x="8324156" y="5358414"/>
                          <a:ext cx="254196" cy="15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900" dirty="0"/>
                        </a:p>
                      </p:txBody>
                    </p:sp>
                    <p:sp>
                      <p:nvSpPr>
                        <p:cNvPr id="123" name="Oval 122">
                          <a:extLst>
                            <a:ext uri="{FF2B5EF4-FFF2-40B4-BE49-F238E27FC236}">
                              <a16:creationId xmlns:a16="http://schemas.microsoft.com/office/drawing/2014/main" id="{7A0D5537-4A85-4C6A-A127-6325B92E26FB}"/>
                            </a:ext>
                          </a:extLst>
                        </p:cNvPr>
                        <p:cNvSpPr/>
                        <p:nvPr/>
                      </p:nvSpPr>
                      <p:spPr>
                        <a:xfrm>
                          <a:off x="8390260" y="5590704"/>
                          <a:ext cx="175884" cy="133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950" dirty="0"/>
                        </a:p>
                      </p:txBody>
                    </p:sp>
                  </p:grpSp>
                </p:grpSp>
                <p:sp>
                  <p:nvSpPr>
                    <p:cNvPr id="24" name="TextBox 23">
                      <a:extLst>
                        <a:ext uri="{FF2B5EF4-FFF2-40B4-BE49-F238E27FC236}">
                          <a16:creationId xmlns:a16="http://schemas.microsoft.com/office/drawing/2014/main" id="{D0431271-DAA9-44EE-8259-C612D4C0C1E0}"/>
                        </a:ext>
                      </a:extLst>
                    </p:cNvPr>
                    <p:cNvSpPr txBox="1"/>
                    <p:nvPr/>
                  </p:nvSpPr>
                  <p:spPr>
                    <a:xfrm>
                      <a:off x="8261837" y="3134430"/>
                      <a:ext cx="524849" cy="246221"/>
                    </a:xfrm>
                    <a:prstGeom prst="rect">
                      <a:avLst/>
                    </a:prstGeom>
                    <a:noFill/>
                  </p:spPr>
                  <p:txBody>
                    <a:bodyPr wrap="square" rtlCol="0">
                      <a:spAutoFit/>
                    </a:bodyPr>
                    <a:lstStyle/>
                    <a:p>
                      <a:pPr algn="l" rtl="0"/>
                      <a:r>
                        <a:rPr lang="pl" sz="1000" b="0" i="0" u="none" baseline="0">
                          <a:solidFill>
                            <a:schemeClr val="bg1"/>
                          </a:solidFill>
                        </a:rPr>
                        <a:t>n=15</a:t>
                      </a:r>
                    </a:p>
                  </p:txBody>
                </p:sp>
              </p:grpSp>
            </p:grpSp>
          </p:grpSp>
        </p:grpSp>
        <p:sp>
          <p:nvSpPr>
            <p:cNvPr id="88" name="TextBox 1">
              <a:extLst>
                <a:ext uri="{FF2B5EF4-FFF2-40B4-BE49-F238E27FC236}">
                  <a16:creationId xmlns:a16="http://schemas.microsoft.com/office/drawing/2014/main" id="{409E228C-37BD-49A6-8F2D-220C3DB1B307}"/>
                </a:ext>
              </a:extLst>
            </p:cNvPr>
            <p:cNvSpPr txBox="1"/>
            <p:nvPr/>
          </p:nvSpPr>
          <p:spPr>
            <a:xfrm>
              <a:off x="528637" y="5887639"/>
              <a:ext cx="5875120" cy="400111"/>
            </a:xfrm>
            <a:prstGeom prst="rect">
              <a:avLst/>
            </a:prstGeom>
            <a:ln>
              <a:solidFill>
                <a:schemeClr val="bg1">
                  <a:lumMod val="50000"/>
                </a:schemeClr>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900" b="0" i="0" u="none" baseline="0" dirty="0"/>
                <a:t>Uwaga: liczby w słupkach pokazują liczbę pacjentów w każdej kategorii. Pacjenci mogą być uwzględnianie w &gt;1 kategorii w zależności od zmian leku, jednoczesnego stosowania innych leków oraz wznowienia leczenia. </a:t>
              </a:r>
            </a:p>
          </p:txBody>
        </p:sp>
      </p:grpSp>
      <p:grpSp>
        <p:nvGrpSpPr>
          <p:cNvPr id="52" name="Group 51">
            <a:extLst>
              <a:ext uri="{FF2B5EF4-FFF2-40B4-BE49-F238E27FC236}">
                <a16:creationId xmlns:a16="http://schemas.microsoft.com/office/drawing/2014/main" id="{78E604F2-890D-402A-87DB-B67D6142F4DE}"/>
              </a:ext>
            </a:extLst>
          </p:cNvPr>
          <p:cNvGrpSpPr/>
          <p:nvPr/>
        </p:nvGrpSpPr>
        <p:grpSpPr>
          <a:xfrm>
            <a:off x="1063260" y="2396559"/>
            <a:ext cx="4701264" cy="569387"/>
            <a:chOff x="4805849" y="3651049"/>
            <a:chExt cx="3576530" cy="569387"/>
          </a:xfrm>
        </p:grpSpPr>
        <p:sp>
          <p:nvSpPr>
            <p:cNvPr id="47" name="TextBox 46">
              <a:extLst>
                <a:ext uri="{FF2B5EF4-FFF2-40B4-BE49-F238E27FC236}">
                  <a16:creationId xmlns:a16="http://schemas.microsoft.com/office/drawing/2014/main" id="{5F93F466-CA14-4870-BC6F-2FBE6B47B1F5}"/>
                </a:ext>
              </a:extLst>
            </p:cNvPr>
            <p:cNvSpPr txBox="1"/>
            <p:nvPr/>
          </p:nvSpPr>
          <p:spPr>
            <a:xfrm>
              <a:off x="4805849" y="3651049"/>
              <a:ext cx="3576530" cy="569387"/>
            </a:xfrm>
            <a:prstGeom prst="rect">
              <a:avLst/>
            </a:prstGeom>
            <a:noFill/>
            <a:ln>
              <a:solidFill>
                <a:schemeClr val="accent2"/>
              </a:solidFill>
            </a:ln>
          </p:spPr>
          <p:txBody>
            <a:bodyPr wrap="square" rtlCol="0">
              <a:spAutoFit/>
            </a:bodyPr>
            <a:lstStyle/>
            <a:p>
              <a:pPr algn="ctr" rtl="0"/>
              <a:r>
                <a:rPr lang="pl" sz="1300" b="1" i="0" u="none" baseline="0" dirty="0">
                  <a:solidFill>
                    <a:srgbClr val="AE2573"/>
                  </a:solidFill>
                </a:rPr>
                <a:t>Leczenie anty-IL5/IL5Rα, </a:t>
              </a:r>
              <a:r>
                <a:rPr lang="pl" b="1" i="0" u="none" baseline="0" dirty="0">
                  <a:solidFill>
                    <a:srgbClr val="AE2573"/>
                  </a:solidFill>
                </a:rPr>
                <a:t>76%</a:t>
              </a:r>
              <a:r>
                <a:rPr lang="pl" sz="1300" b="1" i="0" u="none" baseline="0" dirty="0">
                  <a:solidFill>
                    <a:srgbClr val="AE2573"/>
                  </a:solidFill>
                </a:rPr>
                <a:t> nowych przypadków rozpoczęcia stosowania leku począwszy od maja 2018 r.</a:t>
              </a:r>
            </a:p>
          </p:txBody>
        </p:sp>
        <p:cxnSp>
          <p:nvCxnSpPr>
            <p:cNvPr id="50" name="Straight Arrow Connector 49">
              <a:extLst>
                <a:ext uri="{FF2B5EF4-FFF2-40B4-BE49-F238E27FC236}">
                  <a16:creationId xmlns:a16="http://schemas.microsoft.com/office/drawing/2014/main" id="{10631ABB-711C-456E-9B8A-DD89017F98CE}"/>
                </a:ext>
              </a:extLst>
            </p:cNvPr>
            <p:cNvCxnSpPr/>
            <p:nvPr/>
          </p:nvCxnSpPr>
          <p:spPr>
            <a:xfrm flipV="1">
              <a:off x="5003629" y="3703461"/>
              <a:ext cx="0" cy="274320"/>
            </a:xfrm>
            <a:prstGeom prst="straightConnector1">
              <a:avLst/>
            </a:prstGeom>
            <a:ln>
              <a:solidFill>
                <a:srgbClr val="AE2573"/>
              </a:solidFill>
              <a:tailEnd type="triangle"/>
            </a:ln>
          </p:spPr>
          <p:style>
            <a:lnRef idx="1">
              <a:schemeClr val="accent1"/>
            </a:lnRef>
            <a:fillRef idx="0">
              <a:schemeClr val="accent1"/>
            </a:fillRef>
            <a:effectRef idx="0">
              <a:schemeClr val="accent1"/>
            </a:effectRef>
            <a:fontRef idx="minor">
              <a:schemeClr val="tx1"/>
            </a:fontRef>
          </p:style>
        </p:cxnSp>
      </p:grpSp>
      <p:pic>
        <p:nvPicPr>
          <p:cNvPr id="75" name="Picture 74">
            <a:extLst>
              <a:ext uri="{FF2B5EF4-FFF2-40B4-BE49-F238E27FC236}">
                <a16:creationId xmlns:a16="http://schemas.microsoft.com/office/drawing/2014/main" id="{51D1576E-7FDF-430E-A405-1F0098657FC6}"/>
              </a:ext>
            </a:extLst>
          </p:cNvPr>
          <p:cNvPicPr>
            <a:picLocks noChangeAspect="1"/>
          </p:cNvPicPr>
          <p:nvPr/>
        </p:nvPicPr>
        <p:blipFill>
          <a:blip r:embed="rId4"/>
          <a:stretch>
            <a:fillRect/>
          </a:stretch>
        </p:blipFill>
        <p:spPr>
          <a:xfrm>
            <a:off x="10935877" y="690515"/>
            <a:ext cx="1123801" cy="406266"/>
          </a:xfrm>
          <a:prstGeom prst="rect">
            <a:avLst/>
          </a:prstGeom>
        </p:spPr>
      </p:pic>
      <p:pic>
        <p:nvPicPr>
          <p:cNvPr id="76" name="Picture 75" descr="home_icon.png">
            <a:hlinkClick r:id="rId5" action="ppaction://hlinksldjump"/>
            <a:extLst>
              <a:ext uri="{FF2B5EF4-FFF2-40B4-BE49-F238E27FC236}">
                <a16:creationId xmlns:a16="http://schemas.microsoft.com/office/drawing/2014/main" id="{734B55A8-6856-4B9F-AF60-2A47F09B4A0C}"/>
              </a:ext>
            </a:extLst>
          </p:cNvPr>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aphicFrame>
        <p:nvGraphicFramePr>
          <p:cNvPr id="92" name="Chart 91">
            <a:extLst>
              <a:ext uri="{FF2B5EF4-FFF2-40B4-BE49-F238E27FC236}">
                <a16:creationId xmlns:a16="http://schemas.microsoft.com/office/drawing/2014/main" id="{2984202E-C44C-4592-87F4-02DBE684C14A}"/>
              </a:ext>
            </a:extLst>
          </p:cNvPr>
          <p:cNvGraphicFramePr/>
          <p:nvPr/>
        </p:nvGraphicFramePr>
        <p:xfrm>
          <a:off x="538713" y="2924852"/>
          <a:ext cx="4975577" cy="3355632"/>
        </p:xfrm>
        <a:graphic>
          <a:graphicData uri="http://schemas.openxmlformats.org/drawingml/2006/chart">
            <c:chart xmlns:c="http://schemas.openxmlformats.org/drawingml/2006/chart" xmlns:r="http://schemas.openxmlformats.org/officeDocument/2006/relationships" r:id="rId7"/>
          </a:graphicData>
        </a:graphic>
      </p:graphicFrame>
      <p:sp>
        <p:nvSpPr>
          <p:cNvPr id="93" name="TextBox 92">
            <a:extLst>
              <a:ext uri="{FF2B5EF4-FFF2-40B4-BE49-F238E27FC236}">
                <a16:creationId xmlns:a16="http://schemas.microsoft.com/office/drawing/2014/main" id="{4E26446E-2A7D-4107-8399-D5D26012B00F}"/>
              </a:ext>
            </a:extLst>
          </p:cNvPr>
          <p:cNvSpPr txBox="1"/>
          <p:nvPr/>
        </p:nvSpPr>
        <p:spPr>
          <a:xfrm>
            <a:off x="209067" y="3199577"/>
            <a:ext cx="369332" cy="2320955"/>
          </a:xfrm>
          <a:prstGeom prst="rect">
            <a:avLst/>
          </a:prstGeom>
          <a:noFill/>
        </p:spPr>
        <p:txBody>
          <a:bodyPr vert="vert270" wrap="square" rtlCol="0">
            <a:spAutoFit/>
          </a:bodyPr>
          <a:lstStyle/>
          <a:p>
            <a:pPr algn="ctr" rtl="0"/>
            <a:r>
              <a:rPr lang="pl" sz="1200" b="1" i="0" u="none" baseline="0"/>
              <a:t>Odsetek całości</a:t>
            </a:r>
          </a:p>
        </p:txBody>
      </p:sp>
      <p:sp>
        <p:nvSpPr>
          <p:cNvPr id="96" name="TextBox 95">
            <a:extLst>
              <a:ext uri="{FF2B5EF4-FFF2-40B4-BE49-F238E27FC236}">
                <a16:creationId xmlns:a16="http://schemas.microsoft.com/office/drawing/2014/main" id="{304DC7D4-3407-4B0B-AA7A-3DF7AA810D68}"/>
              </a:ext>
            </a:extLst>
          </p:cNvPr>
          <p:cNvSpPr txBox="1"/>
          <p:nvPr/>
        </p:nvSpPr>
        <p:spPr>
          <a:xfrm>
            <a:off x="824015" y="5520533"/>
            <a:ext cx="1390650" cy="369332"/>
          </a:xfrm>
          <a:prstGeom prst="rect">
            <a:avLst/>
          </a:prstGeom>
          <a:noFill/>
        </p:spPr>
        <p:txBody>
          <a:bodyPr wrap="square" rtlCol="0">
            <a:spAutoFit/>
          </a:bodyPr>
          <a:lstStyle/>
          <a:p>
            <a:pPr algn="ctr" rtl="0"/>
            <a:r>
              <a:rPr lang="pl" sz="900" b="0" i="0" u="none" baseline="0" dirty="0"/>
              <a:t>Rozpoczęcia przed</a:t>
            </a:r>
            <a:br>
              <a:rPr lang="pl" sz="900" dirty="0"/>
            </a:br>
            <a:r>
              <a:rPr lang="pl" sz="900" b="0" i="0" u="none" baseline="0" dirty="0"/>
              <a:t> 12/15 (n=154)</a:t>
            </a:r>
          </a:p>
        </p:txBody>
      </p:sp>
      <p:sp>
        <p:nvSpPr>
          <p:cNvPr id="97" name="TextBox 96">
            <a:extLst>
              <a:ext uri="{FF2B5EF4-FFF2-40B4-BE49-F238E27FC236}">
                <a16:creationId xmlns:a16="http://schemas.microsoft.com/office/drawing/2014/main" id="{01A7D812-92CD-4533-A2AE-D7D361F9BADA}"/>
              </a:ext>
            </a:extLst>
          </p:cNvPr>
          <p:cNvSpPr txBox="1"/>
          <p:nvPr/>
        </p:nvSpPr>
        <p:spPr>
          <a:xfrm>
            <a:off x="1979268" y="5523332"/>
            <a:ext cx="1390650" cy="369332"/>
          </a:xfrm>
          <a:prstGeom prst="rect">
            <a:avLst/>
          </a:prstGeom>
          <a:noFill/>
        </p:spPr>
        <p:txBody>
          <a:bodyPr wrap="square" rtlCol="0">
            <a:spAutoFit/>
          </a:bodyPr>
          <a:lstStyle/>
          <a:p>
            <a:pPr algn="ctr" rtl="0"/>
            <a:r>
              <a:rPr lang="pl" sz="900" b="0" i="0" u="none" baseline="0" dirty="0"/>
              <a:t>Rozpoczęcia od 12/15 do 11/17 (n=186)</a:t>
            </a:r>
          </a:p>
        </p:txBody>
      </p:sp>
      <p:sp>
        <p:nvSpPr>
          <p:cNvPr id="104" name="TextBox 103">
            <a:extLst>
              <a:ext uri="{FF2B5EF4-FFF2-40B4-BE49-F238E27FC236}">
                <a16:creationId xmlns:a16="http://schemas.microsoft.com/office/drawing/2014/main" id="{79528F9E-E17C-454F-898F-132AD319C995}"/>
              </a:ext>
            </a:extLst>
          </p:cNvPr>
          <p:cNvSpPr txBox="1"/>
          <p:nvPr/>
        </p:nvSpPr>
        <p:spPr>
          <a:xfrm>
            <a:off x="3291869" y="5572389"/>
            <a:ext cx="1390650" cy="369332"/>
          </a:xfrm>
          <a:prstGeom prst="rect">
            <a:avLst/>
          </a:prstGeom>
          <a:noFill/>
        </p:spPr>
        <p:txBody>
          <a:bodyPr wrap="square" rtlCol="0">
            <a:spAutoFit/>
          </a:bodyPr>
          <a:lstStyle/>
          <a:p>
            <a:pPr algn="ctr" rtl="0"/>
            <a:r>
              <a:rPr lang="pl" sz="900" b="0" i="0" u="none" baseline="0" dirty="0"/>
              <a:t>Rozpoczęcia od 12/17 do 04/18 (n=126)</a:t>
            </a:r>
          </a:p>
        </p:txBody>
      </p:sp>
      <p:sp>
        <p:nvSpPr>
          <p:cNvPr id="106" name="TextBox 105">
            <a:extLst>
              <a:ext uri="{FF2B5EF4-FFF2-40B4-BE49-F238E27FC236}">
                <a16:creationId xmlns:a16="http://schemas.microsoft.com/office/drawing/2014/main" id="{D43FAE7B-953F-43B1-A24D-5E1F284A3351}"/>
              </a:ext>
            </a:extLst>
          </p:cNvPr>
          <p:cNvSpPr txBox="1"/>
          <p:nvPr/>
        </p:nvSpPr>
        <p:spPr>
          <a:xfrm>
            <a:off x="4527611" y="5546627"/>
            <a:ext cx="1390650" cy="369332"/>
          </a:xfrm>
          <a:prstGeom prst="rect">
            <a:avLst/>
          </a:prstGeom>
          <a:noFill/>
        </p:spPr>
        <p:txBody>
          <a:bodyPr wrap="square" rtlCol="0">
            <a:spAutoFit/>
          </a:bodyPr>
          <a:lstStyle/>
          <a:p>
            <a:pPr algn="ctr" rtl="0"/>
            <a:r>
              <a:rPr lang="pl" sz="900" b="1" i="0" u="none" baseline="0" dirty="0"/>
              <a:t>Rozpoczęcia od 05/18 do 02/19 (n=140)</a:t>
            </a:r>
          </a:p>
        </p:txBody>
      </p:sp>
      <p:sp>
        <p:nvSpPr>
          <p:cNvPr id="109" name="TextBox 108">
            <a:extLst>
              <a:ext uri="{FF2B5EF4-FFF2-40B4-BE49-F238E27FC236}">
                <a16:creationId xmlns:a16="http://schemas.microsoft.com/office/drawing/2014/main" id="{F52831EF-CEBF-4372-8325-7DD7B129F8AA}"/>
              </a:ext>
            </a:extLst>
          </p:cNvPr>
          <p:cNvSpPr txBox="1"/>
          <p:nvPr/>
        </p:nvSpPr>
        <p:spPr>
          <a:xfrm>
            <a:off x="5050182" y="3626745"/>
            <a:ext cx="930215" cy="255909"/>
          </a:xfrm>
          <a:prstGeom prst="rect">
            <a:avLst/>
          </a:prstGeom>
          <a:noFill/>
        </p:spPr>
        <p:txBody>
          <a:bodyPr wrap="square" rtlCol="0">
            <a:spAutoFit/>
          </a:bodyPr>
          <a:lstStyle/>
          <a:p>
            <a:pPr algn="l" rtl="0"/>
            <a:r>
              <a:rPr lang="pl" sz="1000" b="0" i="0" u="none" baseline="0"/>
              <a:t>Omalizumab</a:t>
            </a:r>
          </a:p>
        </p:txBody>
      </p:sp>
      <p:sp>
        <p:nvSpPr>
          <p:cNvPr id="110" name="TextBox 109">
            <a:extLst>
              <a:ext uri="{FF2B5EF4-FFF2-40B4-BE49-F238E27FC236}">
                <a16:creationId xmlns:a16="http://schemas.microsoft.com/office/drawing/2014/main" id="{584C9C82-E396-4B10-BE61-35E9DE4BB9BF}"/>
              </a:ext>
            </a:extLst>
          </p:cNvPr>
          <p:cNvSpPr txBox="1"/>
          <p:nvPr/>
        </p:nvSpPr>
        <p:spPr>
          <a:xfrm>
            <a:off x="5063374" y="4092589"/>
            <a:ext cx="1077411" cy="246221"/>
          </a:xfrm>
          <a:prstGeom prst="rect">
            <a:avLst/>
          </a:prstGeom>
          <a:noFill/>
        </p:spPr>
        <p:txBody>
          <a:bodyPr wrap="square" rtlCol="0">
            <a:spAutoFit/>
          </a:bodyPr>
          <a:lstStyle/>
          <a:p>
            <a:pPr algn="l" rtl="0"/>
            <a:r>
              <a:rPr lang="pl" sz="1000" b="1" i="0" u="none" baseline="0"/>
              <a:t>Mepolizumab</a:t>
            </a:r>
          </a:p>
        </p:txBody>
      </p:sp>
      <p:sp>
        <p:nvSpPr>
          <p:cNvPr id="113" name="TextBox 112">
            <a:extLst>
              <a:ext uri="{FF2B5EF4-FFF2-40B4-BE49-F238E27FC236}">
                <a16:creationId xmlns:a16="http://schemas.microsoft.com/office/drawing/2014/main" id="{A78C601E-B50C-4673-98A0-DCD2B1259343}"/>
              </a:ext>
            </a:extLst>
          </p:cNvPr>
          <p:cNvSpPr txBox="1"/>
          <p:nvPr/>
        </p:nvSpPr>
        <p:spPr>
          <a:xfrm>
            <a:off x="5053264" y="4932177"/>
            <a:ext cx="1189720" cy="246221"/>
          </a:xfrm>
          <a:prstGeom prst="rect">
            <a:avLst/>
          </a:prstGeom>
          <a:noFill/>
        </p:spPr>
        <p:txBody>
          <a:bodyPr wrap="square" rtlCol="0">
            <a:spAutoFit/>
          </a:bodyPr>
          <a:lstStyle/>
          <a:p>
            <a:pPr algn="l" rtl="0"/>
            <a:r>
              <a:rPr lang="pl" sz="1000" b="1" i="0" u="none" baseline="0"/>
              <a:t>Benralizumab</a:t>
            </a:r>
          </a:p>
        </p:txBody>
      </p:sp>
    </p:spTree>
    <p:extLst>
      <p:ext uri="{BB962C8B-B14F-4D97-AF65-F5344CB8AC3E}">
        <p14:creationId xmlns:p14="http://schemas.microsoft.com/office/powerpoint/2010/main" val="1340793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algn="ctr" rtl="0"/>
            <a:fld id="{CC7432E5-F8E0-41AE-9A6B-AD730338B005}" type="slidenum">
              <a:rPr/>
              <a:pPr algn="ctr" rtl="0"/>
              <a:t>11</a:t>
            </a:fld>
            <a:endParaRPr lang="pl" dirty="0"/>
          </a:p>
        </p:txBody>
      </p:sp>
      <p:sp>
        <p:nvSpPr>
          <p:cNvPr id="14" name="TextBox 13">
            <a:extLst>
              <a:ext uri="{FF2B5EF4-FFF2-40B4-BE49-F238E27FC236}">
                <a16:creationId xmlns:a16="http://schemas.microsoft.com/office/drawing/2014/main" id="{C2D27409-BC60-4E06-99B1-C2303E2E4DE4}"/>
              </a:ext>
            </a:extLst>
          </p:cNvPr>
          <p:cNvSpPr txBox="1"/>
          <p:nvPr/>
        </p:nvSpPr>
        <p:spPr>
          <a:xfrm>
            <a:off x="1" y="2576833"/>
            <a:ext cx="10805984" cy="584775"/>
          </a:xfrm>
          <a:prstGeom prst="rect">
            <a:avLst/>
          </a:prstGeom>
          <a:noFill/>
        </p:spPr>
        <p:txBody>
          <a:bodyPr wrap="square" rtlCol="0" anchor="b">
            <a:spAutoFit/>
          </a:bodyPr>
          <a:lstStyle/>
          <a:p>
            <a:pPr algn="ctr" rtl="0"/>
            <a:r>
              <a:rPr lang="pl" sz="3200" b="1" i="0" u="none" baseline="0">
                <a:solidFill>
                  <a:schemeClr val="accent2"/>
                </a:solidFill>
              </a:rPr>
              <a:t>Program XALOC RWE</a:t>
            </a:r>
            <a:endParaRPr lang="pl" sz="3200" b="1" strike="sngStrike" dirty="0">
              <a:solidFill>
                <a:schemeClr val="accent2"/>
              </a:solidFill>
            </a:endParaRPr>
          </a:p>
        </p:txBody>
      </p:sp>
      <p:cxnSp>
        <p:nvCxnSpPr>
          <p:cNvPr id="15" name="Straight Connector 14">
            <a:extLst>
              <a:ext uri="{FF2B5EF4-FFF2-40B4-BE49-F238E27FC236}">
                <a16:creationId xmlns:a16="http://schemas.microsoft.com/office/drawing/2014/main" id="{4D17B3C6-4CEF-47A7-B930-965C9F6C034E}"/>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57966A6-3D96-4B2F-8686-A13D4F210998}"/>
              </a:ext>
            </a:extLst>
          </p:cNvPr>
          <p:cNvGrpSpPr/>
          <p:nvPr/>
        </p:nvGrpSpPr>
        <p:grpSpPr>
          <a:xfrm>
            <a:off x="10799419" y="283"/>
            <a:ext cx="1390650" cy="6858000"/>
            <a:chOff x="10796843" y="2859"/>
            <a:chExt cx="1390650" cy="6858000"/>
          </a:xfrm>
        </p:grpSpPr>
        <p:sp>
          <p:nvSpPr>
            <p:cNvPr id="17" name="TextBox 16">
              <a:extLst>
                <a:ext uri="{FF2B5EF4-FFF2-40B4-BE49-F238E27FC236}">
                  <a16:creationId xmlns:a16="http://schemas.microsoft.com/office/drawing/2014/main" id="{1F36D159-9BA4-4C96-BAF7-4A90E4CD3231}"/>
                </a:ext>
              </a:extLst>
            </p:cNvPr>
            <p:cNvSpPr txBox="1"/>
            <p:nvPr/>
          </p:nvSpPr>
          <p:spPr>
            <a:xfrm rot="10800000">
              <a:off x="10796843" y="2859"/>
              <a:ext cx="1390650" cy="6858000"/>
            </a:xfrm>
            <a:prstGeom prst="rect">
              <a:avLst/>
            </a:prstGeom>
            <a:solidFill>
              <a:schemeClr val="accent2"/>
            </a:solidFill>
          </p:spPr>
          <p:txBody>
            <a:bodyPr wrap="square" rtlCol="0">
              <a:spAutoFit/>
            </a:bodyPr>
            <a:lstStyle/>
            <a:p>
              <a:endParaRPr lang="pl" dirty="0"/>
            </a:p>
          </p:txBody>
        </p:sp>
        <p:sp>
          <p:nvSpPr>
            <p:cNvPr id="18" name="TextBox 17">
              <a:extLst>
                <a:ext uri="{FF2B5EF4-FFF2-40B4-BE49-F238E27FC236}">
                  <a16:creationId xmlns:a16="http://schemas.microsoft.com/office/drawing/2014/main" id="{1A48FA49-E599-491A-9656-6DD877F951D0}"/>
                </a:ext>
              </a:extLst>
            </p:cNvPr>
            <p:cNvSpPr txBox="1"/>
            <p:nvPr/>
          </p:nvSpPr>
          <p:spPr>
            <a:xfrm>
              <a:off x="10796843" y="1106537"/>
              <a:ext cx="1390650" cy="600164"/>
            </a:xfrm>
            <a:prstGeom prst="rect">
              <a:avLst/>
            </a:prstGeom>
            <a:solidFill>
              <a:schemeClr val="bg1">
                <a:lumMod val="95000"/>
              </a:schemeClr>
            </a:solidFill>
          </p:spPr>
          <p:txBody>
            <a:bodyPr wrap="square" rtlCol="0">
              <a:spAutoFit/>
            </a:bodyPr>
            <a:lstStyle/>
            <a:p>
              <a:pPr algn="ctr" rtl="0"/>
              <a:r>
                <a:rPr lang="pl" sz="1100" b="1" i="0" u="none" baseline="0" dirty="0">
                  <a:solidFill>
                    <a:schemeClr val="accent1"/>
                  </a:solidFill>
                </a:rPr>
                <a:t>Badania RWE dotyczące benralizumabu</a:t>
              </a:r>
            </a:p>
          </p:txBody>
        </p:sp>
        <p:sp>
          <p:nvSpPr>
            <p:cNvPr id="19" name="TextBox 18">
              <a:extLst>
                <a:ext uri="{FF2B5EF4-FFF2-40B4-BE49-F238E27FC236}">
                  <a16:creationId xmlns:a16="http://schemas.microsoft.com/office/drawing/2014/main" id="{F56487BA-BC03-4AA0-95AC-83312EAF0C62}"/>
                </a:ext>
              </a:extLst>
            </p:cNvPr>
            <p:cNvSpPr txBox="1"/>
            <p:nvPr/>
          </p:nvSpPr>
          <p:spPr>
            <a:xfrm>
              <a:off x="10805983" y="2183134"/>
              <a:ext cx="1381510" cy="307777"/>
            </a:xfrm>
            <a:prstGeom prst="rect">
              <a:avLst/>
            </a:prstGeom>
            <a:solidFill>
              <a:schemeClr val="bg1"/>
            </a:solidFill>
          </p:spPr>
          <p:txBody>
            <a:bodyPr wrap="square" rtlCol="0">
              <a:spAutoFit/>
            </a:bodyPr>
            <a:lstStyle/>
            <a:p>
              <a:pPr algn="ctr" rtl="0"/>
              <a:r>
                <a:rPr lang="pl" sz="1400" b="1" i="0" u="none" baseline="0" dirty="0"/>
                <a:t>Zagadnienie</a:t>
              </a:r>
            </a:p>
          </p:txBody>
        </p:sp>
      </p:grpSp>
      <p:pic>
        <p:nvPicPr>
          <p:cNvPr id="20" name="Picture 19" descr="home_icon.png">
            <a:hlinkClick r:id="rId3" action="ppaction://hlinksldjump"/>
            <a:extLst>
              <a:ext uri="{FF2B5EF4-FFF2-40B4-BE49-F238E27FC236}">
                <a16:creationId xmlns:a16="http://schemas.microsoft.com/office/drawing/2014/main" id="{68C6EEB4-723B-4DBA-9A06-D7D270F3470D}"/>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pic>
        <p:nvPicPr>
          <p:cNvPr id="21" name="Picture 20">
            <a:hlinkClick r:id="rId5" action="ppaction://hlinksldjump"/>
            <a:extLst>
              <a:ext uri="{FF2B5EF4-FFF2-40B4-BE49-F238E27FC236}">
                <a16:creationId xmlns:a16="http://schemas.microsoft.com/office/drawing/2014/main" id="{AF46AF29-FB1B-4C7C-8994-4C0E6DE6AE6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87984" y="2609859"/>
            <a:ext cx="1222186" cy="316098"/>
          </a:xfrm>
          <a:prstGeom prst="rect">
            <a:avLst/>
          </a:prstGeom>
          <a:solidFill>
            <a:srgbClr val="F0EFE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4921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51704C6-BFB5-4141-A272-30E2667C0133}"/>
              </a:ext>
            </a:extLst>
          </p:cNvPr>
          <p:cNvSpPr>
            <a:spLocks noGrp="1"/>
          </p:cNvSpPr>
          <p:nvPr>
            <p:ph type="title"/>
          </p:nvPr>
        </p:nvSpPr>
        <p:spPr>
          <a:xfrm>
            <a:off x="457200" y="228602"/>
            <a:ext cx="10521458" cy="800099"/>
          </a:xfrm>
        </p:spPr>
        <p:txBody>
          <a:bodyPr/>
          <a:lstStyle/>
          <a:p>
            <a:r>
              <a:rPr lang="en-US" dirty="0"/>
              <a:t>Real-World Effectiveness Program With Benralizumab</a:t>
            </a:r>
          </a:p>
        </p:txBody>
      </p:sp>
      <p:sp>
        <p:nvSpPr>
          <p:cNvPr id="266" name="Slide Number Placeholder 265">
            <a:extLst>
              <a:ext uri="{FF2B5EF4-FFF2-40B4-BE49-F238E27FC236}">
                <a16:creationId xmlns:a16="http://schemas.microsoft.com/office/drawing/2014/main" id="{2EFBF326-D516-437F-8120-2708C7494A9A}"/>
              </a:ext>
            </a:extLst>
          </p:cNvPr>
          <p:cNvSpPr>
            <a:spLocks noGrp="1"/>
          </p:cNvSpPr>
          <p:nvPr>
            <p:ph type="sldNum" sz="quarter" idx="12"/>
          </p:nvPr>
        </p:nvSpPr>
        <p:spPr/>
        <p:txBody>
          <a:bodyPr/>
          <a:lstStyle/>
          <a:p>
            <a:fld id="{CC7432E5-F8E0-41AE-9A6B-AD730338B005}" type="slidenum">
              <a:rPr lang="en-US" smtClean="0"/>
              <a:pPr/>
              <a:t>12</a:t>
            </a:fld>
            <a:endParaRPr lang="en-US" dirty="0"/>
          </a:p>
        </p:txBody>
      </p:sp>
      <p:sp>
        <p:nvSpPr>
          <p:cNvPr id="35" name="Text Placeholder 34">
            <a:extLst>
              <a:ext uri="{FF2B5EF4-FFF2-40B4-BE49-F238E27FC236}">
                <a16:creationId xmlns:a16="http://schemas.microsoft.com/office/drawing/2014/main" id="{D2E06811-DBEB-44EE-B0AF-72DEC7B8F098}"/>
              </a:ext>
            </a:extLst>
          </p:cNvPr>
          <p:cNvSpPr>
            <a:spLocks noGrp="1"/>
          </p:cNvSpPr>
          <p:nvPr>
            <p:ph type="body" sz="quarter" idx="13"/>
          </p:nvPr>
        </p:nvSpPr>
        <p:spPr>
          <a:xfrm>
            <a:off x="457200" y="5851602"/>
            <a:ext cx="9855200" cy="1005840"/>
          </a:xfrm>
        </p:spPr>
        <p:txBody>
          <a:bodyPr/>
          <a:lstStyle/>
          <a:p>
            <a:r>
              <a:rPr lang="en-US" baseline="30000" dirty="0" err="1"/>
              <a:t>a</a:t>
            </a:r>
            <a:r>
              <a:rPr lang="en-US" dirty="0" err="1"/>
              <a:t>Integrated</a:t>
            </a:r>
            <a:r>
              <a:rPr lang="en-US" dirty="0"/>
              <a:t> analyses plans ongoing.</a:t>
            </a:r>
          </a:p>
          <a:p>
            <a:r>
              <a:rPr lang="en-US" dirty="0"/>
              <a:t>Q8W = every 8 weeks; RWE = real-world evidence.</a:t>
            </a:r>
          </a:p>
          <a:p>
            <a:r>
              <a:rPr lang="en-US" dirty="0"/>
              <a:t>In House Data, AstraZeneca Pharmaceuticals LP. DoF REF-86134.  </a:t>
            </a:r>
          </a:p>
        </p:txBody>
      </p:sp>
      <p:sp>
        <p:nvSpPr>
          <p:cNvPr id="53" name="Rectangle: Diagonal Corners Rounded 52">
            <a:extLst>
              <a:ext uri="{FF2B5EF4-FFF2-40B4-BE49-F238E27FC236}">
                <a16:creationId xmlns:a16="http://schemas.microsoft.com/office/drawing/2014/main" id="{358C2F56-C47C-41BF-8E18-AE8632922DC1}"/>
              </a:ext>
            </a:extLst>
          </p:cNvPr>
          <p:cNvSpPr/>
          <p:nvPr/>
        </p:nvSpPr>
        <p:spPr>
          <a:xfrm>
            <a:off x="487680" y="1618637"/>
            <a:ext cx="10973470" cy="685067"/>
          </a:xfrm>
          <a:prstGeom prst="round2Diag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defRPr/>
            </a:pPr>
            <a:r>
              <a:rPr lang="en-US" sz="1600" dirty="0">
                <a:solidFill>
                  <a:schemeClr val="accent2"/>
                </a:solidFill>
              </a:rPr>
              <a:t> </a:t>
            </a:r>
            <a:r>
              <a:rPr lang="es-ES" sz="1600" kern="0" dirty="0">
                <a:solidFill>
                  <a:schemeClr val="accent2"/>
                </a:solidFill>
              </a:rPr>
              <a:t>To understand the </a:t>
            </a:r>
            <a:r>
              <a:rPr lang="es-ES" sz="1600" b="1" kern="0" dirty="0">
                <a:solidFill>
                  <a:schemeClr val="accent2"/>
                </a:solidFill>
              </a:rPr>
              <a:t>characteristics of patients treated with benralizumab in the real-world setting</a:t>
            </a:r>
            <a:r>
              <a:rPr lang="es-ES" sz="1600" kern="0" dirty="0">
                <a:solidFill>
                  <a:schemeClr val="accent2"/>
                </a:solidFill>
              </a:rPr>
              <a:t>, assess </a:t>
            </a:r>
            <a:r>
              <a:rPr lang="es-ES" sz="1600" b="1" kern="0" dirty="0">
                <a:solidFill>
                  <a:schemeClr val="accent2"/>
                </a:solidFill>
              </a:rPr>
              <a:t>effectiveness of benralizumab</a:t>
            </a:r>
            <a:r>
              <a:rPr lang="es-ES" sz="1600" kern="0" dirty="0">
                <a:solidFill>
                  <a:schemeClr val="accent2"/>
                </a:solidFill>
              </a:rPr>
              <a:t> and </a:t>
            </a:r>
            <a:r>
              <a:rPr lang="es-ES" sz="1600" b="1" kern="0" dirty="0">
                <a:solidFill>
                  <a:schemeClr val="accent2"/>
                </a:solidFill>
              </a:rPr>
              <a:t>patterns of use of benralizumab, including persistence</a:t>
            </a:r>
          </a:p>
        </p:txBody>
      </p:sp>
      <p:sp>
        <p:nvSpPr>
          <p:cNvPr id="54" name="Rectangle 53">
            <a:extLst>
              <a:ext uri="{FF2B5EF4-FFF2-40B4-BE49-F238E27FC236}">
                <a16:creationId xmlns:a16="http://schemas.microsoft.com/office/drawing/2014/main" id="{F010E53F-1A22-4FC8-9C57-A3CA5EDE5B44}"/>
              </a:ext>
            </a:extLst>
          </p:cNvPr>
          <p:cNvSpPr/>
          <p:nvPr/>
        </p:nvSpPr>
        <p:spPr>
          <a:xfrm>
            <a:off x="664606" y="1329714"/>
            <a:ext cx="1351652" cy="369332"/>
          </a:xfrm>
          <a:prstGeom prst="rect">
            <a:avLst/>
          </a:prstGeom>
          <a:solidFill>
            <a:schemeClr val="accent1"/>
          </a:solidFill>
        </p:spPr>
        <p:txBody>
          <a:bodyPr wrap="none">
            <a:spAutoFit/>
          </a:bodyPr>
          <a:lstStyle/>
          <a:p>
            <a:r>
              <a:rPr lang="en-US" b="1" dirty="0">
                <a:solidFill>
                  <a:schemeClr val="bg1"/>
                </a:solidFill>
              </a:rPr>
              <a:t> Objective </a:t>
            </a:r>
          </a:p>
        </p:txBody>
      </p:sp>
      <p:grpSp>
        <p:nvGrpSpPr>
          <p:cNvPr id="55" name="Group 54">
            <a:extLst>
              <a:ext uri="{FF2B5EF4-FFF2-40B4-BE49-F238E27FC236}">
                <a16:creationId xmlns:a16="http://schemas.microsoft.com/office/drawing/2014/main" id="{49258DED-70D1-45DD-8A28-C82AAFAEE173}"/>
              </a:ext>
            </a:extLst>
          </p:cNvPr>
          <p:cNvGrpSpPr/>
          <p:nvPr/>
        </p:nvGrpSpPr>
        <p:grpSpPr>
          <a:xfrm>
            <a:off x="428163" y="2675198"/>
            <a:ext cx="3591310" cy="3243545"/>
            <a:chOff x="450418" y="2901191"/>
            <a:chExt cx="4072081" cy="2604823"/>
          </a:xfrm>
        </p:grpSpPr>
        <p:grpSp>
          <p:nvGrpSpPr>
            <p:cNvPr id="56" name="Group 55">
              <a:extLst>
                <a:ext uri="{FF2B5EF4-FFF2-40B4-BE49-F238E27FC236}">
                  <a16:creationId xmlns:a16="http://schemas.microsoft.com/office/drawing/2014/main" id="{C4845F37-D132-4E6B-9909-4315AEB5A717}"/>
                </a:ext>
              </a:extLst>
            </p:cNvPr>
            <p:cNvGrpSpPr/>
            <p:nvPr/>
          </p:nvGrpSpPr>
          <p:grpSpPr>
            <a:xfrm>
              <a:off x="487479" y="2901191"/>
              <a:ext cx="4035020" cy="2604823"/>
              <a:chOff x="499815" y="2950167"/>
              <a:chExt cx="4035020" cy="2604823"/>
            </a:xfrm>
          </p:grpSpPr>
          <p:sp>
            <p:nvSpPr>
              <p:cNvPr id="62" name="Rectangle: Diagonal Corners Rounded 61">
                <a:extLst>
                  <a:ext uri="{FF2B5EF4-FFF2-40B4-BE49-F238E27FC236}">
                    <a16:creationId xmlns:a16="http://schemas.microsoft.com/office/drawing/2014/main" id="{10C30195-E0FC-4E0B-AB89-6EC2DF9A31AC}"/>
                  </a:ext>
                </a:extLst>
              </p:cNvPr>
              <p:cNvSpPr/>
              <p:nvPr/>
            </p:nvSpPr>
            <p:spPr>
              <a:xfrm>
                <a:off x="499815" y="3058253"/>
                <a:ext cx="4035020" cy="2496737"/>
              </a:xfrm>
              <a:prstGeom prst="round2DiagRect">
                <a:avLst/>
              </a:prstGeom>
              <a:ln w="19050">
                <a:solidFill>
                  <a:schemeClr val="accent1"/>
                </a:solidFill>
              </a:ln>
            </p:spPr>
            <p:txBody>
              <a:bodyPr wrap="square">
                <a:spAutoFit/>
              </a:bodyPr>
              <a:lstStyle/>
              <a:p>
                <a:endParaRPr lang="en-US" sz="1600" dirty="0">
                  <a:solidFill>
                    <a:schemeClr val="accent2"/>
                  </a:solidFill>
                </a:endParaRPr>
              </a:p>
            </p:txBody>
          </p:sp>
          <p:sp>
            <p:nvSpPr>
              <p:cNvPr id="63" name="Rectangle 62">
                <a:extLst>
                  <a:ext uri="{FF2B5EF4-FFF2-40B4-BE49-F238E27FC236}">
                    <a16:creationId xmlns:a16="http://schemas.microsoft.com/office/drawing/2014/main" id="{33E73DD0-4E5D-4756-A696-933007194B92}"/>
                  </a:ext>
                </a:extLst>
              </p:cNvPr>
              <p:cNvSpPr/>
              <p:nvPr/>
            </p:nvSpPr>
            <p:spPr>
              <a:xfrm>
                <a:off x="730850" y="2950167"/>
                <a:ext cx="2617705" cy="296602"/>
              </a:xfrm>
              <a:prstGeom prst="rect">
                <a:avLst/>
              </a:prstGeom>
              <a:solidFill>
                <a:schemeClr val="accent1"/>
              </a:solidFill>
            </p:spPr>
            <p:txBody>
              <a:bodyPr wrap="none">
                <a:spAutoFit/>
              </a:bodyPr>
              <a:lstStyle/>
              <a:p>
                <a:r>
                  <a:rPr lang="en-US" b="1" dirty="0">
                    <a:solidFill>
                      <a:schemeClr val="bg1"/>
                    </a:solidFill>
                  </a:rPr>
                  <a:t>Study Description </a:t>
                </a:r>
              </a:p>
            </p:txBody>
          </p:sp>
        </p:grpSp>
        <p:sp>
          <p:nvSpPr>
            <p:cNvPr id="57" name="Rectangle 56">
              <a:extLst>
                <a:ext uri="{FF2B5EF4-FFF2-40B4-BE49-F238E27FC236}">
                  <a16:creationId xmlns:a16="http://schemas.microsoft.com/office/drawing/2014/main" id="{141CEA22-0DDA-4D59-ACC6-D32F591D241D}"/>
                </a:ext>
              </a:extLst>
            </p:cNvPr>
            <p:cNvSpPr/>
            <p:nvPr/>
          </p:nvSpPr>
          <p:spPr>
            <a:xfrm>
              <a:off x="450418" y="3167036"/>
              <a:ext cx="4035020" cy="2335743"/>
            </a:xfrm>
            <a:prstGeom prst="rect">
              <a:avLst/>
            </a:prstGeom>
          </p:spPr>
          <p:txBody>
            <a:bodyPr wrap="square">
              <a:spAutoFit/>
            </a:bodyPr>
            <a:lstStyle/>
            <a:p>
              <a:pPr marL="182880" indent="-137160">
                <a:buClr>
                  <a:schemeClr val="accent1"/>
                </a:buClr>
                <a:buFont typeface="Arial" panose="020B0604020202020204" pitchFamily="34" charset="0"/>
                <a:buChar char="•"/>
              </a:pPr>
              <a:r>
                <a:rPr lang="en-US" sz="1600" dirty="0"/>
                <a:t> </a:t>
              </a:r>
              <a:r>
                <a:rPr lang="en-US" sz="1600" dirty="0">
                  <a:solidFill>
                    <a:schemeClr val="accent2"/>
                  </a:solidFill>
                </a:rPr>
                <a:t>Global, regional, collaborative    </a:t>
              </a:r>
            </a:p>
            <a:p>
              <a:pPr marL="182880" indent="-182880">
                <a:buClr>
                  <a:schemeClr val="accent1"/>
                </a:buClr>
              </a:pPr>
              <a:r>
                <a:rPr lang="en-US" sz="1600" dirty="0">
                  <a:solidFill>
                    <a:schemeClr val="accent2"/>
                  </a:solidFill>
                </a:rPr>
                <a:t>    evidence generation program           </a:t>
              </a:r>
            </a:p>
            <a:p>
              <a:pPr marL="182880" indent="-182880">
                <a:buClr>
                  <a:schemeClr val="accent1"/>
                </a:buClr>
              </a:pPr>
              <a:r>
                <a:rPr lang="en-US" sz="1600" dirty="0">
                  <a:solidFill>
                    <a:schemeClr val="accent2"/>
                  </a:solidFill>
                </a:rPr>
                <a:t>    aiming to encourage robust RWE       </a:t>
              </a:r>
            </a:p>
            <a:p>
              <a:pPr marL="182880" indent="-182880">
                <a:buClr>
                  <a:schemeClr val="accent1"/>
                </a:buClr>
              </a:pPr>
              <a:r>
                <a:rPr lang="en-US" sz="1600" dirty="0">
                  <a:solidFill>
                    <a:schemeClr val="accent2"/>
                  </a:solidFill>
                </a:rPr>
                <a:t>    activities to support benralizumab    </a:t>
              </a:r>
            </a:p>
            <a:p>
              <a:pPr marL="182880" indent="-182880">
                <a:buClr>
                  <a:schemeClr val="accent1"/>
                </a:buClr>
              </a:pPr>
              <a:r>
                <a:rPr lang="en-US" sz="1600" dirty="0">
                  <a:solidFill>
                    <a:schemeClr val="accent2"/>
                  </a:solidFill>
                </a:rPr>
                <a:t>    clinical data</a:t>
              </a:r>
            </a:p>
            <a:p>
              <a:pPr marL="742950" lvl="1" indent="-285750">
                <a:spcBef>
                  <a:spcPts val="200"/>
                </a:spcBef>
                <a:buFont typeface="Arial" panose="020B0604020202020204" pitchFamily="34" charset="0"/>
                <a:buChar char="̶"/>
              </a:pPr>
              <a:r>
                <a:rPr lang="en-US" sz="1400" dirty="0">
                  <a:solidFill>
                    <a:schemeClr val="accent2"/>
                  </a:solidFill>
                </a:rPr>
                <a:t>Provides platform for multi-disciplinary collaboration</a:t>
              </a:r>
            </a:p>
            <a:p>
              <a:pPr marL="742950" lvl="1" indent="-285750">
                <a:spcBef>
                  <a:spcPts val="200"/>
                </a:spcBef>
                <a:buFont typeface="Arial" panose="020B0604020202020204" pitchFamily="34" charset="0"/>
                <a:buChar char="̶"/>
              </a:pPr>
              <a:r>
                <a:rPr lang="en-US" sz="1400" dirty="0">
                  <a:solidFill>
                    <a:schemeClr val="accent2"/>
                  </a:solidFill>
                </a:rPr>
                <a:t>Relies on local study initiation and implementation</a:t>
              </a:r>
            </a:p>
            <a:p>
              <a:pPr marL="742950" lvl="1" indent="-285750">
                <a:spcBef>
                  <a:spcPts val="200"/>
                </a:spcBef>
                <a:buFont typeface="Arial" panose="020B0604020202020204" pitchFamily="34" charset="0"/>
                <a:buChar char="̶"/>
              </a:pPr>
              <a:r>
                <a:rPr lang="en-US" sz="1400" dirty="0">
                  <a:solidFill>
                    <a:schemeClr val="accent2"/>
                  </a:solidFill>
                </a:rPr>
                <a:t>Plan for an integrated global analysis of data from all participating markets</a:t>
              </a:r>
              <a:r>
                <a:rPr lang="en-US" sz="1400" baseline="30000" dirty="0">
                  <a:solidFill>
                    <a:schemeClr val="accent2"/>
                  </a:solidFill>
                </a:rPr>
                <a:t>a</a:t>
              </a:r>
              <a:endParaRPr lang="en-US" sz="1400" dirty="0">
                <a:solidFill>
                  <a:schemeClr val="accent2"/>
                </a:solidFill>
              </a:endParaRPr>
            </a:p>
          </p:txBody>
        </p:sp>
      </p:grpSp>
      <p:grpSp>
        <p:nvGrpSpPr>
          <p:cNvPr id="66" name="Group 65">
            <a:extLst>
              <a:ext uri="{FF2B5EF4-FFF2-40B4-BE49-F238E27FC236}">
                <a16:creationId xmlns:a16="http://schemas.microsoft.com/office/drawing/2014/main" id="{3194BC04-6750-4E2C-8B50-7D0A7CC423A1}"/>
              </a:ext>
            </a:extLst>
          </p:cNvPr>
          <p:cNvGrpSpPr/>
          <p:nvPr/>
        </p:nvGrpSpPr>
        <p:grpSpPr>
          <a:xfrm>
            <a:off x="4353328" y="2680082"/>
            <a:ext cx="7664865" cy="1786549"/>
            <a:chOff x="402155" y="2757493"/>
            <a:chExt cx="10254816" cy="2079235"/>
          </a:xfrm>
        </p:grpSpPr>
        <p:sp>
          <p:nvSpPr>
            <p:cNvPr id="98" name="Content Placeholder 2">
              <a:extLst>
                <a:ext uri="{FF2B5EF4-FFF2-40B4-BE49-F238E27FC236}">
                  <a16:creationId xmlns:a16="http://schemas.microsoft.com/office/drawing/2014/main" id="{BB49F600-796E-45D6-98BC-9A9D3DA43513}"/>
                </a:ext>
              </a:extLst>
            </p:cNvPr>
            <p:cNvSpPr txBox="1">
              <a:spLocks/>
            </p:cNvSpPr>
            <p:nvPr/>
          </p:nvSpPr>
          <p:spPr>
            <a:xfrm>
              <a:off x="536720" y="3189605"/>
              <a:ext cx="4761305" cy="1647123"/>
            </a:xfrm>
            <a:prstGeom prst="rect">
              <a:avLst/>
            </a:prstGeom>
            <a:noFill/>
            <a:ln>
              <a:solidFill>
                <a:schemeClr val="accent2"/>
              </a:solidFill>
            </a:ln>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i="0" kern="1200">
                  <a:solidFill>
                    <a:srgbClr val="0E365F"/>
                  </a:solidFill>
                  <a:latin typeface="Roboto" charset="0"/>
                  <a:ea typeface="Roboto" charset="0"/>
                  <a:cs typeface="Roboto" charset="0"/>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1800" b="0" i="0" kern="1200">
                  <a:solidFill>
                    <a:srgbClr val="0E365F"/>
                  </a:solidFill>
                  <a:latin typeface="Roboto" charset="0"/>
                  <a:ea typeface="Roboto" charset="0"/>
                  <a:cs typeface="Roboto" charset="0"/>
                </a:defRPr>
              </a:lvl2pPr>
              <a:lvl3pPr marL="1143000" indent="-228600" algn="l" defTabSz="914400" rtl="0" eaLnBrk="1" latinLnBrk="0" hangingPunct="1">
                <a:lnSpc>
                  <a:spcPct val="110000"/>
                </a:lnSpc>
                <a:spcBef>
                  <a:spcPts val="600"/>
                </a:spcBef>
                <a:spcAft>
                  <a:spcPts val="600"/>
                </a:spcAft>
                <a:buFont typeface="Arial" panose="020B0604020202020204" pitchFamily="34" charset="0"/>
                <a:buChar char="•"/>
                <a:defRPr sz="1600" b="0" i="0" kern="1200">
                  <a:solidFill>
                    <a:srgbClr val="0E365F"/>
                  </a:solidFill>
                  <a:latin typeface="Roboto" charset="0"/>
                  <a:ea typeface="Roboto" charset="0"/>
                  <a:cs typeface="Roboto" charset="0"/>
                </a:defRPr>
              </a:lvl3pPr>
              <a:lvl4pPr marL="1600200" indent="-228600" algn="l" defTabSz="914400" rtl="0" eaLnBrk="1" latinLnBrk="0" hangingPunct="1">
                <a:lnSpc>
                  <a:spcPct val="110000"/>
                </a:lnSpc>
                <a:spcBef>
                  <a:spcPts val="600"/>
                </a:spcBef>
                <a:spcAft>
                  <a:spcPts val="600"/>
                </a:spcAft>
                <a:buFont typeface="Arial" panose="020B0604020202020204" pitchFamily="34" charset="0"/>
                <a:buChar char="•"/>
                <a:defRPr sz="1400" b="0" i="0" kern="1200">
                  <a:solidFill>
                    <a:srgbClr val="0E365F"/>
                  </a:solidFill>
                  <a:latin typeface="Roboto" charset="0"/>
                  <a:ea typeface="Roboto" charset="0"/>
                  <a:cs typeface="Roboto" charset="0"/>
                </a:defRPr>
              </a:lvl4pPr>
              <a:lvl5pPr marL="2057400" indent="-228600" algn="l" defTabSz="914400" rtl="0" eaLnBrk="1" latinLnBrk="0" hangingPunct="1">
                <a:lnSpc>
                  <a:spcPct val="110000"/>
                </a:lnSpc>
                <a:spcBef>
                  <a:spcPts val="600"/>
                </a:spcBef>
                <a:spcAft>
                  <a:spcPts val="600"/>
                </a:spcAft>
                <a:buFont typeface="Arial" panose="020B0604020202020204" pitchFamily="34" charset="0"/>
                <a:buChar char="•"/>
                <a:defRPr sz="1400" b="0" i="0" kern="1200">
                  <a:solidFill>
                    <a:srgbClr val="0E365F"/>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E365F"/>
                  </a:solidFill>
                  <a:effectLst/>
                  <a:uLnTx/>
                  <a:uFillTx/>
                  <a:latin typeface="+mn-lt"/>
                </a:rPr>
                <a:t>Secondary or retrospective data collection </a:t>
              </a:r>
            </a:p>
            <a:p>
              <a:pPr marL="182880" marR="0" lvl="0" indent="-18288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E365F"/>
                  </a:solidFill>
                  <a:effectLst/>
                  <a:uLnTx/>
                  <a:uFillTx/>
                  <a:latin typeface="+mn-lt"/>
                </a:rPr>
                <a:t>Patients enrolled in a benralizumab patient access program or patient sampling program</a:t>
              </a:r>
              <a:endParaRPr kumimoji="0" lang="es-ES" sz="1400" b="0" i="0" u="none" strike="noStrike" kern="1200" cap="none" spc="0" normalizeH="0" baseline="0" noProof="0" dirty="0">
                <a:ln>
                  <a:noFill/>
                </a:ln>
                <a:solidFill>
                  <a:srgbClr val="0E365F"/>
                </a:solidFill>
                <a:effectLst/>
                <a:uLnTx/>
                <a:uFillTx/>
                <a:latin typeface="+mn-lt"/>
              </a:endParaRPr>
            </a:p>
          </p:txBody>
        </p:sp>
        <p:sp>
          <p:nvSpPr>
            <p:cNvPr id="99" name="Content Placeholder 4">
              <a:extLst>
                <a:ext uri="{FF2B5EF4-FFF2-40B4-BE49-F238E27FC236}">
                  <a16:creationId xmlns:a16="http://schemas.microsoft.com/office/drawing/2014/main" id="{FED00126-D092-4081-9A7F-50EA8164FFC6}"/>
                </a:ext>
              </a:extLst>
            </p:cNvPr>
            <p:cNvSpPr txBox="1">
              <a:spLocks/>
            </p:cNvSpPr>
            <p:nvPr/>
          </p:nvSpPr>
          <p:spPr>
            <a:xfrm>
              <a:off x="5744686" y="3212723"/>
              <a:ext cx="4758929" cy="1610465"/>
            </a:xfrm>
            <a:prstGeom prst="rect">
              <a:avLst/>
            </a:prstGeom>
            <a:ln>
              <a:solidFill>
                <a:schemeClr val="accent2">
                  <a:lumMod val="40000"/>
                  <a:lumOff val="60000"/>
                </a:schemeClr>
              </a:solidFill>
            </a:ln>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i="0" kern="1200">
                  <a:solidFill>
                    <a:srgbClr val="0E365F"/>
                  </a:solidFill>
                  <a:latin typeface="Roboto" charset="0"/>
                  <a:ea typeface="Roboto" charset="0"/>
                  <a:cs typeface="Roboto" charset="0"/>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1800" b="0" i="0" kern="1200">
                  <a:solidFill>
                    <a:srgbClr val="0E365F"/>
                  </a:solidFill>
                  <a:latin typeface="Roboto" charset="0"/>
                  <a:ea typeface="Roboto" charset="0"/>
                  <a:cs typeface="Roboto" charset="0"/>
                </a:defRPr>
              </a:lvl2pPr>
              <a:lvl3pPr marL="1143000" indent="-228600" algn="l" defTabSz="914400" rtl="0" eaLnBrk="1" latinLnBrk="0" hangingPunct="1">
                <a:lnSpc>
                  <a:spcPct val="110000"/>
                </a:lnSpc>
                <a:spcBef>
                  <a:spcPts val="600"/>
                </a:spcBef>
                <a:spcAft>
                  <a:spcPts val="600"/>
                </a:spcAft>
                <a:buFont typeface="Arial" panose="020B0604020202020204" pitchFamily="34" charset="0"/>
                <a:buChar char="•"/>
                <a:defRPr sz="1600" b="0" i="0" kern="1200">
                  <a:solidFill>
                    <a:srgbClr val="0E365F"/>
                  </a:solidFill>
                  <a:latin typeface="Roboto" charset="0"/>
                  <a:ea typeface="Roboto" charset="0"/>
                  <a:cs typeface="Roboto" charset="0"/>
                </a:defRPr>
              </a:lvl3pPr>
              <a:lvl4pPr marL="1600200" indent="-228600" algn="l" defTabSz="914400" rtl="0" eaLnBrk="1" latinLnBrk="0" hangingPunct="1">
                <a:lnSpc>
                  <a:spcPct val="110000"/>
                </a:lnSpc>
                <a:spcBef>
                  <a:spcPts val="600"/>
                </a:spcBef>
                <a:spcAft>
                  <a:spcPts val="600"/>
                </a:spcAft>
                <a:buFont typeface="Arial" panose="020B0604020202020204" pitchFamily="34" charset="0"/>
                <a:buChar char="•"/>
                <a:defRPr sz="1400" b="0" i="0" kern="1200">
                  <a:solidFill>
                    <a:srgbClr val="0E365F"/>
                  </a:solidFill>
                  <a:latin typeface="Roboto" charset="0"/>
                  <a:ea typeface="Roboto" charset="0"/>
                  <a:cs typeface="Roboto" charset="0"/>
                </a:defRPr>
              </a:lvl4pPr>
              <a:lvl5pPr marL="2057400" indent="-228600" algn="l" defTabSz="914400" rtl="0" eaLnBrk="1" latinLnBrk="0" hangingPunct="1">
                <a:lnSpc>
                  <a:spcPct val="110000"/>
                </a:lnSpc>
                <a:spcBef>
                  <a:spcPts val="600"/>
                </a:spcBef>
                <a:spcAft>
                  <a:spcPts val="600"/>
                </a:spcAft>
                <a:buFont typeface="Arial" panose="020B0604020202020204" pitchFamily="34" charset="0"/>
                <a:buChar char="•"/>
                <a:defRPr sz="1400" b="0" i="0" kern="1200">
                  <a:solidFill>
                    <a:srgbClr val="0E365F"/>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E365F"/>
                  </a:solidFill>
                  <a:effectLst/>
                  <a:uLnTx/>
                  <a:uFillTx/>
                  <a:latin typeface="+mn-lt"/>
                </a:rPr>
                <a:t>Primary or prospective observational studies </a:t>
              </a:r>
            </a:p>
            <a:p>
              <a:pPr marL="182880" marR="0" lvl="0" indent="-18288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E365F"/>
                  </a:solidFill>
                  <a:effectLst/>
                  <a:uLnTx/>
                  <a:uFillTx/>
                  <a:latin typeface="+mn-lt"/>
                </a:rPr>
                <a:t>Designed to meet local payer needs on patient benefit to address future reimbursement review</a:t>
              </a:r>
              <a:endParaRPr kumimoji="0" lang="es-ES" sz="1400" b="0" i="0" u="none" strike="noStrike" kern="1200" cap="none" spc="0" normalizeH="0" baseline="0" noProof="0" dirty="0">
                <a:ln>
                  <a:noFill/>
                </a:ln>
                <a:solidFill>
                  <a:srgbClr val="0E365F"/>
                </a:solidFill>
                <a:effectLst/>
                <a:uLnTx/>
                <a:uFillTx/>
                <a:latin typeface="+mn-lt"/>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endParaRPr kumimoji="0" lang="es-ES" sz="1400" b="0" i="0" u="none" strike="noStrike" kern="1200" cap="none" spc="0" normalizeH="0" baseline="0" noProof="0" dirty="0">
                <a:ln>
                  <a:noFill/>
                </a:ln>
                <a:solidFill>
                  <a:srgbClr val="0E365F"/>
                </a:solidFill>
                <a:effectLst/>
                <a:uLnTx/>
                <a:uFillTx/>
                <a:latin typeface="+mn-lt"/>
              </a:endParaRPr>
            </a:p>
          </p:txBody>
        </p:sp>
        <p:sp>
          <p:nvSpPr>
            <p:cNvPr id="100" name="Hexagon 99">
              <a:extLst>
                <a:ext uri="{FF2B5EF4-FFF2-40B4-BE49-F238E27FC236}">
                  <a16:creationId xmlns:a16="http://schemas.microsoft.com/office/drawing/2014/main" id="{A0A041F6-E68E-41EB-9639-2E26F0A727F7}"/>
                </a:ext>
              </a:extLst>
            </p:cNvPr>
            <p:cNvSpPr/>
            <p:nvPr/>
          </p:nvSpPr>
          <p:spPr>
            <a:xfrm>
              <a:off x="402155" y="2757493"/>
              <a:ext cx="5072575" cy="493619"/>
            </a:xfrm>
            <a:prstGeom prst="hexagon">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XALOC-1</a:t>
              </a:r>
            </a:p>
          </p:txBody>
        </p:sp>
        <p:sp>
          <p:nvSpPr>
            <p:cNvPr id="101" name="Hexagon 100">
              <a:extLst>
                <a:ext uri="{FF2B5EF4-FFF2-40B4-BE49-F238E27FC236}">
                  <a16:creationId xmlns:a16="http://schemas.microsoft.com/office/drawing/2014/main" id="{63C3064D-B09E-4751-A464-027E7092BBA8}"/>
                </a:ext>
              </a:extLst>
            </p:cNvPr>
            <p:cNvSpPr/>
            <p:nvPr/>
          </p:nvSpPr>
          <p:spPr>
            <a:xfrm>
              <a:off x="5579965" y="2759485"/>
              <a:ext cx="5077006" cy="493619"/>
            </a:xfrm>
            <a:prstGeom prst="hexagon">
              <a:avLst/>
            </a:prstGeom>
            <a:solidFill>
              <a:schemeClr val="accent2">
                <a:lumMod val="40000"/>
                <a:lumOff val="6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XALOC-2</a:t>
              </a:r>
            </a:p>
          </p:txBody>
        </p:sp>
      </p:grpSp>
      <p:grpSp>
        <p:nvGrpSpPr>
          <p:cNvPr id="3" name="Group 2">
            <a:extLst>
              <a:ext uri="{FF2B5EF4-FFF2-40B4-BE49-F238E27FC236}">
                <a16:creationId xmlns:a16="http://schemas.microsoft.com/office/drawing/2014/main" id="{5F184396-E0D4-46B1-9AE4-A130B8CEAE47}"/>
              </a:ext>
            </a:extLst>
          </p:cNvPr>
          <p:cNvGrpSpPr/>
          <p:nvPr/>
        </p:nvGrpSpPr>
        <p:grpSpPr>
          <a:xfrm>
            <a:off x="8486285" y="4915703"/>
            <a:ext cx="3417283" cy="1009633"/>
            <a:chOff x="5342193" y="5297111"/>
            <a:chExt cx="5375247" cy="1091224"/>
          </a:xfrm>
        </p:grpSpPr>
        <p:sp>
          <p:nvSpPr>
            <p:cNvPr id="71" name="Rounded Rectangle 14">
              <a:extLst>
                <a:ext uri="{FF2B5EF4-FFF2-40B4-BE49-F238E27FC236}">
                  <a16:creationId xmlns:a16="http://schemas.microsoft.com/office/drawing/2014/main" id="{905AFD3F-47EC-4466-8E8C-51EF2FF36C18}"/>
                </a:ext>
              </a:extLst>
            </p:cNvPr>
            <p:cNvSpPr/>
            <p:nvPr/>
          </p:nvSpPr>
          <p:spPr>
            <a:xfrm>
              <a:off x="5342193" y="5342641"/>
              <a:ext cx="2327911" cy="29648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12 months baseline</a:t>
              </a:r>
            </a:p>
          </p:txBody>
        </p:sp>
        <p:sp>
          <p:nvSpPr>
            <p:cNvPr id="72" name="Rounded Rectangle 14">
              <a:extLst>
                <a:ext uri="{FF2B5EF4-FFF2-40B4-BE49-F238E27FC236}">
                  <a16:creationId xmlns:a16="http://schemas.microsoft.com/office/drawing/2014/main" id="{A91D2C0C-8424-4E50-AEB7-D4A08827CF76}"/>
                </a:ext>
              </a:extLst>
            </p:cNvPr>
            <p:cNvSpPr/>
            <p:nvPr/>
          </p:nvSpPr>
          <p:spPr>
            <a:xfrm>
              <a:off x="7896669" y="5297111"/>
              <a:ext cx="2820767" cy="35578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000" dirty="0">
                  <a:solidFill>
                    <a:schemeClr val="bg1"/>
                  </a:solidFill>
                </a:rPr>
                <a:t>24 months</a:t>
              </a:r>
              <a:br>
                <a:rPr lang="en-US" sz="1000" dirty="0">
                  <a:solidFill>
                    <a:schemeClr val="bg1"/>
                  </a:solidFill>
                </a:rPr>
              </a:br>
              <a:r>
                <a:rPr lang="en-US" sz="1000" dirty="0">
                  <a:solidFill>
                    <a:schemeClr val="bg1"/>
                  </a:solidFill>
                </a:rPr>
                <a:t> Benralizumab 30 mg Q8W</a:t>
              </a:r>
            </a:p>
          </p:txBody>
        </p:sp>
        <p:sp>
          <p:nvSpPr>
            <p:cNvPr id="74" name="Arrow: Pentagon 73">
              <a:extLst>
                <a:ext uri="{FF2B5EF4-FFF2-40B4-BE49-F238E27FC236}">
                  <a16:creationId xmlns:a16="http://schemas.microsoft.com/office/drawing/2014/main" id="{E585BEF7-E6D5-4516-AA7B-4B8CD7C6A83A}"/>
                </a:ext>
              </a:extLst>
            </p:cNvPr>
            <p:cNvSpPr/>
            <p:nvPr/>
          </p:nvSpPr>
          <p:spPr>
            <a:xfrm>
              <a:off x="7896669" y="5712072"/>
              <a:ext cx="2820771" cy="355786"/>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dirty="0">
                  <a:solidFill>
                    <a:schemeClr val="bg1"/>
                  </a:solidFill>
                </a:rPr>
                <a:t>XALOC 2: Prospective data collection</a:t>
              </a:r>
            </a:p>
          </p:txBody>
        </p:sp>
        <p:cxnSp>
          <p:nvCxnSpPr>
            <p:cNvPr id="76" name="Straight Arrow Connector 16">
              <a:extLst>
                <a:ext uri="{FF2B5EF4-FFF2-40B4-BE49-F238E27FC236}">
                  <a16:creationId xmlns:a16="http://schemas.microsoft.com/office/drawing/2014/main" id="{364FAE58-66B6-49E5-9A48-CA8905D67DD1}"/>
                </a:ext>
              </a:extLst>
            </p:cNvPr>
            <p:cNvCxnSpPr>
              <a:cxnSpLocks noChangeShapeType="1"/>
            </p:cNvCxnSpPr>
            <p:nvPr/>
          </p:nvCxnSpPr>
          <p:spPr bwMode="auto">
            <a:xfrm flipH="1">
              <a:off x="7896669" y="5701440"/>
              <a:ext cx="0" cy="457200"/>
            </a:xfrm>
            <a:prstGeom prst="straightConnector1">
              <a:avLst/>
            </a:prstGeom>
            <a:noFill/>
            <a:ln w="38100" algn="ctr">
              <a:solidFill>
                <a:schemeClr val="accent1"/>
              </a:solidFill>
              <a:round/>
              <a:headEnd/>
              <a:tailEnd type="triangle" w="med" len="med"/>
            </a:ln>
          </p:spPr>
        </p:cxnSp>
        <p:sp>
          <p:nvSpPr>
            <p:cNvPr id="77" name="TextBox 76">
              <a:extLst>
                <a:ext uri="{FF2B5EF4-FFF2-40B4-BE49-F238E27FC236}">
                  <a16:creationId xmlns:a16="http://schemas.microsoft.com/office/drawing/2014/main" id="{69A32B1D-8160-4BA9-89DA-71ECB6274848}"/>
                </a:ext>
              </a:extLst>
            </p:cNvPr>
            <p:cNvSpPr txBox="1"/>
            <p:nvPr/>
          </p:nvSpPr>
          <p:spPr>
            <a:xfrm>
              <a:off x="7714041" y="6122216"/>
              <a:ext cx="2101466" cy="266119"/>
            </a:xfrm>
            <a:prstGeom prst="rect">
              <a:avLst/>
            </a:prstGeom>
            <a:noFill/>
          </p:spPr>
          <p:txBody>
            <a:bodyPr wrap="square" rtlCol="0">
              <a:spAutoFit/>
            </a:bodyPr>
            <a:lstStyle/>
            <a:p>
              <a:r>
                <a:rPr lang="en-US" sz="1000" dirty="0"/>
                <a:t>Start data collection</a:t>
              </a:r>
            </a:p>
          </p:txBody>
        </p:sp>
        <p:sp>
          <p:nvSpPr>
            <p:cNvPr id="80" name="Arrow: Chevron 79">
              <a:extLst>
                <a:ext uri="{FF2B5EF4-FFF2-40B4-BE49-F238E27FC236}">
                  <a16:creationId xmlns:a16="http://schemas.microsoft.com/office/drawing/2014/main" id="{1CC13D67-0CFF-4DED-8362-A1F7F043B6D5}"/>
                </a:ext>
              </a:extLst>
            </p:cNvPr>
            <p:cNvSpPr/>
            <p:nvPr/>
          </p:nvSpPr>
          <p:spPr>
            <a:xfrm rot="10800000">
              <a:off x="5342196" y="5712071"/>
              <a:ext cx="758020" cy="296489"/>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8" name="Arrow: Chevron 87">
              <a:extLst>
                <a:ext uri="{FF2B5EF4-FFF2-40B4-BE49-F238E27FC236}">
                  <a16:creationId xmlns:a16="http://schemas.microsoft.com/office/drawing/2014/main" id="{93859A5B-2ECF-42C4-8124-C7F116FD95FC}"/>
                </a:ext>
              </a:extLst>
            </p:cNvPr>
            <p:cNvSpPr/>
            <p:nvPr/>
          </p:nvSpPr>
          <p:spPr>
            <a:xfrm rot="10800000">
              <a:off x="6127141" y="5712071"/>
              <a:ext cx="758020" cy="296489"/>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2" name="Arrow: Chevron 91">
              <a:extLst>
                <a:ext uri="{FF2B5EF4-FFF2-40B4-BE49-F238E27FC236}">
                  <a16:creationId xmlns:a16="http://schemas.microsoft.com/office/drawing/2014/main" id="{55EE36E6-7395-4C8E-869C-D3D27D5A5279}"/>
                </a:ext>
              </a:extLst>
            </p:cNvPr>
            <p:cNvSpPr/>
            <p:nvPr/>
          </p:nvSpPr>
          <p:spPr>
            <a:xfrm rot="10800000">
              <a:off x="6912083" y="5712071"/>
              <a:ext cx="758020" cy="296489"/>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6" name="Group 5">
            <a:extLst>
              <a:ext uri="{FF2B5EF4-FFF2-40B4-BE49-F238E27FC236}">
                <a16:creationId xmlns:a16="http://schemas.microsoft.com/office/drawing/2014/main" id="{1D6207BD-3AAE-4997-923B-4C19F088B26D}"/>
              </a:ext>
            </a:extLst>
          </p:cNvPr>
          <p:cNvGrpSpPr/>
          <p:nvPr/>
        </p:nvGrpSpPr>
        <p:grpSpPr>
          <a:xfrm>
            <a:off x="4423797" y="4667045"/>
            <a:ext cx="3748731" cy="996170"/>
            <a:chOff x="4453908" y="4708721"/>
            <a:chExt cx="3748731" cy="996170"/>
          </a:xfrm>
        </p:grpSpPr>
        <p:sp>
          <p:nvSpPr>
            <p:cNvPr id="93" name="Rounded Rectangle 14">
              <a:extLst>
                <a:ext uri="{FF2B5EF4-FFF2-40B4-BE49-F238E27FC236}">
                  <a16:creationId xmlns:a16="http://schemas.microsoft.com/office/drawing/2014/main" id="{73862178-043B-4D0E-A4D1-CE63B9B2E623}"/>
                </a:ext>
              </a:extLst>
            </p:cNvPr>
            <p:cNvSpPr/>
            <p:nvPr/>
          </p:nvSpPr>
          <p:spPr>
            <a:xfrm>
              <a:off x="5974415" y="4954943"/>
              <a:ext cx="1793287" cy="328837"/>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000" dirty="0">
                  <a:solidFill>
                    <a:schemeClr val="bg1"/>
                  </a:solidFill>
                </a:rPr>
                <a:t>XALOC 1: Retrospective</a:t>
              </a:r>
            </a:p>
            <a:p>
              <a:pPr algn="ctr">
                <a:lnSpc>
                  <a:spcPct val="90000"/>
                </a:lnSpc>
              </a:pPr>
              <a:r>
                <a:rPr lang="en-US" sz="1000" dirty="0">
                  <a:solidFill>
                    <a:schemeClr val="bg1"/>
                  </a:solidFill>
                </a:rPr>
                <a:t>data collection</a:t>
              </a:r>
            </a:p>
          </p:txBody>
        </p:sp>
        <p:grpSp>
          <p:nvGrpSpPr>
            <p:cNvPr id="2" name="Group 1">
              <a:extLst>
                <a:ext uri="{FF2B5EF4-FFF2-40B4-BE49-F238E27FC236}">
                  <a16:creationId xmlns:a16="http://schemas.microsoft.com/office/drawing/2014/main" id="{A6B84B71-846A-4B8E-A1E1-D8CA547591A9}"/>
                </a:ext>
              </a:extLst>
            </p:cNvPr>
            <p:cNvGrpSpPr/>
            <p:nvPr/>
          </p:nvGrpSpPr>
          <p:grpSpPr>
            <a:xfrm>
              <a:off x="4453908" y="4708721"/>
              <a:ext cx="3748731" cy="996170"/>
              <a:chOff x="-786218" y="5848894"/>
              <a:chExt cx="7481556" cy="1217943"/>
            </a:xfrm>
          </p:grpSpPr>
          <p:sp>
            <p:nvSpPr>
              <p:cNvPr id="48" name="Rounded Rectangle 14">
                <a:extLst>
                  <a:ext uri="{FF2B5EF4-FFF2-40B4-BE49-F238E27FC236}">
                    <a16:creationId xmlns:a16="http://schemas.microsoft.com/office/drawing/2014/main" id="{2E38387E-4C3B-4303-B25F-92E9A3BF28EE}"/>
                  </a:ext>
                </a:extLst>
              </p:cNvPr>
              <p:cNvSpPr/>
              <p:nvPr/>
            </p:nvSpPr>
            <p:spPr>
              <a:xfrm>
                <a:off x="-765316" y="6664368"/>
                <a:ext cx="2839773" cy="40246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12 months baseline</a:t>
                </a:r>
              </a:p>
            </p:txBody>
          </p:sp>
          <p:sp>
            <p:nvSpPr>
              <p:cNvPr id="49" name="Rounded Rectangle 14">
                <a:extLst>
                  <a:ext uri="{FF2B5EF4-FFF2-40B4-BE49-F238E27FC236}">
                    <a16:creationId xmlns:a16="http://schemas.microsoft.com/office/drawing/2014/main" id="{111BF9EF-1559-4EEF-8EA9-F77F22D741C9}"/>
                  </a:ext>
                </a:extLst>
              </p:cNvPr>
              <p:cNvSpPr/>
              <p:nvPr/>
            </p:nvSpPr>
            <p:spPr>
              <a:xfrm>
                <a:off x="2248344" y="6662330"/>
                <a:ext cx="3576844" cy="40246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000" dirty="0">
                    <a:solidFill>
                      <a:schemeClr val="bg1"/>
                    </a:solidFill>
                  </a:rPr>
                  <a:t>12 months </a:t>
                </a:r>
                <a:br>
                  <a:rPr lang="en-US" sz="1000" dirty="0">
                    <a:solidFill>
                      <a:schemeClr val="bg1"/>
                    </a:solidFill>
                  </a:rPr>
                </a:br>
                <a:r>
                  <a:rPr lang="en-US" sz="1000" dirty="0">
                    <a:solidFill>
                      <a:schemeClr val="bg1"/>
                    </a:solidFill>
                  </a:rPr>
                  <a:t>Benralizumab 30 mg Q8W</a:t>
                </a:r>
              </a:p>
            </p:txBody>
          </p:sp>
          <p:sp>
            <p:nvSpPr>
              <p:cNvPr id="50" name="TextBox 49">
                <a:extLst>
                  <a:ext uri="{FF2B5EF4-FFF2-40B4-BE49-F238E27FC236}">
                    <a16:creationId xmlns:a16="http://schemas.microsoft.com/office/drawing/2014/main" id="{D2CC75D9-C121-47BE-B4AF-96184F4F1D9D}"/>
                  </a:ext>
                </a:extLst>
              </p:cNvPr>
              <p:cNvSpPr txBox="1"/>
              <p:nvPr/>
            </p:nvSpPr>
            <p:spPr>
              <a:xfrm>
                <a:off x="4037824" y="5848894"/>
                <a:ext cx="2657514" cy="301036"/>
              </a:xfrm>
              <a:prstGeom prst="rect">
                <a:avLst/>
              </a:prstGeom>
              <a:noFill/>
            </p:spPr>
            <p:txBody>
              <a:bodyPr wrap="square" rtlCol="0">
                <a:spAutoFit/>
              </a:bodyPr>
              <a:lstStyle/>
              <a:p>
                <a:r>
                  <a:rPr lang="en-US" sz="1000" dirty="0"/>
                  <a:t>Start data collection</a:t>
                </a:r>
              </a:p>
            </p:txBody>
          </p:sp>
          <p:sp>
            <p:nvSpPr>
              <p:cNvPr id="52" name="Arrow: Chevron 51">
                <a:extLst>
                  <a:ext uri="{FF2B5EF4-FFF2-40B4-BE49-F238E27FC236}">
                    <a16:creationId xmlns:a16="http://schemas.microsoft.com/office/drawing/2014/main" id="{7B0F8210-A597-4BAC-92A2-254E24B13737}"/>
                  </a:ext>
                </a:extLst>
              </p:cNvPr>
              <p:cNvSpPr/>
              <p:nvPr/>
            </p:nvSpPr>
            <p:spPr>
              <a:xfrm rot="10800000">
                <a:off x="-786218" y="6192714"/>
                <a:ext cx="912460" cy="33539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60" name="Arrow: Chevron 59">
                <a:extLst>
                  <a:ext uri="{FF2B5EF4-FFF2-40B4-BE49-F238E27FC236}">
                    <a16:creationId xmlns:a16="http://schemas.microsoft.com/office/drawing/2014/main" id="{B363D3A9-5DBF-4676-A953-0FD61C507EBB}"/>
                  </a:ext>
                </a:extLst>
              </p:cNvPr>
              <p:cNvSpPr/>
              <p:nvPr/>
            </p:nvSpPr>
            <p:spPr>
              <a:xfrm rot="10800000">
                <a:off x="187891" y="6189907"/>
                <a:ext cx="912460" cy="33539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64" name="Arrow: Chevron 63">
                <a:extLst>
                  <a:ext uri="{FF2B5EF4-FFF2-40B4-BE49-F238E27FC236}">
                    <a16:creationId xmlns:a16="http://schemas.microsoft.com/office/drawing/2014/main" id="{961AB198-4DE2-4E02-9B9D-8E31ACAA7B29}"/>
                  </a:ext>
                </a:extLst>
              </p:cNvPr>
              <p:cNvSpPr/>
              <p:nvPr/>
            </p:nvSpPr>
            <p:spPr>
              <a:xfrm rot="10800000">
                <a:off x="1162000" y="6186449"/>
                <a:ext cx="912460" cy="33539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cxnSp>
            <p:nvCxnSpPr>
              <p:cNvPr id="70" name="Straight Arrow Connector 16">
                <a:extLst>
                  <a:ext uri="{FF2B5EF4-FFF2-40B4-BE49-F238E27FC236}">
                    <a16:creationId xmlns:a16="http://schemas.microsoft.com/office/drawing/2014/main" id="{9AE01B1F-701A-4AE1-B66C-5B651E31CF07}"/>
                  </a:ext>
                </a:extLst>
              </p:cNvPr>
              <p:cNvCxnSpPr>
                <a:cxnSpLocks noChangeShapeType="1"/>
              </p:cNvCxnSpPr>
              <p:nvPr/>
            </p:nvCxnSpPr>
            <p:spPr bwMode="auto">
              <a:xfrm flipV="1">
                <a:off x="5879171" y="6085384"/>
                <a:ext cx="0" cy="455636"/>
              </a:xfrm>
              <a:prstGeom prst="straightConnector1">
                <a:avLst/>
              </a:prstGeom>
              <a:noFill/>
              <a:ln w="38100" algn="ctr">
                <a:solidFill>
                  <a:schemeClr val="accent1"/>
                </a:solidFill>
                <a:round/>
                <a:headEnd/>
                <a:tailEnd type="triangle" w="med" len="med"/>
              </a:ln>
            </p:spPr>
          </p:cxnSp>
        </p:grpSp>
      </p:grpSp>
      <p:grpSp>
        <p:nvGrpSpPr>
          <p:cNvPr id="43" name="Group 42">
            <a:extLst>
              <a:ext uri="{FF2B5EF4-FFF2-40B4-BE49-F238E27FC236}">
                <a16:creationId xmlns:a16="http://schemas.microsoft.com/office/drawing/2014/main" id="{7D9AD982-B728-4CE6-B344-AC0C7C891FAF}"/>
              </a:ext>
            </a:extLst>
          </p:cNvPr>
          <p:cNvGrpSpPr/>
          <p:nvPr/>
        </p:nvGrpSpPr>
        <p:grpSpPr>
          <a:xfrm>
            <a:off x="10801350" y="-3461"/>
            <a:ext cx="1390650" cy="1494872"/>
            <a:chOff x="10801350" y="-3461"/>
            <a:chExt cx="1390650" cy="1494872"/>
          </a:xfrm>
        </p:grpSpPr>
        <p:grpSp>
          <p:nvGrpSpPr>
            <p:cNvPr id="47" name="Group 46">
              <a:extLst>
                <a:ext uri="{FF2B5EF4-FFF2-40B4-BE49-F238E27FC236}">
                  <a16:creationId xmlns:a16="http://schemas.microsoft.com/office/drawing/2014/main" id="{1DA23575-4C46-401D-A5BE-BB3B45D05CA6}"/>
                </a:ext>
              </a:extLst>
            </p:cNvPr>
            <p:cNvGrpSpPr/>
            <p:nvPr/>
          </p:nvGrpSpPr>
          <p:grpSpPr>
            <a:xfrm>
              <a:off x="10801350" y="-3461"/>
              <a:ext cx="1390650" cy="1475371"/>
              <a:chOff x="10796843" y="1905"/>
              <a:chExt cx="1390650" cy="1428814"/>
            </a:xfrm>
          </p:grpSpPr>
          <p:sp>
            <p:nvSpPr>
              <p:cNvPr id="65" name="TextBox 64">
                <a:extLst>
                  <a:ext uri="{FF2B5EF4-FFF2-40B4-BE49-F238E27FC236}">
                    <a16:creationId xmlns:a16="http://schemas.microsoft.com/office/drawing/2014/main" id="{8AC18980-F812-46D6-917A-908A06C4F3A8}"/>
                  </a:ext>
                </a:extLst>
              </p:cNvPr>
              <p:cNvSpPr txBox="1"/>
              <p:nvPr/>
            </p:nvSpPr>
            <p:spPr>
              <a:xfrm rot="10800000">
                <a:off x="10796843" y="1905"/>
                <a:ext cx="1390650" cy="1151210"/>
              </a:xfrm>
              <a:prstGeom prst="rect">
                <a:avLst/>
              </a:prstGeom>
              <a:solidFill>
                <a:schemeClr val="accent2"/>
              </a:solidFill>
            </p:spPr>
            <p:txBody>
              <a:bodyPr wrap="square" rtlCol="0">
                <a:spAutoFit/>
              </a:bodyPr>
              <a:lstStyle/>
              <a:p>
                <a:endParaRPr lang="en-US" dirty="0"/>
              </a:p>
            </p:txBody>
          </p:sp>
          <p:sp>
            <p:nvSpPr>
              <p:cNvPr id="67" name="TextBox 66">
                <a:extLst>
                  <a:ext uri="{FF2B5EF4-FFF2-40B4-BE49-F238E27FC236}">
                    <a16:creationId xmlns:a16="http://schemas.microsoft.com/office/drawing/2014/main" id="{F027332D-1988-4039-A5C1-DE21A3A970D4}"/>
                  </a:ext>
                </a:extLst>
              </p:cNvPr>
              <p:cNvSpPr txBox="1"/>
              <p:nvPr/>
            </p:nvSpPr>
            <p:spPr>
              <a:xfrm>
                <a:off x="10796843" y="1076501"/>
                <a:ext cx="1390650" cy="354218"/>
              </a:xfrm>
              <a:prstGeom prst="rect">
                <a:avLst/>
              </a:prstGeom>
              <a:solidFill>
                <a:schemeClr val="bg1">
                  <a:lumMod val="95000"/>
                </a:schemeClr>
              </a:solidFill>
            </p:spPr>
            <p:txBody>
              <a:bodyPr wrap="square" rtlCol="0">
                <a:spAutoFit/>
              </a:bodyPr>
              <a:lstStyle/>
              <a:p>
                <a:pPr algn="ctr"/>
                <a:endParaRPr lang="en-US" sz="1200" b="1" dirty="0">
                  <a:solidFill>
                    <a:schemeClr val="accent1"/>
                  </a:solidFill>
                </a:endParaRPr>
              </a:p>
            </p:txBody>
          </p:sp>
        </p:grpSp>
        <p:pic>
          <p:nvPicPr>
            <p:cNvPr id="51" name="Picture 50">
              <a:extLst>
                <a:ext uri="{FF2B5EF4-FFF2-40B4-BE49-F238E27FC236}">
                  <a16:creationId xmlns:a16="http://schemas.microsoft.com/office/drawing/2014/main" id="{2F076B54-C4AB-46D6-A268-F5A9658D1A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885582" y="1175313"/>
              <a:ext cx="1222186" cy="316098"/>
            </a:xfrm>
            <a:prstGeom prst="rect">
              <a:avLst/>
            </a:prstGeom>
            <a:noFill/>
          </p:spPr>
        </p:pic>
      </p:grpSp>
      <p:pic>
        <p:nvPicPr>
          <p:cNvPr id="68" name="Picture 67" descr="home_icon.png">
            <a:hlinkClick r:id="rId4" action="ppaction://hlinksldjump"/>
            <a:extLst>
              <a:ext uri="{FF2B5EF4-FFF2-40B4-BE49-F238E27FC236}">
                <a16:creationId xmlns:a16="http://schemas.microsoft.com/office/drawing/2014/main" id="{23C70959-8F0B-4EB5-BF32-5D99496FFF30}"/>
              </a:ext>
            </a:extLst>
          </p:cNvPr>
          <p:cNvPicPr>
            <a:picLocks noChangeAspect="1"/>
          </p:cNvPicPr>
          <p:nvPr/>
        </p:nvPicPr>
        <p:blipFill>
          <a:blip r:embed="rId5"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34539927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6D0DCA-1A92-4397-AED7-48B124706E7B}"/>
              </a:ext>
            </a:extLst>
          </p:cNvPr>
          <p:cNvSpPr>
            <a:spLocks noGrp="1"/>
          </p:cNvSpPr>
          <p:nvPr>
            <p:ph type="sldNum" sz="quarter" idx="12"/>
          </p:nvPr>
        </p:nvSpPr>
        <p:spPr/>
        <p:txBody>
          <a:bodyPr/>
          <a:lstStyle/>
          <a:p>
            <a:fld id="{5E88F10B-F431-5C4F-A37D-031A4E0EA286}" type="slidenum">
              <a:rPr lang="en-US" smtClean="0"/>
              <a:pPr/>
              <a:t>13</a:t>
            </a:fld>
            <a:endParaRPr lang="en-US" dirty="0"/>
          </a:p>
        </p:txBody>
      </p:sp>
      <p:sp>
        <p:nvSpPr>
          <p:cNvPr id="11" name="Text Placeholder 10">
            <a:extLst>
              <a:ext uri="{FF2B5EF4-FFF2-40B4-BE49-F238E27FC236}">
                <a16:creationId xmlns:a16="http://schemas.microsoft.com/office/drawing/2014/main" id="{3587DD59-0DC8-45AF-BE77-EDCE36EF0C83}"/>
              </a:ext>
            </a:extLst>
          </p:cNvPr>
          <p:cNvSpPr>
            <a:spLocks noGrp="1"/>
          </p:cNvSpPr>
          <p:nvPr>
            <p:ph type="body" sz="quarter" idx="13"/>
          </p:nvPr>
        </p:nvSpPr>
        <p:spPr>
          <a:xfrm>
            <a:off x="457200" y="5851602"/>
            <a:ext cx="9855200" cy="1005840"/>
          </a:xfrm>
        </p:spPr>
        <p:txBody>
          <a:bodyPr/>
          <a:lstStyle/>
          <a:p>
            <a:r>
              <a:rPr lang="en-US" dirty="0"/>
              <a:t>1. Study NCT03833141. ClinicalTrials.gov website; 2. In House Data, AstraZeneca Pharmaceuticals LP. Internal training communication; 3. </a:t>
            </a:r>
            <a:r>
              <a:rPr lang="en-GB" dirty="0"/>
              <a:t>Jackson DJ et al. Presented at: EAACI International Digital Congress; June 6-8, 2020; </a:t>
            </a:r>
            <a:r>
              <a:rPr lang="en-US" dirty="0"/>
              <a:t>4. Study NCT04126499. ClinicalTrials.gov website; 5. In House Data, AstraZeneca Pharmaceuticals LP. Email communication; 6. Study NCT03907137. ClinicalTrials.gov website; 7. Lommatzsch M et al. Poster presented at: ERS Annual </a:t>
            </a:r>
            <a:r>
              <a:rPr lang="en-US" b="0" i="0" u="none" strike="noStrike" baseline="0" dirty="0"/>
              <a:t>International Congress; September 5-8, 2021.</a:t>
            </a:r>
            <a:r>
              <a:rPr lang="en-US" dirty="0"/>
              <a:t> Poster 3749; 8.Study NCT04272463. ClinicalTrials.gov website; 9. Study NCT04221802. ClinicalTrials.gov website.</a:t>
            </a:r>
          </a:p>
        </p:txBody>
      </p:sp>
      <p:grpSp>
        <p:nvGrpSpPr>
          <p:cNvPr id="27" name="Group 26">
            <a:extLst>
              <a:ext uri="{FF2B5EF4-FFF2-40B4-BE49-F238E27FC236}">
                <a16:creationId xmlns:a16="http://schemas.microsoft.com/office/drawing/2014/main" id="{82A2419C-31EC-43EA-A41D-5CDE5E01DB49}"/>
              </a:ext>
            </a:extLst>
          </p:cNvPr>
          <p:cNvGrpSpPr/>
          <p:nvPr/>
        </p:nvGrpSpPr>
        <p:grpSpPr>
          <a:xfrm>
            <a:off x="1281582" y="1518425"/>
            <a:ext cx="9628837" cy="4488206"/>
            <a:chOff x="266700" y="1047750"/>
            <a:chExt cx="8148263" cy="4028864"/>
          </a:xfrm>
          <a:solidFill>
            <a:schemeClr val="accent6">
              <a:lumMod val="40000"/>
              <a:lumOff val="60000"/>
            </a:schemeClr>
          </a:solidFill>
        </p:grpSpPr>
        <p:sp>
          <p:nvSpPr>
            <p:cNvPr id="28" name="Freeform 190">
              <a:extLst>
                <a:ext uri="{FF2B5EF4-FFF2-40B4-BE49-F238E27FC236}">
                  <a16:creationId xmlns:a16="http://schemas.microsoft.com/office/drawing/2014/main" id="{A95C3A6C-5BF1-42CB-A83F-C5EDDC1663DE}"/>
                </a:ext>
              </a:extLst>
            </p:cNvPr>
            <p:cNvSpPr>
              <a:spLocks/>
            </p:cNvSpPr>
            <p:nvPr/>
          </p:nvSpPr>
          <p:spPr bwMode="auto">
            <a:xfrm>
              <a:off x="4370539" y="4042520"/>
              <a:ext cx="287170" cy="285755"/>
            </a:xfrm>
            <a:custGeom>
              <a:avLst/>
              <a:gdLst/>
              <a:ahLst/>
              <a:cxnLst>
                <a:cxn ang="0">
                  <a:pos x="75" y="195"/>
                </a:cxn>
                <a:cxn ang="0">
                  <a:pos x="78" y="189"/>
                </a:cxn>
                <a:cxn ang="0">
                  <a:pos x="82" y="189"/>
                </a:cxn>
                <a:cxn ang="0">
                  <a:pos x="84" y="190"/>
                </a:cxn>
                <a:cxn ang="0">
                  <a:pos x="86" y="198"/>
                </a:cxn>
                <a:cxn ang="0">
                  <a:pos x="92" y="202"/>
                </a:cxn>
                <a:cxn ang="0">
                  <a:pos x="105" y="202"/>
                </a:cxn>
                <a:cxn ang="0">
                  <a:pos x="113" y="200"/>
                </a:cxn>
                <a:cxn ang="0">
                  <a:pos x="115" y="199"/>
                </a:cxn>
                <a:cxn ang="0">
                  <a:pos x="122" y="193"/>
                </a:cxn>
                <a:cxn ang="0">
                  <a:pos x="123" y="190"/>
                </a:cxn>
                <a:cxn ang="0">
                  <a:pos x="123" y="85"/>
                </a:cxn>
                <a:cxn ang="0">
                  <a:pos x="126" y="82"/>
                </a:cxn>
                <a:cxn ang="0">
                  <a:pos x="136" y="81"/>
                </a:cxn>
                <a:cxn ang="0">
                  <a:pos x="139" y="78"/>
                </a:cxn>
                <a:cxn ang="0">
                  <a:pos x="139" y="24"/>
                </a:cxn>
                <a:cxn ang="0">
                  <a:pos x="155" y="21"/>
                </a:cxn>
                <a:cxn ang="0">
                  <a:pos x="163" y="18"/>
                </a:cxn>
                <a:cxn ang="0">
                  <a:pos x="173" y="17"/>
                </a:cxn>
                <a:cxn ang="0">
                  <a:pos x="177" y="21"/>
                </a:cxn>
                <a:cxn ang="0">
                  <a:pos x="182" y="23"/>
                </a:cxn>
                <a:cxn ang="0">
                  <a:pos x="186" y="18"/>
                </a:cxn>
                <a:cxn ang="0">
                  <a:pos x="193" y="15"/>
                </a:cxn>
                <a:cxn ang="0">
                  <a:pos x="203" y="13"/>
                </a:cxn>
                <a:cxn ang="0">
                  <a:pos x="202" y="10"/>
                </a:cxn>
                <a:cxn ang="0">
                  <a:pos x="200" y="8"/>
                </a:cxn>
                <a:cxn ang="0">
                  <a:pos x="187" y="8"/>
                </a:cxn>
                <a:cxn ang="0">
                  <a:pos x="169" y="13"/>
                </a:cxn>
                <a:cxn ang="0">
                  <a:pos x="149" y="14"/>
                </a:cxn>
                <a:cxn ang="0">
                  <a:pos x="143" y="14"/>
                </a:cxn>
                <a:cxn ang="0">
                  <a:pos x="123" y="13"/>
                </a:cxn>
                <a:cxn ang="0">
                  <a:pos x="102" y="8"/>
                </a:cxn>
                <a:cxn ang="0">
                  <a:pos x="47" y="8"/>
                </a:cxn>
                <a:cxn ang="0">
                  <a:pos x="39" y="7"/>
                </a:cxn>
                <a:cxn ang="0">
                  <a:pos x="32" y="4"/>
                </a:cxn>
                <a:cxn ang="0">
                  <a:pos x="25" y="1"/>
                </a:cxn>
                <a:cxn ang="0">
                  <a:pos x="18" y="3"/>
                </a:cxn>
                <a:cxn ang="0">
                  <a:pos x="14" y="4"/>
                </a:cxn>
                <a:cxn ang="0">
                  <a:pos x="12" y="1"/>
                </a:cxn>
                <a:cxn ang="0">
                  <a:pos x="10" y="0"/>
                </a:cxn>
                <a:cxn ang="0">
                  <a:pos x="5" y="3"/>
                </a:cxn>
                <a:cxn ang="0">
                  <a:pos x="0" y="5"/>
                </a:cxn>
                <a:cxn ang="0">
                  <a:pos x="0" y="10"/>
                </a:cxn>
                <a:cxn ang="0">
                  <a:pos x="8" y="27"/>
                </a:cxn>
                <a:cxn ang="0">
                  <a:pos x="17" y="41"/>
                </a:cxn>
                <a:cxn ang="0">
                  <a:pos x="24" y="60"/>
                </a:cxn>
                <a:cxn ang="0">
                  <a:pos x="32" y="77"/>
                </a:cxn>
                <a:cxn ang="0">
                  <a:pos x="41" y="92"/>
                </a:cxn>
                <a:cxn ang="0">
                  <a:pos x="41" y="99"/>
                </a:cxn>
                <a:cxn ang="0">
                  <a:pos x="41" y="114"/>
                </a:cxn>
                <a:cxn ang="0">
                  <a:pos x="41" y="119"/>
                </a:cxn>
                <a:cxn ang="0">
                  <a:pos x="47" y="145"/>
                </a:cxn>
                <a:cxn ang="0">
                  <a:pos x="49" y="165"/>
                </a:cxn>
                <a:cxn ang="0">
                  <a:pos x="55" y="179"/>
                </a:cxn>
                <a:cxn ang="0">
                  <a:pos x="58" y="183"/>
                </a:cxn>
                <a:cxn ang="0">
                  <a:pos x="68" y="196"/>
                </a:cxn>
                <a:cxn ang="0">
                  <a:pos x="72" y="196"/>
                </a:cxn>
                <a:cxn ang="0">
                  <a:pos x="75" y="195"/>
                </a:cxn>
              </a:cxnLst>
              <a:rect l="0" t="0" r="r" b="b"/>
              <a:pathLst>
                <a:path w="203" h="202">
                  <a:moveTo>
                    <a:pt x="75" y="195"/>
                  </a:moveTo>
                  <a:lnTo>
                    <a:pt x="75" y="195"/>
                  </a:lnTo>
                  <a:lnTo>
                    <a:pt x="76" y="192"/>
                  </a:lnTo>
                  <a:lnTo>
                    <a:pt x="78" y="189"/>
                  </a:lnTo>
                  <a:lnTo>
                    <a:pt x="81" y="188"/>
                  </a:lnTo>
                  <a:lnTo>
                    <a:pt x="82" y="189"/>
                  </a:lnTo>
                  <a:lnTo>
                    <a:pt x="84" y="190"/>
                  </a:lnTo>
                  <a:lnTo>
                    <a:pt x="84" y="190"/>
                  </a:lnTo>
                  <a:lnTo>
                    <a:pt x="85" y="193"/>
                  </a:lnTo>
                  <a:lnTo>
                    <a:pt x="86" y="198"/>
                  </a:lnTo>
                  <a:lnTo>
                    <a:pt x="89" y="200"/>
                  </a:lnTo>
                  <a:lnTo>
                    <a:pt x="92" y="202"/>
                  </a:lnTo>
                  <a:lnTo>
                    <a:pt x="92" y="202"/>
                  </a:lnTo>
                  <a:lnTo>
                    <a:pt x="105" y="202"/>
                  </a:lnTo>
                  <a:lnTo>
                    <a:pt x="109" y="202"/>
                  </a:lnTo>
                  <a:lnTo>
                    <a:pt x="113" y="200"/>
                  </a:lnTo>
                  <a:lnTo>
                    <a:pt x="113" y="200"/>
                  </a:lnTo>
                  <a:lnTo>
                    <a:pt x="115" y="199"/>
                  </a:lnTo>
                  <a:lnTo>
                    <a:pt x="119" y="196"/>
                  </a:lnTo>
                  <a:lnTo>
                    <a:pt x="122" y="193"/>
                  </a:lnTo>
                  <a:lnTo>
                    <a:pt x="123" y="190"/>
                  </a:lnTo>
                  <a:lnTo>
                    <a:pt x="123" y="190"/>
                  </a:lnTo>
                  <a:lnTo>
                    <a:pt x="123" y="85"/>
                  </a:lnTo>
                  <a:lnTo>
                    <a:pt x="123" y="85"/>
                  </a:lnTo>
                  <a:lnTo>
                    <a:pt x="123" y="84"/>
                  </a:lnTo>
                  <a:lnTo>
                    <a:pt x="126" y="82"/>
                  </a:lnTo>
                  <a:lnTo>
                    <a:pt x="132" y="82"/>
                  </a:lnTo>
                  <a:lnTo>
                    <a:pt x="136" y="81"/>
                  </a:lnTo>
                  <a:lnTo>
                    <a:pt x="139" y="81"/>
                  </a:lnTo>
                  <a:lnTo>
                    <a:pt x="139" y="78"/>
                  </a:lnTo>
                  <a:lnTo>
                    <a:pt x="139" y="78"/>
                  </a:lnTo>
                  <a:lnTo>
                    <a:pt x="139" y="24"/>
                  </a:lnTo>
                  <a:lnTo>
                    <a:pt x="139" y="24"/>
                  </a:lnTo>
                  <a:lnTo>
                    <a:pt x="155" y="21"/>
                  </a:lnTo>
                  <a:lnTo>
                    <a:pt x="155" y="21"/>
                  </a:lnTo>
                  <a:lnTo>
                    <a:pt x="163" y="18"/>
                  </a:lnTo>
                  <a:lnTo>
                    <a:pt x="169" y="17"/>
                  </a:lnTo>
                  <a:lnTo>
                    <a:pt x="173" y="17"/>
                  </a:lnTo>
                  <a:lnTo>
                    <a:pt x="173" y="17"/>
                  </a:lnTo>
                  <a:lnTo>
                    <a:pt x="177" y="21"/>
                  </a:lnTo>
                  <a:lnTo>
                    <a:pt x="179" y="23"/>
                  </a:lnTo>
                  <a:lnTo>
                    <a:pt x="182" y="23"/>
                  </a:lnTo>
                  <a:lnTo>
                    <a:pt x="182" y="23"/>
                  </a:lnTo>
                  <a:lnTo>
                    <a:pt x="186" y="18"/>
                  </a:lnTo>
                  <a:lnTo>
                    <a:pt x="189" y="15"/>
                  </a:lnTo>
                  <a:lnTo>
                    <a:pt x="193" y="15"/>
                  </a:lnTo>
                  <a:lnTo>
                    <a:pt x="193" y="15"/>
                  </a:lnTo>
                  <a:lnTo>
                    <a:pt x="203" y="13"/>
                  </a:lnTo>
                  <a:lnTo>
                    <a:pt x="203" y="13"/>
                  </a:lnTo>
                  <a:lnTo>
                    <a:pt x="202" y="10"/>
                  </a:lnTo>
                  <a:lnTo>
                    <a:pt x="202" y="10"/>
                  </a:lnTo>
                  <a:lnTo>
                    <a:pt x="200" y="8"/>
                  </a:lnTo>
                  <a:lnTo>
                    <a:pt x="197" y="8"/>
                  </a:lnTo>
                  <a:lnTo>
                    <a:pt x="187" y="8"/>
                  </a:lnTo>
                  <a:lnTo>
                    <a:pt x="169" y="13"/>
                  </a:lnTo>
                  <a:lnTo>
                    <a:pt x="169" y="13"/>
                  </a:lnTo>
                  <a:lnTo>
                    <a:pt x="156" y="14"/>
                  </a:lnTo>
                  <a:lnTo>
                    <a:pt x="149" y="14"/>
                  </a:lnTo>
                  <a:lnTo>
                    <a:pt x="143" y="14"/>
                  </a:lnTo>
                  <a:lnTo>
                    <a:pt x="143" y="14"/>
                  </a:lnTo>
                  <a:lnTo>
                    <a:pt x="136" y="13"/>
                  </a:lnTo>
                  <a:lnTo>
                    <a:pt x="123" y="13"/>
                  </a:lnTo>
                  <a:lnTo>
                    <a:pt x="108" y="14"/>
                  </a:lnTo>
                  <a:lnTo>
                    <a:pt x="102" y="8"/>
                  </a:lnTo>
                  <a:lnTo>
                    <a:pt x="102" y="8"/>
                  </a:lnTo>
                  <a:lnTo>
                    <a:pt x="47" y="8"/>
                  </a:lnTo>
                  <a:lnTo>
                    <a:pt x="47" y="8"/>
                  </a:lnTo>
                  <a:lnTo>
                    <a:pt x="39" y="7"/>
                  </a:lnTo>
                  <a:lnTo>
                    <a:pt x="32" y="4"/>
                  </a:lnTo>
                  <a:lnTo>
                    <a:pt x="32" y="4"/>
                  </a:lnTo>
                  <a:lnTo>
                    <a:pt x="30" y="3"/>
                  </a:lnTo>
                  <a:lnTo>
                    <a:pt x="25" y="1"/>
                  </a:lnTo>
                  <a:lnTo>
                    <a:pt x="21" y="1"/>
                  </a:lnTo>
                  <a:lnTo>
                    <a:pt x="18" y="3"/>
                  </a:lnTo>
                  <a:lnTo>
                    <a:pt x="18" y="3"/>
                  </a:lnTo>
                  <a:lnTo>
                    <a:pt x="14" y="4"/>
                  </a:lnTo>
                  <a:lnTo>
                    <a:pt x="14" y="3"/>
                  </a:lnTo>
                  <a:lnTo>
                    <a:pt x="12" y="1"/>
                  </a:lnTo>
                  <a:lnTo>
                    <a:pt x="10" y="0"/>
                  </a:lnTo>
                  <a:lnTo>
                    <a:pt x="10" y="0"/>
                  </a:lnTo>
                  <a:lnTo>
                    <a:pt x="8" y="1"/>
                  </a:lnTo>
                  <a:lnTo>
                    <a:pt x="5" y="3"/>
                  </a:lnTo>
                  <a:lnTo>
                    <a:pt x="5" y="4"/>
                  </a:lnTo>
                  <a:lnTo>
                    <a:pt x="0" y="5"/>
                  </a:lnTo>
                  <a:lnTo>
                    <a:pt x="0" y="5"/>
                  </a:lnTo>
                  <a:lnTo>
                    <a:pt x="0" y="10"/>
                  </a:lnTo>
                  <a:lnTo>
                    <a:pt x="2" y="15"/>
                  </a:lnTo>
                  <a:lnTo>
                    <a:pt x="8" y="27"/>
                  </a:lnTo>
                  <a:lnTo>
                    <a:pt x="8" y="27"/>
                  </a:lnTo>
                  <a:lnTo>
                    <a:pt x="17" y="41"/>
                  </a:lnTo>
                  <a:lnTo>
                    <a:pt x="24" y="60"/>
                  </a:lnTo>
                  <a:lnTo>
                    <a:pt x="24" y="60"/>
                  </a:lnTo>
                  <a:lnTo>
                    <a:pt x="28" y="68"/>
                  </a:lnTo>
                  <a:lnTo>
                    <a:pt x="32" y="77"/>
                  </a:lnTo>
                  <a:lnTo>
                    <a:pt x="38" y="85"/>
                  </a:lnTo>
                  <a:lnTo>
                    <a:pt x="41" y="92"/>
                  </a:lnTo>
                  <a:lnTo>
                    <a:pt x="41" y="92"/>
                  </a:lnTo>
                  <a:lnTo>
                    <a:pt x="41" y="99"/>
                  </a:lnTo>
                  <a:lnTo>
                    <a:pt x="41" y="106"/>
                  </a:lnTo>
                  <a:lnTo>
                    <a:pt x="41" y="114"/>
                  </a:lnTo>
                  <a:lnTo>
                    <a:pt x="41" y="119"/>
                  </a:lnTo>
                  <a:lnTo>
                    <a:pt x="41" y="119"/>
                  </a:lnTo>
                  <a:lnTo>
                    <a:pt x="45" y="131"/>
                  </a:lnTo>
                  <a:lnTo>
                    <a:pt x="47" y="145"/>
                  </a:lnTo>
                  <a:lnTo>
                    <a:pt x="47" y="145"/>
                  </a:lnTo>
                  <a:lnTo>
                    <a:pt x="49" y="165"/>
                  </a:lnTo>
                  <a:lnTo>
                    <a:pt x="52" y="175"/>
                  </a:lnTo>
                  <a:lnTo>
                    <a:pt x="55" y="179"/>
                  </a:lnTo>
                  <a:lnTo>
                    <a:pt x="58" y="183"/>
                  </a:lnTo>
                  <a:lnTo>
                    <a:pt x="58" y="183"/>
                  </a:lnTo>
                  <a:lnTo>
                    <a:pt x="64" y="189"/>
                  </a:lnTo>
                  <a:lnTo>
                    <a:pt x="68" y="196"/>
                  </a:lnTo>
                  <a:lnTo>
                    <a:pt x="68" y="196"/>
                  </a:lnTo>
                  <a:lnTo>
                    <a:pt x="72" y="196"/>
                  </a:lnTo>
                  <a:lnTo>
                    <a:pt x="74" y="196"/>
                  </a:lnTo>
                  <a:lnTo>
                    <a:pt x="75" y="195"/>
                  </a:lnTo>
                  <a:lnTo>
                    <a:pt x="75" y="19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9" name="Freeform 191">
              <a:extLst>
                <a:ext uri="{FF2B5EF4-FFF2-40B4-BE49-F238E27FC236}">
                  <a16:creationId xmlns:a16="http://schemas.microsoft.com/office/drawing/2014/main" id="{DE0F38C9-574F-47A5-9BD3-EAC847691E07}"/>
                </a:ext>
              </a:extLst>
            </p:cNvPr>
            <p:cNvSpPr>
              <a:spLocks/>
            </p:cNvSpPr>
            <p:nvPr/>
          </p:nvSpPr>
          <p:spPr bwMode="auto">
            <a:xfrm>
              <a:off x="4657708" y="4009983"/>
              <a:ext cx="179658" cy="158438"/>
            </a:xfrm>
            <a:custGeom>
              <a:avLst/>
              <a:gdLst/>
              <a:ahLst/>
              <a:cxnLst>
                <a:cxn ang="0">
                  <a:pos x="83" y="0"/>
                </a:cxn>
                <a:cxn ang="0">
                  <a:pos x="70" y="1"/>
                </a:cxn>
                <a:cxn ang="0">
                  <a:pos x="61" y="4"/>
                </a:cxn>
                <a:cxn ang="0">
                  <a:pos x="60" y="9"/>
                </a:cxn>
                <a:cxn ang="0">
                  <a:pos x="58" y="11"/>
                </a:cxn>
                <a:cxn ang="0">
                  <a:pos x="50" y="19"/>
                </a:cxn>
                <a:cxn ang="0">
                  <a:pos x="46" y="20"/>
                </a:cxn>
                <a:cxn ang="0">
                  <a:pos x="36" y="30"/>
                </a:cxn>
                <a:cxn ang="0">
                  <a:pos x="29" y="38"/>
                </a:cxn>
                <a:cxn ang="0">
                  <a:pos x="24" y="38"/>
                </a:cxn>
                <a:cxn ang="0">
                  <a:pos x="9" y="36"/>
                </a:cxn>
                <a:cxn ang="0">
                  <a:pos x="0" y="36"/>
                </a:cxn>
                <a:cxn ang="0">
                  <a:pos x="4" y="43"/>
                </a:cxn>
                <a:cxn ang="0">
                  <a:pos x="10" y="46"/>
                </a:cxn>
                <a:cxn ang="0">
                  <a:pos x="13" y="54"/>
                </a:cxn>
                <a:cxn ang="0">
                  <a:pos x="16" y="63"/>
                </a:cxn>
                <a:cxn ang="0">
                  <a:pos x="19" y="64"/>
                </a:cxn>
                <a:cxn ang="0">
                  <a:pos x="33" y="73"/>
                </a:cxn>
                <a:cxn ang="0">
                  <a:pos x="34" y="75"/>
                </a:cxn>
                <a:cxn ang="0">
                  <a:pos x="37" y="81"/>
                </a:cxn>
                <a:cxn ang="0">
                  <a:pos x="41" y="88"/>
                </a:cxn>
                <a:cxn ang="0">
                  <a:pos x="41" y="91"/>
                </a:cxn>
                <a:cxn ang="0">
                  <a:pos x="48" y="98"/>
                </a:cxn>
                <a:cxn ang="0">
                  <a:pos x="51" y="100"/>
                </a:cxn>
                <a:cxn ang="0">
                  <a:pos x="61" y="101"/>
                </a:cxn>
                <a:cxn ang="0">
                  <a:pos x="63" y="105"/>
                </a:cxn>
                <a:cxn ang="0">
                  <a:pos x="64" y="107"/>
                </a:cxn>
                <a:cxn ang="0">
                  <a:pos x="70" y="107"/>
                </a:cxn>
                <a:cxn ang="0">
                  <a:pos x="78" y="108"/>
                </a:cxn>
                <a:cxn ang="0">
                  <a:pos x="81" y="110"/>
                </a:cxn>
                <a:cxn ang="0">
                  <a:pos x="93" y="111"/>
                </a:cxn>
                <a:cxn ang="0">
                  <a:pos x="97" y="112"/>
                </a:cxn>
                <a:cxn ang="0">
                  <a:pos x="112" y="95"/>
                </a:cxn>
                <a:cxn ang="0">
                  <a:pos x="115" y="91"/>
                </a:cxn>
                <a:cxn ang="0">
                  <a:pos x="115" y="83"/>
                </a:cxn>
                <a:cxn ang="0">
                  <a:pos x="117" y="80"/>
                </a:cxn>
                <a:cxn ang="0">
                  <a:pos x="127" y="70"/>
                </a:cxn>
                <a:cxn ang="0">
                  <a:pos x="125" y="68"/>
                </a:cxn>
                <a:cxn ang="0">
                  <a:pos x="124" y="67"/>
                </a:cxn>
                <a:cxn ang="0">
                  <a:pos x="122" y="60"/>
                </a:cxn>
                <a:cxn ang="0">
                  <a:pos x="121" y="56"/>
                </a:cxn>
                <a:cxn ang="0">
                  <a:pos x="120" y="53"/>
                </a:cxn>
                <a:cxn ang="0">
                  <a:pos x="124" y="47"/>
                </a:cxn>
                <a:cxn ang="0">
                  <a:pos x="125" y="41"/>
                </a:cxn>
                <a:cxn ang="0">
                  <a:pos x="125" y="20"/>
                </a:cxn>
                <a:cxn ang="0">
                  <a:pos x="124" y="17"/>
                </a:cxn>
                <a:cxn ang="0">
                  <a:pos x="111" y="13"/>
                </a:cxn>
                <a:cxn ang="0">
                  <a:pos x="105" y="10"/>
                </a:cxn>
                <a:cxn ang="0">
                  <a:pos x="93" y="7"/>
                </a:cxn>
                <a:cxn ang="0">
                  <a:pos x="85" y="6"/>
                </a:cxn>
              </a:cxnLst>
              <a:rect l="0" t="0" r="r" b="b"/>
              <a:pathLst>
                <a:path w="127" h="112">
                  <a:moveTo>
                    <a:pt x="85" y="6"/>
                  </a:moveTo>
                  <a:lnTo>
                    <a:pt x="83" y="0"/>
                  </a:lnTo>
                  <a:lnTo>
                    <a:pt x="70" y="1"/>
                  </a:lnTo>
                  <a:lnTo>
                    <a:pt x="70" y="1"/>
                  </a:lnTo>
                  <a:lnTo>
                    <a:pt x="64" y="3"/>
                  </a:lnTo>
                  <a:lnTo>
                    <a:pt x="61" y="4"/>
                  </a:lnTo>
                  <a:lnTo>
                    <a:pt x="60" y="7"/>
                  </a:lnTo>
                  <a:lnTo>
                    <a:pt x="60" y="9"/>
                  </a:lnTo>
                  <a:lnTo>
                    <a:pt x="60" y="9"/>
                  </a:lnTo>
                  <a:lnTo>
                    <a:pt x="58" y="11"/>
                  </a:lnTo>
                  <a:lnTo>
                    <a:pt x="56" y="14"/>
                  </a:lnTo>
                  <a:lnTo>
                    <a:pt x="50" y="19"/>
                  </a:lnTo>
                  <a:lnTo>
                    <a:pt x="46" y="20"/>
                  </a:lnTo>
                  <a:lnTo>
                    <a:pt x="46" y="20"/>
                  </a:lnTo>
                  <a:lnTo>
                    <a:pt x="41" y="24"/>
                  </a:lnTo>
                  <a:lnTo>
                    <a:pt x="36" y="30"/>
                  </a:lnTo>
                  <a:lnTo>
                    <a:pt x="33" y="36"/>
                  </a:lnTo>
                  <a:lnTo>
                    <a:pt x="29" y="38"/>
                  </a:lnTo>
                  <a:lnTo>
                    <a:pt x="29" y="38"/>
                  </a:lnTo>
                  <a:lnTo>
                    <a:pt x="24" y="38"/>
                  </a:lnTo>
                  <a:lnTo>
                    <a:pt x="19" y="37"/>
                  </a:lnTo>
                  <a:lnTo>
                    <a:pt x="9" y="36"/>
                  </a:lnTo>
                  <a:lnTo>
                    <a:pt x="9" y="36"/>
                  </a:lnTo>
                  <a:lnTo>
                    <a:pt x="0" y="36"/>
                  </a:lnTo>
                  <a:lnTo>
                    <a:pt x="0" y="36"/>
                  </a:lnTo>
                  <a:lnTo>
                    <a:pt x="4" y="43"/>
                  </a:lnTo>
                  <a:lnTo>
                    <a:pt x="10" y="46"/>
                  </a:lnTo>
                  <a:lnTo>
                    <a:pt x="10" y="46"/>
                  </a:lnTo>
                  <a:lnTo>
                    <a:pt x="11" y="48"/>
                  </a:lnTo>
                  <a:lnTo>
                    <a:pt x="13" y="54"/>
                  </a:lnTo>
                  <a:lnTo>
                    <a:pt x="14" y="61"/>
                  </a:lnTo>
                  <a:lnTo>
                    <a:pt x="16" y="63"/>
                  </a:lnTo>
                  <a:lnTo>
                    <a:pt x="19" y="64"/>
                  </a:lnTo>
                  <a:lnTo>
                    <a:pt x="19" y="64"/>
                  </a:lnTo>
                  <a:lnTo>
                    <a:pt x="29" y="70"/>
                  </a:lnTo>
                  <a:lnTo>
                    <a:pt x="33" y="73"/>
                  </a:lnTo>
                  <a:lnTo>
                    <a:pt x="34" y="75"/>
                  </a:lnTo>
                  <a:lnTo>
                    <a:pt x="34" y="75"/>
                  </a:lnTo>
                  <a:lnTo>
                    <a:pt x="36" y="78"/>
                  </a:lnTo>
                  <a:lnTo>
                    <a:pt x="37" y="81"/>
                  </a:lnTo>
                  <a:lnTo>
                    <a:pt x="40" y="84"/>
                  </a:lnTo>
                  <a:lnTo>
                    <a:pt x="41" y="88"/>
                  </a:lnTo>
                  <a:lnTo>
                    <a:pt x="41" y="88"/>
                  </a:lnTo>
                  <a:lnTo>
                    <a:pt x="41" y="91"/>
                  </a:lnTo>
                  <a:lnTo>
                    <a:pt x="44" y="95"/>
                  </a:lnTo>
                  <a:lnTo>
                    <a:pt x="48" y="98"/>
                  </a:lnTo>
                  <a:lnTo>
                    <a:pt x="51" y="100"/>
                  </a:lnTo>
                  <a:lnTo>
                    <a:pt x="51" y="100"/>
                  </a:lnTo>
                  <a:lnTo>
                    <a:pt x="58" y="100"/>
                  </a:lnTo>
                  <a:lnTo>
                    <a:pt x="61" y="101"/>
                  </a:lnTo>
                  <a:lnTo>
                    <a:pt x="63" y="104"/>
                  </a:lnTo>
                  <a:lnTo>
                    <a:pt x="63" y="105"/>
                  </a:lnTo>
                  <a:lnTo>
                    <a:pt x="63" y="105"/>
                  </a:lnTo>
                  <a:lnTo>
                    <a:pt x="64" y="107"/>
                  </a:lnTo>
                  <a:lnTo>
                    <a:pt x="65" y="107"/>
                  </a:lnTo>
                  <a:lnTo>
                    <a:pt x="70" y="107"/>
                  </a:lnTo>
                  <a:lnTo>
                    <a:pt x="75" y="108"/>
                  </a:lnTo>
                  <a:lnTo>
                    <a:pt x="78" y="108"/>
                  </a:lnTo>
                  <a:lnTo>
                    <a:pt x="78" y="108"/>
                  </a:lnTo>
                  <a:lnTo>
                    <a:pt x="81" y="110"/>
                  </a:lnTo>
                  <a:lnTo>
                    <a:pt x="87" y="111"/>
                  </a:lnTo>
                  <a:lnTo>
                    <a:pt x="93" y="111"/>
                  </a:lnTo>
                  <a:lnTo>
                    <a:pt x="97" y="112"/>
                  </a:lnTo>
                  <a:lnTo>
                    <a:pt x="97" y="112"/>
                  </a:lnTo>
                  <a:lnTo>
                    <a:pt x="105" y="104"/>
                  </a:lnTo>
                  <a:lnTo>
                    <a:pt x="112" y="95"/>
                  </a:lnTo>
                  <a:lnTo>
                    <a:pt x="112" y="95"/>
                  </a:lnTo>
                  <a:lnTo>
                    <a:pt x="115" y="91"/>
                  </a:lnTo>
                  <a:lnTo>
                    <a:pt x="115" y="87"/>
                  </a:lnTo>
                  <a:lnTo>
                    <a:pt x="115" y="83"/>
                  </a:lnTo>
                  <a:lnTo>
                    <a:pt x="117" y="80"/>
                  </a:lnTo>
                  <a:lnTo>
                    <a:pt x="117" y="80"/>
                  </a:lnTo>
                  <a:lnTo>
                    <a:pt x="124" y="74"/>
                  </a:lnTo>
                  <a:lnTo>
                    <a:pt x="127" y="70"/>
                  </a:lnTo>
                  <a:lnTo>
                    <a:pt x="127" y="68"/>
                  </a:lnTo>
                  <a:lnTo>
                    <a:pt x="125" y="68"/>
                  </a:lnTo>
                  <a:lnTo>
                    <a:pt x="125" y="68"/>
                  </a:lnTo>
                  <a:lnTo>
                    <a:pt x="124" y="67"/>
                  </a:lnTo>
                  <a:lnTo>
                    <a:pt x="124" y="64"/>
                  </a:lnTo>
                  <a:lnTo>
                    <a:pt x="122" y="60"/>
                  </a:lnTo>
                  <a:lnTo>
                    <a:pt x="121" y="56"/>
                  </a:lnTo>
                  <a:lnTo>
                    <a:pt x="121" y="56"/>
                  </a:lnTo>
                  <a:lnTo>
                    <a:pt x="120" y="54"/>
                  </a:lnTo>
                  <a:lnTo>
                    <a:pt x="120" y="53"/>
                  </a:lnTo>
                  <a:lnTo>
                    <a:pt x="121" y="50"/>
                  </a:lnTo>
                  <a:lnTo>
                    <a:pt x="124" y="47"/>
                  </a:lnTo>
                  <a:lnTo>
                    <a:pt x="125" y="41"/>
                  </a:lnTo>
                  <a:lnTo>
                    <a:pt x="125" y="41"/>
                  </a:lnTo>
                  <a:lnTo>
                    <a:pt x="125" y="27"/>
                  </a:lnTo>
                  <a:lnTo>
                    <a:pt x="125" y="20"/>
                  </a:lnTo>
                  <a:lnTo>
                    <a:pt x="124" y="17"/>
                  </a:lnTo>
                  <a:lnTo>
                    <a:pt x="124" y="17"/>
                  </a:lnTo>
                  <a:lnTo>
                    <a:pt x="117" y="14"/>
                  </a:lnTo>
                  <a:lnTo>
                    <a:pt x="111" y="13"/>
                  </a:lnTo>
                  <a:lnTo>
                    <a:pt x="105" y="10"/>
                  </a:lnTo>
                  <a:lnTo>
                    <a:pt x="105" y="10"/>
                  </a:lnTo>
                  <a:lnTo>
                    <a:pt x="100" y="9"/>
                  </a:lnTo>
                  <a:lnTo>
                    <a:pt x="93" y="7"/>
                  </a:lnTo>
                  <a:lnTo>
                    <a:pt x="85" y="6"/>
                  </a:lnTo>
                  <a:lnTo>
                    <a:pt x="85" y="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0" name="Freeform 192">
              <a:extLst>
                <a:ext uri="{FF2B5EF4-FFF2-40B4-BE49-F238E27FC236}">
                  <a16:creationId xmlns:a16="http://schemas.microsoft.com/office/drawing/2014/main" id="{7B03AEAE-F177-4B41-9AA8-54BAEEC050A4}"/>
                </a:ext>
              </a:extLst>
            </p:cNvPr>
            <p:cNvSpPr>
              <a:spLocks/>
            </p:cNvSpPr>
            <p:nvPr/>
          </p:nvSpPr>
          <p:spPr bwMode="auto">
            <a:xfrm>
              <a:off x="4544538" y="4060910"/>
              <a:ext cx="202292" cy="216439"/>
            </a:xfrm>
            <a:custGeom>
              <a:avLst/>
              <a:gdLst/>
              <a:ahLst/>
              <a:cxnLst>
                <a:cxn ang="0">
                  <a:pos x="131" y="64"/>
                </a:cxn>
                <a:cxn ang="0">
                  <a:pos x="124" y="59"/>
                </a:cxn>
                <a:cxn ang="0">
                  <a:pos x="121" y="52"/>
                </a:cxn>
                <a:cxn ang="0">
                  <a:pos x="120" y="48"/>
                </a:cxn>
                <a:cxn ang="0">
                  <a:pos x="116" y="42"/>
                </a:cxn>
                <a:cxn ang="0">
                  <a:pos x="114" y="39"/>
                </a:cxn>
                <a:cxn ang="0">
                  <a:pos x="109" y="34"/>
                </a:cxn>
                <a:cxn ang="0">
                  <a:pos x="99" y="28"/>
                </a:cxn>
                <a:cxn ang="0">
                  <a:pos x="94" y="25"/>
                </a:cxn>
                <a:cxn ang="0">
                  <a:pos x="91" y="12"/>
                </a:cxn>
                <a:cxn ang="0">
                  <a:pos x="90" y="10"/>
                </a:cxn>
                <a:cxn ang="0">
                  <a:pos x="80" y="0"/>
                </a:cxn>
                <a:cxn ang="0">
                  <a:pos x="70" y="2"/>
                </a:cxn>
                <a:cxn ang="0">
                  <a:pos x="66" y="2"/>
                </a:cxn>
                <a:cxn ang="0">
                  <a:pos x="59" y="10"/>
                </a:cxn>
                <a:cxn ang="0">
                  <a:pos x="56" y="10"/>
                </a:cxn>
                <a:cxn ang="0">
                  <a:pos x="50" y="4"/>
                </a:cxn>
                <a:cxn ang="0">
                  <a:pos x="46" y="4"/>
                </a:cxn>
                <a:cxn ang="0">
                  <a:pos x="32" y="8"/>
                </a:cxn>
                <a:cxn ang="0">
                  <a:pos x="16" y="11"/>
                </a:cxn>
                <a:cxn ang="0">
                  <a:pos x="16" y="65"/>
                </a:cxn>
                <a:cxn ang="0">
                  <a:pos x="16" y="68"/>
                </a:cxn>
                <a:cxn ang="0">
                  <a:pos x="9" y="69"/>
                </a:cxn>
                <a:cxn ang="0">
                  <a:pos x="0" y="71"/>
                </a:cxn>
                <a:cxn ang="0">
                  <a:pos x="0" y="72"/>
                </a:cxn>
                <a:cxn ang="0">
                  <a:pos x="0" y="119"/>
                </a:cxn>
                <a:cxn ang="0">
                  <a:pos x="8" y="123"/>
                </a:cxn>
                <a:cxn ang="0">
                  <a:pos x="12" y="133"/>
                </a:cxn>
                <a:cxn ang="0">
                  <a:pos x="13" y="142"/>
                </a:cxn>
                <a:cxn ang="0">
                  <a:pos x="12" y="143"/>
                </a:cxn>
                <a:cxn ang="0">
                  <a:pos x="10" y="145"/>
                </a:cxn>
                <a:cxn ang="0">
                  <a:pos x="10" y="146"/>
                </a:cxn>
                <a:cxn ang="0">
                  <a:pos x="10" y="152"/>
                </a:cxn>
                <a:cxn ang="0">
                  <a:pos x="13" y="153"/>
                </a:cxn>
                <a:cxn ang="0">
                  <a:pos x="26" y="153"/>
                </a:cxn>
                <a:cxn ang="0">
                  <a:pos x="29" y="152"/>
                </a:cxn>
                <a:cxn ang="0">
                  <a:pos x="42" y="139"/>
                </a:cxn>
                <a:cxn ang="0">
                  <a:pos x="43" y="135"/>
                </a:cxn>
                <a:cxn ang="0">
                  <a:pos x="46" y="128"/>
                </a:cxn>
                <a:cxn ang="0">
                  <a:pos x="49" y="125"/>
                </a:cxn>
                <a:cxn ang="0">
                  <a:pos x="54" y="126"/>
                </a:cxn>
                <a:cxn ang="0">
                  <a:pos x="63" y="132"/>
                </a:cxn>
                <a:cxn ang="0">
                  <a:pos x="73" y="133"/>
                </a:cxn>
                <a:cxn ang="0">
                  <a:pos x="80" y="132"/>
                </a:cxn>
                <a:cxn ang="0">
                  <a:pos x="87" y="129"/>
                </a:cxn>
                <a:cxn ang="0">
                  <a:pos x="89" y="126"/>
                </a:cxn>
                <a:cxn ang="0">
                  <a:pos x="91" y="115"/>
                </a:cxn>
                <a:cxn ang="0">
                  <a:pos x="94" y="113"/>
                </a:cxn>
                <a:cxn ang="0">
                  <a:pos x="104" y="111"/>
                </a:cxn>
                <a:cxn ang="0">
                  <a:pos x="109" y="103"/>
                </a:cxn>
                <a:cxn ang="0">
                  <a:pos x="109" y="101"/>
                </a:cxn>
                <a:cxn ang="0">
                  <a:pos x="113" y="93"/>
                </a:cxn>
                <a:cxn ang="0">
                  <a:pos x="116" y="93"/>
                </a:cxn>
                <a:cxn ang="0">
                  <a:pos x="123" y="91"/>
                </a:cxn>
                <a:cxn ang="0">
                  <a:pos x="128" y="84"/>
                </a:cxn>
                <a:cxn ang="0">
                  <a:pos x="130" y="81"/>
                </a:cxn>
                <a:cxn ang="0">
                  <a:pos x="136" y="79"/>
                </a:cxn>
                <a:cxn ang="0">
                  <a:pos x="138" y="78"/>
                </a:cxn>
                <a:cxn ang="0">
                  <a:pos x="143" y="69"/>
                </a:cxn>
                <a:cxn ang="0">
                  <a:pos x="143" y="69"/>
                </a:cxn>
                <a:cxn ang="0">
                  <a:pos x="141" y="65"/>
                </a:cxn>
                <a:cxn ang="0">
                  <a:pos x="131" y="64"/>
                </a:cxn>
              </a:cxnLst>
              <a:rect l="0" t="0" r="r" b="b"/>
              <a:pathLst>
                <a:path w="143" h="153">
                  <a:moveTo>
                    <a:pt x="131" y="64"/>
                  </a:moveTo>
                  <a:lnTo>
                    <a:pt x="131" y="64"/>
                  </a:lnTo>
                  <a:lnTo>
                    <a:pt x="128" y="62"/>
                  </a:lnTo>
                  <a:lnTo>
                    <a:pt x="124" y="59"/>
                  </a:lnTo>
                  <a:lnTo>
                    <a:pt x="121" y="55"/>
                  </a:lnTo>
                  <a:lnTo>
                    <a:pt x="121" y="52"/>
                  </a:lnTo>
                  <a:lnTo>
                    <a:pt x="121" y="52"/>
                  </a:lnTo>
                  <a:lnTo>
                    <a:pt x="120" y="48"/>
                  </a:lnTo>
                  <a:lnTo>
                    <a:pt x="117" y="45"/>
                  </a:lnTo>
                  <a:lnTo>
                    <a:pt x="116" y="42"/>
                  </a:lnTo>
                  <a:lnTo>
                    <a:pt x="114" y="39"/>
                  </a:lnTo>
                  <a:lnTo>
                    <a:pt x="114" y="39"/>
                  </a:lnTo>
                  <a:lnTo>
                    <a:pt x="113" y="37"/>
                  </a:lnTo>
                  <a:lnTo>
                    <a:pt x="109" y="34"/>
                  </a:lnTo>
                  <a:lnTo>
                    <a:pt x="99" y="28"/>
                  </a:lnTo>
                  <a:lnTo>
                    <a:pt x="99" y="28"/>
                  </a:lnTo>
                  <a:lnTo>
                    <a:pt x="96" y="27"/>
                  </a:lnTo>
                  <a:lnTo>
                    <a:pt x="94" y="25"/>
                  </a:lnTo>
                  <a:lnTo>
                    <a:pt x="93" y="18"/>
                  </a:lnTo>
                  <a:lnTo>
                    <a:pt x="91" y="12"/>
                  </a:lnTo>
                  <a:lnTo>
                    <a:pt x="90" y="10"/>
                  </a:lnTo>
                  <a:lnTo>
                    <a:pt x="90" y="10"/>
                  </a:lnTo>
                  <a:lnTo>
                    <a:pt x="84" y="7"/>
                  </a:lnTo>
                  <a:lnTo>
                    <a:pt x="80" y="0"/>
                  </a:lnTo>
                  <a:lnTo>
                    <a:pt x="80" y="0"/>
                  </a:lnTo>
                  <a:lnTo>
                    <a:pt x="70" y="2"/>
                  </a:lnTo>
                  <a:lnTo>
                    <a:pt x="70" y="2"/>
                  </a:lnTo>
                  <a:lnTo>
                    <a:pt x="66" y="2"/>
                  </a:lnTo>
                  <a:lnTo>
                    <a:pt x="63" y="5"/>
                  </a:lnTo>
                  <a:lnTo>
                    <a:pt x="59" y="10"/>
                  </a:lnTo>
                  <a:lnTo>
                    <a:pt x="59" y="10"/>
                  </a:lnTo>
                  <a:lnTo>
                    <a:pt x="56" y="10"/>
                  </a:lnTo>
                  <a:lnTo>
                    <a:pt x="54" y="8"/>
                  </a:lnTo>
                  <a:lnTo>
                    <a:pt x="50" y="4"/>
                  </a:lnTo>
                  <a:lnTo>
                    <a:pt x="50" y="4"/>
                  </a:lnTo>
                  <a:lnTo>
                    <a:pt x="46" y="4"/>
                  </a:lnTo>
                  <a:lnTo>
                    <a:pt x="40" y="5"/>
                  </a:lnTo>
                  <a:lnTo>
                    <a:pt x="32" y="8"/>
                  </a:lnTo>
                  <a:lnTo>
                    <a:pt x="32" y="8"/>
                  </a:lnTo>
                  <a:lnTo>
                    <a:pt x="16" y="11"/>
                  </a:lnTo>
                  <a:lnTo>
                    <a:pt x="16" y="11"/>
                  </a:lnTo>
                  <a:lnTo>
                    <a:pt x="16" y="65"/>
                  </a:lnTo>
                  <a:lnTo>
                    <a:pt x="16" y="65"/>
                  </a:lnTo>
                  <a:lnTo>
                    <a:pt x="16" y="68"/>
                  </a:lnTo>
                  <a:lnTo>
                    <a:pt x="13" y="68"/>
                  </a:lnTo>
                  <a:lnTo>
                    <a:pt x="9" y="69"/>
                  </a:lnTo>
                  <a:lnTo>
                    <a:pt x="3" y="69"/>
                  </a:lnTo>
                  <a:lnTo>
                    <a:pt x="0" y="71"/>
                  </a:lnTo>
                  <a:lnTo>
                    <a:pt x="0" y="72"/>
                  </a:lnTo>
                  <a:lnTo>
                    <a:pt x="0" y="72"/>
                  </a:lnTo>
                  <a:lnTo>
                    <a:pt x="0" y="119"/>
                  </a:lnTo>
                  <a:lnTo>
                    <a:pt x="0" y="119"/>
                  </a:lnTo>
                  <a:lnTo>
                    <a:pt x="5" y="121"/>
                  </a:lnTo>
                  <a:lnTo>
                    <a:pt x="8" y="123"/>
                  </a:lnTo>
                  <a:lnTo>
                    <a:pt x="8" y="123"/>
                  </a:lnTo>
                  <a:lnTo>
                    <a:pt x="12" y="133"/>
                  </a:lnTo>
                  <a:lnTo>
                    <a:pt x="13" y="139"/>
                  </a:lnTo>
                  <a:lnTo>
                    <a:pt x="13" y="142"/>
                  </a:lnTo>
                  <a:lnTo>
                    <a:pt x="13" y="142"/>
                  </a:lnTo>
                  <a:lnTo>
                    <a:pt x="12" y="143"/>
                  </a:lnTo>
                  <a:lnTo>
                    <a:pt x="10" y="143"/>
                  </a:lnTo>
                  <a:lnTo>
                    <a:pt x="10" y="145"/>
                  </a:lnTo>
                  <a:lnTo>
                    <a:pt x="10" y="146"/>
                  </a:lnTo>
                  <a:lnTo>
                    <a:pt x="10" y="146"/>
                  </a:lnTo>
                  <a:lnTo>
                    <a:pt x="9" y="150"/>
                  </a:lnTo>
                  <a:lnTo>
                    <a:pt x="10" y="152"/>
                  </a:lnTo>
                  <a:lnTo>
                    <a:pt x="13" y="153"/>
                  </a:lnTo>
                  <a:lnTo>
                    <a:pt x="13" y="153"/>
                  </a:lnTo>
                  <a:lnTo>
                    <a:pt x="22" y="153"/>
                  </a:lnTo>
                  <a:lnTo>
                    <a:pt x="26" y="153"/>
                  </a:lnTo>
                  <a:lnTo>
                    <a:pt x="29" y="152"/>
                  </a:lnTo>
                  <a:lnTo>
                    <a:pt x="29" y="152"/>
                  </a:lnTo>
                  <a:lnTo>
                    <a:pt x="37" y="143"/>
                  </a:lnTo>
                  <a:lnTo>
                    <a:pt x="42" y="139"/>
                  </a:lnTo>
                  <a:lnTo>
                    <a:pt x="43" y="135"/>
                  </a:lnTo>
                  <a:lnTo>
                    <a:pt x="43" y="135"/>
                  </a:lnTo>
                  <a:lnTo>
                    <a:pt x="44" y="132"/>
                  </a:lnTo>
                  <a:lnTo>
                    <a:pt x="46" y="128"/>
                  </a:lnTo>
                  <a:lnTo>
                    <a:pt x="47" y="126"/>
                  </a:lnTo>
                  <a:lnTo>
                    <a:pt x="49" y="125"/>
                  </a:lnTo>
                  <a:lnTo>
                    <a:pt x="52" y="125"/>
                  </a:lnTo>
                  <a:lnTo>
                    <a:pt x="54" y="126"/>
                  </a:lnTo>
                  <a:lnTo>
                    <a:pt x="54" y="126"/>
                  </a:lnTo>
                  <a:lnTo>
                    <a:pt x="63" y="132"/>
                  </a:lnTo>
                  <a:lnTo>
                    <a:pt x="67" y="132"/>
                  </a:lnTo>
                  <a:lnTo>
                    <a:pt x="73" y="133"/>
                  </a:lnTo>
                  <a:lnTo>
                    <a:pt x="73" y="133"/>
                  </a:lnTo>
                  <a:lnTo>
                    <a:pt x="80" y="132"/>
                  </a:lnTo>
                  <a:lnTo>
                    <a:pt x="84" y="132"/>
                  </a:lnTo>
                  <a:lnTo>
                    <a:pt x="87" y="129"/>
                  </a:lnTo>
                  <a:lnTo>
                    <a:pt x="89" y="126"/>
                  </a:lnTo>
                  <a:lnTo>
                    <a:pt x="89" y="126"/>
                  </a:lnTo>
                  <a:lnTo>
                    <a:pt x="90" y="118"/>
                  </a:lnTo>
                  <a:lnTo>
                    <a:pt x="91" y="115"/>
                  </a:lnTo>
                  <a:lnTo>
                    <a:pt x="94" y="113"/>
                  </a:lnTo>
                  <a:lnTo>
                    <a:pt x="94" y="113"/>
                  </a:lnTo>
                  <a:lnTo>
                    <a:pt x="100" y="113"/>
                  </a:lnTo>
                  <a:lnTo>
                    <a:pt x="104" y="111"/>
                  </a:lnTo>
                  <a:lnTo>
                    <a:pt x="107" y="108"/>
                  </a:lnTo>
                  <a:lnTo>
                    <a:pt x="109" y="103"/>
                  </a:lnTo>
                  <a:lnTo>
                    <a:pt x="109" y="103"/>
                  </a:lnTo>
                  <a:lnTo>
                    <a:pt x="109" y="101"/>
                  </a:lnTo>
                  <a:lnTo>
                    <a:pt x="110" y="96"/>
                  </a:lnTo>
                  <a:lnTo>
                    <a:pt x="113" y="93"/>
                  </a:lnTo>
                  <a:lnTo>
                    <a:pt x="116" y="93"/>
                  </a:lnTo>
                  <a:lnTo>
                    <a:pt x="116" y="93"/>
                  </a:lnTo>
                  <a:lnTo>
                    <a:pt x="118" y="92"/>
                  </a:lnTo>
                  <a:lnTo>
                    <a:pt x="123" y="91"/>
                  </a:lnTo>
                  <a:lnTo>
                    <a:pt x="126" y="86"/>
                  </a:lnTo>
                  <a:lnTo>
                    <a:pt x="128" y="84"/>
                  </a:lnTo>
                  <a:lnTo>
                    <a:pt x="128" y="84"/>
                  </a:lnTo>
                  <a:lnTo>
                    <a:pt x="130" y="81"/>
                  </a:lnTo>
                  <a:lnTo>
                    <a:pt x="133" y="79"/>
                  </a:lnTo>
                  <a:lnTo>
                    <a:pt x="136" y="79"/>
                  </a:lnTo>
                  <a:lnTo>
                    <a:pt x="138" y="78"/>
                  </a:lnTo>
                  <a:lnTo>
                    <a:pt x="138" y="78"/>
                  </a:lnTo>
                  <a:lnTo>
                    <a:pt x="143" y="69"/>
                  </a:lnTo>
                  <a:lnTo>
                    <a:pt x="143" y="69"/>
                  </a:lnTo>
                  <a:lnTo>
                    <a:pt x="143" y="69"/>
                  </a:lnTo>
                  <a:lnTo>
                    <a:pt x="143" y="69"/>
                  </a:lnTo>
                  <a:lnTo>
                    <a:pt x="143" y="68"/>
                  </a:lnTo>
                  <a:lnTo>
                    <a:pt x="141" y="65"/>
                  </a:lnTo>
                  <a:lnTo>
                    <a:pt x="138" y="64"/>
                  </a:lnTo>
                  <a:lnTo>
                    <a:pt x="131" y="64"/>
                  </a:lnTo>
                  <a:lnTo>
                    <a:pt x="131" y="6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1" name="Freeform 193">
              <a:extLst>
                <a:ext uri="{FF2B5EF4-FFF2-40B4-BE49-F238E27FC236}">
                  <a16:creationId xmlns:a16="http://schemas.microsoft.com/office/drawing/2014/main" id="{7C1A9C43-7212-4FDA-8437-49C7C000AB6F}"/>
                </a:ext>
              </a:extLst>
            </p:cNvPr>
            <p:cNvSpPr>
              <a:spLocks/>
            </p:cNvSpPr>
            <p:nvPr/>
          </p:nvSpPr>
          <p:spPr bwMode="auto">
            <a:xfrm>
              <a:off x="4782195" y="4249056"/>
              <a:ext cx="31122" cy="38195"/>
            </a:xfrm>
            <a:custGeom>
              <a:avLst/>
              <a:gdLst/>
              <a:ahLst/>
              <a:cxnLst>
                <a:cxn ang="0">
                  <a:pos x="12" y="0"/>
                </a:cxn>
                <a:cxn ang="0">
                  <a:pos x="12" y="0"/>
                </a:cxn>
                <a:cxn ang="0">
                  <a:pos x="9" y="3"/>
                </a:cxn>
                <a:cxn ang="0">
                  <a:pos x="5" y="6"/>
                </a:cxn>
                <a:cxn ang="0">
                  <a:pos x="0" y="13"/>
                </a:cxn>
                <a:cxn ang="0">
                  <a:pos x="0" y="13"/>
                </a:cxn>
                <a:cxn ang="0">
                  <a:pos x="3" y="20"/>
                </a:cxn>
                <a:cxn ang="0">
                  <a:pos x="7" y="26"/>
                </a:cxn>
                <a:cxn ang="0">
                  <a:pos x="10" y="27"/>
                </a:cxn>
                <a:cxn ang="0">
                  <a:pos x="10" y="27"/>
                </a:cxn>
                <a:cxn ang="0">
                  <a:pos x="17" y="27"/>
                </a:cxn>
                <a:cxn ang="0">
                  <a:pos x="19" y="26"/>
                </a:cxn>
                <a:cxn ang="0">
                  <a:pos x="20" y="23"/>
                </a:cxn>
                <a:cxn ang="0">
                  <a:pos x="20" y="23"/>
                </a:cxn>
                <a:cxn ang="0">
                  <a:pos x="20" y="22"/>
                </a:cxn>
                <a:cxn ang="0">
                  <a:pos x="22" y="19"/>
                </a:cxn>
                <a:cxn ang="0">
                  <a:pos x="22" y="19"/>
                </a:cxn>
                <a:cxn ang="0">
                  <a:pos x="20" y="6"/>
                </a:cxn>
                <a:cxn ang="0">
                  <a:pos x="20" y="6"/>
                </a:cxn>
                <a:cxn ang="0">
                  <a:pos x="16" y="3"/>
                </a:cxn>
                <a:cxn ang="0">
                  <a:pos x="12" y="0"/>
                </a:cxn>
                <a:cxn ang="0">
                  <a:pos x="12" y="0"/>
                </a:cxn>
              </a:cxnLst>
              <a:rect l="0" t="0" r="r" b="b"/>
              <a:pathLst>
                <a:path w="22" h="27">
                  <a:moveTo>
                    <a:pt x="12" y="0"/>
                  </a:moveTo>
                  <a:lnTo>
                    <a:pt x="12" y="0"/>
                  </a:lnTo>
                  <a:lnTo>
                    <a:pt x="9" y="3"/>
                  </a:lnTo>
                  <a:lnTo>
                    <a:pt x="5" y="6"/>
                  </a:lnTo>
                  <a:lnTo>
                    <a:pt x="0" y="13"/>
                  </a:lnTo>
                  <a:lnTo>
                    <a:pt x="0" y="13"/>
                  </a:lnTo>
                  <a:lnTo>
                    <a:pt x="3" y="20"/>
                  </a:lnTo>
                  <a:lnTo>
                    <a:pt x="7" y="26"/>
                  </a:lnTo>
                  <a:lnTo>
                    <a:pt x="10" y="27"/>
                  </a:lnTo>
                  <a:lnTo>
                    <a:pt x="10" y="27"/>
                  </a:lnTo>
                  <a:lnTo>
                    <a:pt x="17" y="27"/>
                  </a:lnTo>
                  <a:lnTo>
                    <a:pt x="19" y="26"/>
                  </a:lnTo>
                  <a:lnTo>
                    <a:pt x="20" y="23"/>
                  </a:lnTo>
                  <a:lnTo>
                    <a:pt x="20" y="23"/>
                  </a:lnTo>
                  <a:lnTo>
                    <a:pt x="20" y="22"/>
                  </a:lnTo>
                  <a:lnTo>
                    <a:pt x="22" y="19"/>
                  </a:lnTo>
                  <a:lnTo>
                    <a:pt x="22" y="19"/>
                  </a:lnTo>
                  <a:lnTo>
                    <a:pt x="20" y="6"/>
                  </a:lnTo>
                  <a:lnTo>
                    <a:pt x="20" y="6"/>
                  </a:lnTo>
                  <a:lnTo>
                    <a:pt x="16" y="3"/>
                  </a:lnTo>
                  <a:lnTo>
                    <a:pt x="12" y="0"/>
                  </a:lnTo>
                  <a:lnTo>
                    <a:pt x="12"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2" name="Freeform 194">
              <a:extLst>
                <a:ext uri="{FF2B5EF4-FFF2-40B4-BE49-F238E27FC236}">
                  <a16:creationId xmlns:a16="http://schemas.microsoft.com/office/drawing/2014/main" id="{053D2CA4-BDB6-4079-9F7F-827E0E86EE01}"/>
                </a:ext>
              </a:extLst>
            </p:cNvPr>
            <p:cNvSpPr>
              <a:spLocks/>
            </p:cNvSpPr>
            <p:nvPr/>
          </p:nvSpPr>
          <p:spPr bwMode="auto">
            <a:xfrm>
              <a:off x="4701562" y="4318372"/>
              <a:ext cx="50927" cy="52342"/>
            </a:xfrm>
            <a:custGeom>
              <a:avLst/>
              <a:gdLst/>
              <a:ahLst/>
              <a:cxnLst>
                <a:cxn ang="0">
                  <a:pos x="26" y="1"/>
                </a:cxn>
                <a:cxn ang="0">
                  <a:pos x="26" y="1"/>
                </a:cxn>
                <a:cxn ang="0">
                  <a:pos x="25" y="1"/>
                </a:cxn>
                <a:cxn ang="0">
                  <a:pos x="22" y="0"/>
                </a:cxn>
                <a:cxn ang="0">
                  <a:pos x="17" y="3"/>
                </a:cxn>
                <a:cxn ang="0">
                  <a:pos x="12" y="5"/>
                </a:cxn>
                <a:cxn ang="0">
                  <a:pos x="9" y="8"/>
                </a:cxn>
                <a:cxn ang="0">
                  <a:pos x="9" y="8"/>
                </a:cxn>
                <a:cxn ang="0">
                  <a:pos x="0" y="22"/>
                </a:cxn>
                <a:cxn ang="0">
                  <a:pos x="9" y="35"/>
                </a:cxn>
                <a:cxn ang="0">
                  <a:pos x="16" y="37"/>
                </a:cxn>
                <a:cxn ang="0">
                  <a:pos x="16" y="37"/>
                </a:cxn>
                <a:cxn ang="0">
                  <a:pos x="20" y="28"/>
                </a:cxn>
                <a:cxn ang="0">
                  <a:pos x="20" y="28"/>
                </a:cxn>
                <a:cxn ang="0">
                  <a:pos x="22" y="27"/>
                </a:cxn>
                <a:cxn ang="0">
                  <a:pos x="26" y="27"/>
                </a:cxn>
                <a:cxn ang="0">
                  <a:pos x="29" y="27"/>
                </a:cxn>
                <a:cxn ang="0">
                  <a:pos x="30" y="27"/>
                </a:cxn>
                <a:cxn ang="0">
                  <a:pos x="30" y="25"/>
                </a:cxn>
                <a:cxn ang="0">
                  <a:pos x="30" y="25"/>
                </a:cxn>
                <a:cxn ang="0">
                  <a:pos x="30" y="22"/>
                </a:cxn>
                <a:cxn ang="0">
                  <a:pos x="33" y="20"/>
                </a:cxn>
                <a:cxn ang="0">
                  <a:pos x="34" y="17"/>
                </a:cxn>
                <a:cxn ang="0">
                  <a:pos x="36" y="14"/>
                </a:cxn>
                <a:cxn ang="0">
                  <a:pos x="36" y="14"/>
                </a:cxn>
                <a:cxn ang="0">
                  <a:pos x="34" y="11"/>
                </a:cxn>
                <a:cxn ang="0">
                  <a:pos x="32" y="8"/>
                </a:cxn>
                <a:cxn ang="0">
                  <a:pos x="27" y="4"/>
                </a:cxn>
                <a:cxn ang="0">
                  <a:pos x="26" y="1"/>
                </a:cxn>
                <a:cxn ang="0">
                  <a:pos x="26" y="1"/>
                </a:cxn>
              </a:cxnLst>
              <a:rect l="0" t="0" r="r" b="b"/>
              <a:pathLst>
                <a:path w="36" h="37">
                  <a:moveTo>
                    <a:pt x="26" y="1"/>
                  </a:moveTo>
                  <a:lnTo>
                    <a:pt x="26" y="1"/>
                  </a:lnTo>
                  <a:lnTo>
                    <a:pt x="25" y="1"/>
                  </a:lnTo>
                  <a:lnTo>
                    <a:pt x="22" y="0"/>
                  </a:lnTo>
                  <a:lnTo>
                    <a:pt x="17" y="3"/>
                  </a:lnTo>
                  <a:lnTo>
                    <a:pt x="12" y="5"/>
                  </a:lnTo>
                  <a:lnTo>
                    <a:pt x="9" y="8"/>
                  </a:lnTo>
                  <a:lnTo>
                    <a:pt x="9" y="8"/>
                  </a:lnTo>
                  <a:lnTo>
                    <a:pt x="0" y="22"/>
                  </a:lnTo>
                  <a:lnTo>
                    <a:pt x="9" y="35"/>
                  </a:lnTo>
                  <a:lnTo>
                    <a:pt x="16" y="37"/>
                  </a:lnTo>
                  <a:lnTo>
                    <a:pt x="16" y="37"/>
                  </a:lnTo>
                  <a:lnTo>
                    <a:pt x="20" y="28"/>
                  </a:lnTo>
                  <a:lnTo>
                    <a:pt x="20" y="28"/>
                  </a:lnTo>
                  <a:lnTo>
                    <a:pt x="22" y="27"/>
                  </a:lnTo>
                  <a:lnTo>
                    <a:pt x="26" y="27"/>
                  </a:lnTo>
                  <a:lnTo>
                    <a:pt x="29" y="27"/>
                  </a:lnTo>
                  <a:lnTo>
                    <a:pt x="30" y="27"/>
                  </a:lnTo>
                  <a:lnTo>
                    <a:pt x="30" y="25"/>
                  </a:lnTo>
                  <a:lnTo>
                    <a:pt x="30" y="25"/>
                  </a:lnTo>
                  <a:lnTo>
                    <a:pt x="30" y="22"/>
                  </a:lnTo>
                  <a:lnTo>
                    <a:pt x="33" y="20"/>
                  </a:lnTo>
                  <a:lnTo>
                    <a:pt x="34" y="17"/>
                  </a:lnTo>
                  <a:lnTo>
                    <a:pt x="36" y="14"/>
                  </a:lnTo>
                  <a:lnTo>
                    <a:pt x="36" y="14"/>
                  </a:lnTo>
                  <a:lnTo>
                    <a:pt x="34" y="11"/>
                  </a:lnTo>
                  <a:lnTo>
                    <a:pt x="32" y="8"/>
                  </a:lnTo>
                  <a:lnTo>
                    <a:pt x="27" y="4"/>
                  </a:lnTo>
                  <a:lnTo>
                    <a:pt x="26" y="1"/>
                  </a:lnTo>
                  <a:lnTo>
                    <a:pt x="26" y="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3" name="Freeform 195">
              <a:extLst>
                <a:ext uri="{FF2B5EF4-FFF2-40B4-BE49-F238E27FC236}">
                  <a16:creationId xmlns:a16="http://schemas.microsoft.com/office/drawing/2014/main" id="{C4D423D7-A846-4A0B-8687-E00A3CC741E7}"/>
                </a:ext>
              </a:extLst>
            </p:cNvPr>
            <p:cNvSpPr>
              <a:spLocks noEditPoints="1"/>
            </p:cNvSpPr>
            <p:nvPr/>
          </p:nvSpPr>
          <p:spPr bwMode="auto">
            <a:xfrm>
              <a:off x="4466733" y="4158519"/>
              <a:ext cx="363560" cy="319706"/>
            </a:xfrm>
            <a:custGeom>
              <a:avLst/>
              <a:gdLst/>
              <a:ahLst/>
              <a:cxnLst>
                <a:cxn ang="0">
                  <a:pos x="245" y="83"/>
                </a:cxn>
                <a:cxn ang="0">
                  <a:pos x="242" y="90"/>
                </a:cxn>
                <a:cxn ang="0">
                  <a:pos x="230" y="90"/>
                </a:cxn>
                <a:cxn ang="0">
                  <a:pos x="228" y="70"/>
                </a:cxn>
                <a:cxn ang="0">
                  <a:pos x="239" y="67"/>
                </a:cxn>
                <a:cxn ang="0">
                  <a:pos x="243" y="67"/>
                </a:cxn>
                <a:cxn ang="0">
                  <a:pos x="242" y="37"/>
                </a:cxn>
                <a:cxn ang="0">
                  <a:pos x="236" y="23"/>
                </a:cxn>
                <a:cxn ang="0">
                  <a:pos x="223" y="6"/>
                </a:cxn>
                <a:cxn ang="0">
                  <a:pos x="210" y="3"/>
                </a:cxn>
                <a:cxn ang="0">
                  <a:pos x="198" y="0"/>
                </a:cxn>
                <a:cxn ang="0">
                  <a:pos x="188" y="10"/>
                </a:cxn>
                <a:cxn ang="0">
                  <a:pos x="181" y="17"/>
                </a:cxn>
                <a:cxn ang="0">
                  <a:pos x="171" y="24"/>
                </a:cxn>
                <a:cxn ang="0">
                  <a:pos x="164" y="34"/>
                </a:cxn>
                <a:cxn ang="0">
                  <a:pos x="155" y="44"/>
                </a:cxn>
                <a:cxn ang="0">
                  <a:pos x="145" y="49"/>
                </a:cxn>
                <a:cxn ang="0">
                  <a:pos x="139" y="63"/>
                </a:cxn>
                <a:cxn ang="0">
                  <a:pos x="122" y="63"/>
                </a:cxn>
                <a:cxn ang="0">
                  <a:pos x="107" y="56"/>
                </a:cxn>
                <a:cxn ang="0">
                  <a:pos x="99" y="63"/>
                </a:cxn>
                <a:cxn ang="0">
                  <a:pos x="92" y="74"/>
                </a:cxn>
                <a:cxn ang="0">
                  <a:pos x="77" y="84"/>
                </a:cxn>
                <a:cxn ang="0">
                  <a:pos x="64" y="81"/>
                </a:cxn>
                <a:cxn ang="0">
                  <a:pos x="65" y="74"/>
                </a:cxn>
                <a:cxn ang="0">
                  <a:pos x="68" y="70"/>
                </a:cxn>
                <a:cxn ang="0">
                  <a:pos x="60" y="52"/>
                </a:cxn>
                <a:cxn ang="0">
                  <a:pos x="55" y="108"/>
                </a:cxn>
                <a:cxn ang="0">
                  <a:pos x="45" y="118"/>
                </a:cxn>
                <a:cxn ang="0">
                  <a:pos x="24" y="120"/>
                </a:cxn>
                <a:cxn ang="0">
                  <a:pos x="17" y="111"/>
                </a:cxn>
                <a:cxn ang="0">
                  <a:pos x="13" y="106"/>
                </a:cxn>
                <a:cxn ang="0">
                  <a:pos x="7" y="113"/>
                </a:cxn>
                <a:cxn ang="0">
                  <a:pos x="0" y="114"/>
                </a:cxn>
                <a:cxn ang="0">
                  <a:pos x="16" y="150"/>
                </a:cxn>
                <a:cxn ang="0">
                  <a:pos x="27" y="171"/>
                </a:cxn>
                <a:cxn ang="0">
                  <a:pos x="27" y="187"/>
                </a:cxn>
                <a:cxn ang="0">
                  <a:pos x="28" y="199"/>
                </a:cxn>
                <a:cxn ang="0">
                  <a:pos x="31" y="212"/>
                </a:cxn>
                <a:cxn ang="0">
                  <a:pos x="37" y="215"/>
                </a:cxn>
                <a:cxn ang="0">
                  <a:pos x="43" y="218"/>
                </a:cxn>
                <a:cxn ang="0">
                  <a:pos x="50" y="226"/>
                </a:cxn>
                <a:cxn ang="0">
                  <a:pos x="58" y="224"/>
                </a:cxn>
                <a:cxn ang="0">
                  <a:pos x="78" y="218"/>
                </a:cxn>
                <a:cxn ang="0">
                  <a:pos x="92" y="212"/>
                </a:cxn>
                <a:cxn ang="0">
                  <a:pos x="111" y="211"/>
                </a:cxn>
                <a:cxn ang="0">
                  <a:pos x="127" y="214"/>
                </a:cxn>
                <a:cxn ang="0">
                  <a:pos x="138" y="211"/>
                </a:cxn>
                <a:cxn ang="0">
                  <a:pos x="142" y="208"/>
                </a:cxn>
                <a:cxn ang="0">
                  <a:pos x="156" y="204"/>
                </a:cxn>
                <a:cxn ang="0">
                  <a:pos x="189" y="182"/>
                </a:cxn>
                <a:cxn ang="0">
                  <a:pos x="220" y="147"/>
                </a:cxn>
                <a:cxn ang="0">
                  <a:pos x="239" y="121"/>
                </a:cxn>
                <a:cxn ang="0">
                  <a:pos x="255" y="100"/>
                </a:cxn>
                <a:cxn ang="0">
                  <a:pos x="246" y="86"/>
                </a:cxn>
                <a:cxn ang="0">
                  <a:pos x="195" y="140"/>
                </a:cxn>
                <a:cxn ang="0">
                  <a:pos x="186" y="141"/>
                </a:cxn>
                <a:cxn ang="0">
                  <a:pos x="166" y="135"/>
                </a:cxn>
                <a:cxn ang="0">
                  <a:pos x="183" y="116"/>
                </a:cxn>
                <a:cxn ang="0">
                  <a:pos x="192" y="114"/>
                </a:cxn>
                <a:cxn ang="0">
                  <a:pos x="202" y="127"/>
                </a:cxn>
                <a:cxn ang="0">
                  <a:pos x="196" y="135"/>
                </a:cxn>
              </a:cxnLst>
              <a:rect l="0" t="0" r="r" b="b"/>
              <a:pathLst>
                <a:path w="257" h="226">
                  <a:moveTo>
                    <a:pt x="246" y="86"/>
                  </a:moveTo>
                  <a:lnTo>
                    <a:pt x="246" y="86"/>
                  </a:lnTo>
                  <a:lnTo>
                    <a:pt x="245" y="83"/>
                  </a:lnTo>
                  <a:lnTo>
                    <a:pt x="245" y="83"/>
                  </a:lnTo>
                  <a:lnTo>
                    <a:pt x="243" y="86"/>
                  </a:lnTo>
                  <a:lnTo>
                    <a:pt x="243" y="87"/>
                  </a:lnTo>
                  <a:lnTo>
                    <a:pt x="243" y="87"/>
                  </a:lnTo>
                  <a:lnTo>
                    <a:pt x="242" y="90"/>
                  </a:lnTo>
                  <a:lnTo>
                    <a:pt x="240" y="91"/>
                  </a:lnTo>
                  <a:lnTo>
                    <a:pt x="233" y="91"/>
                  </a:lnTo>
                  <a:lnTo>
                    <a:pt x="233" y="91"/>
                  </a:lnTo>
                  <a:lnTo>
                    <a:pt x="230" y="90"/>
                  </a:lnTo>
                  <a:lnTo>
                    <a:pt x="226" y="84"/>
                  </a:lnTo>
                  <a:lnTo>
                    <a:pt x="223" y="77"/>
                  </a:lnTo>
                  <a:lnTo>
                    <a:pt x="223" y="77"/>
                  </a:lnTo>
                  <a:lnTo>
                    <a:pt x="228" y="70"/>
                  </a:lnTo>
                  <a:lnTo>
                    <a:pt x="232" y="67"/>
                  </a:lnTo>
                  <a:lnTo>
                    <a:pt x="235" y="64"/>
                  </a:lnTo>
                  <a:lnTo>
                    <a:pt x="235" y="64"/>
                  </a:lnTo>
                  <a:lnTo>
                    <a:pt x="239" y="67"/>
                  </a:lnTo>
                  <a:lnTo>
                    <a:pt x="243" y="70"/>
                  </a:lnTo>
                  <a:lnTo>
                    <a:pt x="243" y="70"/>
                  </a:lnTo>
                  <a:lnTo>
                    <a:pt x="243" y="67"/>
                  </a:lnTo>
                  <a:lnTo>
                    <a:pt x="243" y="67"/>
                  </a:lnTo>
                  <a:lnTo>
                    <a:pt x="245" y="53"/>
                  </a:lnTo>
                  <a:lnTo>
                    <a:pt x="245" y="43"/>
                  </a:lnTo>
                  <a:lnTo>
                    <a:pt x="243" y="39"/>
                  </a:lnTo>
                  <a:lnTo>
                    <a:pt x="242" y="37"/>
                  </a:lnTo>
                  <a:lnTo>
                    <a:pt x="242" y="37"/>
                  </a:lnTo>
                  <a:lnTo>
                    <a:pt x="240" y="36"/>
                  </a:lnTo>
                  <a:lnTo>
                    <a:pt x="239" y="32"/>
                  </a:lnTo>
                  <a:lnTo>
                    <a:pt x="236" y="23"/>
                  </a:lnTo>
                  <a:lnTo>
                    <a:pt x="232" y="7"/>
                  </a:lnTo>
                  <a:lnTo>
                    <a:pt x="232" y="7"/>
                  </a:lnTo>
                  <a:lnTo>
                    <a:pt x="229" y="6"/>
                  </a:lnTo>
                  <a:lnTo>
                    <a:pt x="223" y="6"/>
                  </a:lnTo>
                  <a:lnTo>
                    <a:pt x="218" y="5"/>
                  </a:lnTo>
                  <a:lnTo>
                    <a:pt x="213" y="3"/>
                  </a:lnTo>
                  <a:lnTo>
                    <a:pt x="213" y="3"/>
                  </a:lnTo>
                  <a:lnTo>
                    <a:pt x="210" y="3"/>
                  </a:lnTo>
                  <a:lnTo>
                    <a:pt x="205" y="2"/>
                  </a:lnTo>
                  <a:lnTo>
                    <a:pt x="200" y="2"/>
                  </a:lnTo>
                  <a:lnTo>
                    <a:pt x="198" y="0"/>
                  </a:lnTo>
                  <a:lnTo>
                    <a:pt x="198" y="0"/>
                  </a:lnTo>
                  <a:lnTo>
                    <a:pt x="193" y="9"/>
                  </a:lnTo>
                  <a:lnTo>
                    <a:pt x="193" y="9"/>
                  </a:lnTo>
                  <a:lnTo>
                    <a:pt x="191" y="10"/>
                  </a:lnTo>
                  <a:lnTo>
                    <a:pt x="188" y="10"/>
                  </a:lnTo>
                  <a:lnTo>
                    <a:pt x="185" y="12"/>
                  </a:lnTo>
                  <a:lnTo>
                    <a:pt x="183" y="15"/>
                  </a:lnTo>
                  <a:lnTo>
                    <a:pt x="183" y="15"/>
                  </a:lnTo>
                  <a:lnTo>
                    <a:pt x="181" y="17"/>
                  </a:lnTo>
                  <a:lnTo>
                    <a:pt x="178" y="22"/>
                  </a:lnTo>
                  <a:lnTo>
                    <a:pt x="173" y="23"/>
                  </a:lnTo>
                  <a:lnTo>
                    <a:pt x="171" y="24"/>
                  </a:lnTo>
                  <a:lnTo>
                    <a:pt x="171" y="24"/>
                  </a:lnTo>
                  <a:lnTo>
                    <a:pt x="168" y="24"/>
                  </a:lnTo>
                  <a:lnTo>
                    <a:pt x="165" y="27"/>
                  </a:lnTo>
                  <a:lnTo>
                    <a:pt x="164" y="32"/>
                  </a:lnTo>
                  <a:lnTo>
                    <a:pt x="164" y="34"/>
                  </a:lnTo>
                  <a:lnTo>
                    <a:pt x="164" y="34"/>
                  </a:lnTo>
                  <a:lnTo>
                    <a:pt x="162" y="39"/>
                  </a:lnTo>
                  <a:lnTo>
                    <a:pt x="159" y="42"/>
                  </a:lnTo>
                  <a:lnTo>
                    <a:pt x="155" y="44"/>
                  </a:lnTo>
                  <a:lnTo>
                    <a:pt x="149" y="44"/>
                  </a:lnTo>
                  <a:lnTo>
                    <a:pt x="149" y="44"/>
                  </a:lnTo>
                  <a:lnTo>
                    <a:pt x="146" y="46"/>
                  </a:lnTo>
                  <a:lnTo>
                    <a:pt x="145" y="49"/>
                  </a:lnTo>
                  <a:lnTo>
                    <a:pt x="144" y="57"/>
                  </a:lnTo>
                  <a:lnTo>
                    <a:pt x="144" y="57"/>
                  </a:lnTo>
                  <a:lnTo>
                    <a:pt x="142" y="60"/>
                  </a:lnTo>
                  <a:lnTo>
                    <a:pt x="139" y="63"/>
                  </a:lnTo>
                  <a:lnTo>
                    <a:pt x="135" y="63"/>
                  </a:lnTo>
                  <a:lnTo>
                    <a:pt x="128" y="64"/>
                  </a:lnTo>
                  <a:lnTo>
                    <a:pt x="128" y="64"/>
                  </a:lnTo>
                  <a:lnTo>
                    <a:pt x="122" y="63"/>
                  </a:lnTo>
                  <a:lnTo>
                    <a:pt x="118" y="63"/>
                  </a:lnTo>
                  <a:lnTo>
                    <a:pt x="109" y="57"/>
                  </a:lnTo>
                  <a:lnTo>
                    <a:pt x="109" y="57"/>
                  </a:lnTo>
                  <a:lnTo>
                    <a:pt x="107" y="56"/>
                  </a:lnTo>
                  <a:lnTo>
                    <a:pt x="104" y="56"/>
                  </a:lnTo>
                  <a:lnTo>
                    <a:pt x="102" y="57"/>
                  </a:lnTo>
                  <a:lnTo>
                    <a:pt x="101" y="59"/>
                  </a:lnTo>
                  <a:lnTo>
                    <a:pt x="99" y="63"/>
                  </a:lnTo>
                  <a:lnTo>
                    <a:pt x="98" y="66"/>
                  </a:lnTo>
                  <a:lnTo>
                    <a:pt x="98" y="66"/>
                  </a:lnTo>
                  <a:lnTo>
                    <a:pt x="97" y="70"/>
                  </a:lnTo>
                  <a:lnTo>
                    <a:pt x="92" y="74"/>
                  </a:lnTo>
                  <a:lnTo>
                    <a:pt x="84" y="83"/>
                  </a:lnTo>
                  <a:lnTo>
                    <a:pt x="84" y="83"/>
                  </a:lnTo>
                  <a:lnTo>
                    <a:pt x="81" y="84"/>
                  </a:lnTo>
                  <a:lnTo>
                    <a:pt x="77" y="84"/>
                  </a:lnTo>
                  <a:lnTo>
                    <a:pt x="68" y="84"/>
                  </a:lnTo>
                  <a:lnTo>
                    <a:pt x="68" y="84"/>
                  </a:lnTo>
                  <a:lnTo>
                    <a:pt x="65" y="83"/>
                  </a:lnTo>
                  <a:lnTo>
                    <a:pt x="64" y="81"/>
                  </a:lnTo>
                  <a:lnTo>
                    <a:pt x="65" y="77"/>
                  </a:lnTo>
                  <a:lnTo>
                    <a:pt x="65" y="77"/>
                  </a:lnTo>
                  <a:lnTo>
                    <a:pt x="65" y="76"/>
                  </a:lnTo>
                  <a:lnTo>
                    <a:pt x="65" y="74"/>
                  </a:lnTo>
                  <a:lnTo>
                    <a:pt x="67" y="74"/>
                  </a:lnTo>
                  <a:lnTo>
                    <a:pt x="68" y="73"/>
                  </a:lnTo>
                  <a:lnTo>
                    <a:pt x="68" y="73"/>
                  </a:lnTo>
                  <a:lnTo>
                    <a:pt x="68" y="70"/>
                  </a:lnTo>
                  <a:lnTo>
                    <a:pt x="67" y="64"/>
                  </a:lnTo>
                  <a:lnTo>
                    <a:pt x="63" y="54"/>
                  </a:lnTo>
                  <a:lnTo>
                    <a:pt x="63" y="54"/>
                  </a:lnTo>
                  <a:lnTo>
                    <a:pt x="60" y="52"/>
                  </a:lnTo>
                  <a:lnTo>
                    <a:pt x="55" y="50"/>
                  </a:lnTo>
                  <a:lnTo>
                    <a:pt x="55" y="50"/>
                  </a:lnTo>
                  <a:lnTo>
                    <a:pt x="55" y="108"/>
                  </a:lnTo>
                  <a:lnTo>
                    <a:pt x="55" y="108"/>
                  </a:lnTo>
                  <a:lnTo>
                    <a:pt x="54" y="111"/>
                  </a:lnTo>
                  <a:lnTo>
                    <a:pt x="51" y="114"/>
                  </a:lnTo>
                  <a:lnTo>
                    <a:pt x="47" y="117"/>
                  </a:lnTo>
                  <a:lnTo>
                    <a:pt x="45" y="118"/>
                  </a:lnTo>
                  <a:lnTo>
                    <a:pt x="45" y="118"/>
                  </a:lnTo>
                  <a:lnTo>
                    <a:pt x="41" y="120"/>
                  </a:lnTo>
                  <a:lnTo>
                    <a:pt x="37" y="120"/>
                  </a:lnTo>
                  <a:lnTo>
                    <a:pt x="24" y="120"/>
                  </a:lnTo>
                  <a:lnTo>
                    <a:pt x="24" y="120"/>
                  </a:lnTo>
                  <a:lnTo>
                    <a:pt x="21" y="118"/>
                  </a:lnTo>
                  <a:lnTo>
                    <a:pt x="18" y="116"/>
                  </a:lnTo>
                  <a:lnTo>
                    <a:pt x="17" y="111"/>
                  </a:lnTo>
                  <a:lnTo>
                    <a:pt x="16" y="108"/>
                  </a:lnTo>
                  <a:lnTo>
                    <a:pt x="16" y="108"/>
                  </a:lnTo>
                  <a:lnTo>
                    <a:pt x="14" y="107"/>
                  </a:lnTo>
                  <a:lnTo>
                    <a:pt x="13" y="106"/>
                  </a:lnTo>
                  <a:lnTo>
                    <a:pt x="10" y="107"/>
                  </a:lnTo>
                  <a:lnTo>
                    <a:pt x="8" y="110"/>
                  </a:lnTo>
                  <a:lnTo>
                    <a:pt x="7" y="113"/>
                  </a:lnTo>
                  <a:lnTo>
                    <a:pt x="7" y="113"/>
                  </a:lnTo>
                  <a:lnTo>
                    <a:pt x="6" y="114"/>
                  </a:lnTo>
                  <a:lnTo>
                    <a:pt x="4" y="114"/>
                  </a:lnTo>
                  <a:lnTo>
                    <a:pt x="0" y="114"/>
                  </a:lnTo>
                  <a:lnTo>
                    <a:pt x="0" y="114"/>
                  </a:lnTo>
                  <a:lnTo>
                    <a:pt x="7" y="127"/>
                  </a:lnTo>
                  <a:lnTo>
                    <a:pt x="13" y="140"/>
                  </a:lnTo>
                  <a:lnTo>
                    <a:pt x="13" y="140"/>
                  </a:lnTo>
                  <a:lnTo>
                    <a:pt x="16" y="150"/>
                  </a:lnTo>
                  <a:lnTo>
                    <a:pt x="20" y="158"/>
                  </a:lnTo>
                  <a:lnTo>
                    <a:pt x="24" y="165"/>
                  </a:lnTo>
                  <a:lnTo>
                    <a:pt x="27" y="171"/>
                  </a:lnTo>
                  <a:lnTo>
                    <a:pt x="27" y="171"/>
                  </a:lnTo>
                  <a:lnTo>
                    <a:pt x="30" y="181"/>
                  </a:lnTo>
                  <a:lnTo>
                    <a:pt x="30" y="185"/>
                  </a:lnTo>
                  <a:lnTo>
                    <a:pt x="27" y="187"/>
                  </a:lnTo>
                  <a:lnTo>
                    <a:pt x="27" y="187"/>
                  </a:lnTo>
                  <a:lnTo>
                    <a:pt x="24" y="188"/>
                  </a:lnTo>
                  <a:lnTo>
                    <a:pt x="24" y="191"/>
                  </a:lnTo>
                  <a:lnTo>
                    <a:pt x="24" y="194"/>
                  </a:lnTo>
                  <a:lnTo>
                    <a:pt x="28" y="199"/>
                  </a:lnTo>
                  <a:lnTo>
                    <a:pt x="28" y="199"/>
                  </a:lnTo>
                  <a:lnTo>
                    <a:pt x="30" y="205"/>
                  </a:lnTo>
                  <a:lnTo>
                    <a:pt x="31" y="209"/>
                  </a:lnTo>
                  <a:lnTo>
                    <a:pt x="31" y="212"/>
                  </a:lnTo>
                  <a:lnTo>
                    <a:pt x="33" y="214"/>
                  </a:lnTo>
                  <a:lnTo>
                    <a:pt x="33" y="214"/>
                  </a:lnTo>
                  <a:lnTo>
                    <a:pt x="35" y="214"/>
                  </a:lnTo>
                  <a:lnTo>
                    <a:pt x="37" y="215"/>
                  </a:lnTo>
                  <a:lnTo>
                    <a:pt x="38" y="217"/>
                  </a:lnTo>
                  <a:lnTo>
                    <a:pt x="40" y="218"/>
                  </a:lnTo>
                  <a:lnTo>
                    <a:pt x="40" y="218"/>
                  </a:lnTo>
                  <a:lnTo>
                    <a:pt x="43" y="218"/>
                  </a:lnTo>
                  <a:lnTo>
                    <a:pt x="44" y="219"/>
                  </a:lnTo>
                  <a:lnTo>
                    <a:pt x="48" y="224"/>
                  </a:lnTo>
                  <a:lnTo>
                    <a:pt x="48" y="224"/>
                  </a:lnTo>
                  <a:lnTo>
                    <a:pt x="50" y="226"/>
                  </a:lnTo>
                  <a:lnTo>
                    <a:pt x="53" y="226"/>
                  </a:lnTo>
                  <a:lnTo>
                    <a:pt x="55" y="225"/>
                  </a:lnTo>
                  <a:lnTo>
                    <a:pt x="58" y="224"/>
                  </a:lnTo>
                  <a:lnTo>
                    <a:pt x="58" y="224"/>
                  </a:lnTo>
                  <a:lnTo>
                    <a:pt x="61" y="221"/>
                  </a:lnTo>
                  <a:lnTo>
                    <a:pt x="65" y="219"/>
                  </a:lnTo>
                  <a:lnTo>
                    <a:pt x="78" y="218"/>
                  </a:lnTo>
                  <a:lnTo>
                    <a:pt x="78" y="218"/>
                  </a:lnTo>
                  <a:lnTo>
                    <a:pt x="82" y="218"/>
                  </a:lnTo>
                  <a:lnTo>
                    <a:pt x="85" y="217"/>
                  </a:lnTo>
                  <a:lnTo>
                    <a:pt x="88" y="215"/>
                  </a:lnTo>
                  <a:lnTo>
                    <a:pt x="92" y="212"/>
                  </a:lnTo>
                  <a:lnTo>
                    <a:pt x="92" y="212"/>
                  </a:lnTo>
                  <a:lnTo>
                    <a:pt x="98" y="211"/>
                  </a:lnTo>
                  <a:lnTo>
                    <a:pt x="105" y="211"/>
                  </a:lnTo>
                  <a:lnTo>
                    <a:pt x="111" y="211"/>
                  </a:lnTo>
                  <a:lnTo>
                    <a:pt x="117" y="212"/>
                  </a:lnTo>
                  <a:lnTo>
                    <a:pt x="117" y="212"/>
                  </a:lnTo>
                  <a:lnTo>
                    <a:pt x="122" y="214"/>
                  </a:lnTo>
                  <a:lnTo>
                    <a:pt x="127" y="214"/>
                  </a:lnTo>
                  <a:lnTo>
                    <a:pt x="132" y="211"/>
                  </a:lnTo>
                  <a:lnTo>
                    <a:pt x="132" y="211"/>
                  </a:lnTo>
                  <a:lnTo>
                    <a:pt x="135" y="209"/>
                  </a:lnTo>
                  <a:lnTo>
                    <a:pt x="138" y="211"/>
                  </a:lnTo>
                  <a:lnTo>
                    <a:pt x="141" y="211"/>
                  </a:lnTo>
                  <a:lnTo>
                    <a:pt x="142" y="209"/>
                  </a:lnTo>
                  <a:lnTo>
                    <a:pt x="142" y="208"/>
                  </a:lnTo>
                  <a:lnTo>
                    <a:pt x="142" y="208"/>
                  </a:lnTo>
                  <a:lnTo>
                    <a:pt x="144" y="205"/>
                  </a:lnTo>
                  <a:lnTo>
                    <a:pt x="146" y="204"/>
                  </a:lnTo>
                  <a:lnTo>
                    <a:pt x="156" y="204"/>
                  </a:lnTo>
                  <a:lnTo>
                    <a:pt x="156" y="204"/>
                  </a:lnTo>
                  <a:lnTo>
                    <a:pt x="162" y="202"/>
                  </a:lnTo>
                  <a:lnTo>
                    <a:pt x="171" y="198"/>
                  </a:lnTo>
                  <a:lnTo>
                    <a:pt x="179" y="191"/>
                  </a:lnTo>
                  <a:lnTo>
                    <a:pt x="189" y="182"/>
                  </a:lnTo>
                  <a:lnTo>
                    <a:pt x="189" y="182"/>
                  </a:lnTo>
                  <a:lnTo>
                    <a:pt x="199" y="172"/>
                  </a:lnTo>
                  <a:lnTo>
                    <a:pt x="209" y="160"/>
                  </a:lnTo>
                  <a:lnTo>
                    <a:pt x="220" y="147"/>
                  </a:lnTo>
                  <a:lnTo>
                    <a:pt x="228" y="137"/>
                  </a:lnTo>
                  <a:lnTo>
                    <a:pt x="228" y="137"/>
                  </a:lnTo>
                  <a:lnTo>
                    <a:pt x="232" y="128"/>
                  </a:lnTo>
                  <a:lnTo>
                    <a:pt x="239" y="121"/>
                  </a:lnTo>
                  <a:lnTo>
                    <a:pt x="250" y="111"/>
                  </a:lnTo>
                  <a:lnTo>
                    <a:pt x="250" y="111"/>
                  </a:lnTo>
                  <a:lnTo>
                    <a:pt x="253" y="107"/>
                  </a:lnTo>
                  <a:lnTo>
                    <a:pt x="255" y="100"/>
                  </a:lnTo>
                  <a:lnTo>
                    <a:pt x="257" y="84"/>
                  </a:lnTo>
                  <a:lnTo>
                    <a:pt x="257" y="84"/>
                  </a:lnTo>
                  <a:lnTo>
                    <a:pt x="246" y="86"/>
                  </a:lnTo>
                  <a:lnTo>
                    <a:pt x="246" y="86"/>
                  </a:lnTo>
                  <a:close/>
                  <a:moveTo>
                    <a:pt x="196" y="138"/>
                  </a:moveTo>
                  <a:lnTo>
                    <a:pt x="196" y="138"/>
                  </a:lnTo>
                  <a:lnTo>
                    <a:pt x="196" y="140"/>
                  </a:lnTo>
                  <a:lnTo>
                    <a:pt x="195" y="140"/>
                  </a:lnTo>
                  <a:lnTo>
                    <a:pt x="192" y="140"/>
                  </a:lnTo>
                  <a:lnTo>
                    <a:pt x="188" y="140"/>
                  </a:lnTo>
                  <a:lnTo>
                    <a:pt x="186" y="141"/>
                  </a:lnTo>
                  <a:lnTo>
                    <a:pt x="186" y="141"/>
                  </a:lnTo>
                  <a:lnTo>
                    <a:pt x="182" y="150"/>
                  </a:lnTo>
                  <a:lnTo>
                    <a:pt x="175" y="148"/>
                  </a:lnTo>
                  <a:lnTo>
                    <a:pt x="166" y="135"/>
                  </a:lnTo>
                  <a:lnTo>
                    <a:pt x="166" y="135"/>
                  </a:lnTo>
                  <a:lnTo>
                    <a:pt x="175" y="121"/>
                  </a:lnTo>
                  <a:lnTo>
                    <a:pt x="175" y="121"/>
                  </a:lnTo>
                  <a:lnTo>
                    <a:pt x="178" y="118"/>
                  </a:lnTo>
                  <a:lnTo>
                    <a:pt x="183" y="116"/>
                  </a:lnTo>
                  <a:lnTo>
                    <a:pt x="188" y="113"/>
                  </a:lnTo>
                  <a:lnTo>
                    <a:pt x="191" y="114"/>
                  </a:lnTo>
                  <a:lnTo>
                    <a:pt x="192" y="114"/>
                  </a:lnTo>
                  <a:lnTo>
                    <a:pt x="192" y="114"/>
                  </a:lnTo>
                  <a:lnTo>
                    <a:pt x="193" y="117"/>
                  </a:lnTo>
                  <a:lnTo>
                    <a:pt x="198" y="121"/>
                  </a:lnTo>
                  <a:lnTo>
                    <a:pt x="200" y="124"/>
                  </a:lnTo>
                  <a:lnTo>
                    <a:pt x="202" y="127"/>
                  </a:lnTo>
                  <a:lnTo>
                    <a:pt x="202" y="127"/>
                  </a:lnTo>
                  <a:lnTo>
                    <a:pt x="200" y="130"/>
                  </a:lnTo>
                  <a:lnTo>
                    <a:pt x="199" y="133"/>
                  </a:lnTo>
                  <a:lnTo>
                    <a:pt x="196" y="135"/>
                  </a:lnTo>
                  <a:lnTo>
                    <a:pt x="196" y="138"/>
                  </a:lnTo>
                  <a:lnTo>
                    <a:pt x="196" y="13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4" name="Freeform 196">
              <a:extLst>
                <a:ext uri="{FF2B5EF4-FFF2-40B4-BE49-F238E27FC236}">
                  <a16:creationId xmlns:a16="http://schemas.microsoft.com/office/drawing/2014/main" id="{080D466D-6603-4E39-B7A1-9773CEC794D9}"/>
                </a:ext>
              </a:extLst>
            </p:cNvPr>
            <p:cNvSpPr>
              <a:spLocks/>
            </p:cNvSpPr>
            <p:nvPr/>
          </p:nvSpPr>
          <p:spPr bwMode="auto">
            <a:xfrm>
              <a:off x="4370539" y="3785057"/>
              <a:ext cx="264536" cy="277267"/>
            </a:xfrm>
            <a:custGeom>
              <a:avLst/>
              <a:gdLst/>
              <a:ahLst/>
              <a:cxnLst>
                <a:cxn ang="0">
                  <a:pos x="12" y="183"/>
                </a:cxn>
                <a:cxn ang="0">
                  <a:pos x="18" y="185"/>
                </a:cxn>
                <a:cxn ang="0">
                  <a:pos x="25" y="183"/>
                </a:cxn>
                <a:cxn ang="0">
                  <a:pos x="32" y="186"/>
                </a:cxn>
                <a:cxn ang="0">
                  <a:pos x="47" y="190"/>
                </a:cxn>
                <a:cxn ang="0">
                  <a:pos x="108" y="196"/>
                </a:cxn>
                <a:cxn ang="0">
                  <a:pos x="143" y="196"/>
                </a:cxn>
                <a:cxn ang="0">
                  <a:pos x="156" y="196"/>
                </a:cxn>
                <a:cxn ang="0">
                  <a:pos x="173" y="193"/>
                </a:cxn>
                <a:cxn ang="0">
                  <a:pos x="180" y="115"/>
                </a:cxn>
                <a:cxn ang="0">
                  <a:pos x="187" y="79"/>
                </a:cxn>
                <a:cxn ang="0">
                  <a:pos x="183" y="79"/>
                </a:cxn>
                <a:cxn ang="0">
                  <a:pos x="169" y="81"/>
                </a:cxn>
                <a:cxn ang="0">
                  <a:pos x="162" y="85"/>
                </a:cxn>
                <a:cxn ang="0">
                  <a:pos x="159" y="84"/>
                </a:cxn>
                <a:cxn ang="0">
                  <a:pos x="160" y="72"/>
                </a:cxn>
                <a:cxn ang="0">
                  <a:pos x="152" y="59"/>
                </a:cxn>
                <a:cxn ang="0">
                  <a:pos x="152" y="55"/>
                </a:cxn>
                <a:cxn ang="0">
                  <a:pos x="155" y="37"/>
                </a:cxn>
                <a:cxn ang="0">
                  <a:pos x="152" y="31"/>
                </a:cxn>
                <a:cxn ang="0">
                  <a:pos x="150" y="21"/>
                </a:cxn>
                <a:cxn ang="0">
                  <a:pos x="140" y="21"/>
                </a:cxn>
                <a:cxn ang="0">
                  <a:pos x="133" y="18"/>
                </a:cxn>
                <a:cxn ang="0">
                  <a:pos x="125" y="17"/>
                </a:cxn>
                <a:cxn ang="0">
                  <a:pos x="118" y="21"/>
                </a:cxn>
                <a:cxn ang="0">
                  <a:pos x="115" y="32"/>
                </a:cxn>
                <a:cxn ang="0">
                  <a:pos x="106" y="32"/>
                </a:cxn>
                <a:cxn ang="0">
                  <a:pos x="91" y="35"/>
                </a:cxn>
                <a:cxn ang="0">
                  <a:pos x="82" y="25"/>
                </a:cxn>
                <a:cxn ang="0">
                  <a:pos x="76" y="18"/>
                </a:cxn>
                <a:cxn ang="0">
                  <a:pos x="75" y="13"/>
                </a:cxn>
                <a:cxn ang="0">
                  <a:pos x="72" y="0"/>
                </a:cxn>
                <a:cxn ang="0">
                  <a:pos x="21" y="0"/>
                </a:cxn>
                <a:cxn ang="0">
                  <a:pos x="11" y="4"/>
                </a:cxn>
                <a:cxn ang="0">
                  <a:pos x="20" y="24"/>
                </a:cxn>
                <a:cxn ang="0">
                  <a:pos x="27" y="41"/>
                </a:cxn>
                <a:cxn ang="0">
                  <a:pos x="24" y="55"/>
                </a:cxn>
                <a:cxn ang="0">
                  <a:pos x="28" y="71"/>
                </a:cxn>
                <a:cxn ang="0">
                  <a:pos x="34" y="88"/>
                </a:cxn>
                <a:cxn ang="0">
                  <a:pos x="22" y="112"/>
                </a:cxn>
                <a:cxn ang="0">
                  <a:pos x="14" y="126"/>
                </a:cxn>
                <a:cxn ang="0">
                  <a:pos x="10" y="142"/>
                </a:cxn>
                <a:cxn ang="0">
                  <a:pos x="2" y="160"/>
                </a:cxn>
                <a:cxn ang="0">
                  <a:pos x="1" y="176"/>
                </a:cxn>
                <a:cxn ang="0">
                  <a:pos x="0" y="187"/>
                </a:cxn>
                <a:cxn ang="0">
                  <a:pos x="5" y="185"/>
                </a:cxn>
                <a:cxn ang="0">
                  <a:pos x="10" y="182"/>
                </a:cxn>
              </a:cxnLst>
              <a:rect l="0" t="0" r="r" b="b"/>
              <a:pathLst>
                <a:path w="187" h="196">
                  <a:moveTo>
                    <a:pt x="10" y="182"/>
                  </a:moveTo>
                  <a:lnTo>
                    <a:pt x="10" y="182"/>
                  </a:lnTo>
                  <a:lnTo>
                    <a:pt x="12" y="183"/>
                  </a:lnTo>
                  <a:lnTo>
                    <a:pt x="14" y="185"/>
                  </a:lnTo>
                  <a:lnTo>
                    <a:pt x="14" y="186"/>
                  </a:lnTo>
                  <a:lnTo>
                    <a:pt x="18" y="185"/>
                  </a:lnTo>
                  <a:lnTo>
                    <a:pt x="18" y="185"/>
                  </a:lnTo>
                  <a:lnTo>
                    <a:pt x="21" y="183"/>
                  </a:lnTo>
                  <a:lnTo>
                    <a:pt x="25" y="183"/>
                  </a:lnTo>
                  <a:lnTo>
                    <a:pt x="30" y="185"/>
                  </a:lnTo>
                  <a:lnTo>
                    <a:pt x="32" y="186"/>
                  </a:lnTo>
                  <a:lnTo>
                    <a:pt x="32" y="186"/>
                  </a:lnTo>
                  <a:lnTo>
                    <a:pt x="39" y="189"/>
                  </a:lnTo>
                  <a:lnTo>
                    <a:pt x="47" y="190"/>
                  </a:lnTo>
                  <a:lnTo>
                    <a:pt x="47" y="190"/>
                  </a:lnTo>
                  <a:lnTo>
                    <a:pt x="102" y="190"/>
                  </a:lnTo>
                  <a:lnTo>
                    <a:pt x="108" y="196"/>
                  </a:lnTo>
                  <a:lnTo>
                    <a:pt x="108" y="196"/>
                  </a:lnTo>
                  <a:lnTo>
                    <a:pt x="123" y="195"/>
                  </a:lnTo>
                  <a:lnTo>
                    <a:pt x="136" y="195"/>
                  </a:lnTo>
                  <a:lnTo>
                    <a:pt x="143" y="196"/>
                  </a:lnTo>
                  <a:lnTo>
                    <a:pt x="143" y="196"/>
                  </a:lnTo>
                  <a:lnTo>
                    <a:pt x="149" y="196"/>
                  </a:lnTo>
                  <a:lnTo>
                    <a:pt x="156" y="196"/>
                  </a:lnTo>
                  <a:lnTo>
                    <a:pt x="169" y="195"/>
                  </a:lnTo>
                  <a:lnTo>
                    <a:pt x="169" y="195"/>
                  </a:lnTo>
                  <a:lnTo>
                    <a:pt x="173" y="193"/>
                  </a:lnTo>
                  <a:lnTo>
                    <a:pt x="155" y="168"/>
                  </a:lnTo>
                  <a:lnTo>
                    <a:pt x="156" y="115"/>
                  </a:lnTo>
                  <a:lnTo>
                    <a:pt x="180" y="115"/>
                  </a:lnTo>
                  <a:lnTo>
                    <a:pt x="185" y="111"/>
                  </a:lnTo>
                  <a:lnTo>
                    <a:pt x="187" y="79"/>
                  </a:lnTo>
                  <a:lnTo>
                    <a:pt x="187" y="79"/>
                  </a:lnTo>
                  <a:lnTo>
                    <a:pt x="185" y="79"/>
                  </a:lnTo>
                  <a:lnTo>
                    <a:pt x="183" y="79"/>
                  </a:lnTo>
                  <a:lnTo>
                    <a:pt x="183" y="79"/>
                  </a:lnTo>
                  <a:lnTo>
                    <a:pt x="176" y="81"/>
                  </a:lnTo>
                  <a:lnTo>
                    <a:pt x="169" y="81"/>
                  </a:lnTo>
                  <a:lnTo>
                    <a:pt x="169" y="81"/>
                  </a:lnTo>
                  <a:lnTo>
                    <a:pt x="166" y="81"/>
                  </a:lnTo>
                  <a:lnTo>
                    <a:pt x="163" y="84"/>
                  </a:lnTo>
                  <a:lnTo>
                    <a:pt x="162" y="85"/>
                  </a:lnTo>
                  <a:lnTo>
                    <a:pt x="160" y="85"/>
                  </a:lnTo>
                  <a:lnTo>
                    <a:pt x="160" y="85"/>
                  </a:lnTo>
                  <a:lnTo>
                    <a:pt x="159" y="84"/>
                  </a:lnTo>
                  <a:lnTo>
                    <a:pt x="159" y="79"/>
                  </a:lnTo>
                  <a:lnTo>
                    <a:pt x="160" y="72"/>
                  </a:lnTo>
                  <a:lnTo>
                    <a:pt x="160" y="72"/>
                  </a:lnTo>
                  <a:lnTo>
                    <a:pt x="160" y="69"/>
                  </a:lnTo>
                  <a:lnTo>
                    <a:pt x="158" y="65"/>
                  </a:lnTo>
                  <a:lnTo>
                    <a:pt x="152" y="59"/>
                  </a:lnTo>
                  <a:lnTo>
                    <a:pt x="152" y="59"/>
                  </a:lnTo>
                  <a:lnTo>
                    <a:pt x="152" y="58"/>
                  </a:lnTo>
                  <a:lnTo>
                    <a:pt x="152" y="55"/>
                  </a:lnTo>
                  <a:lnTo>
                    <a:pt x="153" y="48"/>
                  </a:lnTo>
                  <a:lnTo>
                    <a:pt x="155" y="41"/>
                  </a:lnTo>
                  <a:lnTo>
                    <a:pt x="155" y="37"/>
                  </a:lnTo>
                  <a:lnTo>
                    <a:pt x="155" y="37"/>
                  </a:lnTo>
                  <a:lnTo>
                    <a:pt x="153" y="34"/>
                  </a:lnTo>
                  <a:lnTo>
                    <a:pt x="152" y="31"/>
                  </a:lnTo>
                  <a:lnTo>
                    <a:pt x="152" y="24"/>
                  </a:lnTo>
                  <a:lnTo>
                    <a:pt x="152" y="24"/>
                  </a:lnTo>
                  <a:lnTo>
                    <a:pt x="150" y="21"/>
                  </a:lnTo>
                  <a:lnTo>
                    <a:pt x="149" y="21"/>
                  </a:lnTo>
                  <a:lnTo>
                    <a:pt x="140" y="21"/>
                  </a:lnTo>
                  <a:lnTo>
                    <a:pt x="140" y="21"/>
                  </a:lnTo>
                  <a:lnTo>
                    <a:pt x="136" y="21"/>
                  </a:lnTo>
                  <a:lnTo>
                    <a:pt x="135" y="20"/>
                  </a:lnTo>
                  <a:lnTo>
                    <a:pt x="133" y="18"/>
                  </a:lnTo>
                  <a:lnTo>
                    <a:pt x="133" y="18"/>
                  </a:lnTo>
                  <a:lnTo>
                    <a:pt x="128" y="17"/>
                  </a:lnTo>
                  <a:lnTo>
                    <a:pt x="125" y="17"/>
                  </a:lnTo>
                  <a:lnTo>
                    <a:pt x="121" y="18"/>
                  </a:lnTo>
                  <a:lnTo>
                    <a:pt x="121" y="18"/>
                  </a:lnTo>
                  <a:lnTo>
                    <a:pt x="118" y="21"/>
                  </a:lnTo>
                  <a:lnTo>
                    <a:pt x="116" y="27"/>
                  </a:lnTo>
                  <a:lnTo>
                    <a:pt x="115" y="31"/>
                  </a:lnTo>
                  <a:lnTo>
                    <a:pt x="115" y="32"/>
                  </a:lnTo>
                  <a:lnTo>
                    <a:pt x="113" y="32"/>
                  </a:lnTo>
                  <a:lnTo>
                    <a:pt x="113" y="32"/>
                  </a:lnTo>
                  <a:lnTo>
                    <a:pt x="106" y="32"/>
                  </a:lnTo>
                  <a:lnTo>
                    <a:pt x="95" y="35"/>
                  </a:lnTo>
                  <a:lnTo>
                    <a:pt x="95" y="35"/>
                  </a:lnTo>
                  <a:lnTo>
                    <a:pt x="91" y="35"/>
                  </a:lnTo>
                  <a:lnTo>
                    <a:pt x="88" y="34"/>
                  </a:lnTo>
                  <a:lnTo>
                    <a:pt x="85" y="31"/>
                  </a:lnTo>
                  <a:lnTo>
                    <a:pt x="82" y="25"/>
                  </a:lnTo>
                  <a:lnTo>
                    <a:pt x="82" y="25"/>
                  </a:lnTo>
                  <a:lnTo>
                    <a:pt x="79" y="21"/>
                  </a:lnTo>
                  <a:lnTo>
                    <a:pt x="76" y="18"/>
                  </a:lnTo>
                  <a:lnTo>
                    <a:pt x="75" y="17"/>
                  </a:lnTo>
                  <a:lnTo>
                    <a:pt x="75" y="13"/>
                  </a:lnTo>
                  <a:lnTo>
                    <a:pt x="75" y="13"/>
                  </a:lnTo>
                  <a:lnTo>
                    <a:pt x="75" y="8"/>
                  </a:lnTo>
                  <a:lnTo>
                    <a:pt x="75" y="4"/>
                  </a:lnTo>
                  <a:lnTo>
                    <a:pt x="72" y="0"/>
                  </a:lnTo>
                  <a:lnTo>
                    <a:pt x="72" y="0"/>
                  </a:lnTo>
                  <a:lnTo>
                    <a:pt x="48" y="0"/>
                  </a:lnTo>
                  <a:lnTo>
                    <a:pt x="21" y="0"/>
                  </a:lnTo>
                  <a:lnTo>
                    <a:pt x="21" y="0"/>
                  </a:lnTo>
                  <a:lnTo>
                    <a:pt x="17" y="1"/>
                  </a:lnTo>
                  <a:lnTo>
                    <a:pt x="11" y="4"/>
                  </a:lnTo>
                  <a:lnTo>
                    <a:pt x="11" y="4"/>
                  </a:lnTo>
                  <a:lnTo>
                    <a:pt x="15" y="14"/>
                  </a:lnTo>
                  <a:lnTo>
                    <a:pt x="20" y="24"/>
                  </a:lnTo>
                  <a:lnTo>
                    <a:pt x="25" y="38"/>
                  </a:lnTo>
                  <a:lnTo>
                    <a:pt x="25" y="38"/>
                  </a:lnTo>
                  <a:lnTo>
                    <a:pt x="27" y="41"/>
                  </a:lnTo>
                  <a:lnTo>
                    <a:pt x="25" y="45"/>
                  </a:lnTo>
                  <a:lnTo>
                    <a:pt x="24" y="49"/>
                  </a:lnTo>
                  <a:lnTo>
                    <a:pt x="24" y="55"/>
                  </a:lnTo>
                  <a:lnTo>
                    <a:pt x="24" y="55"/>
                  </a:lnTo>
                  <a:lnTo>
                    <a:pt x="25" y="62"/>
                  </a:lnTo>
                  <a:lnTo>
                    <a:pt x="28" y="71"/>
                  </a:lnTo>
                  <a:lnTo>
                    <a:pt x="31" y="81"/>
                  </a:lnTo>
                  <a:lnTo>
                    <a:pt x="34" y="88"/>
                  </a:lnTo>
                  <a:lnTo>
                    <a:pt x="34" y="88"/>
                  </a:lnTo>
                  <a:lnTo>
                    <a:pt x="32" y="95"/>
                  </a:lnTo>
                  <a:lnTo>
                    <a:pt x="30" y="102"/>
                  </a:lnTo>
                  <a:lnTo>
                    <a:pt x="22" y="112"/>
                  </a:lnTo>
                  <a:lnTo>
                    <a:pt x="22" y="112"/>
                  </a:lnTo>
                  <a:lnTo>
                    <a:pt x="18" y="118"/>
                  </a:lnTo>
                  <a:lnTo>
                    <a:pt x="14" y="126"/>
                  </a:lnTo>
                  <a:lnTo>
                    <a:pt x="11" y="135"/>
                  </a:lnTo>
                  <a:lnTo>
                    <a:pt x="10" y="142"/>
                  </a:lnTo>
                  <a:lnTo>
                    <a:pt x="10" y="142"/>
                  </a:lnTo>
                  <a:lnTo>
                    <a:pt x="8" y="149"/>
                  </a:lnTo>
                  <a:lnTo>
                    <a:pt x="5" y="156"/>
                  </a:lnTo>
                  <a:lnTo>
                    <a:pt x="2" y="160"/>
                  </a:lnTo>
                  <a:lnTo>
                    <a:pt x="2" y="165"/>
                  </a:lnTo>
                  <a:lnTo>
                    <a:pt x="2" y="165"/>
                  </a:lnTo>
                  <a:lnTo>
                    <a:pt x="1" y="176"/>
                  </a:lnTo>
                  <a:lnTo>
                    <a:pt x="0" y="186"/>
                  </a:lnTo>
                  <a:lnTo>
                    <a:pt x="0" y="186"/>
                  </a:lnTo>
                  <a:lnTo>
                    <a:pt x="0" y="187"/>
                  </a:lnTo>
                  <a:lnTo>
                    <a:pt x="5" y="186"/>
                  </a:lnTo>
                  <a:lnTo>
                    <a:pt x="5" y="186"/>
                  </a:lnTo>
                  <a:lnTo>
                    <a:pt x="5" y="185"/>
                  </a:lnTo>
                  <a:lnTo>
                    <a:pt x="8" y="183"/>
                  </a:lnTo>
                  <a:lnTo>
                    <a:pt x="10" y="182"/>
                  </a:lnTo>
                  <a:lnTo>
                    <a:pt x="10" y="18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5" name="Freeform 197">
              <a:extLst>
                <a:ext uri="{FF2B5EF4-FFF2-40B4-BE49-F238E27FC236}">
                  <a16:creationId xmlns:a16="http://schemas.microsoft.com/office/drawing/2014/main" id="{68A11BD3-0446-4A8C-AFC2-522A7DF4B415}"/>
                </a:ext>
              </a:extLst>
            </p:cNvPr>
            <p:cNvSpPr>
              <a:spLocks/>
            </p:cNvSpPr>
            <p:nvPr/>
          </p:nvSpPr>
          <p:spPr bwMode="auto">
            <a:xfrm>
              <a:off x="4589806" y="3837398"/>
              <a:ext cx="261707" cy="226341"/>
            </a:xfrm>
            <a:custGeom>
              <a:avLst/>
              <a:gdLst/>
              <a:ahLst/>
              <a:cxnLst>
                <a:cxn ang="0">
                  <a:pos x="136" y="4"/>
                </a:cxn>
                <a:cxn ang="0">
                  <a:pos x="126" y="1"/>
                </a:cxn>
                <a:cxn ang="0">
                  <a:pos x="111" y="3"/>
                </a:cxn>
                <a:cxn ang="0">
                  <a:pos x="108" y="7"/>
                </a:cxn>
                <a:cxn ang="0">
                  <a:pos x="106" y="12"/>
                </a:cxn>
                <a:cxn ang="0">
                  <a:pos x="102" y="20"/>
                </a:cxn>
                <a:cxn ang="0">
                  <a:pos x="105" y="24"/>
                </a:cxn>
                <a:cxn ang="0">
                  <a:pos x="104" y="40"/>
                </a:cxn>
                <a:cxn ang="0">
                  <a:pos x="99" y="52"/>
                </a:cxn>
                <a:cxn ang="0">
                  <a:pos x="104" y="61"/>
                </a:cxn>
                <a:cxn ang="0">
                  <a:pos x="111" y="67"/>
                </a:cxn>
                <a:cxn ang="0">
                  <a:pos x="121" y="64"/>
                </a:cxn>
                <a:cxn ang="0">
                  <a:pos x="123" y="68"/>
                </a:cxn>
                <a:cxn ang="0">
                  <a:pos x="123" y="78"/>
                </a:cxn>
                <a:cxn ang="0">
                  <a:pos x="121" y="82"/>
                </a:cxn>
                <a:cxn ang="0">
                  <a:pos x="109" y="82"/>
                </a:cxn>
                <a:cxn ang="0">
                  <a:pos x="105" y="75"/>
                </a:cxn>
                <a:cxn ang="0">
                  <a:pos x="101" y="67"/>
                </a:cxn>
                <a:cxn ang="0">
                  <a:pos x="91" y="65"/>
                </a:cxn>
                <a:cxn ang="0">
                  <a:pos x="82" y="57"/>
                </a:cxn>
                <a:cxn ang="0">
                  <a:pos x="78" y="57"/>
                </a:cxn>
                <a:cxn ang="0">
                  <a:pos x="77" y="59"/>
                </a:cxn>
                <a:cxn ang="0">
                  <a:pos x="69" y="61"/>
                </a:cxn>
                <a:cxn ang="0">
                  <a:pos x="62" y="59"/>
                </a:cxn>
                <a:cxn ang="0">
                  <a:pos x="55" y="57"/>
                </a:cxn>
                <a:cxn ang="0">
                  <a:pos x="51" y="52"/>
                </a:cxn>
                <a:cxn ang="0">
                  <a:pos x="49" y="48"/>
                </a:cxn>
                <a:cxn ang="0">
                  <a:pos x="41" y="49"/>
                </a:cxn>
                <a:cxn ang="0">
                  <a:pos x="37" y="47"/>
                </a:cxn>
                <a:cxn ang="0">
                  <a:pos x="32" y="42"/>
                </a:cxn>
                <a:cxn ang="0">
                  <a:pos x="1" y="78"/>
                </a:cxn>
                <a:cxn ang="0">
                  <a:pos x="18" y="156"/>
                </a:cxn>
                <a:cxn ang="0">
                  <a:pos x="47" y="153"/>
                </a:cxn>
                <a:cxn ang="0">
                  <a:pos x="48" y="158"/>
                </a:cxn>
                <a:cxn ang="0">
                  <a:pos x="57" y="158"/>
                </a:cxn>
                <a:cxn ang="0">
                  <a:pos x="77" y="160"/>
                </a:cxn>
                <a:cxn ang="0">
                  <a:pos x="84" y="152"/>
                </a:cxn>
                <a:cxn ang="0">
                  <a:pos x="94" y="142"/>
                </a:cxn>
                <a:cxn ang="0">
                  <a:pos x="106" y="133"/>
                </a:cxn>
                <a:cxn ang="0">
                  <a:pos x="108" y="129"/>
                </a:cxn>
                <a:cxn ang="0">
                  <a:pos x="118" y="123"/>
                </a:cxn>
                <a:cxn ang="0">
                  <a:pos x="129" y="111"/>
                </a:cxn>
                <a:cxn ang="0">
                  <a:pos x="173" y="95"/>
                </a:cxn>
                <a:cxn ang="0">
                  <a:pos x="170" y="88"/>
                </a:cxn>
                <a:cxn ang="0">
                  <a:pos x="172" y="72"/>
                </a:cxn>
                <a:cxn ang="0">
                  <a:pos x="178" y="69"/>
                </a:cxn>
                <a:cxn ang="0">
                  <a:pos x="179" y="68"/>
                </a:cxn>
                <a:cxn ang="0">
                  <a:pos x="178" y="55"/>
                </a:cxn>
                <a:cxn ang="0">
                  <a:pos x="179" y="41"/>
                </a:cxn>
                <a:cxn ang="0">
                  <a:pos x="183" y="40"/>
                </a:cxn>
                <a:cxn ang="0">
                  <a:pos x="182" y="30"/>
                </a:cxn>
                <a:cxn ang="0">
                  <a:pos x="173" y="18"/>
                </a:cxn>
                <a:cxn ang="0">
                  <a:pos x="156" y="12"/>
                </a:cxn>
                <a:cxn ang="0">
                  <a:pos x="142" y="7"/>
                </a:cxn>
              </a:cxnLst>
              <a:rect l="0" t="0" r="r" b="b"/>
              <a:pathLst>
                <a:path w="185" h="160">
                  <a:moveTo>
                    <a:pt x="142" y="7"/>
                  </a:moveTo>
                  <a:lnTo>
                    <a:pt x="142" y="7"/>
                  </a:lnTo>
                  <a:lnTo>
                    <a:pt x="136" y="4"/>
                  </a:lnTo>
                  <a:lnTo>
                    <a:pt x="129" y="0"/>
                  </a:lnTo>
                  <a:lnTo>
                    <a:pt x="129" y="0"/>
                  </a:lnTo>
                  <a:lnTo>
                    <a:pt x="126" y="1"/>
                  </a:lnTo>
                  <a:lnTo>
                    <a:pt x="121" y="3"/>
                  </a:lnTo>
                  <a:lnTo>
                    <a:pt x="111" y="3"/>
                  </a:lnTo>
                  <a:lnTo>
                    <a:pt x="111" y="3"/>
                  </a:lnTo>
                  <a:lnTo>
                    <a:pt x="109" y="3"/>
                  </a:lnTo>
                  <a:lnTo>
                    <a:pt x="108" y="4"/>
                  </a:lnTo>
                  <a:lnTo>
                    <a:pt x="108" y="7"/>
                  </a:lnTo>
                  <a:lnTo>
                    <a:pt x="108" y="10"/>
                  </a:lnTo>
                  <a:lnTo>
                    <a:pt x="106" y="12"/>
                  </a:lnTo>
                  <a:lnTo>
                    <a:pt x="106" y="12"/>
                  </a:lnTo>
                  <a:lnTo>
                    <a:pt x="104" y="15"/>
                  </a:lnTo>
                  <a:lnTo>
                    <a:pt x="102" y="18"/>
                  </a:lnTo>
                  <a:lnTo>
                    <a:pt x="102" y="20"/>
                  </a:lnTo>
                  <a:lnTo>
                    <a:pt x="104" y="21"/>
                  </a:lnTo>
                  <a:lnTo>
                    <a:pt x="104" y="21"/>
                  </a:lnTo>
                  <a:lnTo>
                    <a:pt x="105" y="24"/>
                  </a:lnTo>
                  <a:lnTo>
                    <a:pt x="105" y="30"/>
                  </a:lnTo>
                  <a:lnTo>
                    <a:pt x="104" y="40"/>
                  </a:lnTo>
                  <a:lnTo>
                    <a:pt x="104" y="40"/>
                  </a:lnTo>
                  <a:lnTo>
                    <a:pt x="102" y="44"/>
                  </a:lnTo>
                  <a:lnTo>
                    <a:pt x="101" y="48"/>
                  </a:lnTo>
                  <a:lnTo>
                    <a:pt x="99" y="52"/>
                  </a:lnTo>
                  <a:lnTo>
                    <a:pt x="99" y="54"/>
                  </a:lnTo>
                  <a:lnTo>
                    <a:pt x="99" y="54"/>
                  </a:lnTo>
                  <a:lnTo>
                    <a:pt x="104" y="61"/>
                  </a:lnTo>
                  <a:lnTo>
                    <a:pt x="106" y="65"/>
                  </a:lnTo>
                  <a:lnTo>
                    <a:pt x="111" y="67"/>
                  </a:lnTo>
                  <a:lnTo>
                    <a:pt x="111" y="67"/>
                  </a:lnTo>
                  <a:lnTo>
                    <a:pt x="113" y="67"/>
                  </a:lnTo>
                  <a:lnTo>
                    <a:pt x="116" y="67"/>
                  </a:lnTo>
                  <a:lnTo>
                    <a:pt x="121" y="64"/>
                  </a:lnTo>
                  <a:lnTo>
                    <a:pt x="121" y="64"/>
                  </a:lnTo>
                  <a:lnTo>
                    <a:pt x="122" y="65"/>
                  </a:lnTo>
                  <a:lnTo>
                    <a:pt x="123" y="68"/>
                  </a:lnTo>
                  <a:lnTo>
                    <a:pt x="123" y="75"/>
                  </a:lnTo>
                  <a:lnTo>
                    <a:pt x="123" y="75"/>
                  </a:lnTo>
                  <a:lnTo>
                    <a:pt x="123" y="78"/>
                  </a:lnTo>
                  <a:lnTo>
                    <a:pt x="122" y="81"/>
                  </a:lnTo>
                  <a:lnTo>
                    <a:pt x="121" y="82"/>
                  </a:lnTo>
                  <a:lnTo>
                    <a:pt x="121" y="82"/>
                  </a:lnTo>
                  <a:lnTo>
                    <a:pt x="116" y="84"/>
                  </a:lnTo>
                  <a:lnTo>
                    <a:pt x="112" y="84"/>
                  </a:lnTo>
                  <a:lnTo>
                    <a:pt x="109" y="82"/>
                  </a:lnTo>
                  <a:lnTo>
                    <a:pt x="109" y="82"/>
                  </a:lnTo>
                  <a:lnTo>
                    <a:pt x="106" y="79"/>
                  </a:lnTo>
                  <a:lnTo>
                    <a:pt x="105" y="75"/>
                  </a:lnTo>
                  <a:lnTo>
                    <a:pt x="102" y="68"/>
                  </a:lnTo>
                  <a:lnTo>
                    <a:pt x="102" y="68"/>
                  </a:lnTo>
                  <a:lnTo>
                    <a:pt x="101" y="67"/>
                  </a:lnTo>
                  <a:lnTo>
                    <a:pt x="98" y="67"/>
                  </a:lnTo>
                  <a:lnTo>
                    <a:pt x="91" y="65"/>
                  </a:lnTo>
                  <a:lnTo>
                    <a:pt x="91" y="65"/>
                  </a:lnTo>
                  <a:lnTo>
                    <a:pt x="88" y="65"/>
                  </a:lnTo>
                  <a:lnTo>
                    <a:pt x="85" y="62"/>
                  </a:lnTo>
                  <a:lnTo>
                    <a:pt x="82" y="57"/>
                  </a:lnTo>
                  <a:lnTo>
                    <a:pt x="82" y="57"/>
                  </a:lnTo>
                  <a:lnTo>
                    <a:pt x="81" y="55"/>
                  </a:lnTo>
                  <a:lnTo>
                    <a:pt x="78" y="57"/>
                  </a:lnTo>
                  <a:lnTo>
                    <a:pt x="77" y="58"/>
                  </a:lnTo>
                  <a:lnTo>
                    <a:pt x="77" y="59"/>
                  </a:lnTo>
                  <a:lnTo>
                    <a:pt x="77" y="59"/>
                  </a:lnTo>
                  <a:lnTo>
                    <a:pt x="75" y="61"/>
                  </a:lnTo>
                  <a:lnTo>
                    <a:pt x="74" y="61"/>
                  </a:lnTo>
                  <a:lnTo>
                    <a:pt x="69" y="61"/>
                  </a:lnTo>
                  <a:lnTo>
                    <a:pt x="69" y="61"/>
                  </a:lnTo>
                  <a:lnTo>
                    <a:pt x="67" y="61"/>
                  </a:lnTo>
                  <a:lnTo>
                    <a:pt x="62" y="59"/>
                  </a:lnTo>
                  <a:lnTo>
                    <a:pt x="58" y="57"/>
                  </a:lnTo>
                  <a:lnTo>
                    <a:pt x="55" y="57"/>
                  </a:lnTo>
                  <a:lnTo>
                    <a:pt x="55" y="57"/>
                  </a:lnTo>
                  <a:lnTo>
                    <a:pt x="54" y="57"/>
                  </a:lnTo>
                  <a:lnTo>
                    <a:pt x="52" y="55"/>
                  </a:lnTo>
                  <a:lnTo>
                    <a:pt x="51" y="52"/>
                  </a:lnTo>
                  <a:lnTo>
                    <a:pt x="51" y="49"/>
                  </a:lnTo>
                  <a:lnTo>
                    <a:pt x="51" y="49"/>
                  </a:lnTo>
                  <a:lnTo>
                    <a:pt x="49" y="48"/>
                  </a:lnTo>
                  <a:lnTo>
                    <a:pt x="47" y="48"/>
                  </a:lnTo>
                  <a:lnTo>
                    <a:pt x="41" y="49"/>
                  </a:lnTo>
                  <a:lnTo>
                    <a:pt x="41" y="49"/>
                  </a:lnTo>
                  <a:lnTo>
                    <a:pt x="40" y="49"/>
                  </a:lnTo>
                  <a:lnTo>
                    <a:pt x="38" y="49"/>
                  </a:lnTo>
                  <a:lnTo>
                    <a:pt x="37" y="47"/>
                  </a:lnTo>
                  <a:lnTo>
                    <a:pt x="37" y="47"/>
                  </a:lnTo>
                  <a:lnTo>
                    <a:pt x="35" y="45"/>
                  </a:lnTo>
                  <a:lnTo>
                    <a:pt x="32" y="42"/>
                  </a:lnTo>
                  <a:lnTo>
                    <a:pt x="30" y="74"/>
                  </a:lnTo>
                  <a:lnTo>
                    <a:pt x="25" y="78"/>
                  </a:lnTo>
                  <a:lnTo>
                    <a:pt x="1" y="78"/>
                  </a:lnTo>
                  <a:lnTo>
                    <a:pt x="0" y="131"/>
                  </a:lnTo>
                  <a:lnTo>
                    <a:pt x="18" y="156"/>
                  </a:lnTo>
                  <a:lnTo>
                    <a:pt x="18" y="156"/>
                  </a:lnTo>
                  <a:lnTo>
                    <a:pt x="35" y="153"/>
                  </a:lnTo>
                  <a:lnTo>
                    <a:pt x="44" y="153"/>
                  </a:lnTo>
                  <a:lnTo>
                    <a:pt x="47" y="153"/>
                  </a:lnTo>
                  <a:lnTo>
                    <a:pt x="47" y="155"/>
                  </a:lnTo>
                  <a:lnTo>
                    <a:pt x="47" y="155"/>
                  </a:lnTo>
                  <a:lnTo>
                    <a:pt x="48" y="158"/>
                  </a:lnTo>
                  <a:lnTo>
                    <a:pt x="48" y="158"/>
                  </a:lnTo>
                  <a:lnTo>
                    <a:pt x="57" y="158"/>
                  </a:lnTo>
                  <a:lnTo>
                    <a:pt x="57" y="158"/>
                  </a:lnTo>
                  <a:lnTo>
                    <a:pt x="67" y="159"/>
                  </a:lnTo>
                  <a:lnTo>
                    <a:pt x="72" y="160"/>
                  </a:lnTo>
                  <a:lnTo>
                    <a:pt x="77" y="160"/>
                  </a:lnTo>
                  <a:lnTo>
                    <a:pt x="77" y="160"/>
                  </a:lnTo>
                  <a:lnTo>
                    <a:pt x="81" y="158"/>
                  </a:lnTo>
                  <a:lnTo>
                    <a:pt x="84" y="152"/>
                  </a:lnTo>
                  <a:lnTo>
                    <a:pt x="89" y="146"/>
                  </a:lnTo>
                  <a:lnTo>
                    <a:pt x="94" y="142"/>
                  </a:lnTo>
                  <a:lnTo>
                    <a:pt x="94" y="142"/>
                  </a:lnTo>
                  <a:lnTo>
                    <a:pt x="98" y="141"/>
                  </a:lnTo>
                  <a:lnTo>
                    <a:pt x="104" y="136"/>
                  </a:lnTo>
                  <a:lnTo>
                    <a:pt x="106" y="133"/>
                  </a:lnTo>
                  <a:lnTo>
                    <a:pt x="108" y="131"/>
                  </a:lnTo>
                  <a:lnTo>
                    <a:pt x="108" y="131"/>
                  </a:lnTo>
                  <a:lnTo>
                    <a:pt x="108" y="129"/>
                  </a:lnTo>
                  <a:lnTo>
                    <a:pt x="109" y="126"/>
                  </a:lnTo>
                  <a:lnTo>
                    <a:pt x="112" y="125"/>
                  </a:lnTo>
                  <a:lnTo>
                    <a:pt x="118" y="123"/>
                  </a:lnTo>
                  <a:lnTo>
                    <a:pt x="131" y="122"/>
                  </a:lnTo>
                  <a:lnTo>
                    <a:pt x="132" y="122"/>
                  </a:lnTo>
                  <a:lnTo>
                    <a:pt x="129" y="111"/>
                  </a:lnTo>
                  <a:lnTo>
                    <a:pt x="129" y="111"/>
                  </a:lnTo>
                  <a:lnTo>
                    <a:pt x="173" y="95"/>
                  </a:lnTo>
                  <a:lnTo>
                    <a:pt x="173" y="95"/>
                  </a:lnTo>
                  <a:lnTo>
                    <a:pt x="170" y="89"/>
                  </a:lnTo>
                  <a:lnTo>
                    <a:pt x="170" y="88"/>
                  </a:lnTo>
                  <a:lnTo>
                    <a:pt x="170" y="88"/>
                  </a:lnTo>
                  <a:lnTo>
                    <a:pt x="172" y="85"/>
                  </a:lnTo>
                  <a:lnTo>
                    <a:pt x="172" y="81"/>
                  </a:lnTo>
                  <a:lnTo>
                    <a:pt x="172" y="72"/>
                  </a:lnTo>
                  <a:lnTo>
                    <a:pt x="172" y="72"/>
                  </a:lnTo>
                  <a:lnTo>
                    <a:pt x="175" y="71"/>
                  </a:lnTo>
                  <a:lnTo>
                    <a:pt x="178" y="69"/>
                  </a:lnTo>
                  <a:lnTo>
                    <a:pt x="179" y="69"/>
                  </a:lnTo>
                  <a:lnTo>
                    <a:pt x="180" y="68"/>
                  </a:lnTo>
                  <a:lnTo>
                    <a:pt x="179" y="68"/>
                  </a:lnTo>
                  <a:lnTo>
                    <a:pt x="179" y="68"/>
                  </a:lnTo>
                  <a:lnTo>
                    <a:pt x="178" y="62"/>
                  </a:lnTo>
                  <a:lnTo>
                    <a:pt x="178" y="55"/>
                  </a:lnTo>
                  <a:lnTo>
                    <a:pt x="178" y="47"/>
                  </a:lnTo>
                  <a:lnTo>
                    <a:pt x="179" y="41"/>
                  </a:lnTo>
                  <a:lnTo>
                    <a:pt x="179" y="41"/>
                  </a:lnTo>
                  <a:lnTo>
                    <a:pt x="180" y="40"/>
                  </a:lnTo>
                  <a:lnTo>
                    <a:pt x="182" y="40"/>
                  </a:lnTo>
                  <a:lnTo>
                    <a:pt x="183" y="40"/>
                  </a:lnTo>
                  <a:lnTo>
                    <a:pt x="185" y="38"/>
                  </a:lnTo>
                  <a:lnTo>
                    <a:pt x="185" y="38"/>
                  </a:lnTo>
                  <a:lnTo>
                    <a:pt x="182" y="30"/>
                  </a:lnTo>
                  <a:lnTo>
                    <a:pt x="176" y="21"/>
                  </a:lnTo>
                  <a:lnTo>
                    <a:pt x="176" y="21"/>
                  </a:lnTo>
                  <a:lnTo>
                    <a:pt x="173" y="18"/>
                  </a:lnTo>
                  <a:lnTo>
                    <a:pt x="168" y="15"/>
                  </a:lnTo>
                  <a:lnTo>
                    <a:pt x="156" y="12"/>
                  </a:lnTo>
                  <a:lnTo>
                    <a:pt x="156" y="12"/>
                  </a:lnTo>
                  <a:lnTo>
                    <a:pt x="149" y="8"/>
                  </a:lnTo>
                  <a:lnTo>
                    <a:pt x="145" y="7"/>
                  </a:lnTo>
                  <a:lnTo>
                    <a:pt x="142" y="7"/>
                  </a:lnTo>
                  <a:lnTo>
                    <a:pt x="142" y="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6" name="Freeform 198">
              <a:extLst>
                <a:ext uri="{FF2B5EF4-FFF2-40B4-BE49-F238E27FC236}">
                  <a16:creationId xmlns:a16="http://schemas.microsoft.com/office/drawing/2014/main" id="{952E4D22-FA0E-4AD5-86A3-A818DA590C1B}"/>
                </a:ext>
              </a:extLst>
            </p:cNvPr>
            <p:cNvSpPr>
              <a:spLocks/>
            </p:cNvSpPr>
            <p:nvPr/>
          </p:nvSpPr>
          <p:spPr bwMode="auto">
            <a:xfrm>
              <a:off x="4744001" y="3673301"/>
              <a:ext cx="42439" cy="36780"/>
            </a:xfrm>
            <a:custGeom>
              <a:avLst/>
              <a:gdLst/>
              <a:ahLst/>
              <a:cxnLst>
                <a:cxn ang="0">
                  <a:pos x="26" y="0"/>
                </a:cxn>
                <a:cxn ang="0">
                  <a:pos x="26" y="0"/>
                </a:cxn>
                <a:cxn ang="0">
                  <a:pos x="17" y="3"/>
                </a:cxn>
                <a:cxn ang="0">
                  <a:pos x="17" y="3"/>
                </a:cxn>
                <a:cxn ang="0">
                  <a:pos x="13" y="5"/>
                </a:cxn>
                <a:cxn ang="0">
                  <a:pos x="9" y="5"/>
                </a:cxn>
                <a:cxn ang="0">
                  <a:pos x="9" y="5"/>
                </a:cxn>
                <a:cxn ang="0">
                  <a:pos x="7" y="6"/>
                </a:cxn>
                <a:cxn ang="0">
                  <a:pos x="7" y="6"/>
                </a:cxn>
                <a:cxn ang="0">
                  <a:pos x="4" y="8"/>
                </a:cxn>
                <a:cxn ang="0">
                  <a:pos x="3" y="12"/>
                </a:cxn>
                <a:cxn ang="0">
                  <a:pos x="3" y="16"/>
                </a:cxn>
                <a:cxn ang="0">
                  <a:pos x="3" y="16"/>
                </a:cxn>
                <a:cxn ang="0">
                  <a:pos x="2" y="18"/>
                </a:cxn>
                <a:cxn ang="0">
                  <a:pos x="0" y="19"/>
                </a:cxn>
                <a:cxn ang="0">
                  <a:pos x="0" y="20"/>
                </a:cxn>
                <a:cxn ang="0">
                  <a:pos x="0" y="20"/>
                </a:cxn>
                <a:cxn ang="0">
                  <a:pos x="2" y="25"/>
                </a:cxn>
                <a:cxn ang="0">
                  <a:pos x="3" y="26"/>
                </a:cxn>
                <a:cxn ang="0">
                  <a:pos x="3" y="26"/>
                </a:cxn>
                <a:cxn ang="0">
                  <a:pos x="9" y="26"/>
                </a:cxn>
                <a:cxn ang="0">
                  <a:pos x="9" y="26"/>
                </a:cxn>
                <a:cxn ang="0">
                  <a:pos x="13" y="26"/>
                </a:cxn>
                <a:cxn ang="0">
                  <a:pos x="16" y="25"/>
                </a:cxn>
                <a:cxn ang="0">
                  <a:pos x="17" y="22"/>
                </a:cxn>
                <a:cxn ang="0">
                  <a:pos x="17" y="22"/>
                </a:cxn>
                <a:cxn ang="0">
                  <a:pos x="17" y="22"/>
                </a:cxn>
                <a:cxn ang="0">
                  <a:pos x="23" y="20"/>
                </a:cxn>
                <a:cxn ang="0">
                  <a:pos x="29" y="20"/>
                </a:cxn>
                <a:cxn ang="0">
                  <a:pos x="30" y="19"/>
                </a:cxn>
                <a:cxn ang="0">
                  <a:pos x="30" y="18"/>
                </a:cxn>
                <a:cxn ang="0">
                  <a:pos x="30" y="18"/>
                </a:cxn>
                <a:cxn ang="0">
                  <a:pos x="30" y="15"/>
                </a:cxn>
                <a:cxn ang="0">
                  <a:pos x="30" y="10"/>
                </a:cxn>
                <a:cxn ang="0">
                  <a:pos x="29" y="8"/>
                </a:cxn>
                <a:cxn ang="0">
                  <a:pos x="26" y="0"/>
                </a:cxn>
              </a:cxnLst>
              <a:rect l="0" t="0" r="r" b="b"/>
              <a:pathLst>
                <a:path w="30" h="26">
                  <a:moveTo>
                    <a:pt x="26" y="0"/>
                  </a:moveTo>
                  <a:lnTo>
                    <a:pt x="26" y="0"/>
                  </a:lnTo>
                  <a:lnTo>
                    <a:pt x="17" y="3"/>
                  </a:lnTo>
                  <a:lnTo>
                    <a:pt x="17" y="3"/>
                  </a:lnTo>
                  <a:lnTo>
                    <a:pt x="13" y="5"/>
                  </a:lnTo>
                  <a:lnTo>
                    <a:pt x="9" y="5"/>
                  </a:lnTo>
                  <a:lnTo>
                    <a:pt x="9" y="5"/>
                  </a:lnTo>
                  <a:lnTo>
                    <a:pt x="7" y="6"/>
                  </a:lnTo>
                  <a:lnTo>
                    <a:pt x="7" y="6"/>
                  </a:lnTo>
                  <a:lnTo>
                    <a:pt x="4" y="8"/>
                  </a:lnTo>
                  <a:lnTo>
                    <a:pt x="3" y="12"/>
                  </a:lnTo>
                  <a:lnTo>
                    <a:pt x="3" y="16"/>
                  </a:lnTo>
                  <a:lnTo>
                    <a:pt x="3" y="16"/>
                  </a:lnTo>
                  <a:lnTo>
                    <a:pt x="2" y="18"/>
                  </a:lnTo>
                  <a:lnTo>
                    <a:pt x="0" y="19"/>
                  </a:lnTo>
                  <a:lnTo>
                    <a:pt x="0" y="20"/>
                  </a:lnTo>
                  <a:lnTo>
                    <a:pt x="0" y="20"/>
                  </a:lnTo>
                  <a:lnTo>
                    <a:pt x="2" y="25"/>
                  </a:lnTo>
                  <a:lnTo>
                    <a:pt x="3" y="26"/>
                  </a:lnTo>
                  <a:lnTo>
                    <a:pt x="3" y="26"/>
                  </a:lnTo>
                  <a:lnTo>
                    <a:pt x="9" y="26"/>
                  </a:lnTo>
                  <a:lnTo>
                    <a:pt x="9" y="26"/>
                  </a:lnTo>
                  <a:lnTo>
                    <a:pt x="13" y="26"/>
                  </a:lnTo>
                  <a:lnTo>
                    <a:pt x="16" y="25"/>
                  </a:lnTo>
                  <a:lnTo>
                    <a:pt x="17" y="22"/>
                  </a:lnTo>
                  <a:lnTo>
                    <a:pt x="17" y="22"/>
                  </a:lnTo>
                  <a:lnTo>
                    <a:pt x="17" y="22"/>
                  </a:lnTo>
                  <a:lnTo>
                    <a:pt x="23" y="20"/>
                  </a:lnTo>
                  <a:lnTo>
                    <a:pt x="29" y="20"/>
                  </a:lnTo>
                  <a:lnTo>
                    <a:pt x="30" y="19"/>
                  </a:lnTo>
                  <a:lnTo>
                    <a:pt x="30" y="18"/>
                  </a:lnTo>
                  <a:lnTo>
                    <a:pt x="30" y="18"/>
                  </a:lnTo>
                  <a:lnTo>
                    <a:pt x="30" y="15"/>
                  </a:lnTo>
                  <a:lnTo>
                    <a:pt x="30" y="10"/>
                  </a:lnTo>
                  <a:lnTo>
                    <a:pt x="29" y="8"/>
                  </a:lnTo>
                  <a:lnTo>
                    <a:pt x="26"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7" name="Freeform 199">
              <a:extLst>
                <a:ext uri="{FF2B5EF4-FFF2-40B4-BE49-F238E27FC236}">
                  <a16:creationId xmlns:a16="http://schemas.microsoft.com/office/drawing/2014/main" id="{B3C87150-92E0-4B21-8696-BEB1B9826F7F}"/>
                </a:ext>
              </a:extLst>
            </p:cNvPr>
            <p:cNvSpPr>
              <a:spLocks/>
            </p:cNvSpPr>
            <p:nvPr/>
          </p:nvSpPr>
          <p:spPr bwMode="auto">
            <a:xfrm>
              <a:off x="5018439" y="3371986"/>
              <a:ext cx="233414" cy="314048"/>
            </a:xfrm>
            <a:custGeom>
              <a:avLst/>
              <a:gdLst/>
              <a:ahLst/>
              <a:cxnLst>
                <a:cxn ang="0">
                  <a:pos x="38" y="40"/>
                </a:cxn>
                <a:cxn ang="0">
                  <a:pos x="47" y="48"/>
                </a:cxn>
                <a:cxn ang="0">
                  <a:pos x="48" y="50"/>
                </a:cxn>
                <a:cxn ang="0">
                  <a:pos x="81" y="61"/>
                </a:cxn>
                <a:cxn ang="0">
                  <a:pos x="95" y="66"/>
                </a:cxn>
                <a:cxn ang="0">
                  <a:pos x="104" y="66"/>
                </a:cxn>
                <a:cxn ang="0">
                  <a:pos x="109" y="68"/>
                </a:cxn>
                <a:cxn ang="0">
                  <a:pos x="109" y="70"/>
                </a:cxn>
                <a:cxn ang="0">
                  <a:pos x="67" y="112"/>
                </a:cxn>
                <a:cxn ang="0">
                  <a:pos x="59" y="115"/>
                </a:cxn>
                <a:cxn ang="0">
                  <a:pos x="48" y="115"/>
                </a:cxn>
                <a:cxn ang="0">
                  <a:pos x="41" y="117"/>
                </a:cxn>
                <a:cxn ang="0">
                  <a:pos x="30" y="125"/>
                </a:cxn>
                <a:cxn ang="0">
                  <a:pos x="27" y="127"/>
                </a:cxn>
                <a:cxn ang="0">
                  <a:pos x="7" y="139"/>
                </a:cxn>
                <a:cxn ang="0">
                  <a:pos x="0" y="209"/>
                </a:cxn>
                <a:cxn ang="0">
                  <a:pos x="8" y="222"/>
                </a:cxn>
                <a:cxn ang="0">
                  <a:pos x="44" y="184"/>
                </a:cxn>
                <a:cxn ang="0">
                  <a:pos x="52" y="175"/>
                </a:cxn>
                <a:cxn ang="0">
                  <a:pos x="72" y="162"/>
                </a:cxn>
                <a:cxn ang="0">
                  <a:pos x="79" y="157"/>
                </a:cxn>
                <a:cxn ang="0">
                  <a:pos x="101" y="135"/>
                </a:cxn>
                <a:cxn ang="0">
                  <a:pos x="112" y="124"/>
                </a:cxn>
                <a:cxn ang="0">
                  <a:pos x="128" y="100"/>
                </a:cxn>
                <a:cxn ang="0">
                  <a:pos x="131" y="94"/>
                </a:cxn>
                <a:cxn ang="0">
                  <a:pos x="135" y="81"/>
                </a:cxn>
                <a:cxn ang="0">
                  <a:pos x="145" y="68"/>
                </a:cxn>
                <a:cxn ang="0">
                  <a:pos x="153" y="53"/>
                </a:cxn>
                <a:cxn ang="0">
                  <a:pos x="159" y="37"/>
                </a:cxn>
                <a:cxn ang="0">
                  <a:pos x="160" y="31"/>
                </a:cxn>
                <a:cxn ang="0">
                  <a:pos x="163" y="17"/>
                </a:cxn>
                <a:cxn ang="0">
                  <a:pos x="165" y="9"/>
                </a:cxn>
                <a:cxn ang="0">
                  <a:pos x="163" y="3"/>
                </a:cxn>
                <a:cxn ang="0">
                  <a:pos x="158" y="0"/>
                </a:cxn>
                <a:cxn ang="0">
                  <a:pos x="155" y="3"/>
                </a:cxn>
                <a:cxn ang="0">
                  <a:pos x="149" y="7"/>
                </a:cxn>
                <a:cxn ang="0">
                  <a:pos x="129" y="13"/>
                </a:cxn>
                <a:cxn ang="0">
                  <a:pos x="118" y="13"/>
                </a:cxn>
                <a:cxn ang="0">
                  <a:pos x="96" y="16"/>
                </a:cxn>
                <a:cxn ang="0">
                  <a:pos x="92" y="19"/>
                </a:cxn>
                <a:cxn ang="0">
                  <a:pos x="88" y="21"/>
                </a:cxn>
                <a:cxn ang="0">
                  <a:pos x="77" y="21"/>
                </a:cxn>
                <a:cxn ang="0">
                  <a:pos x="72" y="23"/>
                </a:cxn>
                <a:cxn ang="0">
                  <a:pos x="67" y="26"/>
                </a:cxn>
                <a:cxn ang="0">
                  <a:pos x="55" y="27"/>
                </a:cxn>
                <a:cxn ang="0">
                  <a:pos x="48" y="24"/>
                </a:cxn>
                <a:cxn ang="0">
                  <a:pos x="45" y="21"/>
                </a:cxn>
                <a:cxn ang="0">
                  <a:pos x="37" y="11"/>
                </a:cxn>
                <a:cxn ang="0">
                  <a:pos x="31" y="20"/>
                </a:cxn>
                <a:cxn ang="0">
                  <a:pos x="28" y="26"/>
                </a:cxn>
                <a:cxn ang="0">
                  <a:pos x="32" y="34"/>
                </a:cxn>
                <a:cxn ang="0">
                  <a:pos x="38" y="40"/>
                </a:cxn>
              </a:cxnLst>
              <a:rect l="0" t="0" r="r" b="b"/>
              <a:pathLst>
                <a:path w="165" h="222">
                  <a:moveTo>
                    <a:pt x="38" y="40"/>
                  </a:moveTo>
                  <a:lnTo>
                    <a:pt x="38" y="40"/>
                  </a:lnTo>
                  <a:lnTo>
                    <a:pt x="44" y="46"/>
                  </a:lnTo>
                  <a:lnTo>
                    <a:pt x="47" y="48"/>
                  </a:lnTo>
                  <a:lnTo>
                    <a:pt x="48" y="50"/>
                  </a:lnTo>
                  <a:lnTo>
                    <a:pt x="48" y="50"/>
                  </a:lnTo>
                  <a:lnTo>
                    <a:pt x="62" y="54"/>
                  </a:lnTo>
                  <a:lnTo>
                    <a:pt x="81" y="61"/>
                  </a:lnTo>
                  <a:lnTo>
                    <a:pt x="81" y="61"/>
                  </a:lnTo>
                  <a:lnTo>
                    <a:pt x="95" y="66"/>
                  </a:lnTo>
                  <a:lnTo>
                    <a:pt x="104" y="66"/>
                  </a:lnTo>
                  <a:lnTo>
                    <a:pt x="104" y="66"/>
                  </a:lnTo>
                  <a:lnTo>
                    <a:pt x="108" y="67"/>
                  </a:lnTo>
                  <a:lnTo>
                    <a:pt x="109" y="68"/>
                  </a:lnTo>
                  <a:lnTo>
                    <a:pt x="109" y="70"/>
                  </a:lnTo>
                  <a:lnTo>
                    <a:pt x="109" y="70"/>
                  </a:lnTo>
                  <a:lnTo>
                    <a:pt x="67" y="112"/>
                  </a:lnTo>
                  <a:lnTo>
                    <a:pt x="67" y="112"/>
                  </a:lnTo>
                  <a:lnTo>
                    <a:pt x="62" y="115"/>
                  </a:lnTo>
                  <a:lnTo>
                    <a:pt x="59" y="115"/>
                  </a:lnTo>
                  <a:lnTo>
                    <a:pt x="48" y="115"/>
                  </a:lnTo>
                  <a:lnTo>
                    <a:pt x="48" y="115"/>
                  </a:lnTo>
                  <a:lnTo>
                    <a:pt x="44" y="117"/>
                  </a:lnTo>
                  <a:lnTo>
                    <a:pt x="41" y="117"/>
                  </a:lnTo>
                  <a:lnTo>
                    <a:pt x="35" y="121"/>
                  </a:lnTo>
                  <a:lnTo>
                    <a:pt x="30" y="125"/>
                  </a:lnTo>
                  <a:lnTo>
                    <a:pt x="27" y="127"/>
                  </a:lnTo>
                  <a:lnTo>
                    <a:pt x="27" y="127"/>
                  </a:lnTo>
                  <a:lnTo>
                    <a:pt x="14" y="128"/>
                  </a:lnTo>
                  <a:lnTo>
                    <a:pt x="7" y="139"/>
                  </a:lnTo>
                  <a:lnTo>
                    <a:pt x="0" y="151"/>
                  </a:lnTo>
                  <a:lnTo>
                    <a:pt x="0" y="209"/>
                  </a:lnTo>
                  <a:lnTo>
                    <a:pt x="8" y="222"/>
                  </a:lnTo>
                  <a:lnTo>
                    <a:pt x="8" y="222"/>
                  </a:lnTo>
                  <a:lnTo>
                    <a:pt x="24" y="205"/>
                  </a:lnTo>
                  <a:lnTo>
                    <a:pt x="44" y="184"/>
                  </a:lnTo>
                  <a:lnTo>
                    <a:pt x="44" y="184"/>
                  </a:lnTo>
                  <a:lnTo>
                    <a:pt x="52" y="175"/>
                  </a:lnTo>
                  <a:lnTo>
                    <a:pt x="59" y="169"/>
                  </a:lnTo>
                  <a:lnTo>
                    <a:pt x="72" y="162"/>
                  </a:lnTo>
                  <a:lnTo>
                    <a:pt x="72" y="162"/>
                  </a:lnTo>
                  <a:lnTo>
                    <a:pt x="79" y="157"/>
                  </a:lnTo>
                  <a:lnTo>
                    <a:pt x="89" y="148"/>
                  </a:lnTo>
                  <a:lnTo>
                    <a:pt x="101" y="135"/>
                  </a:lnTo>
                  <a:lnTo>
                    <a:pt x="112" y="124"/>
                  </a:lnTo>
                  <a:lnTo>
                    <a:pt x="112" y="124"/>
                  </a:lnTo>
                  <a:lnTo>
                    <a:pt x="123" y="107"/>
                  </a:lnTo>
                  <a:lnTo>
                    <a:pt x="128" y="100"/>
                  </a:lnTo>
                  <a:lnTo>
                    <a:pt x="131" y="94"/>
                  </a:lnTo>
                  <a:lnTo>
                    <a:pt x="131" y="94"/>
                  </a:lnTo>
                  <a:lnTo>
                    <a:pt x="132" y="87"/>
                  </a:lnTo>
                  <a:lnTo>
                    <a:pt x="135" y="81"/>
                  </a:lnTo>
                  <a:lnTo>
                    <a:pt x="145" y="68"/>
                  </a:lnTo>
                  <a:lnTo>
                    <a:pt x="145" y="68"/>
                  </a:lnTo>
                  <a:lnTo>
                    <a:pt x="149" y="61"/>
                  </a:lnTo>
                  <a:lnTo>
                    <a:pt x="153" y="53"/>
                  </a:lnTo>
                  <a:lnTo>
                    <a:pt x="158" y="43"/>
                  </a:lnTo>
                  <a:lnTo>
                    <a:pt x="159" y="37"/>
                  </a:lnTo>
                  <a:lnTo>
                    <a:pt x="159" y="37"/>
                  </a:lnTo>
                  <a:lnTo>
                    <a:pt x="160" y="31"/>
                  </a:lnTo>
                  <a:lnTo>
                    <a:pt x="162" y="24"/>
                  </a:lnTo>
                  <a:lnTo>
                    <a:pt x="163" y="17"/>
                  </a:lnTo>
                  <a:lnTo>
                    <a:pt x="165" y="9"/>
                  </a:lnTo>
                  <a:lnTo>
                    <a:pt x="165" y="9"/>
                  </a:lnTo>
                  <a:lnTo>
                    <a:pt x="165" y="6"/>
                  </a:lnTo>
                  <a:lnTo>
                    <a:pt x="163" y="3"/>
                  </a:lnTo>
                  <a:lnTo>
                    <a:pt x="160" y="0"/>
                  </a:lnTo>
                  <a:lnTo>
                    <a:pt x="158" y="0"/>
                  </a:lnTo>
                  <a:lnTo>
                    <a:pt x="155" y="3"/>
                  </a:lnTo>
                  <a:lnTo>
                    <a:pt x="155" y="3"/>
                  </a:lnTo>
                  <a:lnTo>
                    <a:pt x="152" y="6"/>
                  </a:lnTo>
                  <a:lnTo>
                    <a:pt x="149" y="7"/>
                  </a:lnTo>
                  <a:lnTo>
                    <a:pt x="141" y="10"/>
                  </a:lnTo>
                  <a:lnTo>
                    <a:pt x="129" y="13"/>
                  </a:lnTo>
                  <a:lnTo>
                    <a:pt x="118" y="13"/>
                  </a:lnTo>
                  <a:lnTo>
                    <a:pt x="118" y="13"/>
                  </a:lnTo>
                  <a:lnTo>
                    <a:pt x="102" y="14"/>
                  </a:lnTo>
                  <a:lnTo>
                    <a:pt x="96" y="16"/>
                  </a:lnTo>
                  <a:lnTo>
                    <a:pt x="92" y="19"/>
                  </a:lnTo>
                  <a:lnTo>
                    <a:pt x="92" y="19"/>
                  </a:lnTo>
                  <a:lnTo>
                    <a:pt x="91" y="20"/>
                  </a:lnTo>
                  <a:lnTo>
                    <a:pt x="88" y="21"/>
                  </a:lnTo>
                  <a:lnTo>
                    <a:pt x="82" y="21"/>
                  </a:lnTo>
                  <a:lnTo>
                    <a:pt x="77" y="21"/>
                  </a:lnTo>
                  <a:lnTo>
                    <a:pt x="74" y="21"/>
                  </a:lnTo>
                  <a:lnTo>
                    <a:pt x="72" y="23"/>
                  </a:lnTo>
                  <a:lnTo>
                    <a:pt x="72" y="23"/>
                  </a:lnTo>
                  <a:lnTo>
                    <a:pt x="67" y="26"/>
                  </a:lnTo>
                  <a:lnTo>
                    <a:pt x="59" y="29"/>
                  </a:lnTo>
                  <a:lnTo>
                    <a:pt x="55" y="27"/>
                  </a:lnTo>
                  <a:lnTo>
                    <a:pt x="51" y="27"/>
                  </a:lnTo>
                  <a:lnTo>
                    <a:pt x="48" y="24"/>
                  </a:lnTo>
                  <a:lnTo>
                    <a:pt x="45" y="21"/>
                  </a:lnTo>
                  <a:lnTo>
                    <a:pt x="45" y="21"/>
                  </a:lnTo>
                  <a:lnTo>
                    <a:pt x="41" y="16"/>
                  </a:lnTo>
                  <a:lnTo>
                    <a:pt x="37" y="11"/>
                  </a:lnTo>
                  <a:lnTo>
                    <a:pt x="37" y="11"/>
                  </a:lnTo>
                  <a:lnTo>
                    <a:pt x="31" y="20"/>
                  </a:lnTo>
                  <a:lnTo>
                    <a:pt x="28" y="23"/>
                  </a:lnTo>
                  <a:lnTo>
                    <a:pt x="28" y="26"/>
                  </a:lnTo>
                  <a:lnTo>
                    <a:pt x="28" y="26"/>
                  </a:lnTo>
                  <a:lnTo>
                    <a:pt x="32" y="34"/>
                  </a:lnTo>
                  <a:lnTo>
                    <a:pt x="35" y="37"/>
                  </a:lnTo>
                  <a:lnTo>
                    <a:pt x="38" y="40"/>
                  </a:lnTo>
                  <a:lnTo>
                    <a:pt x="38" y="4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8" name="Freeform 200">
              <a:extLst>
                <a:ext uri="{FF2B5EF4-FFF2-40B4-BE49-F238E27FC236}">
                  <a16:creationId xmlns:a16="http://schemas.microsoft.com/office/drawing/2014/main" id="{6A1DEF08-7F89-4DD4-96E4-5AABADC70B96}"/>
                </a:ext>
              </a:extLst>
            </p:cNvPr>
            <p:cNvSpPr>
              <a:spLocks/>
            </p:cNvSpPr>
            <p:nvPr/>
          </p:nvSpPr>
          <p:spPr bwMode="auto">
            <a:xfrm>
              <a:off x="3804687" y="2791988"/>
              <a:ext cx="273024" cy="217853"/>
            </a:xfrm>
            <a:custGeom>
              <a:avLst/>
              <a:gdLst/>
              <a:ahLst/>
              <a:cxnLst>
                <a:cxn ang="0">
                  <a:pos x="71" y="131"/>
                </a:cxn>
                <a:cxn ang="0">
                  <a:pos x="82" y="123"/>
                </a:cxn>
                <a:cxn ang="0">
                  <a:pos x="99" y="114"/>
                </a:cxn>
                <a:cxn ang="0">
                  <a:pos x="107" y="111"/>
                </a:cxn>
                <a:cxn ang="0">
                  <a:pos x="108" y="110"/>
                </a:cxn>
                <a:cxn ang="0">
                  <a:pos x="121" y="108"/>
                </a:cxn>
                <a:cxn ang="0">
                  <a:pos x="129" y="103"/>
                </a:cxn>
                <a:cxn ang="0">
                  <a:pos x="131" y="97"/>
                </a:cxn>
                <a:cxn ang="0">
                  <a:pos x="142" y="94"/>
                </a:cxn>
                <a:cxn ang="0">
                  <a:pos x="148" y="91"/>
                </a:cxn>
                <a:cxn ang="0">
                  <a:pos x="151" y="90"/>
                </a:cxn>
                <a:cxn ang="0">
                  <a:pos x="151" y="80"/>
                </a:cxn>
                <a:cxn ang="0">
                  <a:pos x="156" y="76"/>
                </a:cxn>
                <a:cxn ang="0">
                  <a:pos x="165" y="73"/>
                </a:cxn>
                <a:cxn ang="0">
                  <a:pos x="166" y="70"/>
                </a:cxn>
                <a:cxn ang="0">
                  <a:pos x="189" y="69"/>
                </a:cxn>
                <a:cxn ang="0">
                  <a:pos x="192" y="67"/>
                </a:cxn>
                <a:cxn ang="0">
                  <a:pos x="191" y="57"/>
                </a:cxn>
                <a:cxn ang="0">
                  <a:pos x="186" y="52"/>
                </a:cxn>
                <a:cxn ang="0">
                  <a:pos x="186" y="37"/>
                </a:cxn>
                <a:cxn ang="0">
                  <a:pos x="183" y="25"/>
                </a:cxn>
                <a:cxn ang="0">
                  <a:pos x="178" y="16"/>
                </a:cxn>
                <a:cxn ang="0">
                  <a:pos x="169" y="13"/>
                </a:cxn>
                <a:cxn ang="0">
                  <a:pos x="159" y="12"/>
                </a:cxn>
                <a:cxn ang="0">
                  <a:pos x="135" y="10"/>
                </a:cxn>
                <a:cxn ang="0">
                  <a:pos x="128" y="5"/>
                </a:cxn>
                <a:cxn ang="0">
                  <a:pos x="118" y="2"/>
                </a:cxn>
                <a:cxn ang="0">
                  <a:pos x="109" y="16"/>
                </a:cxn>
                <a:cxn ang="0">
                  <a:pos x="99" y="35"/>
                </a:cxn>
                <a:cxn ang="0">
                  <a:pos x="81" y="44"/>
                </a:cxn>
                <a:cxn ang="0">
                  <a:pos x="74" y="46"/>
                </a:cxn>
                <a:cxn ang="0">
                  <a:pos x="67" y="56"/>
                </a:cxn>
                <a:cxn ang="0">
                  <a:pos x="61" y="63"/>
                </a:cxn>
                <a:cxn ang="0">
                  <a:pos x="54" y="74"/>
                </a:cxn>
                <a:cxn ang="0">
                  <a:pos x="51" y="80"/>
                </a:cxn>
                <a:cxn ang="0">
                  <a:pos x="54" y="100"/>
                </a:cxn>
                <a:cxn ang="0">
                  <a:pos x="54" y="106"/>
                </a:cxn>
                <a:cxn ang="0">
                  <a:pos x="35" y="126"/>
                </a:cxn>
                <a:cxn ang="0">
                  <a:pos x="25" y="134"/>
                </a:cxn>
                <a:cxn ang="0">
                  <a:pos x="13" y="141"/>
                </a:cxn>
                <a:cxn ang="0">
                  <a:pos x="0" y="147"/>
                </a:cxn>
                <a:cxn ang="0">
                  <a:pos x="67" y="148"/>
                </a:cxn>
                <a:cxn ang="0">
                  <a:pos x="71" y="154"/>
                </a:cxn>
              </a:cxnLst>
              <a:rect l="0" t="0" r="r" b="b"/>
              <a:pathLst>
                <a:path w="193" h="154">
                  <a:moveTo>
                    <a:pt x="71" y="154"/>
                  </a:moveTo>
                  <a:lnTo>
                    <a:pt x="71" y="154"/>
                  </a:lnTo>
                  <a:lnTo>
                    <a:pt x="71" y="131"/>
                  </a:lnTo>
                  <a:lnTo>
                    <a:pt x="71" y="131"/>
                  </a:lnTo>
                  <a:lnTo>
                    <a:pt x="75" y="128"/>
                  </a:lnTo>
                  <a:lnTo>
                    <a:pt x="82" y="123"/>
                  </a:lnTo>
                  <a:lnTo>
                    <a:pt x="97" y="114"/>
                  </a:lnTo>
                  <a:lnTo>
                    <a:pt x="97" y="114"/>
                  </a:lnTo>
                  <a:lnTo>
                    <a:pt x="99" y="114"/>
                  </a:lnTo>
                  <a:lnTo>
                    <a:pt x="104" y="114"/>
                  </a:lnTo>
                  <a:lnTo>
                    <a:pt x="107" y="114"/>
                  </a:lnTo>
                  <a:lnTo>
                    <a:pt x="107" y="111"/>
                  </a:lnTo>
                  <a:lnTo>
                    <a:pt x="107" y="111"/>
                  </a:lnTo>
                  <a:lnTo>
                    <a:pt x="108" y="110"/>
                  </a:lnTo>
                  <a:lnTo>
                    <a:pt x="108" y="110"/>
                  </a:lnTo>
                  <a:lnTo>
                    <a:pt x="112" y="108"/>
                  </a:lnTo>
                  <a:lnTo>
                    <a:pt x="121" y="108"/>
                  </a:lnTo>
                  <a:lnTo>
                    <a:pt x="121" y="108"/>
                  </a:lnTo>
                  <a:lnTo>
                    <a:pt x="125" y="107"/>
                  </a:lnTo>
                  <a:lnTo>
                    <a:pt x="128" y="106"/>
                  </a:lnTo>
                  <a:lnTo>
                    <a:pt x="129" y="103"/>
                  </a:lnTo>
                  <a:lnTo>
                    <a:pt x="129" y="99"/>
                  </a:lnTo>
                  <a:lnTo>
                    <a:pt x="129" y="99"/>
                  </a:lnTo>
                  <a:lnTo>
                    <a:pt x="131" y="97"/>
                  </a:lnTo>
                  <a:lnTo>
                    <a:pt x="134" y="96"/>
                  </a:lnTo>
                  <a:lnTo>
                    <a:pt x="142" y="94"/>
                  </a:lnTo>
                  <a:lnTo>
                    <a:pt x="142" y="94"/>
                  </a:lnTo>
                  <a:lnTo>
                    <a:pt x="145" y="94"/>
                  </a:lnTo>
                  <a:lnTo>
                    <a:pt x="146" y="93"/>
                  </a:lnTo>
                  <a:lnTo>
                    <a:pt x="148" y="91"/>
                  </a:lnTo>
                  <a:lnTo>
                    <a:pt x="149" y="90"/>
                  </a:lnTo>
                  <a:lnTo>
                    <a:pt x="149" y="90"/>
                  </a:lnTo>
                  <a:lnTo>
                    <a:pt x="151" y="90"/>
                  </a:lnTo>
                  <a:lnTo>
                    <a:pt x="151" y="87"/>
                  </a:lnTo>
                  <a:lnTo>
                    <a:pt x="151" y="80"/>
                  </a:lnTo>
                  <a:lnTo>
                    <a:pt x="151" y="80"/>
                  </a:lnTo>
                  <a:lnTo>
                    <a:pt x="152" y="76"/>
                  </a:lnTo>
                  <a:lnTo>
                    <a:pt x="156" y="76"/>
                  </a:lnTo>
                  <a:lnTo>
                    <a:pt x="156" y="76"/>
                  </a:lnTo>
                  <a:lnTo>
                    <a:pt x="159" y="76"/>
                  </a:lnTo>
                  <a:lnTo>
                    <a:pt x="163" y="74"/>
                  </a:lnTo>
                  <a:lnTo>
                    <a:pt x="165" y="73"/>
                  </a:lnTo>
                  <a:lnTo>
                    <a:pt x="166" y="70"/>
                  </a:lnTo>
                  <a:lnTo>
                    <a:pt x="166" y="70"/>
                  </a:lnTo>
                  <a:lnTo>
                    <a:pt x="166" y="70"/>
                  </a:lnTo>
                  <a:lnTo>
                    <a:pt x="169" y="69"/>
                  </a:lnTo>
                  <a:lnTo>
                    <a:pt x="176" y="69"/>
                  </a:lnTo>
                  <a:lnTo>
                    <a:pt x="189" y="69"/>
                  </a:lnTo>
                  <a:lnTo>
                    <a:pt x="189" y="69"/>
                  </a:lnTo>
                  <a:lnTo>
                    <a:pt x="192" y="69"/>
                  </a:lnTo>
                  <a:lnTo>
                    <a:pt x="192" y="67"/>
                  </a:lnTo>
                  <a:lnTo>
                    <a:pt x="193" y="63"/>
                  </a:lnTo>
                  <a:lnTo>
                    <a:pt x="193" y="63"/>
                  </a:lnTo>
                  <a:lnTo>
                    <a:pt x="191" y="57"/>
                  </a:lnTo>
                  <a:lnTo>
                    <a:pt x="189" y="53"/>
                  </a:lnTo>
                  <a:lnTo>
                    <a:pt x="186" y="52"/>
                  </a:lnTo>
                  <a:lnTo>
                    <a:pt x="186" y="52"/>
                  </a:lnTo>
                  <a:lnTo>
                    <a:pt x="185" y="50"/>
                  </a:lnTo>
                  <a:lnTo>
                    <a:pt x="185" y="47"/>
                  </a:lnTo>
                  <a:lnTo>
                    <a:pt x="186" y="37"/>
                  </a:lnTo>
                  <a:lnTo>
                    <a:pt x="186" y="37"/>
                  </a:lnTo>
                  <a:lnTo>
                    <a:pt x="185" y="29"/>
                  </a:lnTo>
                  <a:lnTo>
                    <a:pt x="183" y="25"/>
                  </a:lnTo>
                  <a:lnTo>
                    <a:pt x="181" y="20"/>
                  </a:lnTo>
                  <a:lnTo>
                    <a:pt x="181" y="20"/>
                  </a:lnTo>
                  <a:lnTo>
                    <a:pt x="178" y="16"/>
                  </a:lnTo>
                  <a:lnTo>
                    <a:pt x="178" y="16"/>
                  </a:lnTo>
                  <a:lnTo>
                    <a:pt x="173" y="15"/>
                  </a:lnTo>
                  <a:lnTo>
                    <a:pt x="169" y="13"/>
                  </a:lnTo>
                  <a:lnTo>
                    <a:pt x="165" y="12"/>
                  </a:lnTo>
                  <a:lnTo>
                    <a:pt x="159" y="12"/>
                  </a:lnTo>
                  <a:lnTo>
                    <a:pt x="159" y="12"/>
                  </a:lnTo>
                  <a:lnTo>
                    <a:pt x="145" y="13"/>
                  </a:lnTo>
                  <a:lnTo>
                    <a:pt x="138" y="12"/>
                  </a:lnTo>
                  <a:lnTo>
                    <a:pt x="135" y="10"/>
                  </a:lnTo>
                  <a:lnTo>
                    <a:pt x="132" y="9"/>
                  </a:lnTo>
                  <a:lnTo>
                    <a:pt x="132" y="9"/>
                  </a:lnTo>
                  <a:lnTo>
                    <a:pt x="128" y="5"/>
                  </a:lnTo>
                  <a:lnTo>
                    <a:pt x="124" y="2"/>
                  </a:lnTo>
                  <a:lnTo>
                    <a:pt x="121" y="0"/>
                  </a:lnTo>
                  <a:lnTo>
                    <a:pt x="118" y="2"/>
                  </a:lnTo>
                  <a:lnTo>
                    <a:pt x="118" y="2"/>
                  </a:lnTo>
                  <a:lnTo>
                    <a:pt x="114" y="6"/>
                  </a:lnTo>
                  <a:lnTo>
                    <a:pt x="109" y="16"/>
                  </a:lnTo>
                  <a:lnTo>
                    <a:pt x="104" y="26"/>
                  </a:lnTo>
                  <a:lnTo>
                    <a:pt x="99" y="35"/>
                  </a:lnTo>
                  <a:lnTo>
                    <a:pt x="99" y="35"/>
                  </a:lnTo>
                  <a:lnTo>
                    <a:pt x="95" y="39"/>
                  </a:lnTo>
                  <a:lnTo>
                    <a:pt x="88" y="43"/>
                  </a:lnTo>
                  <a:lnTo>
                    <a:pt x="81" y="44"/>
                  </a:lnTo>
                  <a:lnTo>
                    <a:pt x="75" y="46"/>
                  </a:lnTo>
                  <a:lnTo>
                    <a:pt x="75" y="46"/>
                  </a:lnTo>
                  <a:lnTo>
                    <a:pt x="74" y="46"/>
                  </a:lnTo>
                  <a:lnTo>
                    <a:pt x="71" y="47"/>
                  </a:lnTo>
                  <a:lnTo>
                    <a:pt x="70" y="52"/>
                  </a:lnTo>
                  <a:lnTo>
                    <a:pt x="67" y="56"/>
                  </a:lnTo>
                  <a:lnTo>
                    <a:pt x="64" y="60"/>
                  </a:lnTo>
                  <a:lnTo>
                    <a:pt x="64" y="60"/>
                  </a:lnTo>
                  <a:lnTo>
                    <a:pt x="61" y="63"/>
                  </a:lnTo>
                  <a:lnTo>
                    <a:pt x="60" y="67"/>
                  </a:lnTo>
                  <a:lnTo>
                    <a:pt x="58" y="72"/>
                  </a:lnTo>
                  <a:lnTo>
                    <a:pt x="54" y="74"/>
                  </a:lnTo>
                  <a:lnTo>
                    <a:pt x="54" y="74"/>
                  </a:lnTo>
                  <a:lnTo>
                    <a:pt x="53" y="77"/>
                  </a:lnTo>
                  <a:lnTo>
                    <a:pt x="51" y="80"/>
                  </a:lnTo>
                  <a:lnTo>
                    <a:pt x="51" y="87"/>
                  </a:lnTo>
                  <a:lnTo>
                    <a:pt x="53" y="94"/>
                  </a:lnTo>
                  <a:lnTo>
                    <a:pt x="54" y="100"/>
                  </a:lnTo>
                  <a:lnTo>
                    <a:pt x="54" y="100"/>
                  </a:lnTo>
                  <a:lnTo>
                    <a:pt x="55" y="101"/>
                  </a:lnTo>
                  <a:lnTo>
                    <a:pt x="54" y="106"/>
                  </a:lnTo>
                  <a:lnTo>
                    <a:pt x="50" y="113"/>
                  </a:lnTo>
                  <a:lnTo>
                    <a:pt x="43" y="120"/>
                  </a:lnTo>
                  <a:lnTo>
                    <a:pt x="35" y="126"/>
                  </a:lnTo>
                  <a:lnTo>
                    <a:pt x="35" y="126"/>
                  </a:lnTo>
                  <a:lnTo>
                    <a:pt x="30" y="130"/>
                  </a:lnTo>
                  <a:lnTo>
                    <a:pt x="25" y="134"/>
                  </a:lnTo>
                  <a:lnTo>
                    <a:pt x="20" y="138"/>
                  </a:lnTo>
                  <a:lnTo>
                    <a:pt x="13" y="141"/>
                  </a:lnTo>
                  <a:lnTo>
                    <a:pt x="13" y="141"/>
                  </a:lnTo>
                  <a:lnTo>
                    <a:pt x="6" y="144"/>
                  </a:lnTo>
                  <a:lnTo>
                    <a:pt x="0" y="147"/>
                  </a:lnTo>
                  <a:lnTo>
                    <a:pt x="0" y="147"/>
                  </a:lnTo>
                  <a:lnTo>
                    <a:pt x="60" y="147"/>
                  </a:lnTo>
                  <a:lnTo>
                    <a:pt x="60" y="147"/>
                  </a:lnTo>
                  <a:lnTo>
                    <a:pt x="67" y="148"/>
                  </a:lnTo>
                  <a:lnTo>
                    <a:pt x="70" y="150"/>
                  </a:lnTo>
                  <a:lnTo>
                    <a:pt x="71" y="154"/>
                  </a:lnTo>
                  <a:lnTo>
                    <a:pt x="71" y="15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39" name="Freeform 201">
              <a:extLst>
                <a:ext uri="{FF2B5EF4-FFF2-40B4-BE49-F238E27FC236}">
                  <a16:creationId xmlns:a16="http://schemas.microsoft.com/office/drawing/2014/main" id="{36CB4B54-AE7A-4CD3-8A09-33B2402C6E72}"/>
                </a:ext>
              </a:extLst>
            </p:cNvPr>
            <p:cNvSpPr>
              <a:spLocks/>
            </p:cNvSpPr>
            <p:nvPr/>
          </p:nvSpPr>
          <p:spPr bwMode="auto">
            <a:xfrm>
              <a:off x="4272929" y="2753792"/>
              <a:ext cx="94781" cy="183902"/>
            </a:xfrm>
            <a:custGeom>
              <a:avLst/>
              <a:gdLst/>
              <a:ahLst/>
              <a:cxnLst>
                <a:cxn ang="0">
                  <a:pos x="17" y="32"/>
                </a:cxn>
                <a:cxn ang="0">
                  <a:pos x="17" y="42"/>
                </a:cxn>
                <a:cxn ang="0">
                  <a:pos x="13" y="49"/>
                </a:cxn>
                <a:cxn ang="0">
                  <a:pos x="10" y="52"/>
                </a:cxn>
                <a:cxn ang="0">
                  <a:pos x="5" y="59"/>
                </a:cxn>
                <a:cxn ang="0">
                  <a:pos x="2" y="60"/>
                </a:cxn>
                <a:cxn ang="0">
                  <a:pos x="0" y="62"/>
                </a:cxn>
                <a:cxn ang="0">
                  <a:pos x="5" y="73"/>
                </a:cxn>
                <a:cxn ang="0">
                  <a:pos x="9" y="77"/>
                </a:cxn>
                <a:cxn ang="0">
                  <a:pos x="15" y="81"/>
                </a:cxn>
                <a:cxn ang="0">
                  <a:pos x="16" y="87"/>
                </a:cxn>
                <a:cxn ang="0">
                  <a:pos x="20" y="91"/>
                </a:cxn>
                <a:cxn ang="0">
                  <a:pos x="27" y="97"/>
                </a:cxn>
                <a:cxn ang="0">
                  <a:pos x="30" y="101"/>
                </a:cxn>
                <a:cxn ang="0">
                  <a:pos x="34" y="118"/>
                </a:cxn>
                <a:cxn ang="0">
                  <a:pos x="36" y="126"/>
                </a:cxn>
                <a:cxn ang="0">
                  <a:pos x="37" y="130"/>
                </a:cxn>
                <a:cxn ang="0">
                  <a:pos x="43" y="123"/>
                </a:cxn>
                <a:cxn ang="0">
                  <a:pos x="46" y="116"/>
                </a:cxn>
                <a:cxn ang="0">
                  <a:pos x="46" y="110"/>
                </a:cxn>
                <a:cxn ang="0">
                  <a:pos x="47" y="103"/>
                </a:cxn>
                <a:cxn ang="0">
                  <a:pos x="54" y="97"/>
                </a:cxn>
                <a:cxn ang="0">
                  <a:pos x="60" y="91"/>
                </a:cxn>
                <a:cxn ang="0">
                  <a:pos x="66" y="90"/>
                </a:cxn>
                <a:cxn ang="0">
                  <a:pos x="67" y="87"/>
                </a:cxn>
                <a:cxn ang="0">
                  <a:pos x="67" y="79"/>
                </a:cxn>
                <a:cxn ang="0">
                  <a:pos x="62" y="71"/>
                </a:cxn>
                <a:cxn ang="0">
                  <a:pos x="60" y="69"/>
                </a:cxn>
                <a:cxn ang="0">
                  <a:pos x="56" y="66"/>
                </a:cxn>
                <a:cxn ang="0">
                  <a:pos x="54" y="66"/>
                </a:cxn>
                <a:cxn ang="0">
                  <a:pos x="47" y="67"/>
                </a:cxn>
                <a:cxn ang="0">
                  <a:pos x="42" y="60"/>
                </a:cxn>
                <a:cxn ang="0">
                  <a:pos x="43" y="57"/>
                </a:cxn>
                <a:cxn ang="0">
                  <a:pos x="50" y="53"/>
                </a:cxn>
                <a:cxn ang="0">
                  <a:pos x="54" y="50"/>
                </a:cxn>
                <a:cxn ang="0">
                  <a:pos x="60" y="39"/>
                </a:cxn>
                <a:cxn ang="0">
                  <a:pos x="54" y="27"/>
                </a:cxn>
                <a:cxn ang="0">
                  <a:pos x="52" y="25"/>
                </a:cxn>
                <a:cxn ang="0">
                  <a:pos x="54" y="17"/>
                </a:cxn>
                <a:cxn ang="0">
                  <a:pos x="57" y="15"/>
                </a:cxn>
                <a:cxn ang="0">
                  <a:pos x="60" y="9"/>
                </a:cxn>
                <a:cxn ang="0">
                  <a:pos x="56" y="9"/>
                </a:cxn>
                <a:cxn ang="0">
                  <a:pos x="53" y="10"/>
                </a:cxn>
                <a:cxn ang="0">
                  <a:pos x="49" y="9"/>
                </a:cxn>
                <a:cxn ang="0">
                  <a:pos x="49" y="6"/>
                </a:cxn>
                <a:cxn ang="0">
                  <a:pos x="44" y="2"/>
                </a:cxn>
                <a:cxn ang="0">
                  <a:pos x="32" y="2"/>
                </a:cxn>
                <a:cxn ang="0">
                  <a:pos x="26" y="5"/>
                </a:cxn>
                <a:cxn ang="0">
                  <a:pos x="17" y="7"/>
                </a:cxn>
                <a:cxn ang="0">
                  <a:pos x="16" y="22"/>
                </a:cxn>
                <a:cxn ang="0">
                  <a:pos x="17" y="32"/>
                </a:cxn>
              </a:cxnLst>
              <a:rect l="0" t="0" r="r" b="b"/>
              <a:pathLst>
                <a:path w="67" h="130">
                  <a:moveTo>
                    <a:pt x="17" y="32"/>
                  </a:moveTo>
                  <a:lnTo>
                    <a:pt x="17" y="32"/>
                  </a:lnTo>
                  <a:lnTo>
                    <a:pt x="19" y="37"/>
                  </a:lnTo>
                  <a:lnTo>
                    <a:pt x="17" y="42"/>
                  </a:lnTo>
                  <a:lnTo>
                    <a:pt x="16" y="46"/>
                  </a:lnTo>
                  <a:lnTo>
                    <a:pt x="13" y="49"/>
                  </a:lnTo>
                  <a:lnTo>
                    <a:pt x="13" y="49"/>
                  </a:lnTo>
                  <a:lnTo>
                    <a:pt x="10" y="52"/>
                  </a:lnTo>
                  <a:lnTo>
                    <a:pt x="7" y="54"/>
                  </a:lnTo>
                  <a:lnTo>
                    <a:pt x="5" y="59"/>
                  </a:lnTo>
                  <a:lnTo>
                    <a:pt x="2" y="60"/>
                  </a:lnTo>
                  <a:lnTo>
                    <a:pt x="2" y="60"/>
                  </a:lnTo>
                  <a:lnTo>
                    <a:pt x="0" y="60"/>
                  </a:lnTo>
                  <a:lnTo>
                    <a:pt x="0" y="62"/>
                  </a:lnTo>
                  <a:lnTo>
                    <a:pt x="2" y="67"/>
                  </a:lnTo>
                  <a:lnTo>
                    <a:pt x="5" y="73"/>
                  </a:lnTo>
                  <a:lnTo>
                    <a:pt x="9" y="77"/>
                  </a:lnTo>
                  <a:lnTo>
                    <a:pt x="9" y="77"/>
                  </a:lnTo>
                  <a:lnTo>
                    <a:pt x="13" y="79"/>
                  </a:lnTo>
                  <a:lnTo>
                    <a:pt x="15" y="81"/>
                  </a:lnTo>
                  <a:lnTo>
                    <a:pt x="16" y="87"/>
                  </a:lnTo>
                  <a:lnTo>
                    <a:pt x="16" y="87"/>
                  </a:lnTo>
                  <a:lnTo>
                    <a:pt x="17" y="89"/>
                  </a:lnTo>
                  <a:lnTo>
                    <a:pt x="20" y="91"/>
                  </a:lnTo>
                  <a:lnTo>
                    <a:pt x="25" y="94"/>
                  </a:lnTo>
                  <a:lnTo>
                    <a:pt x="27" y="97"/>
                  </a:lnTo>
                  <a:lnTo>
                    <a:pt x="27" y="97"/>
                  </a:lnTo>
                  <a:lnTo>
                    <a:pt x="30" y="101"/>
                  </a:lnTo>
                  <a:lnTo>
                    <a:pt x="33" y="110"/>
                  </a:lnTo>
                  <a:lnTo>
                    <a:pt x="34" y="118"/>
                  </a:lnTo>
                  <a:lnTo>
                    <a:pt x="36" y="126"/>
                  </a:lnTo>
                  <a:lnTo>
                    <a:pt x="36" y="126"/>
                  </a:lnTo>
                  <a:lnTo>
                    <a:pt x="37" y="130"/>
                  </a:lnTo>
                  <a:lnTo>
                    <a:pt x="37" y="130"/>
                  </a:lnTo>
                  <a:lnTo>
                    <a:pt x="40" y="127"/>
                  </a:lnTo>
                  <a:lnTo>
                    <a:pt x="43" y="123"/>
                  </a:lnTo>
                  <a:lnTo>
                    <a:pt x="43" y="123"/>
                  </a:lnTo>
                  <a:lnTo>
                    <a:pt x="46" y="116"/>
                  </a:lnTo>
                  <a:lnTo>
                    <a:pt x="46" y="110"/>
                  </a:lnTo>
                  <a:lnTo>
                    <a:pt x="46" y="110"/>
                  </a:lnTo>
                  <a:lnTo>
                    <a:pt x="46" y="107"/>
                  </a:lnTo>
                  <a:lnTo>
                    <a:pt x="47" y="103"/>
                  </a:lnTo>
                  <a:lnTo>
                    <a:pt x="47" y="103"/>
                  </a:lnTo>
                  <a:lnTo>
                    <a:pt x="54" y="97"/>
                  </a:lnTo>
                  <a:lnTo>
                    <a:pt x="60" y="91"/>
                  </a:lnTo>
                  <a:lnTo>
                    <a:pt x="60" y="91"/>
                  </a:lnTo>
                  <a:lnTo>
                    <a:pt x="64" y="91"/>
                  </a:lnTo>
                  <a:lnTo>
                    <a:pt x="66" y="90"/>
                  </a:lnTo>
                  <a:lnTo>
                    <a:pt x="67" y="87"/>
                  </a:lnTo>
                  <a:lnTo>
                    <a:pt x="67" y="87"/>
                  </a:lnTo>
                  <a:lnTo>
                    <a:pt x="67" y="79"/>
                  </a:lnTo>
                  <a:lnTo>
                    <a:pt x="67" y="79"/>
                  </a:lnTo>
                  <a:lnTo>
                    <a:pt x="63" y="74"/>
                  </a:lnTo>
                  <a:lnTo>
                    <a:pt x="62" y="71"/>
                  </a:lnTo>
                  <a:lnTo>
                    <a:pt x="62" y="71"/>
                  </a:lnTo>
                  <a:lnTo>
                    <a:pt x="60" y="69"/>
                  </a:lnTo>
                  <a:lnTo>
                    <a:pt x="59" y="67"/>
                  </a:lnTo>
                  <a:lnTo>
                    <a:pt x="56" y="66"/>
                  </a:lnTo>
                  <a:lnTo>
                    <a:pt x="54" y="66"/>
                  </a:lnTo>
                  <a:lnTo>
                    <a:pt x="54" y="66"/>
                  </a:lnTo>
                  <a:lnTo>
                    <a:pt x="52" y="67"/>
                  </a:lnTo>
                  <a:lnTo>
                    <a:pt x="47" y="67"/>
                  </a:lnTo>
                  <a:lnTo>
                    <a:pt x="44" y="64"/>
                  </a:lnTo>
                  <a:lnTo>
                    <a:pt x="42" y="60"/>
                  </a:lnTo>
                  <a:lnTo>
                    <a:pt x="42" y="60"/>
                  </a:lnTo>
                  <a:lnTo>
                    <a:pt x="43" y="57"/>
                  </a:lnTo>
                  <a:lnTo>
                    <a:pt x="46" y="54"/>
                  </a:lnTo>
                  <a:lnTo>
                    <a:pt x="50" y="53"/>
                  </a:lnTo>
                  <a:lnTo>
                    <a:pt x="54" y="50"/>
                  </a:lnTo>
                  <a:lnTo>
                    <a:pt x="54" y="50"/>
                  </a:lnTo>
                  <a:lnTo>
                    <a:pt x="59" y="44"/>
                  </a:lnTo>
                  <a:lnTo>
                    <a:pt x="60" y="39"/>
                  </a:lnTo>
                  <a:lnTo>
                    <a:pt x="59" y="33"/>
                  </a:lnTo>
                  <a:lnTo>
                    <a:pt x="54" y="27"/>
                  </a:lnTo>
                  <a:lnTo>
                    <a:pt x="54" y="27"/>
                  </a:lnTo>
                  <a:lnTo>
                    <a:pt x="52" y="25"/>
                  </a:lnTo>
                  <a:lnTo>
                    <a:pt x="52" y="20"/>
                  </a:lnTo>
                  <a:lnTo>
                    <a:pt x="54" y="17"/>
                  </a:lnTo>
                  <a:lnTo>
                    <a:pt x="57" y="15"/>
                  </a:lnTo>
                  <a:lnTo>
                    <a:pt x="57" y="15"/>
                  </a:lnTo>
                  <a:lnTo>
                    <a:pt x="60" y="10"/>
                  </a:lnTo>
                  <a:lnTo>
                    <a:pt x="60" y="9"/>
                  </a:lnTo>
                  <a:lnTo>
                    <a:pt x="57" y="7"/>
                  </a:lnTo>
                  <a:lnTo>
                    <a:pt x="56" y="9"/>
                  </a:lnTo>
                  <a:lnTo>
                    <a:pt x="56" y="9"/>
                  </a:lnTo>
                  <a:lnTo>
                    <a:pt x="53" y="10"/>
                  </a:lnTo>
                  <a:lnTo>
                    <a:pt x="52" y="10"/>
                  </a:lnTo>
                  <a:lnTo>
                    <a:pt x="49" y="9"/>
                  </a:lnTo>
                  <a:lnTo>
                    <a:pt x="49" y="6"/>
                  </a:lnTo>
                  <a:lnTo>
                    <a:pt x="49" y="6"/>
                  </a:lnTo>
                  <a:lnTo>
                    <a:pt x="47" y="3"/>
                  </a:lnTo>
                  <a:lnTo>
                    <a:pt x="44" y="2"/>
                  </a:lnTo>
                  <a:lnTo>
                    <a:pt x="39" y="0"/>
                  </a:lnTo>
                  <a:lnTo>
                    <a:pt x="32" y="2"/>
                  </a:lnTo>
                  <a:lnTo>
                    <a:pt x="26" y="5"/>
                  </a:lnTo>
                  <a:lnTo>
                    <a:pt x="26" y="5"/>
                  </a:lnTo>
                  <a:lnTo>
                    <a:pt x="22" y="6"/>
                  </a:lnTo>
                  <a:lnTo>
                    <a:pt x="17" y="7"/>
                  </a:lnTo>
                  <a:lnTo>
                    <a:pt x="17" y="7"/>
                  </a:lnTo>
                  <a:lnTo>
                    <a:pt x="16" y="22"/>
                  </a:lnTo>
                  <a:lnTo>
                    <a:pt x="16" y="27"/>
                  </a:lnTo>
                  <a:lnTo>
                    <a:pt x="17" y="32"/>
                  </a:lnTo>
                  <a:lnTo>
                    <a:pt x="17" y="3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0" name="Freeform 202">
              <a:extLst>
                <a:ext uri="{FF2B5EF4-FFF2-40B4-BE49-F238E27FC236}">
                  <a16:creationId xmlns:a16="http://schemas.microsoft.com/office/drawing/2014/main" id="{AC3A2BD5-937D-4819-A1B7-E3B8F7C4329C}"/>
                </a:ext>
              </a:extLst>
            </p:cNvPr>
            <p:cNvSpPr>
              <a:spLocks/>
            </p:cNvSpPr>
            <p:nvPr/>
          </p:nvSpPr>
          <p:spPr bwMode="auto">
            <a:xfrm>
              <a:off x="3905125" y="2760866"/>
              <a:ext cx="472486" cy="452681"/>
            </a:xfrm>
            <a:custGeom>
              <a:avLst/>
              <a:gdLst/>
              <a:ahLst/>
              <a:cxnLst>
                <a:cxn ang="0">
                  <a:pos x="114" y="72"/>
                </a:cxn>
                <a:cxn ang="0">
                  <a:pos x="120" y="79"/>
                </a:cxn>
                <a:cxn ang="0">
                  <a:pos x="121" y="91"/>
                </a:cxn>
                <a:cxn ang="0">
                  <a:pos x="98" y="91"/>
                </a:cxn>
                <a:cxn ang="0">
                  <a:pos x="94" y="95"/>
                </a:cxn>
                <a:cxn ang="0">
                  <a:pos x="85" y="98"/>
                </a:cxn>
                <a:cxn ang="0">
                  <a:pos x="80" y="109"/>
                </a:cxn>
                <a:cxn ang="0">
                  <a:pos x="77" y="113"/>
                </a:cxn>
                <a:cxn ang="0">
                  <a:pos x="71" y="116"/>
                </a:cxn>
                <a:cxn ang="0">
                  <a:pos x="58" y="121"/>
                </a:cxn>
                <a:cxn ang="0">
                  <a:pos x="50" y="130"/>
                </a:cxn>
                <a:cxn ang="0">
                  <a:pos x="37" y="132"/>
                </a:cxn>
                <a:cxn ang="0">
                  <a:pos x="33" y="136"/>
                </a:cxn>
                <a:cxn ang="0">
                  <a:pos x="11" y="145"/>
                </a:cxn>
                <a:cxn ang="0">
                  <a:pos x="0" y="176"/>
                </a:cxn>
                <a:cxn ang="0">
                  <a:pos x="83" y="230"/>
                </a:cxn>
                <a:cxn ang="0">
                  <a:pos x="166" y="291"/>
                </a:cxn>
                <a:cxn ang="0">
                  <a:pos x="181" y="300"/>
                </a:cxn>
                <a:cxn ang="0">
                  <a:pos x="192" y="307"/>
                </a:cxn>
                <a:cxn ang="0">
                  <a:pos x="211" y="315"/>
                </a:cxn>
                <a:cxn ang="0">
                  <a:pos x="265" y="284"/>
                </a:cxn>
                <a:cxn ang="0">
                  <a:pos x="334" y="241"/>
                </a:cxn>
                <a:cxn ang="0">
                  <a:pos x="326" y="227"/>
                </a:cxn>
                <a:cxn ang="0">
                  <a:pos x="314" y="224"/>
                </a:cxn>
                <a:cxn ang="0">
                  <a:pos x="304" y="220"/>
                </a:cxn>
                <a:cxn ang="0">
                  <a:pos x="303" y="209"/>
                </a:cxn>
                <a:cxn ang="0">
                  <a:pos x="294" y="197"/>
                </a:cxn>
                <a:cxn ang="0">
                  <a:pos x="297" y="190"/>
                </a:cxn>
                <a:cxn ang="0">
                  <a:pos x="300" y="185"/>
                </a:cxn>
                <a:cxn ang="0">
                  <a:pos x="297" y="172"/>
                </a:cxn>
                <a:cxn ang="0">
                  <a:pos x="302" y="163"/>
                </a:cxn>
                <a:cxn ang="0">
                  <a:pos x="300" y="152"/>
                </a:cxn>
                <a:cxn ang="0">
                  <a:pos x="296" y="133"/>
                </a:cxn>
                <a:cxn ang="0">
                  <a:pos x="294" y="126"/>
                </a:cxn>
                <a:cxn ang="0">
                  <a:pos x="296" y="121"/>
                </a:cxn>
                <a:cxn ang="0">
                  <a:pos x="287" y="92"/>
                </a:cxn>
                <a:cxn ang="0">
                  <a:pos x="277" y="84"/>
                </a:cxn>
                <a:cxn ang="0">
                  <a:pos x="273" y="74"/>
                </a:cxn>
                <a:cxn ang="0">
                  <a:pos x="262" y="62"/>
                </a:cxn>
                <a:cxn ang="0">
                  <a:pos x="262" y="55"/>
                </a:cxn>
                <a:cxn ang="0">
                  <a:pos x="273" y="44"/>
                </a:cxn>
                <a:cxn ang="0">
                  <a:pos x="279" y="32"/>
                </a:cxn>
                <a:cxn ang="0">
                  <a:pos x="276" y="17"/>
                </a:cxn>
                <a:cxn ang="0">
                  <a:pos x="262" y="0"/>
                </a:cxn>
                <a:cxn ang="0">
                  <a:pos x="246" y="1"/>
                </a:cxn>
                <a:cxn ang="0">
                  <a:pos x="226" y="7"/>
                </a:cxn>
                <a:cxn ang="0">
                  <a:pos x="215" y="4"/>
                </a:cxn>
                <a:cxn ang="0">
                  <a:pos x="159" y="10"/>
                </a:cxn>
                <a:cxn ang="0">
                  <a:pos x="141" y="21"/>
                </a:cxn>
                <a:cxn ang="0">
                  <a:pos x="125" y="27"/>
                </a:cxn>
                <a:cxn ang="0">
                  <a:pos x="111" y="37"/>
                </a:cxn>
                <a:cxn ang="0">
                  <a:pos x="110" y="42"/>
                </a:cxn>
                <a:cxn ang="0">
                  <a:pos x="115" y="59"/>
                </a:cxn>
              </a:cxnLst>
              <a:rect l="0" t="0" r="r" b="b"/>
              <a:pathLst>
                <a:path w="334" h="320">
                  <a:moveTo>
                    <a:pt x="115" y="59"/>
                  </a:moveTo>
                  <a:lnTo>
                    <a:pt x="115" y="59"/>
                  </a:lnTo>
                  <a:lnTo>
                    <a:pt x="114" y="69"/>
                  </a:lnTo>
                  <a:lnTo>
                    <a:pt x="114" y="72"/>
                  </a:lnTo>
                  <a:lnTo>
                    <a:pt x="115" y="74"/>
                  </a:lnTo>
                  <a:lnTo>
                    <a:pt x="115" y="74"/>
                  </a:lnTo>
                  <a:lnTo>
                    <a:pt x="118" y="75"/>
                  </a:lnTo>
                  <a:lnTo>
                    <a:pt x="120" y="79"/>
                  </a:lnTo>
                  <a:lnTo>
                    <a:pt x="122" y="85"/>
                  </a:lnTo>
                  <a:lnTo>
                    <a:pt x="122" y="85"/>
                  </a:lnTo>
                  <a:lnTo>
                    <a:pt x="121" y="89"/>
                  </a:lnTo>
                  <a:lnTo>
                    <a:pt x="121" y="91"/>
                  </a:lnTo>
                  <a:lnTo>
                    <a:pt x="118" y="91"/>
                  </a:lnTo>
                  <a:lnTo>
                    <a:pt x="118" y="91"/>
                  </a:lnTo>
                  <a:lnTo>
                    <a:pt x="105" y="91"/>
                  </a:lnTo>
                  <a:lnTo>
                    <a:pt x="98" y="91"/>
                  </a:lnTo>
                  <a:lnTo>
                    <a:pt x="95" y="92"/>
                  </a:lnTo>
                  <a:lnTo>
                    <a:pt x="95" y="92"/>
                  </a:lnTo>
                  <a:lnTo>
                    <a:pt x="95" y="92"/>
                  </a:lnTo>
                  <a:lnTo>
                    <a:pt x="94" y="95"/>
                  </a:lnTo>
                  <a:lnTo>
                    <a:pt x="92" y="96"/>
                  </a:lnTo>
                  <a:lnTo>
                    <a:pt x="88" y="98"/>
                  </a:lnTo>
                  <a:lnTo>
                    <a:pt x="85" y="98"/>
                  </a:lnTo>
                  <a:lnTo>
                    <a:pt x="85" y="98"/>
                  </a:lnTo>
                  <a:lnTo>
                    <a:pt x="81" y="98"/>
                  </a:lnTo>
                  <a:lnTo>
                    <a:pt x="80" y="102"/>
                  </a:lnTo>
                  <a:lnTo>
                    <a:pt x="80" y="102"/>
                  </a:lnTo>
                  <a:lnTo>
                    <a:pt x="80" y="109"/>
                  </a:lnTo>
                  <a:lnTo>
                    <a:pt x="80" y="112"/>
                  </a:lnTo>
                  <a:lnTo>
                    <a:pt x="78" y="112"/>
                  </a:lnTo>
                  <a:lnTo>
                    <a:pt x="78" y="112"/>
                  </a:lnTo>
                  <a:lnTo>
                    <a:pt x="77" y="113"/>
                  </a:lnTo>
                  <a:lnTo>
                    <a:pt x="75" y="115"/>
                  </a:lnTo>
                  <a:lnTo>
                    <a:pt x="74" y="116"/>
                  </a:lnTo>
                  <a:lnTo>
                    <a:pt x="71" y="116"/>
                  </a:lnTo>
                  <a:lnTo>
                    <a:pt x="71" y="116"/>
                  </a:lnTo>
                  <a:lnTo>
                    <a:pt x="63" y="118"/>
                  </a:lnTo>
                  <a:lnTo>
                    <a:pt x="60" y="119"/>
                  </a:lnTo>
                  <a:lnTo>
                    <a:pt x="58" y="121"/>
                  </a:lnTo>
                  <a:lnTo>
                    <a:pt x="58" y="121"/>
                  </a:lnTo>
                  <a:lnTo>
                    <a:pt x="58" y="125"/>
                  </a:lnTo>
                  <a:lnTo>
                    <a:pt x="57" y="128"/>
                  </a:lnTo>
                  <a:lnTo>
                    <a:pt x="54" y="129"/>
                  </a:lnTo>
                  <a:lnTo>
                    <a:pt x="50" y="130"/>
                  </a:lnTo>
                  <a:lnTo>
                    <a:pt x="50" y="130"/>
                  </a:lnTo>
                  <a:lnTo>
                    <a:pt x="41" y="130"/>
                  </a:lnTo>
                  <a:lnTo>
                    <a:pt x="37" y="132"/>
                  </a:lnTo>
                  <a:lnTo>
                    <a:pt x="37" y="132"/>
                  </a:lnTo>
                  <a:lnTo>
                    <a:pt x="36" y="133"/>
                  </a:lnTo>
                  <a:lnTo>
                    <a:pt x="36" y="133"/>
                  </a:lnTo>
                  <a:lnTo>
                    <a:pt x="36" y="136"/>
                  </a:lnTo>
                  <a:lnTo>
                    <a:pt x="33" y="136"/>
                  </a:lnTo>
                  <a:lnTo>
                    <a:pt x="28" y="136"/>
                  </a:lnTo>
                  <a:lnTo>
                    <a:pt x="26" y="136"/>
                  </a:lnTo>
                  <a:lnTo>
                    <a:pt x="26" y="136"/>
                  </a:lnTo>
                  <a:lnTo>
                    <a:pt x="11" y="145"/>
                  </a:lnTo>
                  <a:lnTo>
                    <a:pt x="4" y="150"/>
                  </a:lnTo>
                  <a:lnTo>
                    <a:pt x="0" y="153"/>
                  </a:lnTo>
                  <a:lnTo>
                    <a:pt x="0" y="153"/>
                  </a:lnTo>
                  <a:lnTo>
                    <a:pt x="0" y="176"/>
                  </a:lnTo>
                  <a:lnTo>
                    <a:pt x="0" y="176"/>
                  </a:lnTo>
                  <a:lnTo>
                    <a:pt x="4" y="179"/>
                  </a:lnTo>
                  <a:lnTo>
                    <a:pt x="4" y="179"/>
                  </a:lnTo>
                  <a:lnTo>
                    <a:pt x="83" y="230"/>
                  </a:lnTo>
                  <a:lnTo>
                    <a:pt x="134" y="264"/>
                  </a:lnTo>
                  <a:lnTo>
                    <a:pt x="159" y="283"/>
                  </a:lnTo>
                  <a:lnTo>
                    <a:pt x="159" y="283"/>
                  </a:lnTo>
                  <a:lnTo>
                    <a:pt x="166" y="291"/>
                  </a:lnTo>
                  <a:lnTo>
                    <a:pt x="169" y="297"/>
                  </a:lnTo>
                  <a:lnTo>
                    <a:pt x="169" y="297"/>
                  </a:lnTo>
                  <a:lnTo>
                    <a:pt x="175" y="298"/>
                  </a:lnTo>
                  <a:lnTo>
                    <a:pt x="181" y="300"/>
                  </a:lnTo>
                  <a:lnTo>
                    <a:pt x="188" y="303"/>
                  </a:lnTo>
                  <a:lnTo>
                    <a:pt x="188" y="303"/>
                  </a:lnTo>
                  <a:lnTo>
                    <a:pt x="191" y="304"/>
                  </a:lnTo>
                  <a:lnTo>
                    <a:pt x="192" y="307"/>
                  </a:lnTo>
                  <a:lnTo>
                    <a:pt x="195" y="313"/>
                  </a:lnTo>
                  <a:lnTo>
                    <a:pt x="195" y="320"/>
                  </a:lnTo>
                  <a:lnTo>
                    <a:pt x="195" y="320"/>
                  </a:lnTo>
                  <a:lnTo>
                    <a:pt x="211" y="315"/>
                  </a:lnTo>
                  <a:lnTo>
                    <a:pt x="211" y="315"/>
                  </a:lnTo>
                  <a:lnTo>
                    <a:pt x="226" y="311"/>
                  </a:lnTo>
                  <a:lnTo>
                    <a:pt x="236" y="308"/>
                  </a:lnTo>
                  <a:lnTo>
                    <a:pt x="265" y="284"/>
                  </a:lnTo>
                  <a:lnTo>
                    <a:pt x="334" y="241"/>
                  </a:lnTo>
                  <a:lnTo>
                    <a:pt x="334" y="241"/>
                  </a:lnTo>
                  <a:lnTo>
                    <a:pt x="334" y="241"/>
                  </a:lnTo>
                  <a:lnTo>
                    <a:pt x="334" y="241"/>
                  </a:lnTo>
                  <a:lnTo>
                    <a:pt x="330" y="231"/>
                  </a:lnTo>
                  <a:lnTo>
                    <a:pt x="329" y="229"/>
                  </a:lnTo>
                  <a:lnTo>
                    <a:pt x="326" y="227"/>
                  </a:lnTo>
                  <a:lnTo>
                    <a:pt x="326" y="227"/>
                  </a:lnTo>
                  <a:lnTo>
                    <a:pt x="323" y="227"/>
                  </a:lnTo>
                  <a:lnTo>
                    <a:pt x="320" y="226"/>
                  </a:lnTo>
                  <a:lnTo>
                    <a:pt x="317" y="224"/>
                  </a:lnTo>
                  <a:lnTo>
                    <a:pt x="314" y="224"/>
                  </a:lnTo>
                  <a:lnTo>
                    <a:pt x="314" y="224"/>
                  </a:lnTo>
                  <a:lnTo>
                    <a:pt x="310" y="224"/>
                  </a:lnTo>
                  <a:lnTo>
                    <a:pt x="307" y="223"/>
                  </a:lnTo>
                  <a:lnTo>
                    <a:pt x="304" y="220"/>
                  </a:lnTo>
                  <a:lnTo>
                    <a:pt x="303" y="217"/>
                  </a:lnTo>
                  <a:lnTo>
                    <a:pt x="303" y="217"/>
                  </a:lnTo>
                  <a:lnTo>
                    <a:pt x="303" y="212"/>
                  </a:lnTo>
                  <a:lnTo>
                    <a:pt x="303" y="209"/>
                  </a:lnTo>
                  <a:lnTo>
                    <a:pt x="302" y="206"/>
                  </a:lnTo>
                  <a:lnTo>
                    <a:pt x="302" y="206"/>
                  </a:lnTo>
                  <a:lnTo>
                    <a:pt x="296" y="199"/>
                  </a:lnTo>
                  <a:lnTo>
                    <a:pt x="294" y="197"/>
                  </a:lnTo>
                  <a:lnTo>
                    <a:pt x="294" y="195"/>
                  </a:lnTo>
                  <a:lnTo>
                    <a:pt x="294" y="195"/>
                  </a:lnTo>
                  <a:lnTo>
                    <a:pt x="294" y="193"/>
                  </a:lnTo>
                  <a:lnTo>
                    <a:pt x="297" y="190"/>
                  </a:lnTo>
                  <a:lnTo>
                    <a:pt x="302" y="187"/>
                  </a:lnTo>
                  <a:lnTo>
                    <a:pt x="302" y="187"/>
                  </a:lnTo>
                  <a:lnTo>
                    <a:pt x="302" y="186"/>
                  </a:lnTo>
                  <a:lnTo>
                    <a:pt x="300" y="185"/>
                  </a:lnTo>
                  <a:lnTo>
                    <a:pt x="299" y="180"/>
                  </a:lnTo>
                  <a:lnTo>
                    <a:pt x="299" y="180"/>
                  </a:lnTo>
                  <a:lnTo>
                    <a:pt x="297" y="175"/>
                  </a:lnTo>
                  <a:lnTo>
                    <a:pt x="297" y="172"/>
                  </a:lnTo>
                  <a:lnTo>
                    <a:pt x="299" y="170"/>
                  </a:lnTo>
                  <a:lnTo>
                    <a:pt x="299" y="170"/>
                  </a:lnTo>
                  <a:lnTo>
                    <a:pt x="302" y="166"/>
                  </a:lnTo>
                  <a:lnTo>
                    <a:pt x="302" y="163"/>
                  </a:lnTo>
                  <a:lnTo>
                    <a:pt x="300" y="159"/>
                  </a:lnTo>
                  <a:lnTo>
                    <a:pt x="300" y="159"/>
                  </a:lnTo>
                  <a:lnTo>
                    <a:pt x="299" y="155"/>
                  </a:lnTo>
                  <a:lnTo>
                    <a:pt x="300" y="152"/>
                  </a:lnTo>
                  <a:lnTo>
                    <a:pt x="302" y="148"/>
                  </a:lnTo>
                  <a:lnTo>
                    <a:pt x="300" y="142"/>
                  </a:lnTo>
                  <a:lnTo>
                    <a:pt x="300" y="142"/>
                  </a:lnTo>
                  <a:lnTo>
                    <a:pt x="296" y="133"/>
                  </a:lnTo>
                  <a:lnTo>
                    <a:pt x="293" y="130"/>
                  </a:lnTo>
                  <a:lnTo>
                    <a:pt x="293" y="128"/>
                  </a:lnTo>
                  <a:lnTo>
                    <a:pt x="293" y="128"/>
                  </a:lnTo>
                  <a:lnTo>
                    <a:pt x="294" y="126"/>
                  </a:lnTo>
                  <a:lnTo>
                    <a:pt x="297" y="125"/>
                  </a:lnTo>
                  <a:lnTo>
                    <a:pt x="297" y="125"/>
                  </a:lnTo>
                  <a:lnTo>
                    <a:pt x="296" y="121"/>
                  </a:lnTo>
                  <a:lnTo>
                    <a:pt x="296" y="121"/>
                  </a:lnTo>
                  <a:lnTo>
                    <a:pt x="294" y="113"/>
                  </a:lnTo>
                  <a:lnTo>
                    <a:pt x="293" y="105"/>
                  </a:lnTo>
                  <a:lnTo>
                    <a:pt x="290" y="96"/>
                  </a:lnTo>
                  <a:lnTo>
                    <a:pt x="287" y="92"/>
                  </a:lnTo>
                  <a:lnTo>
                    <a:pt x="287" y="92"/>
                  </a:lnTo>
                  <a:lnTo>
                    <a:pt x="285" y="89"/>
                  </a:lnTo>
                  <a:lnTo>
                    <a:pt x="280" y="86"/>
                  </a:lnTo>
                  <a:lnTo>
                    <a:pt x="277" y="84"/>
                  </a:lnTo>
                  <a:lnTo>
                    <a:pt x="276" y="82"/>
                  </a:lnTo>
                  <a:lnTo>
                    <a:pt x="276" y="82"/>
                  </a:lnTo>
                  <a:lnTo>
                    <a:pt x="275" y="76"/>
                  </a:lnTo>
                  <a:lnTo>
                    <a:pt x="273" y="74"/>
                  </a:lnTo>
                  <a:lnTo>
                    <a:pt x="269" y="72"/>
                  </a:lnTo>
                  <a:lnTo>
                    <a:pt x="269" y="72"/>
                  </a:lnTo>
                  <a:lnTo>
                    <a:pt x="265" y="68"/>
                  </a:lnTo>
                  <a:lnTo>
                    <a:pt x="262" y="62"/>
                  </a:lnTo>
                  <a:lnTo>
                    <a:pt x="260" y="57"/>
                  </a:lnTo>
                  <a:lnTo>
                    <a:pt x="260" y="55"/>
                  </a:lnTo>
                  <a:lnTo>
                    <a:pt x="262" y="55"/>
                  </a:lnTo>
                  <a:lnTo>
                    <a:pt x="262" y="55"/>
                  </a:lnTo>
                  <a:lnTo>
                    <a:pt x="265" y="54"/>
                  </a:lnTo>
                  <a:lnTo>
                    <a:pt x="267" y="49"/>
                  </a:lnTo>
                  <a:lnTo>
                    <a:pt x="270" y="47"/>
                  </a:lnTo>
                  <a:lnTo>
                    <a:pt x="273" y="44"/>
                  </a:lnTo>
                  <a:lnTo>
                    <a:pt x="273" y="44"/>
                  </a:lnTo>
                  <a:lnTo>
                    <a:pt x="276" y="41"/>
                  </a:lnTo>
                  <a:lnTo>
                    <a:pt x="277" y="37"/>
                  </a:lnTo>
                  <a:lnTo>
                    <a:pt x="279" y="32"/>
                  </a:lnTo>
                  <a:lnTo>
                    <a:pt x="277" y="27"/>
                  </a:lnTo>
                  <a:lnTo>
                    <a:pt x="277" y="27"/>
                  </a:lnTo>
                  <a:lnTo>
                    <a:pt x="276" y="22"/>
                  </a:lnTo>
                  <a:lnTo>
                    <a:pt x="276" y="17"/>
                  </a:lnTo>
                  <a:lnTo>
                    <a:pt x="277" y="2"/>
                  </a:lnTo>
                  <a:lnTo>
                    <a:pt x="277" y="2"/>
                  </a:lnTo>
                  <a:lnTo>
                    <a:pt x="267" y="1"/>
                  </a:lnTo>
                  <a:lnTo>
                    <a:pt x="262" y="0"/>
                  </a:lnTo>
                  <a:lnTo>
                    <a:pt x="262" y="0"/>
                  </a:lnTo>
                  <a:lnTo>
                    <a:pt x="255" y="0"/>
                  </a:lnTo>
                  <a:lnTo>
                    <a:pt x="246" y="1"/>
                  </a:lnTo>
                  <a:lnTo>
                    <a:pt x="246" y="1"/>
                  </a:lnTo>
                  <a:lnTo>
                    <a:pt x="240" y="2"/>
                  </a:lnTo>
                  <a:lnTo>
                    <a:pt x="235" y="4"/>
                  </a:lnTo>
                  <a:lnTo>
                    <a:pt x="228" y="7"/>
                  </a:lnTo>
                  <a:lnTo>
                    <a:pt x="226" y="7"/>
                  </a:lnTo>
                  <a:lnTo>
                    <a:pt x="223" y="5"/>
                  </a:lnTo>
                  <a:lnTo>
                    <a:pt x="223" y="5"/>
                  </a:lnTo>
                  <a:lnTo>
                    <a:pt x="221" y="4"/>
                  </a:lnTo>
                  <a:lnTo>
                    <a:pt x="215" y="4"/>
                  </a:lnTo>
                  <a:lnTo>
                    <a:pt x="196" y="5"/>
                  </a:lnTo>
                  <a:lnTo>
                    <a:pt x="164" y="8"/>
                  </a:lnTo>
                  <a:lnTo>
                    <a:pt x="164" y="8"/>
                  </a:lnTo>
                  <a:lnTo>
                    <a:pt x="159" y="10"/>
                  </a:lnTo>
                  <a:lnTo>
                    <a:pt x="155" y="11"/>
                  </a:lnTo>
                  <a:lnTo>
                    <a:pt x="149" y="15"/>
                  </a:lnTo>
                  <a:lnTo>
                    <a:pt x="144" y="20"/>
                  </a:lnTo>
                  <a:lnTo>
                    <a:pt x="141" y="21"/>
                  </a:lnTo>
                  <a:lnTo>
                    <a:pt x="138" y="22"/>
                  </a:lnTo>
                  <a:lnTo>
                    <a:pt x="138" y="22"/>
                  </a:lnTo>
                  <a:lnTo>
                    <a:pt x="132" y="24"/>
                  </a:lnTo>
                  <a:lnTo>
                    <a:pt x="125" y="27"/>
                  </a:lnTo>
                  <a:lnTo>
                    <a:pt x="120" y="29"/>
                  </a:lnTo>
                  <a:lnTo>
                    <a:pt x="114" y="35"/>
                  </a:lnTo>
                  <a:lnTo>
                    <a:pt x="114" y="35"/>
                  </a:lnTo>
                  <a:lnTo>
                    <a:pt x="111" y="37"/>
                  </a:lnTo>
                  <a:lnTo>
                    <a:pt x="107" y="38"/>
                  </a:lnTo>
                  <a:lnTo>
                    <a:pt x="107" y="38"/>
                  </a:lnTo>
                  <a:lnTo>
                    <a:pt x="110" y="42"/>
                  </a:lnTo>
                  <a:lnTo>
                    <a:pt x="110" y="42"/>
                  </a:lnTo>
                  <a:lnTo>
                    <a:pt x="112" y="47"/>
                  </a:lnTo>
                  <a:lnTo>
                    <a:pt x="114" y="51"/>
                  </a:lnTo>
                  <a:lnTo>
                    <a:pt x="115" y="59"/>
                  </a:lnTo>
                  <a:lnTo>
                    <a:pt x="115" y="5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1" name="Freeform 203">
              <a:extLst>
                <a:ext uri="{FF2B5EF4-FFF2-40B4-BE49-F238E27FC236}">
                  <a16:creationId xmlns:a16="http://schemas.microsoft.com/office/drawing/2014/main" id="{83837271-A73A-4365-87A9-5DB159913941}"/>
                </a:ext>
              </a:extLst>
            </p:cNvPr>
            <p:cNvSpPr>
              <a:spLocks/>
            </p:cNvSpPr>
            <p:nvPr/>
          </p:nvSpPr>
          <p:spPr bwMode="auto">
            <a:xfrm>
              <a:off x="4319612" y="2865549"/>
              <a:ext cx="343755" cy="329609"/>
            </a:xfrm>
            <a:custGeom>
              <a:avLst/>
              <a:gdLst/>
              <a:ahLst/>
              <a:cxnLst>
                <a:cxn ang="0">
                  <a:pos x="21" y="18"/>
                </a:cxn>
                <a:cxn ang="0">
                  <a:pos x="13" y="28"/>
                </a:cxn>
                <a:cxn ang="0">
                  <a:pos x="13" y="37"/>
                </a:cxn>
                <a:cxn ang="0">
                  <a:pos x="7" y="47"/>
                </a:cxn>
                <a:cxn ang="0">
                  <a:pos x="0" y="54"/>
                </a:cxn>
                <a:cxn ang="0">
                  <a:pos x="3" y="59"/>
                </a:cxn>
                <a:cxn ang="0">
                  <a:pos x="9" y="74"/>
                </a:cxn>
                <a:cxn ang="0">
                  <a:pos x="7" y="85"/>
                </a:cxn>
                <a:cxn ang="0">
                  <a:pos x="9" y="92"/>
                </a:cxn>
                <a:cxn ang="0">
                  <a:pos x="4" y="98"/>
                </a:cxn>
                <a:cxn ang="0">
                  <a:pos x="6" y="106"/>
                </a:cxn>
                <a:cxn ang="0">
                  <a:pos x="9" y="113"/>
                </a:cxn>
                <a:cxn ang="0">
                  <a:pos x="1" y="119"/>
                </a:cxn>
                <a:cxn ang="0">
                  <a:pos x="1" y="123"/>
                </a:cxn>
                <a:cxn ang="0">
                  <a:pos x="9" y="132"/>
                </a:cxn>
                <a:cxn ang="0">
                  <a:pos x="10" y="143"/>
                </a:cxn>
                <a:cxn ang="0">
                  <a:pos x="14" y="149"/>
                </a:cxn>
                <a:cxn ang="0">
                  <a:pos x="21" y="150"/>
                </a:cxn>
                <a:cxn ang="0">
                  <a:pos x="30" y="153"/>
                </a:cxn>
                <a:cxn ang="0">
                  <a:pos x="36" y="155"/>
                </a:cxn>
                <a:cxn ang="0">
                  <a:pos x="41" y="167"/>
                </a:cxn>
                <a:cxn ang="0">
                  <a:pos x="64" y="172"/>
                </a:cxn>
                <a:cxn ang="0">
                  <a:pos x="75" y="182"/>
                </a:cxn>
                <a:cxn ang="0">
                  <a:pos x="225" y="224"/>
                </a:cxn>
                <a:cxn ang="0">
                  <a:pos x="239" y="68"/>
                </a:cxn>
                <a:cxn ang="0">
                  <a:pos x="238" y="54"/>
                </a:cxn>
                <a:cxn ang="0">
                  <a:pos x="239" y="44"/>
                </a:cxn>
                <a:cxn ang="0">
                  <a:pos x="240" y="31"/>
                </a:cxn>
                <a:cxn ang="0">
                  <a:pos x="243" y="20"/>
                </a:cxn>
                <a:cxn ang="0">
                  <a:pos x="242" y="20"/>
                </a:cxn>
                <a:cxn ang="0">
                  <a:pos x="221" y="14"/>
                </a:cxn>
                <a:cxn ang="0">
                  <a:pos x="213" y="11"/>
                </a:cxn>
                <a:cxn ang="0">
                  <a:pos x="201" y="2"/>
                </a:cxn>
                <a:cxn ang="0">
                  <a:pos x="191" y="1"/>
                </a:cxn>
                <a:cxn ang="0">
                  <a:pos x="164" y="14"/>
                </a:cxn>
                <a:cxn ang="0">
                  <a:pos x="161" y="20"/>
                </a:cxn>
                <a:cxn ang="0">
                  <a:pos x="164" y="35"/>
                </a:cxn>
                <a:cxn ang="0">
                  <a:pos x="162" y="41"/>
                </a:cxn>
                <a:cxn ang="0">
                  <a:pos x="144" y="45"/>
                </a:cxn>
                <a:cxn ang="0">
                  <a:pos x="131" y="35"/>
                </a:cxn>
                <a:cxn ang="0">
                  <a:pos x="108" y="29"/>
                </a:cxn>
                <a:cxn ang="0">
                  <a:pos x="97" y="27"/>
                </a:cxn>
                <a:cxn ang="0">
                  <a:pos x="93" y="18"/>
                </a:cxn>
                <a:cxn ang="0">
                  <a:pos x="87" y="11"/>
                </a:cxn>
                <a:cxn ang="0">
                  <a:pos x="75" y="7"/>
                </a:cxn>
                <a:cxn ang="0">
                  <a:pos x="53" y="4"/>
                </a:cxn>
                <a:cxn ang="0">
                  <a:pos x="43" y="2"/>
                </a:cxn>
                <a:cxn ang="0">
                  <a:pos x="34" y="8"/>
                </a:cxn>
                <a:cxn ang="0">
                  <a:pos x="31" y="12"/>
                </a:cxn>
              </a:cxnLst>
              <a:rect l="0" t="0" r="r" b="b"/>
              <a:pathLst>
                <a:path w="243" h="233">
                  <a:moveTo>
                    <a:pt x="27" y="12"/>
                  </a:moveTo>
                  <a:lnTo>
                    <a:pt x="27" y="12"/>
                  </a:lnTo>
                  <a:lnTo>
                    <a:pt x="21" y="18"/>
                  </a:lnTo>
                  <a:lnTo>
                    <a:pt x="14" y="24"/>
                  </a:lnTo>
                  <a:lnTo>
                    <a:pt x="14" y="24"/>
                  </a:lnTo>
                  <a:lnTo>
                    <a:pt x="13" y="28"/>
                  </a:lnTo>
                  <a:lnTo>
                    <a:pt x="13" y="31"/>
                  </a:lnTo>
                  <a:lnTo>
                    <a:pt x="13" y="31"/>
                  </a:lnTo>
                  <a:lnTo>
                    <a:pt x="13" y="37"/>
                  </a:lnTo>
                  <a:lnTo>
                    <a:pt x="10" y="44"/>
                  </a:lnTo>
                  <a:lnTo>
                    <a:pt x="10" y="44"/>
                  </a:lnTo>
                  <a:lnTo>
                    <a:pt x="7" y="47"/>
                  </a:lnTo>
                  <a:lnTo>
                    <a:pt x="4" y="49"/>
                  </a:lnTo>
                  <a:lnTo>
                    <a:pt x="1" y="52"/>
                  </a:lnTo>
                  <a:lnTo>
                    <a:pt x="0" y="54"/>
                  </a:lnTo>
                  <a:lnTo>
                    <a:pt x="0" y="54"/>
                  </a:lnTo>
                  <a:lnTo>
                    <a:pt x="0" y="56"/>
                  </a:lnTo>
                  <a:lnTo>
                    <a:pt x="3" y="59"/>
                  </a:lnTo>
                  <a:lnTo>
                    <a:pt x="7" y="68"/>
                  </a:lnTo>
                  <a:lnTo>
                    <a:pt x="7" y="68"/>
                  </a:lnTo>
                  <a:lnTo>
                    <a:pt x="9" y="74"/>
                  </a:lnTo>
                  <a:lnTo>
                    <a:pt x="7" y="78"/>
                  </a:lnTo>
                  <a:lnTo>
                    <a:pt x="6" y="81"/>
                  </a:lnTo>
                  <a:lnTo>
                    <a:pt x="7" y="85"/>
                  </a:lnTo>
                  <a:lnTo>
                    <a:pt x="7" y="85"/>
                  </a:lnTo>
                  <a:lnTo>
                    <a:pt x="9" y="89"/>
                  </a:lnTo>
                  <a:lnTo>
                    <a:pt x="9" y="92"/>
                  </a:lnTo>
                  <a:lnTo>
                    <a:pt x="6" y="96"/>
                  </a:lnTo>
                  <a:lnTo>
                    <a:pt x="6" y="96"/>
                  </a:lnTo>
                  <a:lnTo>
                    <a:pt x="4" y="98"/>
                  </a:lnTo>
                  <a:lnTo>
                    <a:pt x="4" y="101"/>
                  </a:lnTo>
                  <a:lnTo>
                    <a:pt x="6" y="106"/>
                  </a:lnTo>
                  <a:lnTo>
                    <a:pt x="6" y="106"/>
                  </a:lnTo>
                  <a:lnTo>
                    <a:pt x="7" y="111"/>
                  </a:lnTo>
                  <a:lnTo>
                    <a:pt x="9" y="112"/>
                  </a:lnTo>
                  <a:lnTo>
                    <a:pt x="9" y="113"/>
                  </a:lnTo>
                  <a:lnTo>
                    <a:pt x="9" y="113"/>
                  </a:lnTo>
                  <a:lnTo>
                    <a:pt x="4" y="116"/>
                  </a:lnTo>
                  <a:lnTo>
                    <a:pt x="1" y="119"/>
                  </a:lnTo>
                  <a:lnTo>
                    <a:pt x="1" y="121"/>
                  </a:lnTo>
                  <a:lnTo>
                    <a:pt x="1" y="121"/>
                  </a:lnTo>
                  <a:lnTo>
                    <a:pt x="1" y="123"/>
                  </a:lnTo>
                  <a:lnTo>
                    <a:pt x="3" y="125"/>
                  </a:lnTo>
                  <a:lnTo>
                    <a:pt x="9" y="132"/>
                  </a:lnTo>
                  <a:lnTo>
                    <a:pt x="9" y="132"/>
                  </a:lnTo>
                  <a:lnTo>
                    <a:pt x="10" y="135"/>
                  </a:lnTo>
                  <a:lnTo>
                    <a:pt x="10" y="138"/>
                  </a:lnTo>
                  <a:lnTo>
                    <a:pt x="10" y="143"/>
                  </a:lnTo>
                  <a:lnTo>
                    <a:pt x="10" y="143"/>
                  </a:lnTo>
                  <a:lnTo>
                    <a:pt x="11" y="146"/>
                  </a:lnTo>
                  <a:lnTo>
                    <a:pt x="14" y="149"/>
                  </a:lnTo>
                  <a:lnTo>
                    <a:pt x="17" y="150"/>
                  </a:lnTo>
                  <a:lnTo>
                    <a:pt x="21" y="150"/>
                  </a:lnTo>
                  <a:lnTo>
                    <a:pt x="21" y="150"/>
                  </a:lnTo>
                  <a:lnTo>
                    <a:pt x="24" y="150"/>
                  </a:lnTo>
                  <a:lnTo>
                    <a:pt x="27" y="152"/>
                  </a:lnTo>
                  <a:lnTo>
                    <a:pt x="30" y="153"/>
                  </a:lnTo>
                  <a:lnTo>
                    <a:pt x="33" y="153"/>
                  </a:lnTo>
                  <a:lnTo>
                    <a:pt x="33" y="153"/>
                  </a:lnTo>
                  <a:lnTo>
                    <a:pt x="36" y="155"/>
                  </a:lnTo>
                  <a:lnTo>
                    <a:pt x="37" y="157"/>
                  </a:lnTo>
                  <a:lnTo>
                    <a:pt x="41" y="167"/>
                  </a:lnTo>
                  <a:lnTo>
                    <a:pt x="41" y="167"/>
                  </a:lnTo>
                  <a:lnTo>
                    <a:pt x="51" y="167"/>
                  </a:lnTo>
                  <a:lnTo>
                    <a:pt x="58" y="169"/>
                  </a:lnTo>
                  <a:lnTo>
                    <a:pt x="64" y="172"/>
                  </a:lnTo>
                  <a:lnTo>
                    <a:pt x="64" y="172"/>
                  </a:lnTo>
                  <a:lnTo>
                    <a:pt x="73" y="179"/>
                  </a:lnTo>
                  <a:lnTo>
                    <a:pt x="75" y="182"/>
                  </a:lnTo>
                  <a:lnTo>
                    <a:pt x="102" y="167"/>
                  </a:lnTo>
                  <a:lnTo>
                    <a:pt x="225" y="233"/>
                  </a:lnTo>
                  <a:lnTo>
                    <a:pt x="225" y="224"/>
                  </a:lnTo>
                  <a:lnTo>
                    <a:pt x="239" y="224"/>
                  </a:lnTo>
                  <a:lnTo>
                    <a:pt x="239" y="224"/>
                  </a:lnTo>
                  <a:lnTo>
                    <a:pt x="239" y="68"/>
                  </a:lnTo>
                  <a:lnTo>
                    <a:pt x="239" y="68"/>
                  </a:lnTo>
                  <a:lnTo>
                    <a:pt x="239" y="59"/>
                  </a:lnTo>
                  <a:lnTo>
                    <a:pt x="238" y="54"/>
                  </a:lnTo>
                  <a:lnTo>
                    <a:pt x="238" y="48"/>
                  </a:lnTo>
                  <a:lnTo>
                    <a:pt x="239" y="44"/>
                  </a:lnTo>
                  <a:lnTo>
                    <a:pt x="239" y="44"/>
                  </a:lnTo>
                  <a:lnTo>
                    <a:pt x="240" y="39"/>
                  </a:lnTo>
                  <a:lnTo>
                    <a:pt x="240" y="35"/>
                  </a:lnTo>
                  <a:lnTo>
                    <a:pt x="240" y="31"/>
                  </a:lnTo>
                  <a:lnTo>
                    <a:pt x="240" y="24"/>
                  </a:lnTo>
                  <a:lnTo>
                    <a:pt x="240" y="24"/>
                  </a:lnTo>
                  <a:lnTo>
                    <a:pt x="243" y="20"/>
                  </a:lnTo>
                  <a:lnTo>
                    <a:pt x="243" y="20"/>
                  </a:lnTo>
                  <a:lnTo>
                    <a:pt x="242" y="20"/>
                  </a:lnTo>
                  <a:lnTo>
                    <a:pt x="242" y="20"/>
                  </a:lnTo>
                  <a:lnTo>
                    <a:pt x="240" y="18"/>
                  </a:lnTo>
                  <a:lnTo>
                    <a:pt x="236" y="17"/>
                  </a:lnTo>
                  <a:lnTo>
                    <a:pt x="221" y="14"/>
                  </a:lnTo>
                  <a:lnTo>
                    <a:pt x="221" y="14"/>
                  </a:lnTo>
                  <a:lnTo>
                    <a:pt x="216" y="12"/>
                  </a:lnTo>
                  <a:lnTo>
                    <a:pt x="213" y="11"/>
                  </a:lnTo>
                  <a:lnTo>
                    <a:pt x="209" y="7"/>
                  </a:lnTo>
                  <a:lnTo>
                    <a:pt x="205" y="4"/>
                  </a:lnTo>
                  <a:lnTo>
                    <a:pt x="201" y="2"/>
                  </a:lnTo>
                  <a:lnTo>
                    <a:pt x="196" y="1"/>
                  </a:lnTo>
                  <a:lnTo>
                    <a:pt x="196" y="1"/>
                  </a:lnTo>
                  <a:lnTo>
                    <a:pt x="191" y="1"/>
                  </a:lnTo>
                  <a:lnTo>
                    <a:pt x="184" y="2"/>
                  </a:lnTo>
                  <a:lnTo>
                    <a:pt x="172" y="7"/>
                  </a:lnTo>
                  <a:lnTo>
                    <a:pt x="164" y="14"/>
                  </a:lnTo>
                  <a:lnTo>
                    <a:pt x="161" y="17"/>
                  </a:lnTo>
                  <a:lnTo>
                    <a:pt x="161" y="20"/>
                  </a:lnTo>
                  <a:lnTo>
                    <a:pt x="161" y="20"/>
                  </a:lnTo>
                  <a:lnTo>
                    <a:pt x="161" y="24"/>
                  </a:lnTo>
                  <a:lnTo>
                    <a:pt x="164" y="29"/>
                  </a:lnTo>
                  <a:lnTo>
                    <a:pt x="164" y="35"/>
                  </a:lnTo>
                  <a:lnTo>
                    <a:pt x="164" y="38"/>
                  </a:lnTo>
                  <a:lnTo>
                    <a:pt x="162" y="41"/>
                  </a:lnTo>
                  <a:lnTo>
                    <a:pt x="162" y="41"/>
                  </a:lnTo>
                  <a:lnTo>
                    <a:pt x="158" y="44"/>
                  </a:lnTo>
                  <a:lnTo>
                    <a:pt x="151" y="45"/>
                  </a:lnTo>
                  <a:lnTo>
                    <a:pt x="144" y="45"/>
                  </a:lnTo>
                  <a:lnTo>
                    <a:pt x="138" y="41"/>
                  </a:lnTo>
                  <a:lnTo>
                    <a:pt x="138" y="41"/>
                  </a:lnTo>
                  <a:lnTo>
                    <a:pt x="131" y="35"/>
                  </a:lnTo>
                  <a:lnTo>
                    <a:pt x="124" y="32"/>
                  </a:lnTo>
                  <a:lnTo>
                    <a:pt x="115" y="31"/>
                  </a:lnTo>
                  <a:lnTo>
                    <a:pt x="108" y="29"/>
                  </a:lnTo>
                  <a:lnTo>
                    <a:pt x="108" y="29"/>
                  </a:lnTo>
                  <a:lnTo>
                    <a:pt x="101" y="29"/>
                  </a:lnTo>
                  <a:lnTo>
                    <a:pt x="97" y="27"/>
                  </a:lnTo>
                  <a:lnTo>
                    <a:pt x="93" y="22"/>
                  </a:lnTo>
                  <a:lnTo>
                    <a:pt x="93" y="18"/>
                  </a:lnTo>
                  <a:lnTo>
                    <a:pt x="93" y="18"/>
                  </a:lnTo>
                  <a:lnTo>
                    <a:pt x="93" y="15"/>
                  </a:lnTo>
                  <a:lnTo>
                    <a:pt x="90" y="12"/>
                  </a:lnTo>
                  <a:lnTo>
                    <a:pt x="87" y="11"/>
                  </a:lnTo>
                  <a:lnTo>
                    <a:pt x="83" y="10"/>
                  </a:lnTo>
                  <a:lnTo>
                    <a:pt x="83" y="10"/>
                  </a:lnTo>
                  <a:lnTo>
                    <a:pt x="75" y="7"/>
                  </a:lnTo>
                  <a:lnTo>
                    <a:pt x="70" y="5"/>
                  </a:lnTo>
                  <a:lnTo>
                    <a:pt x="63" y="2"/>
                  </a:lnTo>
                  <a:lnTo>
                    <a:pt x="53" y="4"/>
                  </a:lnTo>
                  <a:lnTo>
                    <a:pt x="53" y="4"/>
                  </a:lnTo>
                  <a:lnTo>
                    <a:pt x="47" y="4"/>
                  </a:lnTo>
                  <a:lnTo>
                    <a:pt x="43" y="2"/>
                  </a:lnTo>
                  <a:lnTo>
                    <a:pt x="34" y="0"/>
                  </a:lnTo>
                  <a:lnTo>
                    <a:pt x="34" y="0"/>
                  </a:lnTo>
                  <a:lnTo>
                    <a:pt x="34" y="8"/>
                  </a:lnTo>
                  <a:lnTo>
                    <a:pt x="34" y="8"/>
                  </a:lnTo>
                  <a:lnTo>
                    <a:pt x="33" y="11"/>
                  </a:lnTo>
                  <a:lnTo>
                    <a:pt x="31" y="12"/>
                  </a:lnTo>
                  <a:lnTo>
                    <a:pt x="27" y="12"/>
                  </a:lnTo>
                  <a:lnTo>
                    <a:pt x="27" y="1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2" name="Freeform 204">
              <a:extLst>
                <a:ext uri="{FF2B5EF4-FFF2-40B4-BE49-F238E27FC236}">
                  <a16:creationId xmlns:a16="http://schemas.microsoft.com/office/drawing/2014/main" id="{1C1C0249-B733-4A60-A9E3-28448F8EF969}"/>
                </a:ext>
              </a:extLst>
            </p:cNvPr>
            <p:cNvSpPr>
              <a:spLocks/>
            </p:cNvSpPr>
            <p:nvPr/>
          </p:nvSpPr>
          <p:spPr bwMode="auto">
            <a:xfrm>
              <a:off x="3724053" y="3329547"/>
              <a:ext cx="66488" cy="19805"/>
            </a:xfrm>
            <a:custGeom>
              <a:avLst/>
              <a:gdLst/>
              <a:ahLst/>
              <a:cxnLst>
                <a:cxn ang="0">
                  <a:pos x="23" y="9"/>
                </a:cxn>
                <a:cxn ang="0">
                  <a:pos x="23" y="9"/>
                </a:cxn>
                <a:cxn ang="0">
                  <a:pos x="26" y="7"/>
                </a:cxn>
                <a:cxn ang="0">
                  <a:pos x="30" y="9"/>
                </a:cxn>
                <a:cxn ang="0">
                  <a:pos x="33" y="10"/>
                </a:cxn>
                <a:cxn ang="0">
                  <a:pos x="37" y="12"/>
                </a:cxn>
                <a:cxn ang="0">
                  <a:pos x="37" y="12"/>
                </a:cxn>
                <a:cxn ang="0">
                  <a:pos x="40" y="12"/>
                </a:cxn>
                <a:cxn ang="0">
                  <a:pos x="43" y="10"/>
                </a:cxn>
                <a:cxn ang="0">
                  <a:pos x="47" y="9"/>
                </a:cxn>
                <a:cxn ang="0">
                  <a:pos x="47" y="9"/>
                </a:cxn>
                <a:cxn ang="0">
                  <a:pos x="38" y="7"/>
                </a:cxn>
                <a:cxn ang="0">
                  <a:pos x="38" y="7"/>
                </a:cxn>
                <a:cxn ang="0">
                  <a:pos x="33" y="6"/>
                </a:cxn>
                <a:cxn ang="0">
                  <a:pos x="30" y="3"/>
                </a:cxn>
                <a:cxn ang="0">
                  <a:pos x="27" y="0"/>
                </a:cxn>
                <a:cxn ang="0">
                  <a:pos x="24" y="0"/>
                </a:cxn>
                <a:cxn ang="0">
                  <a:pos x="23" y="2"/>
                </a:cxn>
                <a:cxn ang="0">
                  <a:pos x="23" y="2"/>
                </a:cxn>
                <a:cxn ang="0">
                  <a:pos x="13" y="4"/>
                </a:cxn>
                <a:cxn ang="0">
                  <a:pos x="3" y="4"/>
                </a:cxn>
                <a:cxn ang="0">
                  <a:pos x="3" y="4"/>
                </a:cxn>
                <a:cxn ang="0">
                  <a:pos x="0" y="14"/>
                </a:cxn>
                <a:cxn ang="0">
                  <a:pos x="0" y="14"/>
                </a:cxn>
                <a:cxn ang="0">
                  <a:pos x="4" y="13"/>
                </a:cxn>
                <a:cxn ang="0">
                  <a:pos x="4" y="13"/>
                </a:cxn>
                <a:cxn ang="0">
                  <a:pos x="14" y="12"/>
                </a:cxn>
                <a:cxn ang="0">
                  <a:pos x="20" y="10"/>
                </a:cxn>
                <a:cxn ang="0">
                  <a:pos x="23" y="9"/>
                </a:cxn>
                <a:cxn ang="0">
                  <a:pos x="23" y="9"/>
                </a:cxn>
              </a:cxnLst>
              <a:rect l="0" t="0" r="r" b="b"/>
              <a:pathLst>
                <a:path w="47" h="14">
                  <a:moveTo>
                    <a:pt x="23" y="9"/>
                  </a:moveTo>
                  <a:lnTo>
                    <a:pt x="23" y="9"/>
                  </a:lnTo>
                  <a:lnTo>
                    <a:pt x="26" y="7"/>
                  </a:lnTo>
                  <a:lnTo>
                    <a:pt x="30" y="9"/>
                  </a:lnTo>
                  <a:lnTo>
                    <a:pt x="33" y="10"/>
                  </a:lnTo>
                  <a:lnTo>
                    <a:pt x="37" y="12"/>
                  </a:lnTo>
                  <a:lnTo>
                    <a:pt x="37" y="12"/>
                  </a:lnTo>
                  <a:lnTo>
                    <a:pt x="40" y="12"/>
                  </a:lnTo>
                  <a:lnTo>
                    <a:pt x="43" y="10"/>
                  </a:lnTo>
                  <a:lnTo>
                    <a:pt x="47" y="9"/>
                  </a:lnTo>
                  <a:lnTo>
                    <a:pt x="47" y="9"/>
                  </a:lnTo>
                  <a:lnTo>
                    <a:pt x="38" y="7"/>
                  </a:lnTo>
                  <a:lnTo>
                    <a:pt x="38" y="7"/>
                  </a:lnTo>
                  <a:lnTo>
                    <a:pt x="33" y="6"/>
                  </a:lnTo>
                  <a:lnTo>
                    <a:pt x="30" y="3"/>
                  </a:lnTo>
                  <a:lnTo>
                    <a:pt x="27" y="0"/>
                  </a:lnTo>
                  <a:lnTo>
                    <a:pt x="24" y="0"/>
                  </a:lnTo>
                  <a:lnTo>
                    <a:pt x="23" y="2"/>
                  </a:lnTo>
                  <a:lnTo>
                    <a:pt x="23" y="2"/>
                  </a:lnTo>
                  <a:lnTo>
                    <a:pt x="13" y="4"/>
                  </a:lnTo>
                  <a:lnTo>
                    <a:pt x="3" y="4"/>
                  </a:lnTo>
                  <a:lnTo>
                    <a:pt x="3" y="4"/>
                  </a:lnTo>
                  <a:lnTo>
                    <a:pt x="0" y="14"/>
                  </a:lnTo>
                  <a:lnTo>
                    <a:pt x="0" y="14"/>
                  </a:lnTo>
                  <a:lnTo>
                    <a:pt x="4" y="13"/>
                  </a:lnTo>
                  <a:lnTo>
                    <a:pt x="4" y="13"/>
                  </a:lnTo>
                  <a:lnTo>
                    <a:pt x="14" y="12"/>
                  </a:lnTo>
                  <a:lnTo>
                    <a:pt x="20" y="10"/>
                  </a:lnTo>
                  <a:lnTo>
                    <a:pt x="23" y="9"/>
                  </a:lnTo>
                  <a:lnTo>
                    <a:pt x="23" y="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3" name="Freeform 205">
              <a:extLst>
                <a:ext uri="{FF2B5EF4-FFF2-40B4-BE49-F238E27FC236}">
                  <a16:creationId xmlns:a16="http://schemas.microsoft.com/office/drawing/2014/main" id="{18413EE0-3E59-4B62-AD45-5E1F6627D7EA}"/>
                </a:ext>
              </a:extLst>
            </p:cNvPr>
            <p:cNvSpPr>
              <a:spLocks/>
            </p:cNvSpPr>
            <p:nvPr/>
          </p:nvSpPr>
          <p:spPr bwMode="auto">
            <a:xfrm>
              <a:off x="3714151" y="3267303"/>
              <a:ext cx="130146" cy="100439"/>
            </a:xfrm>
            <a:custGeom>
              <a:avLst/>
              <a:gdLst/>
              <a:ahLst/>
              <a:cxnLst>
                <a:cxn ang="0">
                  <a:pos x="18" y="70"/>
                </a:cxn>
                <a:cxn ang="0">
                  <a:pos x="24" y="68"/>
                </a:cxn>
                <a:cxn ang="0">
                  <a:pos x="28" y="66"/>
                </a:cxn>
                <a:cxn ang="0">
                  <a:pos x="51" y="64"/>
                </a:cxn>
                <a:cxn ang="0">
                  <a:pos x="55" y="66"/>
                </a:cxn>
                <a:cxn ang="0">
                  <a:pos x="55" y="64"/>
                </a:cxn>
                <a:cxn ang="0">
                  <a:pos x="64" y="67"/>
                </a:cxn>
                <a:cxn ang="0">
                  <a:pos x="67" y="68"/>
                </a:cxn>
                <a:cxn ang="0">
                  <a:pos x="75" y="71"/>
                </a:cxn>
                <a:cxn ang="0">
                  <a:pos x="89" y="70"/>
                </a:cxn>
                <a:cxn ang="0">
                  <a:pos x="92" y="70"/>
                </a:cxn>
                <a:cxn ang="0">
                  <a:pos x="92" y="60"/>
                </a:cxn>
                <a:cxn ang="0">
                  <a:pos x="88" y="54"/>
                </a:cxn>
                <a:cxn ang="0">
                  <a:pos x="84" y="48"/>
                </a:cxn>
                <a:cxn ang="0">
                  <a:pos x="81" y="43"/>
                </a:cxn>
                <a:cxn ang="0">
                  <a:pos x="78" y="34"/>
                </a:cxn>
                <a:cxn ang="0">
                  <a:pos x="75" y="30"/>
                </a:cxn>
                <a:cxn ang="0">
                  <a:pos x="68" y="23"/>
                </a:cxn>
                <a:cxn ang="0">
                  <a:pos x="64" y="20"/>
                </a:cxn>
                <a:cxn ang="0">
                  <a:pos x="58" y="9"/>
                </a:cxn>
                <a:cxn ang="0">
                  <a:pos x="53" y="9"/>
                </a:cxn>
                <a:cxn ang="0">
                  <a:pos x="43" y="0"/>
                </a:cxn>
                <a:cxn ang="0">
                  <a:pos x="40" y="0"/>
                </a:cxn>
                <a:cxn ang="0">
                  <a:pos x="30" y="2"/>
                </a:cxn>
                <a:cxn ang="0">
                  <a:pos x="25" y="2"/>
                </a:cxn>
                <a:cxn ang="0">
                  <a:pos x="16" y="2"/>
                </a:cxn>
                <a:cxn ang="0">
                  <a:pos x="11" y="4"/>
                </a:cxn>
                <a:cxn ang="0">
                  <a:pos x="7" y="10"/>
                </a:cxn>
                <a:cxn ang="0">
                  <a:pos x="6" y="10"/>
                </a:cxn>
                <a:cxn ang="0">
                  <a:pos x="4" y="17"/>
                </a:cxn>
                <a:cxn ang="0">
                  <a:pos x="3" y="23"/>
                </a:cxn>
                <a:cxn ang="0">
                  <a:pos x="0" y="29"/>
                </a:cxn>
                <a:cxn ang="0">
                  <a:pos x="6" y="41"/>
                </a:cxn>
                <a:cxn ang="0">
                  <a:pos x="8" y="46"/>
                </a:cxn>
                <a:cxn ang="0">
                  <a:pos x="10" y="48"/>
                </a:cxn>
                <a:cxn ang="0">
                  <a:pos x="30" y="46"/>
                </a:cxn>
                <a:cxn ang="0">
                  <a:pos x="31" y="44"/>
                </a:cxn>
                <a:cxn ang="0">
                  <a:pos x="37" y="47"/>
                </a:cxn>
                <a:cxn ang="0">
                  <a:pos x="45" y="51"/>
                </a:cxn>
                <a:cxn ang="0">
                  <a:pos x="54" y="53"/>
                </a:cxn>
                <a:cxn ang="0">
                  <a:pos x="50" y="54"/>
                </a:cxn>
                <a:cxn ang="0">
                  <a:pos x="44" y="56"/>
                </a:cxn>
                <a:cxn ang="0">
                  <a:pos x="40" y="54"/>
                </a:cxn>
                <a:cxn ang="0">
                  <a:pos x="33" y="51"/>
                </a:cxn>
                <a:cxn ang="0">
                  <a:pos x="30" y="53"/>
                </a:cxn>
                <a:cxn ang="0">
                  <a:pos x="21" y="56"/>
                </a:cxn>
                <a:cxn ang="0">
                  <a:pos x="11" y="57"/>
                </a:cxn>
                <a:cxn ang="0">
                  <a:pos x="7" y="58"/>
                </a:cxn>
                <a:cxn ang="0">
                  <a:pos x="8" y="66"/>
                </a:cxn>
                <a:cxn ang="0">
                  <a:pos x="10" y="67"/>
                </a:cxn>
                <a:cxn ang="0">
                  <a:pos x="16" y="67"/>
                </a:cxn>
                <a:cxn ang="0">
                  <a:pos x="17" y="68"/>
                </a:cxn>
                <a:cxn ang="0">
                  <a:pos x="18" y="70"/>
                </a:cxn>
              </a:cxnLst>
              <a:rect l="0" t="0" r="r" b="b"/>
              <a:pathLst>
                <a:path w="92" h="71">
                  <a:moveTo>
                    <a:pt x="18" y="70"/>
                  </a:moveTo>
                  <a:lnTo>
                    <a:pt x="18" y="70"/>
                  </a:lnTo>
                  <a:lnTo>
                    <a:pt x="21" y="70"/>
                  </a:lnTo>
                  <a:lnTo>
                    <a:pt x="24" y="68"/>
                  </a:lnTo>
                  <a:lnTo>
                    <a:pt x="28" y="66"/>
                  </a:lnTo>
                  <a:lnTo>
                    <a:pt x="28" y="66"/>
                  </a:lnTo>
                  <a:lnTo>
                    <a:pt x="51" y="64"/>
                  </a:lnTo>
                  <a:lnTo>
                    <a:pt x="51" y="64"/>
                  </a:lnTo>
                  <a:lnTo>
                    <a:pt x="55" y="66"/>
                  </a:lnTo>
                  <a:lnTo>
                    <a:pt x="55" y="66"/>
                  </a:lnTo>
                  <a:lnTo>
                    <a:pt x="55" y="64"/>
                  </a:lnTo>
                  <a:lnTo>
                    <a:pt x="55" y="64"/>
                  </a:lnTo>
                  <a:lnTo>
                    <a:pt x="61" y="66"/>
                  </a:lnTo>
                  <a:lnTo>
                    <a:pt x="64" y="67"/>
                  </a:lnTo>
                  <a:lnTo>
                    <a:pt x="67" y="68"/>
                  </a:lnTo>
                  <a:lnTo>
                    <a:pt x="67" y="68"/>
                  </a:lnTo>
                  <a:lnTo>
                    <a:pt x="70" y="70"/>
                  </a:lnTo>
                  <a:lnTo>
                    <a:pt x="75" y="71"/>
                  </a:lnTo>
                  <a:lnTo>
                    <a:pt x="82" y="71"/>
                  </a:lnTo>
                  <a:lnTo>
                    <a:pt x="89" y="70"/>
                  </a:lnTo>
                  <a:lnTo>
                    <a:pt x="89" y="70"/>
                  </a:lnTo>
                  <a:lnTo>
                    <a:pt x="92" y="70"/>
                  </a:lnTo>
                  <a:lnTo>
                    <a:pt x="92" y="70"/>
                  </a:lnTo>
                  <a:lnTo>
                    <a:pt x="92" y="60"/>
                  </a:lnTo>
                  <a:lnTo>
                    <a:pt x="92" y="60"/>
                  </a:lnTo>
                  <a:lnTo>
                    <a:pt x="88" y="54"/>
                  </a:lnTo>
                  <a:lnTo>
                    <a:pt x="84" y="48"/>
                  </a:lnTo>
                  <a:lnTo>
                    <a:pt x="84" y="48"/>
                  </a:lnTo>
                  <a:lnTo>
                    <a:pt x="81" y="46"/>
                  </a:lnTo>
                  <a:lnTo>
                    <a:pt x="81" y="43"/>
                  </a:lnTo>
                  <a:lnTo>
                    <a:pt x="81" y="39"/>
                  </a:lnTo>
                  <a:lnTo>
                    <a:pt x="78" y="34"/>
                  </a:lnTo>
                  <a:lnTo>
                    <a:pt x="78" y="34"/>
                  </a:lnTo>
                  <a:lnTo>
                    <a:pt x="75" y="30"/>
                  </a:lnTo>
                  <a:lnTo>
                    <a:pt x="72" y="26"/>
                  </a:lnTo>
                  <a:lnTo>
                    <a:pt x="68" y="23"/>
                  </a:lnTo>
                  <a:lnTo>
                    <a:pt x="68" y="23"/>
                  </a:lnTo>
                  <a:lnTo>
                    <a:pt x="64" y="20"/>
                  </a:lnTo>
                  <a:lnTo>
                    <a:pt x="61" y="16"/>
                  </a:lnTo>
                  <a:lnTo>
                    <a:pt x="58" y="9"/>
                  </a:lnTo>
                  <a:lnTo>
                    <a:pt x="53" y="9"/>
                  </a:lnTo>
                  <a:lnTo>
                    <a:pt x="53" y="9"/>
                  </a:lnTo>
                  <a:lnTo>
                    <a:pt x="50" y="6"/>
                  </a:lnTo>
                  <a:lnTo>
                    <a:pt x="43" y="0"/>
                  </a:lnTo>
                  <a:lnTo>
                    <a:pt x="43" y="0"/>
                  </a:lnTo>
                  <a:lnTo>
                    <a:pt x="40" y="0"/>
                  </a:lnTo>
                  <a:lnTo>
                    <a:pt x="35" y="0"/>
                  </a:lnTo>
                  <a:lnTo>
                    <a:pt x="30" y="2"/>
                  </a:lnTo>
                  <a:lnTo>
                    <a:pt x="30" y="2"/>
                  </a:lnTo>
                  <a:lnTo>
                    <a:pt x="25" y="2"/>
                  </a:lnTo>
                  <a:lnTo>
                    <a:pt x="16" y="2"/>
                  </a:lnTo>
                  <a:lnTo>
                    <a:pt x="16" y="2"/>
                  </a:lnTo>
                  <a:lnTo>
                    <a:pt x="13" y="3"/>
                  </a:lnTo>
                  <a:lnTo>
                    <a:pt x="11" y="4"/>
                  </a:lnTo>
                  <a:lnTo>
                    <a:pt x="10" y="7"/>
                  </a:lnTo>
                  <a:lnTo>
                    <a:pt x="7" y="10"/>
                  </a:lnTo>
                  <a:lnTo>
                    <a:pt x="7" y="10"/>
                  </a:lnTo>
                  <a:lnTo>
                    <a:pt x="6" y="10"/>
                  </a:lnTo>
                  <a:lnTo>
                    <a:pt x="6" y="10"/>
                  </a:lnTo>
                  <a:lnTo>
                    <a:pt x="4" y="17"/>
                  </a:lnTo>
                  <a:lnTo>
                    <a:pt x="3" y="23"/>
                  </a:lnTo>
                  <a:lnTo>
                    <a:pt x="3" y="23"/>
                  </a:lnTo>
                  <a:lnTo>
                    <a:pt x="1" y="26"/>
                  </a:lnTo>
                  <a:lnTo>
                    <a:pt x="0" y="29"/>
                  </a:lnTo>
                  <a:lnTo>
                    <a:pt x="1" y="36"/>
                  </a:lnTo>
                  <a:lnTo>
                    <a:pt x="6" y="41"/>
                  </a:lnTo>
                  <a:lnTo>
                    <a:pt x="8" y="46"/>
                  </a:lnTo>
                  <a:lnTo>
                    <a:pt x="8" y="46"/>
                  </a:lnTo>
                  <a:lnTo>
                    <a:pt x="10" y="48"/>
                  </a:lnTo>
                  <a:lnTo>
                    <a:pt x="10" y="48"/>
                  </a:lnTo>
                  <a:lnTo>
                    <a:pt x="20" y="48"/>
                  </a:lnTo>
                  <a:lnTo>
                    <a:pt x="30" y="46"/>
                  </a:lnTo>
                  <a:lnTo>
                    <a:pt x="30" y="46"/>
                  </a:lnTo>
                  <a:lnTo>
                    <a:pt x="31" y="44"/>
                  </a:lnTo>
                  <a:lnTo>
                    <a:pt x="34" y="44"/>
                  </a:lnTo>
                  <a:lnTo>
                    <a:pt x="37" y="47"/>
                  </a:lnTo>
                  <a:lnTo>
                    <a:pt x="40" y="50"/>
                  </a:lnTo>
                  <a:lnTo>
                    <a:pt x="45" y="51"/>
                  </a:lnTo>
                  <a:lnTo>
                    <a:pt x="45" y="51"/>
                  </a:lnTo>
                  <a:lnTo>
                    <a:pt x="54" y="53"/>
                  </a:lnTo>
                  <a:lnTo>
                    <a:pt x="54" y="53"/>
                  </a:lnTo>
                  <a:lnTo>
                    <a:pt x="50" y="54"/>
                  </a:lnTo>
                  <a:lnTo>
                    <a:pt x="47" y="56"/>
                  </a:lnTo>
                  <a:lnTo>
                    <a:pt x="44" y="56"/>
                  </a:lnTo>
                  <a:lnTo>
                    <a:pt x="44" y="56"/>
                  </a:lnTo>
                  <a:lnTo>
                    <a:pt x="40" y="54"/>
                  </a:lnTo>
                  <a:lnTo>
                    <a:pt x="37" y="53"/>
                  </a:lnTo>
                  <a:lnTo>
                    <a:pt x="33" y="51"/>
                  </a:lnTo>
                  <a:lnTo>
                    <a:pt x="30" y="53"/>
                  </a:lnTo>
                  <a:lnTo>
                    <a:pt x="30" y="53"/>
                  </a:lnTo>
                  <a:lnTo>
                    <a:pt x="27" y="54"/>
                  </a:lnTo>
                  <a:lnTo>
                    <a:pt x="21" y="56"/>
                  </a:lnTo>
                  <a:lnTo>
                    <a:pt x="11" y="57"/>
                  </a:lnTo>
                  <a:lnTo>
                    <a:pt x="11" y="57"/>
                  </a:lnTo>
                  <a:lnTo>
                    <a:pt x="7" y="58"/>
                  </a:lnTo>
                  <a:lnTo>
                    <a:pt x="7" y="58"/>
                  </a:lnTo>
                  <a:lnTo>
                    <a:pt x="7" y="63"/>
                  </a:lnTo>
                  <a:lnTo>
                    <a:pt x="8" y="66"/>
                  </a:lnTo>
                  <a:lnTo>
                    <a:pt x="8" y="66"/>
                  </a:lnTo>
                  <a:lnTo>
                    <a:pt x="10" y="67"/>
                  </a:lnTo>
                  <a:lnTo>
                    <a:pt x="10" y="67"/>
                  </a:lnTo>
                  <a:lnTo>
                    <a:pt x="16" y="67"/>
                  </a:lnTo>
                  <a:lnTo>
                    <a:pt x="17" y="68"/>
                  </a:lnTo>
                  <a:lnTo>
                    <a:pt x="17" y="68"/>
                  </a:lnTo>
                  <a:lnTo>
                    <a:pt x="18" y="70"/>
                  </a:lnTo>
                  <a:lnTo>
                    <a:pt x="18" y="7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4" name="Freeform 206">
              <a:extLst>
                <a:ext uri="{FF2B5EF4-FFF2-40B4-BE49-F238E27FC236}">
                  <a16:creationId xmlns:a16="http://schemas.microsoft.com/office/drawing/2014/main" id="{B06717B3-B069-4DD1-913C-E55426AF91D3}"/>
                </a:ext>
              </a:extLst>
            </p:cNvPr>
            <p:cNvSpPr>
              <a:spLocks/>
            </p:cNvSpPr>
            <p:nvPr/>
          </p:nvSpPr>
          <p:spPr bwMode="auto">
            <a:xfrm>
              <a:off x="3728297" y="3357839"/>
              <a:ext cx="63659" cy="38195"/>
            </a:xfrm>
            <a:custGeom>
              <a:avLst/>
              <a:gdLst/>
              <a:ahLst/>
              <a:cxnLst>
                <a:cxn ang="0">
                  <a:pos x="24" y="26"/>
                </a:cxn>
                <a:cxn ang="0">
                  <a:pos x="24" y="26"/>
                </a:cxn>
                <a:cxn ang="0">
                  <a:pos x="31" y="20"/>
                </a:cxn>
                <a:cxn ang="0">
                  <a:pos x="34" y="17"/>
                </a:cxn>
                <a:cxn ang="0">
                  <a:pos x="37" y="17"/>
                </a:cxn>
                <a:cxn ang="0">
                  <a:pos x="37" y="17"/>
                </a:cxn>
                <a:cxn ang="0">
                  <a:pos x="38" y="17"/>
                </a:cxn>
                <a:cxn ang="0">
                  <a:pos x="41" y="17"/>
                </a:cxn>
                <a:cxn ang="0">
                  <a:pos x="43" y="14"/>
                </a:cxn>
                <a:cxn ang="0">
                  <a:pos x="43" y="14"/>
                </a:cxn>
                <a:cxn ang="0">
                  <a:pos x="41" y="11"/>
                </a:cxn>
                <a:cxn ang="0">
                  <a:pos x="40" y="9"/>
                </a:cxn>
                <a:cxn ang="0">
                  <a:pos x="41" y="7"/>
                </a:cxn>
                <a:cxn ang="0">
                  <a:pos x="41" y="7"/>
                </a:cxn>
                <a:cxn ang="0">
                  <a:pos x="44" y="6"/>
                </a:cxn>
                <a:cxn ang="0">
                  <a:pos x="44" y="4"/>
                </a:cxn>
                <a:cxn ang="0">
                  <a:pos x="45" y="2"/>
                </a:cxn>
                <a:cxn ang="0">
                  <a:pos x="45" y="2"/>
                </a:cxn>
                <a:cxn ang="0">
                  <a:pos x="41" y="0"/>
                </a:cxn>
                <a:cxn ang="0">
                  <a:pos x="41" y="0"/>
                </a:cxn>
                <a:cxn ang="0">
                  <a:pos x="18" y="2"/>
                </a:cxn>
                <a:cxn ang="0">
                  <a:pos x="18" y="2"/>
                </a:cxn>
                <a:cxn ang="0">
                  <a:pos x="14" y="4"/>
                </a:cxn>
                <a:cxn ang="0">
                  <a:pos x="11" y="6"/>
                </a:cxn>
                <a:cxn ang="0">
                  <a:pos x="8" y="6"/>
                </a:cxn>
                <a:cxn ang="0">
                  <a:pos x="8" y="6"/>
                </a:cxn>
                <a:cxn ang="0">
                  <a:pos x="7" y="4"/>
                </a:cxn>
                <a:cxn ang="0">
                  <a:pos x="7" y="4"/>
                </a:cxn>
                <a:cxn ang="0">
                  <a:pos x="6" y="3"/>
                </a:cxn>
                <a:cxn ang="0">
                  <a:pos x="0" y="3"/>
                </a:cxn>
                <a:cxn ang="0">
                  <a:pos x="0" y="3"/>
                </a:cxn>
                <a:cxn ang="0">
                  <a:pos x="6" y="10"/>
                </a:cxn>
                <a:cxn ang="0">
                  <a:pos x="8" y="11"/>
                </a:cxn>
                <a:cxn ang="0">
                  <a:pos x="14" y="13"/>
                </a:cxn>
                <a:cxn ang="0">
                  <a:pos x="14" y="13"/>
                </a:cxn>
                <a:cxn ang="0">
                  <a:pos x="15" y="14"/>
                </a:cxn>
                <a:cxn ang="0">
                  <a:pos x="17" y="16"/>
                </a:cxn>
                <a:cxn ang="0">
                  <a:pos x="17" y="19"/>
                </a:cxn>
                <a:cxn ang="0">
                  <a:pos x="17" y="21"/>
                </a:cxn>
                <a:cxn ang="0">
                  <a:pos x="18" y="24"/>
                </a:cxn>
                <a:cxn ang="0">
                  <a:pos x="20" y="26"/>
                </a:cxn>
                <a:cxn ang="0">
                  <a:pos x="20" y="26"/>
                </a:cxn>
                <a:cxn ang="0">
                  <a:pos x="23" y="27"/>
                </a:cxn>
                <a:cxn ang="0">
                  <a:pos x="23" y="27"/>
                </a:cxn>
                <a:cxn ang="0">
                  <a:pos x="24" y="26"/>
                </a:cxn>
                <a:cxn ang="0">
                  <a:pos x="24" y="26"/>
                </a:cxn>
              </a:cxnLst>
              <a:rect l="0" t="0" r="r" b="b"/>
              <a:pathLst>
                <a:path w="45" h="27">
                  <a:moveTo>
                    <a:pt x="24" y="26"/>
                  </a:moveTo>
                  <a:lnTo>
                    <a:pt x="24" y="26"/>
                  </a:lnTo>
                  <a:lnTo>
                    <a:pt x="31" y="20"/>
                  </a:lnTo>
                  <a:lnTo>
                    <a:pt x="34" y="17"/>
                  </a:lnTo>
                  <a:lnTo>
                    <a:pt x="37" y="17"/>
                  </a:lnTo>
                  <a:lnTo>
                    <a:pt x="37" y="17"/>
                  </a:lnTo>
                  <a:lnTo>
                    <a:pt x="38" y="17"/>
                  </a:lnTo>
                  <a:lnTo>
                    <a:pt x="41" y="17"/>
                  </a:lnTo>
                  <a:lnTo>
                    <a:pt x="43" y="14"/>
                  </a:lnTo>
                  <a:lnTo>
                    <a:pt x="43" y="14"/>
                  </a:lnTo>
                  <a:lnTo>
                    <a:pt x="41" y="11"/>
                  </a:lnTo>
                  <a:lnTo>
                    <a:pt x="40" y="9"/>
                  </a:lnTo>
                  <a:lnTo>
                    <a:pt x="41" y="7"/>
                  </a:lnTo>
                  <a:lnTo>
                    <a:pt x="41" y="7"/>
                  </a:lnTo>
                  <a:lnTo>
                    <a:pt x="44" y="6"/>
                  </a:lnTo>
                  <a:lnTo>
                    <a:pt x="44" y="4"/>
                  </a:lnTo>
                  <a:lnTo>
                    <a:pt x="45" y="2"/>
                  </a:lnTo>
                  <a:lnTo>
                    <a:pt x="45" y="2"/>
                  </a:lnTo>
                  <a:lnTo>
                    <a:pt x="41" y="0"/>
                  </a:lnTo>
                  <a:lnTo>
                    <a:pt x="41" y="0"/>
                  </a:lnTo>
                  <a:lnTo>
                    <a:pt x="18" y="2"/>
                  </a:lnTo>
                  <a:lnTo>
                    <a:pt x="18" y="2"/>
                  </a:lnTo>
                  <a:lnTo>
                    <a:pt x="14" y="4"/>
                  </a:lnTo>
                  <a:lnTo>
                    <a:pt x="11" y="6"/>
                  </a:lnTo>
                  <a:lnTo>
                    <a:pt x="8" y="6"/>
                  </a:lnTo>
                  <a:lnTo>
                    <a:pt x="8" y="6"/>
                  </a:lnTo>
                  <a:lnTo>
                    <a:pt x="7" y="4"/>
                  </a:lnTo>
                  <a:lnTo>
                    <a:pt x="7" y="4"/>
                  </a:lnTo>
                  <a:lnTo>
                    <a:pt x="6" y="3"/>
                  </a:lnTo>
                  <a:lnTo>
                    <a:pt x="0" y="3"/>
                  </a:lnTo>
                  <a:lnTo>
                    <a:pt x="0" y="3"/>
                  </a:lnTo>
                  <a:lnTo>
                    <a:pt x="6" y="10"/>
                  </a:lnTo>
                  <a:lnTo>
                    <a:pt x="8" y="11"/>
                  </a:lnTo>
                  <a:lnTo>
                    <a:pt x="14" y="13"/>
                  </a:lnTo>
                  <a:lnTo>
                    <a:pt x="14" y="13"/>
                  </a:lnTo>
                  <a:lnTo>
                    <a:pt x="15" y="14"/>
                  </a:lnTo>
                  <a:lnTo>
                    <a:pt x="17" y="16"/>
                  </a:lnTo>
                  <a:lnTo>
                    <a:pt x="17" y="19"/>
                  </a:lnTo>
                  <a:lnTo>
                    <a:pt x="17" y="21"/>
                  </a:lnTo>
                  <a:lnTo>
                    <a:pt x="18" y="24"/>
                  </a:lnTo>
                  <a:lnTo>
                    <a:pt x="20" y="26"/>
                  </a:lnTo>
                  <a:lnTo>
                    <a:pt x="20" y="26"/>
                  </a:lnTo>
                  <a:lnTo>
                    <a:pt x="23" y="27"/>
                  </a:lnTo>
                  <a:lnTo>
                    <a:pt x="23" y="27"/>
                  </a:lnTo>
                  <a:lnTo>
                    <a:pt x="24" y="26"/>
                  </a:lnTo>
                  <a:lnTo>
                    <a:pt x="24" y="2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5" name="Freeform 207">
              <a:extLst>
                <a:ext uri="{FF2B5EF4-FFF2-40B4-BE49-F238E27FC236}">
                  <a16:creationId xmlns:a16="http://schemas.microsoft.com/office/drawing/2014/main" id="{EDF79ECF-1AFC-4221-8C37-8C4CC882A8DA}"/>
                </a:ext>
              </a:extLst>
            </p:cNvPr>
            <p:cNvSpPr>
              <a:spLocks/>
            </p:cNvSpPr>
            <p:nvPr/>
          </p:nvSpPr>
          <p:spPr bwMode="auto">
            <a:xfrm>
              <a:off x="4429953" y="3394620"/>
              <a:ext cx="280097" cy="195219"/>
            </a:xfrm>
            <a:custGeom>
              <a:avLst/>
              <a:gdLst/>
              <a:ahLst/>
              <a:cxnLst>
                <a:cxn ang="0">
                  <a:pos x="182" y="72"/>
                </a:cxn>
                <a:cxn ang="0">
                  <a:pos x="177" y="67"/>
                </a:cxn>
                <a:cxn ang="0">
                  <a:pos x="167" y="58"/>
                </a:cxn>
                <a:cxn ang="0">
                  <a:pos x="165" y="54"/>
                </a:cxn>
                <a:cxn ang="0">
                  <a:pos x="157" y="44"/>
                </a:cxn>
                <a:cxn ang="0">
                  <a:pos x="145" y="37"/>
                </a:cxn>
                <a:cxn ang="0">
                  <a:pos x="137" y="34"/>
                </a:cxn>
                <a:cxn ang="0">
                  <a:pos x="140" y="30"/>
                </a:cxn>
                <a:cxn ang="0">
                  <a:pos x="143" y="22"/>
                </a:cxn>
                <a:cxn ang="0">
                  <a:pos x="134" y="8"/>
                </a:cxn>
                <a:cxn ang="0">
                  <a:pos x="125" y="0"/>
                </a:cxn>
                <a:cxn ang="0">
                  <a:pos x="118" y="1"/>
                </a:cxn>
                <a:cxn ang="0">
                  <a:pos x="110" y="7"/>
                </a:cxn>
                <a:cxn ang="0">
                  <a:pos x="108" y="13"/>
                </a:cxn>
                <a:cxn ang="0">
                  <a:pos x="93" y="30"/>
                </a:cxn>
                <a:cxn ang="0">
                  <a:pos x="89" y="32"/>
                </a:cxn>
                <a:cxn ang="0">
                  <a:pos x="70" y="34"/>
                </a:cxn>
                <a:cxn ang="0">
                  <a:pos x="69" y="38"/>
                </a:cxn>
                <a:cxn ang="0">
                  <a:pos x="70" y="42"/>
                </a:cxn>
                <a:cxn ang="0">
                  <a:pos x="56" y="50"/>
                </a:cxn>
                <a:cxn ang="0">
                  <a:pos x="37" y="55"/>
                </a:cxn>
                <a:cxn ang="0">
                  <a:pos x="34" y="57"/>
                </a:cxn>
                <a:cxn ang="0">
                  <a:pos x="29" y="54"/>
                </a:cxn>
                <a:cxn ang="0">
                  <a:pos x="24" y="58"/>
                </a:cxn>
                <a:cxn ang="0">
                  <a:pos x="19" y="59"/>
                </a:cxn>
                <a:cxn ang="0">
                  <a:pos x="17" y="57"/>
                </a:cxn>
                <a:cxn ang="0">
                  <a:pos x="9" y="67"/>
                </a:cxn>
                <a:cxn ang="0">
                  <a:pos x="2" y="81"/>
                </a:cxn>
                <a:cxn ang="0">
                  <a:pos x="2" y="89"/>
                </a:cxn>
                <a:cxn ang="0">
                  <a:pos x="5" y="104"/>
                </a:cxn>
                <a:cxn ang="0">
                  <a:pos x="9" y="112"/>
                </a:cxn>
                <a:cxn ang="0">
                  <a:pos x="10" y="119"/>
                </a:cxn>
                <a:cxn ang="0">
                  <a:pos x="19" y="129"/>
                </a:cxn>
                <a:cxn ang="0">
                  <a:pos x="24" y="135"/>
                </a:cxn>
                <a:cxn ang="0">
                  <a:pos x="27" y="138"/>
                </a:cxn>
                <a:cxn ang="0">
                  <a:pos x="30" y="132"/>
                </a:cxn>
                <a:cxn ang="0">
                  <a:pos x="40" y="122"/>
                </a:cxn>
                <a:cxn ang="0">
                  <a:pos x="60" y="111"/>
                </a:cxn>
                <a:cxn ang="0">
                  <a:pos x="71" y="99"/>
                </a:cxn>
                <a:cxn ang="0">
                  <a:pos x="77" y="98"/>
                </a:cxn>
                <a:cxn ang="0">
                  <a:pos x="90" y="106"/>
                </a:cxn>
                <a:cxn ang="0">
                  <a:pos x="123" y="108"/>
                </a:cxn>
                <a:cxn ang="0">
                  <a:pos x="125" y="102"/>
                </a:cxn>
                <a:cxn ang="0">
                  <a:pos x="135" y="102"/>
                </a:cxn>
                <a:cxn ang="0">
                  <a:pos x="145" y="99"/>
                </a:cxn>
                <a:cxn ang="0">
                  <a:pos x="155" y="96"/>
                </a:cxn>
                <a:cxn ang="0">
                  <a:pos x="168" y="95"/>
                </a:cxn>
                <a:cxn ang="0">
                  <a:pos x="172" y="92"/>
                </a:cxn>
                <a:cxn ang="0">
                  <a:pos x="198" y="95"/>
                </a:cxn>
                <a:cxn ang="0">
                  <a:pos x="188" y="82"/>
                </a:cxn>
                <a:cxn ang="0">
                  <a:pos x="182" y="77"/>
                </a:cxn>
              </a:cxnLst>
              <a:rect l="0" t="0" r="r" b="b"/>
              <a:pathLst>
                <a:path w="198" h="138">
                  <a:moveTo>
                    <a:pt x="182" y="77"/>
                  </a:moveTo>
                  <a:lnTo>
                    <a:pt x="182" y="77"/>
                  </a:lnTo>
                  <a:lnTo>
                    <a:pt x="182" y="72"/>
                  </a:lnTo>
                  <a:lnTo>
                    <a:pt x="181" y="69"/>
                  </a:lnTo>
                  <a:lnTo>
                    <a:pt x="177" y="67"/>
                  </a:lnTo>
                  <a:lnTo>
                    <a:pt x="177" y="67"/>
                  </a:lnTo>
                  <a:lnTo>
                    <a:pt x="170" y="61"/>
                  </a:lnTo>
                  <a:lnTo>
                    <a:pt x="168" y="59"/>
                  </a:lnTo>
                  <a:lnTo>
                    <a:pt x="167" y="58"/>
                  </a:lnTo>
                  <a:lnTo>
                    <a:pt x="167" y="58"/>
                  </a:lnTo>
                  <a:lnTo>
                    <a:pt x="167" y="55"/>
                  </a:lnTo>
                  <a:lnTo>
                    <a:pt x="165" y="54"/>
                  </a:lnTo>
                  <a:lnTo>
                    <a:pt x="160" y="48"/>
                  </a:lnTo>
                  <a:lnTo>
                    <a:pt x="160" y="48"/>
                  </a:lnTo>
                  <a:lnTo>
                    <a:pt x="157" y="44"/>
                  </a:lnTo>
                  <a:lnTo>
                    <a:pt x="153" y="42"/>
                  </a:lnTo>
                  <a:lnTo>
                    <a:pt x="147" y="41"/>
                  </a:lnTo>
                  <a:lnTo>
                    <a:pt x="145" y="37"/>
                  </a:lnTo>
                  <a:lnTo>
                    <a:pt x="138" y="35"/>
                  </a:lnTo>
                  <a:lnTo>
                    <a:pt x="138" y="35"/>
                  </a:lnTo>
                  <a:lnTo>
                    <a:pt x="137" y="34"/>
                  </a:lnTo>
                  <a:lnTo>
                    <a:pt x="138" y="32"/>
                  </a:lnTo>
                  <a:lnTo>
                    <a:pt x="140" y="30"/>
                  </a:lnTo>
                  <a:lnTo>
                    <a:pt x="140" y="30"/>
                  </a:lnTo>
                  <a:lnTo>
                    <a:pt x="143" y="28"/>
                  </a:lnTo>
                  <a:lnTo>
                    <a:pt x="143" y="27"/>
                  </a:lnTo>
                  <a:lnTo>
                    <a:pt x="143" y="22"/>
                  </a:lnTo>
                  <a:lnTo>
                    <a:pt x="140" y="15"/>
                  </a:lnTo>
                  <a:lnTo>
                    <a:pt x="140" y="15"/>
                  </a:lnTo>
                  <a:lnTo>
                    <a:pt x="134" y="8"/>
                  </a:lnTo>
                  <a:lnTo>
                    <a:pt x="128" y="1"/>
                  </a:lnTo>
                  <a:lnTo>
                    <a:pt x="128" y="1"/>
                  </a:lnTo>
                  <a:lnTo>
                    <a:pt x="125" y="0"/>
                  </a:lnTo>
                  <a:lnTo>
                    <a:pt x="125" y="0"/>
                  </a:lnTo>
                  <a:lnTo>
                    <a:pt x="123" y="0"/>
                  </a:lnTo>
                  <a:lnTo>
                    <a:pt x="118" y="1"/>
                  </a:lnTo>
                  <a:lnTo>
                    <a:pt x="113" y="5"/>
                  </a:lnTo>
                  <a:lnTo>
                    <a:pt x="113" y="5"/>
                  </a:lnTo>
                  <a:lnTo>
                    <a:pt x="110" y="7"/>
                  </a:lnTo>
                  <a:lnTo>
                    <a:pt x="110" y="10"/>
                  </a:lnTo>
                  <a:lnTo>
                    <a:pt x="110" y="11"/>
                  </a:lnTo>
                  <a:lnTo>
                    <a:pt x="108" y="13"/>
                  </a:lnTo>
                  <a:lnTo>
                    <a:pt x="108" y="13"/>
                  </a:lnTo>
                  <a:lnTo>
                    <a:pt x="101" y="20"/>
                  </a:lnTo>
                  <a:lnTo>
                    <a:pt x="93" y="30"/>
                  </a:lnTo>
                  <a:lnTo>
                    <a:pt x="93" y="30"/>
                  </a:lnTo>
                  <a:lnTo>
                    <a:pt x="91" y="31"/>
                  </a:lnTo>
                  <a:lnTo>
                    <a:pt x="89" y="32"/>
                  </a:lnTo>
                  <a:lnTo>
                    <a:pt x="81" y="32"/>
                  </a:lnTo>
                  <a:lnTo>
                    <a:pt x="74" y="32"/>
                  </a:lnTo>
                  <a:lnTo>
                    <a:pt x="70" y="34"/>
                  </a:lnTo>
                  <a:lnTo>
                    <a:pt x="70" y="34"/>
                  </a:lnTo>
                  <a:lnTo>
                    <a:pt x="69" y="35"/>
                  </a:lnTo>
                  <a:lnTo>
                    <a:pt x="69" y="38"/>
                  </a:lnTo>
                  <a:lnTo>
                    <a:pt x="70" y="41"/>
                  </a:lnTo>
                  <a:lnTo>
                    <a:pt x="70" y="42"/>
                  </a:lnTo>
                  <a:lnTo>
                    <a:pt x="70" y="42"/>
                  </a:lnTo>
                  <a:lnTo>
                    <a:pt x="63" y="47"/>
                  </a:lnTo>
                  <a:lnTo>
                    <a:pt x="56" y="50"/>
                  </a:lnTo>
                  <a:lnTo>
                    <a:pt x="56" y="50"/>
                  </a:lnTo>
                  <a:lnTo>
                    <a:pt x="46" y="51"/>
                  </a:lnTo>
                  <a:lnTo>
                    <a:pt x="42" y="52"/>
                  </a:lnTo>
                  <a:lnTo>
                    <a:pt x="37" y="55"/>
                  </a:lnTo>
                  <a:lnTo>
                    <a:pt x="37" y="55"/>
                  </a:lnTo>
                  <a:lnTo>
                    <a:pt x="36" y="57"/>
                  </a:lnTo>
                  <a:lnTo>
                    <a:pt x="34" y="57"/>
                  </a:lnTo>
                  <a:lnTo>
                    <a:pt x="33" y="55"/>
                  </a:lnTo>
                  <a:lnTo>
                    <a:pt x="30" y="54"/>
                  </a:lnTo>
                  <a:lnTo>
                    <a:pt x="29" y="54"/>
                  </a:lnTo>
                  <a:lnTo>
                    <a:pt x="27" y="55"/>
                  </a:lnTo>
                  <a:lnTo>
                    <a:pt x="27" y="55"/>
                  </a:lnTo>
                  <a:lnTo>
                    <a:pt x="24" y="58"/>
                  </a:lnTo>
                  <a:lnTo>
                    <a:pt x="22" y="59"/>
                  </a:lnTo>
                  <a:lnTo>
                    <a:pt x="20" y="59"/>
                  </a:lnTo>
                  <a:lnTo>
                    <a:pt x="19" y="59"/>
                  </a:lnTo>
                  <a:lnTo>
                    <a:pt x="19" y="59"/>
                  </a:lnTo>
                  <a:lnTo>
                    <a:pt x="17" y="57"/>
                  </a:lnTo>
                  <a:lnTo>
                    <a:pt x="17" y="57"/>
                  </a:lnTo>
                  <a:lnTo>
                    <a:pt x="12" y="62"/>
                  </a:lnTo>
                  <a:lnTo>
                    <a:pt x="9" y="67"/>
                  </a:lnTo>
                  <a:lnTo>
                    <a:pt x="9" y="67"/>
                  </a:lnTo>
                  <a:lnTo>
                    <a:pt x="6" y="72"/>
                  </a:lnTo>
                  <a:lnTo>
                    <a:pt x="5" y="77"/>
                  </a:lnTo>
                  <a:lnTo>
                    <a:pt x="2" y="81"/>
                  </a:lnTo>
                  <a:lnTo>
                    <a:pt x="0" y="84"/>
                  </a:lnTo>
                  <a:lnTo>
                    <a:pt x="0" y="84"/>
                  </a:lnTo>
                  <a:lnTo>
                    <a:pt x="2" y="89"/>
                  </a:lnTo>
                  <a:lnTo>
                    <a:pt x="3" y="96"/>
                  </a:lnTo>
                  <a:lnTo>
                    <a:pt x="3" y="96"/>
                  </a:lnTo>
                  <a:lnTo>
                    <a:pt x="5" y="104"/>
                  </a:lnTo>
                  <a:lnTo>
                    <a:pt x="7" y="109"/>
                  </a:lnTo>
                  <a:lnTo>
                    <a:pt x="7" y="109"/>
                  </a:lnTo>
                  <a:lnTo>
                    <a:pt x="9" y="112"/>
                  </a:lnTo>
                  <a:lnTo>
                    <a:pt x="10" y="115"/>
                  </a:lnTo>
                  <a:lnTo>
                    <a:pt x="10" y="119"/>
                  </a:lnTo>
                  <a:lnTo>
                    <a:pt x="10" y="119"/>
                  </a:lnTo>
                  <a:lnTo>
                    <a:pt x="13" y="123"/>
                  </a:lnTo>
                  <a:lnTo>
                    <a:pt x="13" y="123"/>
                  </a:lnTo>
                  <a:lnTo>
                    <a:pt x="19" y="129"/>
                  </a:lnTo>
                  <a:lnTo>
                    <a:pt x="22" y="132"/>
                  </a:lnTo>
                  <a:lnTo>
                    <a:pt x="24" y="135"/>
                  </a:lnTo>
                  <a:lnTo>
                    <a:pt x="24" y="135"/>
                  </a:lnTo>
                  <a:lnTo>
                    <a:pt x="24" y="136"/>
                  </a:lnTo>
                  <a:lnTo>
                    <a:pt x="27" y="138"/>
                  </a:lnTo>
                  <a:lnTo>
                    <a:pt x="27" y="138"/>
                  </a:lnTo>
                  <a:lnTo>
                    <a:pt x="27" y="135"/>
                  </a:lnTo>
                  <a:lnTo>
                    <a:pt x="27" y="135"/>
                  </a:lnTo>
                  <a:lnTo>
                    <a:pt x="30" y="132"/>
                  </a:lnTo>
                  <a:lnTo>
                    <a:pt x="30" y="128"/>
                  </a:lnTo>
                  <a:lnTo>
                    <a:pt x="30" y="123"/>
                  </a:lnTo>
                  <a:lnTo>
                    <a:pt x="40" y="122"/>
                  </a:lnTo>
                  <a:lnTo>
                    <a:pt x="46" y="119"/>
                  </a:lnTo>
                  <a:lnTo>
                    <a:pt x="60" y="122"/>
                  </a:lnTo>
                  <a:lnTo>
                    <a:pt x="60" y="111"/>
                  </a:lnTo>
                  <a:lnTo>
                    <a:pt x="60" y="111"/>
                  </a:lnTo>
                  <a:lnTo>
                    <a:pt x="66" y="105"/>
                  </a:lnTo>
                  <a:lnTo>
                    <a:pt x="71" y="99"/>
                  </a:lnTo>
                  <a:lnTo>
                    <a:pt x="74" y="98"/>
                  </a:lnTo>
                  <a:lnTo>
                    <a:pt x="77" y="98"/>
                  </a:lnTo>
                  <a:lnTo>
                    <a:pt x="77" y="98"/>
                  </a:lnTo>
                  <a:lnTo>
                    <a:pt x="81" y="99"/>
                  </a:lnTo>
                  <a:lnTo>
                    <a:pt x="86" y="102"/>
                  </a:lnTo>
                  <a:lnTo>
                    <a:pt x="90" y="106"/>
                  </a:lnTo>
                  <a:lnTo>
                    <a:pt x="121" y="114"/>
                  </a:lnTo>
                  <a:lnTo>
                    <a:pt x="121" y="114"/>
                  </a:lnTo>
                  <a:lnTo>
                    <a:pt x="123" y="108"/>
                  </a:lnTo>
                  <a:lnTo>
                    <a:pt x="124" y="105"/>
                  </a:lnTo>
                  <a:lnTo>
                    <a:pt x="125" y="102"/>
                  </a:lnTo>
                  <a:lnTo>
                    <a:pt x="125" y="102"/>
                  </a:lnTo>
                  <a:lnTo>
                    <a:pt x="128" y="101"/>
                  </a:lnTo>
                  <a:lnTo>
                    <a:pt x="131" y="102"/>
                  </a:lnTo>
                  <a:lnTo>
                    <a:pt x="135" y="102"/>
                  </a:lnTo>
                  <a:lnTo>
                    <a:pt x="138" y="102"/>
                  </a:lnTo>
                  <a:lnTo>
                    <a:pt x="138" y="102"/>
                  </a:lnTo>
                  <a:lnTo>
                    <a:pt x="145" y="99"/>
                  </a:lnTo>
                  <a:lnTo>
                    <a:pt x="150" y="98"/>
                  </a:lnTo>
                  <a:lnTo>
                    <a:pt x="155" y="96"/>
                  </a:lnTo>
                  <a:lnTo>
                    <a:pt x="155" y="96"/>
                  </a:lnTo>
                  <a:lnTo>
                    <a:pt x="162" y="98"/>
                  </a:lnTo>
                  <a:lnTo>
                    <a:pt x="165" y="98"/>
                  </a:lnTo>
                  <a:lnTo>
                    <a:pt x="168" y="95"/>
                  </a:lnTo>
                  <a:lnTo>
                    <a:pt x="168" y="95"/>
                  </a:lnTo>
                  <a:lnTo>
                    <a:pt x="170" y="94"/>
                  </a:lnTo>
                  <a:lnTo>
                    <a:pt x="172" y="92"/>
                  </a:lnTo>
                  <a:lnTo>
                    <a:pt x="178" y="94"/>
                  </a:lnTo>
                  <a:lnTo>
                    <a:pt x="185" y="96"/>
                  </a:lnTo>
                  <a:lnTo>
                    <a:pt x="198" y="95"/>
                  </a:lnTo>
                  <a:lnTo>
                    <a:pt x="194" y="85"/>
                  </a:lnTo>
                  <a:lnTo>
                    <a:pt x="194" y="85"/>
                  </a:lnTo>
                  <a:lnTo>
                    <a:pt x="188" y="82"/>
                  </a:lnTo>
                  <a:lnTo>
                    <a:pt x="185" y="79"/>
                  </a:lnTo>
                  <a:lnTo>
                    <a:pt x="182" y="77"/>
                  </a:lnTo>
                  <a:lnTo>
                    <a:pt x="182" y="7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6" name="Freeform 208">
              <a:extLst>
                <a:ext uri="{FF2B5EF4-FFF2-40B4-BE49-F238E27FC236}">
                  <a16:creationId xmlns:a16="http://schemas.microsoft.com/office/drawing/2014/main" id="{D3924C23-52EE-4C1B-830F-12C29567DCF9}"/>
                </a:ext>
              </a:extLst>
            </p:cNvPr>
            <p:cNvSpPr>
              <a:spLocks/>
            </p:cNvSpPr>
            <p:nvPr/>
          </p:nvSpPr>
          <p:spPr bwMode="auto">
            <a:xfrm>
              <a:off x="4166832" y="3332376"/>
              <a:ext cx="267365" cy="216439"/>
            </a:xfrm>
            <a:custGeom>
              <a:avLst/>
              <a:gdLst/>
              <a:ahLst/>
              <a:cxnLst>
                <a:cxn ang="0">
                  <a:pos x="121" y="112"/>
                </a:cxn>
                <a:cxn ang="0">
                  <a:pos x="127" y="111"/>
                </a:cxn>
                <a:cxn ang="0">
                  <a:pos x="137" y="115"/>
                </a:cxn>
                <a:cxn ang="0">
                  <a:pos x="139" y="121"/>
                </a:cxn>
                <a:cxn ang="0">
                  <a:pos x="145" y="112"/>
                </a:cxn>
                <a:cxn ang="0">
                  <a:pos x="156" y="88"/>
                </a:cxn>
                <a:cxn ang="0">
                  <a:pos x="161" y="82"/>
                </a:cxn>
                <a:cxn ang="0">
                  <a:pos x="164" y="78"/>
                </a:cxn>
                <a:cxn ang="0">
                  <a:pos x="166" y="69"/>
                </a:cxn>
                <a:cxn ang="0">
                  <a:pos x="169" y="65"/>
                </a:cxn>
                <a:cxn ang="0">
                  <a:pos x="171" y="55"/>
                </a:cxn>
                <a:cxn ang="0">
                  <a:pos x="179" y="41"/>
                </a:cxn>
                <a:cxn ang="0">
                  <a:pos x="186" y="38"/>
                </a:cxn>
                <a:cxn ang="0">
                  <a:pos x="189" y="29"/>
                </a:cxn>
                <a:cxn ang="0">
                  <a:pos x="188" y="27"/>
                </a:cxn>
                <a:cxn ang="0">
                  <a:pos x="181" y="20"/>
                </a:cxn>
                <a:cxn ang="0">
                  <a:pos x="182" y="11"/>
                </a:cxn>
                <a:cxn ang="0">
                  <a:pos x="176" y="4"/>
                </a:cxn>
                <a:cxn ang="0">
                  <a:pos x="172" y="1"/>
                </a:cxn>
                <a:cxn ang="0">
                  <a:pos x="168" y="2"/>
                </a:cxn>
                <a:cxn ang="0">
                  <a:pos x="159" y="11"/>
                </a:cxn>
                <a:cxn ang="0">
                  <a:pos x="151" y="11"/>
                </a:cxn>
                <a:cxn ang="0">
                  <a:pos x="142" y="7"/>
                </a:cxn>
                <a:cxn ang="0">
                  <a:pos x="125" y="8"/>
                </a:cxn>
                <a:cxn ang="0">
                  <a:pos x="114" y="15"/>
                </a:cxn>
                <a:cxn ang="0">
                  <a:pos x="105" y="17"/>
                </a:cxn>
                <a:cxn ang="0">
                  <a:pos x="91" y="11"/>
                </a:cxn>
                <a:cxn ang="0">
                  <a:pos x="85" y="8"/>
                </a:cxn>
                <a:cxn ang="0">
                  <a:pos x="72" y="12"/>
                </a:cxn>
                <a:cxn ang="0">
                  <a:pos x="67" y="11"/>
                </a:cxn>
                <a:cxn ang="0">
                  <a:pos x="60" y="2"/>
                </a:cxn>
                <a:cxn ang="0">
                  <a:pos x="50" y="0"/>
                </a:cxn>
                <a:cxn ang="0">
                  <a:pos x="45" y="1"/>
                </a:cxn>
                <a:cxn ang="0">
                  <a:pos x="41" y="4"/>
                </a:cxn>
                <a:cxn ang="0">
                  <a:pos x="26" y="4"/>
                </a:cxn>
                <a:cxn ang="0">
                  <a:pos x="23" y="10"/>
                </a:cxn>
                <a:cxn ang="0">
                  <a:pos x="18" y="21"/>
                </a:cxn>
                <a:cxn ang="0">
                  <a:pos x="16" y="28"/>
                </a:cxn>
                <a:cxn ang="0">
                  <a:pos x="13" y="31"/>
                </a:cxn>
                <a:cxn ang="0">
                  <a:pos x="16" y="52"/>
                </a:cxn>
                <a:cxn ang="0">
                  <a:pos x="13" y="64"/>
                </a:cxn>
                <a:cxn ang="0">
                  <a:pos x="7" y="74"/>
                </a:cxn>
                <a:cxn ang="0">
                  <a:pos x="0" y="85"/>
                </a:cxn>
                <a:cxn ang="0">
                  <a:pos x="1" y="103"/>
                </a:cxn>
                <a:cxn ang="0">
                  <a:pos x="3" y="111"/>
                </a:cxn>
                <a:cxn ang="0">
                  <a:pos x="6" y="116"/>
                </a:cxn>
                <a:cxn ang="0">
                  <a:pos x="16" y="121"/>
                </a:cxn>
                <a:cxn ang="0">
                  <a:pos x="36" y="126"/>
                </a:cxn>
                <a:cxn ang="0">
                  <a:pos x="45" y="139"/>
                </a:cxn>
                <a:cxn ang="0">
                  <a:pos x="48" y="148"/>
                </a:cxn>
                <a:cxn ang="0">
                  <a:pos x="54" y="153"/>
                </a:cxn>
                <a:cxn ang="0">
                  <a:pos x="67" y="150"/>
                </a:cxn>
                <a:cxn ang="0">
                  <a:pos x="81" y="149"/>
                </a:cxn>
                <a:cxn ang="0">
                  <a:pos x="91" y="148"/>
                </a:cxn>
                <a:cxn ang="0">
                  <a:pos x="94" y="148"/>
                </a:cxn>
                <a:cxn ang="0">
                  <a:pos x="98" y="131"/>
                </a:cxn>
                <a:cxn ang="0">
                  <a:pos x="117" y="112"/>
                </a:cxn>
              </a:cxnLst>
              <a:rect l="0" t="0" r="r" b="b"/>
              <a:pathLst>
                <a:path w="189" h="153">
                  <a:moveTo>
                    <a:pt x="117" y="112"/>
                  </a:moveTo>
                  <a:lnTo>
                    <a:pt x="117" y="112"/>
                  </a:lnTo>
                  <a:lnTo>
                    <a:pt x="121" y="112"/>
                  </a:lnTo>
                  <a:lnTo>
                    <a:pt x="124" y="112"/>
                  </a:lnTo>
                  <a:lnTo>
                    <a:pt x="127" y="111"/>
                  </a:lnTo>
                  <a:lnTo>
                    <a:pt x="127" y="111"/>
                  </a:lnTo>
                  <a:lnTo>
                    <a:pt x="129" y="111"/>
                  </a:lnTo>
                  <a:lnTo>
                    <a:pt x="132" y="112"/>
                  </a:lnTo>
                  <a:lnTo>
                    <a:pt x="137" y="115"/>
                  </a:lnTo>
                  <a:lnTo>
                    <a:pt x="138" y="119"/>
                  </a:lnTo>
                  <a:lnTo>
                    <a:pt x="138" y="119"/>
                  </a:lnTo>
                  <a:lnTo>
                    <a:pt x="139" y="121"/>
                  </a:lnTo>
                  <a:lnTo>
                    <a:pt x="141" y="119"/>
                  </a:lnTo>
                  <a:lnTo>
                    <a:pt x="145" y="112"/>
                  </a:lnTo>
                  <a:lnTo>
                    <a:pt x="145" y="112"/>
                  </a:lnTo>
                  <a:lnTo>
                    <a:pt x="151" y="99"/>
                  </a:lnTo>
                  <a:lnTo>
                    <a:pt x="155" y="92"/>
                  </a:lnTo>
                  <a:lnTo>
                    <a:pt x="156" y="88"/>
                  </a:lnTo>
                  <a:lnTo>
                    <a:pt x="156" y="88"/>
                  </a:lnTo>
                  <a:lnTo>
                    <a:pt x="158" y="85"/>
                  </a:lnTo>
                  <a:lnTo>
                    <a:pt x="161" y="82"/>
                  </a:lnTo>
                  <a:lnTo>
                    <a:pt x="162" y="79"/>
                  </a:lnTo>
                  <a:lnTo>
                    <a:pt x="164" y="78"/>
                  </a:lnTo>
                  <a:lnTo>
                    <a:pt x="164" y="78"/>
                  </a:lnTo>
                  <a:lnTo>
                    <a:pt x="164" y="74"/>
                  </a:lnTo>
                  <a:lnTo>
                    <a:pt x="165" y="71"/>
                  </a:lnTo>
                  <a:lnTo>
                    <a:pt x="166" y="69"/>
                  </a:lnTo>
                  <a:lnTo>
                    <a:pt x="166" y="69"/>
                  </a:lnTo>
                  <a:lnTo>
                    <a:pt x="168" y="68"/>
                  </a:lnTo>
                  <a:lnTo>
                    <a:pt x="169" y="65"/>
                  </a:lnTo>
                  <a:lnTo>
                    <a:pt x="169" y="59"/>
                  </a:lnTo>
                  <a:lnTo>
                    <a:pt x="169" y="59"/>
                  </a:lnTo>
                  <a:lnTo>
                    <a:pt x="171" y="55"/>
                  </a:lnTo>
                  <a:lnTo>
                    <a:pt x="174" y="49"/>
                  </a:lnTo>
                  <a:lnTo>
                    <a:pt x="179" y="41"/>
                  </a:lnTo>
                  <a:lnTo>
                    <a:pt x="179" y="41"/>
                  </a:lnTo>
                  <a:lnTo>
                    <a:pt x="181" y="41"/>
                  </a:lnTo>
                  <a:lnTo>
                    <a:pt x="183" y="39"/>
                  </a:lnTo>
                  <a:lnTo>
                    <a:pt x="186" y="38"/>
                  </a:lnTo>
                  <a:lnTo>
                    <a:pt x="189" y="37"/>
                  </a:lnTo>
                  <a:lnTo>
                    <a:pt x="189" y="37"/>
                  </a:lnTo>
                  <a:lnTo>
                    <a:pt x="189" y="29"/>
                  </a:lnTo>
                  <a:lnTo>
                    <a:pt x="189" y="28"/>
                  </a:lnTo>
                  <a:lnTo>
                    <a:pt x="188" y="27"/>
                  </a:lnTo>
                  <a:lnTo>
                    <a:pt x="188" y="27"/>
                  </a:lnTo>
                  <a:lnTo>
                    <a:pt x="183" y="24"/>
                  </a:lnTo>
                  <a:lnTo>
                    <a:pt x="182" y="21"/>
                  </a:lnTo>
                  <a:lnTo>
                    <a:pt x="181" y="20"/>
                  </a:lnTo>
                  <a:lnTo>
                    <a:pt x="181" y="20"/>
                  </a:lnTo>
                  <a:lnTo>
                    <a:pt x="182" y="11"/>
                  </a:lnTo>
                  <a:lnTo>
                    <a:pt x="182" y="11"/>
                  </a:lnTo>
                  <a:lnTo>
                    <a:pt x="179" y="10"/>
                  </a:lnTo>
                  <a:lnTo>
                    <a:pt x="178" y="8"/>
                  </a:lnTo>
                  <a:lnTo>
                    <a:pt x="176" y="4"/>
                  </a:lnTo>
                  <a:lnTo>
                    <a:pt x="176" y="4"/>
                  </a:lnTo>
                  <a:lnTo>
                    <a:pt x="174" y="1"/>
                  </a:lnTo>
                  <a:lnTo>
                    <a:pt x="172" y="1"/>
                  </a:lnTo>
                  <a:lnTo>
                    <a:pt x="171" y="1"/>
                  </a:lnTo>
                  <a:lnTo>
                    <a:pt x="171" y="1"/>
                  </a:lnTo>
                  <a:lnTo>
                    <a:pt x="168" y="2"/>
                  </a:lnTo>
                  <a:lnTo>
                    <a:pt x="165" y="5"/>
                  </a:lnTo>
                  <a:lnTo>
                    <a:pt x="162" y="10"/>
                  </a:lnTo>
                  <a:lnTo>
                    <a:pt x="159" y="11"/>
                  </a:lnTo>
                  <a:lnTo>
                    <a:pt x="159" y="11"/>
                  </a:lnTo>
                  <a:lnTo>
                    <a:pt x="155" y="11"/>
                  </a:lnTo>
                  <a:lnTo>
                    <a:pt x="151" y="11"/>
                  </a:lnTo>
                  <a:lnTo>
                    <a:pt x="145" y="8"/>
                  </a:lnTo>
                  <a:lnTo>
                    <a:pt x="145" y="8"/>
                  </a:lnTo>
                  <a:lnTo>
                    <a:pt x="142" y="7"/>
                  </a:lnTo>
                  <a:lnTo>
                    <a:pt x="135" y="7"/>
                  </a:lnTo>
                  <a:lnTo>
                    <a:pt x="125" y="8"/>
                  </a:lnTo>
                  <a:lnTo>
                    <a:pt x="125" y="8"/>
                  </a:lnTo>
                  <a:lnTo>
                    <a:pt x="122" y="8"/>
                  </a:lnTo>
                  <a:lnTo>
                    <a:pt x="118" y="11"/>
                  </a:lnTo>
                  <a:lnTo>
                    <a:pt x="114" y="15"/>
                  </a:lnTo>
                  <a:lnTo>
                    <a:pt x="114" y="15"/>
                  </a:lnTo>
                  <a:lnTo>
                    <a:pt x="109" y="17"/>
                  </a:lnTo>
                  <a:lnTo>
                    <a:pt x="105" y="17"/>
                  </a:lnTo>
                  <a:lnTo>
                    <a:pt x="98" y="15"/>
                  </a:lnTo>
                  <a:lnTo>
                    <a:pt x="98" y="15"/>
                  </a:lnTo>
                  <a:lnTo>
                    <a:pt x="91" y="11"/>
                  </a:lnTo>
                  <a:lnTo>
                    <a:pt x="88" y="10"/>
                  </a:lnTo>
                  <a:lnTo>
                    <a:pt x="85" y="8"/>
                  </a:lnTo>
                  <a:lnTo>
                    <a:pt x="85" y="8"/>
                  </a:lnTo>
                  <a:lnTo>
                    <a:pt x="80" y="10"/>
                  </a:lnTo>
                  <a:lnTo>
                    <a:pt x="72" y="12"/>
                  </a:lnTo>
                  <a:lnTo>
                    <a:pt x="72" y="12"/>
                  </a:lnTo>
                  <a:lnTo>
                    <a:pt x="70" y="12"/>
                  </a:lnTo>
                  <a:lnTo>
                    <a:pt x="68" y="12"/>
                  </a:lnTo>
                  <a:lnTo>
                    <a:pt x="67" y="11"/>
                  </a:lnTo>
                  <a:lnTo>
                    <a:pt x="63" y="4"/>
                  </a:lnTo>
                  <a:lnTo>
                    <a:pt x="63" y="4"/>
                  </a:lnTo>
                  <a:lnTo>
                    <a:pt x="60" y="2"/>
                  </a:lnTo>
                  <a:lnTo>
                    <a:pt x="57" y="2"/>
                  </a:lnTo>
                  <a:lnTo>
                    <a:pt x="53" y="1"/>
                  </a:lnTo>
                  <a:lnTo>
                    <a:pt x="50" y="0"/>
                  </a:lnTo>
                  <a:lnTo>
                    <a:pt x="50" y="0"/>
                  </a:lnTo>
                  <a:lnTo>
                    <a:pt x="47" y="0"/>
                  </a:lnTo>
                  <a:lnTo>
                    <a:pt x="45" y="1"/>
                  </a:lnTo>
                  <a:lnTo>
                    <a:pt x="43" y="2"/>
                  </a:lnTo>
                  <a:lnTo>
                    <a:pt x="41" y="4"/>
                  </a:lnTo>
                  <a:lnTo>
                    <a:pt x="41" y="4"/>
                  </a:lnTo>
                  <a:lnTo>
                    <a:pt x="33" y="2"/>
                  </a:lnTo>
                  <a:lnTo>
                    <a:pt x="28" y="2"/>
                  </a:lnTo>
                  <a:lnTo>
                    <a:pt x="26" y="4"/>
                  </a:lnTo>
                  <a:lnTo>
                    <a:pt x="26" y="4"/>
                  </a:lnTo>
                  <a:lnTo>
                    <a:pt x="24" y="7"/>
                  </a:lnTo>
                  <a:lnTo>
                    <a:pt x="23" y="10"/>
                  </a:lnTo>
                  <a:lnTo>
                    <a:pt x="23" y="17"/>
                  </a:lnTo>
                  <a:lnTo>
                    <a:pt x="23" y="17"/>
                  </a:lnTo>
                  <a:lnTo>
                    <a:pt x="18" y="21"/>
                  </a:lnTo>
                  <a:lnTo>
                    <a:pt x="16" y="24"/>
                  </a:lnTo>
                  <a:lnTo>
                    <a:pt x="16" y="28"/>
                  </a:lnTo>
                  <a:lnTo>
                    <a:pt x="16" y="28"/>
                  </a:lnTo>
                  <a:lnTo>
                    <a:pt x="14" y="29"/>
                  </a:lnTo>
                  <a:lnTo>
                    <a:pt x="13" y="31"/>
                  </a:lnTo>
                  <a:lnTo>
                    <a:pt x="13" y="31"/>
                  </a:lnTo>
                  <a:lnTo>
                    <a:pt x="16" y="41"/>
                  </a:lnTo>
                  <a:lnTo>
                    <a:pt x="16" y="41"/>
                  </a:lnTo>
                  <a:lnTo>
                    <a:pt x="16" y="52"/>
                  </a:lnTo>
                  <a:lnTo>
                    <a:pt x="16" y="59"/>
                  </a:lnTo>
                  <a:lnTo>
                    <a:pt x="13" y="64"/>
                  </a:lnTo>
                  <a:lnTo>
                    <a:pt x="13" y="64"/>
                  </a:lnTo>
                  <a:lnTo>
                    <a:pt x="8" y="71"/>
                  </a:lnTo>
                  <a:lnTo>
                    <a:pt x="7" y="74"/>
                  </a:lnTo>
                  <a:lnTo>
                    <a:pt x="7" y="74"/>
                  </a:lnTo>
                  <a:lnTo>
                    <a:pt x="4" y="76"/>
                  </a:lnTo>
                  <a:lnTo>
                    <a:pt x="1" y="81"/>
                  </a:lnTo>
                  <a:lnTo>
                    <a:pt x="0" y="85"/>
                  </a:lnTo>
                  <a:lnTo>
                    <a:pt x="0" y="85"/>
                  </a:lnTo>
                  <a:lnTo>
                    <a:pt x="0" y="95"/>
                  </a:lnTo>
                  <a:lnTo>
                    <a:pt x="1" y="103"/>
                  </a:lnTo>
                  <a:lnTo>
                    <a:pt x="1" y="103"/>
                  </a:lnTo>
                  <a:lnTo>
                    <a:pt x="1" y="108"/>
                  </a:lnTo>
                  <a:lnTo>
                    <a:pt x="3" y="111"/>
                  </a:lnTo>
                  <a:lnTo>
                    <a:pt x="6" y="116"/>
                  </a:lnTo>
                  <a:lnTo>
                    <a:pt x="6" y="116"/>
                  </a:lnTo>
                  <a:lnTo>
                    <a:pt x="6" y="116"/>
                  </a:lnTo>
                  <a:lnTo>
                    <a:pt x="6" y="116"/>
                  </a:lnTo>
                  <a:lnTo>
                    <a:pt x="10" y="119"/>
                  </a:lnTo>
                  <a:lnTo>
                    <a:pt x="16" y="121"/>
                  </a:lnTo>
                  <a:lnTo>
                    <a:pt x="30" y="123"/>
                  </a:lnTo>
                  <a:lnTo>
                    <a:pt x="30" y="123"/>
                  </a:lnTo>
                  <a:lnTo>
                    <a:pt x="36" y="126"/>
                  </a:lnTo>
                  <a:lnTo>
                    <a:pt x="40" y="131"/>
                  </a:lnTo>
                  <a:lnTo>
                    <a:pt x="44" y="135"/>
                  </a:lnTo>
                  <a:lnTo>
                    <a:pt x="45" y="139"/>
                  </a:lnTo>
                  <a:lnTo>
                    <a:pt x="45" y="139"/>
                  </a:lnTo>
                  <a:lnTo>
                    <a:pt x="45" y="143"/>
                  </a:lnTo>
                  <a:lnTo>
                    <a:pt x="48" y="148"/>
                  </a:lnTo>
                  <a:lnTo>
                    <a:pt x="51" y="150"/>
                  </a:lnTo>
                  <a:lnTo>
                    <a:pt x="54" y="153"/>
                  </a:lnTo>
                  <a:lnTo>
                    <a:pt x="54" y="153"/>
                  </a:lnTo>
                  <a:lnTo>
                    <a:pt x="57" y="153"/>
                  </a:lnTo>
                  <a:lnTo>
                    <a:pt x="61" y="152"/>
                  </a:lnTo>
                  <a:lnTo>
                    <a:pt x="67" y="150"/>
                  </a:lnTo>
                  <a:lnTo>
                    <a:pt x="70" y="149"/>
                  </a:lnTo>
                  <a:lnTo>
                    <a:pt x="70" y="149"/>
                  </a:lnTo>
                  <a:lnTo>
                    <a:pt x="81" y="149"/>
                  </a:lnTo>
                  <a:lnTo>
                    <a:pt x="87" y="149"/>
                  </a:lnTo>
                  <a:lnTo>
                    <a:pt x="91" y="148"/>
                  </a:lnTo>
                  <a:lnTo>
                    <a:pt x="91" y="148"/>
                  </a:lnTo>
                  <a:lnTo>
                    <a:pt x="92" y="146"/>
                  </a:lnTo>
                  <a:lnTo>
                    <a:pt x="94" y="148"/>
                  </a:lnTo>
                  <a:lnTo>
                    <a:pt x="94" y="148"/>
                  </a:lnTo>
                  <a:lnTo>
                    <a:pt x="98" y="135"/>
                  </a:lnTo>
                  <a:lnTo>
                    <a:pt x="98" y="131"/>
                  </a:lnTo>
                  <a:lnTo>
                    <a:pt x="98" y="131"/>
                  </a:lnTo>
                  <a:lnTo>
                    <a:pt x="107" y="122"/>
                  </a:lnTo>
                  <a:lnTo>
                    <a:pt x="117" y="112"/>
                  </a:lnTo>
                  <a:lnTo>
                    <a:pt x="117" y="11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7" name="Freeform 209">
              <a:extLst>
                <a:ext uri="{FF2B5EF4-FFF2-40B4-BE49-F238E27FC236}">
                  <a16:creationId xmlns:a16="http://schemas.microsoft.com/office/drawing/2014/main" id="{C94389B3-FCD4-4D0C-A363-4B4F614C299C}"/>
                </a:ext>
              </a:extLst>
            </p:cNvPr>
            <p:cNvSpPr>
              <a:spLocks/>
            </p:cNvSpPr>
            <p:nvPr/>
          </p:nvSpPr>
          <p:spPr bwMode="auto">
            <a:xfrm>
              <a:off x="4122978" y="3363498"/>
              <a:ext cx="66488" cy="140049"/>
            </a:xfrm>
            <a:custGeom>
              <a:avLst/>
              <a:gdLst/>
              <a:ahLst/>
              <a:cxnLst>
                <a:cxn ang="0">
                  <a:pos x="31" y="63"/>
                </a:cxn>
                <a:cxn ang="0">
                  <a:pos x="35" y="54"/>
                </a:cxn>
                <a:cxn ang="0">
                  <a:pos x="38" y="52"/>
                </a:cxn>
                <a:cxn ang="0">
                  <a:pos x="44" y="42"/>
                </a:cxn>
                <a:cxn ang="0">
                  <a:pos x="47" y="37"/>
                </a:cxn>
                <a:cxn ang="0">
                  <a:pos x="47" y="19"/>
                </a:cxn>
                <a:cxn ang="0">
                  <a:pos x="44" y="9"/>
                </a:cxn>
                <a:cxn ang="0">
                  <a:pos x="42" y="9"/>
                </a:cxn>
                <a:cxn ang="0">
                  <a:pos x="39" y="9"/>
                </a:cxn>
                <a:cxn ang="0">
                  <a:pos x="37" y="5"/>
                </a:cxn>
                <a:cxn ang="0">
                  <a:pos x="34" y="0"/>
                </a:cxn>
                <a:cxn ang="0">
                  <a:pos x="31" y="0"/>
                </a:cxn>
                <a:cxn ang="0">
                  <a:pos x="28" y="5"/>
                </a:cxn>
                <a:cxn ang="0">
                  <a:pos x="28" y="9"/>
                </a:cxn>
                <a:cxn ang="0">
                  <a:pos x="27" y="12"/>
                </a:cxn>
                <a:cxn ang="0">
                  <a:pos x="24" y="15"/>
                </a:cxn>
                <a:cxn ang="0">
                  <a:pos x="18" y="17"/>
                </a:cxn>
                <a:cxn ang="0">
                  <a:pos x="11" y="17"/>
                </a:cxn>
                <a:cxn ang="0">
                  <a:pos x="7" y="20"/>
                </a:cxn>
                <a:cxn ang="0">
                  <a:pos x="2" y="23"/>
                </a:cxn>
                <a:cxn ang="0">
                  <a:pos x="0" y="23"/>
                </a:cxn>
                <a:cxn ang="0">
                  <a:pos x="1" y="35"/>
                </a:cxn>
                <a:cxn ang="0">
                  <a:pos x="8" y="39"/>
                </a:cxn>
                <a:cxn ang="0">
                  <a:pos x="11" y="42"/>
                </a:cxn>
                <a:cxn ang="0">
                  <a:pos x="11" y="49"/>
                </a:cxn>
                <a:cxn ang="0">
                  <a:pos x="11" y="50"/>
                </a:cxn>
                <a:cxn ang="0">
                  <a:pos x="14" y="57"/>
                </a:cxn>
                <a:cxn ang="0">
                  <a:pos x="14" y="70"/>
                </a:cxn>
                <a:cxn ang="0">
                  <a:pos x="15" y="99"/>
                </a:cxn>
                <a:cxn ang="0">
                  <a:pos x="25" y="99"/>
                </a:cxn>
                <a:cxn ang="0">
                  <a:pos x="32" y="96"/>
                </a:cxn>
                <a:cxn ang="0">
                  <a:pos x="37" y="94"/>
                </a:cxn>
                <a:cxn ang="0">
                  <a:pos x="34" y="89"/>
                </a:cxn>
                <a:cxn ang="0">
                  <a:pos x="32" y="81"/>
                </a:cxn>
                <a:cxn ang="0">
                  <a:pos x="31" y="73"/>
                </a:cxn>
                <a:cxn ang="0">
                  <a:pos x="31" y="63"/>
                </a:cxn>
              </a:cxnLst>
              <a:rect l="0" t="0" r="r" b="b"/>
              <a:pathLst>
                <a:path w="47" h="99">
                  <a:moveTo>
                    <a:pt x="31" y="63"/>
                  </a:moveTo>
                  <a:lnTo>
                    <a:pt x="31" y="63"/>
                  </a:lnTo>
                  <a:lnTo>
                    <a:pt x="32" y="59"/>
                  </a:lnTo>
                  <a:lnTo>
                    <a:pt x="35" y="54"/>
                  </a:lnTo>
                  <a:lnTo>
                    <a:pt x="38" y="52"/>
                  </a:lnTo>
                  <a:lnTo>
                    <a:pt x="38" y="52"/>
                  </a:lnTo>
                  <a:lnTo>
                    <a:pt x="39" y="49"/>
                  </a:lnTo>
                  <a:lnTo>
                    <a:pt x="44" y="42"/>
                  </a:lnTo>
                  <a:lnTo>
                    <a:pt x="44" y="42"/>
                  </a:lnTo>
                  <a:lnTo>
                    <a:pt x="47" y="37"/>
                  </a:lnTo>
                  <a:lnTo>
                    <a:pt x="47" y="30"/>
                  </a:lnTo>
                  <a:lnTo>
                    <a:pt x="47" y="19"/>
                  </a:lnTo>
                  <a:lnTo>
                    <a:pt x="47" y="19"/>
                  </a:lnTo>
                  <a:lnTo>
                    <a:pt x="44" y="9"/>
                  </a:lnTo>
                  <a:lnTo>
                    <a:pt x="44" y="9"/>
                  </a:lnTo>
                  <a:lnTo>
                    <a:pt x="42" y="9"/>
                  </a:lnTo>
                  <a:lnTo>
                    <a:pt x="39" y="9"/>
                  </a:lnTo>
                  <a:lnTo>
                    <a:pt x="39" y="9"/>
                  </a:lnTo>
                  <a:lnTo>
                    <a:pt x="37" y="6"/>
                  </a:lnTo>
                  <a:lnTo>
                    <a:pt x="37" y="5"/>
                  </a:lnTo>
                  <a:lnTo>
                    <a:pt x="37" y="2"/>
                  </a:lnTo>
                  <a:lnTo>
                    <a:pt x="34" y="0"/>
                  </a:lnTo>
                  <a:lnTo>
                    <a:pt x="34" y="0"/>
                  </a:lnTo>
                  <a:lnTo>
                    <a:pt x="31" y="0"/>
                  </a:lnTo>
                  <a:lnTo>
                    <a:pt x="30" y="3"/>
                  </a:lnTo>
                  <a:lnTo>
                    <a:pt x="28" y="5"/>
                  </a:lnTo>
                  <a:lnTo>
                    <a:pt x="28" y="9"/>
                  </a:lnTo>
                  <a:lnTo>
                    <a:pt x="28" y="9"/>
                  </a:lnTo>
                  <a:lnTo>
                    <a:pt x="28" y="10"/>
                  </a:lnTo>
                  <a:lnTo>
                    <a:pt x="27" y="12"/>
                  </a:lnTo>
                  <a:lnTo>
                    <a:pt x="24" y="15"/>
                  </a:lnTo>
                  <a:lnTo>
                    <a:pt x="24" y="15"/>
                  </a:lnTo>
                  <a:lnTo>
                    <a:pt x="21" y="16"/>
                  </a:lnTo>
                  <a:lnTo>
                    <a:pt x="18" y="17"/>
                  </a:lnTo>
                  <a:lnTo>
                    <a:pt x="11" y="17"/>
                  </a:lnTo>
                  <a:lnTo>
                    <a:pt x="11" y="17"/>
                  </a:lnTo>
                  <a:lnTo>
                    <a:pt x="8" y="17"/>
                  </a:lnTo>
                  <a:lnTo>
                    <a:pt x="7" y="20"/>
                  </a:lnTo>
                  <a:lnTo>
                    <a:pt x="2" y="23"/>
                  </a:lnTo>
                  <a:lnTo>
                    <a:pt x="2" y="23"/>
                  </a:lnTo>
                  <a:lnTo>
                    <a:pt x="0" y="23"/>
                  </a:lnTo>
                  <a:lnTo>
                    <a:pt x="0" y="23"/>
                  </a:lnTo>
                  <a:lnTo>
                    <a:pt x="0" y="30"/>
                  </a:lnTo>
                  <a:lnTo>
                    <a:pt x="1" y="35"/>
                  </a:lnTo>
                  <a:lnTo>
                    <a:pt x="4" y="36"/>
                  </a:lnTo>
                  <a:lnTo>
                    <a:pt x="8" y="39"/>
                  </a:lnTo>
                  <a:lnTo>
                    <a:pt x="8" y="39"/>
                  </a:lnTo>
                  <a:lnTo>
                    <a:pt x="11" y="42"/>
                  </a:lnTo>
                  <a:lnTo>
                    <a:pt x="11" y="44"/>
                  </a:lnTo>
                  <a:lnTo>
                    <a:pt x="11" y="49"/>
                  </a:lnTo>
                  <a:lnTo>
                    <a:pt x="11" y="50"/>
                  </a:lnTo>
                  <a:lnTo>
                    <a:pt x="11" y="50"/>
                  </a:lnTo>
                  <a:lnTo>
                    <a:pt x="12" y="53"/>
                  </a:lnTo>
                  <a:lnTo>
                    <a:pt x="14" y="57"/>
                  </a:lnTo>
                  <a:lnTo>
                    <a:pt x="14" y="70"/>
                  </a:lnTo>
                  <a:lnTo>
                    <a:pt x="14" y="70"/>
                  </a:lnTo>
                  <a:lnTo>
                    <a:pt x="15" y="99"/>
                  </a:lnTo>
                  <a:lnTo>
                    <a:pt x="15" y="99"/>
                  </a:lnTo>
                  <a:lnTo>
                    <a:pt x="25" y="99"/>
                  </a:lnTo>
                  <a:lnTo>
                    <a:pt x="25" y="99"/>
                  </a:lnTo>
                  <a:lnTo>
                    <a:pt x="30" y="97"/>
                  </a:lnTo>
                  <a:lnTo>
                    <a:pt x="32" y="96"/>
                  </a:lnTo>
                  <a:lnTo>
                    <a:pt x="35" y="94"/>
                  </a:lnTo>
                  <a:lnTo>
                    <a:pt x="37" y="94"/>
                  </a:lnTo>
                  <a:lnTo>
                    <a:pt x="37" y="94"/>
                  </a:lnTo>
                  <a:lnTo>
                    <a:pt x="34" y="89"/>
                  </a:lnTo>
                  <a:lnTo>
                    <a:pt x="32" y="86"/>
                  </a:lnTo>
                  <a:lnTo>
                    <a:pt x="32" y="81"/>
                  </a:lnTo>
                  <a:lnTo>
                    <a:pt x="32" y="81"/>
                  </a:lnTo>
                  <a:lnTo>
                    <a:pt x="31" y="73"/>
                  </a:lnTo>
                  <a:lnTo>
                    <a:pt x="31" y="63"/>
                  </a:lnTo>
                  <a:lnTo>
                    <a:pt x="31" y="6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8" name="Freeform 210">
              <a:extLst>
                <a:ext uri="{FF2B5EF4-FFF2-40B4-BE49-F238E27FC236}">
                  <a16:creationId xmlns:a16="http://schemas.microsoft.com/office/drawing/2014/main" id="{8B262418-E776-458B-8422-70648F3E73CB}"/>
                </a:ext>
              </a:extLst>
            </p:cNvPr>
            <p:cNvSpPr>
              <a:spLocks/>
            </p:cNvSpPr>
            <p:nvPr/>
          </p:nvSpPr>
          <p:spPr bwMode="auto">
            <a:xfrm>
              <a:off x="4101759" y="3394620"/>
              <a:ext cx="42439" cy="116000"/>
            </a:xfrm>
            <a:custGeom>
              <a:avLst/>
              <a:gdLst/>
              <a:ahLst/>
              <a:cxnLst>
                <a:cxn ang="0">
                  <a:pos x="26" y="28"/>
                </a:cxn>
                <a:cxn ang="0">
                  <a:pos x="26" y="28"/>
                </a:cxn>
                <a:cxn ang="0">
                  <a:pos x="26" y="27"/>
                </a:cxn>
                <a:cxn ang="0">
                  <a:pos x="26" y="22"/>
                </a:cxn>
                <a:cxn ang="0">
                  <a:pos x="26" y="20"/>
                </a:cxn>
                <a:cxn ang="0">
                  <a:pos x="23" y="17"/>
                </a:cxn>
                <a:cxn ang="0">
                  <a:pos x="23" y="17"/>
                </a:cxn>
                <a:cxn ang="0">
                  <a:pos x="19" y="14"/>
                </a:cxn>
                <a:cxn ang="0">
                  <a:pos x="16" y="13"/>
                </a:cxn>
                <a:cxn ang="0">
                  <a:pos x="15" y="8"/>
                </a:cxn>
                <a:cxn ang="0">
                  <a:pos x="15" y="1"/>
                </a:cxn>
                <a:cxn ang="0">
                  <a:pos x="15" y="1"/>
                </a:cxn>
                <a:cxn ang="0">
                  <a:pos x="2" y="0"/>
                </a:cxn>
                <a:cxn ang="0">
                  <a:pos x="2" y="0"/>
                </a:cxn>
                <a:cxn ang="0">
                  <a:pos x="0" y="0"/>
                </a:cxn>
                <a:cxn ang="0">
                  <a:pos x="0" y="0"/>
                </a:cxn>
                <a:cxn ang="0">
                  <a:pos x="2" y="7"/>
                </a:cxn>
                <a:cxn ang="0">
                  <a:pos x="3" y="10"/>
                </a:cxn>
                <a:cxn ang="0">
                  <a:pos x="3" y="10"/>
                </a:cxn>
                <a:cxn ang="0">
                  <a:pos x="6" y="14"/>
                </a:cxn>
                <a:cxn ang="0">
                  <a:pos x="8" y="20"/>
                </a:cxn>
                <a:cxn ang="0">
                  <a:pos x="8" y="20"/>
                </a:cxn>
                <a:cxn ang="0">
                  <a:pos x="6" y="31"/>
                </a:cxn>
                <a:cxn ang="0">
                  <a:pos x="6" y="37"/>
                </a:cxn>
                <a:cxn ang="0">
                  <a:pos x="8" y="42"/>
                </a:cxn>
                <a:cxn ang="0">
                  <a:pos x="8" y="42"/>
                </a:cxn>
                <a:cxn ang="0">
                  <a:pos x="10" y="52"/>
                </a:cxn>
                <a:cxn ang="0">
                  <a:pos x="12" y="64"/>
                </a:cxn>
                <a:cxn ang="0">
                  <a:pos x="12" y="64"/>
                </a:cxn>
                <a:cxn ang="0">
                  <a:pos x="13" y="74"/>
                </a:cxn>
                <a:cxn ang="0">
                  <a:pos x="17" y="82"/>
                </a:cxn>
                <a:cxn ang="0">
                  <a:pos x="17" y="82"/>
                </a:cxn>
                <a:cxn ang="0">
                  <a:pos x="22" y="81"/>
                </a:cxn>
                <a:cxn ang="0">
                  <a:pos x="22" y="81"/>
                </a:cxn>
                <a:cxn ang="0">
                  <a:pos x="25" y="78"/>
                </a:cxn>
                <a:cxn ang="0">
                  <a:pos x="30" y="77"/>
                </a:cxn>
                <a:cxn ang="0">
                  <a:pos x="30" y="77"/>
                </a:cxn>
                <a:cxn ang="0">
                  <a:pos x="29" y="48"/>
                </a:cxn>
                <a:cxn ang="0">
                  <a:pos x="29" y="48"/>
                </a:cxn>
                <a:cxn ang="0">
                  <a:pos x="29" y="35"/>
                </a:cxn>
                <a:cxn ang="0">
                  <a:pos x="27" y="31"/>
                </a:cxn>
                <a:cxn ang="0">
                  <a:pos x="26" y="28"/>
                </a:cxn>
                <a:cxn ang="0">
                  <a:pos x="26" y="28"/>
                </a:cxn>
              </a:cxnLst>
              <a:rect l="0" t="0" r="r" b="b"/>
              <a:pathLst>
                <a:path w="30" h="82">
                  <a:moveTo>
                    <a:pt x="26" y="28"/>
                  </a:moveTo>
                  <a:lnTo>
                    <a:pt x="26" y="28"/>
                  </a:lnTo>
                  <a:lnTo>
                    <a:pt x="26" y="27"/>
                  </a:lnTo>
                  <a:lnTo>
                    <a:pt x="26" y="22"/>
                  </a:lnTo>
                  <a:lnTo>
                    <a:pt x="26" y="20"/>
                  </a:lnTo>
                  <a:lnTo>
                    <a:pt x="23" y="17"/>
                  </a:lnTo>
                  <a:lnTo>
                    <a:pt x="23" y="17"/>
                  </a:lnTo>
                  <a:lnTo>
                    <a:pt x="19" y="14"/>
                  </a:lnTo>
                  <a:lnTo>
                    <a:pt x="16" y="13"/>
                  </a:lnTo>
                  <a:lnTo>
                    <a:pt x="15" y="8"/>
                  </a:lnTo>
                  <a:lnTo>
                    <a:pt x="15" y="1"/>
                  </a:lnTo>
                  <a:lnTo>
                    <a:pt x="15" y="1"/>
                  </a:lnTo>
                  <a:lnTo>
                    <a:pt x="2" y="0"/>
                  </a:lnTo>
                  <a:lnTo>
                    <a:pt x="2" y="0"/>
                  </a:lnTo>
                  <a:lnTo>
                    <a:pt x="0" y="0"/>
                  </a:lnTo>
                  <a:lnTo>
                    <a:pt x="0" y="0"/>
                  </a:lnTo>
                  <a:lnTo>
                    <a:pt x="2" y="7"/>
                  </a:lnTo>
                  <a:lnTo>
                    <a:pt x="3" y="10"/>
                  </a:lnTo>
                  <a:lnTo>
                    <a:pt x="3" y="10"/>
                  </a:lnTo>
                  <a:lnTo>
                    <a:pt x="6" y="14"/>
                  </a:lnTo>
                  <a:lnTo>
                    <a:pt x="8" y="20"/>
                  </a:lnTo>
                  <a:lnTo>
                    <a:pt x="8" y="20"/>
                  </a:lnTo>
                  <a:lnTo>
                    <a:pt x="6" y="31"/>
                  </a:lnTo>
                  <a:lnTo>
                    <a:pt x="6" y="37"/>
                  </a:lnTo>
                  <a:lnTo>
                    <a:pt x="8" y="42"/>
                  </a:lnTo>
                  <a:lnTo>
                    <a:pt x="8" y="42"/>
                  </a:lnTo>
                  <a:lnTo>
                    <a:pt x="10" y="52"/>
                  </a:lnTo>
                  <a:lnTo>
                    <a:pt x="12" y="64"/>
                  </a:lnTo>
                  <a:lnTo>
                    <a:pt x="12" y="64"/>
                  </a:lnTo>
                  <a:lnTo>
                    <a:pt x="13" y="74"/>
                  </a:lnTo>
                  <a:lnTo>
                    <a:pt x="17" y="82"/>
                  </a:lnTo>
                  <a:lnTo>
                    <a:pt x="17" y="82"/>
                  </a:lnTo>
                  <a:lnTo>
                    <a:pt x="22" y="81"/>
                  </a:lnTo>
                  <a:lnTo>
                    <a:pt x="22" y="81"/>
                  </a:lnTo>
                  <a:lnTo>
                    <a:pt x="25" y="78"/>
                  </a:lnTo>
                  <a:lnTo>
                    <a:pt x="30" y="77"/>
                  </a:lnTo>
                  <a:lnTo>
                    <a:pt x="30" y="77"/>
                  </a:lnTo>
                  <a:lnTo>
                    <a:pt x="29" y="48"/>
                  </a:lnTo>
                  <a:lnTo>
                    <a:pt x="29" y="48"/>
                  </a:lnTo>
                  <a:lnTo>
                    <a:pt x="29" y="35"/>
                  </a:lnTo>
                  <a:lnTo>
                    <a:pt x="27" y="31"/>
                  </a:lnTo>
                  <a:lnTo>
                    <a:pt x="26" y="28"/>
                  </a:lnTo>
                  <a:lnTo>
                    <a:pt x="26" y="2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49" name="Freeform 211">
              <a:extLst>
                <a:ext uri="{FF2B5EF4-FFF2-40B4-BE49-F238E27FC236}">
                  <a16:creationId xmlns:a16="http://schemas.microsoft.com/office/drawing/2014/main" id="{8C7399DE-A0DF-4FD5-8FC1-DB0560631432}"/>
                </a:ext>
              </a:extLst>
            </p:cNvPr>
            <p:cNvSpPr>
              <a:spLocks/>
            </p:cNvSpPr>
            <p:nvPr/>
          </p:nvSpPr>
          <p:spPr bwMode="auto">
            <a:xfrm>
              <a:off x="4299807" y="3347937"/>
              <a:ext cx="168341" cy="261707"/>
            </a:xfrm>
            <a:custGeom>
              <a:avLst/>
              <a:gdLst/>
              <a:ahLst/>
              <a:cxnLst>
                <a:cxn ang="0">
                  <a:pos x="70" y="176"/>
                </a:cxn>
                <a:cxn ang="0">
                  <a:pos x="98" y="178"/>
                </a:cxn>
                <a:cxn ang="0">
                  <a:pos x="115" y="185"/>
                </a:cxn>
                <a:cxn ang="0">
                  <a:pos x="119" y="171"/>
                </a:cxn>
                <a:cxn ang="0">
                  <a:pos x="116" y="168"/>
                </a:cxn>
                <a:cxn ang="0">
                  <a:pos x="111" y="162"/>
                </a:cxn>
                <a:cxn ang="0">
                  <a:pos x="102" y="152"/>
                </a:cxn>
                <a:cxn ang="0">
                  <a:pos x="101" y="145"/>
                </a:cxn>
                <a:cxn ang="0">
                  <a:pos x="97" y="137"/>
                </a:cxn>
                <a:cxn ang="0">
                  <a:pos x="94" y="122"/>
                </a:cxn>
                <a:cxn ang="0">
                  <a:pos x="94" y="114"/>
                </a:cxn>
                <a:cxn ang="0">
                  <a:pos x="101" y="100"/>
                </a:cxn>
                <a:cxn ang="0">
                  <a:pos x="109" y="90"/>
                </a:cxn>
                <a:cxn ang="0">
                  <a:pos x="104" y="78"/>
                </a:cxn>
                <a:cxn ang="0">
                  <a:pos x="91" y="65"/>
                </a:cxn>
                <a:cxn ang="0">
                  <a:pos x="87" y="58"/>
                </a:cxn>
                <a:cxn ang="0">
                  <a:pos x="88" y="53"/>
                </a:cxn>
                <a:cxn ang="0">
                  <a:pos x="101" y="51"/>
                </a:cxn>
                <a:cxn ang="0">
                  <a:pos x="108" y="50"/>
                </a:cxn>
                <a:cxn ang="0">
                  <a:pos x="102" y="41"/>
                </a:cxn>
                <a:cxn ang="0">
                  <a:pos x="101" y="30"/>
                </a:cxn>
                <a:cxn ang="0">
                  <a:pos x="99" y="18"/>
                </a:cxn>
                <a:cxn ang="0">
                  <a:pos x="98" y="11"/>
                </a:cxn>
                <a:cxn ang="0">
                  <a:pos x="89" y="0"/>
                </a:cxn>
                <a:cxn ang="0">
                  <a:pos x="88" y="0"/>
                </a:cxn>
                <a:cxn ang="0">
                  <a:pos x="88" y="10"/>
                </a:cxn>
                <a:cxn ang="0">
                  <a:pos x="94" y="16"/>
                </a:cxn>
                <a:cxn ang="0">
                  <a:pos x="95" y="26"/>
                </a:cxn>
                <a:cxn ang="0">
                  <a:pos x="89" y="28"/>
                </a:cxn>
                <a:cxn ang="0">
                  <a:pos x="85" y="30"/>
                </a:cxn>
                <a:cxn ang="0">
                  <a:pos x="75" y="48"/>
                </a:cxn>
                <a:cxn ang="0">
                  <a:pos x="74" y="57"/>
                </a:cxn>
                <a:cxn ang="0">
                  <a:pos x="71" y="60"/>
                </a:cxn>
                <a:cxn ang="0">
                  <a:pos x="70" y="67"/>
                </a:cxn>
                <a:cxn ang="0">
                  <a:pos x="64" y="74"/>
                </a:cxn>
                <a:cxn ang="0">
                  <a:pos x="61" y="81"/>
                </a:cxn>
                <a:cxn ang="0">
                  <a:pos x="51" y="101"/>
                </a:cxn>
                <a:cxn ang="0">
                  <a:pos x="44" y="108"/>
                </a:cxn>
                <a:cxn ang="0">
                  <a:pos x="38" y="101"/>
                </a:cxn>
                <a:cxn ang="0">
                  <a:pos x="33" y="100"/>
                </a:cxn>
                <a:cxn ang="0">
                  <a:pos x="23" y="101"/>
                </a:cxn>
                <a:cxn ang="0">
                  <a:pos x="4" y="120"/>
                </a:cxn>
                <a:cxn ang="0">
                  <a:pos x="0" y="137"/>
                </a:cxn>
                <a:cxn ang="0">
                  <a:pos x="7" y="145"/>
                </a:cxn>
                <a:cxn ang="0">
                  <a:pos x="13" y="148"/>
                </a:cxn>
                <a:cxn ang="0">
                  <a:pos x="18" y="148"/>
                </a:cxn>
                <a:cxn ang="0">
                  <a:pos x="24" y="159"/>
                </a:cxn>
                <a:cxn ang="0">
                  <a:pos x="21" y="171"/>
                </a:cxn>
                <a:cxn ang="0">
                  <a:pos x="43" y="178"/>
                </a:cxn>
              </a:cxnLst>
              <a:rect l="0" t="0" r="r" b="b"/>
              <a:pathLst>
                <a:path w="119" h="185">
                  <a:moveTo>
                    <a:pt x="50" y="175"/>
                  </a:moveTo>
                  <a:lnTo>
                    <a:pt x="50" y="175"/>
                  </a:lnTo>
                  <a:lnTo>
                    <a:pt x="70" y="176"/>
                  </a:lnTo>
                  <a:lnTo>
                    <a:pt x="92" y="176"/>
                  </a:lnTo>
                  <a:lnTo>
                    <a:pt x="92" y="176"/>
                  </a:lnTo>
                  <a:lnTo>
                    <a:pt x="98" y="178"/>
                  </a:lnTo>
                  <a:lnTo>
                    <a:pt x="105" y="181"/>
                  </a:lnTo>
                  <a:lnTo>
                    <a:pt x="115" y="185"/>
                  </a:lnTo>
                  <a:lnTo>
                    <a:pt x="115" y="185"/>
                  </a:lnTo>
                  <a:lnTo>
                    <a:pt x="115" y="179"/>
                  </a:lnTo>
                  <a:lnTo>
                    <a:pt x="116" y="175"/>
                  </a:lnTo>
                  <a:lnTo>
                    <a:pt x="119" y="171"/>
                  </a:lnTo>
                  <a:lnTo>
                    <a:pt x="119" y="171"/>
                  </a:lnTo>
                  <a:lnTo>
                    <a:pt x="116" y="169"/>
                  </a:lnTo>
                  <a:lnTo>
                    <a:pt x="116" y="168"/>
                  </a:lnTo>
                  <a:lnTo>
                    <a:pt x="116" y="168"/>
                  </a:lnTo>
                  <a:lnTo>
                    <a:pt x="114" y="165"/>
                  </a:lnTo>
                  <a:lnTo>
                    <a:pt x="111" y="162"/>
                  </a:lnTo>
                  <a:lnTo>
                    <a:pt x="105" y="156"/>
                  </a:lnTo>
                  <a:lnTo>
                    <a:pt x="105" y="156"/>
                  </a:lnTo>
                  <a:lnTo>
                    <a:pt x="102" y="152"/>
                  </a:lnTo>
                  <a:lnTo>
                    <a:pt x="102" y="152"/>
                  </a:lnTo>
                  <a:lnTo>
                    <a:pt x="102" y="148"/>
                  </a:lnTo>
                  <a:lnTo>
                    <a:pt x="101" y="145"/>
                  </a:lnTo>
                  <a:lnTo>
                    <a:pt x="99" y="142"/>
                  </a:lnTo>
                  <a:lnTo>
                    <a:pt x="99" y="142"/>
                  </a:lnTo>
                  <a:lnTo>
                    <a:pt x="97" y="137"/>
                  </a:lnTo>
                  <a:lnTo>
                    <a:pt x="95" y="129"/>
                  </a:lnTo>
                  <a:lnTo>
                    <a:pt x="95" y="129"/>
                  </a:lnTo>
                  <a:lnTo>
                    <a:pt x="94" y="122"/>
                  </a:lnTo>
                  <a:lnTo>
                    <a:pt x="92" y="117"/>
                  </a:lnTo>
                  <a:lnTo>
                    <a:pt x="92" y="117"/>
                  </a:lnTo>
                  <a:lnTo>
                    <a:pt x="94" y="114"/>
                  </a:lnTo>
                  <a:lnTo>
                    <a:pt x="97" y="110"/>
                  </a:lnTo>
                  <a:lnTo>
                    <a:pt x="98" y="105"/>
                  </a:lnTo>
                  <a:lnTo>
                    <a:pt x="101" y="100"/>
                  </a:lnTo>
                  <a:lnTo>
                    <a:pt x="101" y="100"/>
                  </a:lnTo>
                  <a:lnTo>
                    <a:pt x="104" y="95"/>
                  </a:lnTo>
                  <a:lnTo>
                    <a:pt x="109" y="90"/>
                  </a:lnTo>
                  <a:lnTo>
                    <a:pt x="109" y="90"/>
                  </a:lnTo>
                  <a:lnTo>
                    <a:pt x="104" y="78"/>
                  </a:lnTo>
                  <a:lnTo>
                    <a:pt x="104" y="78"/>
                  </a:lnTo>
                  <a:lnTo>
                    <a:pt x="102" y="74"/>
                  </a:lnTo>
                  <a:lnTo>
                    <a:pt x="99" y="71"/>
                  </a:lnTo>
                  <a:lnTo>
                    <a:pt x="91" y="65"/>
                  </a:lnTo>
                  <a:lnTo>
                    <a:pt x="91" y="65"/>
                  </a:lnTo>
                  <a:lnTo>
                    <a:pt x="88" y="61"/>
                  </a:lnTo>
                  <a:lnTo>
                    <a:pt x="87" y="58"/>
                  </a:lnTo>
                  <a:lnTo>
                    <a:pt x="87" y="54"/>
                  </a:lnTo>
                  <a:lnTo>
                    <a:pt x="87" y="54"/>
                  </a:lnTo>
                  <a:lnTo>
                    <a:pt x="88" y="53"/>
                  </a:lnTo>
                  <a:lnTo>
                    <a:pt x="92" y="51"/>
                  </a:lnTo>
                  <a:lnTo>
                    <a:pt x="101" y="51"/>
                  </a:lnTo>
                  <a:lnTo>
                    <a:pt x="101" y="51"/>
                  </a:lnTo>
                  <a:lnTo>
                    <a:pt x="107" y="51"/>
                  </a:lnTo>
                  <a:lnTo>
                    <a:pt x="108" y="50"/>
                  </a:lnTo>
                  <a:lnTo>
                    <a:pt x="108" y="50"/>
                  </a:lnTo>
                  <a:lnTo>
                    <a:pt x="108" y="50"/>
                  </a:lnTo>
                  <a:lnTo>
                    <a:pt x="105" y="47"/>
                  </a:lnTo>
                  <a:lnTo>
                    <a:pt x="102" y="41"/>
                  </a:lnTo>
                  <a:lnTo>
                    <a:pt x="101" y="36"/>
                  </a:lnTo>
                  <a:lnTo>
                    <a:pt x="101" y="30"/>
                  </a:lnTo>
                  <a:lnTo>
                    <a:pt x="101" y="30"/>
                  </a:lnTo>
                  <a:lnTo>
                    <a:pt x="101" y="24"/>
                  </a:lnTo>
                  <a:lnTo>
                    <a:pt x="99" y="21"/>
                  </a:lnTo>
                  <a:lnTo>
                    <a:pt x="99" y="18"/>
                  </a:lnTo>
                  <a:lnTo>
                    <a:pt x="99" y="16"/>
                  </a:lnTo>
                  <a:lnTo>
                    <a:pt x="99" y="16"/>
                  </a:lnTo>
                  <a:lnTo>
                    <a:pt x="98" y="11"/>
                  </a:lnTo>
                  <a:lnTo>
                    <a:pt x="95" y="6"/>
                  </a:lnTo>
                  <a:lnTo>
                    <a:pt x="92" y="1"/>
                  </a:lnTo>
                  <a:lnTo>
                    <a:pt x="89" y="0"/>
                  </a:lnTo>
                  <a:lnTo>
                    <a:pt x="89" y="0"/>
                  </a:lnTo>
                  <a:lnTo>
                    <a:pt x="88" y="0"/>
                  </a:lnTo>
                  <a:lnTo>
                    <a:pt x="88" y="0"/>
                  </a:lnTo>
                  <a:lnTo>
                    <a:pt x="87" y="9"/>
                  </a:lnTo>
                  <a:lnTo>
                    <a:pt x="87" y="9"/>
                  </a:lnTo>
                  <a:lnTo>
                    <a:pt x="88" y="10"/>
                  </a:lnTo>
                  <a:lnTo>
                    <a:pt x="89" y="13"/>
                  </a:lnTo>
                  <a:lnTo>
                    <a:pt x="94" y="16"/>
                  </a:lnTo>
                  <a:lnTo>
                    <a:pt x="94" y="16"/>
                  </a:lnTo>
                  <a:lnTo>
                    <a:pt x="95" y="17"/>
                  </a:lnTo>
                  <a:lnTo>
                    <a:pt x="95" y="18"/>
                  </a:lnTo>
                  <a:lnTo>
                    <a:pt x="95" y="26"/>
                  </a:lnTo>
                  <a:lnTo>
                    <a:pt x="95" y="26"/>
                  </a:lnTo>
                  <a:lnTo>
                    <a:pt x="92" y="27"/>
                  </a:lnTo>
                  <a:lnTo>
                    <a:pt x="89" y="28"/>
                  </a:lnTo>
                  <a:lnTo>
                    <a:pt x="87" y="30"/>
                  </a:lnTo>
                  <a:lnTo>
                    <a:pt x="85" y="30"/>
                  </a:lnTo>
                  <a:lnTo>
                    <a:pt x="85" y="30"/>
                  </a:lnTo>
                  <a:lnTo>
                    <a:pt x="80" y="38"/>
                  </a:lnTo>
                  <a:lnTo>
                    <a:pt x="77" y="44"/>
                  </a:lnTo>
                  <a:lnTo>
                    <a:pt x="75" y="48"/>
                  </a:lnTo>
                  <a:lnTo>
                    <a:pt x="75" y="48"/>
                  </a:lnTo>
                  <a:lnTo>
                    <a:pt x="75" y="54"/>
                  </a:lnTo>
                  <a:lnTo>
                    <a:pt x="74" y="57"/>
                  </a:lnTo>
                  <a:lnTo>
                    <a:pt x="72" y="58"/>
                  </a:lnTo>
                  <a:lnTo>
                    <a:pt x="72" y="58"/>
                  </a:lnTo>
                  <a:lnTo>
                    <a:pt x="71" y="60"/>
                  </a:lnTo>
                  <a:lnTo>
                    <a:pt x="70" y="63"/>
                  </a:lnTo>
                  <a:lnTo>
                    <a:pt x="70" y="67"/>
                  </a:lnTo>
                  <a:lnTo>
                    <a:pt x="70" y="67"/>
                  </a:lnTo>
                  <a:lnTo>
                    <a:pt x="68" y="68"/>
                  </a:lnTo>
                  <a:lnTo>
                    <a:pt x="67" y="71"/>
                  </a:lnTo>
                  <a:lnTo>
                    <a:pt x="64" y="74"/>
                  </a:lnTo>
                  <a:lnTo>
                    <a:pt x="62" y="77"/>
                  </a:lnTo>
                  <a:lnTo>
                    <a:pt x="62" y="77"/>
                  </a:lnTo>
                  <a:lnTo>
                    <a:pt x="61" y="81"/>
                  </a:lnTo>
                  <a:lnTo>
                    <a:pt x="57" y="88"/>
                  </a:lnTo>
                  <a:lnTo>
                    <a:pt x="51" y="101"/>
                  </a:lnTo>
                  <a:lnTo>
                    <a:pt x="51" y="101"/>
                  </a:lnTo>
                  <a:lnTo>
                    <a:pt x="47" y="108"/>
                  </a:lnTo>
                  <a:lnTo>
                    <a:pt x="45" y="110"/>
                  </a:lnTo>
                  <a:lnTo>
                    <a:pt x="44" y="108"/>
                  </a:lnTo>
                  <a:lnTo>
                    <a:pt x="44" y="108"/>
                  </a:lnTo>
                  <a:lnTo>
                    <a:pt x="43" y="104"/>
                  </a:lnTo>
                  <a:lnTo>
                    <a:pt x="38" y="101"/>
                  </a:lnTo>
                  <a:lnTo>
                    <a:pt x="35" y="100"/>
                  </a:lnTo>
                  <a:lnTo>
                    <a:pt x="33" y="100"/>
                  </a:lnTo>
                  <a:lnTo>
                    <a:pt x="33" y="100"/>
                  </a:lnTo>
                  <a:lnTo>
                    <a:pt x="30" y="101"/>
                  </a:lnTo>
                  <a:lnTo>
                    <a:pt x="27" y="101"/>
                  </a:lnTo>
                  <a:lnTo>
                    <a:pt x="23" y="101"/>
                  </a:lnTo>
                  <a:lnTo>
                    <a:pt x="23" y="101"/>
                  </a:lnTo>
                  <a:lnTo>
                    <a:pt x="13" y="111"/>
                  </a:lnTo>
                  <a:lnTo>
                    <a:pt x="4" y="120"/>
                  </a:lnTo>
                  <a:lnTo>
                    <a:pt x="4" y="120"/>
                  </a:lnTo>
                  <a:lnTo>
                    <a:pt x="4" y="124"/>
                  </a:lnTo>
                  <a:lnTo>
                    <a:pt x="0" y="137"/>
                  </a:lnTo>
                  <a:lnTo>
                    <a:pt x="0" y="137"/>
                  </a:lnTo>
                  <a:lnTo>
                    <a:pt x="3" y="139"/>
                  </a:lnTo>
                  <a:lnTo>
                    <a:pt x="7" y="145"/>
                  </a:lnTo>
                  <a:lnTo>
                    <a:pt x="7" y="145"/>
                  </a:lnTo>
                  <a:lnTo>
                    <a:pt x="10" y="147"/>
                  </a:lnTo>
                  <a:lnTo>
                    <a:pt x="13" y="148"/>
                  </a:lnTo>
                  <a:lnTo>
                    <a:pt x="17" y="148"/>
                  </a:lnTo>
                  <a:lnTo>
                    <a:pt x="18" y="148"/>
                  </a:lnTo>
                  <a:lnTo>
                    <a:pt x="18" y="148"/>
                  </a:lnTo>
                  <a:lnTo>
                    <a:pt x="21" y="151"/>
                  </a:lnTo>
                  <a:lnTo>
                    <a:pt x="23" y="155"/>
                  </a:lnTo>
                  <a:lnTo>
                    <a:pt x="24" y="159"/>
                  </a:lnTo>
                  <a:lnTo>
                    <a:pt x="24" y="164"/>
                  </a:lnTo>
                  <a:lnTo>
                    <a:pt x="24" y="164"/>
                  </a:lnTo>
                  <a:lnTo>
                    <a:pt x="21" y="171"/>
                  </a:lnTo>
                  <a:lnTo>
                    <a:pt x="20" y="174"/>
                  </a:lnTo>
                  <a:lnTo>
                    <a:pt x="20" y="178"/>
                  </a:lnTo>
                  <a:lnTo>
                    <a:pt x="43" y="178"/>
                  </a:lnTo>
                  <a:lnTo>
                    <a:pt x="50" y="17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0" name="Freeform 212">
              <a:extLst>
                <a:ext uri="{FF2B5EF4-FFF2-40B4-BE49-F238E27FC236}">
                  <a16:creationId xmlns:a16="http://schemas.microsoft.com/office/drawing/2014/main" id="{8CED2A6A-4E95-4E1E-AA48-736D2318C838}"/>
                </a:ext>
              </a:extLst>
            </p:cNvPr>
            <p:cNvSpPr>
              <a:spLocks/>
            </p:cNvSpPr>
            <p:nvPr/>
          </p:nvSpPr>
          <p:spPr bwMode="auto">
            <a:xfrm>
              <a:off x="3909370" y="3404522"/>
              <a:ext cx="138634" cy="142878"/>
            </a:xfrm>
            <a:custGeom>
              <a:avLst/>
              <a:gdLst/>
              <a:ahLst/>
              <a:cxnLst>
                <a:cxn ang="0">
                  <a:pos x="92" y="84"/>
                </a:cxn>
                <a:cxn ang="0">
                  <a:pos x="85" y="67"/>
                </a:cxn>
                <a:cxn ang="0">
                  <a:pos x="89" y="60"/>
                </a:cxn>
                <a:cxn ang="0">
                  <a:pos x="92" y="51"/>
                </a:cxn>
                <a:cxn ang="0">
                  <a:pos x="92" y="48"/>
                </a:cxn>
                <a:cxn ang="0">
                  <a:pos x="97" y="43"/>
                </a:cxn>
                <a:cxn ang="0">
                  <a:pos x="98" y="40"/>
                </a:cxn>
                <a:cxn ang="0">
                  <a:pos x="95" y="23"/>
                </a:cxn>
                <a:cxn ang="0">
                  <a:pos x="92" y="15"/>
                </a:cxn>
                <a:cxn ang="0">
                  <a:pos x="89" y="14"/>
                </a:cxn>
                <a:cxn ang="0">
                  <a:pos x="81" y="11"/>
                </a:cxn>
                <a:cxn ang="0">
                  <a:pos x="71" y="15"/>
                </a:cxn>
                <a:cxn ang="0">
                  <a:pos x="68" y="17"/>
                </a:cxn>
                <a:cxn ang="0">
                  <a:pos x="62" y="15"/>
                </a:cxn>
                <a:cxn ang="0">
                  <a:pos x="57" y="10"/>
                </a:cxn>
                <a:cxn ang="0">
                  <a:pos x="54" y="7"/>
                </a:cxn>
                <a:cxn ang="0">
                  <a:pos x="47" y="4"/>
                </a:cxn>
                <a:cxn ang="0">
                  <a:pos x="44" y="6"/>
                </a:cxn>
                <a:cxn ang="0">
                  <a:pos x="38" y="7"/>
                </a:cxn>
                <a:cxn ang="0">
                  <a:pos x="38" y="3"/>
                </a:cxn>
                <a:cxn ang="0">
                  <a:pos x="37" y="1"/>
                </a:cxn>
                <a:cxn ang="0">
                  <a:pos x="31" y="1"/>
                </a:cxn>
                <a:cxn ang="0">
                  <a:pos x="30" y="4"/>
                </a:cxn>
                <a:cxn ang="0">
                  <a:pos x="25" y="8"/>
                </a:cxn>
                <a:cxn ang="0">
                  <a:pos x="21" y="8"/>
                </a:cxn>
                <a:cxn ang="0">
                  <a:pos x="17" y="4"/>
                </a:cxn>
                <a:cxn ang="0">
                  <a:pos x="13" y="6"/>
                </a:cxn>
                <a:cxn ang="0">
                  <a:pos x="11" y="7"/>
                </a:cxn>
                <a:cxn ang="0">
                  <a:pos x="7" y="7"/>
                </a:cxn>
                <a:cxn ang="0">
                  <a:pos x="6" y="15"/>
                </a:cxn>
                <a:cxn ang="0">
                  <a:pos x="7" y="20"/>
                </a:cxn>
                <a:cxn ang="0">
                  <a:pos x="10" y="21"/>
                </a:cxn>
                <a:cxn ang="0">
                  <a:pos x="10" y="27"/>
                </a:cxn>
                <a:cxn ang="0">
                  <a:pos x="11" y="30"/>
                </a:cxn>
                <a:cxn ang="0">
                  <a:pos x="14" y="35"/>
                </a:cxn>
                <a:cxn ang="0">
                  <a:pos x="13" y="37"/>
                </a:cxn>
                <a:cxn ang="0">
                  <a:pos x="10" y="38"/>
                </a:cxn>
                <a:cxn ang="0">
                  <a:pos x="6" y="38"/>
                </a:cxn>
                <a:cxn ang="0">
                  <a:pos x="6" y="41"/>
                </a:cxn>
                <a:cxn ang="0">
                  <a:pos x="7" y="45"/>
                </a:cxn>
                <a:cxn ang="0">
                  <a:pos x="7" y="48"/>
                </a:cxn>
                <a:cxn ang="0">
                  <a:pos x="3" y="54"/>
                </a:cxn>
                <a:cxn ang="0">
                  <a:pos x="3" y="57"/>
                </a:cxn>
                <a:cxn ang="0">
                  <a:pos x="1" y="67"/>
                </a:cxn>
                <a:cxn ang="0">
                  <a:pos x="1" y="68"/>
                </a:cxn>
                <a:cxn ang="0">
                  <a:pos x="1" y="71"/>
                </a:cxn>
                <a:cxn ang="0">
                  <a:pos x="6" y="74"/>
                </a:cxn>
                <a:cxn ang="0">
                  <a:pos x="17" y="82"/>
                </a:cxn>
                <a:cxn ang="0">
                  <a:pos x="18" y="85"/>
                </a:cxn>
                <a:cxn ang="0">
                  <a:pos x="14" y="101"/>
                </a:cxn>
                <a:cxn ang="0">
                  <a:pos x="23" y="99"/>
                </a:cxn>
                <a:cxn ang="0">
                  <a:pos x="47" y="94"/>
                </a:cxn>
                <a:cxn ang="0">
                  <a:pos x="61" y="89"/>
                </a:cxn>
                <a:cxn ang="0">
                  <a:pos x="78" y="89"/>
                </a:cxn>
                <a:cxn ang="0">
                  <a:pos x="92" y="92"/>
                </a:cxn>
                <a:cxn ang="0">
                  <a:pos x="92" y="84"/>
                </a:cxn>
              </a:cxnLst>
              <a:rect l="0" t="0" r="r" b="b"/>
              <a:pathLst>
                <a:path w="98" h="101">
                  <a:moveTo>
                    <a:pt x="92" y="84"/>
                  </a:moveTo>
                  <a:lnTo>
                    <a:pt x="92" y="84"/>
                  </a:lnTo>
                  <a:lnTo>
                    <a:pt x="88" y="75"/>
                  </a:lnTo>
                  <a:lnTo>
                    <a:pt x="85" y="67"/>
                  </a:lnTo>
                  <a:lnTo>
                    <a:pt x="85" y="67"/>
                  </a:lnTo>
                  <a:lnTo>
                    <a:pt x="89" y="60"/>
                  </a:lnTo>
                  <a:lnTo>
                    <a:pt x="91" y="54"/>
                  </a:lnTo>
                  <a:lnTo>
                    <a:pt x="92" y="51"/>
                  </a:lnTo>
                  <a:lnTo>
                    <a:pt x="92" y="51"/>
                  </a:lnTo>
                  <a:lnTo>
                    <a:pt x="92" y="48"/>
                  </a:lnTo>
                  <a:lnTo>
                    <a:pt x="95" y="45"/>
                  </a:lnTo>
                  <a:lnTo>
                    <a:pt x="97" y="43"/>
                  </a:lnTo>
                  <a:lnTo>
                    <a:pt x="98" y="40"/>
                  </a:lnTo>
                  <a:lnTo>
                    <a:pt x="98" y="40"/>
                  </a:lnTo>
                  <a:lnTo>
                    <a:pt x="97" y="30"/>
                  </a:lnTo>
                  <a:lnTo>
                    <a:pt x="95" y="23"/>
                  </a:lnTo>
                  <a:lnTo>
                    <a:pt x="92" y="15"/>
                  </a:lnTo>
                  <a:lnTo>
                    <a:pt x="92" y="15"/>
                  </a:lnTo>
                  <a:lnTo>
                    <a:pt x="89" y="14"/>
                  </a:lnTo>
                  <a:lnTo>
                    <a:pt x="89" y="14"/>
                  </a:lnTo>
                  <a:lnTo>
                    <a:pt x="85" y="13"/>
                  </a:lnTo>
                  <a:lnTo>
                    <a:pt x="81" y="11"/>
                  </a:lnTo>
                  <a:lnTo>
                    <a:pt x="75" y="13"/>
                  </a:lnTo>
                  <a:lnTo>
                    <a:pt x="71" y="15"/>
                  </a:lnTo>
                  <a:lnTo>
                    <a:pt x="71" y="15"/>
                  </a:lnTo>
                  <a:lnTo>
                    <a:pt x="68" y="17"/>
                  </a:lnTo>
                  <a:lnTo>
                    <a:pt x="67" y="17"/>
                  </a:lnTo>
                  <a:lnTo>
                    <a:pt x="62" y="15"/>
                  </a:lnTo>
                  <a:lnTo>
                    <a:pt x="58" y="11"/>
                  </a:lnTo>
                  <a:lnTo>
                    <a:pt x="57" y="10"/>
                  </a:lnTo>
                  <a:lnTo>
                    <a:pt x="57" y="10"/>
                  </a:lnTo>
                  <a:lnTo>
                    <a:pt x="54" y="7"/>
                  </a:lnTo>
                  <a:lnTo>
                    <a:pt x="51" y="6"/>
                  </a:lnTo>
                  <a:lnTo>
                    <a:pt x="47" y="4"/>
                  </a:lnTo>
                  <a:lnTo>
                    <a:pt x="44" y="6"/>
                  </a:lnTo>
                  <a:lnTo>
                    <a:pt x="44" y="6"/>
                  </a:lnTo>
                  <a:lnTo>
                    <a:pt x="41" y="7"/>
                  </a:lnTo>
                  <a:lnTo>
                    <a:pt x="38" y="7"/>
                  </a:lnTo>
                  <a:lnTo>
                    <a:pt x="38" y="6"/>
                  </a:lnTo>
                  <a:lnTo>
                    <a:pt x="38" y="3"/>
                  </a:lnTo>
                  <a:lnTo>
                    <a:pt x="38" y="3"/>
                  </a:lnTo>
                  <a:lnTo>
                    <a:pt x="37" y="1"/>
                  </a:lnTo>
                  <a:lnTo>
                    <a:pt x="34" y="0"/>
                  </a:lnTo>
                  <a:lnTo>
                    <a:pt x="31" y="1"/>
                  </a:lnTo>
                  <a:lnTo>
                    <a:pt x="30" y="4"/>
                  </a:lnTo>
                  <a:lnTo>
                    <a:pt x="30" y="4"/>
                  </a:lnTo>
                  <a:lnTo>
                    <a:pt x="28" y="7"/>
                  </a:lnTo>
                  <a:lnTo>
                    <a:pt x="25" y="8"/>
                  </a:lnTo>
                  <a:lnTo>
                    <a:pt x="23" y="10"/>
                  </a:lnTo>
                  <a:lnTo>
                    <a:pt x="21" y="8"/>
                  </a:lnTo>
                  <a:lnTo>
                    <a:pt x="21" y="8"/>
                  </a:lnTo>
                  <a:lnTo>
                    <a:pt x="17" y="4"/>
                  </a:lnTo>
                  <a:lnTo>
                    <a:pt x="14" y="4"/>
                  </a:lnTo>
                  <a:lnTo>
                    <a:pt x="13" y="6"/>
                  </a:lnTo>
                  <a:lnTo>
                    <a:pt x="13" y="6"/>
                  </a:lnTo>
                  <a:lnTo>
                    <a:pt x="11" y="7"/>
                  </a:lnTo>
                  <a:lnTo>
                    <a:pt x="10" y="8"/>
                  </a:lnTo>
                  <a:lnTo>
                    <a:pt x="7" y="7"/>
                  </a:lnTo>
                  <a:lnTo>
                    <a:pt x="7" y="7"/>
                  </a:lnTo>
                  <a:lnTo>
                    <a:pt x="6" y="15"/>
                  </a:lnTo>
                  <a:lnTo>
                    <a:pt x="6" y="18"/>
                  </a:lnTo>
                  <a:lnTo>
                    <a:pt x="7" y="20"/>
                  </a:lnTo>
                  <a:lnTo>
                    <a:pt x="7" y="20"/>
                  </a:lnTo>
                  <a:lnTo>
                    <a:pt x="10" y="21"/>
                  </a:lnTo>
                  <a:lnTo>
                    <a:pt x="10" y="24"/>
                  </a:lnTo>
                  <a:lnTo>
                    <a:pt x="10" y="27"/>
                  </a:lnTo>
                  <a:lnTo>
                    <a:pt x="10" y="27"/>
                  </a:lnTo>
                  <a:lnTo>
                    <a:pt x="11" y="30"/>
                  </a:lnTo>
                  <a:lnTo>
                    <a:pt x="13" y="33"/>
                  </a:lnTo>
                  <a:lnTo>
                    <a:pt x="14" y="35"/>
                  </a:lnTo>
                  <a:lnTo>
                    <a:pt x="13" y="37"/>
                  </a:lnTo>
                  <a:lnTo>
                    <a:pt x="13" y="37"/>
                  </a:lnTo>
                  <a:lnTo>
                    <a:pt x="11" y="38"/>
                  </a:lnTo>
                  <a:lnTo>
                    <a:pt x="10" y="38"/>
                  </a:lnTo>
                  <a:lnTo>
                    <a:pt x="7" y="37"/>
                  </a:lnTo>
                  <a:lnTo>
                    <a:pt x="6" y="38"/>
                  </a:lnTo>
                  <a:lnTo>
                    <a:pt x="6" y="38"/>
                  </a:lnTo>
                  <a:lnTo>
                    <a:pt x="6" y="41"/>
                  </a:lnTo>
                  <a:lnTo>
                    <a:pt x="7" y="44"/>
                  </a:lnTo>
                  <a:lnTo>
                    <a:pt x="7" y="45"/>
                  </a:lnTo>
                  <a:lnTo>
                    <a:pt x="7" y="48"/>
                  </a:lnTo>
                  <a:lnTo>
                    <a:pt x="7" y="48"/>
                  </a:lnTo>
                  <a:lnTo>
                    <a:pt x="4" y="51"/>
                  </a:lnTo>
                  <a:lnTo>
                    <a:pt x="3" y="54"/>
                  </a:lnTo>
                  <a:lnTo>
                    <a:pt x="3" y="57"/>
                  </a:lnTo>
                  <a:lnTo>
                    <a:pt x="3" y="57"/>
                  </a:lnTo>
                  <a:lnTo>
                    <a:pt x="3" y="64"/>
                  </a:lnTo>
                  <a:lnTo>
                    <a:pt x="1" y="67"/>
                  </a:lnTo>
                  <a:lnTo>
                    <a:pt x="1" y="68"/>
                  </a:lnTo>
                  <a:lnTo>
                    <a:pt x="1" y="68"/>
                  </a:lnTo>
                  <a:lnTo>
                    <a:pt x="0" y="70"/>
                  </a:lnTo>
                  <a:lnTo>
                    <a:pt x="1" y="71"/>
                  </a:lnTo>
                  <a:lnTo>
                    <a:pt x="6" y="74"/>
                  </a:lnTo>
                  <a:lnTo>
                    <a:pt x="6" y="74"/>
                  </a:lnTo>
                  <a:lnTo>
                    <a:pt x="14" y="78"/>
                  </a:lnTo>
                  <a:lnTo>
                    <a:pt x="17" y="82"/>
                  </a:lnTo>
                  <a:lnTo>
                    <a:pt x="18" y="85"/>
                  </a:lnTo>
                  <a:lnTo>
                    <a:pt x="18" y="85"/>
                  </a:lnTo>
                  <a:lnTo>
                    <a:pt x="17" y="91"/>
                  </a:lnTo>
                  <a:lnTo>
                    <a:pt x="14" y="101"/>
                  </a:lnTo>
                  <a:lnTo>
                    <a:pt x="14" y="101"/>
                  </a:lnTo>
                  <a:lnTo>
                    <a:pt x="23" y="99"/>
                  </a:lnTo>
                  <a:lnTo>
                    <a:pt x="34" y="97"/>
                  </a:lnTo>
                  <a:lnTo>
                    <a:pt x="47" y="94"/>
                  </a:lnTo>
                  <a:lnTo>
                    <a:pt x="61" y="89"/>
                  </a:lnTo>
                  <a:lnTo>
                    <a:pt x="61" y="89"/>
                  </a:lnTo>
                  <a:lnTo>
                    <a:pt x="70" y="89"/>
                  </a:lnTo>
                  <a:lnTo>
                    <a:pt x="78" y="89"/>
                  </a:lnTo>
                  <a:lnTo>
                    <a:pt x="92" y="92"/>
                  </a:lnTo>
                  <a:lnTo>
                    <a:pt x="92" y="92"/>
                  </a:lnTo>
                  <a:lnTo>
                    <a:pt x="92" y="88"/>
                  </a:lnTo>
                  <a:lnTo>
                    <a:pt x="92" y="84"/>
                  </a:lnTo>
                  <a:lnTo>
                    <a:pt x="92" y="8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1" name="Freeform 213">
              <a:extLst>
                <a:ext uri="{FF2B5EF4-FFF2-40B4-BE49-F238E27FC236}">
                  <a16:creationId xmlns:a16="http://schemas.microsoft.com/office/drawing/2014/main" id="{A4FF3617-89C2-4D76-86B4-CB8AB8BC8A29}"/>
                </a:ext>
              </a:extLst>
            </p:cNvPr>
            <p:cNvSpPr>
              <a:spLocks/>
            </p:cNvSpPr>
            <p:nvPr/>
          </p:nvSpPr>
          <p:spPr bwMode="auto">
            <a:xfrm>
              <a:off x="4029613" y="3394620"/>
              <a:ext cx="96195" cy="147121"/>
            </a:xfrm>
            <a:custGeom>
              <a:avLst/>
              <a:gdLst/>
              <a:ahLst/>
              <a:cxnLst>
                <a:cxn ang="0">
                  <a:pos x="59" y="42"/>
                </a:cxn>
                <a:cxn ang="0">
                  <a:pos x="59" y="42"/>
                </a:cxn>
                <a:cxn ang="0">
                  <a:pos x="57" y="37"/>
                </a:cxn>
                <a:cxn ang="0">
                  <a:pos x="57" y="31"/>
                </a:cxn>
                <a:cxn ang="0">
                  <a:pos x="59" y="20"/>
                </a:cxn>
                <a:cxn ang="0">
                  <a:pos x="59" y="20"/>
                </a:cxn>
                <a:cxn ang="0">
                  <a:pos x="57" y="14"/>
                </a:cxn>
                <a:cxn ang="0">
                  <a:pos x="54" y="10"/>
                </a:cxn>
                <a:cxn ang="0">
                  <a:pos x="54" y="10"/>
                </a:cxn>
                <a:cxn ang="0">
                  <a:pos x="53" y="7"/>
                </a:cxn>
                <a:cxn ang="0">
                  <a:pos x="51" y="0"/>
                </a:cxn>
                <a:cxn ang="0">
                  <a:pos x="51" y="0"/>
                </a:cxn>
                <a:cxn ang="0">
                  <a:pos x="50" y="1"/>
                </a:cxn>
                <a:cxn ang="0">
                  <a:pos x="49" y="3"/>
                </a:cxn>
                <a:cxn ang="0">
                  <a:pos x="47" y="4"/>
                </a:cxn>
                <a:cxn ang="0">
                  <a:pos x="47" y="4"/>
                </a:cxn>
                <a:cxn ang="0">
                  <a:pos x="47" y="4"/>
                </a:cxn>
                <a:cxn ang="0">
                  <a:pos x="40" y="3"/>
                </a:cxn>
                <a:cxn ang="0">
                  <a:pos x="27" y="1"/>
                </a:cxn>
                <a:cxn ang="0">
                  <a:pos x="13" y="1"/>
                </a:cxn>
                <a:cxn ang="0">
                  <a:pos x="9" y="3"/>
                </a:cxn>
                <a:cxn ang="0">
                  <a:pos x="7" y="3"/>
                </a:cxn>
                <a:cxn ang="0">
                  <a:pos x="7" y="3"/>
                </a:cxn>
                <a:cxn ang="0">
                  <a:pos x="6" y="7"/>
                </a:cxn>
                <a:cxn ang="0">
                  <a:pos x="7" y="11"/>
                </a:cxn>
                <a:cxn ang="0">
                  <a:pos x="10" y="20"/>
                </a:cxn>
                <a:cxn ang="0">
                  <a:pos x="10" y="20"/>
                </a:cxn>
                <a:cxn ang="0">
                  <a:pos x="9" y="21"/>
                </a:cxn>
                <a:cxn ang="0">
                  <a:pos x="7" y="22"/>
                </a:cxn>
                <a:cxn ang="0">
                  <a:pos x="7" y="22"/>
                </a:cxn>
                <a:cxn ang="0">
                  <a:pos x="10" y="30"/>
                </a:cxn>
                <a:cxn ang="0">
                  <a:pos x="12" y="37"/>
                </a:cxn>
                <a:cxn ang="0">
                  <a:pos x="13" y="47"/>
                </a:cxn>
                <a:cxn ang="0">
                  <a:pos x="13" y="47"/>
                </a:cxn>
                <a:cxn ang="0">
                  <a:pos x="12" y="50"/>
                </a:cxn>
                <a:cxn ang="0">
                  <a:pos x="10" y="52"/>
                </a:cxn>
                <a:cxn ang="0">
                  <a:pos x="7" y="55"/>
                </a:cxn>
                <a:cxn ang="0">
                  <a:pos x="7" y="58"/>
                </a:cxn>
                <a:cxn ang="0">
                  <a:pos x="7" y="58"/>
                </a:cxn>
                <a:cxn ang="0">
                  <a:pos x="6" y="61"/>
                </a:cxn>
                <a:cxn ang="0">
                  <a:pos x="4" y="67"/>
                </a:cxn>
                <a:cxn ang="0">
                  <a:pos x="0" y="74"/>
                </a:cxn>
                <a:cxn ang="0">
                  <a:pos x="0" y="74"/>
                </a:cxn>
                <a:cxn ang="0">
                  <a:pos x="3" y="82"/>
                </a:cxn>
                <a:cxn ang="0">
                  <a:pos x="7" y="91"/>
                </a:cxn>
                <a:cxn ang="0">
                  <a:pos x="7" y="91"/>
                </a:cxn>
                <a:cxn ang="0">
                  <a:pos x="7" y="95"/>
                </a:cxn>
                <a:cxn ang="0">
                  <a:pos x="7" y="99"/>
                </a:cxn>
                <a:cxn ang="0">
                  <a:pos x="7" y="99"/>
                </a:cxn>
                <a:cxn ang="0">
                  <a:pos x="19" y="104"/>
                </a:cxn>
                <a:cxn ang="0">
                  <a:pos x="19" y="104"/>
                </a:cxn>
                <a:cxn ang="0">
                  <a:pos x="24" y="102"/>
                </a:cxn>
                <a:cxn ang="0">
                  <a:pos x="33" y="99"/>
                </a:cxn>
                <a:cxn ang="0">
                  <a:pos x="50" y="91"/>
                </a:cxn>
                <a:cxn ang="0">
                  <a:pos x="50" y="91"/>
                </a:cxn>
                <a:cxn ang="0">
                  <a:pos x="68" y="82"/>
                </a:cxn>
                <a:cxn ang="0">
                  <a:pos x="68" y="82"/>
                </a:cxn>
                <a:cxn ang="0">
                  <a:pos x="64" y="74"/>
                </a:cxn>
                <a:cxn ang="0">
                  <a:pos x="63" y="64"/>
                </a:cxn>
                <a:cxn ang="0">
                  <a:pos x="63" y="64"/>
                </a:cxn>
                <a:cxn ang="0">
                  <a:pos x="61" y="52"/>
                </a:cxn>
                <a:cxn ang="0">
                  <a:pos x="59" y="42"/>
                </a:cxn>
                <a:cxn ang="0">
                  <a:pos x="59" y="42"/>
                </a:cxn>
              </a:cxnLst>
              <a:rect l="0" t="0" r="r" b="b"/>
              <a:pathLst>
                <a:path w="68" h="104">
                  <a:moveTo>
                    <a:pt x="59" y="42"/>
                  </a:moveTo>
                  <a:lnTo>
                    <a:pt x="59" y="42"/>
                  </a:lnTo>
                  <a:lnTo>
                    <a:pt x="57" y="37"/>
                  </a:lnTo>
                  <a:lnTo>
                    <a:pt x="57" y="31"/>
                  </a:lnTo>
                  <a:lnTo>
                    <a:pt x="59" y="20"/>
                  </a:lnTo>
                  <a:lnTo>
                    <a:pt x="59" y="20"/>
                  </a:lnTo>
                  <a:lnTo>
                    <a:pt x="57" y="14"/>
                  </a:lnTo>
                  <a:lnTo>
                    <a:pt x="54" y="10"/>
                  </a:lnTo>
                  <a:lnTo>
                    <a:pt x="54" y="10"/>
                  </a:lnTo>
                  <a:lnTo>
                    <a:pt x="53" y="7"/>
                  </a:lnTo>
                  <a:lnTo>
                    <a:pt x="51" y="0"/>
                  </a:lnTo>
                  <a:lnTo>
                    <a:pt x="51" y="0"/>
                  </a:lnTo>
                  <a:lnTo>
                    <a:pt x="50" y="1"/>
                  </a:lnTo>
                  <a:lnTo>
                    <a:pt x="49" y="3"/>
                  </a:lnTo>
                  <a:lnTo>
                    <a:pt x="47" y="4"/>
                  </a:lnTo>
                  <a:lnTo>
                    <a:pt x="47" y="4"/>
                  </a:lnTo>
                  <a:lnTo>
                    <a:pt x="47" y="4"/>
                  </a:lnTo>
                  <a:lnTo>
                    <a:pt x="40" y="3"/>
                  </a:lnTo>
                  <a:lnTo>
                    <a:pt x="27" y="1"/>
                  </a:lnTo>
                  <a:lnTo>
                    <a:pt x="13" y="1"/>
                  </a:lnTo>
                  <a:lnTo>
                    <a:pt x="9" y="3"/>
                  </a:lnTo>
                  <a:lnTo>
                    <a:pt x="7" y="3"/>
                  </a:lnTo>
                  <a:lnTo>
                    <a:pt x="7" y="3"/>
                  </a:lnTo>
                  <a:lnTo>
                    <a:pt x="6" y="7"/>
                  </a:lnTo>
                  <a:lnTo>
                    <a:pt x="7" y="11"/>
                  </a:lnTo>
                  <a:lnTo>
                    <a:pt x="10" y="20"/>
                  </a:lnTo>
                  <a:lnTo>
                    <a:pt x="10" y="20"/>
                  </a:lnTo>
                  <a:lnTo>
                    <a:pt x="9" y="21"/>
                  </a:lnTo>
                  <a:lnTo>
                    <a:pt x="7" y="22"/>
                  </a:lnTo>
                  <a:lnTo>
                    <a:pt x="7" y="22"/>
                  </a:lnTo>
                  <a:lnTo>
                    <a:pt x="10" y="30"/>
                  </a:lnTo>
                  <a:lnTo>
                    <a:pt x="12" y="37"/>
                  </a:lnTo>
                  <a:lnTo>
                    <a:pt x="13" y="47"/>
                  </a:lnTo>
                  <a:lnTo>
                    <a:pt x="13" y="47"/>
                  </a:lnTo>
                  <a:lnTo>
                    <a:pt x="12" y="50"/>
                  </a:lnTo>
                  <a:lnTo>
                    <a:pt x="10" y="52"/>
                  </a:lnTo>
                  <a:lnTo>
                    <a:pt x="7" y="55"/>
                  </a:lnTo>
                  <a:lnTo>
                    <a:pt x="7" y="58"/>
                  </a:lnTo>
                  <a:lnTo>
                    <a:pt x="7" y="58"/>
                  </a:lnTo>
                  <a:lnTo>
                    <a:pt x="6" y="61"/>
                  </a:lnTo>
                  <a:lnTo>
                    <a:pt x="4" y="67"/>
                  </a:lnTo>
                  <a:lnTo>
                    <a:pt x="0" y="74"/>
                  </a:lnTo>
                  <a:lnTo>
                    <a:pt x="0" y="74"/>
                  </a:lnTo>
                  <a:lnTo>
                    <a:pt x="3" y="82"/>
                  </a:lnTo>
                  <a:lnTo>
                    <a:pt x="7" y="91"/>
                  </a:lnTo>
                  <a:lnTo>
                    <a:pt x="7" y="91"/>
                  </a:lnTo>
                  <a:lnTo>
                    <a:pt x="7" y="95"/>
                  </a:lnTo>
                  <a:lnTo>
                    <a:pt x="7" y="99"/>
                  </a:lnTo>
                  <a:lnTo>
                    <a:pt x="7" y="99"/>
                  </a:lnTo>
                  <a:lnTo>
                    <a:pt x="19" y="104"/>
                  </a:lnTo>
                  <a:lnTo>
                    <a:pt x="19" y="104"/>
                  </a:lnTo>
                  <a:lnTo>
                    <a:pt x="24" y="102"/>
                  </a:lnTo>
                  <a:lnTo>
                    <a:pt x="33" y="99"/>
                  </a:lnTo>
                  <a:lnTo>
                    <a:pt x="50" y="91"/>
                  </a:lnTo>
                  <a:lnTo>
                    <a:pt x="50" y="91"/>
                  </a:lnTo>
                  <a:lnTo>
                    <a:pt x="68" y="82"/>
                  </a:lnTo>
                  <a:lnTo>
                    <a:pt x="68" y="82"/>
                  </a:lnTo>
                  <a:lnTo>
                    <a:pt x="64" y="74"/>
                  </a:lnTo>
                  <a:lnTo>
                    <a:pt x="63" y="64"/>
                  </a:lnTo>
                  <a:lnTo>
                    <a:pt x="63" y="64"/>
                  </a:lnTo>
                  <a:lnTo>
                    <a:pt x="61" y="52"/>
                  </a:lnTo>
                  <a:lnTo>
                    <a:pt x="59" y="42"/>
                  </a:lnTo>
                  <a:lnTo>
                    <a:pt x="59" y="4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2" name="Freeform 214">
              <a:extLst>
                <a:ext uri="{FF2B5EF4-FFF2-40B4-BE49-F238E27FC236}">
                  <a16:creationId xmlns:a16="http://schemas.microsoft.com/office/drawing/2014/main" id="{82815473-58E8-40A5-8276-96841E58F547}"/>
                </a:ext>
              </a:extLst>
            </p:cNvPr>
            <p:cNvSpPr>
              <a:spLocks/>
            </p:cNvSpPr>
            <p:nvPr/>
          </p:nvSpPr>
          <p:spPr bwMode="auto">
            <a:xfrm>
              <a:off x="3760833" y="3357839"/>
              <a:ext cx="168341" cy="127317"/>
            </a:xfrm>
            <a:custGeom>
              <a:avLst/>
              <a:gdLst/>
              <a:ahLst/>
              <a:cxnLst>
                <a:cxn ang="0">
                  <a:pos x="41" y="47"/>
                </a:cxn>
                <a:cxn ang="0">
                  <a:pos x="47" y="47"/>
                </a:cxn>
                <a:cxn ang="0">
                  <a:pos x="59" y="44"/>
                </a:cxn>
                <a:cxn ang="0">
                  <a:pos x="66" y="51"/>
                </a:cxn>
                <a:cxn ang="0">
                  <a:pos x="72" y="60"/>
                </a:cxn>
                <a:cxn ang="0">
                  <a:pos x="74" y="70"/>
                </a:cxn>
                <a:cxn ang="0">
                  <a:pos x="86" y="70"/>
                </a:cxn>
                <a:cxn ang="0">
                  <a:pos x="89" y="74"/>
                </a:cxn>
                <a:cxn ang="0">
                  <a:pos x="91" y="83"/>
                </a:cxn>
                <a:cxn ang="0">
                  <a:pos x="96" y="90"/>
                </a:cxn>
                <a:cxn ang="0">
                  <a:pos x="102" y="84"/>
                </a:cxn>
                <a:cxn ang="0">
                  <a:pos x="105" y="84"/>
                </a:cxn>
                <a:cxn ang="0">
                  <a:pos x="108" y="85"/>
                </a:cxn>
                <a:cxn ang="0">
                  <a:pos x="112" y="81"/>
                </a:cxn>
                <a:cxn ang="0">
                  <a:pos x="111" y="74"/>
                </a:cxn>
                <a:cxn ang="0">
                  <a:pos x="112" y="70"/>
                </a:cxn>
                <a:cxn ang="0">
                  <a:pos x="118" y="70"/>
                </a:cxn>
                <a:cxn ang="0">
                  <a:pos x="118" y="66"/>
                </a:cxn>
                <a:cxn ang="0">
                  <a:pos x="115" y="60"/>
                </a:cxn>
                <a:cxn ang="0">
                  <a:pos x="112" y="53"/>
                </a:cxn>
                <a:cxn ang="0">
                  <a:pos x="111" y="48"/>
                </a:cxn>
                <a:cxn ang="0">
                  <a:pos x="111" y="39"/>
                </a:cxn>
                <a:cxn ang="0">
                  <a:pos x="109" y="33"/>
                </a:cxn>
                <a:cxn ang="0">
                  <a:pos x="106" y="29"/>
                </a:cxn>
                <a:cxn ang="0">
                  <a:pos x="105" y="24"/>
                </a:cxn>
                <a:cxn ang="0">
                  <a:pos x="108" y="23"/>
                </a:cxn>
                <a:cxn ang="0">
                  <a:pos x="102" y="19"/>
                </a:cxn>
                <a:cxn ang="0">
                  <a:pos x="99" y="9"/>
                </a:cxn>
                <a:cxn ang="0">
                  <a:pos x="95" y="4"/>
                </a:cxn>
                <a:cxn ang="0">
                  <a:pos x="86" y="10"/>
                </a:cxn>
                <a:cxn ang="0">
                  <a:pos x="78" y="10"/>
                </a:cxn>
                <a:cxn ang="0">
                  <a:pos x="72" y="11"/>
                </a:cxn>
                <a:cxn ang="0">
                  <a:pos x="68" y="11"/>
                </a:cxn>
                <a:cxn ang="0">
                  <a:pos x="64" y="13"/>
                </a:cxn>
                <a:cxn ang="0">
                  <a:pos x="59" y="9"/>
                </a:cxn>
                <a:cxn ang="0">
                  <a:pos x="59" y="6"/>
                </a:cxn>
                <a:cxn ang="0">
                  <a:pos x="49" y="7"/>
                </a:cxn>
                <a:cxn ang="0">
                  <a:pos x="34" y="4"/>
                </a:cxn>
                <a:cxn ang="0">
                  <a:pos x="28" y="2"/>
                </a:cxn>
                <a:cxn ang="0">
                  <a:pos x="22" y="3"/>
                </a:cxn>
                <a:cxn ang="0">
                  <a:pos x="18" y="7"/>
                </a:cxn>
                <a:cxn ang="0">
                  <a:pos x="20" y="14"/>
                </a:cxn>
                <a:cxn ang="0">
                  <a:pos x="15" y="17"/>
                </a:cxn>
                <a:cxn ang="0">
                  <a:pos x="11" y="17"/>
                </a:cxn>
                <a:cxn ang="0">
                  <a:pos x="1" y="26"/>
                </a:cxn>
                <a:cxn ang="0">
                  <a:pos x="2" y="30"/>
                </a:cxn>
                <a:cxn ang="0">
                  <a:pos x="11" y="41"/>
                </a:cxn>
                <a:cxn ang="0">
                  <a:pos x="25" y="54"/>
                </a:cxn>
                <a:cxn ang="0">
                  <a:pos x="35" y="54"/>
                </a:cxn>
                <a:cxn ang="0">
                  <a:pos x="39" y="48"/>
                </a:cxn>
              </a:cxnLst>
              <a:rect l="0" t="0" r="r" b="b"/>
              <a:pathLst>
                <a:path w="119" h="90">
                  <a:moveTo>
                    <a:pt x="39" y="48"/>
                  </a:moveTo>
                  <a:lnTo>
                    <a:pt x="39" y="48"/>
                  </a:lnTo>
                  <a:lnTo>
                    <a:pt x="41" y="47"/>
                  </a:lnTo>
                  <a:lnTo>
                    <a:pt x="42" y="46"/>
                  </a:lnTo>
                  <a:lnTo>
                    <a:pt x="47" y="47"/>
                  </a:lnTo>
                  <a:lnTo>
                    <a:pt x="47" y="47"/>
                  </a:lnTo>
                  <a:lnTo>
                    <a:pt x="49" y="47"/>
                  </a:lnTo>
                  <a:lnTo>
                    <a:pt x="54" y="46"/>
                  </a:lnTo>
                  <a:lnTo>
                    <a:pt x="59" y="44"/>
                  </a:lnTo>
                  <a:lnTo>
                    <a:pt x="59" y="44"/>
                  </a:lnTo>
                  <a:lnTo>
                    <a:pt x="62" y="47"/>
                  </a:lnTo>
                  <a:lnTo>
                    <a:pt x="66" y="51"/>
                  </a:lnTo>
                  <a:lnTo>
                    <a:pt x="71" y="57"/>
                  </a:lnTo>
                  <a:lnTo>
                    <a:pt x="72" y="60"/>
                  </a:lnTo>
                  <a:lnTo>
                    <a:pt x="72" y="60"/>
                  </a:lnTo>
                  <a:lnTo>
                    <a:pt x="72" y="66"/>
                  </a:lnTo>
                  <a:lnTo>
                    <a:pt x="74" y="70"/>
                  </a:lnTo>
                  <a:lnTo>
                    <a:pt x="74" y="70"/>
                  </a:lnTo>
                  <a:lnTo>
                    <a:pt x="75" y="71"/>
                  </a:lnTo>
                  <a:lnTo>
                    <a:pt x="75" y="71"/>
                  </a:lnTo>
                  <a:lnTo>
                    <a:pt x="86" y="70"/>
                  </a:lnTo>
                  <a:lnTo>
                    <a:pt x="86" y="70"/>
                  </a:lnTo>
                  <a:lnTo>
                    <a:pt x="88" y="71"/>
                  </a:lnTo>
                  <a:lnTo>
                    <a:pt x="89" y="74"/>
                  </a:lnTo>
                  <a:lnTo>
                    <a:pt x="91" y="78"/>
                  </a:lnTo>
                  <a:lnTo>
                    <a:pt x="91" y="83"/>
                  </a:lnTo>
                  <a:lnTo>
                    <a:pt x="91" y="83"/>
                  </a:lnTo>
                  <a:lnTo>
                    <a:pt x="91" y="87"/>
                  </a:lnTo>
                  <a:lnTo>
                    <a:pt x="93" y="88"/>
                  </a:lnTo>
                  <a:lnTo>
                    <a:pt x="96" y="90"/>
                  </a:lnTo>
                  <a:lnTo>
                    <a:pt x="98" y="88"/>
                  </a:lnTo>
                  <a:lnTo>
                    <a:pt x="98" y="88"/>
                  </a:lnTo>
                  <a:lnTo>
                    <a:pt x="102" y="84"/>
                  </a:lnTo>
                  <a:lnTo>
                    <a:pt x="103" y="83"/>
                  </a:lnTo>
                  <a:lnTo>
                    <a:pt x="105" y="84"/>
                  </a:lnTo>
                  <a:lnTo>
                    <a:pt x="105" y="84"/>
                  </a:lnTo>
                  <a:lnTo>
                    <a:pt x="106" y="85"/>
                  </a:lnTo>
                  <a:lnTo>
                    <a:pt x="108" y="85"/>
                  </a:lnTo>
                  <a:lnTo>
                    <a:pt x="108" y="85"/>
                  </a:lnTo>
                  <a:lnTo>
                    <a:pt x="109" y="84"/>
                  </a:lnTo>
                  <a:lnTo>
                    <a:pt x="112" y="81"/>
                  </a:lnTo>
                  <a:lnTo>
                    <a:pt x="112" y="81"/>
                  </a:lnTo>
                  <a:lnTo>
                    <a:pt x="112" y="78"/>
                  </a:lnTo>
                  <a:lnTo>
                    <a:pt x="112" y="77"/>
                  </a:lnTo>
                  <a:lnTo>
                    <a:pt x="111" y="74"/>
                  </a:lnTo>
                  <a:lnTo>
                    <a:pt x="111" y="71"/>
                  </a:lnTo>
                  <a:lnTo>
                    <a:pt x="111" y="71"/>
                  </a:lnTo>
                  <a:lnTo>
                    <a:pt x="112" y="70"/>
                  </a:lnTo>
                  <a:lnTo>
                    <a:pt x="115" y="71"/>
                  </a:lnTo>
                  <a:lnTo>
                    <a:pt x="116" y="71"/>
                  </a:lnTo>
                  <a:lnTo>
                    <a:pt x="118" y="70"/>
                  </a:lnTo>
                  <a:lnTo>
                    <a:pt x="118" y="70"/>
                  </a:lnTo>
                  <a:lnTo>
                    <a:pt x="119" y="68"/>
                  </a:lnTo>
                  <a:lnTo>
                    <a:pt x="118" y="66"/>
                  </a:lnTo>
                  <a:lnTo>
                    <a:pt x="116" y="63"/>
                  </a:lnTo>
                  <a:lnTo>
                    <a:pt x="115" y="60"/>
                  </a:lnTo>
                  <a:lnTo>
                    <a:pt x="115" y="60"/>
                  </a:lnTo>
                  <a:lnTo>
                    <a:pt x="115" y="57"/>
                  </a:lnTo>
                  <a:lnTo>
                    <a:pt x="115" y="54"/>
                  </a:lnTo>
                  <a:lnTo>
                    <a:pt x="112" y="53"/>
                  </a:lnTo>
                  <a:lnTo>
                    <a:pt x="112" y="53"/>
                  </a:lnTo>
                  <a:lnTo>
                    <a:pt x="111" y="51"/>
                  </a:lnTo>
                  <a:lnTo>
                    <a:pt x="111" y="48"/>
                  </a:lnTo>
                  <a:lnTo>
                    <a:pt x="112" y="40"/>
                  </a:lnTo>
                  <a:lnTo>
                    <a:pt x="112" y="40"/>
                  </a:lnTo>
                  <a:lnTo>
                    <a:pt x="111" y="39"/>
                  </a:lnTo>
                  <a:lnTo>
                    <a:pt x="111" y="39"/>
                  </a:lnTo>
                  <a:lnTo>
                    <a:pt x="109" y="36"/>
                  </a:lnTo>
                  <a:lnTo>
                    <a:pt x="109" y="33"/>
                  </a:lnTo>
                  <a:lnTo>
                    <a:pt x="108" y="30"/>
                  </a:lnTo>
                  <a:lnTo>
                    <a:pt x="106" y="29"/>
                  </a:lnTo>
                  <a:lnTo>
                    <a:pt x="106" y="29"/>
                  </a:lnTo>
                  <a:lnTo>
                    <a:pt x="105" y="29"/>
                  </a:lnTo>
                  <a:lnTo>
                    <a:pt x="105" y="26"/>
                  </a:lnTo>
                  <a:lnTo>
                    <a:pt x="105" y="24"/>
                  </a:lnTo>
                  <a:lnTo>
                    <a:pt x="106" y="23"/>
                  </a:lnTo>
                  <a:lnTo>
                    <a:pt x="106" y="23"/>
                  </a:lnTo>
                  <a:lnTo>
                    <a:pt x="108" y="23"/>
                  </a:lnTo>
                  <a:lnTo>
                    <a:pt x="106" y="21"/>
                  </a:lnTo>
                  <a:lnTo>
                    <a:pt x="105" y="20"/>
                  </a:lnTo>
                  <a:lnTo>
                    <a:pt x="102" y="19"/>
                  </a:lnTo>
                  <a:lnTo>
                    <a:pt x="101" y="16"/>
                  </a:lnTo>
                  <a:lnTo>
                    <a:pt x="101" y="16"/>
                  </a:lnTo>
                  <a:lnTo>
                    <a:pt x="99" y="9"/>
                  </a:lnTo>
                  <a:lnTo>
                    <a:pt x="96" y="6"/>
                  </a:lnTo>
                  <a:lnTo>
                    <a:pt x="95" y="4"/>
                  </a:lnTo>
                  <a:lnTo>
                    <a:pt x="95" y="4"/>
                  </a:lnTo>
                  <a:lnTo>
                    <a:pt x="92" y="4"/>
                  </a:lnTo>
                  <a:lnTo>
                    <a:pt x="89" y="7"/>
                  </a:lnTo>
                  <a:lnTo>
                    <a:pt x="86" y="10"/>
                  </a:lnTo>
                  <a:lnTo>
                    <a:pt x="84" y="11"/>
                  </a:lnTo>
                  <a:lnTo>
                    <a:pt x="84" y="11"/>
                  </a:lnTo>
                  <a:lnTo>
                    <a:pt x="78" y="10"/>
                  </a:lnTo>
                  <a:lnTo>
                    <a:pt x="75" y="9"/>
                  </a:lnTo>
                  <a:lnTo>
                    <a:pt x="74" y="10"/>
                  </a:lnTo>
                  <a:lnTo>
                    <a:pt x="72" y="11"/>
                  </a:lnTo>
                  <a:lnTo>
                    <a:pt x="72" y="11"/>
                  </a:lnTo>
                  <a:lnTo>
                    <a:pt x="71" y="13"/>
                  </a:lnTo>
                  <a:lnTo>
                    <a:pt x="68" y="11"/>
                  </a:lnTo>
                  <a:lnTo>
                    <a:pt x="65" y="11"/>
                  </a:lnTo>
                  <a:lnTo>
                    <a:pt x="64" y="13"/>
                  </a:lnTo>
                  <a:lnTo>
                    <a:pt x="64" y="13"/>
                  </a:lnTo>
                  <a:lnTo>
                    <a:pt x="61" y="13"/>
                  </a:lnTo>
                  <a:lnTo>
                    <a:pt x="59" y="11"/>
                  </a:lnTo>
                  <a:lnTo>
                    <a:pt x="59" y="9"/>
                  </a:lnTo>
                  <a:lnTo>
                    <a:pt x="59" y="9"/>
                  </a:lnTo>
                  <a:lnTo>
                    <a:pt x="59" y="6"/>
                  </a:lnTo>
                  <a:lnTo>
                    <a:pt x="59" y="6"/>
                  </a:lnTo>
                  <a:lnTo>
                    <a:pt x="56" y="6"/>
                  </a:lnTo>
                  <a:lnTo>
                    <a:pt x="56" y="6"/>
                  </a:lnTo>
                  <a:lnTo>
                    <a:pt x="49" y="7"/>
                  </a:lnTo>
                  <a:lnTo>
                    <a:pt x="42" y="7"/>
                  </a:lnTo>
                  <a:lnTo>
                    <a:pt x="37" y="6"/>
                  </a:lnTo>
                  <a:lnTo>
                    <a:pt x="34" y="4"/>
                  </a:lnTo>
                  <a:lnTo>
                    <a:pt x="34" y="4"/>
                  </a:lnTo>
                  <a:lnTo>
                    <a:pt x="31" y="3"/>
                  </a:lnTo>
                  <a:lnTo>
                    <a:pt x="28" y="2"/>
                  </a:lnTo>
                  <a:lnTo>
                    <a:pt x="22" y="0"/>
                  </a:lnTo>
                  <a:lnTo>
                    <a:pt x="22" y="0"/>
                  </a:lnTo>
                  <a:lnTo>
                    <a:pt x="22" y="3"/>
                  </a:lnTo>
                  <a:lnTo>
                    <a:pt x="21" y="6"/>
                  </a:lnTo>
                  <a:lnTo>
                    <a:pt x="18" y="7"/>
                  </a:lnTo>
                  <a:lnTo>
                    <a:pt x="18" y="7"/>
                  </a:lnTo>
                  <a:lnTo>
                    <a:pt x="17" y="9"/>
                  </a:lnTo>
                  <a:lnTo>
                    <a:pt x="18" y="11"/>
                  </a:lnTo>
                  <a:lnTo>
                    <a:pt x="20" y="14"/>
                  </a:lnTo>
                  <a:lnTo>
                    <a:pt x="20" y="14"/>
                  </a:lnTo>
                  <a:lnTo>
                    <a:pt x="18" y="17"/>
                  </a:lnTo>
                  <a:lnTo>
                    <a:pt x="15" y="17"/>
                  </a:lnTo>
                  <a:lnTo>
                    <a:pt x="14" y="17"/>
                  </a:lnTo>
                  <a:lnTo>
                    <a:pt x="14" y="17"/>
                  </a:lnTo>
                  <a:lnTo>
                    <a:pt x="11" y="17"/>
                  </a:lnTo>
                  <a:lnTo>
                    <a:pt x="8" y="20"/>
                  </a:lnTo>
                  <a:lnTo>
                    <a:pt x="1" y="26"/>
                  </a:lnTo>
                  <a:lnTo>
                    <a:pt x="1" y="26"/>
                  </a:lnTo>
                  <a:lnTo>
                    <a:pt x="0" y="27"/>
                  </a:lnTo>
                  <a:lnTo>
                    <a:pt x="0" y="27"/>
                  </a:lnTo>
                  <a:lnTo>
                    <a:pt x="2" y="30"/>
                  </a:lnTo>
                  <a:lnTo>
                    <a:pt x="4" y="34"/>
                  </a:lnTo>
                  <a:lnTo>
                    <a:pt x="7" y="37"/>
                  </a:lnTo>
                  <a:lnTo>
                    <a:pt x="11" y="41"/>
                  </a:lnTo>
                  <a:lnTo>
                    <a:pt x="11" y="41"/>
                  </a:lnTo>
                  <a:lnTo>
                    <a:pt x="20" y="48"/>
                  </a:lnTo>
                  <a:lnTo>
                    <a:pt x="25" y="54"/>
                  </a:lnTo>
                  <a:lnTo>
                    <a:pt x="28" y="61"/>
                  </a:lnTo>
                  <a:lnTo>
                    <a:pt x="28" y="61"/>
                  </a:lnTo>
                  <a:lnTo>
                    <a:pt x="35" y="54"/>
                  </a:lnTo>
                  <a:lnTo>
                    <a:pt x="38" y="51"/>
                  </a:lnTo>
                  <a:lnTo>
                    <a:pt x="39" y="48"/>
                  </a:lnTo>
                  <a:lnTo>
                    <a:pt x="39" y="4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3" name="Freeform 215">
              <a:extLst>
                <a:ext uri="{FF2B5EF4-FFF2-40B4-BE49-F238E27FC236}">
                  <a16:creationId xmlns:a16="http://schemas.microsoft.com/office/drawing/2014/main" id="{76EBC984-A790-4E65-AADF-7C0BD5601DD1}"/>
                </a:ext>
              </a:extLst>
            </p:cNvPr>
            <p:cNvSpPr>
              <a:spLocks/>
            </p:cNvSpPr>
            <p:nvPr/>
          </p:nvSpPr>
          <p:spPr bwMode="auto">
            <a:xfrm>
              <a:off x="3840052" y="3456863"/>
              <a:ext cx="94781" cy="90536"/>
            </a:xfrm>
            <a:custGeom>
              <a:avLst/>
              <a:gdLst/>
              <a:ahLst/>
              <a:cxnLst>
                <a:cxn ang="0">
                  <a:pos x="55" y="37"/>
                </a:cxn>
                <a:cxn ang="0">
                  <a:pos x="55" y="37"/>
                </a:cxn>
                <a:cxn ang="0">
                  <a:pos x="50" y="34"/>
                </a:cxn>
                <a:cxn ang="0">
                  <a:pos x="49" y="33"/>
                </a:cxn>
                <a:cxn ang="0">
                  <a:pos x="50" y="31"/>
                </a:cxn>
                <a:cxn ang="0">
                  <a:pos x="50" y="31"/>
                </a:cxn>
                <a:cxn ang="0">
                  <a:pos x="50" y="30"/>
                </a:cxn>
                <a:cxn ang="0">
                  <a:pos x="52" y="27"/>
                </a:cxn>
                <a:cxn ang="0">
                  <a:pos x="52" y="20"/>
                </a:cxn>
                <a:cxn ang="0">
                  <a:pos x="52" y="20"/>
                </a:cxn>
                <a:cxn ang="0">
                  <a:pos x="52" y="15"/>
                </a:cxn>
                <a:cxn ang="0">
                  <a:pos x="52" y="15"/>
                </a:cxn>
                <a:cxn ang="0">
                  <a:pos x="50" y="15"/>
                </a:cxn>
                <a:cxn ang="0">
                  <a:pos x="49" y="14"/>
                </a:cxn>
                <a:cxn ang="0">
                  <a:pos x="49" y="14"/>
                </a:cxn>
                <a:cxn ang="0">
                  <a:pos x="47" y="13"/>
                </a:cxn>
                <a:cxn ang="0">
                  <a:pos x="46" y="14"/>
                </a:cxn>
                <a:cxn ang="0">
                  <a:pos x="42" y="18"/>
                </a:cxn>
                <a:cxn ang="0">
                  <a:pos x="42" y="18"/>
                </a:cxn>
                <a:cxn ang="0">
                  <a:pos x="40" y="20"/>
                </a:cxn>
                <a:cxn ang="0">
                  <a:pos x="37" y="18"/>
                </a:cxn>
                <a:cxn ang="0">
                  <a:pos x="35" y="17"/>
                </a:cxn>
                <a:cxn ang="0">
                  <a:pos x="35" y="13"/>
                </a:cxn>
                <a:cxn ang="0">
                  <a:pos x="35" y="13"/>
                </a:cxn>
                <a:cxn ang="0">
                  <a:pos x="35" y="8"/>
                </a:cxn>
                <a:cxn ang="0">
                  <a:pos x="33" y="4"/>
                </a:cxn>
                <a:cxn ang="0">
                  <a:pos x="32" y="1"/>
                </a:cxn>
                <a:cxn ang="0">
                  <a:pos x="30" y="0"/>
                </a:cxn>
                <a:cxn ang="0">
                  <a:pos x="30" y="0"/>
                </a:cxn>
                <a:cxn ang="0">
                  <a:pos x="19" y="1"/>
                </a:cxn>
                <a:cxn ang="0">
                  <a:pos x="19" y="1"/>
                </a:cxn>
                <a:cxn ang="0">
                  <a:pos x="19" y="6"/>
                </a:cxn>
                <a:cxn ang="0">
                  <a:pos x="18" y="10"/>
                </a:cxn>
                <a:cxn ang="0">
                  <a:pos x="18" y="10"/>
                </a:cxn>
                <a:cxn ang="0">
                  <a:pos x="15" y="13"/>
                </a:cxn>
                <a:cxn ang="0">
                  <a:pos x="12" y="15"/>
                </a:cxn>
                <a:cxn ang="0">
                  <a:pos x="5" y="20"/>
                </a:cxn>
                <a:cxn ang="0">
                  <a:pos x="5" y="20"/>
                </a:cxn>
                <a:cxn ang="0">
                  <a:pos x="0" y="25"/>
                </a:cxn>
                <a:cxn ang="0">
                  <a:pos x="0" y="25"/>
                </a:cxn>
                <a:cxn ang="0">
                  <a:pos x="22" y="40"/>
                </a:cxn>
                <a:cxn ang="0">
                  <a:pos x="22" y="40"/>
                </a:cxn>
                <a:cxn ang="0">
                  <a:pos x="42" y="54"/>
                </a:cxn>
                <a:cxn ang="0">
                  <a:pos x="52" y="60"/>
                </a:cxn>
                <a:cxn ang="0">
                  <a:pos x="59" y="62"/>
                </a:cxn>
                <a:cxn ang="0">
                  <a:pos x="59" y="62"/>
                </a:cxn>
                <a:cxn ang="0">
                  <a:pos x="63" y="64"/>
                </a:cxn>
                <a:cxn ang="0">
                  <a:pos x="63" y="64"/>
                </a:cxn>
                <a:cxn ang="0">
                  <a:pos x="66" y="54"/>
                </a:cxn>
                <a:cxn ang="0">
                  <a:pos x="67" y="48"/>
                </a:cxn>
                <a:cxn ang="0">
                  <a:pos x="67" y="48"/>
                </a:cxn>
                <a:cxn ang="0">
                  <a:pos x="66" y="45"/>
                </a:cxn>
                <a:cxn ang="0">
                  <a:pos x="63" y="41"/>
                </a:cxn>
                <a:cxn ang="0">
                  <a:pos x="55" y="37"/>
                </a:cxn>
                <a:cxn ang="0">
                  <a:pos x="55" y="37"/>
                </a:cxn>
              </a:cxnLst>
              <a:rect l="0" t="0" r="r" b="b"/>
              <a:pathLst>
                <a:path w="67" h="64">
                  <a:moveTo>
                    <a:pt x="55" y="37"/>
                  </a:moveTo>
                  <a:lnTo>
                    <a:pt x="55" y="37"/>
                  </a:lnTo>
                  <a:lnTo>
                    <a:pt x="50" y="34"/>
                  </a:lnTo>
                  <a:lnTo>
                    <a:pt x="49" y="33"/>
                  </a:lnTo>
                  <a:lnTo>
                    <a:pt x="50" y="31"/>
                  </a:lnTo>
                  <a:lnTo>
                    <a:pt x="50" y="31"/>
                  </a:lnTo>
                  <a:lnTo>
                    <a:pt x="50" y="30"/>
                  </a:lnTo>
                  <a:lnTo>
                    <a:pt x="52" y="27"/>
                  </a:lnTo>
                  <a:lnTo>
                    <a:pt x="52" y="20"/>
                  </a:lnTo>
                  <a:lnTo>
                    <a:pt x="52" y="20"/>
                  </a:lnTo>
                  <a:lnTo>
                    <a:pt x="52" y="15"/>
                  </a:lnTo>
                  <a:lnTo>
                    <a:pt x="52" y="15"/>
                  </a:lnTo>
                  <a:lnTo>
                    <a:pt x="50" y="15"/>
                  </a:lnTo>
                  <a:lnTo>
                    <a:pt x="49" y="14"/>
                  </a:lnTo>
                  <a:lnTo>
                    <a:pt x="49" y="14"/>
                  </a:lnTo>
                  <a:lnTo>
                    <a:pt x="47" y="13"/>
                  </a:lnTo>
                  <a:lnTo>
                    <a:pt x="46" y="14"/>
                  </a:lnTo>
                  <a:lnTo>
                    <a:pt x="42" y="18"/>
                  </a:lnTo>
                  <a:lnTo>
                    <a:pt x="42" y="18"/>
                  </a:lnTo>
                  <a:lnTo>
                    <a:pt x="40" y="20"/>
                  </a:lnTo>
                  <a:lnTo>
                    <a:pt x="37" y="18"/>
                  </a:lnTo>
                  <a:lnTo>
                    <a:pt x="35" y="17"/>
                  </a:lnTo>
                  <a:lnTo>
                    <a:pt x="35" y="13"/>
                  </a:lnTo>
                  <a:lnTo>
                    <a:pt x="35" y="13"/>
                  </a:lnTo>
                  <a:lnTo>
                    <a:pt x="35" y="8"/>
                  </a:lnTo>
                  <a:lnTo>
                    <a:pt x="33" y="4"/>
                  </a:lnTo>
                  <a:lnTo>
                    <a:pt x="32" y="1"/>
                  </a:lnTo>
                  <a:lnTo>
                    <a:pt x="30" y="0"/>
                  </a:lnTo>
                  <a:lnTo>
                    <a:pt x="30" y="0"/>
                  </a:lnTo>
                  <a:lnTo>
                    <a:pt x="19" y="1"/>
                  </a:lnTo>
                  <a:lnTo>
                    <a:pt x="19" y="1"/>
                  </a:lnTo>
                  <a:lnTo>
                    <a:pt x="19" y="6"/>
                  </a:lnTo>
                  <a:lnTo>
                    <a:pt x="18" y="10"/>
                  </a:lnTo>
                  <a:lnTo>
                    <a:pt x="18" y="10"/>
                  </a:lnTo>
                  <a:lnTo>
                    <a:pt x="15" y="13"/>
                  </a:lnTo>
                  <a:lnTo>
                    <a:pt x="12" y="15"/>
                  </a:lnTo>
                  <a:lnTo>
                    <a:pt x="5" y="20"/>
                  </a:lnTo>
                  <a:lnTo>
                    <a:pt x="5" y="20"/>
                  </a:lnTo>
                  <a:lnTo>
                    <a:pt x="0" y="25"/>
                  </a:lnTo>
                  <a:lnTo>
                    <a:pt x="0" y="25"/>
                  </a:lnTo>
                  <a:lnTo>
                    <a:pt x="22" y="40"/>
                  </a:lnTo>
                  <a:lnTo>
                    <a:pt x="22" y="40"/>
                  </a:lnTo>
                  <a:lnTo>
                    <a:pt x="42" y="54"/>
                  </a:lnTo>
                  <a:lnTo>
                    <a:pt x="52" y="60"/>
                  </a:lnTo>
                  <a:lnTo>
                    <a:pt x="59" y="62"/>
                  </a:lnTo>
                  <a:lnTo>
                    <a:pt x="59" y="62"/>
                  </a:lnTo>
                  <a:lnTo>
                    <a:pt x="63" y="64"/>
                  </a:lnTo>
                  <a:lnTo>
                    <a:pt x="63" y="64"/>
                  </a:lnTo>
                  <a:lnTo>
                    <a:pt x="66" y="54"/>
                  </a:lnTo>
                  <a:lnTo>
                    <a:pt x="67" y="48"/>
                  </a:lnTo>
                  <a:lnTo>
                    <a:pt x="67" y="48"/>
                  </a:lnTo>
                  <a:lnTo>
                    <a:pt x="66" y="45"/>
                  </a:lnTo>
                  <a:lnTo>
                    <a:pt x="63" y="41"/>
                  </a:lnTo>
                  <a:lnTo>
                    <a:pt x="55" y="37"/>
                  </a:lnTo>
                  <a:lnTo>
                    <a:pt x="55" y="3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4" name="Freeform 216">
              <a:extLst>
                <a:ext uri="{FF2B5EF4-FFF2-40B4-BE49-F238E27FC236}">
                  <a16:creationId xmlns:a16="http://schemas.microsoft.com/office/drawing/2014/main" id="{D3B54984-327F-4842-A826-E8D9FCAD2C59}"/>
                </a:ext>
              </a:extLst>
            </p:cNvPr>
            <p:cNvSpPr>
              <a:spLocks/>
            </p:cNvSpPr>
            <p:nvPr/>
          </p:nvSpPr>
          <p:spPr bwMode="auto">
            <a:xfrm>
              <a:off x="3800443" y="3420083"/>
              <a:ext cx="66488" cy="72147"/>
            </a:xfrm>
            <a:custGeom>
              <a:avLst/>
              <a:gdLst/>
              <a:ahLst/>
              <a:cxnLst>
                <a:cxn ang="0">
                  <a:pos x="46" y="36"/>
                </a:cxn>
                <a:cxn ang="0">
                  <a:pos x="46" y="36"/>
                </a:cxn>
                <a:cxn ang="0">
                  <a:pos x="47" y="30"/>
                </a:cxn>
                <a:cxn ang="0">
                  <a:pos x="47" y="29"/>
                </a:cxn>
                <a:cxn ang="0">
                  <a:pos x="46" y="26"/>
                </a:cxn>
                <a:cxn ang="0">
                  <a:pos x="46" y="26"/>
                </a:cxn>
                <a:cxn ang="0">
                  <a:pos x="44" y="22"/>
                </a:cxn>
                <a:cxn ang="0">
                  <a:pos x="44" y="16"/>
                </a:cxn>
                <a:cxn ang="0">
                  <a:pos x="44" y="16"/>
                </a:cxn>
                <a:cxn ang="0">
                  <a:pos x="43" y="13"/>
                </a:cxn>
                <a:cxn ang="0">
                  <a:pos x="38" y="7"/>
                </a:cxn>
                <a:cxn ang="0">
                  <a:pos x="34" y="3"/>
                </a:cxn>
                <a:cxn ang="0">
                  <a:pos x="31" y="0"/>
                </a:cxn>
                <a:cxn ang="0">
                  <a:pos x="31" y="0"/>
                </a:cxn>
                <a:cxn ang="0">
                  <a:pos x="26" y="2"/>
                </a:cxn>
                <a:cxn ang="0">
                  <a:pos x="21" y="3"/>
                </a:cxn>
                <a:cxn ang="0">
                  <a:pos x="19" y="3"/>
                </a:cxn>
                <a:cxn ang="0">
                  <a:pos x="19" y="3"/>
                </a:cxn>
                <a:cxn ang="0">
                  <a:pos x="14" y="2"/>
                </a:cxn>
                <a:cxn ang="0">
                  <a:pos x="13" y="3"/>
                </a:cxn>
                <a:cxn ang="0">
                  <a:pos x="11" y="4"/>
                </a:cxn>
                <a:cxn ang="0">
                  <a:pos x="11" y="4"/>
                </a:cxn>
                <a:cxn ang="0">
                  <a:pos x="10" y="7"/>
                </a:cxn>
                <a:cxn ang="0">
                  <a:pos x="7" y="10"/>
                </a:cxn>
                <a:cxn ang="0">
                  <a:pos x="0" y="17"/>
                </a:cxn>
                <a:cxn ang="0">
                  <a:pos x="0" y="17"/>
                </a:cxn>
                <a:cxn ang="0">
                  <a:pos x="3" y="23"/>
                </a:cxn>
                <a:cxn ang="0">
                  <a:pos x="3" y="23"/>
                </a:cxn>
                <a:cxn ang="0">
                  <a:pos x="6" y="30"/>
                </a:cxn>
                <a:cxn ang="0">
                  <a:pos x="9" y="36"/>
                </a:cxn>
                <a:cxn ang="0">
                  <a:pos x="11" y="40"/>
                </a:cxn>
                <a:cxn ang="0">
                  <a:pos x="16" y="43"/>
                </a:cxn>
                <a:cxn ang="0">
                  <a:pos x="16" y="43"/>
                </a:cxn>
                <a:cxn ang="0">
                  <a:pos x="28" y="51"/>
                </a:cxn>
                <a:cxn ang="0">
                  <a:pos x="28" y="51"/>
                </a:cxn>
                <a:cxn ang="0">
                  <a:pos x="33" y="46"/>
                </a:cxn>
                <a:cxn ang="0">
                  <a:pos x="33" y="46"/>
                </a:cxn>
                <a:cxn ang="0">
                  <a:pos x="40" y="41"/>
                </a:cxn>
                <a:cxn ang="0">
                  <a:pos x="43" y="39"/>
                </a:cxn>
                <a:cxn ang="0">
                  <a:pos x="46" y="36"/>
                </a:cxn>
                <a:cxn ang="0">
                  <a:pos x="46" y="36"/>
                </a:cxn>
              </a:cxnLst>
              <a:rect l="0" t="0" r="r" b="b"/>
              <a:pathLst>
                <a:path w="47" h="51">
                  <a:moveTo>
                    <a:pt x="46" y="36"/>
                  </a:moveTo>
                  <a:lnTo>
                    <a:pt x="46" y="36"/>
                  </a:lnTo>
                  <a:lnTo>
                    <a:pt x="47" y="30"/>
                  </a:lnTo>
                  <a:lnTo>
                    <a:pt x="47" y="29"/>
                  </a:lnTo>
                  <a:lnTo>
                    <a:pt x="46" y="26"/>
                  </a:lnTo>
                  <a:lnTo>
                    <a:pt x="46" y="26"/>
                  </a:lnTo>
                  <a:lnTo>
                    <a:pt x="44" y="22"/>
                  </a:lnTo>
                  <a:lnTo>
                    <a:pt x="44" y="16"/>
                  </a:lnTo>
                  <a:lnTo>
                    <a:pt x="44" y="16"/>
                  </a:lnTo>
                  <a:lnTo>
                    <a:pt x="43" y="13"/>
                  </a:lnTo>
                  <a:lnTo>
                    <a:pt x="38" y="7"/>
                  </a:lnTo>
                  <a:lnTo>
                    <a:pt x="34" y="3"/>
                  </a:lnTo>
                  <a:lnTo>
                    <a:pt x="31" y="0"/>
                  </a:lnTo>
                  <a:lnTo>
                    <a:pt x="31" y="0"/>
                  </a:lnTo>
                  <a:lnTo>
                    <a:pt x="26" y="2"/>
                  </a:lnTo>
                  <a:lnTo>
                    <a:pt x="21" y="3"/>
                  </a:lnTo>
                  <a:lnTo>
                    <a:pt x="19" y="3"/>
                  </a:lnTo>
                  <a:lnTo>
                    <a:pt x="19" y="3"/>
                  </a:lnTo>
                  <a:lnTo>
                    <a:pt x="14" y="2"/>
                  </a:lnTo>
                  <a:lnTo>
                    <a:pt x="13" y="3"/>
                  </a:lnTo>
                  <a:lnTo>
                    <a:pt x="11" y="4"/>
                  </a:lnTo>
                  <a:lnTo>
                    <a:pt x="11" y="4"/>
                  </a:lnTo>
                  <a:lnTo>
                    <a:pt x="10" y="7"/>
                  </a:lnTo>
                  <a:lnTo>
                    <a:pt x="7" y="10"/>
                  </a:lnTo>
                  <a:lnTo>
                    <a:pt x="0" y="17"/>
                  </a:lnTo>
                  <a:lnTo>
                    <a:pt x="0" y="17"/>
                  </a:lnTo>
                  <a:lnTo>
                    <a:pt x="3" y="23"/>
                  </a:lnTo>
                  <a:lnTo>
                    <a:pt x="3" y="23"/>
                  </a:lnTo>
                  <a:lnTo>
                    <a:pt x="6" y="30"/>
                  </a:lnTo>
                  <a:lnTo>
                    <a:pt x="9" y="36"/>
                  </a:lnTo>
                  <a:lnTo>
                    <a:pt x="11" y="40"/>
                  </a:lnTo>
                  <a:lnTo>
                    <a:pt x="16" y="43"/>
                  </a:lnTo>
                  <a:lnTo>
                    <a:pt x="16" y="43"/>
                  </a:lnTo>
                  <a:lnTo>
                    <a:pt x="28" y="51"/>
                  </a:lnTo>
                  <a:lnTo>
                    <a:pt x="28" y="51"/>
                  </a:lnTo>
                  <a:lnTo>
                    <a:pt x="33" y="46"/>
                  </a:lnTo>
                  <a:lnTo>
                    <a:pt x="33" y="46"/>
                  </a:lnTo>
                  <a:lnTo>
                    <a:pt x="40" y="41"/>
                  </a:lnTo>
                  <a:lnTo>
                    <a:pt x="43" y="39"/>
                  </a:lnTo>
                  <a:lnTo>
                    <a:pt x="46" y="36"/>
                  </a:lnTo>
                  <a:lnTo>
                    <a:pt x="46" y="3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5" name="Freeform 217">
              <a:extLst>
                <a:ext uri="{FF2B5EF4-FFF2-40B4-BE49-F238E27FC236}">
                  <a16:creationId xmlns:a16="http://schemas.microsoft.com/office/drawing/2014/main" id="{88BF0245-E40F-4AE7-9A7D-28A1ECC0712A}"/>
                </a:ext>
              </a:extLst>
            </p:cNvPr>
            <p:cNvSpPr>
              <a:spLocks/>
            </p:cNvSpPr>
            <p:nvPr/>
          </p:nvSpPr>
          <p:spPr bwMode="auto">
            <a:xfrm>
              <a:off x="3715565" y="2999938"/>
              <a:ext cx="190975" cy="154195"/>
            </a:xfrm>
            <a:custGeom>
              <a:avLst/>
              <a:gdLst/>
              <a:ahLst/>
              <a:cxnLst>
                <a:cxn ang="0">
                  <a:pos x="63" y="84"/>
                </a:cxn>
                <a:cxn ang="0">
                  <a:pos x="63" y="84"/>
                </a:cxn>
                <a:cxn ang="0">
                  <a:pos x="64" y="82"/>
                </a:cxn>
                <a:cxn ang="0">
                  <a:pos x="66" y="81"/>
                </a:cxn>
                <a:cxn ang="0">
                  <a:pos x="71" y="78"/>
                </a:cxn>
                <a:cxn ang="0">
                  <a:pos x="77" y="75"/>
                </a:cxn>
                <a:cxn ang="0">
                  <a:pos x="80" y="74"/>
                </a:cxn>
                <a:cxn ang="0">
                  <a:pos x="80" y="72"/>
                </a:cxn>
                <a:cxn ang="0">
                  <a:pos x="80" y="72"/>
                </a:cxn>
                <a:cxn ang="0">
                  <a:pos x="80" y="30"/>
                </a:cxn>
                <a:cxn ang="0">
                  <a:pos x="80" y="30"/>
                </a:cxn>
                <a:cxn ang="0">
                  <a:pos x="107" y="30"/>
                </a:cxn>
                <a:cxn ang="0">
                  <a:pos x="134" y="30"/>
                </a:cxn>
                <a:cxn ang="0">
                  <a:pos x="134" y="30"/>
                </a:cxn>
                <a:cxn ang="0">
                  <a:pos x="135" y="21"/>
                </a:cxn>
                <a:cxn ang="0">
                  <a:pos x="134" y="7"/>
                </a:cxn>
                <a:cxn ang="0">
                  <a:pos x="134" y="7"/>
                </a:cxn>
                <a:cxn ang="0">
                  <a:pos x="133" y="3"/>
                </a:cxn>
                <a:cxn ang="0">
                  <a:pos x="130" y="1"/>
                </a:cxn>
                <a:cxn ang="0">
                  <a:pos x="123" y="0"/>
                </a:cxn>
                <a:cxn ang="0">
                  <a:pos x="123" y="0"/>
                </a:cxn>
                <a:cxn ang="0">
                  <a:pos x="63" y="0"/>
                </a:cxn>
                <a:cxn ang="0">
                  <a:pos x="63" y="0"/>
                </a:cxn>
                <a:cxn ang="0">
                  <a:pos x="59" y="7"/>
                </a:cxn>
                <a:cxn ang="0">
                  <a:pos x="54" y="16"/>
                </a:cxn>
                <a:cxn ang="0">
                  <a:pos x="54" y="16"/>
                </a:cxn>
                <a:cxn ang="0">
                  <a:pos x="50" y="21"/>
                </a:cxn>
                <a:cxn ang="0">
                  <a:pos x="43" y="28"/>
                </a:cxn>
                <a:cxn ang="0">
                  <a:pos x="36" y="37"/>
                </a:cxn>
                <a:cxn ang="0">
                  <a:pos x="34" y="40"/>
                </a:cxn>
                <a:cxn ang="0">
                  <a:pos x="33" y="44"/>
                </a:cxn>
                <a:cxn ang="0">
                  <a:pos x="33" y="44"/>
                </a:cxn>
                <a:cxn ang="0">
                  <a:pos x="33" y="48"/>
                </a:cxn>
                <a:cxn ang="0">
                  <a:pos x="30" y="54"/>
                </a:cxn>
                <a:cxn ang="0">
                  <a:pos x="23" y="65"/>
                </a:cxn>
                <a:cxn ang="0">
                  <a:pos x="15" y="78"/>
                </a:cxn>
                <a:cxn ang="0">
                  <a:pos x="5" y="94"/>
                </a:cxn>
                <a:cxn ang="0">
                  <a:pos x="5" y="94"/>
                </a:cxn>
                <a:cxn ang="0">
                  <a:pos x="2" y="102"/>
                </a:cxn>
                <a:cxn ang="0">
                  <a:pos x="0" y="109"/>
                </a:cxn>
                <a:cxn ang="0">
                  <a:pos x="63" y="109"/>
                </a:cxn>
                <a:cxn ang="0">
                  <a:pos x="63" y="109"/>
                </a:cxn>
                <a:cxn ang="0">
                  <a:pos x="63" y="84"/>
                </a:cxn>
                <a:cxn ang="0">
                  <a:pos x="63" y="84"/>
                </a:cxn>
              </a:cxnLst>
              <a:rect l="0" t="0" r="r" b="b"/>
              <a:pathLst>
                <a:path w="135" h="109">
                  <a:moveTo>
                    <a:pt x="63" y="84"/>
                  </a:moveTo>
                  <a:lnTo>
                    <a:pt x="63" y="84"/>
                  </a:lnTo>
                  <a:lnTo>
                    <a:pt x="64" y="82"/>
                  </a:lnTo>
                  <a:lnTo>
                    <a:pt x="66" y="81"/>
                  </a:lnTo>
                  <a:lnTo>
                    <a:pt x="71" y="78"/>
                  </a:lnTo>
                  <a:lnTo>
                    <a:pt x="77" y="75"/>
                  </a:lnTo>
                  <a:lnTo>
                    <a:pt x="80" y="74"/>
                  </a:lnTo>
                  <a:lnTo>
                    <a:pt x="80" y="72"/>
                  </a:lnTo>
                  <a:lnTo>
                    <a:pt x="80" y="72"/>
                  </a:lnTo>
                  <a:lnTo>
                    <a:pt x="80" y="30"/>
                  </a:lnTo>
                  <a:lnTo>
                    <a:pt x="80" y="30"/>
                  </a:lnTo>
                  <a:lnTo>
                    <a:pt x="107" y="30"/>
                  </a:lnTo>
                  <a:lnTo>
                    <a:pt x="134" y="30"/>
                  </a:lnTo>
                  <a:lnTo>
                    <a:pt x="134" y="30"/>
                  </a:lnTo>
                  <a:lnTo>
                    <a:pt x="135" y="21"/>
                  </a:lnTo>
                  <a:lnTo>
                    <a:pt x="134" y="7"/>
                  </a:lnTo>
                  <a:lnTo>
                    <a:pt x="134" y="7"/>
                  </a:lnTo>
                  <a:lnTo>
                    <a:pt x="133" y="3"/>
                  </a:lnTo>
                  <a:lnTo>
                    <a:pt x="130" y="1"/>
                  </a:lnTo>
                  <a:lnTo>
                    <a:pt x="123" y="0"/>
                  </a:lnTo>
                  <a:lnTo>
                    <a:pt x="123" y="0"/>
                  </a:lnTo>
                  <a:lnTo>
                    <a:pt x="63" y="0"/>
                  </a:lnTo>
                  <a:lnTo>
                    <a:pt x="63" y="0"/>
                  </a:lnTo>
                  <a:lnTo>
                    <a:pt x="59" y="7"/>
                  </a:lnTo>
                  <a:lnTo>
                    <a:pt x="54" y="16"/>
                  </a:lnTo>
                  <a:lnTo>
                    <a:pt x="54" y="16"/>
                  </a:lnTo>
                  <a:lnTo>
                    <a:pt x="50" y="21"/>
                  </a:lnTo>
                  <a:lnTo>
                    <a:pt x="43" y="28"/>
                  </a:lnTo>
                  <a:lnTo>
                    <a:pt x="36" y="37"/>
                  </a:lnTo>
                  <a:lnTo>
                    <a:pt x="34" y="40"/>
                  </a:lnTo>
                  <a:lnTo>
                    <a:pt x="33" y="44"/>
                  </a:lnTo>
                  <a:lnTo>
                    <a:pt x="33" y="44"/>
                  </a:lnTo>
                  <a:lnTo>
                    <a:pt x="33" y="48"/>
                  </a:lnTo>
                  <a:lnTo>
                    <a:pt x="30" y="54"/>
                  </a:lnTo>
                  <a:lnTo>
                    <a:pt x="23" y="65"/>
                  </a:lnTo>
                  <a:lnTo>
                    <a:pt x="15" y="78"/>
                  </a:lnTo>
                  <a:lnTo>
                    <a:pt x="5" y="94"/>
                  </a:lnTo>
                  <a:lnTo>
                    <a:pt x="5" y="94"/>
                  </a:lnTo>
                  <a:lnTo>
                    <a:pt x="2" y="102"/>
                  </a:lnTo>
                  <a:lnTo>
                    <a:pt x="0" y="109"/>
                  </a:lnTo>
                  <a:lnTo>
                    <a:pt x="63" y="109"/>
                  </a:lnTo>
                  <a:lnTo>
                    <a:pt x="63" y="109"/>
                  </a:lnTo>
                  <a:lnTo>
                    <a:pt x="63" y="84"/>
                  </a:lnTo>
                  <a:lnTo>
                    <a:pt x="63" y="8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6" name="Freeform 218">
              <a:extLst>
                <a:ext uri="{FF2B5EF4-FFF2-40B4-BE49-F238E27FC236}">
                  <a16:creationId xmlns:a16="http://schemas.microsoft.com/office/drawing/2014/main" id="{92FABE9E-8F81-4C84-91DC-267918622DB2}"/>
                </a:ext>
              </a:extLst>
            </p:cNvPr>
            <p:cNvSpPr>
              <a:spLocks/>
            </p:cNvSpPr>
            <p:nvPr/>
          </p:nvSpPr>
          <p:spPr bwMode="auto">
            <a:xfrm>
              <a:off x="3715565" y="3009841"/>
              <a:ext cx="274438" cy="301316"/>
            </a:xfrm>
            <a:custGeom>
              <a:avLst/>
              <a:gdLst/>
              <a:ahLst/>
              <a:cxnLst>
                <a:cxn ang="0">
                  <a:pos x="15" y="184"/>
                </a:cxn>
                <a:cxn ang="0">
                  <a:pos x="29" y="184"/>
                </a:cxn>
                <a:cxn ang="0">
                  <a:pos x="34" y="182"/>
                </a:cxn>
                <a:cxn ang="0">
                  <a:pos x="42" y="182"/>
                </a:cxn>
                <a:cxn ang="0">
                  <a:pos x="49" y="188"/>
                </a:cxn>
                <a:cxn ang="0">
                  <a:pos x="57" y="191"/>
                </a:cxn>
                <a:cxn ang="0">
                  <a:pos x="60" y="198"/>
                </a:cxn>
                <a:cxn ang="0">
                  <a:pos x="67" y="205"/>
                </a:cxn>
                <a:cxn ang="0">
                  <a:pos x="73" y="209"/>
                </a:cxn>
                <a:cxn ang="0">
                  <a:pos x="76" y="213"/>
                </a:cxn>
                <a:cxn ang="0">
                  <a:pos x="83" y="211"/>
                </a:cxn>
                <a:cxn ang="0">
                  <a:pos x="84" y="208"/>
                </a:cxn>
                <a:cxn ang="0">
                  <a:pos x="86" y="202"/>
                </a:cxn>
                <a:cxn ang="0">
                  <a:pos x="93" y="203"/>
                </a:cxn>
                <a:cxn ang="0">
                  <a:pos x="97" y="206"/>
                </a:cxn>
                <a:cxn ang="0">
                  <a:pos x="101" y="202"/>
                </a:cxn>
                <a:cxn ang="0">
                  <a:pos x="104" y="202"/>
                </a:cxn>
                <a:cxn ang="0">
                  <a:pos x="113" y="203"/>
                </a:cxn>
                <a:cxn ang="0">
                  <a:pos x="120" y="202"/>
                </a:cxn>
                <a:cxn ang="0">
                  <a:pos x="123" y="201"/>
                </a:cxn>
                <a:cxn ang="0">
                  <a:pos x="174" y="201"/>
                </a:cxn>
                <a:cxn ang="0">
                  <a:pos x="185" y="199"/>
                </a:cxn>
                <a:cxn ang="0">
                  <a:pos x="188" y="192"/>
                </a:cxn>
                <a:cxn ang="0">
                  <a:pos x="182" y="181"/>
                </a:cxn>
                <a:cxn ang="0">
                  <a:pos x="194" y="40"/>
                </a:cxn>
                <a:cxn ang="0">
                  <a:pos x="138" y="3"/>
                </a:cxn>
                <a:cxn ang="0">
                  <a:pos x="134" y="0"/>
                </a:cxn>
                <a:cxn ang="0">
                  <a:pos x="135" y="14"/>
                </a:cxn>
                <a:cxn ang="0">
                  <a:pos x="134" y="23"/>
                </a:cxn>
                <a:cxn ang="0">
                  <a:pos x="80" y="23"/>
                </a:cxn>
                <a:cxn ang="0">
                  <a:pos x="80" y="65"/>
                </a:cxn>
                <a:cxn ang="0">
                  <a:pos x="80" y="67"/>
                </a:cxn>
                <a:cxn ang="0">
                  <a:pos x="71" y="71"/>
                </a:cxn>
                <a:cxn ang="0">
                  <a:pos x="64" y="75"/>
                </a:cxn>
                <a:cxn ang="0">
                  <a:pos x="63" y="77"/>
                </a:cxn>
                <a:cxn ang="0">
                  <a:pos x="0" y="102"/>
                </a:cxn>
                <a:cxn ang="0">
                  <a:pos x="0" y="110"/>
                </a:cxn>
                <a:cxn ang="0">
                  <a:pos x="9" y="121"/>
                </a:cxn>
                <a:cxn ang="0">
                  <a:pos x="10" y="122"/>
                </a:cxn>
                <a:cxn ang="0">
                  <a:pos x="10" y="132"/>
                </a:cxn>
                <a:cxn ang="0">
                  <a:pos x="10" y="142"/>
                </a:cxn>
                <a:cxn ang="0">
                  <a:pos x="13" y="147"/>
                </a:cxn>
                <a:cxn ang="0">
                  <a:pos x="16" y="155"/>
                </a:cxn>
                <a:cxn ang="0">
                  <a:pos x="12" y="172"/>
                </a:cxn>
                <a:cxn ang="0">
                  <a:pos x="7" y="178"/>
                </a:cxn>
                <a:cxn ang="0">
                  <a:pos x="5" y="192"/>
                </a:cxn>
                <a:cxn ang="0">
                  <a:pos x="6" y="192"/>
                </a:cxn>
                <a:cxn ang="0">
                  <a:pos x="9" y="189"/>
                </a:cxn>
                <a:cxn ang="0">
                  <a:pos x="12" y="185"/>
                </a:cxn>
                <a:cxn ang="0">
                  <a:pos x="15" y="184"/>
                </a:cxn>
              </a:cxnLst>
              <a:rect l="0" t="0" r="r" b="b"/>
              <a:pathLst>
                <a:path w="194" h="213">
                  <a:moveTo>
                    <a:pt x="15" y="184"/>
                  </a:moveTo>
                  <a:lnTo>
                    <a:pt x="15" y="184"/>
                  </a:lnTo>
                  <a:lnTo>
                    <a:pt x="24" y="184"/>
                  </a:lnTo>
                  <a:lnTo>
                    <a:pt x="29" y="184"/>
                  </a:lnTo>
                  <a:lnTo>
                    <a:pt x="29" y="184"/>
                  </a:lnTo>
                  <a:lnTo>
                    <a:pt x="34" y="182"/>
                  </a:lnTo>
                  <a:lnTo>
                    <a:pt x="39" y="182"/>
                  </a:lnTo>
                  <a:lnTo>
                    <a:pt x="42" y="182"/>
                  </a:lnTo>
                  <a:lnTo>
                    <a:pt x="42" y="182"/>
                  </a:lnTo>
                  <a:lnTo>
                    <a:pt x="49" y="188"/>
                  </a:lnTo>
                  <a:lnTo>
                    <a:pt x="52" y="191"/>
                  </a:lnTo>
                  <a:lnTo>
                    <a:pt x="57" y="191"/>
                  </a:lnTo>
                  <a:lnTo>
                    <a:pt x="57" y="191"/>
                  </a:lnTo>
                  <a:lnTo>
                    <a:pt x="60" y="198"/>
                  </a:lnTo>
                  <a:lnTo>
                    <a:pt x="63" y="202"/>
                  </a:lnTo>
                  <a:lnTo>
                    <a:pt x="67" y="205"/>
                  </a:lnTo>
                  <a:lnTo>
                    <a:pt x="67" y="205"/>
                  </a:lnTo>
                  <a:lnTo>
                    <a:pt x="73" y="209"/>
                  </a:lnTo>
                  <a:lnTo>
                    <a:pt x="76" y="213"/>
                  </a:lnTo>
                  <a:lnTo>
                    <a:pt x="76" y="213"/>
                  </a:lnTo>
                  <a:lnTo>
                    <a:pt x="81" y="212"/>
                  </a:lnTo>
                  <a:lnTo>
                    <a:pt x="83" y="211"/>
                  </a:lnTo>
                  <a:lnTo>
                    <a:pt x="84" y="208"/>
                  </a:lnTo>
                  <a:lnTo>
                    <a:pt x="84" y="208"/>
                  </a:lnTo>
                  <a:lnTo>
                    <a:pt x="84" y="205"/>
                  </a:lnTo>
                  <a:lnTo>
                    <a:pt x="86" y="202"/>
                  </a:lnTo>
                  <a:lnTo>
                    <a:pt x="88" y="201"/>
                  </a:lnTo>
                  <a:lnTo>
                    <a:pt x="93" y="203"/>
                  </a:lnTo>
                  <a:lnTo>
                    <a:pt x="93" y="203"/>
                  </a:lnTo>
                  <a:lnTo>
                    <a:pt x="97" y="206"/>
                  </a:lnTo>
                  <a:lnTo>
                    <a:pt x="100" y="206"/>
                  </a:lnTo>
                  <a:lnTo>
                    <a:pt x="101" y="202"/>
                  </a:lnTo>
                  <a:lnTo>
                    <a:pt x="101" y="202"/>
                  </a:lnTo>
                  <a:lnTo>
                    <a:pt x="104" y="202"/>
                  </a:lnTo>
                  <a:lnTo>
                    <a:pt x="106" y="202"/>
                  </a:lnTo>
                  <a:lnTo>
                    <a:pt x="113" y="203"/>
                  </a:lnTo>
                  <a:lnTo>
                    <a:pt x="113" y="203"/>
                  </a:lnTo>
                  <a:lnTo>
                    <a:pt x="120" y="202"/>
                  </a:lnTo>
                  <a:lnTo>
                    <a:pt x="123" y="201"/>
                  </a:lnTo>
                  <a:lnTo>
                    <a:pt x="123" y="201"/>
                  </a:lnTo>
                  <a:lnTo>
                    <a:pt x="153" y="201"/>
                  </a:lnTo>
                  <a:lnTo>
                    <a:pt x="174" y="201"/>
                  </a:lnTo>
                  <a:lnTo>
                    <a:pt x="185" y="199"/>
                  </a:lnTo>
                  <a:lnTo>
                    <a:pt x="185" y="199"/>
                  </a:lnTo>
                  <a:lnTo>
                    <a:pt x="187" y="196"/>
                  </a:lnTo>
                  <a:lnTo>
                    <a:pt x="188" y="192"/>
                  </a:lnTo>
                  <a:lnTo>
                    <a:pt x="188" y="186"/>
                  </a:lnTo>
                  <a:lnTo>
                    <a:pt x="182" y="181"/>
                  </a:lnTo>
                  <a:lnTo>
                    <a:pt x="167" y="40"/>
                  </a:lnTo>
                  <a:lnTo>
                    <a:pt x="194" y="40"/>
                  </a:lnTo>
                  <a:lnTo>
                    <a:pt x="194" y="40"/>
                  </a:lnTo>
                  <a:lnTo>
                    <a:pt x="138" y="3"/>
                  </a:lnTo>
                  <a:lnTo>
                    <a:pt x="138" y="3"/>
                  </a:lnTo>
                  <a:lnTo>
                    <a:pt x="134" y="0"/>
                  </a:lnTo>
                  <a:lnTo>
                    <a:pt x="134" y="0"/>
                  </a:lnTo>
                  <a:lnTo>
                    <a:pt x="135" y="14"/>
                  </a:lnTo>
                  <a:lnTo>
                    <a:pt x="134" y="23"/>
                  </a:lnTo>
                  <a:lnTo>
                    <a:pt x="134" y="23"/>
                  </a:lnTo>
                  <a:lnTo>
                    <a:pt x="107" y="23"/>
                  </a:lnTo>
                  <a:lnTo>
                    <a:pt x="80" y="23"/>
                  </a:lnTo>
                  <a:lnTo>
                    <a:pt x="80" y="23"/>
                  </a:lnTo>
                  <a:lnTo>
                    <a:pt x="80" y="65"/>
                  </a:lnTo>
                  <a:lnTo>
                    <a:pt x="80" y="65"/>
                  </a:lnTo>
                  <a:lnTo>
                    <a:pt x="80" y="67"/>
                  </a:lnTo>
                  <a:lnTo>
                    <a:pt x="77" y="68"/>
                  </a:lnTo>
                  <a:lnTo>
                    <a:pt x="71" y="71"/>
                  </a:lnTo>
                  <a:lnTo>
                    <a:pt x="66" y="74"/>
                  </a:lnTo>
                  <a:lnTo>
                    <a:pt x="64" y="75"/>
                  </a:lnTo>
                  <a:lnTo>
                    <a:pt x="63" y="77"/>
                  </a:lnTo>
                  <a:lnTo>
                    <a:pt x="63" y="77"/>
                  </a:lnTo>
                  <a:lnTo>
                    <a:pt x="63" y="102"/>
                  </a:lnTo>
                  <a:lnTo>
                    <a:pt x="0" y="102"/>
                  </a:lnTo>
                  <a:lnTo>
                    <a:pt x="0" y="102"/>
                  </a:lnTo>
                  <a:lnTo>
                    <a:pt x="0" y="110"/>
                  </a:lnTo>
                  <a:lnTo>
                    <a:pt x="3" y="114"/>
                  </a:lnTo>
                  <a:lnTo>
                    <a:pt x="9" y="121"/>
                  </a:lnTo>
                  <a:lnTo>
                    <a:pt x="9" y="121"/>
                  </a:lnTo>
                  <a:lnTo>
                    <a:pt x="10" y="122"/>
                  </a:lnTo>
                  <a:lnTo>
                    <a:pt x="10" y="125"/>
                  </a:lnTo>
                  <a:lnTo>
                    <a:pt x="10" y="132"/>
                  </a:lnTo>
                  <a:lnTo>
                    <a:pt x="10" y="139"/>
                  </a:lnTo>
                  <a:lnTo>
                    <a:pt x="10" y="142"/>
                  </a:lnTo>
                  <a:lnTo>
                    <a:pt x="13" y="147"/>
                  </a:lnTo>
                  <a:lnTo>
                    <a:pt x="13" y="147"/>
                  </a:lnTo>
                  <a:lnTo>
                    <a:pt x="15" y="151"/>
                  </a:lnTo>
                  <a:lnTo>
                    <a:pt x="16" y="155"/>
                  </a:lnTo>
                  <a:lnTo>
                    <a:pt x="15" y="164"/>
                  </a:lnTo>
                  <a:lnTo>
                    <a:pt x="12" y="172"/>
                  </a:lnTo>
                  <a:lnTo>
                    <a:pt x="7" y="178"/>
                  </a:lnTo>
                  <a:lnTo>
                    <a:pt x="7" y="178"/>
                  </a:lnTo>
                  <a:lnTo>
                    <a:pt x="6" y="184"/>
                  </a:lnTo>
                  <a:lnTo>
                    <a:pt x="5" y="192"/>
                  </a:lnTo>
                  <a:lnTo>
                    <a:pt x="5" y="192"/>
                  </a:lnTo>
                  <a:lnTo>
                    <a:pt x="6" y="192"/>
                  </a:lnTo>
                  <a:lnTo>
                    <a:pt x="6" y="192"/>
                  </a:lnTo>
                  <a:lnTo>
                    <a:pt x="9" y="189"/>
                  </a:lnTo>
                  <a:lnTo>
                    <a:pt x="10" y="186"/>
                  </a:lnTo>
                  <a:lnTo>
                    <a:pt x="12" y="185"/>
                  </a:lnTo>
                  <a:lnTo>
                    <a:pt x="15" y="184"/>
                  </a:lnTo>
                  <a:lnTo>
                    <a:pt x="15" y="18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7" name="Freeform 219">
              <a:extLst>
                <a:ext uri="{FF2B5EF4-FFF2-40B4-BE49-F238E27FC236}">
                  <a16:creationId xmlns:a16="http://schemas.microsoft.com/office/drawing/2014/main" id="{3E3B731B-D9AA-4EF0-A907-47AF7CB1E9F3}"/>
                </a:ext>
              </a:extLst>
            </p:cNvPr>
            <p:cNvSpPr>
              <a:spLocks/>
            </p:cNvSpPr>
            <p:nvPr/>
          </p:nvSpPr>
          <p:spPr bwMode="auto">
            <a:xfrm>
              <a:off x="3823077" y="3066426"/>
              <a:ext cx="377706" cy="352243"/>
            </a:xfrm>
            <a:custGeom>
              <a:avLst/>
              <a:gdLst/>
              <a:ahLst/>
              <a:cxnLst>
                <a:cxn ang="0">
                  <a:pos x="250" y="91"/>
                </a:cxn>
                <a:cxn ang="0">
                  <a:pos x="239" y="84"/>
                </a:cxn>
                <a:cxn ang="0">
                  <a:pos x="224" y="75"/>
                </a:cxn>
                <a:cxn ang="0">
                  <a:pos x="118" y="0"/>
                </a:cxn>
                <a:cxn ang="0">
                  <a:pos x="112" y="146"/>
                </a:cxn>
                <a:cxn ang="0">
                  <a:pos x="109" y="159"/>
                </a:cxn>
                <a:cxn ang="0">
                  <a:pos x="47" y="161"/>
                </a:cxn>
                <a:cxn ang="0">
                  <a:pos x="30" y="162"/>
                </a:cxn>
                <a:cxn ang="0">
                  <a:pos x="24" y="166"/>
                </a:cxn>
                <a:cxn ang="0">
                  <a:pos x="12" y="161"/>
                </a:cxn>
                <a:cxn ang="0">
                  <a:pos x="8" y="168"/>
                </a:cxn>
                <a:cxn ang="0">
                  <a:pos x="0" y="173"/>
                </a:cxn>
                <a:cxn ang="0">
                  <a:pos x="4" y="185"/>
                </a:cxn>
                <a:cxn ang="0">
                  <a:pos x="11" y="196"/>
                </a:cxn>
                <a:cxn ang="0">
                  <a:pos x="15" y="215"/>
                </a:cxn>
                <a:cxn ang="0">
                  <a:pos x="20" y="219"/>
                </a:cxn>
                <a:cxn ang="0">
                  <a:pos x="28" y="217"/>
                </a:cxn>
                <a:cxn ang="0">
                  <a:pos x="34" y="216"/>
                </a:cxn>
                <a:cxn ang="0">
                  <a:pos x="45" y="213"/>
                </a:cxn>
                <a:cxn ang="0">
                  <a:pos x="52" y="212"/>
                </a:cxn>
                <a:cxn ang="0">
                  <a:pos x="58" y="225"/>
                </a:cxn>
                <a:cxn ang="0">
                  <a:pos x="62" y="229"/>
                </a:cxn>
                <a:cxn ang="0">
                  <a:pos x="61" y="235"/>
                </a:cxn>
                <a:cxn ang="0">
                  <a:pos x="65" y="239"/>
                </a:cxn>
                <a:cxn ang="0">
                  <a:pos x="68" y="246"/>
                </a:cxn>
                <a:cxn ang="0">
                  <a:pos x="74" y="245"/>
                </a:cxn>
                <a:cxn ang="0">
                  <a:pos x="82" y="247"/>
                </a:cxn>
                <a:cxn ang="0">
                  <a:pos x="91" y="243"/>
                </a:cxn>
                <a:cxn ang="0">
                  <a:pos x="98" y="240"/>
                </a:cxn>
                <a:cxn ang="0">
                  <a:pos x="99" y="246"/>
                </a:cxn>
                <a:cxn ang="0">
                  <a:pos x="106" y="243"/>
                </a:cxn>
                <a:cxn ang="0">
                  <a:pos x="113" y="230"/>
                </a:cxn>
                <a:cxn ang="0">
                  <a:pos x="113" y="220"/>
                </a:cxn>
                <a:cxn ang="0">
                  <a:pos x="126" y="215"/>
                </a:cxn>
                <a:cxn ang="0">
                  <a:pos x="131" y="205"/>
                </a:cxn>
                <a:cxn ang="0">
                  <a:pos x="136" y="193"/>
                </a:cxn>
                <a:cxn ang="0">
                  <a:pos x="146" y="193"/>
                </a:cxn>
                <a:cxn ang="0">
                  <a:pos x="152" y="188"/>
                </a:cxn>
                <a:cxn ang="0">
                  <a:pos x="156" y="182"/>
                </a:cxn>
                <a:cxn ang="0">
                  <a:pos x="166" y="181"/>
                </a:cxn>
                <a:cxn ang="0">
                  <a:pos x="172" y="176"/>
                </a:cxn>
                <a:cxn ang="0">
                  <a:pos x="187" y="168"/>
                </a:cxn>
                <a:cxn ang="0">
                  <a:pos x="196" y="169"/>
                </a:cxn>
                <a:cxn ang="0">
                  <a:pos x="217" y="166"/>
                </a:cxn>
                <a:cxn ang="0">
                  <a:pos x="232" y="165"/>
                </a:cxn>
                <a:cxn ang="0">
                  <a:pos x="254" y="161"/>
                </a:cxn>
                <a:cxn ang="0">
                  <a:pos x="263" y="149"/>
                </a:cxn>
                <a:cxn ang="0">
                  <a:pos x="267" y="125"/>
                </a:cxn>
                <a:cxn ang="0">
                  <a:pos x="253" y="104"/>
                </a:cxn>
              </a:cxnLst>
              <a:rect l="0" t="0" r="r" b="b"/>
              <a:pathLst>
                <a:path w="267" h="249">
                  <a:moveTo>
                    <a:pt x="253" y="104"/>
                  </a:moveTo>
                  <a:lnTo>
                    <a:pt x="253" y="104"/>
                  </a:lnTo>
                  <a:lnTo>
                    <a:pt x="253" y="97"/>
                  </a:lnTo>
                  <a:lnTo>
                    <a:pt x="250" y="91"/>
                  </a:lnTo>
                  <a:lnTo>
                    <a:pt x="249" y="88"/>
                  </a:lnTo>
                  <a:lnTo>
                    <a:pt x="246" y="87"/>
                  </a:lnTo>
                  <a:lnTo>
                    <a:pt x="246" y="87"/>
                  </a:lnTo>
                  <a:lnTo>
                    <a:pt x="239" y="84"/>
                  </a:lnTo>
                  <a:lnTo>
                    <a:pt x="233" y="82"/>
                  </a:lnTo>
                  <a:lnTo>
                    <a:pt x="227" y="81"/>
                  </a:lnTo>
                  <a:lnTo>
                    <a:pt x="227" y="81"/>
                  </a:lnTo>
                  <a:lnTo>
                    <a:pt x="224" y="75"/>
                  </a:lnTo>
                  <a:lnTo>
                    <a:pt x="217" y="67"/>
                  </a:lnTo>
                  <a:lnTo>
                    <a:pt x="217" y="67"/>
                  </a:lnTo>
                  <a:lnTo>
                    <a:pt x="183" y="43"/>
                  </a:lnTo>
                  <a:lnTo>
                    <a:pt x="118" y="0"/>
                  </a:lnTo>
                  <a:lnTo>
                    <a:pt x="91" y="0"/>
                  </a:lnTo>
                  <a:lnTo>
                    <a:pt x="106" y="141"/>
                  </a:lnTo>
                  <a:lnTo>
                    <a:pt x="112" y="146"/>
                  </a:lnTo>
                  <a:lnTo>
                    <a:pt x="112" y="146"/>
                  </a:lnTo>
                  <a:lnTo>
                    <a:pt x="112" y="152"/>
                  </a:lnTo>
                  <a:lnTo>
                    <a:pt x="111" y="156"/>
                  </a:lnTo>
                  <a:lnTo>
                    <a:pt x="109" y="159"/>
                  </a:lnTo>
                  <a:lnTo>
                    <a:pt x="109" y="159"/>
                  </a:lnTo>
                  <a:lnTo>
                    <a:pt x="98" y="161"/>
                  </a:lnTo>
                  <a:lnTo>
                    <a:pt x="77" y="161"/>
                  </a:lnTo>
                  <a:lnTo>
                    <a:pt x="47" y="161"/>
                  </a:lnTo>
                  <a:lnTo>
                    <a:pt x="47" y="161"/>
                  </a:lnTo>
                  <a:lnTo>
                    <a:pt x="44" y="162"/>
                  </a:lnTo>
                  <a:lnTo>
                    <a:pt x="37" y="163"/>
                  </a:lnTo>
                  <a:lnTo>
                    <a:pt x="37" y="163"/>
                  </a:lnTo>
                  <a:lnTo>
                    <a:pt x="30" y="162"/>
                  </a:lnTo>
                  <a:lnTo>
                    <a:pt x="28" y="162"/>
                  </a:lnTo>
                  <a:lnTo>
                    <a:pt x="25" y="162"/>
                  </a:lnTo>
                  <a:lnTo>
                    <a:pt x="25" y="162"/>
                  </a:lnTo>
                  <a:lnTo>
                    <a:pt x="24" y="166"/>
                  </a:lnTo>
                  <a:lnTo>
                    <a:pt x="21" y="166"/>
                  </a:lnTo>
                  <a:lnTo>
                    <a:pt x="17" y="163"/>
                  </a:lnTo>
                  <a:lnTo>
                    <a:pt x="17" y="163"/>
                  </a:lnTo>
                  <a:lnTo>
                    <a:pt x="12" y="161"/>
                  </a:lnTo>
                  <a:lnTo>
                    <a:pt x="10" y="162"/>
                  </a:lnTo>
                  <a:lnTo>
                    <a:pt x="8" y="165"/>
                  </a:lnTo>
                  <a:lnTo>
                    <a:pt x="8" y="168"/>
                  </a:lnTo>
                  <a:lnTo>
                    <a:pt x="8" y="168"/>
                  </a:lnTo>
                  <a:lnTo>
                    <a:pt x="7" y="171"/>
                  </a:lnTo>
                  <a:lnTo>
                    <a:pt x="5" y="172"/>
                  </a:lnTo>
                  <a:lnTo>
                    <a:pt x="0" y="173"/>
                  </a:lnTo>
                  <a:lnTo>
                    <a:pt x="0" y="173"/>
                  </a:lnTo>
                  <a:lnTo>
                    <a:pt x="1" y="176"/>
                  </a:lnTo>
                  <a:lnTo>
                    <a:pt x="4" y="181"/>
                  </a:lnTo>
                  <a:lnTo>
                    <a:pt x="4" y="181"/>
                  </a:lnTo>
                  <a:lnTo>
                    <a:pt x="4" y="185"/>
                  </a:lnTo>
                  <a:lnTo>
                    <a:pt x="4" y="188"/>
                  </a:lnTo>
                  <a:lnTo>
                    <a:pt x="7" y="190"/>
                  </a:lnTo>
                  <a:lnTo>
                    <a:pt x="7" y="190"/>
                  </a:lnTo>
                  <a:lnTo>
                    <a:pt x="11" y="196"/>
                  </a:lnTo>
                  <a:lnTo>
                    <a:pt x="15" y="202"/>
                  </a:lnTo>
                  <a:lnTo>
                    <a:pt x="15" y="202"/>
                  </a:lnTo>
                  <a:lnTo>
                    <a:pt x="15" y="215"/>
                  </a:lnTo>
                  <a:lnTo>
                    <a:pt x="15" y="215"/>
                  </a:lnTo>
                  <a:lnTo>
                    <a:pt x="15" y="217"/>
                  </a:lnTo>
                  <a:lnTo>
                    <a:pt x="17" y="219"/>
                  </a:lnTo>
                  <a:lnTo>
                    <a:pt x="20" y="219"/>
                  </a:lnTo>
                  <a:lnTo>
                    <a:pt x="20" y="219"/>
                  </a:lnTo>
                  <a:lnTo>
                    <a:pt x="21" y="217"/>
                  </a:lnTo>
                  <a:lnTo>
                    <a:pt x="24" y="217"/>
                  </a:lnTo>
                  <a:lnTo>
                    <a:pt x="27" y="219"/>
                  </a:lnTo>
                  <a:lnTo>
                    <a:pt x="28" y="217"/>
                  </a:lnTo>
                  <a:lnTo>
                    <a:pt x="28" y="217"/>
                  </a:lnTo>
                  <a:lnTo>
                    <a:pt x="30" y="216"/>
                  </a:lnTo>
                  <a:lnTo>
                    <a:pt x="31" y="215"/>
                  </a:lnTo>
                  <a:lnTo>
                    <a:pt x="34" y="216"/>
                  </a:lnTo>
                  <a:lnTo>
                    <a:pt x="40" y="217"/>
                  </a:lnTo>
                  <a:lnTo>
                    <a:pt x="40" y="217"/>
                  </a:lnTo>
                  <a:lnTo>
                    <a:pt x="42" y="216"/>
                  </a:lnTo>
                  <a:lnTo>
                    <a:pt x="45" y="213"/>
                  </a:lnTo>
                  <a:lnTo>
                    <a:pt x="48" y="210"/>
                  </a:lnTo>
                  <a:lnTo>
                    <a:pt x="51" y="210"/>
                  </a:lnTo>
                  <a:lnTo>
                    <a:pt x="51" y="210"/>
                  </a:lnTo>
                  <a:lnTo>
                    <a:pt x="52" y="212"/>
                  </a:lnTo>
                  <a:lnTo>
                    <a:pt x="55" y="215"/>
                  </a:lnTo>
                  <a:lnTo>
                    <a:pt x="57" y="222"/>
                  </a:lnTo>
                  <a:lnTo>
                    <a:pt x="57" y="222"/>
                  </a:lnTo>
                  <a:lnTo>
                    <a:pt x="58" y="225"/>
                  </a:lnTo>
                  <a:lnTo>
                    <a:pt x="61" y="226"/>
                  </a:lnTo>
                  <a:lnTo>
                    <a:pt x="62" y="227"/>
                  </a:lnTo>
                  <a:lnTo>
                    <a:pt x="64" y="229"/>
                  </a:lnTo>
                  <a:lnTo>
                    <a:pt x="62" y="229"/>
                  </a:lnTo>
                  <a:lnTo>
                    <a:pt x="62" y="229"/>
                  </a:lnTo>
                  <a:lnTo>
                    <a:pt x="61" y="230"/>
                  </a:lnTo>
                  <a:lnTo>
                    <a:pt x="61" y="232"/>
                  </a:lnTo>
                  <a:lnTo>
                    <a:pt x="61" y="235"/>
                  </a:lnTo>
                  <a:lnTo>
                    <a:pt x="62" y="235"/>
                  </a:lnTo>
                  <a:lnTo>
                    <a:pt x="62" y="235"/>
                  </a:lnTo>
                  <a:lnTo>
                    <a:pt x="64" y="236"/>
                  </a:lnTo>
                  <a:lnTo>
                    <a:pt x="65" y="239"/>
                  </a:lnTo>
                  <a:lnTo>
                    <a:pt x="65" y="242"/>
                  </a:lnTo>
                  <a:lnTo>
                    <a:pt x="67" y="245"/>
                  </a:lnTo>
                  <a:lnTo>
                    <a:pt x="67" y="245"/>
                  </a:lnTo>
                  <a:lnTo>
                    <a:pt x="68" y="246"/>
                  </a:lnTo>
                  <a:lnTo>
                    <a:pt x="71" y="247"/>
                  </a:lnTo>
                  <a:lnTo>
                    <a:pt x="72" y="247"/>
                  </a:lnTo>
                  <a:lnTo>
                    <a:pt x="74" y="245"/>
                  </a:lnTo>
                  <a:lnTo>
                    <a:pt x="74" y="245"/>
                  </a:lnTo>
                  <a:lnTo>
                    <a:pt x="75" y="243"/>
                  </a:lnTo>
                  <a:lnTo>
                    <a:pt x="78" y="243"/>
                  </a:lnTo>
                  <a:lnTo>
                    <a:pt x="82" y="247"/>
                  </a:lnTo>
                  <a:lnTo>
                    <a:pt x="82" y="247"/>
                  </a:lnTo>
                  <a:lnTo>
                    <a:pt x="84" y="249"/>
                  </a:lnTo>
                  <a:lnTo>
                    <a:pt x="86" y="247"/>
                  </a:lnTo>
                  <a:lnTo>
                    <a:pt x="89" y="246"/>
                  </a:lnTo>
                  <a:lnTo>
                    <a:pt x="91" y="243"/>
                  </a:lnTo>
                  <a:lnTo>
                    <a:pt x="91" y="243"/>
                  </a:lnTo>
                  <a:lnTo>
                    <a:pt x="92" y="240"/>
                  </a:lnTo>
                  <a:lnTo>
                    <a:pt x="95" y="239"/>
                  </a:lnTo>
                  <a:lnTo>
                    <a:pt x="98" y="240"/>
                  </a:lnTo>
                  <a:lnTo>
                    <a:pt x="99" y="242"/>
                  </a:lnTo>
                  <a:lnTo>
                    <a:pt x="99" y="242"/>
                  </a:lnTo>
                  <a:lnTo>
                    <a:pt x="99" y="245"/>
                  </a:lnTo>
                  <a:lnTo>
                    <a:pt x="99" y="246"/>
                  </a:lnTo>
                  <a:lnTo>
                    <a:pt x="102" y="246"/>
                  </a:lnTo>
                  <a:lnTo>
                    <a:pt x="105" y="245"/>
                  </a:lnTo>
                  <a:lnTo>
                    <a:pt x="105" y="245"/>
                  </a:lnTo>
                  <a:lnTo>
                    <a:pt x="106" y="243"/>
                  </a:lnTo>
                  <a:lnTo>
                    <a:pt x="109" y="243"/>
                  </a:lnTo>
                  <a:lnTo>
                    <a:pt x="109" y="243"/>
                  </a:lnTo>
                  <a:lnTo>
                    <a:pt x="113" y="230"/>
                  </a:lnTo>
                  <a:lnTo>
                    <a:pt x="113" y="230"/>
                  </a:lnTo>
                  <a:lnTo>
                    <a:pt x="113" y="227"/>
                  </a:lnTo>
                  <a:lnTo>
                    <a:pt x="113" y="225"/>
                  </a:lnTo>
                  <a:lnTo>
                    <a:pt x="112" y="222"/>
                  </a:lnTo>
                  <a:lnTo>
                    <a:pt x="113" y="220"/>
                  </a:lnTo>
                  <a:lnTo>
                    <a:pt x="113" y="220"/>
                  </a:lnTo>
                  <a:lnTo>
                    <a:pt x="119" y="219"/>
                  </a:lnTo>
                  <a:lnTo>
                    <a:pt x="123" y="217"/>
                  </a:lnTo>
                  <a:lnTo>
                    <a:pt x="126" y="215"/>
                  </a:lnTo>
                  <a:lnTo>
                    <a:pt x="126" y="215"/>
                  </a:lnTo>
                  <a:lnTo>
                    <a:pt x="129" y="208"/>
                  </a:lnTo>
                  <a:lnTo>
                    <a:pt x="131" y="205"/>
                  </a:lnTo>
                  <a:lnTo>
                    <a:pt x="131" y="205"/>
                  </a:lnTo>
                  <a:lnTo>
                    <a:pt x="132" y="198"/>
                  </a:lnTo>
                  <a:lnTo>
                    <a:pt x="133" y="193"/>
                  </a:lnTo>
                  <a:lnTo>
                    <a:pt x="135" y="192"/>
                  </a:lnTo>
                  <a:lnTo>
                    <a:pt x="136" y="193"/>
                  </a:lnTo>
                  <a:lnTo>
                    <a:pt x="136" y="193"/>
                  </a:lnTo>
                  <a:lnTo>
                    <a:pt x="142" y="196"/>
                  </a:lnTo>
                  <a:lnTo>
                    <a:pt x="145" y="196"/>
                  </a:lnTo>
                  <a:lnTo>
                    <a:pt x="146" y="193"/>
                  </a:lnTo>
                  <a:lnTo>
                    <a:pt x="146" y="193"/>
                  </a:lnTo>
                  <a:lnTo>
                    <a:pt x="148" y="190"/>
                  </a:lnTo>
                  <a:lnTo>
                    <a:pt x="149" y="189"/>
                  </a:lnTo>
                  <a:lnTo>
                    <a:pt x="152" y="188"/>
                  </a:lnTo>
                  <a:lnTo>
                    <a:pt x="153" y="186"/>
                  </a:lnTo>
                  <a:lnTo>
                    <a:pt x="153" y="186"/>
                  </a:lnTo>
                  <a:lnTo>
                    <a:pt x="155" y="183"/>
                  </a:lnTo>
                  <a:lnTo>
                    <a:pt x="156" y="182"/>
                  </a:lnTo>
                  <a:lnTo>
                    <a:pt x="160" y="182"/>
                  </a:lnTo>
                  <a:lnTo>
                    <a:pt x="160" y="182"/>
                  </a:lnTo>
                  <a:lnTo>
                    <a:pt x="165" y="182"/>
                  </a:lnTo>
                  <a:lnTo>
                    <a:pt x="166" y="181"/>
                  </a:lnTo>
                  <a:lnTo>
                    <a:pt x="168" y="179"/>
                  </a:lnTo>
                  <a:lnTo>
                    <a:pt x="168" y="179"/>
                  </a:lnTo>
                  <a:lnTo>
                    <a:pt x="168" y="178"/>
                  </a:lnTo>
                  <a:lnTo>
                    <a:pt x="172" y="176"/>
                  </a:lnTo>
                  <a:lnTo>
                    <a:pt x="176" y="175"/>
                  </a:lnTo>
                  <a:lnTo>
                    <a:pt x="180" y="173"/>
                  </a:lnTo>
                  <a:lnTo>
                    <a:pt x="180" y="173"/>
                  </a:lnTo>
                  <a:lnTo>
                    <a:pt x="187" y="168"/>
                  </a:lnTo>
                  <a:lnTo>
                    <a:pt x="190" y="166"/>
                  </a:lnTo>
                  <a:lnTo>
                    <a:pt x="193" y="168"/>
                  </a:lnTo>
                  <a:lnTo>
                    <a:pt x="193" y="168"/>
                  </a:lnTo>
                  <a:lnTo>
                    <a:pt x="196" y="169"/>
                  </a:lnTo>
                  <a:lnTo>
                    <a:pt x="203" y="169"/>
                  </a:lnTo>
                  <a:lnTo>
                    <a:pt x="213" y="169"/>
                  </a:lnTo>
                  <a:lnTo>
                    <a:pt x="213" y="169"/>
                  </a:lnTo>
                  <a:lnTo>
                    <a:pt x="217" y="166"/>
                  </a:lnTo>
                  <a:lnTo>
                    <a:pt x="222" y="165"/>
                  </a:lnTo>
                  <a:lnTo>
                    <a:pt x="226" y="165"/>
                  </a:lnTo>
                  <a:lnTo>
                    <a:pt x="226" y="165"/>
                  </a:lnTo>
                  <a:lnTo>
                    <a:pt x="232" y="165"/>
                  </a:lnTo>
                  <a:lnTo>
                    <a:pt x="239" y="163"/>
                  </a:lnTo>
                  <a:lnTo>
                    <a:pt x="251" y="162"/>
                  </a:lnTo>
                  <a:lnTo>
                    <a:pt x="251" y="162"/>
                  </a:lnTo>
                  <a:lnTo>
                    <a:pt x="254" y="161"/>
                  </a:lnTo>
                  <a:lnTo>
                    <a:pt x="257" y="159"/>
                  </a:lnTo>
                  <a:lnTo>
                    <a:pt x="261" y="155"/>
                  </a:lnTo>
                  <a:lnTo>
                    <a:pt x="261" y="155"/>
                  </a:lnTo>
                  <a:lnTo>
                    <a:pt x="263" y="149"/>
                  </a:lnTo>
                  <a:lnTo>
                    <a:pt x="266" y="144"/>
                  </a:lnTo>
                  <a:lnTo>
                    <a:pt x="266" y="144"/>
                  </a:lnTo>
                  <a:lnTo>
                    <a:pt x="267" y="138"/>
                  </a:lnTo>
                  <a:lnTo>
                    <a:pt x="267" y="125"/>
                  </a:lnTo>
                  <a:lnTo>
                    <a:pt x="267" y="101"/>
                  </a:lnTo>
                  <a:lnTo>
                    <a:pt x="267" y="101"/>
                  </a:lnTo>
                  <a:lnTo>
                    <a:pt x="253" y="104"/>
                  </a:lnTo>
                  <a:lnTo>
                    <a:pt x="253" y="10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8" name="Freeform 220">
              <a:extLst>
                <a:ext uri="{FF2B5EF4-FFF2-40B4-BE49-F238E27FC236}">
                  <a16:creationId xmlns:a16="http://schemas.microsoft.com/office/drawing/2014/main" id="{7324E148-B965-4A63-B3BE-FE0F6FAAB580}"/>
                </a:ext>
              </a:extLst>
            </p:cNvPr>
            <p:cNvSpPr>
              <a:spLocks/>
            </p:cNvSpPr>
            <p:nvPr/>
          </p:nvSpPr>
          <p:spPr bwMode="auto">
            <a:xfrm>
              <a:off x="3977272" y="3301254"/>
              <a:ext cx="185317" cy="127317"/>
            </a:xfrm>
            <a:custGeom>
              <a:avLst/>
              <a:gdLst/>
              <a:ahLst/>
              <a:cxnLst>
                <a:cxn ang="0">
                  <a:pos x="127" y="50"/>
                </a:cxn>
                <a:cxn ang="0">
                  <a:pos x="124" y="49"/>
                </a:cxn>
                <a:cxn ang="0">
                  <a:pos x="124" y="40"/>
                </a:cxn>
                <a:cxn ang="0">
                  <a:pos x="118" y="42"/>
                </a:cxn>
                <a:cxn ang="0">
                  <a:pos x="114" y="40"/>
                </a:cxn>
                <a:cxn ang="0">
                  <a:pos x="110" y="36"/>
                </a:cxn>
                <a:cxn ang="0">
                  <a:pos x="107" y="34"/>
                </a:cxn>
                <a:cxn ang="0">
                  <a:pos x="105" y="27"/>
                </a:cxn>
                <a:cxn ang="0">
                  <a:pos x="98" y="22"/>
                </a:cxn>
                <a:cxn ang="0">
                  <a:pos x="94" y="12"/>
                </a:cxn>
                <a:cxn ang="0">
                  <a:pos x="94" y="3"/>
                </a:cxn>
                <a:cxn ang="0">
                  <a:pos x="84" y="2"/>
                </a:cxn>
                <a:cxn ang="0">
                  <a:pos x="78" y="2"/>
                </a:cxn>
                <a:cxn ang="0">
                  <a:pos x="67" y="9"/>
                </a:cxn>
                <a:cxn ang="0">
                  <a:pos x="59" y="13"/>
                </a:cxn>
                <a:cxn ang="0">
                  <a:pos x="56" y="16"/>
                </a:cxn>
                <a:cxn ang="0">
                  <a:pos x="47" y="16"/>
                </a:cxn>
                <a:cxn ang="0">
                  <a:pos x="44" y="20"/>
                </a:cxn>
                <a:cxn ang="0">
                  <a:pos x="39" y="24"/>
                </a:cxn>
                <a:cxn ang="0">
                  <a:pos x="36" y="30"/>
                </a:cxn>
                <a:cxn ang="0">
                  <a:pos x="27" y="27"/>
                </a:cxn>
                <a:cxn ang="0">
                  <a:pos x="23" y="32"/>
                </a:cxn>
                <a:cxn ang="0">
                  <a:pos x="20" y="42"/>
                </a:cxn>
                <a:cxn ang="0">
                  <a:pos x="14" y="51"/>
                </a:cxn>
                <a:cxn ang="0">
                  <a:pos x="4" y="54"/>
                </a:cxn>
                <a:cxn ang="0">
                  <a:pos x="4" y="61"/>
                </a:cxn>
                <a:cxn ang="0">
                  <a:pos x="0" y="77"/>
                </a:cxn>
                <a:cxn ang="0">
                  <a:pos x="9" y="83"/>
                </a:cxn>
                <a:cxn ang="0">
                  <a:pos x="14" y="88"/>
                </a:cxn>
                <a:cxn ang="0">
                  <a:pos x="23" y="88"/>
                </a:cxn>
                <a:cxn ang="0">
                  <a:pos x="33" y="84"/>
                </a:cxn>
                <a:cxn ang="0">
                  <a:pos x="41" y="87"/>
                </a:cxn>
                <a:cxn ang="0">
                  <a:pos x="46" y="87"/>
                </a:cxn>
                <a:cxn ang="0">
                  <a:pos x="44" y="77"/>
                </a:cxn>
                <a:cxn ang="0">
                  <a:pos x="44" y="69"/>
                </a:cxn>
                <a:cxn ang="0">
                  <a:pos x="64" y="67"/>
                </a:cxn>
                <a:cxn ang="0">
                  <a:pos x="84" y="70"/>
                </a:cxn>
                <a:cxn ang="0">
                  <a:pos x="87" y="66"/>
                </a:cxn>
                <a:cxn ang="0">
                  <a:pos x="98" y="67"/>
                </a:cxn>
                <a:cxn ang="0">
                  <a:pos x="110" y="64"/>
                </a:cxn>
                <a:cxn ang="0">
                  <a:pos x="114" y="61"/>
                </a:cxn>
                <a:cxn ang="0">
                  <a:pos x="127" y="59"/>
                </a:cxn>
                <a:cxn ang="0">
                  <a:pos x="131" y="54"/>
                </a:cxn>
                <a:cxn ang="0">
                  <a:pos x="131" y="51"/>
                </a:cxn>
              </a:cxnLst>
              <a:rect l="0" t="0" r="r" b="b"/>
              <a:pathLst>
                <a:path w="131" h="90">
                  <a:moveTo>
                    <a:pt x="131" y="51"/>
                  </a:moveTo>
                  <a:lnTo>
                    <a:pt x="131" y="51"/>
                  </a:lnTo>
                  <a:lnTo>
                    <a:pt x="127" y="50"/>
                  </a:lnTo>
                  <a:lnTo>
                    <a:pt x="125" y="49"/>
                  </a:lnTo>
                  <a:lnTo>
                    <a:pt x="125" y="49"/>
                  </a:lnTo>
                  <a:lnTo>
                    <a:pt x="124" y="49"/>
                  </a:lnTo>
                  <a:lnTo>
                    <a:pt x="124" y="46"/>
                  </a:lnTo>
                  <a:lnTo>
                    <a:pt x="124" y="40"/>
                  </a:lnTo>
                  <a:lnTo>
                    <a:pt x="124" y="40"/>
                  </a:lnTo>
                  <a:lnTo>
                    <a:pt x="123" y="40"/>
                  </a:lnTo>
                  <a:lnTo>
                    <a:pt x="121" y="42"/>
                  </a:lnTo>
                  <a:lnTo>
                    <a:pt x="118" y="42"/>
                  </a:lnTo>
                  <a:lnTo>
                    <a:pt x="115" y="42"/>
                  </a:lnTo>
                  <a:lnTo>
                    <a:pt x="115" y="42"/>
                  </a:lnTo>
                  <a:lnTo>
                    <a:pt x="114" y="40"/>
                  </a:lnTo>
                  <a:lnTo>
                    <a:pt x="113" y="39"/>
                  </a:lnTo>
                  <a:lnTo>
                    <a:pt x="111" y="36"/>
                  </a:lnTo>
                  <a:lnTo>
                    <a:pt x="110" y="36"/>
                  </a:lnTo>
                  <a:lnTo>
                    <a:pt x="110" y="36"/>
                  </a:lnTo>
                  <a:lnTo>
                    <a:pt x="108" y="36"/>
                  </a:lnTo>
                  <a:lnTo>
                    <a:pt x="107" y="34"/>
                  </a:lnTo>
                  <a:lnTo>
                    <a:pt x="107" y="30"/>
                  </a:lnTo>
                  <a:lnTo>
                    <a:pt x="107" y="30"/>
                  </a:lnTo>
                  <a:lnTo>
                    <a:pt x="105" y="27"/>
                  </a:lnTo>
                  <a:lnTo>
                    <a:pt x="104" y="24"/>
                  </a:lnTo>
                  <a:lnTo>
                    <a:pt x="98" y="22"/>
                  </a:lnTo>
                  <a:lnTo>
                    <a:pt x="98" y="22"/>
                  </a:lnTo>
                  <a:lnTo>
                    <a:pt x="97" y="19"/>
                  </a:lnTo>
                  <a:lnTo>
                    <a:pt x="96" y="16"/>
                  </a:lnTo>
                  <a:lnTo>
                    <a:pt x="94" y="12"/>
                  </a:lnTo>
                  <a:lnTo>
                    <a:pt x="94" y="12"/>
                  </a:lnTo>
                  <a:lnTo>
                    <a:pt x="93" y="9"/>
                  </a:lnTo>
                  <a:lnTo>
                    <a:pt x="94" y="3"/>
                  </a:lnTo>
                  <a:lnTo>
                    <a:pt x="94" y="3"/>
                  </a:lnTo>
                  <a:lnTo>
                    <a:pt x="87" y="3"/>
                  </a:lnTo>
                  <a:lnTo>
                    <a:pt x="84" y="2"/>
                  </a:lnTo>
                  <a:lnTo>
                    <a:pt x="84" y="2"/>
                  </a:lnTo>
                  <a:lnTo>
                    <a:pt x="81" y="0"/>
                  </a:lnTo>
                  <a:lnTo>
                    <a:pt x="78" y="2"/>
                  </a:lnTo>
                  <a:lnTo>
                    <a:pt x="71" y="7"/>
                  </a:lnTo>
                  <a:lnTo>
                    <a:pt x="71" y="7"/>
                  </a:lnTo>
                  <a:lnTo>
                    <a:pt x="67" y="9"/>
                  </a:lnTo>
                  <a:lnTo>
                    <a:pt x="63" y="10"/>
                  </a:lnTo>
                  <a:lnTo>
                    <a:pt x="59" y="12"/>
                  </a:lnTo>
                  <a:lnTo>
                    <a:pt x="59" y="13"/>
                  </a:lnTo>
                  <a:lnTo>
                    <a:pt x="59" y="13"/>
                  </a:lnTo>
                  <a:lnTo>
                    <a:pt x="57" y="15"/>
                  </a:lnTo>
                  <a:lnTo>
                    <a:pt x="56" y="16"/>
                  </a:lnTo>
                  <a:lnTo>
                    <a:pt x="51" y="16"/>
                  </a:lnTo>
                  <a:lnTo>
                    <a:pt x="51" y="16"/>
                  </a:lnTo>
                  <a:lnTo>
                    <a:pt x="47" y="16"/>
                  </a:lnTo>
                  <a:lnTo>
                    <a:pt x="46" y="17"/>
                  </a:lnTo>
                  <a:lnTo>
                    <a:pt x="44" y="20"/>
                  </a:lnTo>
                  <a:lnTo>
                    <a:pt x="44" y="20"/>
                  </a:lnTo>
                  <a:lnTo>
                    <a:pt x="43" y="22"/>
                  </a:lnTo>
                  <a:lnTo>
                    <a:pt x="40" y="23"/>
                  </a:lnTo>
                  <a:lnTo>
                    <a:pt x="39" y="24"/>
                  </a:lnTo>
                  <a:lnTo>
                    <a:pt x="37" y="27"/>
                  </a:lnTo>
                  <a:lnTo>
                    <a:pt x="37" y="27"/>
                  </a:lnTo>
                  <a:lnTo>
                    <a:pt x="36" y="30"/>
                  </a:lnTo>
                  <a:lnTo>
                    <a:pt x="33" y="30"/>
                  </a:lnTo>
                  <a:lnTo>
                    <a:pt x="27" y="27"/>
                  </a:lnTo>
                  <a:lnTo>
                    <a:pt x="27" y="27"/>
                  </a:lnTo>
                  <a:lnTo>
                    <a:pt x="26" y="26"/>
                  </a:lnTo>
                  <a:lnTo>
                    <a:pt x="24" y="27"/>
                  </a:lnTo>
                  <a:lnTo>
                    <a:pt x="23" y="32"/>
                  </a:lnTo>
                  <a:lnTo>
                    <a:pt x="22" y="39"/>
                  </a:lnTo>
                  <a:lnTo>
                    <a:pt x="22" y="39"/>
                  </a:lnTo>
                  <a:lnTo>
                    <a:pt x="20" y="42"/>
                  </a:lnTo>
                  <a:lnTo>
                    <a:pt x="17" y="49"/>
                  </a:lnTo>
                  <a:lnTo>
                    <a:pt x="17" y="49"/>
                  </a:lnTo>
                  <a:lnTo>
                    <a:pt x="14" y="51"/>
                  </a:lnTo>
                  <a:lnTo>
                    <a:pt x="10" y="53"/>
                  </a:lnTo>
                  <a:lnTo>
                    <a:pt x="4" y="54"/>
                  </a:lnTo>
                  <a:lnTo>
                    <a:pt x="4" y="54"/>
                  </a:lnTo>
                  <a:lnTo>
                    <a:pt x="3" y="56"/>
                  </a:lnTo>
                  <a:lnTo>
                    <a:pt x="4" y="59"/>
                  </a:lnTo>
                  <a:lnTo>
                    <a:pt x="4" y="61"/>
                  </a:lnTo>
                  <a:lnTo>
                    <a:pt x="4" y="64"/>
                  </a:lnTo>
                  <a:lnTo>
                    <a:pt x="4" y="64"/>
                  </a:lnTo>
                  <a:lnTo>
                    <a:pt x="0" y="77"/>
                  </a:lnTo>
                  <a:lnTo>
                    <a:pt x="0" y="77"/>
                  </a:lnTo>
                  <a:lnTo>
                    <a:pt x="4" y="79"/>
                  </a:lnTo>
                  <a:lnTo>
                    <a:pt x="9" y="83"/>
                  </a:lnTo>
                  <a:lnTo>
                    <a:pt x="9" y="83"/>
                  </a:lnTo>
                  <a:lnTo>
                    <a:pt x="10" y="84"/>
                  </a:lnTo>
                  <a:lnTo>
                    <a:pt x="14" y="88"/>
                  </a:lnTo>
                  <a:lnTo>
                    <a:pt x="19" y="90"/>
                  </a:lnTo>
                  <a:lnTo>
                    <a:pt x="20" y="90"/>
                  </a:lnTo>
                  <a:lnTo>
                    <a:pt x="23" y="88"/>
                  </a:lnTo>
                  <a:lnTo>
                    <a:pt x="23" y="88"/>
                  </a:lnTo>
                  <a:lnTo>
                    <a:pt x="27" y="86"/>
                  </a:lnTo>
                  <a:lnTo>
                    <a:pt x="33" y="84"/>
                  </a:lnTo>
                  <a:lnTo>
                    <a:pt x="37" y="86"/>
                  </a:lnTo>
                  <a:lnTo>
                    <a:pt x="41" y="87"/>
                  </a:lnTo>
                  <a:lnTo>
                    <a:pt x="41" y="87"/>
                  </a:lnTo>
                  <a:lnTo>
                    <a:pt x="43" y="88"/>
                  </a:lnTo>
                  <a:lnTo>
                    <a:pt x="44" y="88"/>
                  </a:lnTo>
                  <a:lnTo>
                    <a:pt x="46" y="87"/>
                  </a:lnTo>
                  <a:lnTo>
                    <a:pt x="47" y="86"/>
                  </a:lnTo>
                  <a:lnTo>
                    <a:pt x="47" y="86"/>
                  </a:lnTo>
                  <a:lnTo>
                    <a:pt x="44" y="77"/>
                  </a:lnTo>
                  <a:lnTo>
                    <a:pt x="43" y="73"/>
                  </a:lnTo>
                  <a:lnTo>
                    <a:pt x="44" y="69"/>
                  </a:lnTo>
                  <a:lnTo>
                    <a:pt x="44" y="69"/>
                  </a:lnTo>
                  <a:lnTo>
                    <a:pt x="46" y="69"/>
                  </a:lnTo>
                  <a:lnTo>
                    <a:pt x="50" y="67"/>
                  </a:lnTo>
                  <a:lnTo>
                    <a:pt x="64" y="67"/>
                  </a:lnTo>
                  <a:lnTo>
                    <a:pt x="77" y="69"/>
                  </a:lnTo>
                  <a:lnTo>
                    <a:pt x="84" y="70"/>
                  </a:lnTo>
                  <a:lnTo>
                    <a:pt x="84" y="70"/>
                  </a:lnTo>
                  <a:lnTo>
                    <a:pt x="84" y="70"/>
                  </a:lnTo>
                  <a:lnTo>
                    <a:pt x="86" y="69"/>
                  </a:lnTo>
                  <a:lnTo>
                    <a:pt x="87" y="66"/>
                  </a:lnTo>
                  <a:lnTo>
                    <a:pt x="90" y="66"/>
                  </a:lnTo>
                  <a:lnTo>
                    <a:pt x="90" y="66"/>
                  </a:lnTo>
                  <a:lnTo>
                    <a:pt x="98" y="67"/>
                  </a:lnTo>
                  <a:lnTo>
                    <a:pt x="105" y="67"/>
                  </a:lnTo>
                  <a:lnTo>
                    <a:pt x="105" y="67"/>
                  </a:lnTo>
                  <a:lnTo>
                    <a:pt x="110" y="64"/>
                  </a:lnTo>
                  <a:lnTo>
                    <a:pt x="111" y="61"/>
                  </a:lnTo>
                  <a:lnTo>
                    <a:pt x="114" y="61"/>
                  </a:lnTo>
                  <a:lnTo>
                    <a:pt x="114" y="61"/>
                  </a:lnTo>
                  <a:lnTo>
                    <a:pt x="121" y="61"/>
                  </a:lnTo>
                  <a:lnTo>
                    <a:pt x="124" y="60"/>
                  </a:lnTo>
                  <a:lnTo>
                    <a:pt x="127" y="59"/>
                  </a:lnTo>
                  <a:lnTo>
                    <a:pt x="127" y="59"/>
                  </a:lnTo>
                  <a:lnTo>
                    <a:pt x="130" y="56"/>
                  </a:lnTo>
                  <a:lnTo>
                    <a:pt x="131" y="54"/>
                  </a:lnTo>
                  <a:lnTo>
                    <a:pt x="131" y="53"/>
                  </a:lnTo>
                  <a:lnTo>
                    <a:pt x="131" y="53"/>
                  </a:lnTo>
                  <a:lnTo>
                    <a:pt x="131" y="51"/>
                  </a:lnTo>
                  <a:lnTo>
                    <a:pt x="131" y="5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59" name="Freeform 221">
              <a:extLst>
                <a:ext uri="{FF2B5EF4-FFF2-40B4-BE49-F238E27FC236}">
                  <a16:creationId xmlns:a16="http://schemas.microsoft.com/office/drawing/2014/main" id="{2CD1A18F-5EA5-47EE-83B6-C50EB90D23C1}"/>
                </a:ext>
              </a:extLst>
            </p:cNvPr>
            <p:cNvSpPr>
              <a:spLocks/>
            </p:cNvSpPr>
            <p:nvPr/>
          </p:nvSpPr>
          <p:spPr bwMode="auto">
            <a:xfrm>
              <a:off x="4108832" y="3101791"/>
              <a:ext cx="349414" cy="274438"/>
            </a:xfrm>
            <a:custGeom>
              <a:avLst/>
              <a:gdLst/>
              <a:ahLst/>
              <a:cxnLst>
                <a:cxn ang="0">
                  <a:pos x="237" y="8"/>
                </a:cxn>
                <a:cxn ang="0">
                  <a:pos x="222" y="12"/>
                </a:cxn>
                <a:cxn ang="0">
                  <a:pos x="207" y="2"/>
                </a:cxn>
                <a:cxn ang="0">
                  <a:pos x="121" y="43"/>
                </a:cxn>
                <a:cxn ang="0">
                  <a:pos x="82" y="70"/>
                </a:cxn>
                <a:cxn ang="0">
                  <a:pos x="65" y="76"/>
                </a:cxn>
                <a:cxn ang="0">
                  <a:pos x="65" y="113"/>
                </a:cxn>
                <a:cxn ang="0">
                  <a:pos x="61" y="124"/>
                </a:cxn>
                <a:cxn ang="0">
                  <a:pos x="55" y="134"/>
                </a:cxn>
                <a:cxn ang="0">
                  <a:pos x="49" y="137"/>
                </a:cxn>
                <a:cxn ang="0">
                  <a:pos x="24" y="140"/>
                </a:cxn>
                <a:cxn ang="0">
                  <a:pos x="15" y="141"/>
                </a:cxn>
                <a:cxn ang="0">
                  <a:pos x="1" y="144"/>
                </a:cxn>
                <a:cxn ang="0">
                  <a:pos x="1" y="153"/>
                </a:cxn>
                <a:cxn ang="0">
                  <a:pos x="4" y="160"/>
                </a:cxn>
                <a:cxn ang="0">
                  <a:pos x="11" y="165"/>
                </a:cxn>
                <a:cxn ang="0">
                  <a:pos x="14" y="171"/>
                </a:cxn>
                <a:cxn ang="0">
                  <a:pos x="17" y="177"/>
                </a:cxn>
                <a:cxn ang="0">
                  <a:pos x="20" y="180"/>
                </a:cxn>
                <a:cxn ang="0">
                  <a:pos x="22" y="183"/>
                </a:cxn>
                <a:cxn ang="0">
                  <a:pos x="30" y="181"/>
                </a:cxn>
                <a:cxn ang="0">
                  <a:pos x="31" y="187"/>
                </a:cxn>
                <a:cxn ang="0">
                  <a:pos x="32" y="190"/>
                </a:cxn>
                <a:cxn ang="0">
                  <a:pos x="38" y="192"/>
                </a:cxn>
                <a:cxn ang="0">
                  <a:pos x="41" y="185"/>
                </a:cxn>
                <a:cxn ang="0">
                  <a:pos x="47" y="187"/>
                </a:cxn>
                <a:cxn ang="0">
                  <a:pos x="49" y="194"/>
                </a:cxn>
                <a:cxn ang="0">
                  <a:pos x="54" y="194"/>
                </a:cxn>
                <a:cxn ang="0">
                  <a:pos x="57" y="191"/>
                </a:cxn>
                <a:cxn ang="0">
                  <a:pos x="64" y="180"/>
                </a:cxn>
                <a:cxn ang="0">
                  <a:pos x="65" y="170"/>
                </a:cxn>
                <a:cxn ang="0">
                  <a:pos x="69" y="165"/>
                </a:cxn>
                <a:cxn ang="0">
                  <a:pos x="82" y="167"/>
                </a:cxn>
                <a:cxn ang="0">
                  <a:pos x="88" y="163"/>
                </a:cxn>
                <a:cxn ang="0">
                  <a:pos x="94" y="164"/>
                </a:cxn>
                <a:cxn ang="0">
                  <a:pos x="104" y="167"/>
                </a:cxn>
                <a:cxn ang="0">
                  <a:pos x="109" y="175"/>
                </a:cxn>
                <a:cxn ang="0">
                  <a:pos x="113" y="175"/>
                </a:cxn>
                <a:cxn ang="0">
                  <a:pos x="126" y="171"/>
                </a:cxn>
                <a:cxn ang="0">
                  <a:pos x="139" y="178"/>
                </a:cxn>
                <a:cxn ang="0">
                  <a:pos x="150" y="180"/>
                </a:cxn>
                <a:cxn ang="0">
                  <a:pos x="159" y="174"/>
                </a:cxn>
                <a:cxn ang="0">
                  <a:pos x="166" y="171"/>
                </a:cxn>
                <a:cxn ang="0">
                  <a:pos x="186" y="171"/>
                </a:cxn>
                <a:cxn ang="0">
                  <a:pos x="196" y="174"/>
                </a:cxn>
                <a:cxn ang="0">
                  <a:pos x="203" y="173"/>
                </a:cxn>
                <a:cxn ang="0">
                  <a:pos x="212" y="164"/>
                </a:cxn>
                <a:cxn ang="0">
                  <a:pos x="213" y="164"/>
                </a:cxn>
                <a:cxn ang="0">
                  <a:pos x="213" y="154"/>
                </a:cxn>
                <a:cxn ang="0">
                  <a:pos x="217" y="146"/>
                </a:cxn>
                <a:cxn ang="0">
                  <a:pos x="222" y="137"/>
                </a:cxn>
                <a:cxn ang="0">
                  <a:pos x="243" y="113"/>
                </a:cxn>
                <a:cxn ang="0">
                  <a:pos x="244" y="73"/>
                </a:cxn>
                <a:cxn ang="0">
                  <a:pos x="247" y="56"/>
                </a:cxn>
                <a:cxn ang="0">
                  <a:pos x="246" y="49"/>
                </a:cxn>
                <a:cxn ang="0">
                  <a:pos x="244" y="43"/>
                </a:cxn>
                <a:cxn ang="0">
                  <a:pos x="239" y="32"/>
                </a:cxn>
              </a:cxnLst>
              <a:rect l="0" t="0" r="r" b="b"/>
              <a:pathLst>
                <a:path w="247" h="194">
                  <a:moveTo>
                    <a:pt x="237" y="29"/>
                  </a:moveTo>
                  <a:lnTo>
                    <a:pt x="237" y="29"/>
                  </a:lnTo>
                  <a:lnTo>
                    <a:pt x="237" y="8"/>
                  </a:lnTo>
                  <a:lnTo>
                    <a:pt x="224" y="15"/>
                  </a:lnTo>
                  <a:lnTo>
                    <a:pt x="224" y="15"/>
                  </a:lnTo>
                  <a:lnTo>
                    <a:pt x="222" y="12"/>
                  </a:lnTo>
                  <a:lnTo>
                    <a:pt x="213" y="5"/>
                  </a:lnTo>
                  <a:lnTo>
                    <a:pt x="213" y="5"/>
                  </a:lnTo>
                  <a:lnTo>
                    <a:pt x="207" y="2"/>
                  </a:lnTo>
                  <a:lnTo>
                    <a:pt x="199" y="0"/>
                  </a:lnTo>
                  <a:lnTo>
                    <a:pt x="190" y="0"/>
                  </a:lnTo>
                  <a:lnTo>
                    <a:pt x="121" y="43"/>
                  </a:lnTo>
                  <a:lnTo>
                    <a:pt x="92" y="67"/>
                  </a:lnTo>
                  <a:lnTo>
                    <a:pt x="92" y="67"/>
                  </a:lnTo>
                  <a:lnTo>
                    <a:pt x="82" y="70"/>
                  </a:lnTo>
                  <a:lnTo>
                    <a:pt x="67" y="74"/>
                  </a:lnTo>
                  <a:lnTo>
                    <a:pt x="67" y="74"/>
                  </a:lnTo>
                  <a:lnTo>
                    <a:pt x="65" y="76"/>
                  </a:lnTo>
                  <a:lnTo>
                    <a:pt x="65" y="76"/>
                  </a:lnTo>
                  <a:lnTo>
                    <a:pt x="65" y="100"/>
                  </a:lnTo>
                  <a:lnTo>
                    <a:pt x="65" y="113"/>
                  </a:lnTo>
                  <a:lnTo>
                    <a:pt x="64" y="119"/>
                  </a:lnTo>
                  <a:lnTo>
                    <a:pt x="64" y="119"/>
                  </a:lnTo>
                  <a:lnTo>
                    <a:pt x="61" y="124"/>
                  </a:lnTo>
                  <a:lnTo>
                    <a:pt x="59" y="130"/>
                  </a:lnTo>
                  <a:lnTo>
                    <a:pt x="59" y="130"/>
                  </a:lnTo>
                  <a:lnTo>
                    <a:pt x="55" y="134"/>
                  </a:lnTo>
                  <a:lnTo>
                    <a:pt x="52" y="136"/>
                  </a:lnTo>
                  <a:lnTo>
                    <a:pt x="49" y="137"/>
                  </a:lnTo>
                  <a:lnTo>
                    <a:pt x="49" y="137"/>
                  </a:lnTo>
                  <a:lnTo>
                    <a:pt x="37" y="138"/>
                  </a:lnTo>
                  <a:lnTo>
                    <a:pt x="30" y="140"/>
                  </a:lnTo>
                  <a:lnTo>
                    <a:pt x="24" y="140"/>
                  </a:lnTo>
                  <a:lnTo>
                    <a:pt x="24" y="140"/>
                  </a:lnTo>
                  <a:lnTo>
                    <a:pt x="20" y="140"/>
                  </a:lnTo>
                  <a:lnTo>
                    <a:pt x="15" y="141"/>
                  </a:lnTo>
                  <a:lnTo>
                    <a:pt x="11" y="144"/>
                  </a:lnTo>
                  <a:lnTo>
                    <a:pt x="11" y="144"/>
                  </a:lnTo>
                  <a:lnTo>
                    <a:pt x="1" y="144"/>
                  </a:lnTo>
                  <a:lnTo>
                    <a:pt x="1" y="144"/>
                  </a:lnTo>
                  <a:lnTo>
                    <a:pt x="0" y="150"/>
                  </a:lnTo>
                  <a:lnTo>
                    <a:pt x="1" y="153"/>
                  </a:lnTo>
                  <a:lnTo>
                    <a:pt x="1" y="153"/>
                  </a:lnTo>
                  <a:lnTo>
                    <a:pt x="3" y="157"/>
                  </a:lnTo>
                  <a:lnTo>
                    <a:pt x="4" y="160"/>
                  </a:lnTo>
                  <a:lnTo>
                    <a:pt x="5" y="163"/>
                  </a:lnTo>
                  <a:lnTo>
                    <a:pt x="5" y="163"/>
                  </a:lnTo>
                  <a:lnTo>
                    <a:pt x="11" y="165"/>
                  </a:lnTo>
                  <a:lnTo>
                    <a:pt x="12" y="168"/>
                  </a:lnTo>
                  <a:lnTo>
                    <a:pt x="14" y="171"/>
                  </a:lnTo>
                  <a:lnTo>
                    <a:pt x="14" y="171"/>
                  </a:lnTo>
                  <a:lnTo>
                    <a:pt x="14" y="175"/>
                  </a:lnTo>
                  <a:lnTo>
                    <a:pt x="15" y="177"/>
                  </a:lnTo>
                  <a:lnTo>
                    <a:pt x="17" y="177"/>
                  </a:lnTo>
                  <a:lnTo>
                    <a:pt x="17" y="177"/>
                  </a:lnTo>
                  <a:lnTo>
                    <a:pt x="18" y="177"/>
                  </a:lnTo>
                  <a:lnTo>
                    <a:pt x="20" y="180"/>
                  </a:lnTo>
                  <a:lnTo>
                    <a:pt x="21" y="181"/>
                  </a:lnTo>
                  <a:lnTo>
                    <a:pt x="22" y="183"/>
                  </a:lnTo>
                  <a:lnTo>
                    <a:pt x="22" y="183"/>
                  </a:lnTo>
                  <a:lnTo>
                    <a:pt x="25" y="183"/>
                  </a:lnTo>
                  <a:lnTo>
                    <a:pt x="28" y="183"/>
                  </a:lnTo>
                  <a:lnTo>
                    <a:pt x="30" y="181"/>
                  </a:lnTo>
                  <a:lnTo>
                    <a:pt x="31" y="181"/>
                  </a:lnTo>
                  <a:lnTo>
                    <a:pt x="31" y="181"/>
                  </a:lnTo>
                  <a:lnTo>
                    <a:pt x="31" y="187"/>
                  </a:lnTo>
                  <a:lnTo>
                    <a:pt x="31" y="190"/>
                  </a:lnTo>
                  <a:lnTo>
                    <a:pt x="32" y="190"/>
                  </a:lnTo>
                  <a:lnTo>
                    <a:pt x="32" y="190"/>
                  </a:lnTo>
                  <a:lnTo>
                    <a:pt x="34" y="191"/>
                  </a:lnTo>
                  <a:lnTo>
                    <a:pt x="38" y="192"/>
                  </a:lnTo>
                  <a:lnTo>
                    <a:pt x="38" y="192"/>
                  </a:lnTo>
                  <a:lnTo>
                    <a:pt x="38" y="190"/>
                  </a:lnTo>
                  <a:lnTo>
                    <a:pt x="40" y="187"/>
                  </a:lnTo>
                  <a:lnTo>
                    <a:pt x="41" y="185"/>
                  </a:lnTo>
                  <a:lnTo>
                    <a:pt x="44" y="185"/>
                  </a:lnTo>
                  <a:lnTo>
                    <a:pt x="44" y="185"/>
                  </a:lnTo>
                  <a:lnTo>
                    <a:pt x="47" y="187"/>
                  </a:lnTo>
                  <a:lnTo>
                    <a:pt x="47" y="190"/>
                  </a:lnTo>
                  <a:lnTo>
                    <a:pt x="47" y="191"/>
                  </a:lnTo>
                  <a:lnTo>
                    <a:pt x="49" y="194"/>
                  </a:lnTo>
                  <a:lnTo>
                    <a:pt x="49" y="194"/>
                  </a:lnTo>
                  <a:lnTo>
                    <a:pt x="52" y="194"/>
                  </a:lnTo>
                  <a:lnTo>
                    <a:pt x="54" y="194"/>
                  </a:lnTo>
                  <a:lnTo>
                    <a:pt x="55" y="192"/>
                  </a:lnTo>
                  <a:lnTo>
                    <a:pt x="57" y="191"/>
                  </a:lnTo>
                  <a:lnTo>
                    <a:pt x="57" y="191"/>
                  </a:lnTo>
                  <a:lnTo>
                    <a:pt x="57" y="187"/>
                  </a:lnTo>
                  <a:lnTo>
                    <a:pt x="59" y="184"/>
                  </a:lnTo>
                  <a:lnTo>
                    <a:pt x="64" y="180"/>
                  </a:lnTo>
                  <a:lnTo>
                    <a:pt x="64" y="180"/>
                  </a:lnTo>
                  <a:lnTo>
                    <a:pt x="64" y="173"/>
                  </a:lnTo>
                  <a:lnTo>
                    <a:pt x="65" y="170"/>
                  </a:lnTo>
                  <a:lnTo>
                    <a:pt x="67" y="167"/>
                  </a:lnTo>
                  <a:lnTo>
                    <a:pt x="67" y="167"/>
                  </a:lnTo>
                  <a:lnTo>
                    <a:pt x="69" y="165"/>
                  </a:lnTo>
                  <a:lnTo>
                    <a:pt x="74" y="165"/>
                  </a:lnTo>
                  <a:lnTo>
                    <a:pt x="82" y="167"/>
                  </a:lnTo>
                  <a:lnTo>
                    <a:pt x="82" y="167"/>
                  </a:lnTo>
                  <a:lnTo>
                    <a:pt x="84" y="165"/>
                  </a:lnTo>
                  <a:lnTo>
                    <a:pt x="86" y="164"/>
                  </a:lnTo>
                  <a:lnTo>
                    <a:pt x="88" y="163"/>
                  </a:lnTo>
                  <a:lnTo>
                    <a:pt x="91" y="163"/>
                  </a:lnTo>
                  <a:lnTo>
                    <a:pt x="91" y="163"/>
                  </a:lnTo>
                  <a:lnTo>
                    <a:pt x="94" y="164"/>
                  </a:lnTo>
                  <a:lnTo>
                    <a:pt x="98" y="165"/>
                  </a:lnTo>
                  <a:lnTo>
                    <a:pt x="101" y="165"/>
                  </a:lnTo>
                  <a:lnTo>
                    <a:pt x="104" y="167"/>
                  </a:lnTo>
                  <a:lnTo>
                    <a:pt x="104" y="167"/>
                  </a:lnTo>
                  <a:lnTo>
                    <a:pt x="108" y="174"/>
                  </a:lnTo>
                  <a:lnTo>
                    <a:pt x="109" y="175"/>
                  </a:lnTo>
                  <a:lnTo>
                    <a:pt x="111" y="175"/>
                  </a:lnTo>
                  <a:lnTo>
                    <a:pt x="113" y="175"/>
                  </a:lnTo>
                  <a:lnTo>
                    <a:pt x="113" y="175"/>
                  </a:lnTo>
                  <a:lnTo>
                    <a:pt x="121" y="173"/>
                  </a:lnTo>
                  <a:lnTo>
                    <a:pt x="126" y="171"/>
                  </a:lnTo>
                  <a:lnTo>
                    <a:pt x="126" y="171"/>
                  </a:lnTo>
                  <a:lnTo>
                    <a:pt x="129" y="173"/>
                  </a:lnTo>
                  <a:lnTo>
                    <a:pt x="132" y="174"/>
                  </a:lnTo>
                  <a:lnTo>
                    <a:pt x="139" y="178"/>
                  </a:lnTo>
                  <a:lnTo>
                    <a:pt x="139" y="178"/>
                  </a:lnTo>
                  <a:lnTo>
                    <a:pt x="146" y="180"/>
                  </a:lnTo>
                  <a:lnTo>
                    <a:pt x="150" y="180"/>
                  </a:lnTo>
                  <a:lnTo>
                    <a:pt x="155" y="178"/>
                  </a:lnTo>
                  <a:lnTo>
                    <a:pt x="155" y="178"/>
                  </a:lnTo>
                  <a:lnTo>
                    <a:pt x="159" y="174"/>
                  </a:lnTo>
                  <a:lnTo>
                    <a:pt x="163" y="171"/>
                  </a:lnTo>
                  <a:lnTo>
                    <a:pt x="166" y="171"/>
                  </a:lnTo>
                  <a:lnTo>
                    <a:pt x="166" y="171"/>
                  </a:lnTo>
                  <a:lnTo>
                    <a:pt x="176" y="170"/>
                  </a:lnTo>
                  <a:lnTo>
                    <a:pt x="183" y="170"/>
                  </a:lnTo>
                  <a:lnTo>
                    <a:pt x="186" y="171"/>
                  </a:lnTo>
                  <a:lnTo>
                    <a:pt x="186" y="171"/>
                  </a:lnTo>
                  <a:lnTo>
                    <a:pt x="192" y="174"/>
                  </a:lnTo>
                  <a:lnTo>
                    <a:pt x="196" y="174"/>
                  </a:lnTo>
                  <a:lnTo>
                    <a:pt x="200" y="174"/>
                  </a:lnTo>
                  <a:lnTo>
                    <a:pt x="200" y="174"/>
                  </a:lnTo>
                  <a:lnTo>
                    <a:pt x="203" y="173"/>
                  </a:lnTo>
                  <a:lnTo>
                    <a:pt x="206" y="168"/>
                  </a:lnTo>
                  <a:lnTo>
                    <a:pt x="209" y="165"/>
                  </a:lnTo>
                  <a:lnTo>
                    <a:pt x="212" y="164"/>
                  </a:lnTo>
                  <a:lnTo>
                    <a:pt x="212" y="164"/>
                  </a:lnTo>
                  <a:lnTo>
                    <a:pt x="213" y="164"/>
                  </a:lnTo>
                  <a:lnTo>
                    <a:pt x="213" y="164"/>
                  </a:lnTo>
                  <a:lnTo>
                    <a:pt x="213" y="158"/>
                  </a:lnTo>
                  <a:lnTo>
                    <a:pt x="213" y="158"/>
                  </a:lnTo>
                  <a:lnTo>
                    <a:pt x="213" y="154"/>
                  </a:lnTo>
                  <a:lnTo>
                    <a:pt x="215" y="151"/>
                  </a:lnTo>
                  <a:lnTo>
                    <a:pt x="216" y="150"/>
                  </a:lnTo>
                  <a:lnTo>
                    <a:pt x="217" y="146"/>
                  </a:lnTo>
                  <a:lnTo>
                    <a:pt x="217" y="146"/>
                  </a:lnTo>
                  <a:lnTo>
                    <a:pt x="219" y="141"/>
                  </a:lnTo>
                  <a:lnTo>
                    <a:pt x="222" y="137"/>
                  </a:lnTo>
                  <a:lnTo>
                    <a:pt x="229" y="126"/>
                  </a:lnTo>
                  <a:lnTo>
                    <a:pt x="243" y="113"/>
                  </a:lnTo>
                  <a:lnTo>
                    <a:pt x="243" y="113"/>
                  </a:lnTo>
                  <a:lnTo>
                    <a:pt x="243" y="107"/>
                  </a:lnTo>
                  <a:lnTo>
                    <a:pt x="244" y="94"/>
                  </a:lnTo>
                  <a:lnTo>
                    <a:pt x="244" y="73"/>
                  </a:lnTo>
                  <a:lnTo>
                    <a:pt x="244" y="73"/>
                  </a:lnTo>
                  <a:lnTo>
                    <a:pt x="244" y="64"/>
                  </a:lnTo>
                  <a:lnTo>
                    <a:pt x="247" y="56"/>
                  </a:lnTo>
                  <a:lnTo>
                    <a:pt x="247" y="56"/>
                  </a:lnTo>
                  <a:lnTo>
                    <a:pt x="247" y="52"/>
                  </a:lnTo>
                  <a:lnTo>
                    <a:pt x="246" y="49"/>
                  </a:lnTo>
                  <a:lnTo>
                    <a:pt x="244" y="47"/>
                  </a:lnTo>
                  <a:lnTo>
                    <a:pt x="244" y="43"/>
                  </a:lnTo>
                  <a:lnTo>
                    <a:pt x="244" y="43"/>
                  </a:lnTo>
                  <a:lnTo>
                    <a:pt x="243" y="39"/>
                  </a:lnTo>
                  <a:lnTo>
                    <a:pt x="242" y="35"/>
                  </a:lnTo>
                  <a:lnTo>
                    <a:pt x="239" y="32"/>
                  </a:lnTo>
                  <a:lnTo>
                    <a:pt x="237" y="29"/>
                  </a:lnTo>
                  <a:lnTo>
                    <a:pt x="237" y="2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0" name="Freeform 222">
              <a:extLst>
                <a:ext uri="{FF2B5EF4-FFF2-40B4-BE49-F238E27FC236}">
                  <a16:creationId xmlns:a16="http://schemas.microsoft.com/office/drawing/2014/main" id="{57224F9F-1C89-4A56-A9CC-475EC06254F0}"/>
                </a:ext>
              </a:extLst>
            </p:cNvPr>
            <p:cNvSpPr>
              <a:spLocks/>
            </p:cNvSpPr>
            <p:nvPr/>
          </p:nvSpPr>
          <p:spPr bwMode="auto">
            <a:xfrm>
              <a:off x="4410148" y="3101791"/>
              <a:ext cx="227756" cy="376291"/>
            </a:xfrm>
            <a:custGeom>
              <a:avLst/>
              <a:gdLst/>
              <a:ahLst/>
              <a:cxnLst>
                <a:cxn ang="0">
                  <a:pos x="24" y="8"/>
                </a:cxn>
                <a:cxn ang="0">
                  <a:pos x="24" y="29"/>
                </a:cxn>
                <a:cxn ang="0">
                  <a:pos x="30" y="39"/>
                </a:cxn>
                <a:cxn ang="0">
                  <a:pos x="31" y="47"/>
                </a:cxn>
                <a:cxn ang="0">
                  <a:pos x="34" y="56"/>
                </a:cxn>
                <a:cxn ang="0">
                  <a:pos x="31" y="73"/>
                </a:cxn>
                <a:cxn ang="0">
                  <a:pos x="30" y="107"/>
                </a:cxn>
                <a:cxn ang="0">
                  <a:pos x="16" y="126"/>
                </a:cxn>
                <a:cxn ang="0">
                  <a:pos x="4" y="146"/>
                </a:cxn>
                <a:cxn ang="0">
                  <a:pos x="2" y="151"/>
                </a:cxn>
                <a:cxn ang="0">
                  <a:pos x="0" y="158"/>
                </a:cxn>
                <a:cxn ang="0">
                  <a:pos x="4" y="167"/>
                </a:cxn>
                <a:cxn ang="0">
                  <a:pos x="9" y="173"/>
                </a:cxn>
                <a:cxn ang="0">
                  <a:pos x="14" y="175"/>
                </a:cxn>
                <a:cxn ang="0">
                  <a:pos x="21" y="190"/>
                </a:cxn>
                <a:cxn ang="0">
                  <a:pos x="21" y="195"/>
                </a:cxn>
                <a:cxn ang="0">
                  <a:pos x="23" y="204"/>
                </a:cxn>
                <a:cxn ang="0">
                  <a:pos x="27" y="221"/>
                </a:cxn>
                <a:cxn ang="0">
                  <a:pos x="30" y="224"/>
                </a:cxn>
                <a:cxn ang="0">
                  <a:pos x="23" y="225"/>
                </a:cxn>
                <a:cxn ang="0">
                  <a:pos x="9" y="228"/>
                </a:cxn>
                <a:cxn ang="0">
                  <a:pos x="10" y="235"/>
                </a:cxn>
                <a:cxn ang="0">
                  <a:pos x="21" y="245"/>
                </a:cxn>
                <a:cxn ang="0">
                  <a:pos x="26" y="252"/>
                </a:cxn>
                <a:cxn ang="0">
                  <a:pos x="33" y="266"/>
                </a:cxn>
                <a:cxn ang="0">
                  <a:pos x="38" y="265"/>
                </a:cxn>
                <a:cxn ang="0">
                  <a:pos x="43" y="261"/>
                </a:cxn>
                <a:cxn ang="0">
                  <a:pos x="48" y="264"/>
                </a:cxn>
                <a:cxn ang="0">
                  <a:pos x="51" y="262"/>
                </a:cxn>
                <a:cxn ang="0">
                  <a:pos x="70" y="257"/>
                </a:cxn>
                <a:cxn ang="0">
                  <a:pos x="84" y="249"/>
                </a:cxn>
                <a:cxn ang="0">
                  <a:pos x="83" y="245"/>
                </a:cxn>
                <a:cxn ang="0">
                  <a:pos x="84" y="241"/>
                </a:cxn>
                <a:cxn ang="0">
                  <a:pos x="103" y="239"/>
                </a:cxn>
                <a:cxn ang="0">
                  <a:pos x="107" y="237"/>
                </a:cxn>
                <a:cxn ang="0">
                  <a:pos x="122" y="220"/>
                </a:cxn>
                <a:cxn ang="0">
                  <a:pos x="124" y="214"/>
                </a:cxn>
                <a:cxn ang="0">
                  <a:pos x="132" y="208"/>
                </a:cxn>
                <a:cxn ang="0">
                  <a:pos x="139" y="207"/>
                </a:cxn>
                <a:cxn ang="0">
                  <a:pos x="141" y="207"/>
                </a:cxn>
                <a:cxn ang="0">
                  <a:pos x="139" y="197"/>
                </a:cxn>
                <a:cxn ang="0">
                  <a:pos x="135" y="190"/>
                </a:cxn>
                <a:cxn ang="0">
                  <a:pos x="132" y="178"/>
                </a:cxn>
                <a:cxn ang="0">
                  <a:pos x="128" y="175"/>
                </a:cxn>
                <a:cxn ang="0">
                  <a:pos x="131" y="170"/>
                </a:cxn>
                <a:cxn ang="0">
                  <a:pos x="130" y="163"/>
                </a:cxn>
                <a:cxn ang="0">
                  <a:pos x="131" y="157"/>
                </a:cxn>
                <a:cxn ang="0">
                  <a:pos x="135" y="156"/>
                </a:cxn>
                <a:cxn ang="0">
                  <a:pos x="137" y="147"/>
                </a:cxn>
                <a:cxn ang="0">
                  <a:pos x="141" y="144"/>
                </a:cxn>
                <a:cxn ang="0">
                  <a:pos x="145" y="136"/>
                </a:cxn>
                <a:cxn ang="0">
                  <a:pos x="151" y="130"/>
                </a:cxn>
                <a:cxn ang="0">
                  <a:pos x="159" y="124"/>
                </a:cxn>
                <a:cxn ang="0">
                  <a:pos x="161" y="66"/>
                </a:cxn>
              </a:cxnLst>
              <a:rect l="0" t="0" r="r" b="b"/>
              <a:pathLst>
                <a:path w="161" h="266">
                  <a:moveTo>
                    <a:pt x="161" y="66"/>
                  </a:moveTo>
                  <a:lnTo>
                    <a:pt x="38" y="0"/>
                  </a:lnTo>
                  <a:lnTo>
                    <a:pt x="24" y="8"/>
                  </a:lnTo>
                  <a:lnTo>
                    <a:pt x="24" y="8"/>
                  </a:lnTo>
                  <a:lnTo>
                    <a:pt x="24" y="29"/>
                  </a:lnTo>
                  <a:lnTo>
                    <a:pt x="24" y="29"/>
                  </a:lnTo>
                  <a:lnTo>
                    <a:pt x="26" y="32"/>
                  </a:lnTo>
                  <a:lnTo>
                    <a:pt x="29" y="35"/>
                  </a:lnTo>
                  <a:lnTo>
                    <a:pt x="30" y="39"/>
                  </a:lnTo>
                  <a:lnTo>
                    <a:pt x="31" y="43"/>
                  </a:lnTo>
                  <a:lnTo>
                    <a:pt x="31" y="43"/>
                  </a:lnTo>
                  <a:lnTo>
                    <a:pt x="31" y="47"/>
                  </a:lnTo>
                  <a:lnTo>
                    <a:pt x="33" y="49"/>
                  </a:lnTo>
                  <a:lnTo>
                    <a:pt x="34" y="52"/>
                  </a:lnTo>
                  <a:lnTo>
                    <a:pt x="34" y="56"/>
                  </a:lnTo>
                  <a:lnTo>
                    <a:pt x="34" y="56"/>
                  </a:lnTo>
                  <a:lnTo>
                    <a:pt x="31" y="64"/>
                  </a:lnTo>
                  <a:lnTo>
                    <a:pt x="31" y="73"/>
                  </a:lnTo>
                  <a:lnTo>
                    <a:pt x="31" y="73"/>
                  </a:lnTo>
                  <a:lnTo>
                    <a:pt x="31" y="94"/>
                  </a:lnTo>
                  <a:lnTo>
                    <a:pt x="30" y="107"/>
                  </a:lnTo>
                  <a:lnTo>
                    <a:pt x="30" y="113"/>
                  </a:lnTo>
                  <a:lnTo>
                    <a:pt x="30" y="113"/>
                  </a:lnTo>
                  <a:lnTo>
                    <a:pt x="16" y="126"/>
                  </a:lnTo>
                  <a:lnTo>
                    <a:pt x="9" y="137"/>
                  </a:lnTo>
                  <a:lnTo>
                    <a:pt x="6" y="141"/>
                  </a:lnTo>
                  <a:lnTo>
                    <a:pt x="4" y="146"/>
                  </a:lnTo>
                  <a:lnTo>
                    <a:pt x="4" y="146"/>
                  </a:lnTo>
                  <a:lnTo>
                    <a:pt x="3" y="150"/>
                  </a:lnTo>
                  <a:lnTo>
                    <a:pt x="2" y="151"/>
                  </a:lnTo>
                  <a:lnTo>
                    <a:pt x="0" y="154"/>
                  </a:lnTo>
                  <a:lnTo>
                    <a:pt x="0" y="158"/>
                  </a:lnTo>
                  <a:lnTo>
                    <a:pt x="0" y="158"/>
                  </a:lnTo>
                  <a:lnTo>
                    <a:pt x="0" y="164"/>
                  </a:lnTo>
                  <a:lnTo>
                    <a:pt x="0" y="164"/>
                  </a:lnTo>
                  <a:lnTo>
                    <a:pt x="4" y="167"/>
                  </a:lnTo>
                  <a:lnTo>
                    <a:pt x="4" y="167"/>
                  </a:lnTo>
                  <a:lnTo>
                    <a:pt x="6" y="171"/>
                  </a:lnTo>
                  <a:lnTo>
                    <a:pt x="9" y="173"/>
                  </a:lnTo>
                  <a:lnTo>
                    <a:pt x="11" y="174"/>
                  </a:lnTo>
                  <a:lnTo>
                    <a:pt x="11" y="174"/>
                  </a:lnTo>
                  <a:lnTo>
                    <a:pt x="14" y="175"/>
                  </a:lnTo>
                  <a:lnTo>
                    <a:pt x="17" y="180"/>
                  </a:lnTo>
                  <a:lnTo>
                    <a:pt x="20" y="185"/>
                  </a:lnTo>
                  <a:lnTo>
                    <a:pt x="21" y="190"/>
                  </a:lnTo>
                  <a:lnTo>
                    <a:pt x="21" y="190"/>
                  </a:lnTo>
                  <a:lnTo>
                    <a:pt x="21" y="192"/>
                  </a:lnTo>
                  <a:lnTo>
                    <a:pt x="21" y="195"/>
                  </a:lnTo>
                  <a:lnTo>
                    <a:pt x="23" y="198"/>
                  </a:lnTo>
                  <a:lnTo>
                    <a:pt x="23" y="204"/>
                  </a:lnTo>
                  <a:lnTo>
                    <a:pt x="23" y="204"/>
                  </a:lnTo>
                  <a:lnTo>
                    <a:pt x="23" y="210"/>
                  </a:lnTo>
                  <a:lnTo>
                    <a:pt x="24" y="215"/>
                  </a:lnTo>
                  <a:lnTo>
                    <a:pt x="27" y="221"/>
                  </a:lnTo>
                  <a:lnTo>
                    <a:pt x="30" y="224"/>
                  </a:lnTo>
                  <a:lnTo>
                    <a:pt x="30" y="224"/>
                  </a:lnTo>
                  <a:lnTo>
                    <a:pt x="30" y="224"/>
                  </a:lnTo>
                  <a:lnTo>
                    <a:pt x="29" y="225"/>
                  </a:lnTo>
                  <a:lnTo>
                    <a:pt x="23" y="225"/>
                  </a:lnTo>
                  <a:lnTo>
                    <a:pt x="23" y="225"/>
                  </a:lnTo>
                  <a:lnTo>
                    <a:pt x="14" y="225"/>
                  </a:lnTo>
                  <a:lnTo>
                    <a:pt x="10" y="227"/>
                  </a:lnTo>
                  <a:lnTo>
                    <a:pt x="9" y="228"/>
                  </a:lnTo>
                  <a:lnTo>
                    <a:pt x="9" y="228"/>
                  </a:lnTo>
                  <a:lnTo>
                    <a:pt x="9" y="232"/>
                  </a:lnTo>
                  <a:lnTo>
                    <a:pt x="10" y="235"/>
                  </a:lnTo>
                  <a:lnTo>
                    <a:pt x="13" y="239"/>
                  </a:lnTo>
                  <a:lnTo>
                    <a:pt x="13" y="239"/>
                  </a:lnTo>
                  <a:lnTo>
                    <a:pt x="21" y="245"/>
                  </a:lnTo>
                  <a:lnTo>
                    <a:pt x="24" y="248"/>
                  </a:lnTo>
                  <a:lnTo>
                    <a:pt x="26" y="252"/>
                  </a:lnTo>
                  <a:lnTo>
                    <a:pt x="26" y="252"/>
                  </a:lnTo>
                  <a:lnTo>
                    <a:pt x="29" y="261"/>
                  </a:lnTo>
                  <a:lnTo>
                    <a:pt x="33" y="266"/>
                  </a:lnTo>
                  <a:lnTo>
                    <a:pt x="33" y="266"/>
                  </a:lnTo>
                  <a:lnTo>
                    <a:pt x="34" y="266"/>
                  </a:lnTo>
                  <a:lnTo>
                    <a:pt x="36" y="266"/>
                  </a:lnTo>
                  <a:lnTo>
                    <a:pt x="38" y="265"/>
                  </a:lnTo>
                  <a:lnTo>
                    <a:pt x="41" y="262"/>
                  </a:lnTo>
                  <a:lnTo>
                    <a:pt x="41" y="262"/>
                  </a:lnTo>
                  <a:lnTo>
                    <a:pt x="43" y="261"/>
                  </a:lnTo>
                  <a:lnTo>
                    <a:pt x="44" y="261"/>
                  </a:lnTo>
                  <a:lnTo>
                    <a:pt x="47" y="262"/>
                  </a:lnTo>
                  <a:lnTo>
                    <a:pt x="48" y="264"/>
                  </a:lnTo>
                  <a:lnTo>
                    <a:pt x="50" y="264"/>
                  </a:lnTo>
                  <a:lnTo>
                    <a:pt x="51" y="262"/>
                  </a:lnTo>
                  <a:lnTo>
                    <a:pt x="51" y="262"/>
                  </a:lnTo>
                  <a:lnTo>
                    <a:pt x="56" y="259"/>
                  </a:lnTo>
                  <a:lnTo>
                    <a:pt x="60" y="258"/>
                  </a:lnTo>
                  <a:lnTo>
                    <a:pt x="70" y="257"/>
                  </a:lnTo>
                  <a:lnTo>
                    <a:pt x="70" y="257"/>
                  </a:lnTo>
                  <a:lnTo>
                    <a:pt x="77" y="254"/>
                  </a:lnTo>
                  <a:lnTo>
                    <a:pt x="84" y="249"/>
                  </a:lnTo>
                  <a:lnTo>
                    <a:pt x="84" y="249"/>
                  </a:lnTo>
                  <a:lnTo>
                    <a:pt x="84" y="248"/>
                  </a:lnTo>
                  <a:lnTo>
                    <a:pt x="83" y="245"/>
                  </a:lnTo>
                  <a:lnTo>
                    <a:pt x="83" y="242"/>
                  </a:lnTo>
                  <a:lnTo>
                    <a:pt x="84" y="241"/>
                  </a:lnTo>
                  <a:lnTo>
                    <a:pt x="84" y="241"/>
                  </a:lnTo>
                  <a:lnTo>
                    <a:pt x="88" y="239"/>
                  </a:lnTo>
                  <a:lnTo>
                    <a:pt x="95" y="239"/>
                  </a:lnTo>
                  <a:lnTo>
                    <a:pt x="103" y="239"/>
                  </a:lnTo>
                  <a:lnTo>
                    <a:pt x="105" y="238"/>
                  </a:lnTo>
                  <a:lnTo>
                    <a:pt x="107" y="237"/>
                  </a:lnTo>
                  <a:lnTo>
                    <a:pt x="107" y="237"/>
                  </a:lnTo>
                  <a:lnTo>
                    <a:pt x="115" y="227"/>
                  </a:lnTo>
                  <a:lnTo>
                    <a:pt x="122" y="220"/>
                  </a:lnTo>
                  <a:lnTo>
                    <a:pt x="122" y="220"/>
                  </a:lnTo>
                  <a:lnTo>
                    <a:pt x="124" y="218"/>
                  </a:lnTo>
                  <a:lnTo>
                    <a:pt x="124" y="217"/>
                  </a:lnTo>
                  <a:lnTo>
                    <a:pt x="124" y="214"/>
                  </a:lnTo>
                  <a:lnTo>
                    <a:pt x="127" y="212"/>
                  </a:lnTo>
                  <a:lnTo>
                    <a:pt x="127" y="212"/>
                  </a:lnTo>
                  <a:lnTo>
                    <a:pt x="132" y="208"/>
                  </a:lnTo>
                  <a:lnTo>
                    <a:pt x="137" y="207"/>
                  </a:lnTo>
                  <a:lnTo>
                    <a:pt x="139" y="207"/>
                  </a:lnTo>
                  <a:lnTo>
                    <a:pt x="139" y="207"/>
                  </a:lnTo>
                  <a:lnTo>
                    <a:pt x="142" y="208"/>
                  </a:lnTo>
                  <a:lnTo>
                    <a:pt x="142" y="208"/>
                  </a:lnTo>
                  <a:lnTo>
                    <a:pt x="141" y="207"/>
                  </a:lnTo>
                  <a:lnTo>
                    <a:pt x="144" y="200"/>
                  </a:lnTo>
                  <a:lnTo>
                    <a:pt x="144" y="200"/>
                  </a:lnTo>
                  <a:lnTo>
                    <a:pt x="139" y="197"/>
                  </a:lnTo>
                  <a:lnTo>
                    <a:pt x="137" y="194"/>
                  </a:lnTo>
                  <a:lnTo>
                    <a:pt x="135" y="190"/>
                  </a:lnTo>
                  <a:lnTo>
                    <a:pt x="135" y="190"/>
                  </a:lnTo>
                  <a:lnTo>
                    <a:pt x="137" y="183"/>
                  </a:lnTo>
                  <a:lnTo>
                    <a:pt x="135" y="180"/>
                  </a:lnTo>
                  <a:lnTo>
                    <a:pt x="132" y="178"/>
                  </a:lnTo>
                  <a:lnTo>
                    <a:pt x="132" y="178"/>
                  </a:lnTo>
                  <a:lnTo>
                    <a:pt x="130" y="178"/>
                  </a:lnTo>
                  <a:lnTo>
                    <a:pt x="128" y="175"/>
                  </a:lnTo>
                  <a:lnTo>
                    <a:pt x="128" y="173"/>
                  </a:lnTo>
                  <a:lnTo>
                    <a:pt x="131" y="170"/>
                  </a:lnTo>
                  <a:lnTo>
                    <a:pt x="131" y="170"/>
                  </a:lnTo>
                  <a:lnTo>
                    <a:pt x="131" y="168"/>
                  </a:lnTo>
                  <a:lnTo>
                    <a:pt x="131" y="165"/>
                  </a:lnTo>
                  <a:lnTo>
                    <a:pt x="130" y="163"/>
                  </a:lnTo>
                  <a:lnTo>
                    <a:pt x="130" y="158"/>
                  </a:lnTo>
                  <a:lnTo>
                    <a:pt x="130" y="158"/>
                  </a:lnTo>
                  <a:lnTo>
                    <a:pt x="131" y="157"/>
                  </a:lnTo>
                  <a:lnTo>
                    <a:pt x="131" y="157"/>
                  </a:lnTo>
                  <a:lnTo>
                    <a:pt x="134" y="157"/>
                  </a:lnTo>
                  <a:lnTo>
                    <a:pt x="135" y="156"/>
                  </a:lnTo>
                  <a:lnTo>
                    <a:pt x="135" y="153"/>
                  </a:lnTo>
                  <a:lnTo>
                    <a:pt x="137" y="148"/>
                  </a:lnTo>
                  <a:lnTo>
                    <a:pt x="137" y="147"/>
                  </a:lnTo>
                  <a:lnTo>
                    <a:pt x="138" y="146"/>
                  </a:lnTo>
                  <a:lnTo>
                    <a:pt x="138" y="146"/>
                  </a:lnTo>
                  <a:lnTo>
                    <a:pt x="141" y="144"/>
                  </a:lnTo>
                  <a:lnTo>
                    <a:pt x="144" y="143"/>
                  </a:lnTo>
                  <a:lnTo>
                    <a:pt x="145" y="136"/>
                  </a:lnTo>
                  <a:lnTo>
                    <a:pt x="145" y="136"/>
                  </a:lnTo>
                  <a:lnTo>
                    <a:pt x="145" y="134"/>
                  </a:lnTo>
                  <a:lnTo>
                    <a:pt x="147" y="133"/>
                  </a:lnTo>
                  <a:lnTo>
                    <a:pt x="151" y="130"/>
                  </a:lnTo>
                  <a:lnTo>
                    <a:pt x="158" y="127"/>
                  </a:lnTo>
                  <a:lnTo>
                    <a:pt x="158" y="127"/>
                  </a:lnTo>
                  <a:lnTo>
                    <a:pt x="159" y="124"/>
                  </a:lnTo>
                  <a:lnTo>
                    <a:pt x="161" y="119"/>
                  </a:lnTo>
                  <a:lnTo>
                    <a:pt x="161" y="110"/>
                  </a:lnTo>
                  <a:lnTo>
                    <a:pt x="161" y="6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1" name="Freeform 223">
              <a:extLst>
                <a:ext uri="{FF2B5EF4-FFF2-40B4-BE49-F238E27FC236}">
                  <a16:creationId xmlns:a16="http://schemas.microsoft.com/office/drawing/2014/main" id="{32F73F7D-6B02-4442-9BFA-2E5FC66AD674}"/>
                </a:ext>
              </a:extLst>
            </p:cNvPr>
            <p:cNvSpPr>
              <a:spLocks/>
            </p:cNvSpPr>
            <p:nvPr/>
          </p:nvSpPr>
          <p:spPr bwMode="auto">
            <a:xfrm>
              <a:off x="4656294" y="2893841"/>
              <a:ext cx="240487" cy="246145"/>
            </a:xfrm>
            <a:custGeom>
              <a:avLst/>
              <a:gdLst/>
              <a:ahLst/>
              <a:cxnLst>
                <a:cxn ang="0">
                  <a:pos x="149" y="9"/>
                </a:cxn>
                <a:cxn ang="0">
                  <a:pos x="148" y="12"/>
                </a:cxn>
                <a:cxn ang="0">
                  <a:pos x="145" y="12"/>
                </a:cxn>
                <a:cxn ang="0">
                  <a:pos x="135" y="11"/>
                </a:cxn>
                <a:cxn ang="0">
                  <a:pos x="131" y="11"/>
                </a:cxn>
                <a:cxn ang="0">
                  <a:pos x="119" y="11"/>
                </a:cxn>
                <a:cxn ang="0">
                  <a:pos x="109" y="7"/>
                </a:cxn>
                <a:cxn ang="0">
                  <a:pos x="102" y="5"/>
                </a:cxn>
                <a:cxn ang="0">
                  <a:pos x="82" y="9"/>
                </a:cxn>
                <a:cxn ang="0">
                  <a:pos x="76" y="12"/>
                </a:cxn>
                <a:cxn ang="0">
                  <a:pos x="74" y="15"/>
                </a:cxn>
                <a:cxn ang="0">
                  <a:pos x="64" y="15"/>
                </a:cxn>
                <a:cxn ang="0">
                  <a:pos x="58" y="14"/>
                </a:cxn>
                <a:cxn ang="0">
                  <a:pos x="38" y="7"/>
                </a:cxn>
                <a:cxn ang="0">
                  <a:pos x="30" y="5"/>
                </a:cxn>
                <a:cxn ang="0">
                  <a:pos x="8" y="2"/>
                </a:cxn>
                <a:cxn ang="0">
                  <a:pos x="5" y="0"/>
                </a:cxn>
                <a:cxn ang="0">
                  <a:pos x="2" y="4"/>
                </a:cxn>
                <a:cxn ang="0">
                  <a:pos x="2" y="15"/>
                </a:cxn>
                <a:cxn ang="0">
                  <a:pos x="1" y="24"/>
                </a:cxn>
                <a:cxn ang="0">
                  <a:pos x="0" y="28"/>
                </a:cxn>
                <a:cxn ang="0">
                  <a:pos x="1" y="39"/>
                </a:cxn>
                <a:cxn ang="0">
                  <a:pos x="1" y="48"/>
                </a:cxn>
                <a:cxn ang="0">
                  <a:pos x="99" y="172"/>
                </a:cxn>
                <a:cxn ang="0">
                  <a:pos x="105" y="167"/>
                </a:cxn>
                <a:cxn ang="0">
                  <a:pos x="108" y="167"/>
                </a:cxn>
                <a:cxn ang="0">
                  <a:pos x="112" y="170"/>
                </a:cxn>
                <a:cxn ang="0">
                  <a:pos x="133" y="170"/>
                </a:cxn>
                <a:cxn ang="0">
                  <a:pos x="139" y="174"/>
                </a:cxn>
                <a:cxn ang="0">
                  <a:pos x="142" y="174"/>
                </a:cxn>
                <a:cxn ang="0">
                  <a:pos x="145" y="172"/>
                </a:cxn>
                <a:cxn ang="0">
                  <a:pos x="152" y="167"/>
                </a:cxn>
                <a:cxn ang="0">
                  <a:pos x="153" y="167"/>
                </a:cxn>
                <a:cxn ang="0">
                  <a:pos x="158" y="162"/>
                </a:cxn>
                <a:cxn ang="0">
                  <a:pos x="160" y="156"/>
                </a:cxn>
                <a:cxn ang="0">
                  <a:pos x="162" y="156"/>
                </a:cxn>
                <a:cxn ang="0">
                  <a:pos x="170" y="150"/>
                </a:cxn>
                <a:cxn ang="0">
                  <a:pos x="170" y="149"/>
                </a:cxn>
                <a:cxn ang="0">
                  <a:pos x="170" y="143"/>
                </a:cxn>
                <a:cxn ang="0">
                  <a:pos x="170" y="139"/>
                </a:cxn>
                <a:cxn ang="0">
                  <a:pos x="166" y="132"/>
                </a:cxn>
                <a:cxn ang="0">
                  <a:pos x="163" y="125"/>
                </a:cxn>
                <a:cxn ang="0">
                  <a:pos x="153" y="108"/>
                </a:cxn>
                <a:cxn ang="0">
                  <a:pos x="146" y="92"/>
                </a:cxn>
                <a:cxn ang="0">
                  <a:pos x="145" y="88"/>
                </a:cxn>
                <a:cxn ang="0">
                  <a:pos x="139" y="81"/>
                </a:cxn>
                <a:cxn ang="0">
                  <a:pos x="139" y="76"/>
                </a:cxn>
                <a:cxn ang="0">
                  <a:pos x="136" y="69"/>
                </a:cxn>
                <a:cxn ang="0">
                  <a:pos x="128" y="58"/>
                </a:cxn>
                <a:cxn ang="0">
                  <a:pos x="121" y="41"/>
                </a:cxn>
                <a:cxn ang="0">
                  <a:pos x="121" y="29"/>
                </a:cxn>
                <a:cxn ang="0">
                  <a:pos x="122" y="31"/>
                </a:cxn>
                <a:cxn ang="0">
                  <a:pos x="131" y="49"/>
                </a:cxn>
                <a:cxn ang="0">
                  <a:pos x="138" y="62"/>
                </a:cxn>
                <a:cxn ang="0">
                  <a:pos x="145" y="71"/>
                </a:cxn>
                <a:cxn ang="0">
                  <a:pos x="148" y="71"/>
                </a:cxn>
                <a:cxn ang="0">
                  <a:pos x="150" y="66"/>
                </a:cxn>
                <a:cxn ang="0">
                  <a:pos x="155" y="51"/>
                </a:cxn>
                <a:cxn ang="0">
                  <a:pos x="158" y="48"/>
                </a:cxn>
                <a:cxn ang="0">
                  <a:pos x="158" y="45"/>
                </a:cxn>
              </a:cxnLst>
              <a:rect l="0" t="0" r="r" b="b"/>
              <a:pathLst>
                <a:path w="170" h="174">
                  <a:moveTo>
                    <a:pt x="160" y="38"/>
                  </a:moveTo>
                  <a:lnTo>
                    <a:pt x="149" y="9"/>
                  </a:lnTo>
                  <a:lnTo>
                    <a:pt x="149" y="9"/>
                  </a:lnTo>
                  <a:lnTo>
                    <a:pt x="148" y="12"/>
                  </a:lnTo>
                  <a:lnTo>
                    <a:pt x="148" y="12"/>
                  </a:lnTo>
                  <a:lnTo>
                    <a:pt x="145" y="12"/>
                  </a:lnTo>
                  <a:lnTo>
                    <a:pt x="140" y="12"/>
                  </a:lnTo>
                  <a:lnTo>
                    <a:pt x="135" y="11"/>
                  </a:lnTo>
                  <a:lnTo>
                    <a:pt x="131" y="11"/>
                  </a:lnTo>
                  <a:lnTo>
                    <a:pt x="131" y="11"/>
                  </a:lnTo>
                  <a:lnTo>
                    <a:pt x="125" y="12"/>
                  </a:lnTo>
                  <a:lnTo>
                    <a:pt x="119" y="11"/>
                  </a:lnTo>
                  <a:lnTo>
                    <a:pt x="109" y="7"/>
                  </a:lnTo>
                  <a:lnTo>
                    <a:pt x="109" y="7"/>
                  </a:lnTo>
                  <a:lnTo>
                    <a:pt x="106" y="7"/>
                  </a:lnTo>
                  <a:lnTo>
                    <a:pt x="102" y="5"/>
                  </a:lnTo>
                  <a:lnTo>
                    <a:pt x="92" y="7"/>
                  </a:lnTo>
                  <a:lnTo>
                    <a:pt x="82" y="9"/>
                  </a:lnTo>
                  <a:lnTo>
                    <a:pt x="78" y="11"/>
                  </a:lnTo>
                  <a:lnTo>
                    <a:pt x="76" y="12"/>
                  </a:lnTo>
                  <a:lnTo>
                    <a:pt x="76" y="12"/>
                  </a:lnTo>
                  <a:lnTo>
                    <a:pt x="74" y="15"/>
                  </a:lnTo>
                  <a:lnTo>
                    <a:pt x="69" y="17"/>
                  </a:lnTo>
                  <a:lnTo>
                    <a:pt x="64" y="15"/>
                  </a:lnTo>
                  <a:lnTo>
                    <a:pt x="58" y="14"/>
                  </a:lnTo>
                  <a:lnTo>
                    <a:pt x="58" y="14"/>
                  </a:lnTo>
                  <a:lnTo>
                    <a:pt x="45" y="9"/>
                  </a:lnTo>
                  <a:lnTo>
                    <a:pt x="38" y="7"/>
                  </a:lnTo>
                  <a:lnTo>
                    <a:pt x="30" y="5"/>
                  </a:lnTo>
                  <a:lnTo>
                    <a:pt x="30" y="5"/>
                  </a:lnTo>
                  <a:lnTo>
                    <a:pt x="12" y="4"/>
                  </a:lnTo>
                  <a:lnTo>
                    <a:pt x="8" y="2"/>
                  </a:lnTo>
                  <a:lnTo>
                    <a:pt x="5" y="0"/>
                  </a:lnTo>
                  <a:lnTo>
                    <a:pt x="5" y="0"/>
                  </a:lnTo>
                  <a:lnTo>
                    <a:pt x="2" y="4"/>
                  </a:lnTo>
                  <a:lnTo>
                    <a:pt x="2" y="4"/>
                  </a:lnTo>
                  <a:lnTo>
                    <a:pt x="2" y="11"/>
                  </a:lnTo>
                  <a:lnTo>
                    <a:pt x="2" y="15"/>
                  </a:lnTo>
                  <a:lnTo>
                    <a:pt x="2" y="19"/>
                  </a:lnTo>
                  <a:lnTo>
                    <a:pt x="1" y="24"/>
                  </a:lnTo>
                  <a:lnTo>
                    <a:pt x="1" y="24"/>
                  </a:lnTo>
                  <a:lnTo>
                    <a:pt x="0" y="28"/>
                  </a:lnTo>
                  <a:lnTo>
                    <a:pt x="0" y="34"/>
                  </a:lnTo>
                  <a:lnTo>
                    <a:pt x="1" y="39"/>
                  </a:lnTo>
                  <a:lnTo>
                    <a:pt x="1" y="48"/>
                  </a:lnTo>
                  <a:lnTo>
                    <a:pt x="1" y="48"/>
                  </a:lnTo>
                  <a:lnTo>
                    <a:pt x="1" y="172"/>
                  </a:lnTo>
                  <a:lnTo>
                    <a:pt x="99" y="172"/>
                  </a:lnTo>
                  <a:lnTo>
                    <a:pt x="99" y="172"/>
                  </a:lnTo>
                  <a:lnTo>
                    <a:pt x="105" y="167"/>
                  </a:lnTo>
                  <a:lnTo>
                    <a:pt x="105" y="167"/>
                  </a:lnTo>
                  <a:lnTo>
                    <a:pt x="108" y="167"/>
                  </a:lnTo>
                  <a:lnTo>
                    <a:pt x="109" y="167"/>
                  </a:lnTo>
                  <a:lnTo>
                    <a:pt x="112" y="170"/>
                  </a:lnTo>
                  <a:lnTo>
                    <a:pt x="133" y="170"/>
                  </a:lnTo>
                  <a:lnTo>
                    <a:pt x="133" y="170"/>
                  </a:lnTo>
                  <a:lnTo>
                    <a:pt x="136" y="173"/>
                  </a:lnTo>
                  <a:lnTo>
                    <a:pt x="139" y="174"/>
                  </a:lnTo>
                  <a:lnTo>
                    <a:pt x="142" y="174"/>
                  </a:lnTo>
                  <a:lnTo>
                    <a:pt x="142" y="174"/>
                  </a:lnTo>
                  <a:lnTo>
                    <a:pt x="145" y="173"/>
                  </a:lnTo>
                  <a:lnTo>
                    <a:pt x="145" y="172"/>
                  </a:lnTo>
                  <a:lnTo>
                    <a:pt x="148" y="169"/>
                  </a:lnTo>
                  <a:lnTo>
                    <a:pt x="152" y="167"/>
                  </a:lnTo>
                  <a:lnTo>
                    <a:pt x="152" y="167"/>
                  </a:lnTo>
                  <a:lnTo>
                    <a:pt x="153" y="167"/>
                  </a:lnTo>
                  <a:lnTo>
                    <a:pt x="155" y="166"/>
                  </a:lnTo>
                  <a:lnTo>
                    <a:pt x="158" y="162"/>
                  </a:lnTo>
                  <a:lnTo>
                    <a:pt x="159" y="157"/>
                  </a:lnTo>
                  <a:lnTo>
                    <a:pt x="160" y="156"/>
                  </a:lnTo>
                  <a:lnTo>
                    <a:pt x="162" y="156"/>
                  </a:lnTo>
                  <a:lnTo>
                    <a:pt x="162" y="156"/>
                  </a:lnTo>
                  <a:lnTo>
                    <a:pt x="166" y="156"/>
                  </a:lnTo>
                  <a:lnTo>
                    <a:pt x="170" y="150"/>
                  </a:lnTo>
                  <a:lnTo>
                    <a:pt x="170" y="150"/>
                  </a:lnTo>
                  <a:lnTo>
                    <a:pt x="170" y="149"/>
                  </a:lnTo>
                  <a:lnTo>
                    <a:pt x="170" y="149"/>
                  </a:lnTo>
                  <a:lnTo>
                    <a:pt x="170" y="143"/>
                  </a:lnTo>
                  <a:lnTo>
                    <a:pt x="170" y="143"/>
                  </a:lnTo>
                  <a:lnTo>
                    <a:pt x="170" y="139"/>
                  </a:lnTo>
                  <a:lnTo>
                    <a:pt x="169" y="135"/>
                  </a:lnTo>
                  <a:lnTo>
                    <a:pt x="166" y="132"/>
                  </a:lnTo>
                  <a:lnTo>
                    <a:pt x="163" y="125"/>
                  </a:lnTo>
                  <a:lnTo>
                    <a:pt x="163" y="125"/>
                  </a:lnTo>
                  <a:lnTo>
                    <a:pt x="159" y="116"/>
                  </a:lnTo>
                  <a:lnTo>
                    <a:pt x="153" y="108"/>
                  </a:lnTo>
                  <a:lnTo>
                    <a:pt x="149" y="99"/>
                  </a:lnTo>
                  <a:lnTo>
                    <a:pt x="146" y="92"/>
                  </a:lnTo>
                  <a:lnTo>
                    <a:pt x="146" y="92"/>
                  </a:lnTo>
                  <a:lnTo>
                    <a:pt x="145" y="88"/>
                  </a:lnTo>
                  <a:lnTo>
                    <a:pt x="142" y="85"/>
                  </a:lnTo>
                  <a:lnTo>
                    <a:pt x="139" y="81"/>
                  </a:lnTo>
                  <a:lnTo>
                    <a:pt x="139" y="76"/>
                  </a:lnTo>
                  <a:lnTo>
                    <a:pt x="139" y="76"/>
                  </a:lnTo>
                  <a:lnTo>
                    <a:pt x="138" y="72"/>
                  </a:lnTo>
                  <a:lnTo>
                    <a:pt x="136" y="69"/>
                  </a:lnTo>
                  <a:lnTo>
                    <a:pt x="128" y="58"/>
                  </a:lnTo>
                  <a:lnTo>
                    <a:pt x="128" y="58"/>
                  </a:lnTo>
                  <a:lnTo>
                    <a:pt x="123" y="49"/>
                  </a:lnTo>
                  <a:lnTo>
                    <a:pt x="121" y="41"/>
                  </a:lnTo>
                  <a:lnTo>
                    <a:pt x="119" y="32"/>
                  </a:lnTo>
                  <a:lnTo>
                    <a:pt x="121" y="29"/>
                  </a:lnTo>
                  <a:lnTo>
                    <a:pt x="121" y="29"/>
                  </a:lnTo>
                  <a:lnTo>
                    <a:pt x="122" y="31"/>
                  </a:lnTo>
                  <a:lnTo>
                    <a:pt x="126" y="36"/>
                  </a:lnTo>
                  <a:lnTo>
                    <a:pt x="131" y="49"/>
                  </a:lnTo>
                  <a:lnTo>
                    <a:pt x="131" y="49"/>
                  </a:lnTo>
                  <a:lnTo>
                    <a:pt x="138" y="62"/>
                  </a:lnTo>
                  <a:lnTo>
                    <a:pt x="142" y="68"/>
                  </a:lnTo>
                  <a:lnTo>
                    <a:pt x="145" y="71"/>
                  </a:lnTo>
                  <a:lnTo>
                    <a:pt x="148" y="71"/>
                  </a:lnTo>
                  <a:lnTo>
                    <a:pt x="148" y="71"/>
                  </a:lnTo>
                  <a:lnTo>
                    <a:pt x="149" y="69"/>
                  </a:lnTo>
                  <a:lnTo>
                    <a:pt x="150" y="66"/>
                  </a:lnTo>
                  <a:lnTo>
                    <a:pt x="153" y="59"/>
                  </a:lnTo>
                  <a:lnTo>
                    <a:pt x="155" y="51"/>
                  </a:lnTo>
                  <a:lnTo>
                    <a:pt x="158" y="48"/>
                  </a:lnTo>
                  <a:lnTo>
                    <a:pt x="158" y="48"/>
                  </a:lnTo>
                  <a:lnTo>
                    <a:pt x="158" y="49"/>
                  </a:lnTo>
                  <a:lnTo>
                    <a:pt x="158" y="45"/>
                  </a:lnTo>
                  <a:lnTo>
                    <a:pt x="160" y="3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2" name="Freeform 224">
              <a:extLst>
                <a:ext uri="{FF2B5EF4-FFF2-40B4-BE49-F238E27FC236}">
                  <a16:creationId xmlns:a16="http://schemas.microsoft.com/office/drawing/2014/main" id="{CE51D073-4733-47A7-AE90-22D9D82FDD5F}"/>
                </a:ext>
              </a:extLst>
            </p:cNvPr>
            <p:cNvSpPr>
              <a:spLocks/>
            </p:cNvSpPr>
            <p:nvPr/>
          </p:nvSpPr>
          <p:spPr bwMode="auto">
            <a:xfrm>
              <a:off x="4305466" y="3595497"/>
              <a:ext cx="124487" cy="142878"/>
            </a:xfrm>
            <a:custGeom>
              <a:avLst/>
              <a:gdLst/>
              <a:ahLst/>
              <a:cxnLst>
                <a:cxn ang="0">
                  <a:pos x="44" y="97"/>
                </a:cxn>
                <a:cxn ang="0">
                  <a:pos x="48" y="92"/>
                </a:cxn>
                <a:cxn ang="0">
                  <a:pos x="46" y="84"/>
                </a:cxn>
                <a:cxn ang="0">
                  <a:pos x="46" y="80"/>
                </a:cxn>
                <a:cxn ang="0">
                  <a:pos x="51" y="77"/>
                </a:cxn>
                <a:cxn ang="0">
                  <a:pos x="56" y="77"/>
                </a:cxn>
                <a:cxn ang="0">
                  <a:pos x="58" y="75"/>
                </a:cxn>
                <a:cxn ang="0">
                  <a:pos x="60" y="70"/>
                </a:cxn>
                <a:cxn ang="0">
                  <a:pos x="63" y="68"/>
                </a:cxn>
                <a:cxn ang="0">
                  <a:pos x="67" y="73"/>
                </a:cxn>
                <a:cxn ang="0">
                  <a:pos x="70" y="77"/>
                </a:cxn>
                <a:cxn ang="0">
                  <a:pos x="71" y="78"/>
                </a:cxn>
                <a:cxn ang="0">
                  <a:pos x="77" y="78"/>
                </a:cxn>
                <a:cxn ang="0">
                  <a:pos x="84" y="80"/>
                </a:cxn>
                <a:cxn ang="0">
                  <a:pos x="85" y="78"/>
                </a:cxn>
                <a:cxn ang="0">
                  <a:pos x="88" y="73"/>
                </a:cxn>
                <a:cxn ang="0">
                  <a:pos x="88" y="61"/>
                </a:cxn>
                <a:cxn ang="0">
                  <a:pos x="87" y="47"/>
                </a:cxn>
                <a:cxn ang="0">
                  <a:pos x="84" y="44"/>
                </a:cxn>
                <a:cxn ang="0">
                  <a:pos x="78" y="37"/>
                </a:cxn>
                <a:cxn ang="0">
                  <a:pos x="81" y="31"/>
                </a:cxn>
                <a:cxn ang="0">
                  <a:pos x="85" y="28"/>
                </a:cxn>
                <a:cxn ang="0">
                  <a:pos x="85" y="21"/>
                </a:cxn>
                <a:cxn ang="0">
                  <a:pos x="84" y="18"/>
                </a:cxn>
                <a:cxn ang="0">
                  <a:pos x="78" y="17"/>
                </a:cxn>
                <a:cxn ang="0">
                  <a:pos x="70" y="18"/>
                </a:cxn>
                <a:cxn ang="0">
                  <a:pos x="67" y="18"/>
                </a:cxn>
                <a:cxn ang="0">
                  <a:pos x="70" y="1"/>
                </a:cxn>
                <a:cxn ang="0">
                  <a:pos x="46" y="0"/>
                </a:cxn>
                <a:cxn ang="0">
                  <a:pos x="43" y="1"/>
                </a:cxn>
                <a:cxn ang="0">
                  <a:pos x="41" y="21"/>
                </a:cxn>
                <a:cxn ang="0">
                  <a:pos x="20" y="23"/>
                </a:cxn>
                <a:cxn ang="0">
                  <a:pos x="13" y="24"/>
                </a:cxn>
                <a:cxn ang="0">
                  <a:pos x="10" y="27"/>
                </a:cxn>
                <a:cxn ang="0">
                  <a:pos x="10" y="28"/>
                </a:cxn>
                <a:cxn ang="0">
                  <a:pos x="14" y="33"/>
                </a:cxn>
                <a:cxn ang="0">
                  <a:pos x="16" y="36"/>
                </a:cxn>
                <a:cxn ang="0">
                  <a:pos x="16" y="37"/>
                </a:cxn>
                <a:cxn ang="0">
                  <a:pos x="9" y="40"/>
                </a:cxn>
                <a:cxn ang="0">
                  <a:pos x="7" y="43"/>
                </a:cxn>
                <a:cxn ang="0">
                  <a:pos x="7" y="46"/>
                </a:cxn>
                <a:cxn ang="0">
                  <a:pos x="2" y="53"/>
                </a:cxn>
                <a:cxn ang="0">
                  <a:pos x="0" y="54"/>
                </a:cxn>
                <a:cxn ang="0">
                  <a:pos x="3" y="60"/>
                </a:cxn>
                <a:cxn ang="0">
                  <a:pos x="9" y="67"/>
                </a:cxn>
                <a:cxn ang="0">
                  <a:pos x="9" y="68"/>
                </a:cxn>
                <a:cxn ang="0">
                  <a:pos x="20" y="81"/>
                </a:cxn>
                <a:cxn ang="0">
                  <a:pos x="24" y="87"/>
                </a:cxn>
                <a:cxn ang="0">
                  <a:pos x="30" y="95"/>
                </a:cxn>
                <a:cxn ang="0">
                  <a:pos x="36" y="101"/>
                </a:cxn>
                <a:cxn ang="0">
                  <a:pos x="44" y="97"/>
                </a:cxn>
              </a:cxnLst>
              <a:rect l="0" t="0" r="r" b="b"/>
              <a:pathLst>
                <a:path w="88" h="101">
                  <a:moveTo>
                    <a:pt x="44" y="97"/>
                  </a:moveTo>
                  <a:lnTo>
                    <a:pt x="44" y="97"/>
                  </a:lnTo>
                  <a:lnTo>
                    <a:pt x="48" y="95"/>
                  </a:lnTo>
                  <a:lnTo>
                    <a:pt x="48" y="92"/>
                  </a:lnTo>
                  <a:lnTo>
                    <a:pt x="48" y="88"/>
                  </a:lnTo>
                  <a:lnTo>
                    <a:pt x="46" y="84"/>
                  </a:lnTo>
                  <a:lnTo>
                    <a:pt x="46" y="84"/>
                  </a:lnTo>
                  <a:lnTo>
                    <a:pt x="46" y="80"/>
                  </a:lnTo>
                  <a:lnTo>
                    <a:pt x="47" y="77"/>
                  </a:lnTo>
                  <a:lnTo>
                    <a:pt x="51" y="77"/>
                  </a:lnTo>
                  <a:lnTo>
                    <a:pt x="56" y="77"/>
                  </a:lnTo>
                  <a:lnTo>
                    <a:pt x="56" y="77"/>
                  </a:lnTo>
                  <a:lnTo>
                    <a:pt x="57" y="77"/>
                  </a:lnTo>
                  <a:lnTo>
                    <a:pt x="58" y="75"/>
                  </a:lnTo>
                  <a:lnTo>
                    <a:pt x="60" y="73"/>
                  </a:lnTo>
                  <a:lnTo>
                    <a:pt x="60" y="70"/>
                  </a:lnTo>
                  <a:lnTo>
                    <a:pt x="63" y="68"/>
                  </a:lnTo>
                  <a:lnTo>
                    <a:pt x="63" y="68"/>
                  </a:lnTo>
                  <a:lnTo>
                    <a:pt x="66" y="70"/>
                  </a:lnTo>
                  <a:lnTo>
                    <a:pt x="67" y="73"/>
                  </a:lnTo>
                  <a:lnTo>
                    <a:pt x="68" y="77"/>
                  </a:lnTo>
                  <a:lnTo>
                    <a:pt x="70" y="77"/>
                  </a:lnTo>
                  <a:lnTo>
                    <a:pt x="71" y="78"/>
                  </a:lnTo>
                  <a:lnTo>
                    <a:pt x="71" y="78"/>
                  </a:lnTo>
                  <a:lnTo>
                    <a:pt x="74" y="78"/>
                  </a:lnTo>
                  <a:lnTo>
                    <a:pt x="77" y="78"/>
                  </a:lnTo>
                  <a:lnTo>
                    <a:pt x="80" y="80"/>
                  </a:lnTo>
                  <a:lnTo>
                    <a:pt x="84" y="80"/>
                  </a:lnTo>
                  <a:lnTo>
                    <a:pt x="84" y="80"/>
                  </a:lnTo>
                  <a:lnTo>
                    <a:pt x="85" y="78"/>
                  </a:lnTo>
                  <a:lnTo>
                    <a:pt x="87" y="77"/>
                  </a:lnTo>
                  <a:lnTo>
                    <a:pt x="88" y="73"/>
                  </a:lnTo>
                  <a:lnTo>
                    <a:pt x="88" y="61"/>
                  </a:lnTo>
                  <a:lnTo>
                    <a:pt x="88" y="61"/>
                  </a:lnTo>
                  <a:lnTo>
                    <a:pt x="88" y="50"/>
                  </a:lnTo>
                  <a:lnTo>
                    <a:pt x="87" y="47"/>
                  </a:lnTo>
                  <a:lnTo>
                    <a:pt x="84" y="44"/>
                  </a:lnTo>
                  <a:lnTo>
                    <a:pt x="84" y="44"/>
                  </a:lnTo>
                  <a:lnTo>
                    <a:pt x="81" y="41"/>
                  </a:lnTo>
                  <a:lnTo>
                    <a:pt x="78" y="37"/>
                  </a:lnTo>
                  <a:lnTo>
                    <a:pt x="78" y="34"/>
                  </a:lnTo>
                  <a:lnTo>
                    <a:pt x="81" y="31"/>
                  </a:lnTo>
                  <a:lnTo>
                    <a:pt x="81" y="31"/>
                  </a:lnTo>
                  <a:lnTo>
                    <a:pt x="85" y="28"/>
                  </a:lnTo>
                  <a:lnTo>
                    <a:pt x="87" y="24"/>
                  </a:lnTo>
                  <a:lnTo>
                    <a:pt x="85" y="21"/>
                  </a:lnTo>
                  <a:lnTo>
                    <a:pt x="84" y="18"/>
                  </a:lnTo>
                  <a:lnTo>
                    <a:pt x="84" y="18"/>
                  </a:lnTo>
                  <a:lnTo>
                    <a:pt x="81" y="17"/>
                  </a:lnTo>
                  <a:lnTo>
                    <a:pt x="78" y="17"/>
                  </a:lnTo>
                  <a:lnTo>
                    <a:pt x="74" y="18"/>
                  </a:lnTo>
                  <a:lnTo>
                    <a:pt x="70" y="18"/>
                  </a:lnTo>
                  <a:lnTo>
                    <a:pt x="68" y="18"/>
                  </a:lnTo>
                  <a:lnTo>
                    <a:pt x="67" y="18"/>
                  </a:lnTo>
                  <a:lnTo>
                    <a:pt x="67" y="18"/>
                  </a:lnTo>
                  <a:lnTo>
                    <a:pt x="70" y="1"/>
                  </a:lnTo>
                  <a:lnTo>
                    <a:pt x="70" y="1"/>
                  </a:lnTo>
                  <a:lnTo>
                    <a:pt x="46" y="0"/>
                  </a:lnTo>
                  <a:lnTo>
                    <a:pt x="43" y="1"/>
                  </a:lnTo>
                  <a:lnTo>
                    <a:pt x="43" y="1"/>
                  </a:lnTo>
                  <a:lnTo>
                    <a:pt x="43" y="16"/>
                  </a:lnTo>
                  <a:lnTo>
                    <a:pt x="41" y="21"/>
                  </a:lnTo>
                  <a:lnTo>
                    <a:pt x="41" y="21"/>
                  </a:lnTo>
                  <a:lnTo>
                    <a:pt x="20" y="23"/>
                  </a:lnTo>
                  <a:lnTo>
                    <a:pt x="20" y="23"/>
                  </a:lnTo>
                  <a:lnTo>
                    <a:pt x="13" y="24"/>
                  </a:lnTo>
                  <a:lnTo>
                    <a:pt x="13" y="24"/>
                  </a:lnTo>
                  <a:lnTo>
                    <a:pt x="10" y="27"/>
                  </a:lnTo>
                  <a:lnTo>
                    <a:pt x="10" y="27"/>
                  </a:lnTo>
                  <a:lnTo>
                    <a:pt x="10" y="28"/>
                  </a:lnTo>
                  <a:lnTo>
                    <a:pt x="11" y="31"/>
                  </a:lnTo>
                  <a:lnTo>
                    <a:pt x="14" y="33"/>
                  </a:lnTo>
                  <a:lnTo>
                    <a:pt x="16" y="36"/>
                  </a:lnTo>
                  <a:lnTo>
                    <a:pt x="16" y="36"/>
                  </a:lnTo>
                  <a:lnTo>
                    <a:pt x="16" y="37"/>
                  </a:lnTo>
                  <a:lnTo>
                    <a:pt x="16" y="37"/>
                  </a:lnTo>
                  <a:lnTo>
                    <a:pt x="11" y="38"/>
                  </a:lnTo>
                  <a:lnTo>
                    <a:pt x="9" y="40"/>
                  </a:lnTo>
                  <a:lnTo>
                    <a:pt x="7" y="41"/>
                  </a:lnTo>
                  <a:lnTo>
                    <a:pt x="7" y="43"/>
                  </a:lnTo>
                  <a:lnTo>
                    <a:pt x="7" y="43"/>
                  </a:lnTo>
                  <a:lnTo>
                    <a:pt x="7" y="46"/>
                  </a:lnTo>
                  <a:lnTo>
                    <a:pt x="6" y="48"/>
                  </a:lnTo>
                  <a:lnTo>
                    <a:pt x="2" y="53"/>
                  </a:lnTo>
                  <a:lnTo>
                    <a:pt x="2" y="53"/>
                  </a:lnTo>
                  <a:lnTo>
                    <a:pt x="0" y="54"/>
                  </a:lnTo>
                  <a:lnTo>
                    <a:pt x="2" y="55"/>
                  </a:lnTo>
                  <a:lnTo>
                    <a:pt x="3" y="60"/>
                  </a:lnTo>
                  <a:lnTo>
                    <a:pt x="7" y="63"/>
                  </a:lnTo>
                  <a:lnTo>
                    <a:pt x="9" y="67"/>
                  </a:lnTo>
                  <a:lnTo>
                    <a:pt x="9" y="67"/>
                  </a:lnTo>
                  <a:lnTo>
                    <a:pt x="9" y="68"/>
                  </a:lnTo>
                  <a:lnTo>
                    <a:pt x="11" y="71"/>
                  </a:lnTo>
                  <a:lnTo>
                    <a:pt x="20" y="81"/>
                  </a:lnTo>
                  <a:lnTo>
                    <a:pt x="20" y="81"/>
                  </a:lnTo>
                  <a:lnTo>
                    <a:pt x="24" y="87"/>
                  </a:lnTo>
                  <a:lnTo>
                    <a:pt x="27" y="91"/>
                  </a:lnTo>
                  <a:lnTo>
                    <a:pt x="30" y="95"/>
                  </a:lnTo>
                  <a:lnTo>
                    <a:pt x="36" y="101"/>
                  </a:lnTo>
                  <a:lnTo>
                    <a:pt x="36" y="101"/>
                  </a:lnTo>
                  <a:lnTo>
                    <a:pt x="39" y="98"/>
                  </a:lnTo>
                  <a:lnTo>
                    <a:pt x="44" y="97"/>
                  </a:lnTo>
                  <a:lnTo>
                    <a:pt x="44" y="9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5" name="Freeform 225">
              <a:extLst>
                <a:ext uri="{FF2B5EF4-FFF2-40B4-BE49-F238E27FC236}">
                  <a16:creationId xmlns:a16="http://schemas.microsoft.com/office/drawing/2014/main" id="{C9FF7968-3939-4A59-8363-8D2C71D052A6}"/>
                </a:ext>
              </a:extLst>
            </p:cNvPr>
            <p:cNvSpPr>
              <a:spLocks/>
            </p:cNvSpPr>
            <p:nvPr/>
          </p:nvSpPr>
          <p:spPr bwMode="auto">
            <a:xfrm>
              <a:off x="4318197" y="3596911"/>
              <a:ext cx="48097" cy="32537"/>
            </a:xfrm>
            <a:custGeom>
              <a:avLst/>
              <a:gdLst/>
              <a:ahLst/>
              <a:cxnLst>
                <a:cxn ang="0">
                  <a:pos x="32" y="20"/>
                </a:cxn>
                <a:cxn ang="0">
                  <a:pos x="32" y="20"/>
                </a:cxn>
                <a:cxn ang="0">
                  <a:pos x="34" y="15"/>
                </a:cxn>
                <a:cxn ang="0">
                  <a:pos x="34" y="0"/>
                </a:cxn>
                <a:cxn ang="0">
                  <a:pos x="30" y="2"/>
                </a:cxn>
                <a:cxn ang="0">
                  <a:pos x="7" y="2"/>
                </a:cxn>
                <a:cxn ang="0">
                  <a:pos x="7" y="2"/>
                </a:cxn>
                <a:cxn ang="0">
                  <a:pos x="8" y="2"/>
                </a:cxn>
                <a:cxn ang="0">
                  <a:pos x="8" y="2"/>
                </a:cxn>
                <a:cxn ang="0">
                  <a:pos x="8" y="5"/>
                </a:cxn>
                <a:cxn ang="0">
                  <a:pos x="8" y="8"/>
                </a:cxn>
                <a:cxn ang="0">
                  <a:pos x="7" y="10"/>
                </a:cxn>
                <a:cxn ang="0">
                  <a:pos x="4" y="12"/>
                </a:cxn>
                <a:cxn ang="0">
                  <a:pos x="4" y="12"/>
                </a:cxn>
                <a:cxn ang="0">
                  <a:pos x="1" y="15"/>
                </a:cxn>
                <a:cxn ang="0">
                  <a:pos x="0" y="16"/>
                </a:cxn>
                <a:cxn ang="0">
                  <a:pos x="1" y="17"/>
                </a:cxn>
                <a:cxn ang="0">
                  <a:pos x="2" y="19"/>
                </a:cxn>
                <a:cxn ang="0">
                  <a:pos x="2" y="19"/>
                </a:cxn>
                <a:cxn ang="0">
                  <a:pos x="4" y="19"/>
                </a:cxn>
                <a:cxn ang="0">
                  <a:pos x="5" y="20"/>
                </a:cxn>
                <a:cxn ang="0">
                  <a:pos x="4" y="23"/>
                </a:cxn>
                <a:cxn ang="0">
                  <a:pos x="4" y="23"/>
                </a:cxn>
                <a:cxn ang="0">
                  <a:pos x="11" y="22"/>
                </a:cxn>
                <a:cxn ang="0">
                  <a:pos x="11" y="22"/>
                </a:cxn>
                <a:cxn ang="0">
                  <a:pos x="32" y="20"/>
                </a:cxn>
                <a:cxn ang="0">
                  <a:pos x="32" y="20"/>
                </a:cxn>
              </a:cxnLst>
              <a:rect l="0" t="0" r="r" b="b"/>
              <a:pathLst>
                <a:path w="34" h="23">
                  <a:moveTo>
                    <a:pt x="32" y="20"/>
                  </a:moveTo>
                  <a:lnTo>
                    <a:pt x="32" y="20"/>
                  </a:lnTo>
                  <a:lnTo>
                    <a:pt x="34" y="15"/>
                  </a:lnTo>
                  <a:lnTo>
                    <a:pt x="34" y="0"/>
                  </a:lnTo>
                  <a:lnTo>
                    <a:pt x="30" y="2"/>
                  </a:lnTo>
                  <a:lnTo>
                    <a:pt x="7" y="2"/>
                  </a:lnTo>
                  <a:lnTo>
                    <a:pt x="7" y="2"/>
                  </a:lnTo>
                  <a:lnTo>
                    <a:pt x="8" y="2"/>
                  </a:lnTo>
                  <a:lnTo>
                    <a:pt x="8" y="2"/>
                  </a:lnTo>
                  <a:lnTo>
                    <a:pt x="8" y="5"/>
                  </a:lnTo>
                  <a:lnTo>
                    <a:pt x="8" y="8"/>
                  </a:lnTo>
                  <a:lnTo>
                    <a:pt x="7" y="10"/>
                  </a:lnTo>
                  <a:lnTo>
                    <a:pt x="4" y="12"/>
                  </a:lnTo>
                  <a:lnTo>
                    <a:pt x="4" y="12"/>
                  </a:lnTo>
                  <a:lnTo>
                    <a:pt x="1" y="15"/>
                  </a:lnTo>
                  <a:lnTo>
                    <a:pt x="0" y="16"/>
                  </a:lnTo>
                  <a:lnTo>
                    <a:pt x="1" y="17"/>
                  </a:lnTo>
                  <a:lnTo>
                    <a:pt x="2" y="19"/>
                  </a:lnTo>
                  <a:lnTo>
                    <a:pt x="2" y="19"/>
                  </a:lnTo>
                  <a:lnTo>
                    <a:pt x="4" y="19"/>
                  </a:lnTo>
                  <a:lnTo>
                    <a:pt x="5" y="20"/>
                  </a:lnTo>
                  <a:lnTo>
                    <a:pt x="4" y="23"/>
                  </a:lnTo>
                  <a:lnTo>
                    <a:pt x="4" y="23"/>
                  </a:lnTo>
                  <a:lnTo>
                    <a:pt x="11" y="22"/>
                  </a:lnTo>
                  <a:lnTo>
                    <a:pt x="11" y="22"/>
                  </a:lnTo>
                  <a:lnTo>
                    <a:pt x="32" y="20"/>
                  </a:lnTo>
                  <a:lnTo>
                    <a:pt x="32" y="2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6" name="Freeform 226">
              <a:extLst>
                <a:ext uri="{FF2B5EF4-FFF2-40B4-BE49-F238E27FC236}">
                  <a16:creationId xmlns:a16="http://schemas.microsoft.com/office/drawing/2014/main" id="{A91AB024-30C1-4F22-B161-669D63F09B3B}"/>
                </a:ext>
              </a:extLst>
            </p:cNvPr>
            <p:cNvSpPr>
              <a:spLocks/>
            </p:cNvSpPr>
            <p:nvPr/>
          </p:nvSpPr>
          <p:spPr bwMode="auto">
            <a:xfrm>
              <a:off x="4356392" y="3562960"/>
              <a:ext cx="158438" cy="200877"/>
            </a:xfrm>
            <a:custGeom>
              <a:avLst/>
              <a:gdLst/>
              <a:ahLst/>
              <a:cxnLst>
                <a:cxn ang="0">
                  <a:pos x="35" y="137"/>
                </a:cxn>
                <a:cxn ang="0">
                  <a:pos x="41" y="135"/>
                </a:cxn>
                <a:cxn ang="0">
                  <a:pos x="54" y="134"/>
                </a:cxn>
                <a:cxn ang="0">
                  <a:pos x="55" y="138"/>
                </a:cxn>
                <a:cxn ang="0">
                  <a:pos x="61" y="135"/>
                </a:cxn>
                <a:cxn ang="0">
                  <a:pos x="71" y="131"/>
                </a:cxn>
                <a:cxn ang="0">
                  <a:pos x="72" y="121"/>
                </a:cxn>
                <a:cxn ang="0">
                  <a:pos x="76" y="114"/>
                </a:cxn>
                <a:cxn ang="0">
                  <a:pos x="78" y="87"/>
                </a:cxn>
                <a:cxn ang="0">
                  <a:pos x="85" y="80"/>
                </a:cxn>
                <a:cxn ang="0">
                  <a:pos x="92" y="70"/>
                </a:cxn>
                <a:cxn ang="0">
                  <a:pos x="98" y="54"/>
                </a:cxn>
                <a:cxn ang="0">
                  <a:pos x="104" y="36"/>
                </a:cxn>
                <a:cxn ang="0">
                  <a:pos x="109" y="19"/>
                </a:cxn>
                <a:cxn ang="0">
                  <a:pos x="112" y="7"/>
                </a:cxn>
                <a:cxn ang="0">
                  <a:pos x="98" y="0"/>
                </a:cxn>
                <a:cxn ang="0">
                  <a:pos x="82" y="4"/>
                </a:cxn>
                <a:cxn ang="0">
                  <a:pos x="79" y="16"/>
                </a:cxn>
                <a:cxn ang="0">
                  <a:pos x="75" y="26"/>
                </a:cxn>
                <a:cxn ang="0">
                  <a:pos x="65" y="29"/>
                </a:cxn>
                <a:cxn ang="0">
                  <a:pos x="52" y="24"/>
                </a:cxn>
                <a:cxn ang="0">
                  <a:pos x="31" y="41"/>
                </a:cxn>
                <a:cxn ang="0">
                  <a:pos x="34" y="41"/>
                </a:cxn>
                <a:cxn ang="0">
                  <a:pos x="45" y="40"/>
                </a:cxn>
                <a:cxn ang="0">
                  <a:pos x="49" y="44"/>
                </a:cxn>
                <a:cxn ang="0">
                  <a:pos x="45" y="54"/>
                </a:cxn>
                <a:cxn ang="0">
                  <a:pos x="42" y="60"/>
                </a:cxn>
                <a:cxn ang="0">
                  <a:pos x="48" y="67"/>
                </a:cxn>
                <a:cxn ang="0">
                  <a:pos x="52" y="84"/>
                </a:cxn>
                <a:cxn ang="0">
                  <a:pos x="51" y="100"/>
                </a:cxn>
                <a:cxn ang="0">
                  <a:pos x="48" y="103"/>
                </a:cxn>
                <a:cxn ang="0">
                  <a:pos x="38" y="101"/>
                </a:cxn>
                <a:cxn ang="0">
                  <a:pos x="34" y="100"/>
                </a:cxn>
                <a:cxn ang="0">
                  <a:pos x="30" y="93"/>
                </a:cxn>
                <a:cxn ang="0">
                  <a:pos x="24" y="93"/>
                </a:cxn>
                <a:cxn ang="0">
                  <a:pos x="21" y="100"/>
                </a:cxn>
                <a:cxn ang="0">
                  <a:pos x="15" y="100"/>
                </a:cxn>
                <a:cxn ang="0">
                  <a:pos x="10" y="107"/>
                </a:cxn>
                <a:cxn ang="0">
                  <a:pos x="12" y="115"/>
                </a:cxn>
                <a:cxn ang="0">
                  <a:pos x="8" y="120"/>
                </a:cxn>
                <a:cxn ang="0">
                  <a:pos x="0" y="124"/>
                </a:cxn>
                <a:cxn ang="0">
                  <a:pos x="10" y="134"/>
                </a:cxn>
                <a:cxn ang="0">
                  <a:pos x="25" y="137"/>
                </a:cxn>
              </a:cxnLst>
              <a:rect l="0" t="0" r="r" b="b"/>
              <a:pathLst>
                <a:path w="112" h="142">
                  <a:moveTo>
                    <a:pt x="31" y="134"/>
                  </a:moveTo>
                  <a:lnTo>
                    <a:pt x="31" y="134"/>
                  </a:lnTo>
                  <a:lnTo>
                    <a:pt x="35" y="137"/>
                  </a:lnTo>
                  <a:lnTo>
                    <a:pt x="38" y="137"/>
                  </a:lnTo>
                  <a:lnTo>
                    <a:pt x="41" y="135"/>
                  </a:lnTo>
                  <a:lnTo>
                    <a:pt x="41" y="135"/>
                  </a:lnTo>
                  <a:lnTo>
                    <a:pt x="47" y="133"/>
                  </a:lnTo>
                  <a:lnTo>
                    <a:pt x="51" y="133"/>
                  </a:lnTo>
                  <a:lnTo>
                    <a:pt x="54" y="134"/>
                  </a:lnTo>
                  <a:lnTo>
                    <a:pt x="54" y="137"/>
                  </a:lnTo>
                  <a:lnTo>
                    <a:pt x="54" y="137"/>
                  </a:lnTo>
                  <a:lnTo>
                    <a:pt x="55" y="138"/>
                  </a:lnTo>
                  <a:lnTo>
                    <a:pt x="57" y="140"/>
                  </a:lnTo>
                  <a:lnTo>
                    <a:pt x="61" y="135"/>
                  </a:lnTo>
                  <a:lnTo>
                    <a:pt x="61" y="135"/>
                  </a:lnTo>
                  <a:lnTo>
                    <a:pt x="65" y="133"/>
                  </a:lnTo>
                  <a:lnTo>
                    <a:pt x="68" y="133"/>
                  </a:lnTo>
                  <a:lnTo>
                    <a:pt x="71" y="131"/>
                  </a:lnTo>
                  <a:lnTo>
                    <a:pt x="71" y="127"/>
                  </a:lnTo>
                  <a:lnTo>
                    <a:pt x="71" y="127"/>
                  </a:lnTo>
                  <a:lnTo>
                    <a:pt x="72" y="121"/>
                  </a:lnTo>
                  <a:lnTo>
                    <a:pt x="74" y="121"/>
                  </a:lnTo>
                  <a:lnTo>
                    <a:pt x="76" y="120"/>
                  </a:lnTo>
                  <a:lnTo>
                    <a:pt x="76" y="114"/>
                  </a:lnTo>
                  <a:lnTo>
                    <a:pt x="76" y="114"/>
                  </a:lnTo>
                  <a:lnTo>
                    <a:pt x="78" y="87"/>
                  </a:lnTo>
                  <a:lnTo>
                    <a:pt x="78" y="87"/>
                  </a:lnTo>
                  <a:lnTo>
                    <a:pt x="79" y="86"/>
                  </a:lnTo>
                  <a:lnTo>
                    <a:pt x="81" y="84"/>
                  </a:lnTo>
                  <a:lnTo>
                    <a:pt x="85" y="80"/>
                  </a:lnTo>
                  <a:lnTo>
                    <a:pt x="89" y="76"/>
                  </a:lnTo>
                  <a:lnTo>
                    <a:pt x="92" y="73"/>
                  </a:lnTo>
                  <a:lnTo>
                    <a:pt x="92" y="70"/>
                  </a:lnTo>
                  <a:lnTo>
                    <a:pt x="92" y="70"/>
                  </a:lnTo>
                  <a:lnTo>
                    <a:pt x="94" y="63"/>
                  </a:lnTo>
                  <a:lnTo>
                    <a:pt x="98" y="54"/>
                  </a:lnTo>
                  <a:lnTo>
                    <a:pt x="102" y="44"/>
                  </a:lnTo>
                  <a:lnTo>
                    <a:pt x="104" y="36"/>
                  </a:lnTo>
                  <a:lnTo>
                    <a:pt x="104" y="36"/>
                  </a:lnTo>
                  <a:lnTo>
                    <a:pt x="105" y="30"/>
                  </a:lnTo>
                  <a:lnTo>
                    <a:pt x="106" y="26"/>
                  </a:lnTo>
                  <a:lnTo>
                    <a:pt x="109" y="19"/>
                  </a:lnTo>
                  <a:lnTo>
                    <a:pt x="109" y="19"/>
                  </a:lnTo>
                  <a:lnTo>
                    <a:pt x="112" y="12"/>
                  </a:lnTo>
                  <a:lnTo>
                    <a:pt x="112" y="7"/>
                  </a:lnTo>
                  <a:lnTo>
                    <a:pt x="112" y="3"/>
                  </a:lnTo>
                  <a:lnTo>
                    <a:pt x="112" y="3"/>
                  </a:lnTo>
                  <a:lnTo>
                    <a:pt x="98" y="0"/>
                  </a:lnTo>
                  <a:lnTo>
                    <a:pt x="92" y="3"/>
                  </a:lnTo>
                  <a:lnTo>
                    <a:pt x="82" y="4"/>
                  </a:lnTo>
                  <a:lnTo>
                    <a:pt x="82" y="4"/>
                  </a:lnTo>
                  <a:lnTo>
                    <a:pt x="82" y="9"/>
                  </a:lnTo>
                  <a:lnTo>
                    <a:pt x="82" y="13"/>
                  </a:lnTo>
                  <a:lnTo>
                    <a:pt x="79" y="16"/>
                  </a:lnTo>
                  <a:lnTo>
                    <a:pt x="79" y="16"/>
                  </a:lnTo>
                  <a:lnTo>
                    <a:pt x="78" y="22"/>
                  </a:lnTo>
                  <a:lnTo>
                    <a:pt x="75" y="26"/>
                  </a:lnTo>
                  <a:lnTo>
                    <a:pt x="75" y="33"/>
                  </a:lnTo>
                  <a:lnTo>
                    <a:pt x="75" y="33"/>
                  </a:lnTo>
                  <a:lnTo>
                    <a:pt x="65" y="29"/>
                  </a:lnTo>
                  <a:lnTo>
                    <a:pt x="58" y="26"/>
                  </a:lnTo>
                  <a:lnTo>
                    <a:pt x="52" y="24"/>
                  </a:lnTo>
                  <a:lnTo>
                    <a:pt x="52" y="24"/>
                  </a:lnTo>
                  <a:lnTo>
                    <a:pt x="34" y="24"/>
                  </a:lnTo>
                  <a:lnTo>
                    <a:pt x="34" y="24"/>
                  </a:lnTo>
                  <a:lnTo>
                    <a:pt x="31" y="41"/>
                  </a:lnTo>
                  <a:lnTo>
                    <a:pt x="31" y="41"/>
                  </a:lnTo>
                  <a:lnTo>
                    <a:pt x="32" y="41"/>
                  </a:lnTo>
                  <a:lnTo>
                    <a:pt x="34" y="41"/>
                  </a:lnTo>
                  <a:lnTo>
                    <a:pt x="38" y="41"/>
                  </a:lnTo>
                  <a:lnTo>
                    <a:pt x="42" y="40"/>
                  </a:lnTo>
                  <a:lnTo>
                    <a:pt x="45" y="40"/>
                  </a:lnTo>
                  <a:lnTo>
                    <a:pt x="48" y="41"/>
                  </a:lnTo>
                  <a:lnTo>
                    <a:pt x="48" y="41"/>
                  </a:lnTo>
                  <a:lnTo>
                    <a:pt x="49" y="44"/>
                  </a:lnTo>
                  <a:lnTo>
                    <a:pt x="51" y="47"/>
                  </a:lnTo>
                  <a:lnTo>
                    <a:pt x="49" y="51"/>
                  </a:lnTo>
                  <a:lnTo>
                    <a:pt x="45" y="54"/>
                  </a:lnTo>
                  <a:lnTo>
                    <a:pt x="45" y="54"/>
                  </a:lnTo>
                  <a:lnTo>
                    <a:pt x="42" y="57"/>
                  </a:lnTo>
                  <a:lnTo>
                    <a:pt x="42" y="60"/>
                  </a:lnTo>
                  <a:lnTo>
                    <a:pt x="45" y="64"/>
                  </a:lnTo>
                  <a:lnTo>
                    <a:pt x="48" y="67"/>
                  </a:lnTo>
                  <a:lnTo>
                    <a:pt x="48" y="67"/>
                  </a:lnTo>
                  <a:lnTo>
                    <a:pt x="51" y="70"/>
                  </a:lnTo>
                  <a:lnTo>
                    <a:pt x="52" y="73"/>
                  </a:lnTo>
                  <a:lnTo>
                    <a:pt x="52" y="84"/>
                  </a:lnTo>
                  <a:lnTo>
                    <a:pt x="52" y="84"/>
                  </a:lnTo>
                  <a:lnTo>
                    <a:pt x="52" y="96"/>
                  </a:lnTo>
                  <a:lnTo>
                    <a:pt x="51" y="100"/>
                  </a:lnTo>
                  <a:lnTo>
                    <a:pt x="49" y="101"/>
                  </a:lnTo>
                  <a:lnTo>
                    <a:pt x="48" y="103"/>
                  </a:lnTo>
                  <a:lnTo>
                    <a:pt x="48" y="103"/>
                  </a:lnTo>
                  <a:lnTo>
                    <a:pt x="44" y="103"/>
                  </a:lnTo>
                  <a:lnTo>
                    <a:pt x="41" y="101"/>
                  </a:lnTo>
                  <a:lnTo>
                    <a:pt x="38" y="101"/>
                  </a:lnTo>
                  <a:lnTo>
                    <a:pt x="35" y="101"/>
                  </a:lnTo>
                  <a:lnTo>
                    <a:pt x="35" y="101"/>
                  </a:lnTo>
                  <a:lnTo>
                    <a:pt x="34" y="100"/>
                  </a:lnTo>
                  <a:lnTo>
                    <a:pt x="32" y="100"/>
                  </a:lnTo>
                  <a:lnTo>
                    <a:pt x="31" y="96"/>
                  </a:lnTo>
                  <a:lnTo>
                    <a:pt x="30" y="93"/>
                  </a:lnTo>
                  <a:lnTo>
                    <a:pt x="27" y="91"/>
                  </a:lnTo>
                  <a:lnTo>
                    <a:pt x="27" y="91"/>
                  </a:lnTo>
                  <a:lnTo>
                    <a:pt x="24" y="93"/>
                  </a:lnTo>
                  <a:lnTo>
                    <a:pt x="24" y="96"/>
                  </a:lnTo>
                  <a:lnTo>
                    <a:pt x="22" y="98"/>
                  </a:lnTo>
                  <a:lnTo>
                    <a:pt x="21" y="100"/>
                  </a:lnTo>
                  <a:lnTo>
                    <a:pt x="20" y="100"/>
                  </a:lnTo>
                  <a:lnTo>
                    <a:pt x="20" y="100"/>
                  </a:lnTo>
                  <a:lnTo>
                    <a:pt x="15" y="100"/>
                  </a:lnTo>
                  <a:lnTo>
                    <a:pt x="11" y="100"/>
                  </a:lnTo>
                  <a:lnTo>
                    <a:pt x="10" y="103"/>
                  </a:lnTo>
                  <a:lnTo>
                    <a:pt x="10" y="107"/>
                  </a:lnTo>
                  <a:lnTo>
                    <a:pt x="10" y="107"/>
                  </a:lnTo>
                  <a:lnTo>
                    <a:pt x="12" y="111"/>
                  </a:lnTo>
                  <a:lnTo>
                    <a:pt x="12" y="115"/>
                  </a:lnTo>
                  <a:lnTo>
                    <a:pt x="12" y="118"/>
                  </a:lnTo>
                  <a:lnTo>
                    <a:pt x="8" y="120"/>
                  </a:lnTo>
                  <a:lnTo>
                    <a:pt x="8" y="120"/>
                  </a:lnTo>
                  <a:lnTo>
                    <a:pt x="3" y="121"/>
                  </a:lnTo>
                  <a:lnTo>
                    <a:pt x="0" y="124"/>
                  </a:lnTo>
                  <a:lnTo>
                    <a:pt x="0" y="124"/>
                  </a:lnTo>
                  <a:lnTo>
                    <a:pt x="3" y="125"/>
                  </a:lnTo>
                  <a:lnTo>
                    <a:pt x="3" y="125"/>
                  </a:lnTo>
                  <a:lnTo>
                    <a:pt x="10" y="134"/>
                  </a:lnTo>
                  <a:lnTo>
                    <a:pt x="15" y="142"/>
                  </a:lnTo>
                  <a:lnTo>
                    <a:pt x="15" y="142"/>
                  </a:lnTo>
                  <a:lnTo>
                    <a:pt x="25" y="137"/>
                  </a:lnTo>
                  <a:lnTo>
                    <a:pt x="31" y="134"/>
                  </a:lnTo>
                  <a:lnTo>
                    <a:pt x="31" y="13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7" name="Freeform 227">
              <a:extLst>
                <a:ext uri="{FF2B5EF4-FFF2-40B4-BE49-F238E27FC236}">
                  <a16:creationId xmlns:a16="http://schemas.microsoft.com/office/drawing/2014/main" id="{D570E758-8DEB-4F9D-8CC5-A3109C226679}"/>
                </a:ext>
              </a:extLst>
            </p:cNvPr>
            <p:cNvSpPr>
              <a:spLocks/>
            </p:cNvSpPr>
            <p:nvPr/>
          </p:nvSpPr>
          <p:spPr bwMode="auto">
            <a:xfrm>
              <a:off x="4591221" y="3104620"/>
              <a:ext cx="372048" cy="462584"/>
            </a:xfrm>
            <a:custGeom>
              <a:avLst/>
              <a:gdLst/>
              <a:ahLst/>
              <a:cxnLst>
                <a:cxn ang="0">
                  <a:pos x="204" y="13"/>
                </a:cxn>
                <a:cxn ang="0">
                  <a:pos x="194" y="20"/>
                </a:cxn>
                <a:cxn ang="0">
                  <a:pos x="185" y="25"/>
                </a:cxn>
                <a:cxn ang="0">
                  <a:pos x="155" y="18"/>
                </a:cxn>
                <a:cxn ang="0">
                  <a:pos x="47" y="23"/>
                </a:cxn>
                <a:cxn ang="0">
                  <a:pos x="33" y="108"/>
                </a:cxn>
                <a:cxn ang="0">
                  <a:pos x="23" y="128"/>
                </a:cxn>
                <a:cxn ang="0">
                  <a:pos x="16" y="141"/>
                </a:cxn>
                <a:cxn ang="0">
                  <a:pos x="9" y="146"/>
                </a:cxn>
                <a:cxn ang="0">
                  <a:pos x="3" y="155"/>
                </a:cxn>
                <a:cxn ang="0">
                  <a:pos x="3" y="166"/>
                </a:cxn>
                <a:cxn ang="0">
                  <a:pos x="2" y="176"/>
                </a:cxn>
                <a:cxn ang="0">
                  <a:pos x="7" y="188"/>
                </a:cxn>
                <a:cxn ang="0">
                  <a:pos x="13" y="205"/>
                </a:cxn>
                <a:cxn ang="0">
                  <a:pos x="29" y="227"/>
                </a:cxn>
                <a:cxn ang="0">
                  <a:pos x="24" y="237"/>
                </a:cxn>
                <a:cxn ang="0">
                  <a:pos x="33" y="246"/>
                </a:cxn>
                <a:cxn ang="0">
                  <a:pos x="51" y="259"/>
                </a:cxn>
                <a:cxn ang="0">
                  <a:pos x="56" y="266"/>
                </a:cxn>
                <a:cxn ang="0">
                  <a:pos x="68" y="282"/>
                </a:cxn>
                <a:cxn ang="0">
                  <a:pos x="84" y="300"/>
                </a:cxn>
                <a:cxn ang="0">
                  <a:pos x="90" y="307"/>
                </a:cxn>
                <a:cxn ang="0">
                  <a:pos x="101" y="313"/>
                </a:cxn>
                <a:cxn ang="0">
                  <a:pos x="114" y="313"/>
                </a:cxn>
                <a:cxn ang="0">
                  <a:pos x="121" y="310"/>
                </a:cxn>
                <a:cxn ang="0">
                  <a:pos x="152" y="323"/>
                </a:cxn>
                <a:cxn ang="0">
                  <a:pos x="162" y="326"/>
                </a:cxn>
                <a:cxn ang="0">
                  <a:pos x="179" y="323"/>
                </a:cxn>
                <a:cxn ang="0">
                  <a:pos x="189" y="317"/>
                </a:cxn>
                <a:cxn ang="0">
                  <a:pos x="196" y="309"/>
                </a:cxn>
                <a:cxn ang="0">
                  <a:pos x="213" y="306"/>
                </a:cxn>
                <a:cxn ang="0">
                  <a:pos x="219" y="296"/>
                </a:cxn>
                <a:cxn ang="0">
                  <a:pos x="206" y="289"/>
                </a:cxn>
                <a:cxn ang="0">
                  <a:pos x="191" y="269"/>
                </a:cxn>
                <a:cxn ang="0">
                  <a:pos x="177" y="259"/>
                </a:cxn>
                <a:cxn ang="0">
                  <a:pos x="177" y="252"/>
                </a:cxn>
                <a:cxn ang="0">
                  <a:pos x="184" y="245"/>
                </a:cxn>
                <a:cxn ang="0">
                  <a:pos x="192" y="227"/>
                </a:cxn>
                <a:cxn ang="0">
                  <a:pos x="196" y="212"/>
                </a:cxn>
                <a:cxn ang="0">
                  <a:pos x="204" y="205"/>
                </a:cxn>
                <a:cxn ang="0">
                  <a:pos x="209" y="189"/>
                </a:cxn>
                <a:cxn ang="0">
                  <a:pos x="221" y="178"/>
                </a:cxn>
                <a:cxn ang="0">
                  <a:pos x="226" y="166"/>
                </a:cxn>
                <a:cxn ang="0">
                  <a:pos x="229" y="139"/>
                </a:cxn>
                <a:cxn ang="0">
                  <a:pos x="239" y="117"/>
                </a:cxn>
                <a:cxn ang="0">
                  <a:pos x="248" y="104"/>
                </a:cxn>
                <a:cxn ang="0">
                  <a:pos x="263" y="89"/>
                </a:cxn>
                <a:cxn ang="0">
                  <a:pos x="246" y="72"/>
                </a:cxn>
                <a:cxn ang="0">
                  <a:pos x="242" y="40"/>
                </a:cxn>
                <a:cxn ang="0">
                  <a:pos x="231" y="17"/>
                </a:cxn>
                <a:cxn ang="0">
                  <a:pos x="218" y="4"/>
                </a:cxn>
                <a:cxn ang="0">
                  <a:pos x="212" y="7"/>
                </a:cxn>
              </a:cxnLst>
              <a:rect l="0" t="0" r="r" b="b"/>
              <a:pathLst>
                <a:path w="263" h="327">
                  <a:moveTo>
                    <a:pt x="208" y="7"/>
                  </a:moveTo>
                  <a:lnTo>
                    <a:pt x="208" y="7"/>
                  </a:lnTo>
                  <a:lnTo>
                    <a:pt x="206" y="7"/>
                  </a:lnTo>
                  <a:lnTo>
                    <a:pt x="205" y="8"/>
                  </a:lnTo>
                  <a:lnTo>
                    <a:pt x="204" y="13"/>
                  </a:lnTo>
                  <a:lnTo>
                    <a:pt x="201" y="17"/>
                  </a:lnTo>
                  <a:lnTo>
                    <a:pt x="199" y="18"/>
                  </a:lnTo>
                  <a:lnTo>
                    <a:pt x="198" y="18"/>
                  </a:lnTo>
                  <a:lnTo>
                    <a:pt x="198" y="18"/>
                  </a:lnTo>
                  <a:lnTo>
                    <a:pt x="194" y="20"/>
                  </a:lnTo>
                  <a:lnTo>
                    <a:pt x="191" y="23"/>
                  </a:lnTo>
                  <a:lnTo>
                    <a:pt x="191" y="24"/>
                  </a:lnTo>
                  <a:lnTo>
                    <a:pt x="188" y="25"/>
                  </a:lnTo>
                  <a:lnTo>
                    <a:pt x="188" y="25"/>
                  </a:lnTo>
                  <a:lnTo>
                    <a:pt x="185" y="25"/>
                  </a:lnTo>
                  <a:lnTo>
                    <a:pt x="182" y="24"/>
                  </a:lnTo>
                  <a:lnTo>
                    <a:pt x="179" y="21"/>
                  </a:lnTo>
                  <a:lnTo>
                    <a:pt x="158" y="21"/>
                  </a:lnTo>
                  <a:lnTo>
                    <a:pt x="158" y="21"/>
                  </a:lnTo>
                  <a:lnTo>
                    <a:pt x="155" y="18"/>
                  </a:lnTo>
                  <a:lnTo>
                    <a:pt x="154" y="18"/>
                  </a:lnTo>
                  <a:lnTo>
                    <a:pt x="151" y="18"/>
                  </a:lnTo>
                  <a:lnTo>
                    <a:pt x="151" y="18"/>
                  </a:lnTo>
                  <a:lnTo>
                    <a:pt x="145" y="23"/>
                  </a:lnTo>
                  <a:lnTo>
                    <a:pt x="47" y="23"/>
                  </a:lnTo>
                  <a:lnTo>
                    <a:pt x="47" y="23"/>
                  </a:lnTo>
                  <a:lnTo>
                    <a:pt x="47" y="55"/>
                  </a:lnTo>
                  <a:lnTo>
                    <a:pt x="33" y="55"/>
                  </a:lnTo>
                  <a:lnTo>
                    <a:pt x="33" y="108"/>
                  </a:lnTo>
                  <a:lnTo>
                    <a:pt x="33" y="108"/>
                  </a:lnTo>
                  <a:lnTo>
                    <a:pt x="33" y="117"/>
                  </a:lnTo>
                  <a:lnTo>
                    <a:pt x="31" y="122"/>
                  </a:lnTo>
                  <a:lnTo>
                    <a:pt x="30" y="125"/>
                  </a:lnTo>
                  <a:lnTo>
                    <a:pt x="30" y="125"/>
                  </a:lnTo>
                  <a:lnTo>
                    <a:pt x="23" y="128"/>
                  </a:lnTo>
                  <a:lnTo>
                    <a:pt x="19" y="131"/>
                  </a:lnTo>
                  <a:lnTo>
                    <a:pt x="17" y="132"/>
                  </a:lnTo>
                  <a:lnTo>
                    <a:pt x="17" y="134"/>
                  </a:lnTo>
                  <a:lnTo>
                    <a:pt x="17" y="134"/>
                  </a:lnTo>
                  <a:lnTo>
                    <a:pt x="16" y="141"/>
                  </a:lnTo>
                  <a:lnTo>
                    <a:pt x="13" y="142"/>
                  </a:lnTo>
                  <a:lnTo>
                    <a:pt x="10" y="144"/>
                  </a:lnTo>
                  <a:lnTo>
                    <a:pt x="10" y="144"/>
                  </a:lnTo>
                  <a:lnTo>
                    <a:pt x="9" y="145"/>
                  </a:lnTo>
                  <a:lnTo>
                    <a:pt x="9" y="146"/>
                  </a:lnTo>
                  <a:lnTo>
                    <a:pt x="7" y="151"/>
                  </a:lnTo>
                  <a:lnTo>
                    <a:pt x="7" y="154"/>
                  </a:lnTo>
                  <a:lnTo>
                    <a:pt x="6" y="155"/>
                  </a:lnTo>
                  <a:lnTo>
                    <a:pt x="3" y="155"/>
                  </a:lnTo>
                  <a:lnTo>
                    <a:pt x="3" y="155"/>
                  </a:lnTo>
                  <a:lnTo>
                    <a:pt x="2" y="156"/>
                  </a:lnTo>
                  <a:lnTo>
                    <a:pt x="2" y="156"/>
                  </a:lnTo>
                  <a:lnTo>
                    <a:pt x="2" y="161"/>
                  </a:lnTo>
                  <a:lnTo>
                    <a:pt x="3" y="163"/>
                  </a:lnTo>
                  <a:lnTo>
                    <a:pt x="3" y="166"/>
                  </a:lnTo>
                  <a:lnTo>
                    <a:pt x="3" y="168"/>
                  </a:lnTo>
                  <a:lnTo>
                    <a:pt x="3" y="168"/>
                  </a:lnTo>
                  <a:lnTo>
                    <a:pt x="0" y="171"/>
                  </a:lnTo>
                  <a:lnTo>
                    <a:pt x="0" y="173"/>
                  </a:lnTo>
                  <a:lnTo>
                    <a:pt x="2" y="176"/>
                  </a:lnTo>
                  <a:lnTo>
                    <a:pt x="4" y="176"/>
                  </a:lnTo>
                  <a:lnTo>
                    <a:pt x="4" y="176"/>
                  </a:lnTo>
                  <a:lnTo>
                    <a:pt x="7" y="178"/>
                  </a:lnTo>
                  <a:lnTo>
                    <a:pt x="9" y="181"/>
                  </a:lnTo>
                  <a:lnTo>
                    <a:pt x="7" y="188"/>
                  </a:lnTo>
                  <a:lnTo>
                    <a:pt x="7" y="188"/>
                  </a:lnTo>
                  <a:lnTo>
                    <a:pt x="9" y="192"/>
                  </a:lnTo>
                  <a:lnTo>
                    <a:pt x="11" y="195"/>
                  </a:lnTo>
                  <a:lnTo>
                    <a:pt x="16" y="198"/>
                  </a:lnTo>
                  <a:lnTo>
                    <a:pt x="13" y="205"/>
                  </a:lnTo>
                  <a:lnTo>
                    <a:pt x="13" y="205"/>
                  </a:lnTo>
                  <a:lnTo>
                    <a:pt x="19" y="212"/>
                  </a:lnTo>
                  <a:lnTo>
                    <a:pt x="26" y="220"/>
                  </a:lnTo>
                  <a:lnTo>
                    <a:pt x="26" y="220"/>
                  </a:lnTo>
                  <a:lnTo>
                    <a:pt x="29" y="227"/>
                  </a:lnTo>
                  <a:lnTo>
                    <a:pt x="29" y="232"/>
                  </a:lnTo>
                  <a:lnTo>
                    <a:pt x="29" y="233"/>
                  </a:lnTo>
                  <a:lnTo>
                    <a:pt x="26" y="235"/>
                  </a:lnTo>
                  <a:lnTo>
                    <a:pt x="26" y="235"/>
                  </a:lnTo>
                  <a:lnTo>
                    <a:pt x="24" y="237"/>
                  </a:lnTo>
                  <a:lnTo>
                    <a:pt x="23" y="239"/>
                  </a:lnTo>
                  <a:lnTo>
                    <a:pt x="24" y="240"/>
                  </a:lnTo>
                  <a:lnTo>
                    <a:pt x="31" y="242"/>
                  </a:lnTo>
                  <a:lnTo>
                    <a:pt x="33" y="246"/>
                  </a:lnTo>
                  <a:lnTo>
                    <a:pt x="33" y="246"/>
                  </a:lnTo>
                  <a:lnTo>
                    <a:pt x="39" y="247"/>
                  </a:lnTo>
                  <a:lnTo>
                    <a:pt x="43" y="249"/>
                  </a:lnTo>
                  <a:lnTo>
                    <a:pt x="46" y="253"/>
                  </a:lnTo>
                  <a:lnTo>
                    <a:pt x="46" y="253"/>
                  </a:lnTo>
                  <a:lnTo>
                    <a:pt x="51" y="259"/>
                  </a:lnTo>
                  <a:lnTo>
                    <a:pt x="53" y="260"/>
                  </a:lnTo>
                  <a:lnTo>
                    <a:pt x="53" y="263"/>
                  </a:lnTo>
                  <a:lnTo>
                    <a:pt x="53" y="263"/>
                  </a:lnTo>
                  <a:lnTo>
                    <a:pt x="54" y="264"/>
                  </a:lnTo>
                  <a:lnTo>
                    <a:pt x="56" y="266"/>
                  </a:lnTo>
                  <a:lnTo>
                    <a:pt x="63" y="272"/>
                  </a:lnTo>
                  <a:lnTo>
                    <a:pt x="63" y="272"/>
                  </a:lnTo>
                  <a:lnTo>
                    <a:pt x="67" y="274"/>
                  </a:lnTo>
                  <a:lnTo>
                    <a:pt x="68" y="277"/>
                  </a:lnTo>
                  <a:lnTo>
                    <a:pt x="68" y="282"/>
                  </a:lnTo>
                  <a:lnTo>
                    <a:pt x="68" y="282"/>
                  </a:lnTo>
                  <a:lnTo>
                    <a:pt x="71" y="284"/>
                  </a:lnTo>
                  <a:lnTo>
                    <a:pt x="74" y="287"/>
                  </a:lnTo>
                  <a:lnTo>
                    <a:pt x="80" y="290"/>
                  </a:lnTo>
                  <a:lnTo>
                    <a:pt x="84" y="300"/>
                  </a:lnTo>
                  <a:lnTo>
                    <a:pt x="84" y="300"/>
                  </a:lnTo>
                  <a:lnTo>
                    <a:pt x="85" y="301"/>
                  </a:lnTo>
                  <a:lnTo>
                    <a:pt x="88" y="303"/>
                  </a:lnTo>
                  <a:lnTo>
                    <a:pt x="88" y="303"/>
                  </a:lnTo>
                  <a:lnTo>
                    <a:pt x="90" y="307"/>
                  </a:lnTo>
                  <a:lnTo>
                    <a:pt x="93" y="310"/>
                  </a:lnTo>
                  <a:lnTo>
                    <a:pt x="94" y="311"/>
                  </a:lnTo>
                  <a:lnTo>
                    <a:pt x="94" y="311"/>
                  </a:lnTo>
                  <a:lnTo>
                    <a:pt x="98" y="313"/>
                  </a:lnTo>
                  <a:lnTo>
                    <a:pt x="101" y="313"/>
                  </a:lnTo>
                  <a:lnTo>
                    <a:pt x="104" y="311"/>
                  </a:lnTo>
                  <a:lnTo>
                    <a:pt x="104" y="311"/>
                  </a:lnTo>
                  <a:lnTo>
                    <a:pt x="108" y="310"/>
                  </a:lnTo>
                  <a:lnTo>
                    <a:pt x="111" y="310"/>
                  </a:lnTo>
                  <a:lnTo>
                    <a:pt x="114" y="313"/>
                  </a:lnTo>
                  <a:lnTo>
                    <a:pt x="114" y="313"/>
                  </a:lnTo>
                  <a:lnTo>
                    <a:pt x="117" y="311"/>
                  </a:lnTo>
                  <a:lnTo>
                    <a:pt x="118" y="310"/>
                  </a:lnTo>
                  <a:lnTo>
                    <a:pt x="121" y="310"/>
                  </a:lnTo>
                  <a:lnTo>
                    <a:pt x="121" y="310"/>
                  </a:lnTo>
                  <a:lnTo>
                    <a:pt x="140" y="326"/>
                  </a:lnTo>
                  <a:lnTo>
                    <a:pt x="140" y="326"/>
                  </a:lnTo>
                  <a:lnTo>
                    <a:pt x="145" y="324"/>
                  </a:lnTo>
                  <a:lnTo>
                    <a:pt x="152" y="323"/>
                  </a:lnTo>
                  <a:lnTo>
                    <a:pt x="152" y="323"/>
                  </a:lnTo>
                  <a:lnTo>
                    <a:pt x="155" y="323"/>
                  </a:lnTo>
                  <a:lnTo>
                    <a:pt x="158" y="326"/>
                  </a:lnTo>
                  <a:lnTo>
                    <a:pt x="159" y="327"/>
                  </a:lnTo>
                  <a:lnTo>
                    <a:pt x="162" y="326"/>
                  </a:lnTo>
                  <a:lnTo>
                    <a:pt x="162" y="326"/>
                  </a:lnTo>
                  <a:lnTo>
                    <a:pt x="167" y="323"/>
                  </a:lnTo>
                  <a:lnTo>
                    <a:pt x="171" y="321"/>
                  </a:lnTo>
                  <a:lnTo>
                    <a:pt x="174" y="323"/>
                  </a:lnTo>
                  <a:lnTo>
                    <a:pt x="174" y="323"/>
                  </a:lnTo>
                  <a:lnTo>
                    <a:pt x="179" y="323"/>
                  </a:lnTo>
                  <a:lnTo>
                    <a:pt x="182" y="323"/>
                  </a:lnTo>
                  <a:lnTo>
                    <a:pt x="184" y="321"/>
                  </a:lnTo>
                  <a:lnTo>
                    <a:pt x="184" y="321"/>
                  </a:lnTo>
                  <a:lnTo>
                    <a:pt x="185" y="319"/>
                  </a:lnTo>
                  <a:lnTo>
                    <a:pt x="189" y="317"/>
                  </a:lnTo>
                  <a:lnTo>
                    <a:pt x="189" y="317"/>
                  </a:lnTo>
                  <a:lnTo>
                    <a:pt x="191" y="314"/>
                  </a:lnTo>
                  <a:lnTo>
                    <a:pt x="191" y="314"/>
                  </a:lnTo>
                  <a:lnTo>
                    <a:pt x="192" y="311"/>
                  </a:lnTo>
                  <a:lnTo>
                    <a:pt x="196" y="309"/>
                  </a:lnTo>
                  <a:lnTo>
                    <a:pt x="204" y="306"/>
                  </a:lnTo>
                  <a:lnTo>
                    <a:pt x="204" y="306"/>
                  </a:lnTo>
                  <a:lnTo>
                    <a:pt x="209" y="304"/>
                  </a:lnTo>
                  <a:lnTo>
                    <a:pt x="212" y="306"/>
                  </a:lnTo>
                  <a:lnTo>
                    <a:pt x="213" y="306"/>
                  </a:lnTo>
                  <a:lnTo>
                    <a:pt x="213" y="306"/>
                  </a:lnTo>
                  <a:lnTo>
                    <a:pt x="218" y="309"/>
                  </a:lnTo>
                  <a:lnTo>
                    <a:pt x="218" y="309"/>
                  </a:lnTo>
                  <a:lnTo>
                    <a:pt x="219" y="299"/>
                  </a:lnTo>
                  <a:lnTo>
                    <a:pt x="219" y="296"/>
                  </a:lnTo>
                  <a:lnTo>
                    <a:pt x="218" y="294"/>
                  </a:lnTo>
                  <a:lnTo>
                    <a:pt x="218" y="294"/>
                  </a:lnTo>
                  <a:lnTo>
                    <a:pt x="213" y="294"/>
                  </a:lnTo>
                  <a:lnTo>
                    <a:pt x="209" y="292"/>
                  </a:lnTo>
                  <a:lnTo>
                    <a:pt x="206" y="289"/>
                  </a:lnTo>
                  <a:lnTo>
                    <a:pt x="202" y="283"/>
                  </a:lnTo>
                  <a:lnTo>
                    <a:pt x="202" y="283"/>
                  </a:lnTo>
                  <a:lnTo>
                    <a:pt x="199" y="277"/>
                  </a:lnTo>
                  <a:lnTo>
                    <a:pt x="195" y="273"/>
                  </a:lnTo>
                  <a:lnTo>
                    <a:pt x="191" y="269"/>
                  </a:lnTo>
                  <a:lnTo>
                    <a:pt x="189" y="264"/>
                  </a:lnTo>
                  <a:lnTo>
                    <a:pt x="189" y="264"/>
                  </a:lnTo>
                  <a:lnTo>
                    <a:pt x="186" y="262"/>
                  </a:lnTo>
                  <a:lnTo>
                    <a:pt x="181" y="260"/>
                  </a:lnTo>
                  <a:lnTo>
                    <a:pt x="177" y="259"/>
                  </a:lnTo>
                  <a:lnTo>
                    <a:pt x="174" y="257"/>
                  </a:lnTo>
                  <a:lnTo>
                    <a:pt x="174" y="257"/>
                  </a:lnTo>
                  <a:lnTo>
                    <a:pt x="174" y="255"/>
                  </a:lnTo>
                  <a:lnTo>
                    <a:pt x="175" y="253"/>
                  </a:lnTo>
                  <a:lnTo>
                    <a:pt x="177" y="252"/>
                  </a:lnTo>
                  <a:lnTo>
                    <a:pt x="177" y="247"/>
                  </a:lnTo>
                  <a:lnTo>
                    <a:pt x="177" y="247"/>
                  </a:lnTo>
                  <a:lnTo>
                    <a:pt x="178" y="246"/>
                  </a:lnTo>
                  <a:lnTo>
                    <a:pt x="179" y="246"/>
                  </a:lnTo>
                  <a:lnTo>
                    <a:pt x="184" y="245"/>
                  </a:lnTo>
                  <a:lnTo>
                    <a:pt x="189" y="245"/>
                  </a:lnTo>
                  <a:lnTo>
                    <a:pt x="189" y="245"/>
                  </a:lnTo>
                  <a:lnTo>
                    <a:pt x="191" y="237"/>
                  </a:lnTo>
                  <a:lnTo>
                    <a:pt x="192" y="227"/>
                  </a:lnTo>
                  <a:lnTo>
                    <a:pt x="192" y="227"/>
                  </a:lnTo>
                  <a:lnTo>
                    <a:pt x="194" y="223"/>
                  </a:lnTo>
                  <a:lnTo>
                    <a:pt x="195" y="219"/>
                  </a:lnTo>
                  <a:lnTo>
                    <a:pt x="198" y="215"/>
                  </a:lnTo>
                  <a:lnTo>
                    <a:pt x="198" y="213"/>
                  </a:lnTo>
                  <a:lnTo>
                    <a:pt x="196" y="212"/>
                  </a:lnTo>
                  <a:lnTo>
                    <a:pt x="196" y="212"/>
                  </a:lnTo>
                  <a:lnTo>
                    <a:pt x="196" y="210"/>
                  </a:lnTo>
                  <a:lnTo>
                    <a:pt x="198" y="209"/>
                  </a:lnTo>
                  <a:lnTo>
                    <a:pt x="204" y="205"/>
                  </a:lnTo>
                  <a:lnTo>
                    <a:pt x="204" y="205"/>
                  </a:lnTo>
                  <a:lnTo>
                    <a:pt x="205" y="202"/>
                  </a:lnTo>
                  <a:lnTo>
                    <a:pt x="206" y="198"/>
                  </a:lnTo>
                  <a:lnTo>
                    <a:pt x="206" y="193"/>
                  </a:lnTo>
                  <a:lnTo>
                    <a:pt x="209" y="189"/>
                  </a:lnTo>
                  <a:lnTo>
                    <a:pt x="209" y="189"/>
                  </a:lnTo>
                  <a:lnTo>
                    <a:pt x="213" y="182"/>
                  </a:lnTo>
                  <a:lnTo>
                    <a:pt x="216" y="179"/>
                  </a:lnTo>
                  <a:lnTo>
                    <a:pt x="219" y="178"/>
                  </a:lnTo>
                  <a:lnTo>
                    <a:pt x="219" y="178"/>
                  </a:lnTo>
                  <a:lnTo>
                    <a:pt x="221" y="178"/>
                  </a:lnTo>
                  <a:lnTo>
                    <a:pt x="223" y="175"/>
                  </a:lnTo>
                  <a:lnTo>
                    <a:pt x="225" y="172"/>
                  </a:lnTo>
                  <a:lnTo>
                    <a:pt x="225" y="169"/>
                  </a:lnTo>
                  <a:lnTo>
                    <a:pt x="225" y="169"/>
                  </a:lnTo>
                  <a:lnTo>
                    <a:pt x="226" y="166"/>
                  </a:lnTo>
                  <a:lnTo>
                    <a:pt x="229" y="162"/>
                  </a:lnTo>
                  <a:lnTo>
                    <a:pt x="231" y="156"/>
                  </a:lnTo>
                  <a:lnTo>
                    <a:pt x="232" y="151"/>
                  </a:lnTo>
                  <a:lnTo>
                    <a:pt x="232" y="151"/>
                  </a:lnTo>
                  <a:lnTo>
                    <a:pt x="229" y="139"/>
                  </a:lnTo>
                  <a:lnTo>
                    <a:pt x="231" y="134"/>
                  </a:lnTo>
                  <a:lnTo>
                    <a:pt x="232" y="129"/>
                  </a:lnTo>
                  <a:lnTo>
                    <a:pt x="232" y="129"/>
                  </a:lnTo>
                  <a:lnTo>
                    <a:pt x="238" y="121"/>
                  </a:lnTo>
                  <a:lnTo>
                    <a:pt x="239" y="117"/>
                  </a:lnTo>
                  <a:lnTo>
                    <a:pt x="238" y="114"/>
                  </a:lnTo>
                  <a:lnTo>
                    <a:pt x="238" y="114"/>
                  </a:lnTo>
                  <a:lnTo>
                    <a:pt x="239" y="111"/>
                  </a:lnTo>
                  <a:lnTo>
                    <a:pt x="242" y="108"/>
                  </a:lnTo>
                  <a:lnTo>
                    <a:pt x="248" y="104"/>
                  </a:lnTo>
                  <a:lnTo>
                    <a:pt x="248" y="104"/>
                  </a:lnTo>
                  <a:lnTo>
                    <a:pt x="253" y="99"/>
                  </a:lnTo>
                  <a:lnTo>
                    <a:pt x="258" y="95"/>
                  </a:lnTo>
                  <a:lnTo>
                    <a:pt x="263" y="89"/>
                  </a:lnTo>
                  <a:lnTo>
                    <a:pt x="263" y="89"/>
                  </a:lnTo>
                  <a:lnTo>
                    <a:pt x="258" y="84"/>
                  </a:lnTo>
                  <a:lnTo>
                    <a:pt x="253" y="81"/>
                  </a:lnTo>
                  <a:lnTo>
                    <a:pt x="253" y="81"/>
                  </a:lnTo>
                  <a:lnTo>
                    <a:pt x="249" y="78"/>
                  </a:lnTo>
                  <a:lnTo>
                    <a:pt x="246" y="72"/>
                  </a:lnTo>
                  <a:lnTo>
                    <a:pt x="243" y="64"/>
                  </a:lnTo>
                  <a:lnTo>
                    <a:pt x="243" y="55"/>
                  </a:lnTo>
                  <a:lnTo>
                    <a:pt x="243" y="55"/>
                  </a:lnTo>
                  <a:lnTo>
                    <a:pt x="243" y="47"/>
                  </a:lnTo>
                  <a:lnTo>
                    <a:pt x="242" y="40"/>
                  </a:lnTo>
                  <a:lnTo>
                    <a:pt x="239" y="30"/>
                  </a:lnTo>
                  <a:lnTo>
                    <a:pt x="239" y="30"/>
                  </a:lnTo>
                  <a:lnTo>
                    <a:pt x="238" y="25"/>
                  </a:lnTo>
                  <a:lnTo>
                    <a:pt x="235" y="21"/>
                  </a:lnTo>
                  <a:lnTo>
                    <a:pt x="231" y="17"/>
                  </a:lnTo>
                  <a:lnTo>
                    <a:pt x="226" y="13"/>
                  </a:lnTo>
                  <a:lnTo>
                    <a:pt x="226" y="13"/>
                  </a:lnTo>
                  <a:lnTo>
                    <a:pt x="222" y="10"/>
                  </a:lnTo>
                  <a:lnTo>
                    <a:pt x="219" y="7"/>
                  </a:lnTo>
                  <a:lnTo>
                    <a:pt x="218" y="4"/>
                  </a:lnTo>
                  <a:lnTo>
                    <a:pt x="216" y="0"/>
                  </a:lnTo>
                  <a:lnTo>
                    <a:pt x="216" y="0"/>
                  </a:lnTo>
                  <a:lnTo>
                    <a:pt x="216" y="1"/>
                  </a:lnTo>
                  <a:lnTo>
                    <a:pt x="216" y="1"/>
                  </a:lnTo>
                  <a:lnTo>
                    <a:pt x="212" y="7"/>
                  </a:lnTo>
                  <a:lnTo>
                    <a:pt x="208" y="7"/>
                  </a:lnTo>
                  <a:lnTo>
                    <a:pt x="208" y="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8" name="Freeform 228">
              <a:extLst>
                <a:ext uri="{FF2B5EF4-FFF2-40B4-BE49-F238E27FC236}">
                  <a16:creationId xmlns:a16="http://schemas.microsoft.com/office/drawing/2014/main" id="{01EC7555-F831-41F5-BDC2-2225457BE78A}"/>
                </a:ext>
              </a:extLst>
            </p:cNvPr>
            <p:cNvSpPr>
              <a:spLocks/>
            </p:cNvSpPr>
            <p:nvPr/>
          </p:nvSpPr>
          <p:spPr bwMode="auto">
            <a:xfrm>
              <a:off x="5035414" y="3356424"/>
              <a:ext cx="39610" cy="43854"/>
            </a:xfrm>
            <a:custGeom>
              <a:avLst/>
              <a:gdLst/>
              <a:ahLst/>
              <a:cxnLst>
                <a:cxn ang="0">
                  <a:pos x="10" y="4"/>
                </a:cxn>
                <a:cxn ang="0">
                  <a:pos x="10" y="4"/>
                </a:cxn>
                <a:cxn ang="0">
                  <a:pos x="2" y="15"/>
                </a:cxn>
                <a:cxn ang="0">
                  <a:pos x="2" y="15"/>
                </a:cxn>
                <a:cxn ang="0">
                  <a:pos x="0" y="18"/>
                </a:cxn>
                <a:cxn ang="0">
                  <a:pos x="0" y="22"/>
                </a:cxn>
                <a:cxn ang="0">
                  <a:pos x="2" y="28"/>
                </a:cxn>
                <a:cxn ang="0">
                  <a:pos x="2" y="28"/>
                </a:cxn>
                <a:cxn ang="0">
                  <a:pos x="3" y="30"/>
                </a:cxn>
                <a:cxn ang="0">
                  <a:pos x="6" y="30"/>
                </a:cxn>
                <a:cxn ang="0">
                  <a:pos x="10" y="28"/>
                </a:cxn>
                <a:cxn ang="0">
                  <a:pos x="10" y="28"/>
                </a:cxn>
                <a:cxn ang="0">
                  <a:pos x="12" y="27"/>
                </a:cxn>
                <a:cxn ang="0">
                  <a:pos x="15" y="28"/>
                </a:cxn>
                <a:cxn ang="0">
                  <a:pos x="19" y="31"/>
                </a:cxn>
                <a:cxn ang="0">
                  <a:pos x="19" y="31"/>
                </a:cxn>
                <a:cxn ang="0">
                  <a:pos x="25" y="22"/>
                </a:cxn>
                <a:cxn ang="0">
                  <a:pos x="25" y="22"/>
                </a:cxn>
                <a:cxn ang="0">
                  <a:pos x="16" y="20"/>
                </a:cxn>
                <a:cxn ang="0">
                  <a:pos x="16" y="20"/>
                </a:cxn>
                <a:cxn ang="0">
                  <a:pos x="16" y="17"/>
                </a:cxn>
                <a:cxn ang="0">
                  <a:pos x="19" y="15"/>
                </a:cxn>
                <a:cxn ang="0">
                  <a:pos x="26" y="11"/>
                </a:cxn>
                <a:cxn ang="0">
                  <a:pos x="26" y="11"/>
                </a:cxn>
                <a:cxn ang="0">
                  <a:pos x="28" y="10"/>
                </a:cxn>
                <a:cxn ang="0">
                  <a:pos x="28" y="8"/>
                </a:cxn>
                <a:cxn ang="0">
                  <a:pos x="26" y="5"/>
                </a:cxn>
                <a:cxn ang="0">
                  <a:pos x="25" y="3"/>
                </a:cxn>
                <a:cxn ang="0">
                  <a:pos x="25" y="3"/>
                </a:cxn>
                <a:cxn ang="0">
                  <a:pos x="22" y="0"/>
                </a:cxn>
                <a:cxn ang="0">
                  <a:pos x="22" y="0"/>
                </a:cxn>
                <a:cxn ang="0">
                  <a:pos x="18" y="4"/>
                </a:cxn>
                <a:cxn ang="0">
                  <a:pos x="18" y="4"/>
                </a:cxn>
                <a:cxn ang="0">
                  <a:pos x="15" y="4"/>
                </a:cxn>
                <a:cxn ang="0">
                  <a:pos x="10" y="4"/>
                </a:cxn>
                <a:cxn ang="0">
                  <a:pos x="10" y="4"/>
                </a:cxn>
              </a:cxnLst>
              <a:rect l="0" t="0" r="r" b="b"/>
              <a:pathLst>
                <a:path w="28" h="31">
                  <a:moveTo>
                    <a:pt x="10" y="4"/>
                  </a:moveTo>
                  <a:lnTo>
                    <a:pt x="10" y="4"/>
                  </a:lnTo>
                  <a:lnTo>
                    <a:pt x="2" y="15"/>
                  </a:lnTo>
                  <a:lnTo>
                    <a:pt x="2" y="15"/>
                  </a:lnTo>
                  <a:lnTo>
                    <a:pt x="0" y="18"/>
                  </a:lnTo>
                  <a:lnTo>
                    <a:pt x="0" y="22"/>
                  </a:lnTo>
                  <a:lnTo>
                    <a:pt x="2" y="28"/>
                  </a:lnTo>
                  <a:lnTo>
                    <a:pt x="2" y="28"/>
                  </a:lnTo>
                  <a:lnTo>
                    <a:pt x="3" y="30"/>
                  </a:lnTo>
                  <a:lnTo>
                    <a:pt x="6" y="30"/>
                  </a:lnTo>
                  <a:lnTo>
                    <a:pt x="10" y="28"/>
                  </a:lnTo>
                  <a:lnTo>
                    <a:pt x="10" y="28"/>
                  </a:lnTo>
                  <a:lnTo>
                    <a:pt x="12" y="27"/>
                  </a:lnTo>
                  <a:lnTo>
                    <a:pt x="15" y="28"/>
                  </a:lnTo>
                  <a:lnTo>
                    <a:pt x="19" y="31"/>
                  </a:lnTo>
                  <a:lnTo>
                    <a:pt x="19" y="31"/>
                  </a:lnTo>
                  <a:lnTo>
                    <a:pt x="25" y="22"/>
                  </a:lnTo>
                  <a:lnTo>
                    <a:pt x="25" y="22"/>
                  </a:lnTo>
                  <a:lnTo>
                    <a:pt x="16" y="20"/>
                  </a:lnTo>
                  <a:lnTo>
                    <a:pt x="16" y="20"/>
                  </a:lnTo>
                  <a:lnTo>
                    <a:pt x="16" y="17"/>
                  </a:lnTo>
                  <a:lnTo>
                    <a:pt x="19" y="15"/>
                  </a:lnTo>
                  <a:lnTo>
                    <a:pt x="26" y="11"/>
                  </a:lnTo>
                  <a:lnTo>
                    <a:pt x="26" y="11"/>
                  </a:lnTo>
                  <a:lnTo>
                    <a:pt x="28" y="10"/>
                  </a:lnTo>
                  <a:lnTo>
                    <a:pt x="28" y="8"/>
                  </a:lnTo>
                  <a:lnTo>
                    <a:pt x="26" y="5"/>
                  </a:lnTo>
                  <a:lnTo>
                    <a:pt x="25" y="3"/>
                  </a:lnTo>
                  <a:lnTo>
                    <a:pt x="25" y="3"/>
                  </a:lnTo>
                  <a:lnTo>
                    <a:pt x="22" y="0"/>
                  </a:lnTo>
                  <a:lnTo>
                    <a:pt x="22" y="0"/>
                  </a:lnTo>
                  <a:lnTo>
                    <a:pt x="18" y="4"/>
                  </a:lnTo>
                  <a:lnTo>
                    <a:pt x="18" y="4"/>
                  </a:lnTo>
                  <a:lnTo>
                    <a:pt x="15" y="4"/>
                  </a:lnTo>
                  <a:lnTo>
                    <a:pt x="10" y="4"/>
                  </a:lnTo>
                  <a:lnTo>
                    <a:pt x="10" y="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69" name="Freeform 229">
              <a:extLst>
                <a:ext uri="{FF2B5EF4-FFF2-40B4-BE49-F238E27FC236}">
                  <a16:creationId xmlns:a16="http://schemas.microsoft.com/office/drawing/2014/main" id="{0BD1F047-349E-4685-94D5-25396F8E496B}"/>
                </a:ext>
              </a:extLst>
            </p:cNvPr>
            <p:cNvSpPr>
              <a:spLocks/>
            </p:cNvSpPr>
            <p:nvPr/>
          </p:nvSpPr>
          <p:spPr bwMode="auto">
            <a:xfrm>
              <a:off x="4915170" y="3230523"/>
              <a:ext cx="151366" cy="131561"/>
            </a:xfrm>
            <a:custGeom>
              <a:avLst/>
              <a:gdLst/>
              <a:ahLst/>
              <a:cxnLst>
                <a:cxn ang="0">
                  <a:pos x="19" y="15"/>
                </a:cxn>
                <a:cxn ang="0">
                  <a:pos x="10" y="22"/>
                </a:cxn>
                <a:cxn ang="0">
                  <a:pos x="9" y="25"/>
                </a:cxn>
                <a:cxn ang="0">
                  <a:pos x="9" y="32"/>
                </a:cxn>
                <a:cxn ang="0">
                  <a:pos x="3" y="40"/>
                </a:cxn>
                <a:cxn ang="0">
                  <a:pos x="0" y="50"/>
                </a:cxn>
                <a:cxn ang="0">
                  <a:pos x="3" y="62"/>
                </a:cxn>
                <a:cxn ang="0">
                  <a:pos x="16" y="63"/>
                </a:cxn>
                <a:cxn ang="0">
                  <a:pos x="17" y="63"/>
                </a:cxn>
                <a:cxn ang="0">
                  <a:pos x="21" y="57"/>
                </a:cxn>
                <a:cxn ang="0">
                  <a:pos x="23" y="55"/>
                </a:cxn>
                <a:cxn ang="0">
                  <a:pos x="26" y="55"/>
                </a:cxn>
                <a:cxn ang="0">
                  <a:pos x="29" y="56"/>
                </a:cxn>
                <a:cxn ang="0">
                  <a:pos x="36" y="60"/>
                </a:cxn>
                <a:cxn ang="0">
                  <a:pos x="39" y="59"/>
                </a:cxn>
                <a:cxn ang="0">
                  <a:pos x="46" y="59"/>
                </a:cxn>
                <a:cxn ang="0">
                  <a:pos x="53" y="60"/>
                </a:cxn>
                <a:cxn ang="0">
                  <a:pos x="61" y="59"/>
                </a:cxn>
                <a:cxn ang="0">
                  <a:pos x="80" y="76"/>
                </a:cxn>
                <a:cxn ang="0">
                  <a:pos x="95" y="93"/>
                </a:cxn>
                <a:cxn ang="0">
                  <a:pos x="95" y="93"/>
                </a:cxn>
                <a:cxn ang="0">
                  <a:pos x="103" y="93"/>
                </a:cxn>
                <a:cxn ang="0">
                  <a:pos x="107" y="89"/>
                </a:cxn>
                <a:cxn ang="0">
                  <a:pos x="100" y="82"/>
                </a:cxn>
                <a:cxn ang="0">
                  <a:pos x="90" y="70"/>
                </a:cxn>
                <a:cxn ang="0">
                  <a:pos x="76" y="57"/>
                </a:cxn>
                <a:cxn ang="0">
                  <a:pos x="64" y="53"/>
                </a:cxn>
                <a:cxn ang="0">
                  <a:pos x="63" y="52"/>
                </a:cxn>
                <a:cxn ang="0">
                  <a:pos x="58" y="47"/>
                </a:cxn>
                <a:cxn ang="0">
                  <a:pos x="54" y="42"/>
                </a:cxn>
                <a:cxn ang="0">
                  <a:pos x="51" y="40"/>
                </a:cxn>
                <a:cxn ang="0">
                  <a:pos x="44" y="26"/>
                </a:cxn>
                <a:cxn ang="0">
                  <a:pos x="43" y="19"/>
                </a:cxn>
                <a:cxn ang="0">
                  <a:pos x="40" y="10"/>
                </a:cxn>
                <a:cxn ang="0">
                  <a:pos x="34" y="0"/>
                </a:cxn>
                <a:cxn ang="0">
                  <a:pos x="24" y="10"/>
                </a:cxn>
                <a:cxn ang="0">
                  <a:pos x="19" y="15"/>
                </a:cxn>
              </a:cxnLst>
              <a:rect l="0" t="0" r="r" b="b"/>
              <a:pathLst>
                <a:path w="107" h="93">
                  <a:moveTo>
                    <a:pt x="19" y="15"/>
                  </a:moveTo>
                  <a:lnTo>
                    <a:pt x="19" y="15"/>
                  </a:lnTo>
                  <a:lnTo>
                    <a:pt x="13" y="19"/>
                  </a:lnTo>
                  <a:lnTo>
                    <a:pt x="10" y="22"/>
                  </a:lnTo>
                  <a:lnTo>
                    <a:pt x="9" y="25"/>
                  </a:lnTo>
                  <a:lnTo>
                    <a:pt x="9" y="25"/>
                  </a:lnTo>
                  <a:lnTo>
                    <a:pt x="10" y="28"/>
                  </a:lnTo>
                  <a:lnTo>
                    <a:pt x="9" y="32"/>
                  </a:lnTo>
                  <a:lnTo>
                    <a:pt x="3" y="40"/>
                  </a:lnTo>
                  <a:lnTo>
                    <a:pt x="3" y="40"/>
                  </a:lnTo>
                  <a:lnTo>
                    <a:pt x="2" y="45"/>
                  </a:lnTo>
                  <a:lnTo>
                    <a:pt x="0" y="50"/>
                  </a:lnTo>
                  <a:lnTo>
                    <a:pt x="3" y="62"/>
                  </a:lnTo>
                  <a:lnTo>
                    <a:pt x="3" y="62"/>
                  </a:lnTo>
                  <a:lnTo>
                    <a:pt x="12" y="62"/>
                  </a:lnTo>
                  <a:lnTo>
                    <a:pt x="16" y="63"/>
                  </a:lnTo>
                  <a:lnTo>
                    <a:pt x="16" y="63"/>
                  </a:lnTo>
                  <a:lnTo>
                    <a:pt x="17" y="63"/>
                  </a:lnTo>
                  <a:lnTo>
                    <a:pt x="19" y="63"/>
                  </a:lnTo>
                  <a:lnTo>
                    <a:pt x="21" y="57"/>
                  </a:lnTo>
                  <a:lnTo>
                    <a:pt x="21" y="57"/>
                  </a:lnTo>
                  <a:lnTo>
                    <a:pt x="23" y="55"/>
                  </a:lnTo>
                  <a:lnTo>
                    <a:pt x="24" y="53"/>
                  </a:lnTo>
                  <a:lnTo>
                    <a:pt x="26" y="55"/>
                  </a:lnTo>
                  <a:lnTo>
                    <a:pt x="29" y="56"/>
                  </a:lnTo>
                  <a:lnTo>
                    <a:pt x="29" y="56"/>
                  </a:lnTo>
                  <a:lnTo>
                    <a:pt x="33" y="59"/>
                  </a:lnTo>
                  <a:lnTo>
                    <a:pt x="36" y="60"/>
                  </a:lnTo>
                  <a:lnTo>
                    <a:pt x="39" y="59"/>
                  </a:lnTo>
                  <a:lnTo>
                    <a:pt x="39" y="59"/>
                  </a:lnTo>
                  <a:lnTo>
                    <a:pt x="43" y="59"/>
                  </a:lnTo>
                  <a:lnTo>
                    <a:pt x="46" y="59"/>
                  </a:lnTo>
                  <a:lnTo>
                    <a:pt x="46" y="59"/>
                  </a:lnTo>
                  <a:lnTo>
                    <a:pt x="53" y="60"/>
                  </a:lnTo>
                  <a:lnTo>
                    <a:pt x="61" y="59"/>
                  </a:lnTo>
                  <a:lnTo>
                    <a:pt x="61" y="59"/>
                  </a:lnTo>
                  <a:lnTo>
                    <a:pt x="68" y="65"/>
                  </a:lnTo>
                  <a:lnTo>
                    <a:pt x="80" y="76"/>
                  </a:lnTo>
                  <a:lnTo>
                    <a:pt x="95" y="93"/>
                  </a:lnTo>
                  <a:lnTo>
                    <a:pt x="95" y="93"/>
                  </a:lnTo>
                  <a:lnTo>
                    <a:pt x="95" y="93"/>
                  </a:lnTo>
                  <a:lnTo>
                    <a:pt x="95" y="93"/>
                  </a:lnTo>
                  <a:lnTo>
                    <a:pt x="100" y="93"/>
                  </a:lnTo>
                  <a:lnTo>
                    <a:pt x="103" y="93"/>
                  </a:lnTo>
                  <a:lnTo>
                    <a:pt x="103" y="93"/>
                  </a:lnTo>
                  <a:lnTo>
                    <a:pt x="107" y="89"/>
                  </a:lnTo>
                  <a:lnTo>
                    <a:pt x="107" y="89"/>
                  </a:lnTo>
                  <a:lnTo>
                    <a:pt x="100" y="82"/>
                  </a:lnTo>
                  <a:lnTo>
                    <a:pt x="90" y="70"/>
                  </a:lnTo>
                  <a:lnTo>
                    <a:pt x="90" y="70"/>
                  </a:lnTo>
                  <a:lnTo>
                    <a:pt x="83" y="63"/>
                  </a:lnTo>
                  <a:lnTo>
                    <a:pt x="76" y="57"/>
                  </a:lnTo>
                  <a:lnTo>
                    <a:pt x="70" y="53"/>
                  </a:lnTo>
                  <a:lnTo>
                    <a:pt x="64" y="53"/>
                  </a:lnTo>
                  <a:lnTo>
                    <a:pt x="64" y="53"/>
                  </a:lnTo>
                  <a:lnTo>
                    <a:pt x="63" y="52"/>
                  </a:lnTo>
                  <a:lnTo>
                    <a:pt x="61" y="52"/>
                  </a:lnTo>
                  <a:lnTo>
                    <a:pt x="58" y="47"/>
                  </a:lnTo>
                  <a:lnTo>
                    <a:pt x="57" y="45"/>
                  </a:lnTo>
                  <a:lnTo>
                    <a:pt x="54" y="42"/>
                  </a:lnTo>
                  <a:lnTo>
                    <a:pt x="54" y="42"/>
                  </a:lnTo>
                  <a:lnTo>
                    <a:pt x="51" y="40"/>
                  </a:lnTo>
                  <a:lnTo>
                    <a:pt x="47" y="33"/>
                  </a:lnTo>
                  <a:lnTo>
                    <a:pt x="44" y="26"/>
                  </a:lnTo>
                  <a:lnTo>
                    <a:pt x="43" y="19"/>
                  </a:lnTo>
                  <a:lnTo>
                    <a:pt x="43" y="19"/>
                  </a:lnTo>
                  <a:lnTo>
                    <a:pt x="41" y="15"/>
                  </a:lnTo>
                  <a:lnTo>
                    <a:pt x="40" y="10"/>
                  </a:lnTo>
                  <a:lnTo>
                    <a:pt x="34" y="0"/>
                  </a:lnTo>
                  <a:lnTo>
                    <a:pt x="34" y="0"/>
                  </a:lnTo>
                  <a:lnTo>
                    <a:pt x="29" y="6"/>
                  </a:lnTo>
                  <a:lnTo>
                    <a:pt x="24" y="10"/>
                  </a:lnTo>
                  <a:lnTo>
                    <a:pt x="19" y="15"/>
                  </a:lnTo>
                  <a:lnTo>
                    <a:pt x="19" y="1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0" name="Freeform 230">
              <a:extLst>
                <a:ext uri="{FF2B5EF4-FFF2-40B4-BE49-F238E27FC236}">
                  <a16:creationId xmlns:a16="http://schemas.microsoft.com/office/drawing/2014/main" id="{0C8CBA92-BBA5-4C3E-BE65-454912977627}"/>
                </a:ext>
              </a:extLst>
            </p:cNvPr>
            <p:cNvSpPr>
              <a:spLocks/>
            </p:cNvSpPr>
            <p:nvPr/>
          </p:nvSpPr>
          <p:spPr bwMode="auto">
            <a:xfrm>
              <a:off x="4837366" y="3305498"/>
              <a:ext cx="335267" cy="263121"/>
            </a:xfrm>
            <a:custGeom>
              <a:avLst/>
              <a:gdLst/>
              <a:ahLst/>
              <a:cxnLst>
                <a:cxn ang="0">
                  <a:pos x="17" y="127"/>
                </a:cxn>
                <a:cxn ang="0">
                  <a:pos x="28" y="141"/>
                </a:cxn>
                <a:cxn ang="0">
                  <a:pos x="35" y="150"/>
                </a:cxn>
                <a:cxn ang="0">
                  <a:pos x="44" y="152"/>
                </a:cxn>
                <a:cxn ang="0">
                  <a:pos x="44" y="167"/>
                </a:cxn>
                <a:cxn ang="0">
                  <a:pos x="48" y="169"/>
                </a:cxn>
                <a:cxn ang="0">
                  <a:pos x="65" y="172"/>
                </a:cxn>
                <a:cxn ang="0">
                  <a:pos x="79" y="182"/>
                </a:cxn>
                <a:cxn ang="0">
                  <a:pos x="94" y="184"/>
                </a:cxn>
                <a:cxn ang="0">
                  <a:pos x="104" y="185"/>
                </a:cxn>
                <a:cxn ang="0">
                  <a:pos x="112" y="178"/>
                </a:cxn>
                <a:cxn ang="0">
                  <a:pos x="125" y="174"/>
                </a:cxn>
                <a:cxn ang="0">
                  <a:pos x="129" y="178"/>
                </a:cxn>
                <a:cxn ang="0">
                  <a:pos x="135" y="178"/>
                </a:cxn>
                <a:cxn ang="0">
                  <a:pos x="155" y="174"/>
                </a:cxn>
                <a:cxn ang="0">
                  <a:pos x="163" y="168"/>
                </a:cxn>
                <a:cxn ang="0">
                  <a:pos x="176" y="162"/>
                </a:cxn>
                <a:cxn ang="0">
                  <a:pos x="190" y="162"/>
                </a:cxn>
                <a:cxn ang="0">
                  <a:pos x="237" y="117"/>
                </a:cxn>
                <a:cxn ang="0">
                  <a:pos x="236" y="114"/>
                </a:cxn>
                <a:cxn ang="0">
                  <a:pos x="223" y="113"/>
                </a:cxn>
                <a:cxn ang="0">
                  <a:pos x="190" y="101"/>
                </a:cxn>
                <a:cxn ang="0">
                  <a:pos x="175" y="95"/>
                </a:cxn>
                <a:cxn ang="0">
                  <a:pos x="166" y="87"/>
                </a:cxn>
                <a:cxn ang="0">
                  <a:pos x="156" y="73"/>
                </a:cxn>
                <a:cxn ang="0">
                  <a:pos x="159" y="67"/>
                </a:cxn>
                <a:cxn ang="0">
                  <a:pos x="152" y="63"/>
                </a:cxn>
                <a:cxn ang="0">
                  <a:pos x="146" y="66"/>
                </a:cxn>
                <a:cxn ang="0">
                  <a:pos x="142" y="64"/>
                </a:cxn>
                <a:cxn ang="0">
                  <a:pos x="142" y="51"/>
                </a:cxn>
                <a:cxn ang="0">
                  <a:pos x="150" y="40"/>
                </a:cxn>
                <a:cxn ang="0">
                  <a:pos x="123" y="12"/>
                </a:cxn>
                <a:cxn ang="0">
                  <a:pos x="108" y="7"/>
                </a:cxn>
                <a:cxn ang="0">
                  <a:pos x="98" y="6"/>
                </a:cxn>
                <a:cxn ang="0">
                  <a:pos x="91" y="7"/>
                </a:cxn>
                <a:cxn ang="0">
                  <a:pos x="84" y="3"/>
                </a:cxn>
                <a:cxn ang="0">
                  <a:pos x="78" y="2"/>
                </a:cxn>
                <a:cxn ang="0">
                  <a:pos x="74" y="10"/>
                </a:cxn>
                <a:cxn ang="0">
                  <a:pos x="71" y="10"/>
                </a:cxn>
                <a:cxn ang="0">
                  <a:pos x="58" y="9"/>
                </a:cxn>
                <a:cxn ang="0">
                  <a:pos x="57" y="14"/>
                </a:cxn>
                <a:cxn ang="0">
                  <a:pos x="51" y="27"/>
                </a:cxn>
                <a:cxn ang="0">
                  <a:pos x="49" y="33"/>
                </a:cxn>
                <a:cxn ang="0">
                  <a:pos x="45" y="36"/>
                </a:cxn>
                <a:cxn ang="0">
                  <a:pos x="35" y="47"/>
                </a:cxn>
                <a:cxn ang="0">
                  <a:pos x="32" y="56"/>
                </a:cxn>
                <a:cxn ang="0">
                  <a:pos x="30" y="63"/>
                </a:cxn>
                <a:cxn ang="0">
                  <a:pos x="22" y="70"/>
                </a:cxn>
                <a:cxn ang="0">
                  <a:pos x="24" y="73"/>
                </a:cxn>
                <a:cxn ang="0">
                  <a:pos x="18" y="85"/>
                </a:cxn>
                <a:cxn ang="0">
                  <a:pos x="15" y="103"/>
                </a:cxn>
                <a:cxn ang="0">
                  <a:pos x="5" y="104"/>
                </a:cxn>
                <a:cxn ang="0">
                  <a:pos x="3" y="105"/>
                </a:cxn>
                <a:cxn ang="0">
                  <a:pos x="0" y="113"/>
                </a:cxn>
                <a:cxn ang="0">
                  <a:pos x="3" y="117"/>
                </a:cxn>
                <a:cxn ang="0">
                  <a:pos x="15" y="122"/>
                </a:cxn>
              </a:cxnLst>
              <a:rect l="0" t="0" r="r" b="b"/>
              <a:pathLst>
                <a:path w="237" h="186">
                  <a:moveTo>
                    <a:pt x="15" y="122"/>
                  </a:moveTo>
                  <a:lnTo>
                    <a:pt x="15" y="122"/>
                  </a:lnTo>
                  <a:lnTo>
                    <a:pt x="17" y="127"/>
                  </a:lnTo>
                  <a:lnTo>
                    <a:pt x="21" y="131"/>
                  </a:lnTo>
                  <a:lnTo>
                    <a:pt x="25" y="135"/>
                  </a:lnTo>
                  <a:lnTo>
                    <a:pt x="28" y="141"/>
                  </a:lnTo>
                  <a:lnTo>
                    <a:pt x="28" y="141"/>
                  </a:lnTo>
                  <a:lnTo>
                    <a:pt x="32" y="147"/>
                  </a:lnTo>
                  <a:lnTo>
                    <a:pt x="35" y="150"/>
                  </a:lnTo>
                  <a:lnTo>
                    <a:pt x="39" y="152"/>
                  </a:lnTo>
                  <a:lnTo>
                    <a:pt x="44" y="152"/>
                  </a:lnTo>
                  <a:lnTo>
                    <a:pt x="44" y="152"/>
                  </a:lnTo>
                  <a:lnTo>
                    <a:pt x="45" y="154"/>
                  </a:lnTo>
                  <a:lnTo>
                    <a:pt x="45" y="157"/>
                  </a:lnTo>
                  <a:lnTo>
                    <a:pt x="44" y="167"/>
                  </a:lnTo>
                  <a:lnTo>
                    <a:pt x="44" y="167"/>
                  </a:lnTo>
                  <a:lnTo>
                    <a:pt x="48" y="169"/>
                  </a:lnTo>
                  <a:lnTo>
                    <a:pt x="48" y="169"/>
                  </a:lnTo>
                  <a:lnTo>
                    <a:pt x="57" y="169"/>
                  </a:lnTo>
                  <a:lnTo>
                    <a:pt x="61" y="171"/>
                  </a:lnTo>
                  <a:lnTo>
                    <a:pt x="65" y="172"/>
                  </a:lnTo>
                  <a:lnTo>
                    <a:pt x="65" y="172"/>
                  </a:lnTo>
                  <a:lnTo>
                    <a:pt x="74" y="179"/>
                  </a:lnTo>
                  <a:lnTo>
                    <a:pt x="79" y="182"/>
                  </a:lnTo>
                  <a:lnTo>
                    <a:pt x="84" y="182"/>
                  </a:lnTo>
                  <a:lnTo>
                    <a:pt x="84" y="182"/>
                  </a:lnTo>
                  <a:lnTo>
                    <a:pt x="94" y="184"/>
                  </a:lnTo>
                  <a:lnTo>
                    <a:pt x="102" y="186"/>
                  </a:lnTo>
                  <a:lnTo>
                    <a:pt x="102" y="186"/>
                  </a:lnTo>
                  <a:lnTo>
                    <a:pt x="104" y="185"/>
                  </a:lnTo>
                  <a:lnTo>
                    <a:pt x="106" y="184"/>
                  </a:lnTo>
                  <a:lnTo>
                    <a:pt x="109" y="181"/>
                  </a:lnTo>
                  <a:lnTo>
                    <a:pt x="112" y="178"/>
                  </a:lnTo>
                  <a:lnTo>
                    <a:pt x="112" y="178"/>
                  </a:lnTo>
                  <a:lnTo>
                    <a:pt x="121" y="174"/>
                  </a:lnTo>
                  <a:lnTo>
                    <a:pt x="125" y="174"/>
                  </a:lnTo>
                  <a:lnTo>
                    <a:pt x="126" y="175"/>
                  </a:lnTo>
                  <a:lnTo>
                    <a:pt x="126" y="175"/>
                  </a:lnTo>
                  <a:lnTo>
                    <a:pt x="129" y="178"/>
                  </a:lnTo>
                  <a:lnTo>
                    <a:pt x="132" y="178"/>
                  </a:lnTo>
                  <a:lnTo>
                    <a:pt x="135" y="178"/>
                  </a:lnTo>
                  <a:lnTo>
                    <a:pt x="135" y="178"/>
                  </a:lnTo>
                  <a:lnTo>
                    <a:pt x="142" y="175"/>
                  </a:lnTo>
                  <a:lnTo>
                    <a:pt x="142" y="175"/>
                  </a:lnTo>
                  <a:lnTo>
                    <a:pt x="155" y="174"/>
                  </a:lnTo>
                  <a:lnTo>
                    <a:pt x="155" y="174"/>
                  </a:lnTo>
                  <a:lnTo>
                    <a:pt x="158" y="172"/>
                  </a:lnTo>
                  <a:lnTo>
                    <a:pt x="163" y="168"/>
                  </a:lnTo>
                  <a:lnTo>
                    <a:pt x="169" y="164"/>
                  </a:lnTo>
                  <a:lnTo>
                    <a:pt x="172" y="164"/>
                  </a:lnTo>
                  <a:lnTo>
                    <a:pt x="176" y="162"/>
                  </a:lnTo>
                  <a:lnTo>
                    <a:pt x="176" y="162"/>
                  </a:lnTo>
                  <a:lnTo>
                    <a:pt x="187" y="162"/>
                  </a:lnTo>
                  <a:lnTo>
                    <a:pt x="190" y="162"/>
                  </a:lnTo>
                  <a:lnTo>
                    <a:pt x="195" y="159"/>
                  </a:lnTo>
                  <a:lnTo>
                    <a:pt x="195" y="159"/>
                  </a:lnTo>
                  <a:lnTo>
                    <a:pt x="237" y="117"/>
                  </a:lnTo>
                  <a:lnTo>
                    <a:pt x="237" y="117"/>
                  </a:lnTo>
                  <a:lnTo>
                    <a:pt x="237" y="115"/>
                  </a:lnTo>
                  <a:lnTo>
                    <a:pt x="236" y="114"/>
                  </a:lnTo>
                  <a:lnTo>
                    <a:pt x="232" y="113"/>
                  </a:lnTo>
                  <a:lnTo>
                    <a:pt x="232" y="113"/>
                  </a:lnTo>
                  <a:lnTo>
                    <a:pt x="223" y="113"/>
                  </a:lnTo>
                  <a:lnTo>
                    <a:pt x="209" y="108"/>
                  </a:lnTo>
                  <a:lnTo>
                    <a:pt x="209" y="108"/>
                  </a:lnTo>
                  <a:lnTo>
                    <a:pt x="190" y="101"/>
                  </a:lnTo>
                  <a:lnTo>
                    <a:pt x="176" y="97"/>
                  </a:lnTo>
                  <a:lnTo>
                    <a:pt x="176" y="97"/>
                  </a:lnTo>
                  <a:lnTo>
                    <a:pt x="175" y="95"/>
                  </a:lnTo>
                  <a:lnTo>
                    <a:pt x="172" y="93"/>
                  </a:lnTo>
                  <a:lnTo>
                    <a:pt x="166" y="87"/>
                  </a:lnTo>
                  <a:lnTo>
                    <a:pt x="166" y="87"/>
                  </a:lnTo>
                  <a:lnTo>
                    <a:pt x="163" y="84"/>
                  </a:lnTo>
                  <a:lnTo>
                    <a:pt x="160" y="81"/>
                  </a:lnTo>
                  <a:lnTo>
                    <a:pt x="156" y="73"/>
                  </a:lnTo>
                  <a:lnTo>
                    <a:pt x="156" y="73"/>
                  </a:lnTo>
                  <a:lnTo>
                    <a:pt x="156" y="70"/>
                  </a:lnTo>
                  <a:lnTo>
                    <a:pt x="159" y="67"/>
                  </a:lnTo>
                  <a:lnTo>
                    <a:pt x="159" y="67"/>
                  </a:lnTo>
                  <a:lnTo>
                    <a:pt x="155" y="64"/>
                  </a:lnTo>
                  <a:lnTo>
                    <a:pt x="152" y="63"/>
                  </a:lnTo>
                  <a:lnTo>
                    <a:pt x="150" y="64"/>
                  </a:lnTo>
                  <a:lnTo>
                    <a:pt x="150" y="64"/>
                  </a:lnTo>
                  <a:lnTo>
                    <a:pt x="146" y="66"/>
                  </a:lnTo>
                  <a:lnTo>
                    <a:pt x="143" y="66"/>
                  </a:lnTo>
                  <a:lnTo>
                    <a:pt x="142" y="64"/>
                  </a:lnTo>
                  <a:lnTo>
                    <a:pt x="142" y="64"/>
                  </a:lnTo>
                  <a:lnTo>
                    <a:pt x="140" y="58"/>
                  </a:lnTo>
                  <a:lnTo>
                    <a:pt x="140" y="54"/>
                  </a:lnTo>
                  <a:lnTo>
                    <a:pt x="142" y="51"/>
                  </a:lnTo>
                  <a:lnTo>
                    <a:pt x="142" y="51"/>
                  </a:lnTo>
                  <a:lnTo>
                    <a:pt x="148" y="44"/>
                  </a:lnTo>
                  <a:lnTo>
                    <a:pt x="150" y="40"/>
                  </a:lnTo>
                  <a:lnTo>
                    <a:pt x="150" y="40"/>
                  </a:lnTo>
                  <a:lnTo>
                    <a:pt x="135" y="23"/>
                  </a:lnTo>
                  <a:lnTo>
                    <a:pt x="123" y="12"/>
                  </a:lnTo>
                  <a:lnTo>
                    <a:pt x="116" y="6"/>
                  </a:lnTo>
                  <a:lnTo>
                    <a:pt x="116" y="6"/>
                  </a:lnTo>
                  <a:lnTo>
                    <a:pt x="108" y="7"/>
                  </a:lnTo>
                  <a:lnTo>
                    <a:pt x="101" y="6"/>
                  </a:lnTo>
                  <a:lnTo>
                    <a:pt x="101" y="6"/>
                  </a:lnTo>
                  <a:lnTo>
                    <a:pt x="98" y="6"/>
                  </a:lnTo>
                  <a:lnTo>
                    <a:pt x="94" y="6"/>
                  </a:lnTo>
                  <a:lnTo>
                    <a:pt x="94" y="6"/>
                  </a:lnTo>
                  <a:lnTo>
                    <a:pt x="91" y="7"/>
                  </a:lnTo>
                  <a:lnTo>
                    <a:pt x="88" y="6"/>
                  </a:lnTo>
                  <a:lnTo>
                    <a:pt x="84" y="3"/>
                  </a:lnTo>
                  <a:lnTo>
                    <a:pt x="84" y="3"/>
                  </a:lnTo>
                  <a:lnTo>
                    <a:pt x="81" y="2"/>
                  </a:lnTo>
                  <a:lnTo>
                    <a:pt x="79" y="0"/>
                  </a:lnTo>
                  <a:lnTo>
                    <a:pt x="78" y="2"/>
                  </a:lnTo>
                  <a:lnTo>
                    <a:pt x="76" y="4"/>
                  </a:lnTo>
                  <a:lnTo>
                    <a:pt x="76" y="4"/>
                  </a:lnTo>
                  <a:lnTo>
                    <a:pt x="74" y="10"/>
                  </a:lnTo>
                  <a:lnTo>
                    <a:pt x="72" y="10"/>
                  </a:lnTo>
                  <a:lnTo>
                    <a:pt x="71" y="10"/>
                  </a:lnTo>
                  <a:lnTo>
                    <a:pt x="71" y="10"/>
                  </a:lnTo>
                  <a:lnTo>
                    <a:pt x="67" y="9"/>
                  </a:lnTo>
                  <a:lnTo>
                    <a:pt x="58" y="9"/>
                  </a:lnTo>
                  <a:lnTo>
                    <a:pt x="58" y="9"/>
                  </a:lnTo>
                  <a:lnTo>
                    <a:pt x="58" y="9"/>
                  </a:lnTo>
                  <a:lnTo>
                    <a:pt x="58" y="9"/>
                  </a:lnTo>
                  <a:lnTo>
                    <a:pt x="57" y="14"/>
                  </a:lnTo>
                  <a:lnTo>
                    <a:pt x="55" y="20"/>
                  </a:lnTo>
                  <a:lnTo>
                    <a:pt x="52" y="24"/>
                  </a:lnTo>
                  <a:lnTo>
                    <a:pt x="51" y="27"/>
                  </a:lnTo>
                  <a:lnTo>
                    <a:pt x="51" y="27"/>
                  </a:lnTo>
                  <a:lnTo>
                    <a:pt x="51" y="30"/>
                  </a:lnTo>
                  <a:lnTo>
                    <a:pt x="49" y="33"/>
                  </a:lnTo>
                  <a:lnTo>
                    <a:pt x="47" y="36"/>
                  </a:lnTo>
                  <a:lnTo>
                    <a:pt x="45" y="36"/>
                  </a:lnTo>
                  <a:lnTo>
                    <a:pt x="45" y="36"/>
                  </a:lnTo>
                  <a:lnTo>
                    <a:pt x="42" y="37"/>
                  </a:lnTo>
                  <a:lnTo>
                    <a:pt x="39" y="40"/>
                  </a:lnTo>
                  <a:lnTo>
                    <a:pt x="35" y="47"/>
                  </a:lnTo>
                  <a:lnTo>
                    <a:pt x="35" y="47"/>
                  </a:lnTo>
                  <a:lnTo>
                    <a:pt x="32" y="51"/>
                  </a:lnTo>
                  <a:lnTo>
                    <a:pt x="32" y="56"/>
                  </a:lnTo>
                  <a:lnTo>
                    <a:pt x="31" y="60"/>
                  </a:lnTo>
                  <a:lnTo>
                    <a:pt x="30" y="63"/>
                  </a:lnTo>
                  <a:lnTo>
                    <a:pt x="30" y="63"/>
                  </a:lnTo>
                  <a:lnTo>
                    <a:pt x="24" y="67"/>
                  </a:lnTo>
                  <a:lnTo>
                    <a:pt x="22" y="68"/>
                  </a:lnTo>
                  <a:lnTo>
                    <a:pt x="22" y="70"/>
                  </a:lnTo>
                  <a:lnTo>
                    <a:pt x="22" y="70"/>
                  </a:lnTo>
                  <a:lnTo>
                    <a:pt x="24" y="71"/>
                  </a:lnTo>
                  <a:lnTo>
                    <a:pt x="24" y="73"/>
                  </a:lnTo>
                  <a:lnTo>
                    <a:pt x="21" y="77"/>
                  </a:lnTo>
                  <a:lnTo>
                    <a:pt x="20" y="81"/>
                  </a:lnTo>
                  <a:lnTo>
                    <a:pt x="18" y="85"/>
                  </a:lnTo>
                  <a:lnTo>
                    <a:pt x="18" y="85"/>
                  </a:lnTo>
                  <a:lnTo>
                    <a:pt x="17" y="95"/>
                  </a:lnTo>
                  <a:lnTo>
                    <a:pt x="15" y="103"/>
                  </a:lnTo>
                  <a:lnTo>
                    <a:pt x="15" y="103"/>
                  </a:lnTo>
                  <a:lnTo>
                    <a:pt x="10" y="103"/>
                  </a:lnTo>
                  <a:lnTo>
                    <a:pt x="5" y="104"/>
                  </a:lnTo>
                  <a:lnTo>
                    <a:pt x="4" y="104"/>
                  </a:lnTo>
                  <a:lnTo>
                    <a:pt x="3" y="105"/>
                  </a:lnTo>
                  <a:lnTo>
                    <a:pt x="3" y="105"/>
                  </a:lnTo>
                  <a:lnTo>
                    <a:pt x="3" y="110"/>
                  </a:lnTo>
                  <a:lnTo>
                    <a:pt x="1" y="111"/>
                  </a:lnTo>
                  <a:lnTo>
                    <a:pt x="0" y="113"/>
                  </a:lnTo>
                  <a:lnTo>
                    <a:pt x="0" y="115"/>
                  </a:lnTo>
                  <a:lnTo>
                    <a:pt x="0" y="115"/>
                  </a:lnTo>
                  <a:lnTo>
                    <a:pt x="3" y="117"/>
                  </a:lnTo>
                  <a:lnTo>
                    <a:pt x="7" y="118"/>
                  </a:lnTo>
                  <a:lnTo>
                    <a:pt x="12" y="120"/>
                  </a:lnTo>
                  <a:lnTo>
                    <a:pt x="15" y="122"/>
                  </a:lnTo>
                  <a:lnTo>
                    <a:pt x="15" y="12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1" name="Freeform 231">
              <a:extLst>
                <a:ext uri="{FF2B5EF4-FFF2-40B4-BE49-F238E27FC236}">
                  <a16:creationId xmlns:a16="http://schemas.microsoft.com/office/drawing/2014/main" id="{85D3102A-095A-47D1-A3FE-1F0C3F2C52FF}"/>
                </a:ext>
              </a:extLst>
            </p:cNvPr>
            <p:cNvSpPr>
              <a:spLocks/>
            </p:cNvSpPr>
            <p:nvPr/>
          </p:nvSpPr>
          <p:spPr bwMode="auto">
            <a:xfrm>
              <a:off x="4886878" y="2818865"/>
              <a:ext cx="32537" cy="42439"/>
            </a:xfrm>
            <a:custGeom>
              <a:avLst/>
              <a:gdLst/>
              <a:ahLst/>
              <a:cxnLst>
                <a:cxn ang="0">
                  <a:pos x="20" y="13"/>
                </a:cxn>
                <a:cxn ang="0">
                  <a:pos x="20" y="13"/>
                </a:cxn>
                <a:cxn ang="0">
                  <a:pos x="23" y="10"/>
                </a:cxn>
                <a:cxn ang="0">
                  <a:pos x="23" y="6"/>
                </a:cxn>
                <a:cxn ang="0">
                  <a:pos x="22" y="4"/>
                </a:cxn>
                <a:cxn ang="0">
                  <a:pos x="20" y="1"/>
                </a:cxn>
                <a:cxn ang="0">
                  <a:pos x="17" y="1"/>
                </a:cxn>
                <a:cxn ang="0">
                  <a:pos x="13" y="0"/>
                </a:cxn>
                <a:cxn ang="0">
                  <a:pos x="13" y="0"/>
                </a:cxn>
                <a:cxn ang="0">
                  <a:pos x="13" y="3"/>
                </a:cxn>
                <a:cxn ang="0">
                  <a:pos x="13" y="3"/>
                </a:cxn>
                <a:cxn ang="0">
                  <a:pos x="12" y="7"/>
                </a:cxn>
                <a:cxn ang="0">
                  <a:pos x="9" y="13"/>
                </a:cxn>
                <a:cxn ang="0">
                  <a:pos x="0" y="27"/>
                </a:cxn>
                <a:cxn ang="0">
                  <a:pos x="9" y="30"/>
                </a:cxn>
                <a:cxn ang="0">
                  <a:pos x="9" y="30"/>
                </a:cxn>
                <a:cxn ang="0">
                  <a:pos x="16" y="20"/>
                </a:cxn>
                <a:cxn ang="0">
                  <a:pos x="20" y="13"/>
                </a:cxn>
                <a:cxn ang="0">
                  <a:pos x="20" y="13"/>
                </a:cxn>
              </a:cxnLst>
              <a:rect l="0" t="0" r="r" b="b"/>
              <a:pathLst>
                <a:path w="23" h="30">
                  <a:moveTo>
                    <a:pt x="20" y="13"/>
                  </a:moveTo>
                  <a:lnTo>
                    <a:pt x="20" y="13"/>
                  </a:lnTo>
                  <a:lnTo>
                    <a:pt x="23" y="10"/>
                  </a:lnTo>
                  <a:lnTo>
                    <a:pt x="23" y="6"/>
                  </a:lnTo>
                  <a:lnTo>
                    <a:pt x="22" y="4"/>
                  </a:lnTo>
                  <a:lnTo>
                    <a:pt x="20" y="1"/>
                  </a:lnTo>
                  <a:lnTo>
                    <a:pt x="17" y="1"/>
                  </a:lnTo>
                  <a:lnTo>
                    <a:pt x="13" y="0"/>
                  </a:lnTo>
                  <a:lnTo>
                    <a:pt x="13" y="0"/>
                  </a:lnTo>
                  <a:lnTo>
                    <a:pt x="13" y="3"/>
                  </a:lnTo>
                  <a:lnTo>
                    <a:pt x="13" y="3"/>
                  </a:lnTo>
                  <a:lnTo>
                    <a:pt x="12" y="7"/>
                  </a:lnTo>
                  <a:lnTo>
                    <a:pt x="9" y="13"/>
                  </a:lnTo>
                  <a:lnTo>
                    <a:pt x="0" y="27"/>
                  </a:lnTo>
                  <a:lnTo>
                    <a:pt x="9" y="30"/>
                  </a:lnTo>
                  <a:lnTo>
                    <a:pt x="9" y="30"/>
                  </a:lnTo>
                  <a:lnTo>
                    <a:pt x="16" y="20"/>
                  </a:lnTo>
                  <a:lnTo>
                    <a:pt x="20" y="13"/>
                  </a:lnTo>
                  <a:lnTo>
                    <a:pt x="20" y="1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2" name="Freeform 232">
              <a:extLst>
                <a:ext uri="{FF2B5EF4-FFF2-40B4-BE49-F238E27FC236}">
                  <a16:creationId xmlns:a16="http://schemas.microsoft.com/office/drawing/2014/main" id="{F90798B8-5306-4DAD-BB62-B79D9DC49F03}"/>
                </a:ext>
              </a:extLst>
            </p:cNvPr>
            <p:cNvSpPr>
              <a:spLocks/>
            </p:cNvSpPr>
            <p:nvPr/>
          </p:nvSpPr>
          <p:spPr bwMode="auto">
            <a:xfrm>
              <a:off x="4899610" y="2756622"/>
              <a:ext cx="154195" cy="124487"/>
            </a:xfrm>
            <a:custGeom>
              <a:avLst/>
              <a:gdLst/>
              <a:ahLst/>
              <a:cxnLst>
                <a:cxn ang="0">
                  <a:pos x="11" y="57"/>
                </a:cxn>
                <a:cxn ang="0">
                  <a:pos x="0" y="74"/>
                </a:cxn>
                <a:cxn ang="0">
                  <a:pos x="1" y="79"/>
                </a:cxn>
                <a:cxn ang="0">
                  <a:pos x="17" y="88"/>
                </a:cxn>
                <a:cxn ang="0">
                  <a:pos x="27" y="81"/>
                </a:cxn>
                <a:cxn ang="0">
                  <a:pos x="31" y="79"/>
                </a:cxn>
                <a:cxn ang="0">
                  <a:pos x="61" y="65"/>
                </a:cxn>
                <a:cxn ang="0">
                  <a:pos x="87" y="51"/>
                </a:cxn>
                <a:cxn ang="0">
                  <a:pos x="89" y="44"/>
                </a:cxn>
                <a:cxn ang="0">
                  <a:pos x="91" y="42"/>
                </a:cxn>
                <a:cxn ang="0">
                  <a:pos x="91" y="32"/>
                </a:cxn>
                <a:cxn ang="0">
                  <a:pos x="91" y="30"/>
                </a:cxn>
                <a:cxn ang="0">
                  <a:pos x="91" y="24"/>
                </a:cxn>
                <a:cxn ang="0">
                  <a:pos x="91" y="15"/>
                </a:cxn>
                <a:cxn ang="0">
                  <a:pos x="92" y="13"/>
                </a:cxn>
                <a:cxn ang="0">
                  <a:pos x="101" y="8"/>
                </a:cxn>
                <a:cxn ang="0">
                  <a:pos x="104" y="0"/>
                </a:cxn>
                <a:cxn ang="0">
                  <a:pos x="98" y="1"/>
                </a:cxn>
                <a:cxn ang="0">
                  <a:pos x="85" y="3"/>
                </a:cxn>
                <a:cxn ang="0">
                  <a:pos x="79" y="3"/>
                </a:cxn>
                <a:cxn ang="0">
                  <a:pos x="71" y="7"/>
                </a:cxn>
                <a:cxn ang="0">
                  <a:pos x="64" y="8"/>
                </a:cxn>
                <a:cxn ang="0">
                  <a:pos x="48" y="10"/>
                </a:cxn>
                <a:cxn ang="0">
                  <a:pos x="45" y="8"/>
                </a:cxn>
                <a:cxn ang="0">
                  <a:pos x="42" y="7"/>
                </a:cxn>
                <a:cxn ang="0">
                  <a:pos x="35" y="10"/>
                </a:cxn>
                <a:cxn ang="0">
                  <a:pos x="27" y="11"/>
                </a:cxn>
                <a:cxn ang="0">
                  <a:pos x="21" y="10"/>
                </a:cxn>
                <a:cxn ang="0">
                  <a:pos x="18" y="8"/>
                </a:cxn>
                <a:cxn ang="0">
                  <a:pos x="15" y="14"/>
                </a:cxn>
                <a:cxn ang="0">
                  <a:pos x="14" y="17"/>
                </a:cxn>
                <a:cxn ang="0">
                  <a:pos x="11" y="23"/>
                </a:cxn>
                <a:cxn ang="0">
                  <a:pos x="5" y="24"/>
                </a:cxn>
                <a:cxn ang="0">
                  <a:pos x="4" y="31"/>
                </a:cxn>
                <a:cxn ang="0">
                  <a:pos x="5" y="32"/>
                </a:cxn>
                <a:cxn ang="0">
                  <a:pos x="5" y="38"/>
                </a:cxn>
                <a:cxn ang="0">
                  <a:pos x="4" y="44"/>
                </a:cxn>
                <a:cxn ang="0">
                  <a:pos x="11" y="45"/>
                </a:cxn>
                <a:cxn ang="0">
                  <a:pos x="14" y="50"/>
                </a:cxn>
                <a:cxn ang="0">
                  <a:pos x="11" y="57"/>
                </a:cxn>
              </a:cxnLst>
              <a:rect l="0" t="0" r="r" b="b"/>
              <a:pathLst>
                <a:path w="109" h="88">
                  <a:moveTo>
                    <a:pt x="11" y="57"/>
                  </a:moveTo>
                  <a:lnTo>
                    <a:pt x="11" y="57"/>
                  </a:lnTo>
                  <a:lnTo>
                    <a:pt x="7" y="64"/>
                  </a:lnTo>
                  <a:lnTo>
                    <a:pt x="0" y="74"/>
                  </a:lnTo>
                  <a:lnTo>
                    <a:pt x="0" y="74"/>
                  </a:lnTo>
                  <a:lnTo>
                    <a:pt x="1" y="79"/>
                  </a:lnTo>
                  <a:lnTo>
                    <a:pt x="17" y="88"/>
                  </a:lnTo>
                  <a:lnTo>
                    <a:pt x="17" y="88"/>
                  </a:lnTo>
                  <a:lnTo>
                    <a:pt x="23" y="84"/>
                  </a:lnTo>
                  <a:lnTo>
                    <a:pt x="27" y="81"/>
                  </a:lnTo>
                  <a:lnTo>
                    <a:pt x="31" y="79"/>
                  </a:lnTo>
                  <a:lnTo>
                    <a:pt x="31" y="79"/>
                  </a:lnTo>
                  <a:lnTo>
                    <a:pt x="42" y="75"/>
                  </a:lnTo>
                  <a:lnTo>
                    <a:pt x="61" y="65"/>
                  </a:lnTo>
                  <a:lnTo>
                    <a:pt x="87" y="51"/>
                  </a:lnTo>
                  <a:lnTo>
                    <a:pt x="87" y="51"/>
                  </a:lnTo>
                  <a:lnTo>
                    <a:pt x="88" y="48"/>
                  </a:lnTo>
                  <a:lnTo>
                    <a:pt x="89" y="44"/>
                  </a:lnTo>
                  <a:lnTo>
                    <a:pt x="91" y="42"/>
                  </a:lnTo>
                  <a:lnTo>
                    <a:pt x="91" y="42"/>
                  </a:lnTo>
                  <a:lnTo>
                    <a:pt x="89" y="35"/>
                  </a:lnTo>
                  <a:lnTo>
                    <a:pt x="91" y="32"/>
                  </a:lnTo>
                  <a:lnTo>
                    <a:pt x="91" y="30"/>
                  </a:lnTo>
                  <a:lnTo>
                    <a:pt x="91" y="30"/>
                  </a:lnTo>
                  <a:lnTo>
                    <a:pt x="92" y="27"/>
                  </a:lnTo>
                  <a:lnTo>
                    <a:pt x="91" y="24"/>
                  </a:lnTo>
                  <a:lnTo>
                    <a:pt x="89" y="20"/>
                  </a:lnTo>
                  <a:lnTo>
                    <a:pt x="91" y="15"/>
                  </a:lnTo>
                  <a:lnTo>
                    <a:pt x="91" y="15"/>
                  </a:lnTo>
                  <a:lnTo>
                    <a:pt x="92" y="13"/>
                  </a:lnTo>
                  <a:lnTo>
                    <a:pt x="96" y="10"/>
                  </a:lnTo>
                  <a:lnTo>
                    <a:pt x="101" y="8"/>
                  </a:lnTo>
                  <a:lnTo>
                    <a:pt x="109" y="1"/>
                  </a:lnTo>
                  <a:lnTo>
                    <a:pt x="104" y="0"/>
                  </a:lnTo>
                  <a:lnTo>
                    <a:pt x="104" y="0"/>
                  </a:lnTo>
                  <a:lnTo>
                    <a:pt x="98" y="1"/>
                  </a:lnTo>
                  <a:lnTo>
                    <a:pt x="92" y="1"/>
                  </a:lnTo>
                  <a:lnTo>
                    <a:pt x="85" y="3"/>
                  </a:lnTo>
                  <a:lnTo>
                    <a:pt x="85" y="3"/>
                  </a:lnTo>
                  <a:lnTo>
                    <a:pt x="79" y="3"/>
                  </a:lnTo>
                  <a:lnTo>
                    <a:pt x="75" y="5"/>
                  </a:lnTo>
                  <a:lnTo>
                    <a:pt x="71" y="7"/>
                  </a:lnTo>
                  <a:lnTo>
                    <a:pt x="64" y="8"/>
                  </a:lnTo>
                  <a:lnTo>
                    <a:pt x="64" y="8"/>
                  </a:lnTo>
                  <a:lnTo>
                    <a:pt x="52" y="10"/>
                  </a:lnTo>
                  <a:lnTo>
                    <a:pt x="48" y="10"/>
                  </a:lnTo>
                  <a:lnTo>
                    <a:pt x="45" y="8"/>
                  </a:lnTo>
                  <a:lnTo>
                    <a:pt x="45" y="8"/>
                  </a:lnTo>
                  <a:lnTo>
                    <a:pt x="44" y="7"/>
                  </a:lnTo>
                  <a:lnTo>
                    <a:pt x="42" y="7"/>
                  </a:lnTo>
                  <a:lnTo>
                    <a:pt x="35" y="10"/>
                  </a:lnTo>
                  <a:lnTo>
                    <a:pt x="35" y="10"/>
                  </a:lnTo>
                  <a:lnTo>
                    <a:pt x="31" y="11"/>
                  </a:lnTo>
                  <a:lnTo>
                    <a:pt x="27" y="11"/>
                  </a:lnTo>
                  <a:lnTo>
                    <a:pt x="24" y="11"/>
                  </a:lnTo>
                  <a:lnTo>
                    <a:pt x="21" y="10"/>
                  </a:lnTo>
                  <a:lnTo>
                    <a:pt x="21" y="10"/>
                  </a:lnTo>
                  <a:lnTo>
                    <a:pt x="18" y="8"/>
                  </a:lnTo>
                  <a:lnTo>
                    <a:pt x="17" y="10"/>
                  </a:lnTo>
                  <a:lnTo>
                    <a:pt x="15" y="14"/>
                  </a:lnTo>
                  <a:lnTo>
                    <a:pt x="15" y="14"/>
                  </a:lnTo>
                  <a:lnTo>
                    <a:pt x="14" y="17"/>
                  </a:lnTo>
                  <a:lnTo>
                    <a:pt x="14" y="20"/>
                  </a:lnTo>
                  <a:lnTo>
                    <a:pt x="11" y="23"/>
                  </a:lnTo>
                  <a:lnTo>
                    <a:pt x="5" y="24"/>
                  </a:lnTo>
                  <a:lnTo>
                    <a:pt x="5" y="24"/>
                  </a:lnTo>
                  <a:lnTo>
                    <a:pt x="4" y="28"/>
                  </a:lnTo>
                  <a:lnTo>
                    <a:pt x="4" y="31"/>
                  </a:lnTo>
                  <a:lnTo>
                    <a:pt x="5" y="32"/>
                  </a:lnTo>
                  <a:lnTo>
                    <a:pt x="5" y="32"/>
                  </a:lnTo>
                  <a:lnTo>
                    <a:pt x="7" y="35"/>
                  </a:lnTo>
                  <a:lnTo>
                    <a:pt x="5" y="38"/>
                  </a:lnTo>
                  <a:lnTo>
                    <a:pt x="4" y="44"/>
                  </a:lnTo>
                  <a:lnTo>
                    <a:pt x="4" y="44"/>
                  </a:lnTo>
                  <a:lnTo>
                    <a:pt x="8" y="45"/>
                  </a:lnTo>
                  <a:lnTo>
                    <a:pt x="11" y="45"/>
                  </a:lnTo>
                  <a:lnTo>
                    <a:pt x="13" y="48"/>
                  </a:lnTo>
                  <a:lnTo>
                    <a:pt x="14" y="50"/>
                  </a:lnTo>
                  <a:lnTo>
                    <a:pt x="14" y="54"/>
                  </a:lnTo>
                  <a:lnTo>
                    <a:pt x="11" y="57"/>
                  </a:lnTo>
                  <a:lnTo>
                    <a:pt x="11" y="5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3" name="Freeform 233">
              <a:extLst>
                <a:ext uri="{FF2B5EF4-FFF2-40B4-BE49-F238E27FC236}">
                  <a16:creationId xmlns:a16="http://schemas.microsoft.com/office/drawing/2014/main" id="{E6F3FA2C-32B4-4197-ADA5-E6A505CBE6A8}"/>
                </a:ext>
              </a:extLst>
            </p:cNvPr>
            <p:cNvSpPr>
              <a:spLocks/>
            </p:cNvSpPr>
            <p:nvPr/>
          </p:nvSpPr>
          <p:spPr bwMode="auto">
            <a:xfrm>
              <a:off x="6946577" y="2728329"/>
              <a:ext cx="77805" cy="104683"/>
            </a:xfrm>
            <a:custGeom>
              <a:avLst/>
              <a:gdLst/>
              <a:ahLst/>
              <a:cxnLst>
                <a:cxn ang="0">
                  <a:pos x="11" y="6"/>
                </a:cxn>
                <a:cxn ang="0">
                  <a:pos x="11" y="6"/>
                </a:cxn>
                <a:cxn ang="0">
                  <a:pos x="1" y="13"/>
                </a:cxn>
                <a:cxn ang="0">
                  <a:pos x="1" y="13"/>
                </a:cxn>
                <a:cxn ang="0">
                  <a:pos x="4" y="18"/>
                </a:cxn>
                <a:cxn ang="0">
                  <a:pos x="4" y="21"/>
                </a:cxn>
                <a:cxn ang="0">
                  <a:pos x="7" y="21"/>
                </a:cxn>
                <a:cxn ang="0">
                  <a:pos x="7" y="21"/>
                </a:cxn>
                <a:cxn ang="0">
                  <a:pos x="9" y="23"/>
                </a:cxn>
                <a:cxn ang="0">
                  <a:pos x="9" y="25"/>
                </a:cxn>
                <a:cxn ang="0">
                  <a:pos x="8" y="28"/>
                </a:cxn>
                <a:cxn ang="0">
                  <a:pos x="5" y="28"/>
                </a:cxn>
                <a:cxn ang="0">
                  <a:pos x="5" y="28"/>
                </a:cxn>
                <a:cxn ang="0">
                  <a:pos x="4" y="28"/>
                </a:cxn>
                <a:cxn ang="0">
                  <a:pos x="2" y="30"/>
                </a:cxn>
                <a:cxn ang="0">
                  <a:pos x="1" y="33"/>
                </a:cxn>
                <a:cxn ang="0">
                  <a:pos x="2" y="38"/>
                </a:cxn>
                <a:cxn ang="0">
                  <a:pos x="5" y="44"/>
                </a:cxn>
                <a:cxn ang="0">
                  <a:pos x="5" y="44"/>
                </a:cxn>
                <a:cxn ang="0">
                  <a:pos x="5" y="47"/>
                </a:cxn>
                <a:cxn ang="0">
                  <a:pos x="5" y="50"/>
                </a:cxn>
                <a:cxn ang="0">
                  <a:pos x="2" y="54"/>
                </a:cxn>
                <a:cxn ang="0">
                  <a:pos x="0" y="60"/>
                </a:cxn>
                <a:cxn ang="0">
                  <a:pos x="0" y="61"/>
                </a:cxn>
                <a:cxn ang="0">
                  <a:pos x="0" y="62"/>
                </a:cxn>
                <a:cxn ang="0">
                  <a:pos x="0" y="62"/>
                </a:cxn>
                <a:cxn ang="0">
                  <a:pos x="1" y="65"/>
                </a:cxn>
                <a:cxn ang="0">
                  <a:pos x="1" y="68"/>
                </a:cxn>
                <a:cxn ang="0">
                  <a:pos x="1" y="71"/>
                </a:cxn>
                <a:cxn ang="0">
                  <a:pos x="2" y="74"/>
                </a:cxn>
                <a:cxn ang="0">
                  <a:pos x="2" y="74"/>
                </a:cxn>
                <a:cxn ang="0">
                  <a:pos x="7" y="74"/>
                </a:cxn>
                <a:cxn ang="0">
                  <a:pos x="15" y="72"/>
                </a:cxn>
                <a:cxn ang="0">
                  <a:pos x="24" y="70"/>
                </a:cxn>
                <a:cxn ang="0">
                  <a:pos x="29" y="67"/>
                </a:cxn>
                <a:cxn ang="0">
                  <a:pos x="32" y="64"/>
                </a:cxn>
                <a:cxn ang="0">
                  <a:pos x="32" y="64"/>
                </a:cxn>
                <a:cxn ang="0">
                  <a:pos x="38" y="58"/>
                </a:cxn>
                <a:cxn ang="0">
                  <a:pos x="42" y="57"/>
                </a:cxn>
                <a:cxn ang="0">
                  <a:pos x="45" y="57"/>
                </a:cxn>
                <a:cxn ang="0">
                  <a:pos x="48" y="57"/>
                </a:cxn>
                <a:cxn ang="0">
                  <a:pos x="48" y="57"/>
                </a:cxn>
                <a:cxn ang="0">
                  <a:pos x="51" y="57"/>
                </a:cxn>
                <a:cxn ang="0">
                  <a:pos x="54" y="55"/>
                </a:cxn>
                <a:cxn ang="0">
                  <a:pos x="55" y="52"/>
                </a:cxn>
                <a:cxn ang="0">
                  <a:pos x="55" y="50"/>
                </a:cxn>
                <a:cxn ang="0">
                  <a:pos x="55" y="50"/>
                </a:cxn>
                <a:cxn ang="0">
                  <a:pos x="54" y="47"/>
                </a:cxn>
                <a:cxn ang="0">
                  <a:pos x="52" y="41"/>
                </a:cxn>
                <a:cxn ang="0">
                  <a:pos x="51" y="34"/>
                </a:cxn>
                <a:cxn ang="0">
                  <a:pos x="51" y="27"/>
                </a:cxn>
                <a:cxn ang="0">
                  <a:pos x="51" y="27"/>
                </a:cxn>
                <a:cxn ang="0">
                  <a:pos x="49" y="21"/>
                </a:cxn>
                <a:cxn ang="0">
                  <a:pos x="45" y="14"/>
                </a:cxn>
                <a:cxn ang="0">
                  <a:pos x="34" y="0"/>
                </a:cxn>
                <a:cxn ang="0">
                  <a:pos x="34" y="0"/>
                </a:cxn>
                <a:cxn ang="0">
                  <a:pos x="29" y="3"/>
                </a:cxn>
                <a:cxn ang="0">
                  <a:pos x="25" y="3"/>
                </a:cxn>
                <a:cxn ang="0">
                  <a:pos x="25" y="3"/>
                </a:cxn>
                <a:cxn ang="0">
                  <a:pos x="17" y="4"/>
                </a:cxn>
                <a:cxn ang="0">
                  <a:pos x="14" y="4"/>
                </a:cxn>
                <a:cxn ang="0">
                  <a:pos x="11" y="6"/>
                </a:cxn>
                <a:cxn ang="0">
                  <a:pos x="11" y="6"/>
                </a:cxn>
              </a:cxnLst>
              <a:rect l="0" t="0" r="r" b="b"/>
              <a:pathLst>
                <a:path w="55" h="74">
                  <a:moveTo>
                    <a:pt x="11" y="6"/>
                  </a:moveTo>
                  <a:lnTo>
                    <a:pt x="11" y="6"/>
                  </a:lnTo>
                  <a:lnTo>
                    <a:pt x="1" y="13"/>
                  </a:lnTo>
                  <a:lnTo>
                    <a:pt x="1" y="13"/>
                  </a:lnTo>
                  <a:lnTo>
                    <a:pt x="4" y="18"/>
                  </a:lnTo>
                  <a:lnTo>
                    <a:pt x="4" y="21"/>
                  </a:lnTo>
                  <a:lnTo>
                    <a:pt x="7" y="21"/>
                  </a:lnTo>
                  <a:lnTo>
                    <a:pt x="7" y="21"/>
                  </a:lnTo>
                  <a:lnTo>
                    <a:pt x="9" y="23"/>
                  </a:lnTo>
                  <a:lnTo>
                    <a:pt x="9" y="25"/>
                  </a:lnTo>
                  <a:lnTo>
                    <a:pt x="8" y="28"/>
                  </a:lnTo>
                  <a:lnTo>
                    <a:pt x="5" y="28"/>
                  </a:lnTo>
                  <a:lnTo>
                    <a:pt x="5" y="28"/>
                  </a:lnTo>
                  <a:lnTo>
                    <a:pt x="4" y="28"/>
                  </a:lnTo>
                  <a:lnTo>
                    <a:pt x="2" y="30"/>
                  </a:lnTo>
                  <a:lnTo>
                    <a:pt x="1" y="33"/>
                  </a:lnTo>
                  <a:lnTo>
                    <a:pt x="2" y="38"/>
                  </a:lnTo>
                  <a:lnTo>
                    <a:pt x="5" y="44"/>
                  </a:lnTo>
                  <a:lnTo>
                    <a:pt x="5" y="44"/>
                  </a:lnTo>
                  <a:lnTo>
                    <a:pt x="5" y="47"/>
                  </a:lnTo>
                  <a:lnTo>
                    <a:pt x="5" y="50"/>
                  </a:lnTo>
                  <a:lnTo>
                    <a:pt x="2" y="54"/>
                  </a:lnTo>
                  <a:lnTo>
                    <a:pt x="0" y="60"/>
                  </a:lnTo>
                  <a:lnTo>
                    <a:pt x="0" y="61"/>
                  </a:lnTo>
                  <a:lnTo>
                    <a:pt x="0" y="62"/>
                  </a:lnTo>
                  <a:lnTo>
                    <a:pt x="0" y="62"/>
                  </a:lnTo>
                  <a:lnTo>
                    <a:pt x="1" y="65"/>
                  </a:lnTo>
                  <a:lnTo>
                    <a:pt x="1" y="68"/>
                  </a:lnTo>
                  <a:lnTo>
                    <a:pt x="1" y="71"/>
                  </a:lnTo>
                  <a:lnTo>
                    <a:pt x="2" y="74"/>
                  </a:lnTo>
                  <a:lnTo>
                    <a:pt x="2" y="74"/>
                  </a:lnTo>
                  <a:lnTo>
                    <a:pt x="7" y="74"/>
                  </a:lnTo>
                  <a:lnTo>
                    <a:pt x="15" y="72"/>
                  </a:lnTo>
                  <a:lnTo>
                    <a:pt x="24" y="70"/>
                  </a:lnTo>
                  <a:lnTo>
                    <a:pt x="29" y="67"/>
                  </a:lnTo>
                  <a:lnTo>
                    <a:pt x="32" y="64"/>
                  </a:lnTo>
                  <a:lnTo>
                    <a:pt x="32" y="64"/>
                  </a:lnTo>
                  <a:lnTo>
                    <a:pt x="38" y="58"/>
                  </a:lnTo>
                  <a:lnTo>
                    <a:pt x="42" y="57"/>
                  </a:lnTo>
                  <a:lnTo>
                    <a:pt x="45" y="57"/>
                  </a:lnTo>
                  <a:lnTo>
                    <a:pt x="48" y="57"/>
                  </a:lnTo>
                  <a:lnTo>
                    <a:pt x="48" y="57"/>
                  </a:lnTo>
                  <a:lnTo>
                    <a:pt x="51" y="57"/>
                  </a:lnTo>
                  <a:lnTo>
                    <a:pt x="54" y="55"/>
                  </a:lnTo>
                  <a:lnTo>
                    <a:pt x="55" y="52"/>
                  </a:lnTo>
                  <a:lnTo>
                    <a:pt x="55" y="50"/>
                  </a:lnTo>
                  <a:lnTo>
                    <a:pt x="55" y="50"/>
                  </a:lnTo>
                  <a:lnTo>
                    <a:pt x="54" y="47"/>
                  </a:lnTo>
                  <a:lnTo>
                    <a:pt x="52" y="41"/>
                  </a:lnTo>
                  <a:lnTo>
                    <a:pt x="51" y="34"/>
                  </a:lnTo>
                  <a:lnTo>
                    <a:pt x="51" y="27"/>
                  </a:lnTo>
                  <a:lnTo>
                    <a:pt x="51" y="27"/>
                  </a:lnTo>
                  <a:lnTo>
                    <a:pt x="49" y="21"/>
                  </a:lnTo>
                  <a:lnTo>
                    <a:pt x="45" y="14"/>
                  </a:lnTo>
                  <a:lnTo>
                    <a:pt x="34" y="0"/>
                  </a:lnTo>
                  <a:lnTo>
                    <a:pt x="34" y="0"/>
                  </a:lnTo>
                  <a:lnTo>
                    <a:pt x="29" y="3"/>
                  </a:lnTo>
                  <a:lnTo>
                    <a:pt x="25" y="3"/>
                  </a:lnTo>
                  <a:lnTo>
                    <a:pt x="25" y="3"/>
                  </a:lnTo>
                  <a:lnTo>
                    <a:pt x="17" y="4"/>
                  </a:lnTo>
                  <a:lnTo>
                    <a:pt x="14" y="4"/>
                  </a:lnTo>
                  <a:lnTo>
                    <a:pt x="11" y="6"/>
                  </a:lnTo>
                  <a:lnTo>
                    <a:pt x="11" y="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4" name="Freeform 234">
              <a:extLst>
                <a:ext uri="{FF2B5EF4-FFF2-40B4-BE49-F238E27FC236}">
                  <a16:creationId xmlns:a16="http://schemas.microsoft.com/office/drawing/2014/main" id="{8370EF70-7C8E-49F5-94F4-086A94B51F89}"/>
                </a:ext>
              </a:extLst>
            </p:cNvPr>
            <p:cNvSpPr>
              <a:spLocks/>
            </p:cNvSpPr>
            <p:nvPr/>
          </p:nvSpPr>
          <p:spPr bwMode="auto">
            <a:xfrm>
              <a:off x="6092142" y="3038133"/>
              <a:ext cx="97610" cy="127317"/>
            </a:xfrm>
            <a:custGeom>
              <a:avLst/>
              <a:gdLst/>
              <a:ahLst/>
              <a:cxnLst>
                <a:cxn ang="0">
                  <a:pos x="69" y="74"/>
                </a:cxn>
                <a:cxn ang="0">
                  <a:pos x="63" y="45"/>
                </a:cxn>
                <a:cxn ang="0">
                  <a:pos x="62" y="43"/>
                </a:cxn>
                <a:cxn ang="0">
                  <a:pos x="56" y="50"/>
                </a:cxn>
                <a:cxn ang="0">
                  <a:pos x="52" y="55"/>
                </a:cxn>
                <a:cxn ang="0">
                  <a:pos x="50" y="55"/>
                </a:cxn>
                <a:cxn ang="0">
                  <a:pos x="47" y="53"/>
                </a:cxn>
                <a:cxn ang="0">
                  <a:pos x="47" y="41"/>
                </a:cxn>
                <a:cxn ang="0">
                  <a:pos x="52" y="38"/>
                </a:cxn>
                <a:cxn ang="0">
                  <a:pos x="53" y="38"/>
                </a:cxn>
                <a:cxn ang="0">
                  <a:pos x="59" y="31"/>
                </a:cxn>
                <a:cxn ang="0">
                  <a:pos x="63" y="23"/>
                </a:cxn>
                <a:cxn ang="0">
                  <a:pos x="63" y="20"/>
                </a:cxn>
                <a:cxn ang="0">
                  <a:pos x="52" y="18"/>
                </a:cxn>
                <a:cxn ang="0">
                  <a:pos x="33" y="20"/>
                </a:cxn>
                <a:cxn ang="0">
                  <a:pos x="30" y="17"/>
                </a:cxn>
                <a:cxn ang="0">
                  <a:pos x="26" y="11"/>
                </a:cxn>
                <a:cxn ang="0">
                  <a:pos x="26" y="8"/>
                </a:cxn>
                <a:cxn ang="0">
                  <a:pos x="20" y="4"/>
                </a:cxn>
                <a:cxn ang="0">
                  <a:pos x="16" y="3"/>
                </a:cxn>
                <a:cxn ang="0">
                  <a:pos x="7" y="0"/>
                </a:cxn>
                <a:cxn ang="0">
                  <a:pos x="2" y="3"/>
                </a:cxn>
                <a:cxn ang="0">
                  <a:pos x="0" y="6"/>
                </a:cxn>
                <a:cxn ang="0">
                  <a:pos x="6" y="10"/>
                </a:cxn>
                <a:cxn ang="0">
                  <a:pos x="12" y="14"/>
                </a:cxn>
                <a:cxn ang="0">
                  <a:pos x="13" y="17"/>
                </a:cxn>
                <a:cxn ang="0">
                  <a:pos x="7" y="20"/>
                </a:cxn>
                <a:cxn ang="0">
                  <a:pos x="3" y="23"/>
                </a:cxn>
                <a:cxn ang="0">
                  <a:pos x="3" y="28"/>
                </a:cxn>
                <a:cxn ang="0">
                  <a:pos x="7" y="47"/>
                </a:cxn>
                <a:cxn ang="0">
                  <a:pos x="12" y="60"/>
                </a:cxn>
                <a:cxn ang="0">
                  <a:pos x="13" y="77"/>
                </a:cxn>
                <a:cxn ang="0">
                  <a:pos x="19" y="75"/>
                </a:cxn>
                <a:cxn ang="0">
                  <a:pos x="25" y="74"/>
                </a:cxn>
                <a:cxn ang="0">
                  <a:pos x="36" y="71"/>
                </a:cxn>
                <a:cxn ang="0">
                  <a:pos x="37" y="67"/>
                </a:cxn>
                <a:cxn ang="0">
                  <a:pos x="40" y="61"/>
                </a:cxn>
                <a:cxn ang="0">
                  <a:pos x="47" y="60"/>
                </a:cxn>
                <a:cxn ang="0">
                  <a:pos x="49" y="63"/>
                </a:cxn>
                <a:cxn ang="0">
                  <a:pos x="54" y="75"/>
                </a:cxn>
                <a:cxn ang="0">
                  <a:pos x="56" y="81"/>
                </a:cxn>
                <a:cxn ang="0">
                  <a:pos x="57" y="90"/>
                </a:cxn>
                <a:cxn ang="0">
                  <a:pos x="63" y="85"/>
                </a:cxn>
                <a:cxn ang="0">
                  <a:pos x="64" y="81"/>
                </a:cxn>
                <a:cxn ang="0">
                  <a:pos x="69" y="74"/>
                </a:cxn>
              </a:cxnLst>
              <a:rect l="0" t="0" r="r" b="b"/>
              <a:pathLst>
                <a:path w="69" h="90">
                  <a:moveTo>
                    <a:pt x="69" y="74"/>
                  </a:moveTo>
                  <a:lnTo>
                    <a:pt x="69" y="74"/>
                  </a:lnTo>
                  <a:lnTo>
                    <a:pt x="64" y="53"/>
                  </a:lnTo>
                  <a:lnTo>
                    <a:pt x="63" y="45"/>
                  </a:lnTo>
                  <a:lnTo>
                    <a:pt x="62" y="43"/>
                  </a:lnTo>
                  <a:lnTo>
                    <a:pt x="62" y="43"/>
                  </a:lnTo>
                  <a:lnTo>
                    <a:pt x="59" y="45"/>
                  </a:lnTo>
                  <a:lnTo>
                    <a:pt x="56" y="50"/>
                  </a:lnTo>
                  <a:lnTo>
                    <a:pt x="53" y="54"/>
                  </a:lnTo>
                  <a:lnTo>
                    <a:pt x="52" y="55"/>
                  </a:lnTo>
                  <a:lnTo>
                    <a:pt x="50" y="55"/>
                  </a:lnTo>
                  <a:lnTo>
                    <a:pt x="50" y="55"/>
                  </a:lnTo>
                  <a:lnTo>
                    <a:pt x="49" y="55"/>
                  </a:lnTo>
                  <a:lnTo>
                    <a:pt x="47" y="53"/>
                  </a:lnTo>
                  <a:lnTo>
                    <a:pt x="46" y="47"/>
                  </a:lnTo>
                  <a:lnTo>
                    <a:pt x="47" y="41"/>
                  </a:lnTo>
                  <a:lnTo>
                    <a:pt x="49" y="40"/>
                  </a:lnTo>
                  <a:lnTo>
                    <a:pt x="52" y="38"/>
                  </a:lnTo>
                  <a:lnTo>
                    <a:pt x="52" y="38"/>
                  </a:lnTo>
                  <a:lnTo>
                    <a:pt x="53" y="38"/>
                  </a:lnTo>
                  <a:lnTo>
                    <a:pt x="56" y="37"/>
                  </a:lnTo>
                  <a:lnTo>
                    <a:pt x="59" y="31"/>
                  </a:lnTo>
                  <a:lnTo>
                    <a:pt x="63" y="27"/>
                  </a:lnTo>
                  <a:lnTo>
                    <a:pt x="63" y="23"/>
                  </a:lnTo>
                  <a:lnTo>
                    <a:pt x="63" y="23"/>
                  </a:lnTo>
                  <a:lnTo>
                    <a:pt x="63" y="20"/>
                  </a:lnTo>
                  <a:lnTo>
                    <a:pt x="60" y="18"/>
                  </a:lnTo>
                  <a:lnTo>
                    <a:pt x="52" y="18"/>
                  </a:lnTo>
                  <a:lnTo>
                    <a:pt x="52" y="18"/>
                  </a:lnTo>
                  <a:lnTo>
                    <a:pt x="33" y="20"/>
                  </a:lnTo>
                  <a:lnTo>
                    <a:pt x="33" y="20"/>
                  </a:lnTo>
                  <a:lnTo>
                    <a:pt x="30" y="17"/>
                  </a:lnTo>
                  <a:lnTo>
                    <a:pt x="27" y="14"/>
                  </a:lnTo>
                  <a:lnTo>
                    <a:pt x="26" y="11"/>
                  </a:lnTo>
                  <a:lnTo>
                    <a:pt x="26" y="11"/>
                  </a:lnTo>
                  <a:lnTo>
                    <a:pt x="26" y="8"/>
                  </a:lnTo>
                  <a:lnTo>
                    <a:pt x="23" y="6"/>
                  </a:lnTo>
                  <a:lnTo>
                    <a:pt x="20" y="4"/>
                  </a:lnTo>
                  <a:lnTo>
                    <a:pt x="16" y="3"/>
                  </a:lnTo>
                  <a:lnTo>
                    <a:pt x="16" y="3"/>
                  </a:lnTo>
                  <a:lnTo>
                    <a:pt x="10" y="1"/>
                  </a:lnTo>
                  <a:lnTo>
                    <a:pt x="7" y="0"/>
                  </a:lnTo>
                  <a:lnTo>
                    <a:pt x="6" y="0"/>
                  </a:lnTo>
                  <a:lnTo>
                    <a:pt x="2" y="3"/>
                  </a:lnTo>
                  <a:lnTo>
                    <a:pt x="2" y="3"/>
                  </a:lnTo>
                  <a:lnTo>
                    <a:pt x="0" y="6"/>
                  </a:lnTo>
                  <a:lnTo>
                    <a:pt x="2" y="7"/>
                  </a:lnTo>
                  <a:lnTo>
                    <a:pt x="6" y="10"/>
                  </a:lnTo>
                  <a:lnTo>
                    <a:pt x="10" y="13"/>
                  </a:lnTo>
                  <a:lnTo>
                    <a:pt x="12" y="14"/>
                  </a:lnTo>
                  <a:lnTo>
                    <a:pt x="13" y="17"/>
                  </a:lnTo>
                  <a:lnTo>
                    <a:pt x="13" y="17"/>
                  </a:lnTo>
                  <a:lnTo>
                    <a:pt x="10" y="20"/>
                  </a:lnTo>
                  <a:lnTo>
                    <a:pt x="7" y="20"/>
                  </a:lnTo>
                  <a:lnTo>
                    <a:pt x="6" y="21"/>
                  </a:lnTo>
                  <a:lnTo>
                    <a:pt x="3" y="23"/>
                  </a:lnTo>
                  <a:lnTo>
                    <a:pt x="3" y="23"/>
                  </a:lnTo>
                  <a:lnTo>
                    <a:pt x="3" y="28"/>
                  </a:lnTo>
                  <a:lnTo>
                    <a:pt x="5" y="34"/>
                  </a:lnTo>
                  <a:lnTo>
                    <a:pt x="7" y="47"/>
                  </a:lnTo>
                  <a:lnTo>
                    <a:pt x="7" y="47"/>
                  </a:lnTo>
                  <a:lnTo>
                    <a:pt x="12" y="60"/>
                  </a:lnTo>
                  <a:lnTo>
                    <a:pt x="13" y="68"/>
                  </a:lnTo>
                  <a:lnTo>
                    <a:pt x="13" y="77"/>
                  </a:lnTo>
                  <a:lnTo>
                    <a:pt x="13" y="77"/>
                  </a:lnTo>
                  <a:lnTo>
                    <a:pt x="19" y="75"/>
                  </a:lnTo>
                  <a:lnTo>
                    <a:pt x="25" y="74"/>
                  </a:lnTo>
                  <a:lnTo>
                    <a:pt x="25" y="74"/>
                  </a:lnTo>
                  <a:lnTo>
                    <a:pt x="32" y="72"/>
                  </a:lnTo>
                  <a:lnTo>
                    <a:pt x="36" y="71"/>
                  </a:lnTo>
                  <a:lnTo>
                    <a:pt x="37" y="67"/>
                  </a:lnTo>
                  <a:lnTo>
                    <a:pt x="37" y="67"/>
                  </a:lnTo>
                  <a:lnTo>
                    <a:pt x="39" y="64"/>
                  </a:lnTo>
                  <a:lnTo>
                    <a:pt x="40" y="61"/>
                  </a:lnTo>
                  <a:lnTo>
                    <a:pt x="44" y="60"/>
                  </a:lnTo>
                  <a:lnTo>
                    <a:pt x="47" y="60"/>
                  </a:lnTo>
                  <a:lnTo>
                    <a:pt x="47" y="60"/>
                  </a:lnTo>
                  <a:lnTo>
                    <a:pt x="49" y="63"/>
                  </a:lnTo>
                  <a:lnTo>
                    <a:pt x="52" y="68"/>
                  </a:lnTo>
                  <a:lnTo>
                    <a:pt x="54" y="75"/>
                  </a:lnTo>
                  <a:lnTo>
                    <a:pt x="56" y="81"/>
                  </a:lnTo>
                  <a:lnTo>
                    <a:pt x="56" y="81"/>
                  </a:lnTo>
                  <a:lnTo>
                    <a:pt x="56" y="85"/>
                  </a:lnTo>
                  <a:lnTo>
                    <a:pt x="57" y="90"/>
                  </a:lnTo>
                  <a:lnTo>
                    <a:pt x="57" y="90"/>
                  </a:lnTo>
                  <a:lnTo>
                    <a:pt x="63" y="85"/>
                  </a:lnTo>
                  <a:lnTo>
                    <a:pt x="63" y="85"/>
                  </a:lnTo>
                  <a:lnTo>
                    <a:pt x="64" y="81"/>
                  </a:lnTo>
                  <a:lnTo>
                    <a:pt x="69" y="74"/>
                  </a:lnTo>
                  <a:lnTo>
                    <a:pt x="69" y="7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5" name="Freeform 235">
              <a:extLst>
                <a:ext uri="{FF2B5EF4-FFF2-40B4-BE49-F238E27FC236}">
                  <a16:creationId xmlns:a16="http://schemas.microsoft.com/office/drawing/2014/main" id="{ECD6ADB7-5E07-4146-AC61-19598A271B0E}"/>
                </a:ext>
              </a:extLst>
            </p:cNvPr>
            <p:cNvSpPr>
              <a:spLocks/>
            </p:cNvSpPr>
            <p:nvPr/>
          </p:nvSpPr>
          <p:spPr bwMode="auto">
            <a:xfrm>
              <a:off x="5652192" y="2804719"/>
              <a:ext cx="629510" cy="663461"/>
            </a:xfrm>
            <a:custGeom>
              <a:avLst/>
              <a:gdLst/>
              <a:ahLst/>
              <a:cxnLst>
                <a:cxn ang="0">
                  <a:pos x="321" y="185"/>
                </a:cxn>
                <a:cxn ang="0">
                  <a:pos x="313" y="168"/>
                </a:cxn>
                <a:cxn ang="0">
                  <a:pos x="337" y="176"/>
                </a:cxn>
                <a:cxn ang="0">
                  <a:pos x="374" y="185"/>
                </a:cxn>
                <a:cxn ang="0">
                  <a:pos x="360" y="205"/>
                </a:cxn>
                <a:cxn ang="0">
                  <a:pos x="367" y="215"/>
                </a:cxn>
                <a:cxn ang="0">
                  <a:pos x="381" y="237"/>
                </a:cxn>
                <a:cxn ang="0">
                  <a:pos x="388" y="206"/>
                </a:cxn>
                <a:cxn ang="0">
                  <a:pos x="405" y="196"/>
                </a:cxn>
                <a:cxn ang="0">
                  <a:pos x="412" y="162"/>
                </a:cxn>
                <a:cxn ang="0">
                  <a:pos x="438" y="149"/>
                </a:cxn>
                <a:cxn ang="0">
                  <a:pos x="441" y="136"/>
                </a:cxn>
                <a:cxn ang="0">
                  <a:pos x="435" y="125"/>
                </a:cxn>
                <a:cxn ang="0">
                  <a:pos x="418" y="115"/>
                </a:cxn>
                <a:cxn ang="0">
                  <a:pos x="388" y="125"/>
                </a:cxn>
                <a:cxn ang="0">
                  <a:pos x="367" y="141"/>
                </a:cxn>
                <a:cxn ang="0">
                  <a:pos x="353" y="156"/>
                </a:cxn>
                <a:cxn ang="0">
                  <a:pos x="328" y="154"/>
                </a:cxn>
                <a:cxn ang="0">
                  <a:pos x="320" y="135"/>
                </a:cxn>
                <a:cxn ang="0">
                  <a:pos x="311" y="151"/>
                </a:cxn>
                <a:cxn ang="0">
                  <a:pos x="277" y="158"/>
                </a:cxn>
                <a:cxn ang="0">
                  <a:pos x="243" y="145"/>
                </a:cxn>
                <a:cxn ang="0">
                  <a:pos x="213" y="134"/>
                </a:cxn>
                <a:cxn ang="0">
                  <a:pos x="193" y="122"/>
                </a:cxn>
                <a:cxn ang="0">
                  <a:pos x="199" y="99"/>
                </a:cxn>
                <a:cxn ang="0">
                  <a:pos x="183" y="82"/>
                </a:cxn>
                <a:cxn ang="0">
                  <a:pos x="166" y="63"/>
                </a:cxn>
                <a:cxn ang="0">
                  <a:pos x="176" y="54"/>
                </a:cxn>
                <a:cxn ang="0">
                  <a:pos x="171" y="26"/>
                </a:cxn>
                <a:cxn ang="0">
                  <a:pos x="158" y="4"/>
                </a:cxn>
                <a:cxn ang="0">
                  <a:pos x="134" y="14"/>
                </a:cxn>
                <a:cxn ang="0">
                  <a:pos x="95" y="14"/>
                </a:cxn>
                <a:cxn ang="0">
                  <a:pos x="97" y="45"/>
                </a:cxn>
                <a:cxn ang="0">
                  <a:pos x="112" y="60"/>
                </a:cxn>
                <a:cxn ang="0">
                  <a:pos x="101" y="84"/>
                </a:cxn>
                <a:cxn ang="0">
                  <a:pos x="88" y="98"/>
                </a:cxn>
                <a:cxn ang="0">
                  <a:pos x="64" y="124"/>
                </a:cxn>
                <a:cxn ang="0">
                  <a:pos x="45" y="136"/>
                </a:cxn>
                <a:cxn ang="0">
                  <a:pos x="25" y="144"/>
                </a:cxn>
                <a:cxn ang="0">
                  <a:pos x="30" y="164"/>
                </a:cxn>
                <a:cxn ang="0">
                  <a:pos x="42" y="195"/>
                </a:cxn>
                <a:cxn ang="0">
                  <a:pos x="15" y="199"/>
                </a:cxn>
                <a:cxn ang="0">
                  <a:pos x="14" y="223"/>
                </a:cxn>
                <a:cxn ang="0">
                  <a:pos x="31" y="226"/>
                </a:cxn>
                <a:cxn ang="0">
                  <a:pos x="40" y="259"/>
                </a:cxn>
                <a:cxn ang="0">
                  <a:pos x="61" y="243"/>
                </a:cxn>
                <a:cxn ang="0">
                  <a:pos x="70" y="252"/>
                </a:cxn>
                <a:cxn ang="0">
                  <a:pos x="72" y="293"/>
                </a:cxn>
                <a:cxn ang="0">
                  <a:pos x="99" y="375"/>
                </a:cxn>
                <a:cxn ang="0">
                  <a:pos x="126" y="444"/>
                </a:cxn>
                <a:cxn ang="0">
                  <a:pos x="156" y="458"/>
                </a:cxn>
                <a:cxn ang="0">
                  <a:pos x="175" y="434"/>
                </a:cxn>
                <a:cxn ang="0">
                  <a:pos x="186" y="401"/>
                </a:cxn>
                <a:cxn ang="0">
                  <a:pos x="190" y="354"/>
                </a:cxn>
                <a:cxn ang="0">
                  <a:pos x="212" y="330"/>
                </a:cxn>
                <a:cxn ang="0">
                  <a:pos x="263" y="284"/>
                </a:cxn>
                <a:cxn ang="0">
                  <a:pos x="291" y="252"/>
                </a:cxn>
                <a:cxn ang="0">
                  <a:pos x="324" y="233"/>
                </a:cxn>
              </a:cxnLst>
              <a:rect l="0" t="0" r="r" b="b"/>
              <a:pathLst>
                <a:path w="445" h="469">
                  <a:moveTo>
                    <a:pt x="318" y="212"/>
                  </a:moveTo>
                  <a:lnTo>
                    <a:pt x="318" y="212"/>
                  </a:lnTo>
                  <a:lnTo>
                    <a:pt x="316" y="199"/>
                  </a:lnTo>
                  <a:lnTo>
                    <a:pt x="314" y="193"/>
                  </a:lnTo>
                  <a:lnTo>
                    <a:pt x="314" y="188"/>
                  </a:lnTo>
                  <a:lnTo>
                    <a:pt x="314" y="188"/>
                  </a:lnTo>
                  <a:lnTo>
                    <a:pt x="317" y="186"/>
                  </a:lnTo>
                  <a:lnTo>
                    <a:pt x="318" y="185"/>
                  </a:lnTo>
                  <a:lnTo>
                    <a:pt x="321" y="185"/>
                  </a:lnTo>
                  <a:lnTo>
                    <a:pt x="324" y="182"/>
                  </a:lnTo>
                  <a:lnTo>
                    <a:pt x="324" y="182"/>
                  </a:lnTo>
                  <a:lnTo>
                    <a:pt x="323" y="179"/>
                  </a:lnTo>
                  <a:lnTo>
                    <a:pt x="321" y="178"/>
                  </a:lnTo>
                  <a:lnTo>
                    <a:pt x="317" y="175"/>
                  </a:lnTo>
                  <a:lnTo>
                    <a:pt x="313" y="172"/>
                  </a:lnTo>
                  <a:lnTo>
                    <a:pt x="311" y="171"/>
                  </a:lnTo>
                  <a:lnTo>
                    <a:pt x="313" y="168"/>
                  </a:lnTo>
                  <a:lnTo>
                    <a:pt x="313" y="168"/>
                  </a:lnTo>
                  <a:lnTo>
                    <a:pt x="317" y="165"/>
                  </a:lnTo>
                  <a:lnTo>
                    <a:pt x="318" y="165"/>
                  </a:lnTo>
                  <a:lnTo>
                    <a:pt x="321" y="166"/>
                  </a:lnTo>
                  <a:lnTo>
                    <a:pt x="327" y="168"/>
                  </a:lnTo>
                  <a:lnTo>
                    <a:pt x="327" y="168"/>
                  </a:lnTo>
                  <a:lnTo>
                    <a:pt x="331" y="169"/>
                  </a:lnTo>
                  <a:lnTo>
                    <a:pt x="334" y="171"/>
                  </a:lnTo>
                  <a:lnTo>
                    <a:pt x="337" y="173"/>
                  </a:lnTo>
                  <a:lnTo>
                    <a:pt x="337" y="176"/>
                  </a:lnTo>
                  <a:lnTo>
                    <a:pt x="337" y="176"/>
                  </a:lnTo>
                  <a:lnTo>
                    <a:pt x="338" y="179"/>
                  </a:lnTo>
                  <a:lnTo>
                    <a:pt x="341" y="182"/>
                  </a:lnTo>
                  <a:lnTo>
                    <a:pt x="344" y="185"/>
                  </a:lnTo>
                  <a:lnTo>
                    <a:pt x="344" y="185"/>
                  </a:lnTo>
                  <a:lnTo>
                    <a:pt x="363" y="183"/>
                  </a:lnTo>
                  <a:lnTo>
                    <a:pt x="363" y="183"/>
                  </a:lnTo>
                  <a:lnTo>
                    <a:pt x="371" y="183"/>
                  </a:lnTo>
                  <a:lnTo>
                    <a:pt x="374" y="185"/>
                  </a:lnTo>
                  <a:lnTo>
                    <a:pt x="374" y="188"/>
                  </a:lnTo>
                  <a:lnTo>
                    <a:pt x="374" y="188"/>
                  </a:lnTo>
                  <a:lnTo>
                    <a:pt x="374" y="192"/>
                  </a:lnTo>
                  <a:lnTo>
                    <a:pt x="370" y="196"/>
                  </a:lnTo>
                  <a:lnTo>
                    <a:pt x="367" y="202"/>
                  </a:lnTo>
                  <a:lnTo>
                    <a:pt x="364" y="203"/>
                  </a:lnTo>
                  <a:lnTo>
                    <a:pt x="363" y="203"/>
                  </a:lnTo>
                  <a:lnTo>
                    <a:pt x="363" y="203"/>
                  </a:lnTo>
                  <a:lnTo>
                    <a:pt x="360" y="205"/>
                  </a:lnTo>
                  <a:lnTo>
                    <a:pt x="358" y="206"/>
                  </a:lnTo>
                  <a:lnTo>
                    <a:pt x="357" y="212"/>
                  </a:lnTo>
                  <a:lnTo>
                    <a:pt x="358" y="218"/>
                  </a:lnTo>
                  <a:lnTo>
                    <a:pt x="360" y="220"/>
                  </a:lnTo>
                  <a:lnTo>
                    <a:pt x="361" y="220"/>
                  </a:lnTo>
                  <a:lnTo>
                    <a:pt x="361" y="220"/>
                  </a:lnTo>
                  <a:lnTo>
                    <a:pt x="363" y="220"/>
                  </a:lnTo>
                  <a:lnTo>
                    <a:pt x="364" y="219"/>
                  </a:lnTo>
                  <a:lnTo>
                    <a:pt x="367" y="215"/>
                  </a:lnTo>
                  <a:lnTo>
                    <a:pt x="370" y="210"/>
                  </a:lnTo>
                  <a:lnTo>
                    <a:pt x="373" y="208"/>
                  </a:lnTo>
                  <a:lnTo>
                    <a:pt x="373" y="208"/>
                  </a:lnTo>
                  <a:lnTo>
                    <a:pt x="374" y="210"/>
                  </a:lnTo>
                  <a:lnTo>
                    <a:pt x="375" y="218"/>
                  </a:lnTo>
                  <a:lnTo>
                    <a:pt x="380" y="239"/>
                  </a:lnTo>
                  <a:lnTo>
                    <a:pt x="380" y="239"/>
                  </a:lnTo>
                  <a:lnTo>
                    <a:pt x="381" y="237"/>
                  </a:lnTo>
                  <a:lnTo>
                    <a:pt x="381" y="237"/>
                  </a:lnTo>
                  <a:lnTo>
                    <a:pt x="382" y="237"/>
                  </a:lnTo>
                  <a:lnTo>
                    <a:pt x="384" y="236"/>
                  </a:lnTo>
                  <a:lnTo>
                    <a:pt x="384" y="230"/>
                  </a:lnTo>
                  <a:lnTo>
                    <a:pt x="384" y="225"/>
                  </a:lnTo>
                  <a:lnTo>
                    <a:pt x="385" y="220"/>
                  </a:lnTo>
                  <a:lnTo>
                    <a:pt x="385" y="220"/>
                  </a:lnTo>
                  <a:lnTo>
                    <a:pt x="387" y="216"/>
                  </a:lnTo>
                  <a:lnTo>
                    <a:pt x="388" y="212"/>
                  </a:lnTo>
                  <a:lnTo>
                    <a:pt x="388" y="206"/>
                  </a:lnTo>
                  <a:lnTo>
                    <a:pt x="390" y="205"/>
                  </a:lnTo>
                  <a:lnTo>
                    <a:pt x="390" y="205"/>
                  </a:lnTo>
                  <a:lnTo>
                    <a:pt x="397" y="206"/>
                  </a:lnTo>
                  <a:lnTo>
                    <a:pt x="400" y="206"/>
                  </a:lnTo>
                  <a:lnTo>
                    <a:pt x="401" y="206"/>
                  </a:lnTo>
                  <a:lnTo>
                    <a:pt x="401" y="205"/>
                  </a:lnTo>
                  <a:lnTo>
                    <a:pt x="401" y="205"/>
                  </a:lnTo>
                  <a:lnTo>
                    <a:pt x="402" y="202"/>
                  </a:lnTo>
                  <a:lnTo>
                    <a:pt x="405" y="196"/>
                  </a:lnTo>
                  <a:lnTo>
                    <a:pt x="407" y="191"/>
                  </a:lnTo>
                  <a:lnTo>
                    <a:pt x="407" y="186"/>
                  </a:lnTo>
                  <a:lnTo>
                    <a:pt x="407" y="186"/>
                  </a:lnTo>
                  <a:lnTo>
                    <a:pt x="408" y="182"/>
                  </a:lnTo>
                  <a:lnTo>
                    <a:pt x="410" y="176"/>
                  </a:lnTo>
                  <a:lnTo>
                    <a:pt x="411" y="172"/>
                  </a:lnTo>
                  <a:lnTo>
                    <a:pt x="412" y="166"/>
                  </a:lnTo>
                  <a:lnTo>
                    <a:pt x="412" y="166"/>
                  </a:lnTo>
                  <a:lnTo>
                    <a:pt x="412" y="162"/>
                  </a:lnTo>
                  <a:lnTo>
                    <a:pt x="415" y="159"/>
                  </a:lnTo>
                  <a:lnTo>
                    <a:pt x="422" y="154"/>
                  </a:lnTo>
                  <a:lnTo>
                    <a:pt x="422" y="154"/>
                  </a:lnTo>
                  <a:lnTo>
                    <a:pt x="431" y="148"/>
                  </a:lnTo>
                  <a:lnTo>
                    <a:pt x="434" y="146"/>
                  </a:lnTo>
                  <a:lnTo>
                    <a:pt x="435" y="146"/>
                  </a:lnTo>
                  <a:lnTo>
                    <a:pt x="435" y="148"/>
                  </a:lnTo>
                  <a:lnTo>
                    <a:pt x="435" y="148"/>
                  </a:lnTo>
                  <a:lnTo>
                    <a:pt x="438" y="149"/>
                  </a:lnTo>
                  <a:lnTo>
                    <a:pt x="441" y="151"/>
                  </a:lnTo>
                  <a:lnTo>
                    <a:pt x="444" y="151"/>
                  </a:lnTo>
                  <a:lnTo>
                    <a:pt x="444" y="149"/>
                  </a:lnTo>
                  <a:lnTo>
                    <a:pt x="442" y="148"/>
                  </a:lnTo>
                  <a:lnTo>
                    <a:pt x="442" y="148"/>
                  </a:lnTo>
                  <a:lnTo>
                    <a:pt x="441" y="144"/>
                  </a:lnTo>
                  <a:lnTo>
                    <a:pt x="439" y="141"/>
                  </a:lnTo>
                  <a:lnTo>
                    <a:pt x="439" y="138"/>
                  </a:lnTo>
                  <a:lnTo>
                    <a:pt x="441" y="136"/>
                  </a:lnTo>
                  <a:lnTo>
                    <a:pt x="441" y="136"/>
                  </a:lnTo>
                  <a:lnTo>
                    <a:pt x="444" y="135"/>
                  </a:lnTo>
                  <a:lnTo>
                    <a:pt x="444" y="132"/>
                  </a:lnTo>
                  <a:lnTo>
                    <a:pt x="445" y="129"/>
                  </a:lnTo>
                  <a:lnTo>
                    <a:pt x="445" y="129"/>
                  </a:lnTo>
                  <a:lnTo>
                    <a:pt x="441" y="128"/>
                  </a:lnTo>
                  <a:lnTo>
                    <a:pt x="438" y="127"/>
                  </a:lnTo>
                  <a:lnTo>
                    <a:pt x="435" y="125"/>
                  </a:lnTo>
                  <a:lnTo>
                    <a:pt x="435" y="125"/>
                  </a:lnTo>
                  <a:lnTo>
                    <a:pt x="432" y="119"/>
                  </a:lnTo>
                  <a:lnTo>
                    <a:pt x="431" y="117"/>
                  </a:lnTo>
                  <a:lnTo>
                    <a:pt x="429" y="114"/>
                  </a:lnTo>
                  <a:lnTo>
                    <a:pt x="429" y="114"/>
                  </a:lnTo>
                  <a:lnTo>
                    <a:pt x="428" y="112"/>
                  </a:lnTo>
                  <a:lnTo>
                    <a:pt x="427" y="112"/>
                  </a:lnTo>
                  <a:lnTo>
                    <a:pt x="421" y="115"/>
                  </a:lnTo>
                  <a:lnTo>
                    <a:pt x="421" y="115"/>
                  </a:lnTo>
                  <a:lnTo>
                    <a:pt x="418" y="115"/>
                  </a:lnTo>
                  <a:lnTo>
                    <a:pt x="414" y="115"/>
                  </a:lnTo>
                  <a:lnTo>
                    <a:pt x="408" y="114"/>
                  </a:lnTo>
                  <a:lnTo>
                    <a:pt x="402" y="115"/>
                  </a:lnTo>
                  <a:lnTo>
                    <a:pt x="402" y="115"/>
                  </a:lnTo>
                  <a:lnTo>
                    <a:pt x="397" y="119"/>
                  </a:lnTo>
                  <a:lnTo>
                    <a:pt x="394" y="122"/>
                  </a:lnTo>
                  <a:lnTo>
                    <a:pt x="391" y="124"/>
                  </a:lnTo>
                  <a:lnTo>
                    <a:pt x="388" y="125"/>
                  </a:lnTo>
                  <a:lnTo>
                    <a:pt x="388" y="125"/>
                  </a:lnTo>
                  <a:lnTo>
                    <a:pt x="387" y="125"/>
                  </a:lnTo>
                  <a:lnTo>
                    <a:pt x="385" y="127"/>
                  </a:lnTo>
                  <a:lnTo>
                    <a:pt x="382" y="131"/>
                  </a:lnTo>
                  <a:lnTo>
                    <a:pt x="382" y="131"/>
                  </a:lnTo>
                  <a:lnTo>
                    <a:pt x="378" y="135"/>
                  </a:lnTo>
                  <a:lnTo>
                    <a:pt x="374" y="138"/>
                  </a:lnTo>
                  <a:lnTo>
                    <a:pt x="374" y="138"/>
                  </a:lnTo>
                  <a:lnTo>
                    <a:pt x="370" y="139"/>
                  </a:lnTo>
                  <a:lnTo>
                    <a:pt x="367" y="141"/>
                  </a:lnTo>
                  <a:lnTo>
                    <a:pt x="367" y="141"/>
                  </a:lnTo>
                  <a:lnTo>
                    <a:pt x="368" y="146"/>
                  </a:lnTo>
                  <a:lnTo>
                    <a:pt x="368" y="151"/>
                  </a:lnTo>
                  <a:lnTo>
                    <a:pt x="368" y="155"/>
                  </a:lnTo>
                  <a:lnTo>
                    <a:pt x="368" y="155"/>
                  </a:lnTo>
                  <a:lnTo>
                    <a:pt x="365" y="156"/>
                  </a:lnTo>
                  <a:lnTo>
                    <a:pt x="361" y="156"/>
                  </a:lnTo>
                  <a:lnTo>
                    <a:pt x="357" y="156"/>
                  </a:lnTo>
                  <a:lnTo>
                    <a:pt x="353" y="156"/>
                  </a:lnTo>
                  <a:lnTo>
                    <a:pt x="353" y="156"/>
                  </a:lnTo>
                  <a:lnTo>
                    <a:pt x="347" y="158"/>
                  </a:lnTo>
                  <a:lnTo>
                    <a:pt x="344" y="156"/>
                  </a:lnTo>
                  <a:lnTo>
                    <a:pt x="341" y="155"/>
                  </a:lnTo>
                  <a:lnTo>
                    <a:pt x="337" y="155"/>
                  </a:lnTo>
                  <a:lnTo>
                    <a:pt x="337" y="155"/>
                  </a:lnTo>
                  <a:lnTo>
                    <a:pt x="334" y="155"/>
                  </a:lnTo>
                  <a:lnTo>
                    <a:pt x="331" y="155"/>
                  </a:lnTo>
                  <a:lnTo>
                    <a:pt x="328" y="154"/>
                  </a:lnTo>
                  <a:lnTo>
                    <a:pt x="326" y="154"/>
                  </a:lnTo>
                  <a:lnTo>
                    <a:pt x="326" y="154"/>
                  </a:lnTo>
                  <a:lnTo>
                    <a:pt x="324" y="152"/>
                  </a:lnTo>
                  <a:lnTo>
                    <a:pt x="323" y="149"/>
                  </a:lnTo>
                  <a:lnTo>
                    <a:pt x="321" y="146"/>
                  </a:lnTo>
                  <a:lnTo>
                    <a:pt x="321" y="142"/>
                  </a:lnTo>
                  <a:lnTo>
                    <a:pt x="321" y="142"/>
                  </a:lnTo>
                  <a:lnTo>
                    <a:pt x="321" y="138"/>
                  </a:lnTo>
                  <a:lnTo>
                    <a:pt x="320" y="135"/>
                  </a:lnTo>
                  <a:lnTo>
                    <a:pt x="318" y="132"/>
                  </a:lnTo>
                  <a:lnTo>
                    <a:pt x="316" y="134"/>
                  </a:lnTo>
                  <a:lnTo>
                    <a:pt x="316" y="134"/>
                  </a:lnTo>
                  <a:lnTo>
                    <a:pt x="314" y="136"/>
                  </a:lnTo>
                  <a:lnTo>
                    <a:pt x="311" y="136"/>
                  </a:lnTo>
                  <a:lnTo>
                    <a:pt x="310" y="138"/>
                  </a:lnTo>
                  <a:lnTo>
                    <a:pt x="310" y="142"/>
                  </a:lnTo>
                  <a:lnTo>
                    <a:pt x="310" y="142"/>
                  </a:lnTo>
                  <a:lnTo>
                    <a:pt x="311" y="151"/>
                  </a:lnTo>
                  <a:lnTo>
                    <a:pt x="311" y="155"/>
                  </a:lnTo>
                  <a:lnTo>
                    <a:pt x="309" y="158"/>
                  </a:lnTo>
                  <a:lnTo>
                    <a:pt x="309" y="158"/>
                  </a:lnTo>
                  <a:lnTo>
                    <a:pt x="304" y="161"/>
                  </a:lnTo>
                  <a:lnTo>
                    <a:pt x="296" y="162"/>
                  </a:lnTo>
                  <a:lnTo>
                    <a:pt x="287" y="162"/>
                  </a:lnTo>
                  <a:lnTo>
                    <a:pt x="281" y="161"/>
                  </a:lnTo>
                  <a:lnTo>
                    <a:pt x="281" y="161"/>
                  </a:lnTo>
                  <a:lnTo>
                    <a:pt x="277" y="158"/>
                  </a:lnTo>
                  <a:lnTo>
                    <a:pt x="270" y="156"/>
                  </a:lnTo>
                  <a:lnTo>
                    <a:pt x="263" y="155"/>
                  </a:lnTo>
                  <a:lnTo>
                    <a:pt x="260" y="152"/>
                  </a:lnTo>
                  <a:lnTo>
                    <a:pt x="260" y="152"/>
                  </a:lnTo>
                  <a:lnTo>
                    <a:pt x="257" y="146"/>
                  </a:lnTo>
                  <a:lnTo>
                    <a:pt x="254" y="145"/>
                  </a:lnTo>
                  <a:lnTo>
                    <a:pt x="252" y="144"/>
                  </a:lnTo>
                  <a:lnTo>
                    <a:pt x="252" y="144"/>
                  </a:lnTo>
                  <a:lnTo>
                    <a:pt x="243" y="145"/>
                  </a:lnTo>
                  <a:lnTo>
                    <a:pt x="239" y="146"/>
                  </a:lnTo>
                  <a:lnTo>
                    <a:pt x="236" y="146"/>
                  </a:lnTo>
                  <a:lnTo>
                    <a:pt x="236" y="146"/>
                  </a:lnTo>
                  <a:lnTo>
                    <a:pt x="230" y="142"/>
                  </a:lnTo>
                  <a:lnTo>
                    <a:pt x="226" y="139"/>
                  </a:lnTo>
                  <a:lnTo>
                    <a:pt x="223" y="138"/>
                  </a:lnTo>
                  <a:lnTo>
                    <a:pt x="223" y="138"/>
                  </a:lnTo>
                  <a:lnTo>
                    <a:pt x="216" y="136"/>
                  </a:lnTo>
                  <a:lnTo>
                    <a:pt x="213" y="134"/>
                  </a:lnTo>
                  <a:lnTo>
                    <a:pt x="210" y="132"/>
                  </a:lnTo>
                  <a:lnTo>
                    <a:pt x="210" y="132"/>
                  </a:lnTo>
                  <a:lnTo>
                    <a:pt x="209" y="131"/>
                  </a:lnTo>
                  <a:lnTo>
                    <a:pt x="205" y="129"/>
                  </a:lnTo>
                  <a:lnTo>
                    <a:pt x="200" y="128"/>
                  </a:lnTo>
                  <a:lnTo>
                    <a:pt x="199" y="125"/>
                  </a:lnTo>
                  <a:lnTo>
                    <a:pt x="199" y="125"/>
                  </a:lnTo>
                  <a:lnTo>
                    <a:pt x="196" y="124"/>
                  </a:lnTo>
                  <a:lnTo>
                    <a:pt x="193" y="122"/>
                  </a:lnTo>
                  <a:lnTo>
                    <a:pt x="190" y="121"/>
                  </a:lnTo>
                  <a:lnTo>
                    <a:pt x="190" y="119"/>
                  </a:lnTo>
                  <a:lnTo>
                    <a:pt x="190" y="119"/>
                  </a:lnTo>
                  <a:lnTo>
                    <a:pt x="192" y="114"/>
                  </a:lnTo>
                  <a:lnTo>
                    <a:pt x="193" y="107"/>
                  </a:lnTo>
                  <a:lnTo>
                    <a:pt x="193" y="107"/>
                  </a:lnTo>
                  <a:lnTo>
                    <a:pt x="193" y="105"/>
                  </a:lnTo>
                  <a:lnTo>
                    <a:pt x="196" y="102"/>
                  </a:lnTo>
                  <a:lnTo>
                    <a:pt x="199" y="99"/>
                  </a:lnTo>
                  <a:lnTo>
                    <a:pt x="200" y="97"/>
                  </a:lnTo>
                  <a:lnTo>
                    <a:pt x="200" y="97"/>
                  </a:lnTo>
                  <a:lnTo>
                    <a:pt x="199" y="95"/>
                  </a:lnTo>
                  <a:lnTo>
                    <a:pt x="196" y="92"/>
                  </a:lnTo>
                  <a:lnTo>
                    <a:pt x="193" y="90"/>
                  </a:lnTo>
                  <a:lnTo>
                    <a:pt x="193" y="90"/>
                  </a:lnTo>
                  <a:lnTo>
                    <a:pt x="190" y="87"/>
                  </a:lnTo>
                  <a:lnTo>
                    <a:pt x="188" y="84"/>
                  </a:lnTo>
                  <a:lnTo>
                    <a:pt x="183" y="82"/>
                  </a:lnTo>
                  <a:lnTo>
                    <a:pt x="183" y="82"/>
                  </a:lnTo>
                  <a:lnTo>
                    <a:pt x="180" y="81"/>
                  </a:lnTo>
                  <a:lnTo>
                    <a:pt x="176" y="78"/>
                  </a:lnTo>
                  <a:lnTo>
                    <a:pt x="173" y="74"/>
                  </a:lnTo>
                  <a:lnTo>
                    <a:pt x="171" y="72"/>
                  </a:lnTo>
                  <a:lnTo>
                    <a:pt x="171" y="72"/>
                  </a:lnTo>
                  <a:lnTo>
                    <a:pt x="168" y="71"/>
                  </a:lnTo>
                  <a:lnTo>
                    <a:pt x="166" y="67"/>
                  </a:lnTo>
                  <a:lnTo>
                    <a:pt x="166" y="63"/>
                  </a:lnTo>
                  <a:lnTo>
                    <a:pt x="165" y="60"/>
                  </a:lnTo>
                  <a:lnTo>
                    <a:pt x="165" y="60"/>
                  </a:lnTo>
                  <a:lnTo>
                    <a:pt x="163" y="57"/>
                  </a:lnTo>
                  <a:lnTo>
                    <a:pt x="163" y="54"/>
                  </a:lnTo>
                  <a:lnTo>
                    <a:pt x="166" y="53"/>
                  </a:lnTo>
                  <a:lnTo>
                    <a:pt x="169" y="53"/>
                  </a:lnTo>
                  <a:lnTo>
                    <a:pt x="169" y="53"/>
                  </a:lnTo>
                  <a:lnTo>
                    <a:pt x="172" y="54"/>
                  </a:lnTo>
                  <a:lnTo>
                    <a:pt x="176" y="54"/>
                  </a:lnTo>
                  <a:lnTo>
                    <a:pt x="179" y="51"/>
                  </a:lnTo>
                  <a:lnTo>
                    <a:pt x="179" y="50"/>
                  </a:lnTo>
                  <a:lnTo>
                    <a:pt x="178" y="47"/>
                  </a:lnTo>
                  <a:lnTo>
                    <a:pt x="178" y="47"/>
                  </a:lnTo>
                  <a:lnTo>
                    <a:pt x="172" y="40"/>
                  </a:lnTo>
                  <a:lnTo>
                    <a:pt x="171" y="35"/>
                  </a:lnTo>
                  <a:lnTo>
                    <a:pt x="169" y="33"/>
                  </a:lnTo>
                  <a:lnTo>
                    <a:pt x="169" y="33"/>
                  </a:lnTo>
                  <a:lnTo>
                    <a:pt x="171" y="26"/>
                  </a:lnTo>
                  <a:lnTo>
                    <a:pt x="171" y="21"/>
                  </a:lnTo>
                  <a:lnTo>
                    <a:pt x="171" y="20"/>
                  </a:lnTo>
                  <a:lnTo>
                    <a:pt x="169" y="18"/>
                  </a:lnTo>
                  <a:lnTo>
                    <a:pt x="169" y="18"/>
                  </a:lnTo>
                  <a:lnTo>
                    <a:pt x="162" y="13"/>
                  </a:lnTo>
                  <a:lnTo>
                    <a:pt x="161" y="10"/>
                  </a:lnTo>
                  <a:lnTo>
                    <a:pt x="159" y="7"/>
                  </a:lnTo>
                  <a:lnTo>
                    <a:pt x="159" y="7"/>
                  </a:lnTo>
                  <a:lnTo>
                    <a:pt x="158" y="4"/>
                  </a:lnTo>
                  <a:lnTo>
                    <a:pt x="155" y="1"/>
                  </a:lnTo>
                  <a:lnTo>
                    <a:pt x="153" y="0"/>
                  </a:lnTo>
                  <a:lnTo>
                    <a:pt x="146" y="0"/>
                  </a:lnTo>
                  <a:lnTo>
                    <a:pt x="146" y="0"/>
                  </a:lnTo>
                  <a:lnTo>
                    <a:pt x="145" y="6"/>
                  </a:lnTo>
                  <a:lnTo>
                    <a:pt x="142" y="10"/>
                  </a:lnTo>
                  <a:lnTo>
                    <a:pt x="141" y="11"/>
                  </a:lnTo>
                  <a:lnTo>
                    <a:pt x="141" y="11"/>
                  </a:lnTo>
                  <a:lnTo>
                    <a:pt x="134" y="14"/>
                  </a:lnTo>
                  <a:lnTo>
                    <a:pt x="124" y="18"/>
                  </a:lnTo>
                  <a:lnTo>
                    <a:pt x="124" y="18"/>
                  </a:lnTo>
                  <a:lnTo>
                    <a:pt x="122" y="18"/>
                  </a:lnTo>
                  <a:lnTo>
                    <a:pt x="119" y="18"/>
                  </a:lnTo>
                  <a:lnTo>
                    <a:pt x="114" y="17"/>
                  </a:lnTo>
                  <a:lnTo>
                    <a:pt x="106" y="14"/>
                  </a:lnTo>
                  <a:lnTo>
                    <a:pt x="101" y="14"/>
                  </a:lnTo>
                  <a:lnTo>
                    <a:pt x="101" y="14"/>
                  </a:lnTo>
                  <a:lnTo>
                    <a:pt x="95" y="14"/>
                  </a:lnTo>
                  <a:lnTo>
                    <a:pt x="92" y="17"/>
                  </a:lnTo>
                  <a:lnTo>
                    <a:pt x="91" y="20"/>
                  </a:lnTo>
                  <a:lnTo>
                    <a:pt x="92" y="23"/>
                  </a:lnTo>
                  <a:lnTo>
                    <a:pt x="92" y="23"/>
                  </a:lnTo>
                  <a:lnTo>
                    <a:pt x="94" y="26"/>
                  </a:lnTo>
                  <a:lnTo>
                    <a:pt x="95" y="31"/>
                  </a:lnTo>
                  <a:lnTo>
                    <a:pt x="95" y="38"/>
                  </a:lnTo>
                  <a:lnTo>
                    <a:pt x="95" y="38"/>
                  </a:lnTo>
                  <a:lnTo>
                    <a:pt x="97" y="45"/>
                  </a:lnTo>
                  <a:lnTo>
                    <a:pt x="101" y="51"/>
                  </a:lnTo>
                  <a:lnTo>
                    <a:pt x="102" y="53"/>
                  </a:lnTo>
                  <a:lnTo>
                    <a:pt x="104" y="53"/>
                  </a:lnTo>
                  <a:lnTo>
                    <a:pt x="104" y="53"/>
                  </a:lnTo>
                  <a:lnTo>
                    <a:pt x="108" y="53"/>
                  </a:lnTo>
                  <a:lnTo>
                    <a:pt x="112" y="55"/>
                  </a:lnTo>
                  <a:lnTo>
                    <a:pt x="114" y="58"/>
                  </a:lnTo>
                  <a:lnTo>
                    <a:pt x="114" y="60"/>
                  </a:lnTo>
                  <a:lnTo>
                    <a:pt x="112" y="60"/>
                  </a:lnTo>
                  <a:lnTo>
                    <a:pt x="112" y="60"/>
                  </a:lnTo>
                  <a:lnTo>
                    <a:pt x="108" y="61"/>
                  </a:lnTo>
                  <a:lnTo>
                    <a:pt x="106" y="64"/>
                  </a:lnTo>
                  <a:lnTo>
                    <a:pt x="104" y="68"/>
                  </a:lnTo>
                  <a:lnTo>
                    <a:pt x="104" y="72"/>
                  </a:lnTo>
                  <a:lnTo>
                    <a:pt x="104" y="72"/>
                  </a:lnTo>
                  <a:lnTo>
                    <a:pt x="104" y="80"/>
                  </a:lnTo>
                  <a:lnTo>
                    <a:pt x="102" y="82"/>
                  </a:lnTo>
                  <a:lnTo>
                    <a:pt x="101" y="84"/>
                  </a:lnTo>
                  <a:lnTo>
                    <a:pt x="101" y="84"/>
                  </a:lnTo>
                  <a:lnTo>
                    <a:pt x="98" y="84"/>
                  </a:lnTo>
                  <a:lnTo>
                    <a:pt x="95" y="85"/>
                  </a:lnTo>
                  <a:lnTo>
                    <a:pt x="94" y="88"/>
                  </a:lnTo>
                  <a:lnTo>
                    <a:pt x="92" y="92"/>
                  </a:lnTo>
                  <a:lnTo>
                    <a:pt x="92" y="92"/>
                  </a:lnTo>
                  <a:lnTo>
                    <a:pt x="92" y="95"/>
                  </a:lnTo>
                  <a:lnTo>
                    <a:pt x="91" y="97"/>
                  </a:lnTo>
                  <a:lnTo>
                    <a:pt x="88" y="98"/>
                  </a:lnTo>
                  <a:lnTo>
                    <a:pt x="85" y="99"/>
                  </a:lnTo>
                  <a:lnTo>
                    <a:pt x="84" y="101"/>
                  </a:lnTo>
                  <a:lnTo>
                    <a:pt x="84" y="101"/>
                  </a:lnTo>
                  <a:lnTo>
                    <a:pt x="81" y="109"/>
                  </a:lnTo>
                  <a:lnTo>
                    <a:pt x="77" y="118"/>
                  </a:lnTo>
                  <a:lnTo>
                    <a:pt x="77" y="118"/>
                  </a:lnTo>
                  <a:lnTo>
                    <a:pt x="70" y="121"/>
                  </a:lnTo>
                  <a:lnTo>
                    <a:pt x="65" y="122"/>
                  </a:lnTo>
                  <a:lnTo>
                    <a:pt x="64" y="124"/>
                  </a:lnTo>
                  <a:lnTo>
                    <a:pt x="64" y="125"/>
                  </a:lnTo>
                  <a:lnTo>
                    <a:pt x="64" y="125"/>
                  </a:lnTo>
                  <a:lnTo>
                    <a:pt x="62" y="129"/>
                  </a:lnTo>
                  <a:lnTo>
                    <a:pt x="60" y="134"/>
                  </a:lnTo>
                  <a:lnTo>
                    <a:pt x="57" y="136"/>
                  </a:lnTo>
                  <a:lnTo>
                    <a:pt x="55" y="138"/>
                  </a:lnTo>
                  <a:lnTo>
                    <a:pt x="55" y="138"/>
                  </a:lnTo>
                  <a:lnTo>
                    <a:pt x="48" y="136"/>
                  </a:lnTo>
                  <a:lnTo>
                    <a:pt x="45" y="136"/>
                  </a:lnTo>
                  <a:lnTo>
                    <a:pt x="44" y="138"/>
                  </a:lnTo>
                  <a:lnTo>
                    <a:pt x="44" y="138"/>
                  </a:lnTo>
                  <a:lnTo>
                    <a:pt x="42" y="139"/>
                  </a:lnTo>
                  <a:lnTo>
                    <a:pt x="41" y="139"/>
                  </a:lnTo>
                  <a:lnTo>
                    <a:pt x="38" y="138"/>
                  </a:lnTo>
                  <a:lnTo>
                    <a:pt x="34" y="136"/>
                  </a:lnTo>
                  <a:lnTo>
                    <a:pt x="33" y="136"/>
                  </a:lnTo>
                  <a:lnTo>
                    <a:pt x="33" y="136"/>
                  </a:lnTo>
                  <a:lnTo>
                    <a:pt x="25" y="144"/>
                  </a:lnTo>
                  <a:lnTo>
                    <a:pt x="21" y="148"/>
                  </a:lnTo>
                  <a:lnTo>
                    <a:pt x="20" y="152"/>
                  </a:lnTo>
                  <a:lnTo>
                    <a:pt x="20" y="152"/>
                  </a:lnTo>
                  <a:lnTo>
                    <a:pt x="20" y="154"/>
                  </a:lnTo>
                  <a:lnTo>
                    <a:pt x="21" y="155"/>
                  </a:lnTo>
                  <a:lnTo>
                    <a:pt x="25" y="158"/>
                  </a:lnTo>
                  <a:lnTo>
                    <a:pt x="28" y="159"/>
                  </a:lnTo>
                  <a:lnTo>
                    <a:pt x="30" y="162"/>
                  </a:lnTo>
                  <a:lnTo>
                    <a:pt x="30" y="164"/>
                  </a:lnTo>
                  <a:lnTo>
                    <a:pt x="30" y="164"/>
                  </a:lnTo>
                  <a:lnTo>
                    <a:pt x="30" y="168"/>
                  </a:lnTo>
                  <a:lnTo>
                    <a:pt x="33" y="173"/>
                  </a:lnTo>
                  <a:lnTo>
                    <a:pt x="37" y="181"/>
                  </a:lnTo>
                  <a:lnTo>
                    <a:pt x="37" y="181"/>
                  </a:lnTo>
                  <a:lnTo>
                    <a:pt x="42" y="188"/>
                  </a:lnTo>
                  <a:lnTo>
                    <a:pt x="44" y="192"/>
                  </a:lnTo>
                  <a:lnTo>
                    <a:pt x="42" y="195"/>
                  </a:lnTo>
                  <a:lnTo>
                    <a:pt x="42" y="195"/>
                  </a:lnTo>
                  <a:lnTo>
                    <a:pt x="41" y="198"/>
                  </a:lnTo>
                  <a:lnTo>
                    <a:pt x="38" y="198"/>
                  </a:lnTo>
                  <a:lnTo>
                    <a:pt x="31" y="198"/>
                  </a:lnTo>
                  <a:lnTo>
                    <a:pt x="31" y="198"/>
                  </a:lnTo>
                  <a:lnTo>
                    <a:pt x="27" y="198"/>
                  </a:lnTo>
                  <a:lnTo>
                    <a:pt x="24" y="199"/>
                  </a:lnTo>
                  <a:lnTo>
                    <a:pt x="21" y="199"/>
                  </a:lnTo>
                  <a:lnTo>
                    <a:pt x="15" y="199"/>
                  </a:lnTo>
                  <a:lnTo>
                    <a:pt x="15" y="199"/>
                  </a:lnTo>
                  <a:lnTo>
                    <a:pt x="10" y="199"/>
                  </a:lnTo>
                  <a:lnTo>
                    <a:pt x="5" y="200"/>
                  </a:lnTo>
                  <a:lnTo>
                    <a:pt x="1" y="209"/>
                  </a:lnTo>
                  <a:lnTo>
                    <a:pt x="1" y="209"/>
                  </a:lnTo>
                  <a:lnTo>
                    <a:pt x="0" y="210"/>
                  </a:lnTo>
                  <a:lnTo>
                    <a:pt x="0" y="210"/>
                  </a:lnTo>
                  <a:lnTo>
                    <a:pt x="5" y="216"/>
                  </a:lnTo>
                  <a:lnTo>
                    <a:pt x="10" y="220"/>
                  </a:lnTo>
                  <a:lnTo>
                    <a:pt x="14" y="223"/>
                  </a:lnTo>
                  <a:lnTo>
                    <a:pt x="14" y="223"/>
                  </a:lnTo>
                  <a:lnTo>
                    <a:pt x="18" y="225"/>
                  </a:lnTo>
                  <a:lnTo>
                    <a:pt x="21" y="225"/>
                  </a:lnTo>
                  <a:lnTo>
                    <a:pt x="27" y="223"/>
                  </a:lnTo>
                  <a:lnTo>
                    <a:pt x="31" y="222"/>
                  </a:lnTo>
                  <a:lnTo>
                    <a:pt x="31" y="222"/>
                  </a:lnTo>
                  <a:lnTo>
                    <a:pt x="33" y="225"/>
                  </a:lnTo>
                  <a:lnTo>
                    <a:pt x="33" y="225"/>
                  </a:lnTo>
                  <a:lnTo>
                    <a:pt x="31" y="226"/>
                  </a:lnTo>
                  <a:lnTo>
                    <a:pt x="28" y="228"/>
                  </a:lnTo>
                  <a:lnTo>
                    <a:pt x="21" y="230"/>
                  </a:lnTo>
                  <a:lnTo>
                    <a:pt x="14" y="230"/>
                  </a:lnTo>
                  <a:lnTo>
                    <a:pt x="10" y="232"/>
                  </a:lnTo>
                  <a:lnTo>
                    <a:pt x="10" y="232"/>
                  </a:lnTo>
                  <a:lnTo>
                    <a:pt x="13" y="237"/>
                  </a:lnTo>
                  <a:lnTo>
                    <a:pt x="23" y="247"/>
                  </a:lnTo>
                  <a:lnTo>
                    <a:pt x="34" y="256"/>
                  </a:lnTo>
                  <a:lnTo>
                    <a:pt x="40" y="259"/>
                  </a:lnTo>
                  <a:lnTo>
                    <a:pt x="44" y="260"/>
                  </a:lnTo>
                  <a:lnTo>
                    <a:pt x="44" y="260"/>
                  </a:lnTo>
                  <a:lnTo>
                    <a:pt x="48" y="259"/>
                  </a:lnTo>
                  <a:lnTo>
                    <a:pt x="52" y="256"/>
                  </a:lnTo>
                  <a:lnTo>
                    <a:pt x="58" y="252"/>
                  </a:lnTo>
                  <a:lnTo>
                    <a:pt x="61" y="246"/>
                  </a:lnTo>
                  <a:lnTo>
                    <a:pt x="61" y="245"/>
                  </a:lnTo>
                  <a:lnTo>
                    <a:pt x="61" y="243"/>
                  </a:lnTo>
                  <a:lnTo>
                    <a:pt x="61" y="243"/>
                  </a:lnTo>
                  <a:lnTo>
                    <a:pt x="60" y="240"/>
                  </a:lnTo>
                  <a:lnTo>
                    <a:pt x="61" y="237"/>
                  </a:lnTo>
                  <a:lnTo>
                    <a:pt x="64" y="235"/>
                  </a:lnTo>
                  <a:lnTo>
                    <a:pt x="65" y="235"/>
                  </a:lnTo>
                  <a:lnTo>
                    <a:pt x="65" y="235"/>
                  </a:lnTo>
                  <a:lnTo>
                    <a:pt x="67" y="237"/>
                  </a:lnTo>
                  <a:lnTo>
                    <a:pt x="68" y="243"/>
                  </a:lnTo>
                  <a:lnTo>
                    <a:pt x="68" y="247"/>
                  </a:lnTo>
                  <a:lnTo>
                    <a:pt x="70" y="252"/>
                  </a:lnTo>
                  <a:lnTo>
                    <a:pt x="70" y="252"/>
                  </a:lnTo>
                  <a:lnTo>
                    <a:pt x="71" y="255"/>
                  </a:lnTo>
                  <a:lnTo>
                    <a:pt x="72" y="257"/>
                  </a:lnTo>
                  <a:lnTo>
                    <a:pt x="70" y="266"/>
                  </a:lnTo>
                  <a:lnTo>
                    <a:pt x="70" y="266"/>
                  </a:lnTo>
                  <a:lnTo>
                    <a:pt x="70" y="272"/>
                  </a:lnTo>
                  <a:lnTo>
                    <a:pt x="70" y="279"/>
                  </a:lnTo>
                  <a:lnTo>
                    <a:pt x="72" y="293"/>
                  </a:lnTo>
                  <a:lnTo>
                    <a:pt x="72" y="293"/>
                  </a:lnTo>
                  <a:lnTo>
                    <a:pt x="77" y="306"/>
                  </a:lnTo>
                  <a:lnTo>
                    <a:pt x="81" y="321"/>
                  </a:lnTo>
                  <a:lnTo>
                    <a:pt x="81" y="321"/>
                  </a:lnTo>
                  <a:lnTo>
                    <a:pt x="82" y="331"/>
                  </a:lnTo>
                  <a:lnTo>
                    <a:pt x="87" y="343"/>
                  </a:lnTo>
                  <a:lnTo>
                    <a:pt x="91" y="354"/>
                  </a:lnTo>
                  <a:lnTo>
                    <a:pt x="95" y="366"/>
                  </a:lnTo>
                  <a:lnTo>
                    <a:pt x="95" y="366"/>
                  </a:lnTo>
                  <a:lnTo>
                    <a:pt x="99" y="375"/>
                  </a:lnTo>
                  <a:lnTo>
                    <a:pt x="104" y="388"/>
                  </a:lnTo>
                  <a:lnTo>
                    <a:pt x="108" y="400"/>
                  </a:lnTo>
                  <a:lnTo>
                    <a:pt x="111" y="407"/>
                  </a:lnTo>
                  <a:lnTo>
                    <a:pt x="111" y="407"/>
                  </a:lnTo>
                  <a:lnTo>
                    <a:pt x="119" y="421"/>
                  </a:lnTo>
                  <a:lnTo>
                    <a:pt x="124" y="431"/>
                  </a:lnTo>
                  <a:lnTo>
                    <a:pt x="126" y="439"/>
                  </a:lnTo>
                  <a:lnTo>
                    <a:pt x="126" y="439"/>
                  </a:lnTo>
                  <a:lnTo>
                    <a:pt x="126" y="444"/>
                  </a:lnTo>
                  <a:lnTo>
                    <a:pt x="128" y="448"/>
                  </a:lnTo>
                  <a:lnTo>
                    <a:pt x="132" y="457"/>
                  </a:lnTo>
                  <a:lnTo>
                    <a:pt x="138" y="464"/>
                  </a:lnTo>
                  <a:lnTo>
                    <a:pt x="142" y="468"/>
                  </a:lnTo>
                  <a:lnTo>
                    <a:pt x="142" y="468"/>
                  </a:lnTo>
                  <a:lnTo>
                    <a:pt x="145" y="469"/>
                  </a:lnTo>
                  <a:lnTo>
                    <a:pt x="149" y="467"/>
                  </a:lnTo>
                  <a:lnTo>
                    <a:pt x="153" y="464"/>
                  </a:lnTo>
                  <a:lnTo>
                    <a:pt x="156" y="458"/>
                  </a:lnTo>
                  <a:lnTo>
                    <a:pt x="156" y="458"/>
                  </a:lnTo>
                  <a:lnTo>
                    <a:pt x="159" y="454"/>
                  </a:lnTo>
                  <a:lnTo>
                    <a:pt x="165" y="451"/>
                  </a:lnTo>
                  <a:lnTo>
                    <a:pt x="169" y="448"/>
                  </a:lnTo>
                  <a:lnTo>
                    <a:pt x="171" y="445"/>
                  </a:lnTo>
                  <a:lnTo>
                    <a:pt x="172" y="444"/>
                  </a:lnTo>
                  <a:lnTo>
                    <a:pt x="172" y="444"/>
                  </a:lnTo>
                  <a:lnTo>
                    <a:pt x="173" y="437"/>
                  </a:lnTo>
                  <a:lnTo>
                    <a:pt x="175" y="434"/>
                  </a:lnTo>
                  <a:lnTo>
                    <a:pt x="178" y="432"/>
                  </a:lnTo>
                  <a:lnTo>
                    <a:pt x="178" y="432"/>
                  </a:lnTo>
                  <a:lnTo>
                    <a:pt x="180" y="431"/>
                  </a:lnTo>
                  <a:lnTo>
                    <a:pt x="182" y="430"/>
                  </a:lnTo>
                  <a:lnTo>
                    <a:pt x="182" y="421"/>
                  </a:lnTo>
                  <a:lnTo>
                    <a:pt x="182" y="421"/>
                  </a:lnTo>
                  <a:lnTo>
                    <a:pt x="183" y="411"/>
                  </a:lnTo>
                  <a:lnTo>
                    <a:pt x="185" y="405"/>
                  </a:lnTo>
                  <a:lnTo>
                    <a:pt x="186" y="401"/>
                  </a:lnTo>
                  <a:lnTo>
                    <a:pt x="186" y="401"/>
                  </a:lnTo>
                  <a:lnTo>
                    <a:pt x="189" y="395"/>
                  </a:lnTo>
                  <a:lnTo>
                    <a:pt x="190" y="388"/>
                  </a:lnTo>
                  <a:lnTo>
                    <a:pt x="190" y="381"/>
                  </a:lnTo>
                  <a:lnTo>
                    <a:pt x="189" y="375"/>
                  </a:lnTo>
                  <a:lnTo>
                    <a:pt x="189" y="375"/>
                  </a:lnTo>
                  <a:lnTo>
                    <a:pt x="188" y="370"/>
                  </a:lnTo>
                  <a:lnTo>
                    <a:pt x="188" y="366"/>
                  </a:lnTo>
                  <a:lnTo>
                    <a:pt x="190" y="354"/>
                  </a:lnTo>
                  <a:lnTo>
                    <a:pt x="190" y="354"/>
                  </a:lnTo>
                  <a:lnTo>
                    <a:pt x="192" y="346"/>
                  </a:lnTo>
                  <a:lnTo>
                    <a:pt x="193" y="343"/>
                  </a:lnTo>
                  <a:lnTo>
                    <a:pt x="196" y="341"/>
                  </a:lnTo>
                  <a:lnTo>
                    <a:pt x="196" y="341"/>
                  </a:lnTo>
                  <a:lnTo>
                    <a:pt x="200" y="340"/>
                  </a:lnTo>
                  <a:lnTo>
                    <a:pt x="205" y="338"/>
                  </a:lnTo>
                  <a:lnTo>
                    <a:pt x="208" y="334"/>
                  </a:lnTo>
                  <a:lnTo>
                    <a:pt x="212" y="330"/>
                  </a:lnTo>
                  <a:lnTo>
                    <a:pt x="212" y="330"/>
                  </a:lnTo>
                  <a:lnTo>
                    <a:pt x="217" y="326"/>
                  </a:lnTo>
                  <a:lnTo>
                    <a:pt x="225" y="320"/>
                  </a:lnTo>
                  <a:lnTo>
                    <a:pt x="236" y="311"/>
                  </a:lnTo>
                  <a:lnTo>
                    <a:pt x="236" y="311"/>
                  </a:lnTo>
                  <a:lnTo>
                    <a:pt x="250" y="300"/>
                  </a:lnTo>
                  <a:lnTo>
                    <a:pt x="257" y="292"/>
                  </a:lnTo>
                  <a:lnTo>
                    <a:pt x="263" y="284"/>
                  </a:lnTo>
                  <a:lnTo>
                    <a:pt x="263" y="284"/>
                  </a:lnTo>
                  <a:lnTo>
                    <a:pt x="267" y="280"/>
                  </a:lnTo>
                  <a:lnTo>
                    <a:pt x="274" y="276"/>
                  </a:lnTo>
                  <a:lnTo>
                    <a:pt x="281" y="273"/>
                  </a:lnTo>
                  <a:lnTo>
                    <a:pt x="287" y="269"/>
                  </a:lnTo>
                  <a:lnTo>
                    <a:pt x="287" y="269"/>
                  </a:lnTo>
                  <a:lnTo>
                    <a:pt x="290" y="265"/>
                  </a:lnTo>
                  <a:lnTo>
                    <a:pt x="291" y="260"/>
                  </a:lnTo>
                  <a:lnTo>
                    <a:pt x="291" y="252"/>
                  </a:lnTo>
                  <a:lnTo>
                    <a:pt x="291" y="252"/>
                  </a:lnTo>
                  <a:lnTo>
                    <a:pt x="293" y="249"/>
                  </a:lnTo>
                  <a:lnTo>
                    <a:pt x="296" y="247"/>
                  </a:lnTo>
                  <a:lnTo>
                    <a:pt x="304" y="245"/>
                  </a:lnTo>
                  <a:lnTo>
                    <a:pt x="313" y="242"/>
                  </a:lnTo>
                  <a:lnTo>
                    <a:pt x="320" y="242"/>
                  </a:lnTo>
                  <a:lnTo>
                    <a:pt x="320" y="242"/>
                  </a:lnTo>
                  <a:lnTo>
                    <a:pt x="324" y="242"/>
                  </a:lnTo>
                  <a:lnTo>
                    <a:pt x="324" y="242"/>
                  </a:lnTo>
                  <a:lnTo>
                    <a:pt x="324" y="233"/>
                  </a:lnTo>
                  <a:lnTo>
                    <a:pt x="323" y="225"/>
                  </a:lnTo>
                  <a:lnTo>
                    <a:pt x="318" y="212"/>
                  </a:lnTo>
                  <a:lnTo>
                    <a:pt x="318" y="21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6" name="Freeform 236">
              <a:extLst>
                <a:ext uri="{FF2B5EF4-FFF2-40B4-BE49-F238E27FC236}">
                  <a16:creationId xmlns:a16="http://schemas.microsoft.com/office/drawing/2014/main" id="{F4688DBE-97B6-4CC8-9D80-8AD944D4B2D3}"/>
                </a:ext>
              </a:extLst>
            </p:cNvPr>
            <p:cNvSpPr>
              <a:spLocks/>
            </p:cNvSpPr>
            <p:nvPr/>
          </p:nvSpPr>
          <p:spPr bwMode="auto">
            <a:xfrm>
              <a:off x="6089312" y="2339307"/>
              <a:ext cx="711559" cy="304146"/>
            </a:xfrm>
            <a:custGeom>
              <a:avLst/>
              <a:gdLst/>
              <a:ahLst/>
              <a:cxnLst>
                <a:cxn ang="0">
                  <a:pos x="466" y="93"/>
                </a:cxn>
                <a:cxn ang="0">
                  <a:pos x="450" y="90"/>
                </a:cxn>
                <a:cxn ang="0">
                  <a:pos x="435" y="90"/>
                </a:cxn>
                <a:cxn ang="0">
                  <a:pos x="450" y="47"/>
                </a:cxn>
                <a:cxn ang="0">
                  <a:pos x="428" y="46"/>
                </a:cxn>
                <a:cxn ang="0">
                  <a:pos x="405" y="43"/>
                </a:cxn>
                <a:cxn ang="0">
                  <a:pos x="391" y="53"/>
                </a:cxn>
                <a:cxn ang="0">
                  <a:pos x="368" y="59"/>
                </a:cxn>
                <a:cxn ang="0">
                  <a:pos x="342" y="61"/>
                </a:cxn>
                <a:cxn ang="0">
                  <a:pos x="318" y="59"/>
                </a:cxn>
                <a:cxn ang="0">
                  <a:pos x="308" y="49"/>
                </a:cxn>
                <a:cxn ang="0">
                  <a:pos x="295" y="42"/>
                </a:cxn>
                <a:cxn ang="0">
                  <a:pos x="280" y="39"/>
                </a:cxn>
                <a:cxn ang="0">
                  <a:pos x="254" y="37"/>
                </a:cxn>
                <a:cxn ang="0">
                  <a:pos x="234" y="40"/>
                </a:cxn>
                <a:cxn ang="0">
                  <a:pos x="219" y="32"/>
                </a:cxn>
                <a:cxn ang="0">
                  <a:pos x="216" y="17"/>
                </a:cxn>
                <a:cxn ang="0">
                  <a:pos x="189" y="7"/>
                </a:cxn>
                <a:cxn ang="0">
                  <a:pos x="167" y="0"/>
                </a:cxn>
                <a:cxn ang="0">
                  <a:pos x="156" y="9"/>
                </a:cxn>
                <a:cxn ang="0">
                  <a:pos x="146" y="17"/>
                </a:cxn>
                <a:cxn ang="0">
                  <a:pos x="153" y="34"/>
                </a:cxn>
                <a:cxn ang="0">
                  <a:pos x="140" y="47"/>
                </a:cxn>
                <a:cxn ang="0">
                  <a:pos x="126" y="46"/>
                </a:cxn>
                <a:cxn ang="0">
                  <a:pos x="108" y="44"/>
                </a:cxn>
                <a:cxn ang="0">
                  <a:pos x="95" y="33"/>
                </a:cxn>
                <a:cxn ang="0">
                  <a:pos x="64" y="29"/>
                </a:cxn>
                <a:cxn ang="0">
                  <a:pos x="51" y="36"/>
                </a:cxn>
                <a:cxn ang="0">
                  <a:pos x="38" y="44"/>
                </a:cxn>
                <a:cxn ang="0">
                  <a:pos x="21" y="54"/>
                </a:cxn>
                <a:cxn ang="0">
                  <a:pos x="2" y="60"/>
                </a:cxn>
                <a:cxn ang="0">
                  <a:pos x="2" y="70"/>
                </a:cxn>
                <a:cxn ang="0">
                  <a:pos x="25" y="86"/>
                </a:cxn>
                <a:cxn ang="0">
                  <a:pos x="39" y="97"/>
                </a:cxn>
                <a:cxn ang="0">
                  <a:pos x="49" y="116"/>
                </a:cxn>
                <a:cxn ang="0">
                  <a:pos x="44" y="138"/>
                </a:cxn>
                <a:cxn ang="0">
                  <a:pos x="79" y="147"/>
                </a:cxn>
                <a:cxn ang="0">
                  <a:pos x="92" y="154"/>
                </a:cxn>
                <a:cxn ang="0">
                  <a:pos x="106" y="162"/>
                </a:cxn>
                <a:cxn ang="0">
                  <a:pos x="119" y="185"/>
                </a:cxn>
                <a:cxn ang="0">
                  <a:pos x="132" y="194"/>
                </a:cxn>
                <a:cxn ang="0">
                  <a:pos x="196" y="197"/>
                </a:cxn>
                <a:cxn ang="0">
                  <a:pos x="226" y="204"/>
                </a:cxn>
                <a:cxn ang="0">
                  <a:pos x="246" y="209"/>
                </a:cxn>
                <a:cxn ang="0">
                  <a:pos x="263" y="215"/>
                </a:cxn>
                <a:cxn ang="0">
                  <a:pos x="295" y="198"/>
                </a:cxn>
                <a:cxn ang="0">
                  <a:pos x="344" y="194"/>
                </a:cxn>
                <a:cxn ang="0">
                  <a:pos x="369" y="175"/>
                </a:cxn>
                <a:cxn ang="0">
                  <a:pos x="365" y="155"/>
                </a:cxn>
                <a:cxn ang="0">
                  <a:pos x="382" y="150"/>
                </a:cxn>
                <a:cxn ang="0">
                  <a:pos x="408" y="147"/>
                </a:cxn>
                <a:cxn ang="0">
                  <a:pos x="441" y="135"/>
                </a:cxn>
                <a:cxn ang="0">
                  <a:pos x="460" y="118"/>
                </a:cxn>
                <a:cxn ang="0">
                  <a:pos x="486" y="114"/>
                </a:cxn>
                <a:cxn ang="0">
                  <a:pos x="503" y="113"/>
                </a:cxn>
                <a:cxn ang="0">
                  <a:pos x="482" y="90"/>
                </a:cxn>
              </a:cxnLst>
              <a:rect l="0" t="0" r="r" b="b"/>
              <a:pathLst>
                <a:path w="503" h="215">
                  <a:moveTo>
                    <a:pt x="482" y="90"/>
                  </a:moveTo>
                  <a:lnTo>
                    <a:pt x="482" y="90"/>
                  </a:lnTo>
                  <a:lnTo>
                    <a:pt x="477" y="87"/>
                  </a:lnTo>
                  <a:lnTo>
                    <a:pt x="473" y="87"/>
                  </a:lnTo>
                  <a:lnTo>
                    <a:pt x="469" y="88"/>
                  </a:lnTo>
                  <a:lnTo>
                    <a:pt x="466" y="93"/>
                  </a:lnTo>
                  <a:lnTo>
                    <a:pt x="466" y="93"/>
                  </a:lnTo>
                  <a:lnTo>
                    <a:pt x="466" y="94"/>
                  </a:lnTo>
                  <a:lnTo>
                    <a:pt x="465" y="94"/>
                  </a:lnTo>
                  <a:lnTo>
                    <a:pt x="462" y="94"/>
                  </a:lnTo>
                  <a:lnTo>
                    <a:pt x="458" y="91"/>
                  </a:lnTo>
                  <a:lnTo>
                    <a:pt x="450" y="90"/>
                  </a:lnTo>
                  <a:lnTo>
                    <a:pt x="450" y="90"/>
                  </a:lnTo>
                  <a:lnTo>
                    <a:pt x="445" y="91"/>
                  </a:lnTo>
                  <a:lnTo>
                    <a:pt x="442" y="93"/>
                  </a:lnTo>
                  <a:lnTo>
                    <a:pt x="439" y="93"/>
                  </a:lnTo>
                  <a:lnTo>
                    <a:pt x="435" y="90"/>
                  </a:lnTo>
                  <a:lnTo>
                    <a:pt x="435" y="90"/>
                  </a:lnTo>
                  <a:lnTo>
                    <a:pt x="432" y="86"/>
                  </a:lnTo>
                  <a:lnTo>
                    <a:pt x="433" y="83"/>
                  </a:lnTo>
                  <a:lnTo>
                    <a:pt x="436" y="81"/>
                  </a:lnTo>
                  <a:lnTo>
                    <a:pt x="438" y="73"/>
                  </a:lnTo>
                  <a:lnTo>
                    <a:pt x="450" y="47"/>
                  </a:lnTo>
                  <a:lnTo>
                    <a:pt x="450" y="47"/>
                  </a:lnTo>
                  <a:lnTo>
                    <a:pt x="445" y="46"/>
                  </a:lnTo>
                  <a:lnTo>
                    <a:pt x="439" y="46"/>
                  </a:lnTo>
                  <a:lnTo>
                    <a:pt x="439" y="46"/>
                  </a:lnTo>
                  <a:lnTo>
                    <a:pt x="435" y="47"/>
                  </a:lnTo>
                  <a:lnTo>
                    <a:pt x="431" y="47"/>
                  </a:lnTo>
                  <a:lnTo>
                    <a:pt x="428" y="46"/>
                  </a:lnTo>
                  <a:lnTo>
                    <a:pt x="425" y="43"/>
                  </a:lnTo>
                  <a:lnTo>
                    <a:pt x="425" y="43"/>
                  </a:lnTo>
                  <a:lnTo>
                    <a:pt x="422" y="42"/>
                  </a:lnTo>
                  <a:lnTo>
                    <a:pt x="416" y="40"/>
                  </a:lnTo>
                  <a:lnTo>
                    <a:pt x="409" y="42"/>
                  </a:lnTo>
                  <a:lnTo>
                    <a:pt x="405" y="43"/>
                  </a:lnTo>
                  <a:lnTo>
                    <a:pt x="405" y="43"/>
                  </a:lnTo>
                  <a:lnTo>
                    <a:pt x="398" y="46"/>
                  </a:lnTo>
                  <a:lnTo>
                    <a:pt x="394" y="49"/>
                  </a:lnTo>
                  <a:lnTo>
                    <a:pt x="392" y="52"/>
                  </a:lnTo>
                  <a:lnTo>
                    <a:pt x="392" y="52"/>
                  </a:lnTo>
                  <a:lnTo>
                    <a:pt x="391" y="53"/>
                  </a:lnTo>
                  <a:lnTo>
                    <a:pt x="386" y="54"/>
                  </a:lnTo>
                  <a:lnTo>
                    <a:pt x="384" y="54"/>
                  </a:lnTo>
                  <a:lnTo>
                    <a:pt x="379" y="56"/>
                  </a:lnTo>
                  <a:lnTo>
                    <a:pt x="379" y="56"/>
                  </a:lnTo>
                  <a:lnTo>
                    <a:pt x="375" y="57"/>
                  </a:lnTo>
                  <a:lnTo>
                    <a:pt x="368" y="59"/>
                  </a:lnTo>
                  <a:lnTo>
                    <a:pt x="362" y="60"/>
                  </a:lnTo>
                  <a:lnTo>
                    <a:pt x="359" y="61"/>
                  </a:lnTo>
                  <a:lnTo>
                    <a:pt x="359" y="61"/>
                  </a:lnTo>
                  <a:lnTo>
                    <a:pt x="355" y="61"/>
                  </a:lnTo>
                  <a:lnTo>
                    <a:pt x="349" y="63"/>
                  </a:lnTo>
                  <a:lnTo>
                    <a:pt x="342" y="61"/>
                  </a:lnTo>
                  <a:lnTo>
                    <a:pt x="338" y="61"/>
                  </a:lnTo>
                  <a:lnTo>
                    <a:pt x="338" y="61"/>
                  </a:lnTo>
                  <a:lnTo>
                    <a:pt x="334" y="60"/>
                  </a:lnTo>
                  <a:lnTo>
                    <a:pt x="327" y="60"/>
                  </a:lnTo>
                  <a:lnTo>
                    <a:pt x="321" y="59"/>
                  </a:lnTo>
                  <a:lnTo>
                    <a:pt x="318" y="59"/>
                  </a:lnTo>
                  <a:lnTo>
                    <a:pt x="317" y="57"/>
                  </a:lnTo>
                  <a:lnTo>
                    <a:pt x="317" y="57"/>
                  </a:lnTo>
                  <a:lnTo>
                    <a:pt x="315" y="54"/>
                  </a:lnTo>
                  <a:lnTo>
                    <a:pt x="312" y="53"/>
                  </a:lnTo>
                  <a:lnTo>
                    <a:pt x="310" y="50"/>
                  </a:lnTo>
                  <a:lnTo>
                    <a:pt x="308" y="49"/>
                  </a:lnTo>
                  <a:lnTo>
                    <a:pt x="308" y="49"/>
                  </a:lnTo>
                  <a:lnTo>
                    <a:pt x="308" y="47"/>
                  </a:lnTo>
                  <a:lnTo>
                    <a:pt x="307" y="46"/>
                  </a:lnTo>
                  <a:lnTo>
                    <a:pt x="303" y="44"/>
                  </a:lnTo>
                  <a:lnTo>
                    <a:pt x="298" y="43"/>
                  </a:lnTo>
                  <a:lnTo>
                    <a:pt x="295" y="42"/>
                  </a:lnTo>
                  <a:lnTo>
                    <a:pt x="295" y="42"/>
                  </a:lnTo>
                  <a:lnTo>
                    <a:pt x="293" y="40"/>
                  </a:lnTo>
                  <a:lnTo>
                    <a:pt x="290" y="39"/>
                  </a:lnTo>
                  <a:lnTo>
                    <a:pt x="283" y="39"/>
                  </a:lnTo>
                  <a:lnTo>
                    <a:pt x="283" y="39"/>
                  </a:lnTo>
                  <a:lnTo>
                    <a:pt x="280" y="39"/>
                  </a:lnTo>
                  <a:lnTo>
                    <a:pt x="275" y="37"/>
                  </a:lnTo>
                  <a:lnTo>
                    <a:pt x="268" y="36"/>
                  </a:lnTo>
                  <a:lnTo>
                    <a:pt x="268" y="36"/>
                  </a:lnTo>
                  <a:lnTo>
                    <a:pt x="261" y="36"/>
                  </a:lnTo>
                  <a:lnTo>
                    <a:pt x="254" y="37"/>
                  </a:lnTo>
                  <a:lnTo>
                    <a:pt x="254" y="37"/>
                  </a:lnTo>
                  <a:lnTo>
                    <a:pt x="251" y="37"/>
                  </a:lnTo>
                  <a:lnTo>
                    <a:pt x="248" y="40"/>
                  </a:lnTo>
                  <a:lnTo>
                    <a:pt x="243" y="43"/>
                  </a:lnTo>
                  <a:lnTo>
                    <a:pt x="243" y="43"/>
                  </a:lnTo>
                  <a:lnTo>
                    <a:pt x="238" y="42"/>
                  </a:lnTo>
                  <a:lnTo>
                    <a:pt x="234" y="40"/>
                  </a:lnTo>
                  <a:lnTo>
                    <a:pt x="230" y="39"/>
                  </a:lnTo>
                  <a:lnTo>
                    <a:pt x="229" y="39"/>
                  </a:lnTo>
                  <a:lnTo>
                    <a:pt x="229" y="39"/>
                  </a:lnTo>
                  <a:lnTo>
                    <a:pt x="226" y="39"/>
                  </a:lnTo>
                  <a:lnTo>
                    <a:pt x="223" y="36"/>
                  </a:lnTo>
                  <a:lnTo>
                    <a:pt x="219" y="32"/>
                  </a:lnTo>
                  <a:lnTo>
                    <a:pt x="219" y="32"/>
                  </a:lnTo>
                  <a:lnTo>
                    <a:pt x="217" y="29"/>
                  </a:lnTo>
                  <a:lnTo>
                    <a:pt x="217" y="24"/>
                  </a:lnTo>
                  <a:lnTo>
                    <a:pt x="217" y="20"/>
                  </a:lnTo>
                  <a:lnTo>
                    <a:pt x="216" y="17"/>
                  </a:lnTo>
                  <a:lnTo>
                    <a:pt x="216" y="17"/>
                  </a:lnTo>
                  <a:lnTo>
                    <a:pt x="213" y="16"/>
                  </a:lnTo>
                  <a:lnTo>
                    <a:pt x="209" y="15"/>
                  </a:lnTo>
                  <a:lnTo>
                    <a:pt x="200" y="13"/>
                  </a:lnTo>
                  <a:lnTo>
                    <a:pt x="200" y="13"/>
                  </a:lnTo>
                  <a:lnTo>
                    <a:pt x="194" y="9"/>
                  </a:lnTo>
                  <a:lnTo>
                    <a:pt x="189" y="7"/>
                  </a:lnTo>
                  <a:lnTo>
                    <a:pt x="189" y="7"/>
                  </a:lnTo>
                  <a:lnTo>
                    <a:pt x="183" y="7"/>
                  </a:lnTo>
                  <a:lnTo>
                    <a:pt x="179" y="6"/>
                  </a:lnTo>
                  <a:lnTo>
                    <a:pt x="179" y="6"/>
                  </a:lnTo>
                  <a:lnTo>
                    <a:pt x="173" y="3"/>
                  </a:lnTo>
                  <a:lnTo>
                    <a:pt x="167" y="0"/>
                  </a:lnTo>
                  <a:lnTo>
                    <a:pt x="167" y="0"/>
                  </a:lnTo>
                  <a:lnTo>
                    <a:pt x="165" y="0"/>
                  </a:lnTo>
                  <a:lnTo>
                    <a:pt x="163" y="2"/>
                  </a:lnTo>
                  <a:lnTo>
                    <a:pt x="162" y="6"/>
                  </a:lnTo>
                  <a:lnTo>
                    <a:pt x="162" y="6"/>
                  </a:lnTo>
                  <a:lnTo>
                    <a:pt x="156" y="9"/>
                  </a:lnTo>
                  <a:lnTo>
                    <a:pt x="155" y="9"/>
                  </a:lnTo>
                  <a:lnTo>
                    <a:pt x="153" y="12"/>
                  </a:lnTo>
                  <a:lnTo>
                    <a:pt x="153" y="12"/>
                  </a:lnTo>
                  <a:lnTo>
                    <a:pt x="150" y="13"/>
                  </a:lnTo>
                  <a:lnTo>
                    <a:pt x="149" y="16"/>
                  </a:lnTo>
                  <a:lnTo>
                    <a:pt x="146" y="17"/>
                  </a:lnTo>
                  <a:lnTo>
                    <a:pt x="146" y="20"/>
                  </a:lnTo>
                  <a:lnTo>
                    <a:pt x="146" y="20"/>
                  </a:lnTo>
                  <a:lnTo>
                    <a:pt x="147" y="27"/>
                  </a:lnTo>
                  <a:lnTo>
                    <a:pt x="152" y="33"/>
                  </a:lnTo>
                  <a:lnTo>
                    <a:pt x="152" y="33"/>
                  </a:lnTo>
                  <a:lnTo>
                    <a:pt x="153" y="34"/>
                  </a:lnTo>
                  <a:lnTo>
                    <a:pt x="153" y="37"/>
                  </a:lnTo>
                  <a:lnTo>
                    <a:pt x="152" y="43"/>
                  </a:lnTo>
                  <a:lnTo>
                    <a:pt x="152" y="43"/>
                  </a:lnTo>
                  <a:lnTo>
                    <a:pt x="149" y="44"/>
                  </a:lnTo>
                  <a:lnTo>
                    <a:pt x="145" y="46"/>
                  </a:lnTo>
                  <a:lnTo>
                    <a:pt x="140" y="47"/>
                  </a:lnTo>
                  <a:lnTo>
                    <a:pt x="137" y="49"/>
                  </a:lnTo>
                  <a:lnTo>
                    <a:pt x="137" y="49"/>
                  </a:lnTo>
                  <a:lnTo>
                    <a:pt x="136" y="50"/>
                  </a:lnTo>
                  <a:lnTo>
                    <a:pt x="133" y="50"/>
                  </a:lnTo>
                  <a:lnTo>
                    <a:pt x="126" y="46"/>
                  </a:lnTo>
                  <a:lnTo>
                    <a:pt x="126" y="46"/>
                  </a:lnTo>
                  <a:lnTo>
                    <a:pt x="123" y="44"/>
                  </a:lnTo>
                  <a:lnTo>
                    <a:pt x="119" y="44"/>
                  </a:lnTo>
                  <a:lnTo>
                    <a:pt x="113" y="47"/>
                  </a:lnTo>
                  <a:lnTo>
                    <a:pt x="113" y="47"/>
                  </a:lnTo>
                  <a:lnTo>
                    <a:pt x="110" y="47"/>
                  </a:lnTo>
                  <a:lnTo>
                    <a:pt x="108" y="44"/>
                  </a:lnTo>
                  <a:lnTo>
                    <a:pt x="101" y="42"/>
                  </a:lnTo>
                  <a:lnTo>
                    <a:pt x="101" y="42"/>
                  </a:lnTo>
                  <a:lnTo>
                    <a:pt x="99" y="40"/>
                  </a:lnTo>
                  <a:lnTo>
                    <a:pt x="98" y="37"/>
                  </a:lnTo>
                  <a:lnTo>
                    <a:pt x="96" y="33"/>
                  </a:lnTo>
                  <a:lnTo>
                    <a:pt x="95" y="33"/>
                  </a:lnTo>
                  <a:lnTo>
                    <a:pt x="95" y="33"/>
                  </a:lnTo>
                  <a:lnTo>
                    <a:pt x="85" y="32"/>
                  </a:lnTo>
                  <a:lnTo>
                    <a:pt x="73" y="29"/>
                  </a:lnTo>
                  <a:lnTo>
                    <a:pt x="73" y="29"/>
                  </a:lnTo>
                  <a:lnTo>
                    <a:pt x="66" y="29"/>
                  </a:lnTo>
                  <a:lnTo>
                    <a:pt x="64" y="29"/>
                  </a:lnTo>
                  <a:lnTo>
                    <a:pt x="62" y="30"/>
                  </a:lnTo>
                  <a:lnTo>
                    <a:pt x="62" y="30"/>
                  </a:lnTo>
                  <a:lnTo>
                    <a:pt x="59" y="32"/>
                  </a:lnTo>
                  <a:lnTo>
                    <a:pt x="56" y="33"/>
                  </a:lnTo>
                  <a:lnTo>
                    <a:pt x="52" y="33"/>
                  </a:lnTo>
                  <a:lnTo>
                    <a:pt x="51" y="36"/>
                  </a:lnTo>
                  <a:lnTo>
                    <a:pt x="51" y="36"/>
                  </a:lnTo>
                  <a:lnTo>
                    <a:pt x="49" y="37"/>
                  </a:lnTo>
                  <a:lnTo>
                    <a:pt x="45" y="39"/>
                  </a:lnTo>
                  <a:lnTo>
                    <a:pt x="41" y="43"/>
                  </a:lnTo>
                  <a:lnTo>
                    <a:pt x="41" y="43"/>
                  </a:lnTo>
                  <a:lnTo>
                    <a:pt x="38" y="44"/>
                  </a:lnTo>
                  <a:lnTo>
                    <a:pt x="34" y="46"/>
                  </a:lnTo>
                  <a:lnTo>
                    <a:pt x="31" y="47"/>
                  </a:lnTo>
                  <a:lnTo>
                    <a:pt x="28" y="50"/>
                  </a:lnTo>
                  <a:lnTo>
                    <a:pt x="28" y="50"/>
                  </a:lnTo>
                  <a:lnTo>
                    <a:pt x="25" y="53"/>
                  </a:lnTo>
                  <a:lnTo>
                    <a:pt x="21" y="54"/>
                  </a:lnTo>
                  <a:lnTo>
                    <a:pt x="14" y="56"/>
                  </a:lnTo>
                  <a:lnTo>
                    <a:pt x="14" y="56"/>
                  </a:lnTo>
                  <a:lnTo>
                    <a:pt x="7" y="57"/>
                  </a:lnTo>
                  <a:lnTo>
                    <a:pt x="4" y="59"/>
                  </a:lnTo>
                  <a:lnTo>
                    <a:pt x="2" y="60"/>
                  </a:lnTo>
                  <a:lnTo>
                    <a:pt x="2" y="60"/>
                  </a:lnTo>
                  <a:lnTo>
                    <a:pt x="1" y="61"/>
                  </a:lnTo>
                  <a:lnTo>
                    <a:pt x="0" y="61"/>
                  </a:lnTo>
                  <a:lnTo>
                    <a:pt x="0" y="61"/>
                  </a:lnTo>
                  <a:lnTo>
                    <a:pt x="0" y="63"/>
                  </a:lnTo>
                  <a:lnTo>
                    <a:pt x="0" y="63"/>
                  </a:lnTo>
                  <a:lnTo>
                    <a:pt x="2" y="70"/>
                  </a:lnTo>
                  <a:lnTo>
                    <a:pt x="4" y="73"/>
                  </a:lnTo>
                  <a:lnTo>
                    <a:pt x="11" y="79"/>
                  </a:lnTo>
                  <a:lnTo>
                    <a:pt x="11" y="79"/>
                  </a:lnTo>
                  <a:lnTo>
                    <a:pt x="18" y="83"/>
                  </a:lnTo>
                  <a:lnTo>
                    <a:pt x="22" y="86"/>
                  </a:lnTo>
                  <a:lnTo>
                    <a:pt x="25" y="86"/>
                  </a:lnTo>
                  <a:lnTo>
                    <a:pt x="25" y="86"/>
                  </a:lnTo>
                  <a:lnTo>
                    <a:pt x="29" y="87"/>
                  </a:lnTo>
                  <a:lnTo>
                    <a:pt x="34" y="90"/>
                  </a:lnTo>
                  <a:lnTo>
                    <a:pt x="38" y="93"/>
                  </a:lnTo>
                  <a:lnTo>
                    <a:pt x="39" y="97"/>
                  </a:lnTo>
                  <a:lnTo>
                    <a:pt x="39" y="97"/>
                  </a:lnTo>
                  <a:lnTo>
                    <a:pt x="41" y="101"/>
                  </a:lnTo>
                  <a:lnTo>
                    <a:pt x="42" y="104"/>
                  </a:lnTo>
                  <a:lnTo>
                    <a:pt x="48" y="110"/>
                  </a:lnTo>
                  <a:lnTo>
                    <a:pt x="48" y="110"/>
                  </a:lnTo>
                  <a:lnTo>
                    <a:pt x="49" y="111"/>
                  </a:lnTo>
                  <a:lnTo>
                    <a:pt x="49" y="116"/>
                  </a:lnTo>
                  <a:lnTo>
                    <a:pt x="46" y="125"/>
                  </a:lnTo>
                  <a:lnTo>
                    <a:pt x="46" y="125"/>
                  </a:lnTo>
                  <a:lnTo>
                    <a:pt x="46" y="128"/>
                  </a:lnTo>
                  <a:lnTo>
                    <a:pt x="44" y="133"/>
                  </a:lnTo>
                  <a:lnTo>
                    <a:pt x="42" y="135"/>
                  </a:lnTo>
                  <a:lnTo>
                    <a:pt x="44" y="138"/>
                  </a:lnTo>
                  <a:lnTo>
                    <a:pt x="44" y="138"/>
                  </a:lnTo>
                  <a:lnTo>
                    <a:pt x="45" y="141"/>
                  </a:lnTo>
                  <a:lnTo>
                    <a:pt x="49" y="143"/>
                  </a:lnTo>
                  <a:lnTo>
                    <a:pt x="61" y="145"/>
                  </a:lnTo>
                  <a:lnTo>
                    <a:pt x="72" y="147"/>
                  </a:lnTo>
                  <a:lnTo>
                    <a:pt x="79" y="147"/>
                  </a:lnTo>
                  <a:lnTo>
                    <a:pt x="79" y="147"/>
                  </a:lnTo>
                  <a:lnTo>
                    <a:pt x="83" y="148"/>
                  </a:lnTo>
                  <a:lnTo>
                    <a:pt x="88" y="151"/>
                  </a:lnTo>
                  <a:lnTo>
                    <a:pt x="89" y="154"/>
                  </a:lnTo>
                  <a:lnTo>
                    <a:pt x="92" y="154"/>
                  </a:lnTo>
                  <a:lnTo>
                    <a:pt x="92" y="154"/>
                  </a:lnTo>
                  <a:lnTo>
                    <a:pt x="95" y="155"/>
                  </a:lnTo>
                  <a:lnTo>
                    <a:pt x="96" y="158"/>
                  </a:lnTo>
                  <a:lnTo>
                    <a:pt x="99" y="160"/>
                  </a:lnTo>
                  <a:lnTo>
                    <a:pt x="102" y="162"/>
                  </a:lnTo>
                  <a:lnTo>
                    <a:pt x="102" y="162"/>
                  </a:lnTo>
                  <a:lnTo>
                    <a:pt x="106" y="162"/>
                  </a:lnTo>
                  <a:lnTo>
                    <a:pt x="109" y="165"/>
                  </a:lnTo>
                  <a:lnTo>
                    <a:pt x="112" y="170"/>
                  </a:lnTo>
                  <a:lnTo>
                    <a:pt x="115" y="175"/>
                  </a:lnTo>
                  <a:lnTo>
                    <a:pt x="115" y="175"/>
                  </a:lnTo>
                  <a:lnTo>
                    <a:pt x="116" y="181"/>
                  </a:lnTo>
                  <a:lnTo>
                    <a:pt x="119" y="185"/>
                  </a:lnTo>
                  <a:lnTo>
                    <a:pt x="122" y="188"/>
                  </a:lnTo>
                  <a:lnTo>
                    <a:pt x="123" y="192"/>
                  </a:lnTo>
                  <a:lnTo>
                    <a:pt x="123" y="192"/>
                  </a:lnTo>
                  <a:lnTo>
                    <a:pt x="125" y="192"/>
                  </a:lnTo>
                  <a:lnTo>
                    <a:pt x="126" y="194"/>
                  </a:lnTo>
                  <a:lnTo>
                    <a:pt x="132" y="194"/>
                  </a:lnTo>
                  <a:lnTo>
                    <a:pt x="145" y="194"/>
                  </a:lnTo>
                  <a:lnTo>
                    <a:pt x="145" y="194"/>
                  </a:lnTo>
                  <a:lnTo>
                    <a:pt x="165" y="194"/>
                  </a:lnTo>
                  <a:lnTo>
                    <a:pt x="183" y="195"/>
                  </a:lnTo>
                  <a:lnTo>
                    <a:pt x="183" y="195"/>
                  </a:lnTo>
                  <a:lnTo>
                    <a:pt x="196" y="197"/>
                  </a:lnTo>
                  <a:lnTo>
                    <a:pt x="204" y="198"/>
                  </a:lnTo>
                  <a:lnTo>
                    <a:pt x="211" y="201"/>
                  </a:lnTo>
                  <a:lnTo>
                    <a:pt x="211" y="201"/>
                  </a:lnTo>
                  <a:lnTo>
                    <a:pt x="217" y="204"/>
                  </a:lnTo>
                  <a:lnTo>
                    <a:pt x="221" y="204"/>
                  </a:lnTo>
                  <a:lnTo>
                    <a:pt x="226" y="204"/>
                  </a:lnTo>
                  <a:lnTo>
                    <a:pt x="229" y="205"/>
                  </a:lnTo>
                  <a:lnTo>
                    <a:pt x="229" y="205"/>
                  </a:lnTo>
                  <a:lnTo>
                    <a:pt x="237" y="209"/>
                  </a:lnTo>
                  <a:lnTo>
                    <a:pt x="240" y="209"/>
                  </a:lnTo>
                  <a:lnTo>
                    <a:pt x="246" y="209"/>
                  </a:lnTo>
                  <a:lnTo>
                    <a:pt x="246" y="209"/>
                  </a:lnTo>
                  <a:lnTo>
                    <a:pt x="250" y="209"/>
                  </a:lnTo>
                  <a:lnTo>
                    <a:pt x="253" y="212"/>
                  </a:lnTo>
                  <a:lnTo>
                    <a:pt x="254" y="214"/>
                  </a:lnTo>
                  <a:lnTo>
                    <a:pt x="258" y="215"/>
                  </a:lnTo>
                  <a:lnTo>
                    <a:pt x="258" y="215"/>
                  </a:lnTo>
                  <a:lnTo>
                    <a:pt x="263" y="215"/>
                  </a:lnTo>
                  <a:lnTo>
                    <a:pt x="268" y="211"/>
                  </a:lnTo>
                  <a:lnTo>
                    <a:pt x="277" y="207"/>
                  </a:lnTo>
                  <a:lnTo>
                    <a:pt x="285" y="201"/>
                  </a:lnTo>
                  <a:lnTo>
                    <a:pt x="285" y="201"/>
                  </a:lnTo>
                  <a:lnTo>
                    <a:pt x="291" y="199"/>
                  </a:lnTo>
                  <a:lnTo>
                    <a:pt x="295" y="198"/>
                  </a:lnTo>
                  <a:lnTo>
                    <a:pt x="307" y="198"/>
                  </a:lnTo>
                  <a:lnTo>
                    <a:pt x="322" y="199"/>
                  </a:lnTo>
                  <a:lnTo>
                    <a:pt x="322" y="199"/>
                  </a:lnTo>
                  <a:lnTo>
                    <a:pt x="328" y="199"/>
                  </a:lnTo>
                  <a:lnTo>
                    <a:pt x="337" y="198"/>
                  </a:lnTo>
                  <a:lnTo>
                    <a:pt x="344" y="194"/>
                  </a:lnTo>
                  <a:lnTo>
                    <a:pt x="351" y="188"/>
                  </a:lnTo>
                  <a:lnTo>
                    <a:pt x="351" y="188"/>
                  </a:lnTo>
                  <a:lnTo>
                    <a:pt x="357" y="182"/>
                  </a:lnTo>
                  <a:lnTo>
                    <a:pt x="364" y="180"/>
                  </a:lnTo>
                  <a:lnTo>
                    <a:pt x="368" y="177"/>
                  </a:lnTo>
                  <a:lnTo>
                    <a:pt x="369" y="175"/>
                  </a:lnTo>
                  <a:lnTo>
                    <a:pt x="371" y="172"/>
                  </a:lnTo>
                  <a:lnTo>
                    <a:pt x="371" y="172"/>
                  </a:lnTo>
                  <a:lnTo>
                    <a:pt x="369" y="167"/>
                  </a:lnTo>
                  <a:lnTo>
                    <a:pt x="368" y="162"/>
                  </a:lnTo>
                  <a:lnTo>
                    <a:pt x="365" y="158"/>
                  </a:lnTo>
                  <a:lnTo>
                    <a:pt x="365" y="155"/>
                  </a:lnTo>
                  <a:lnTo>
                    <a:pt x="367" y="154"/>
                  </a:lnTo>
                  <a:lnTo>
                    <a:pt x="367" y="154"/>
                  </a:lnTo>
                  <a:lnTo>
                    <a:pt x="369" y="150"/>
                  </a:lnTo>
                  <a:lnTo>
                    <a:pt x="374" y="148"/>
                  </a:lnTo>
                  <a:lnTo>
                    <a:pt x="378" y="148"/>
                  </a:lnTo>
                  <a:lnTo>
                    <a:pt x="382" y="150"/>
                  </a:lnTo>
                  <a:lnTo>
                    <a:pt x="382" y="150"/>
                  </a:lnTo>
                  <a:lnTo>
                    <a:pt x="386" y="151"/>
                  </a:lnTo>
                  <a:lnTo>
                    <a:pt x="392" y="153"/>
                  </a:lnTo>
                  <a:lnTo>
                    <a:pt x="399" y="151"/>
                  </a:lnTo>
                  <a:lnTo>
                    <a:pt x="408" y="147"/>
                  </a:lnTo>
                  <a:lnTo>
                    <a:pt x="408" y="147"/>
                  </a:lnTo>
                  <a:lnTo>
                    <a:pt x="415" y="144"/>
                  </a:lnTo>
                  <a:lnTo>
                    <a:pt x="421" y="141"/>
                  </a:lnTo>
                  <a:lnTo>
                    <a:pt x="432" y="140"/>
                  </a:lnTo>
                  <a:lnTo>
                    <a:pt x="432" y="140"/>
                  </a:lnTo>
                  <a:lnTo>
                    <a:pt x="436" y="138"/>
                  </a:lnTo>
                  <a:lnTo>
                    <a:pt x="441" y="135"/>
                  </a:lnTo>
                  <a:lnTo>
                    <a:pt x="442" y="131"/>
                  </a:lnTo>
                  <a:lnTo>
                    <a:pt x="446" y="127"/>
                  </a:lnTo>
                  <a:lnTo>
                    <a:pt x="446" y="127"/>
                  </a:lnTo>
                  <a:lnTo>
                    <a:pt x="450" y="123"/>
                  </a:lnTo>
                  <a:lnTo>
                    <a:pt x="456" y="120"/>
                  </a:lnTo>
                  <a:lnTo>
                    <a:pt x="460" y="118"/>
                  </a:lnTo>
                  <a:lnTo>
                    <a:pt x="466" y="118"/>
                  </a:lnTo>
                  <a:lnTo>
                    <a:pt x="466" y="118"/>
                  </a:lnTo>
                  <a:lnTo>
                    <a:pt x="470" y="117"/>
                  </a:lnTo>
                  <a:lnTo>
                    <a:pt x="476" y="116"/>
                  </a:lnTo>
                  <a:lnTo>
                    <a:pt x="482" y="114"/>
                  </a:lnTo>
                  <a:lnTo>
                    <a:pt x="486" y="114"/>
                  </a:lnTo>
                  <a:lnTo>
                    <a:pt x="486" y="114"/>
                  </a:lnTo>
                  <a:lnTo>
                    <a:pt x="492" y="116"/>
                  </a:lnTo>
                  <a:lnTo>
                    <a:pt x="496" y="116"/>
                  </a:lnTo>
                  <a:lnTo>
                    <a:pt x="500" y="116"/>
                  </a:lnTo>
                  <a:lnTo>
                    <a:pt x="502" y="114"/>
                  </a:lnTo>
                  <a:lnTo>
                    <a:pt x="503" y="113"/>
                  </a:lnTo>
                  <a:lnTo>
                    <a:pt x="503" y="113"/>
                  </a:lnTo>
                  <a:lnTo>
                    <a:pt x="502" y="110"/>
                  </a:lnTo>
                  <a:lnTo>
                    <a:pt x="500" y="107"/>
                  </a:lnTo>
                  <a:lnTo>
                    <a:pt x="495" y="101"/>
                  </a:lnTo>
                  <a:lnTo>
                    <a:pt x="487" y="96"/>
                  </a:lnTo>
                  <a:lnTo>
                    <a:pt x="482" y="90"/>
                  </a:lnTo>
                  <a:lnTo>
                    <a:pt x="482" y="9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7" name="Freeform 237">
              <a:extLst>
                <a:ext uri="{FF2B5EF4-FFF2-40B4-BE49-F238E27FC236}">
                  <a16:creationId xmlns:a16="http://schemas.microsoft.com/office/drawing/2014/main" id="{2448D0C3-6450-4C5B-895C-DEF80C29F390}"/>
                </a:ext>
              </a:extLst>
            </p:cNvPr>
            <p:cNvSpPr>
              <a:spLocks/>
            </p:cNvSpPr>
            <p:nvPr/>
          </p:nvSpPr>
          <p:spPr bwMode="auto">
            <a:xfrm>
              <a:off x="4885464" y="2876866"/>
              <a:ext cx="11317" cy="29708"/>
            </a:xfrm>
            <a:custGeom>
              <a:avLst/>
              <a:gdLst/>
              <a:ahLst/>
              <a:cxnLst>
                <a:cxn ang="0">
                  <a:pos x="4" y="0"/>
                </a:cxn>
                <a:cxn ang="0">
                  <a:pos x="4" y="0"/>
                </a:cxn>
                <a:cxn ang="0">
                  <a:pos x="3" y="2"/>
                </a:cxn>
                <a:cxn ang="0">
                  <a:pos x="1" y="6"/>
                </a:cxn>
                <a:cxn ang="0">
                  <a:pos x="0" y="12"/>
                </a:cxn>
                <a:cxn ang="0">
                  <a:pos x="0" y="12"/>
                </a:cxn>
                <a:cxn ang="0">
                  <a:pos x="1" y="16"/>
                </a:cxn>
                <a:cxn ang="0">
                  <a:pos x="7" y="21"/>
                </a:cxn>
                <a:cxn ang="0">
                  <a:pos x="7" y="21"/>
                </a:cxn>
                <a:cxn ang="0">
                  <a:pos x="8" y="3"/>
                </a:cxn>
                <a:cxn ang="0">
                  <a:pos x="8" y="3"/>
                </a:cxn>
                <a:cxn ang="0">
                  <a:pos x="8" y="0"/>
                </a:cxn>
                <a:cxn ang="0">
                  <a:pos x="8" y="0"/>
                </a:cxn>
                <a:cxn ang="0">
                  <a:pos x="4" y="0"/>
                </a:cxn>
                <a:cxn ang="0">
                  <a:pos x="4" y="0"/>
                </a:cxn>
              </a:cxnLst>
              <a:rect l="0" t="0" r="r" b="b"/>
              <a:pathLst>
                <a:path w="8" h="21">
                  <a:moveTo>
                    <a:pt x="4" y="0"/>
                  </a:moveTo>
                  <a:lnTo>
                    <a:pt x="4" y="0"/>
                  </a:lnTo>
                  <a:lnTo>
                    <a:pt x="3" y="2"/>
                  </a:lnTo>
                  <a:lnTo>
                    <a:pt x="1" y="6"/>
                  </a:lnTo>
                  <a:lnTo>
                    <a:pt x="0" y="12"/>
                  </a:lnTo>
                  <a:lnTo>
                    <a:pt x="0" y="12"/>
                  </a:lnTo>
                  <a:lnTo>
                    <a:pt x="1" y="16"/>
                  </a:lnTo>
                  <a:lnTo>
                    <a:pt x="7" y="21"/>
                  </a:lnTo>
                  <a:lnTo>
                    <a:pt x="7" y="21"/>
                  </a:lnTo>
                  <a:lnTo>
                    <a:pt x="8" y="3"/>
                  </a:lnTo>
                  <a:lnTo>
                    <a:pt x="8" y="3"/>
                  </a:lnTo>
                  <a:lnTo>
                    <a:pt x="8" y="0"/>
                  </a:lnTo>
                  <a:lnTo>
                    <a:pt x="8" y="0"/>
                  </a:lnTo>
                  <a:lnTo>
                    <a:pt x="4" y="0"/>
                  </a:lnTo>
                  <a:lnTo>
                    <a:pt x="4"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8" name="Freeform 238">
              <a:extLst>
                <a:ext uri="{FF2B5EF4-FFF2-40B4-BE49-F238E27FC236}">
                  <a16:creationId xmlns:a16="http://schemas.microsoft.com/office/drawing/2014/main" id="{58A87B96-F85A-4AAD-8341-73C199465922}"/>
                </a:ext>
              </a:extLst>
            </p:cNvPr>
            <p:cNvSpPr>
              <a:spLocks/>
            </p:cNvSpPr>
            <p:nvPr/>
          </p:nvSpPr>
          <p:spPr bwMode="auto">
            <a:xfrm>
              <a:off x="4867073" y="2857061"/>
              <a:ext cx="32537" cy="94781"/>
            </a:xfrm>
            <a:custGeom>
              <a:avLst/>
              <a:gdLst/>
              <a:ahLst/>
              <a:cxnLst>
                <a:cxn ang="0">
                  <a:pos x="10" y="65"/>
                </a:cxn>
                <a:cxn ang="0">
                  <a:pos x="10" y="65"/>
                </a:cxn>
                <a:cxn ang="0">
                  <a:pos x="13" y="67"/>
                </a:cxn>
                <a:cxn ang="0">
                  <a:pos x="13" y="67"/>
                </a:cxn>
                <a:cxn ang="0">
                  <a:pos x="14" y="53"/>
                </a:cxn>
                <a:cxn ang="0">
                  <a:pos x="17" y="44"/>
                </a:cxn>
                <a:cxn ang="0">
                  <a:pos x="17" y="44"/>
                </a:cxn>
                <a:cxn ang="0">
                  <a:pos x="18" y="40"/>
                </a:cxn>
                <a:cxn ang="0">
                  <a:pos x="20" y="35"/>
                </a:cxn>
                <a:cxn ang="0">
                  <a:pos x="20" y="35"/>
                </a:cxn>
                <a:cxn ang="0">
                  <a:pos x="14" y="30"/>
                </a:cxn>
                <a:cxn ang="0">
                  <a:pos x="13" y="26"/>
                </a:cxn>
                <a:cxn ang="0">
                  <a:pos x="13" y="26"/>
                </a:cxn>
                <a:cxn ang="0">
                  <a:pos x="14" y="20"/>
                </a:cxn>
                <a:cxn ang="0">
                  <a:pos x="16" y="16"/>
                </a:cxn>
                <a:cxn ang="0">
                  <a:pos x="17" y="14"/>
                </a:cxn>
                <a:cxn ang="0">
                  <a:pos x="17" y="14"/>
                </a:cxn>
                <a:cxn ang="0">
                  <a:pos x="21" y="14"/>
                </a:cxn>
                <a:cxn ang="0">
                  <a:pos x="21" y="14"/>
                </a:cxn>
                <a:cxn ang="0">
                  <a:pos x="23" y="3"/>
                </a:cxn>
                <a:cxn ang="0">
                  <a:pos x="14" y="0"/>
                </a:cxn>
                <a:cxn ang="0">
                  <a:pos x="14" y="0"/>
                </a:cxn>
                <a:cxn ang="0">
                  <a:pos x="13" y="7"/>
                </a:cxn>
                <a:cxn ang="0">
                  <a:pos x="13" y="7"/>
                </a:cxn>
                <a:cxn ang="0">
                  <a:pos x="10" y="14"/>
                </a:cxn>
                <a:cxn ang="0">
                  <a:pos x="7" y="23"/>
                </a:cxn>
                <a:cxn ang="0">
                  <a:pos x="0" y="35"/>
                </a:cxn>
                <a:cxn ang="0">
                  <a:pos x="11" y="64"/>
                </a:cxn>
                <a:cxn ang="0">
                  <a:pos x="10" y="65"/>
                </a:cxn>
              </a:cxnLst>
              <a:rect l="0" t="0" r="r" b="b"/>
              <a:pathLst>
                <a:path w="23" h="67">
                  <a:moveTo>
                    <a:pt x="10" y="65"/>
                  </a:moveTo>
                  <a:lnTo>
                    <a:pt x="10" y="65"/>
                  </a:lnTo>
                  <a:lnTo>
                    <a:pt x="13" y="67"/>
                  </a:lnTo>
                  <a:lnTo>
                    <a:pt x="13" y="67"/>
                  </a:lnTo>
                  <a:lnTo>
                    <a:pt x="14" y="53"/>
                  </a:lnTo>
                  <a:lnTo>
                    <a:pt x="17" y="44"/>
                  </a:lnTo>
                  <a:lnTo>
                    <a:pt x="17" y="44"/>
                  </a:lnTo>
                  <a:lnTo>
                    <a:pt x="18" y="40"/>
                  </a:lnTo>
                  <a:lnTo>
                    <a:pt x="20" y="35"/>
                  </a:lnTo>
                  <a:lnTo>
                    <a:pt x="20" y="35"/>
                  </a:lnTo>
                  <a:lnTo>
                    <a:pt x="14" y="30"/>
                  </a:lnTo>
                  <a:lnTo>
                    <a:pt x="13" y="26"/>
                  </a:lnTo>
                  <a:lnTo>
                    <a:pt x="13" y="26"/>
                  </a:lnTo>
                  <a:lnTo>
                    <a:pt x="14" y="20"/>
                  </a:lnTo>
                  <a:lnTo>
                    <a:pt x="16" y="16"/>
                  </a:lnTo>
                  <a:lnTo>
                    <a:pt x="17" y="14"/>
                  </a:lnTo>
                  <a:lnTo>
                    <a:pt x="17" y="14"/>
                  </a:lnTo>
                  <a:lnTo>
                    <a:pt x="21" y="14"/>
                  </a:lnTo>
                  <a:lnTo>
                    <a:pt x="21" y="14"/>
                  </a:lnTo>
                  <a:lnTo>
                    <a:pt x="23" y="3"/>
                  </a:lnTo>
                  <a:lnTo>
                    <a:pt x="14" y="0"/>
                  </a:lnTo>
                  <a:lnTo>
                    <a:pt x="14" y="0"/>
                  </a:lnTo>
                  <a:lnTo>
                    <a:pt x="13" y="7"/>
                  </a:lnTo>
                  <a:lnTo>
                    <a:pt x="13" y="7"/>
                  </a:lnTo>
                  <a:lnTo>
                    <a:pt x="10" y="14"/>
                  </a:lnTo>
                  <a:lnTo>
                    <a:pt x="7" y="23"/>
                  </a:lnTo>
                  <a:lnTo>
                    <a:pt x="0" y="35"/>
                  </a:lnTo>
                  <a:lnTo>
                    <a:pt x="11" y="64"/>
                  </a:lnTo>
                  <a:lnTo>
                    <a:pt x="10" y="6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79" name="Freeform 239">
              <a:extLst>
                <a:ext uri="{FF2B5EF4-FFF2-40B4-BE49-F238E27FC236}">
                  <a16:creationId xmlns:a16="http://schemas.microsoft.com/office/drawing/2014/main" id="{9B6E076E-2D9E-487A-AA4A-0141FAF631B2}"/>
                </a:ext>
              </a:extLst>
            </p:cNvPr>
            <p:cNvSpPr>
              <a:spLocks/>
            </p:cNvSpPr>
            <p:nvPr/>
          </p:nvSpPr>
          <p:spPr bwMode="auto">
            <a:xfrm>
              <a:off x="4885464" y="2854232"/>
              <a:ext cx="94781" cy="104683"/>
            </a:xfrm>
            <a:custGeom>
              <a:avLst/>
              <a:gdLst/>
              <a:ahLst/>
              <a:cxnLst>
                <a:cxn ang="0">
                  <a:pos x="62" y="0"/>
                </a:cxn>
                <a:cxn ang="0">
                  <a:pos x="62" y="0"/>
                </a:cxn>
                <a:cxn ang="0">
                  <a:pos x="41" y="10"/>
                </a:cxn>
                <a:cxn ang="0">
                  <a:pos x="41" y="10"/>
                </a:cxn>
                <a:cxn ang="0">
                  <a:pos x="37" y="12"/>
                </a:cxn>
                <a:cxn ang="0">
                  <a:pos x="33" y="15"/>
                </a:cxn>
                <a:cxn ang="0">
                  <a:pos x="27" y="19"/>
                </a:cxn>
                <a:cxn ang="0">
                  <a:pos x="11" y="10"/>
                </a:cxn>
                <a:cxn ang="0">
                  <a:pos x="10" y="5"/>
                </a:cxn>
                <a:cxn ang="0">
                  <a:pos x="10" y="5"/>
                </a:cxn>
                <a:cxn ang="0">
                  <a:pos x="10" y="5"/>
                </a:cxn>
                <a:cxn ang="0">
                  <a:pos x="8" y="19"/>
                </a:cxn>
                <a:cxn ang="0">
                  <a:pos x="8" y="19"/>
                </a:cxn>
                <a:cxn ang="0">
                  <a:pos x="7" y="32"/>
                </a:cxn>
                <a:cxn ang="0">
                  <a:pos x="5" y="40"/>
                </a:cxn>
                <a:cxn ang="0">
                  <a:pos x="4" y="46"/>
                </a:cxn>
                <a:cxn ang="0">
                  <a:pos x="4" y="46"/>
                </a:cxn>
                <a:cxn ang="0">
                  <a:pos x="1" y="55"/>
                </a:cxn>
                <a:cxn ang="0">
                  <a:pos x="0" y="69"/>
                </a:cxn>
                <a:cxn ang="0">
                  <a:pos x="0" y="69"/>
                </a:cxn>
                <a:cxn ang="0">
                  <a:pos x="7" y="73"/>
                </a:cxn>
                <a:cxn ang="0">
                  <a:pos x="14" y="74"/>
                </a:cxn>
                <a:cxn ang="0">
                  <a:pos x="14" y="74"/>
                </a:cxn>
                <a:cxn ang="0">
                  <a:pos x="18" y="74"/>
                </a:cxn>
                <a:cxn ang="0">
                  <a:pos x="23" y="72"/>
                </a:cxn>
                <a:cxn ang="0">
                  <a:pos x="25" y="69"/>
                </a:cxn>
                <a:cxn ang="0">
                  <a:pos x="27" y="66"/>
                </a:cxn>
                <a:cxn ang="0">
                  <a:pos x="27" y="66"/>
                </a:cxn>
                <a:cxn ang="0">
                  <a:pos x="27" y="63"/>
                </a:cxn>
                <a:cxn ang="0">
                  <a:pos x="30" y="62"/>
                </a:cxn>
                <a:cxn ang="0">
                  <a:pos x="37" y="60"/>
                </a:cxn>
                <a:cxn ang="0">
                  <a:pos x="37" y="60"/>
                </a:cxn>
                <a:cxn ang="0">
                  <a:pos x="40" y="60"/>
                </a:cxn>
                <a:cxn ang="0">
                  <a:pos x="41" y="57"/>
                </a:cxn>
                <a:cxn ang="0">
                  <a:pos x="44" y="56"/>
                </a:cxn>
                <a:cxn ang="0">
                  <a:pos x="45" y="53"/>
                </a:cxn>
                <a:cxn ang="0">
                  <a:pos x="45" y="53"/>
                </a:cxn>
                <a:cxn ang="0">
                  <a:pos x="47" y="52"/>
                </a:cxn>
                <a:cxn ang="0">
                  <a:pos x="45" y="50"/>
                </a:cxn>
                <a:cxn ang="0">
                  <a:pos x="42" y="46"/>
                </a:cxn>
                <a:cxn ang="0">
                  <a:pos x="38" y="42"/>
                </a:cxn>
                <a:cxn ang="0">
                  <a:pos x="34" y="39"/>
                </a:cxn>
                <a:cxn ang="0">
                  <a:pos x="34" y="39"/>
                </a:cxn>
                <a:cxn ang="0">
                  <a:pos x="33" y="39"/>
                </a:cxn>
                <a:cxn ang="0">
                  <a:pos x="33" y="37"/>
                </a:cxn>
                <a:cxn ang="0">
                  <a:pos x="35" y="35"/>
                </a:cxn>
                <a:cxn ang="0">
                  <a:pos x="41" y="30"/>
                </a:cxn>
                <a:cxn ang="0">
                  <a:pos x="50" y="29"/>
                </a:cxn>
                <a:cxn ang="0">
                  <a:pos x="50" y="29"/>
                </a:cxn>
                <a:cxn ang="0">
                  <a:pos x="57" y="28"/>
                </a:cxn>
                <a:cxn ang="0">
                  <a:pos x="60" y="26"/>
                </a:cxn>
                <a:cxn ang="0">
                  <a:pos x="62" y="25"/>
                </a:cxn>
                <a:cxn ang="0">
                  <a:pos x="67" y="25"/>
                </a:cxn>
                <a:cxn ang="0">
                  <a:pos x="67" y="25"/>
                </a:cxn>
                <a:cxn ang="0">
                  <a:pos x="67" y="25"/>
                </a:cxn>
                <a:cxn ang="0">
                  <a:pos x="67" y="25"/>
                </a:cxn>
                <a:cxn ang="0">
                  <a:pos x="64" y="9"/>
                </a:cxn>
                <a:cxn ang="0">
                  <a:pos x="64" y="9"/>
                </a:cxn>
                <a:cxn ang="0">
                  <a:pos x="62" y="0"/>
                </a:cxn>
                <a:cxn ang="0">
                  <a:pos x="62" y="0"/>
                </a:cxn>
              </a:cxnLst>
              <a:rect l="0" t="0" r="r" b="b"/>
              <a:pathLst>
                <a:path w="67" h="74">
                  <a:moveTo>
                    <a:pt x="62" y="0"/>
                  </a:moveTo>
                  <a:lnTo>
                    <a:pt x="62" y="0"/>
                  </a:lnTo>
                  <a:lnTo>
                    <a:pt x="41" y="10"/>
                  </a:lnTo>
                  <a:lnTo>
                    <a:pt x="41" y="10"/>
                  </a:lnTo>
                  <a:lnTo>
                    <a:pt x="37" y="12"/>
                  </a:lnTo>
                  <a:lnTo>
                    <a:pt x="33" y="15"/>
                  </a:lnTo>
                  <a:lnTo>
                    <a:pt x="27" y="19"/>
                  </a:lnTo>
                  <a:lnTo>
                    <a:pt x="11" y="10"/>
                  </a:lnTo>
                  <a:lnTo>
                    <a:pt x="10" y="5"/>
                  </a:lnTo>
                  <a:lnTo>
                    <a:pt x="10" y="5"/>
                  </a:lnTo>
                  <a:lnTo>
                    <a:pt x="10" y="5"/>
                  </a:lnTo>
                  <a:lnTo>
                    <a:pt x="8" y="19"/>
                  </a:lnTo>
                  <a:lnTo>
                    <a:pt x="8" y="19"/>
                  </a:lnTo>
                  <a:lnTo>
                    <a:pt x="7" y="32"/>
                  </a:lnTo>
                  <a:lnTo>
                    <a:pt x="5" y="40"/>
                  </a:lnTo>
                  <a:lnTo>
                    <a:pt x="4" y="46"/>
                  </a:lnTo>
                  <a:lnTo>
                    <a:pt x="4" y="46"/>
                  </a:lnTo>
                  <a:lnTo>
                    <a:pt x="1" y="55"/>
                  </a:lnTo>
                  <a:lnTo>
                    <a:pt x="0" y="69"/>
                  </a:lnTo>
                  <a:lnTo>
                    <a:pt x="0" y="69"/>
                  </a:lnTo>
                  <a:lnTo>
                    <a:pt x="7" y="73"/>
                  </a:lnTo>
                  <a:lnTo>
                    <a:pt x="14" y="74"/>
                  </a:lnTo>
                  <a:lnTo>
                    <a:pt x="14" y="74"/>
                  </a:lnTo>
                  <a:lnTo>
                    <a:pt x="18" y="74"/>
                  </a:lnTo>
                  <a:lnTo>
                    <a:pt x="23" y="72"/>
                  </a:lnTo>
                  <a:lnTo>
                    <a:pt x="25" y="69"/>
                  </a:lnTo>
                  <a:lnTo>
                    <a:pt x="27" y="66"/>
                  </a:lnTo>
                  <a:lnTo>
                    <a:pt x="27" y="66"/>
                  </a:lnTo>
                  <a:lnTo>
                    <a:pt x="27" y="63"/>
                  </a:lnTo>
                  <a:lnTo>
                    <a:pt x="30" y="62"/>
                  </a:lnTo>
                  <a:lnTo>
                    <a:pt x="37" y="60"/>
                  </a:lnTo>
                  <a:lnTo>
                    <a:pt x="37" y="60"/>
                  </a:lnTo>
                  <a:lnTo>
                    <a:pt x="40" y="60"/>
                  </a:lnTo>
                  <a:lnTo>
                    <a:pt x="41" y="57"/>
                  </a:lnTo>
                  <a:lnTo>
                    <a:pt x="44" y="56"/>
                  </a:lnTo>
                  <a:lnTo>
                    <a:pt x="45" y="53"/>
                  </a:lnTo>
                  <a:lnTo>
                    <a:pt x="45" y="53"/>
                  </a:lnTo>
                  <a:lnTo>
                    <a:pt x="47" y="52"/>
                  </a:lnTo>
                  <a:lnTo>
                    <a:pt x="45" y="50"/>
                  </a:lnTo>
                  <a:lnTo>
                    <a:pt x="42" y="46"/>
                  </a:lnTo>
                  <a:lnTo>
                    <a:pt x="38" y="42"/>
                  </a:lnTo>
                  <a:lnTo>
                    <a:pt x="34" y="39"/>
                  </a:lnTo>
                  <a:lnTo>
                    <a:pt x="34" y="39"/>
                  </a:lnTo>
                  <a:lnTo>
                    <a:pt x="33" y="39"/>
                  </a:lnTo>
                  <a:lnTo>
                    <a:pt x="33" y="37"/>
                  </a:lnTo>
                  <a:lnTo>
                    <a:pt x="35" y="35"/>
                  </a:lnTo>
                  <a:lnTo>
                    <a:pt x="41" y="30"/>
                  </a:lnTo>
                  <a:lnTo>
                    <a:pt x="50" y="29"/>
                  </a:lnTo>
                  <a:lnTo>
                    <a:pt x="50" y="29"/>
                  </a:lnTo>
                  <a:lnTo>
                    <a:pt x="57" y="28"/>
                  </a:lnTo>
                  <a:lnTo>
                    <a:pt x="60" y="26"/>
                  </a:lnTo>
                  <a:lnTo>
                    <a:pt x="62" y="25"/>
                  </a:lnTo>
                  <a:lnTo>
                    <a:pt x="67" y="25"/>
                  </a:lnTo>
                  <a:lnTo>
                    <a:pt x="67" y="25"/>
                  </a:lnTo>
                  <a:lnTo>
                    <a:pt x="67" y="25"/>
                  </a:lnTo>
                  <a:lnTo>
                    <a:pt x="67" y="25"/>
                  </a:lnTo>
                  <a:lnTo>
                    <a:pt x="64" y="9"/>
                  </a:lnTo>
                  <a:lnTo>
                    <a:pt x="64" y="9"/>
                  </a:lnTo>
                  <a:lnTo>
                    <a:pt x="62" y="0"/>
                  </a:lnTo>
                  <a:lnTo>
                    <a:pt x="62"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84" name="Freeform 240">
              <a:extLst>
                <a:ext uri="{FF2B5EF4-FFF2-40B4-BE49-F238E27FC236}">
                  <a16:creationId xmlns:a16="http://schemas.microsoft.com/office/drawing/2014/main" id="{B87E475A-A34B-4BFE-ADD4-8C052EBD8D39}"/>
                </a:ext>
              </a:extLst>
            </p:cNvPr>
            <p:cNvSpPr>
              <a:spLocks/>
            </p:cNvSpPr>
            <p:nvPr/>
          </p:nvSpPr>
          <p:spPr bwMode="auto">
            <a:xfrm>
              <a:off x="5677656" y="2596769"/>
              <a:ext cx="247560" cy="104683"/>
            </a:xfrm>
            <a:custGeom>
              <a:avLst/>
              <a:gdLst/>
              <a:ahLst/>
              <a:cxnLst>
                <a:cxn ang="0">
                  <a:pos x="157" y="10"/>
                </a:cxn>
                <a:cxn ang="0">
                  <a:pos x="147" y="10"/>
                </a:cxn>
                <a:cxn ang="0">
                  <a:pos x="113" y="6"/>
                </a:cxn>
                <a:cxn ang="0">
                  <a:pos x="100" y="7"/>
                </a:cxn>
                <a:cxn ang="0">
                  <a:pos x="84" y="2"/>
                </a:cxn>
                <a:cxn ang="0">
                  <a:pos x="69" y="3"/>
                </a:cxn>
                <a:cxn ang="0">
                  <a:pos x="67" y="7"/>
                </a:cxn>
                <a:cxn ang="0">
                  <a:pos x="59" y="13"/>
                </a:cxn>
                <a:cxn ang="0">
                  <a:pos x="46" y="7"/>
                </a:cxn>
                <a:cxn ang="0">
                  <a:pos x="32" y="9"/>
                </a:cxn>
                <a:cxn ang="0">
                  <a:pos x="30" y="15"/>
                </a:cxn>
                <a:cxn ang="0">
                  <a:pos x="22" y="22"/>
                </a:cxn>
                <a:cxn ang="0">
                  <a:pos x="16" y="30"/>
                </a:cxn>
                <a:cxn ang="0">
                  <a:pos x="22" y="36"/>
                </a:cxn>
                <a:cxn ang="0">
                  <a:pos x="33" y="37"/>
                </a:cxn>
                <a:cxn ang="0">
                  <a:pos x="36" y="35"/>
                </a:cxn>
                <a:cxn ang="0">
                  <a:pos x="50" y="40"/>
                </a:cxn>
                <a:cxn ang="0">
                  <a:pos x="60" y="49"/>
                </a:cxn>
                <a:cxn ang="0">
                  <a:pos x="52" y="52"/>
                </a:cxn>
                <a:cxn ang="0">
                  <a:pos x="49" y="56"/>
                </a:cxn>
                <a:cxn ang="0">
                  <a:pos x="37" y="56"/>
                </a:cxn>
                <a:cxn ang="0">
                  <a:pos x="30" y="57"/>
                </a:cxn>
                <a:cxn ang="0">
                  <a:pos x="12" y="59"/>
                </a:cxn>
                <a:cxn ang="0">
                  <a:pos x="0" y="66"/>
                </a:cxn>
                <a:cxn ang="0">
                  <a:pos x="0" y="70"/>
                </a:cxn>
                <a:cxn ang="0">
                  <a:pos x="17" y="69"/>
                </a:cxn>
                <a:cxn ang="0">
                  <a:pos x="23" y="70"/>
                </a:cxn>
                <a:cxn ang="0">
                  <a:pos x="32" y="70"/>
                </a:cxn>
                <a:cxn ang="0">
                  <a:pos x="37" y="72"/>
                </a:cxn>
                <a:cxn ang="0">
                  <a:pos x="44" y="74"/>
                </a:cxn>
                <a:cxn ang="0">
                  <a:pos x="50" y="74"/>
                </a:cxn>
                <a:cxn ang="0">
                  <a:pos x="71" y="73"/>
                </a:cxn>
                <a:cxn ang="0">
                  <a:pos x="74" y="64"/>
                </a:cxn>
                <a:cxn ang="0">
                  <a:pos x="76" y="62"/>
                </a:cxn>
                <a:cxn ang="0">
                  <a:pos x="84" y="59"/>
                </a:cxn>
                <a:cxn ang="0">
                  <a:pos x="90" y="54"/>
                </a:cxn>
                <a:cxn ang="0">
                  <a:pos x="97" y="52"/>
                </a:cxn>
                <a:cxn ang="0">
                  <a:pos x="104" y="54"/>
                </a:cxn>
                <a:cxn ang="0">
                  <a:pos x="110" y="54"/>
                </a:cxn>
                <a:cxn ang="0">
                  <a:pos x="120" y="49"/>
                </a:cxn>
                <a:cxn ang="0">
                  <a:pos x="125" y="43"/>
                </a:cxn>
                <a:cxn ang="0">
                  <a:pos x="138" y="44"/>
                </a:cxn>
                <a:cxn ang="0">
                  <a:pos x="147" y="37"/>
                </a:cxn>
                <a:cxn ang="0">
                  <a:pos x="153" y="33"/>
                </a:cxn>
                <a:cxn ang="0">
                  <a:pos x="167" y="26"/>
                </a:cxn>
                <a:cxn ang="0">
                  <a:pos x="174" y="22"/>
                </a:cxn>
                <a:cxn ang="0">
                  <a:pos x="171" y="17"/>
                </a:cxn>
                <a:cxn ang="0">
                  <a:pos x="161" y="15"/>
                </a:cxn>
              </a:cxnLst>
              <a:rect l="0" t="0" r="r" b="b"/>
              <a:pathLst>
                <a:path w="175" h="74">
                  <a:moveTo>
                    <a:pt x="161" y="15"/>
                  </a:moveTo>
                  <a:lnTo>
                    <a:pt x="161" y="15"/>
                  </a:lnTo>
                  <a:lnTo>
                    <a:pt x="157" y="10"/>
                  </a:lnTo>
                  <a:lnTo>
                    <a:pt x="154" y="10"/>
                  </a:lnTo>
                  <a:lnTo>
                    <a:pt x="151" y="10"/>
                  </a:lnTo>
                  <a:lnTo>
                    <a:pt x="147" y="10"/>
                  </a:lnTo>
                  <a:lnTo>
                    <a:pt x="147" y="10"/>
                  </a:lnTo>
                  <a:lnTo>
                    <a:pt x="125" y="7"/>
                  </a:lnTo>
                  <a:lnTo>
                    <a:pt x="113" y="6"/>
                  </a:lnTo>
                  <a:lnTo>
                    <a:pt x="106" y="7"/>
                  </a:lnTo>
                  <a:lnTo>
                    <a:pt x="106" y="7"/>
                  </a:lnTo>
                  <a:lnTo>
                    <a:pt x="100" y="7"/>
                  </a:lnTo>
                  <a:lnTo>
                    <a:pt x="94" y="6"/>
                  </a:lnTo>
                  <a:lnTo>
                    <a:pt x="84" y="2"/>
                  </a:lnTo>
                  <a:lnTo>
                    <a:pt x="84" y="2"/>
                  </a:lnTo>
                  <a:lnTo>
                    <a:pt x="80" y="0"/>
                  </a:lnTo>
                  <a:lnTo>
                    <a:pt x="74" y="2"/>
                  </a:lnTo>
                  <a:lnTo>
                    <a:pt x="69" y="3"/>
                  </a:lnTo>
                  <a:lnTo>
                    <a:pt x="67" y="6"/>
                  </a:lnTo>
                  <a:lnTo>
                    <a:pt x="67" y="7"/>
                  </a:lnTo>
                  <a:lnTo>
                    <a:pt x="67" y="7"/>
                  </a:lnTo>
                  <a:lnTo>
                    <a:pt x="66" y="12"/>
                  </a:lnTo>
                  <a:lnTo>
                    <a:pt x="63" y="13"/>
                  </a:lnTo>
                  <a:lnTo>
                    <a:pt x="59" y="13"/>
                  </a:lnTo>
                  <a:lnTo>
                    <a:pt x="53" y="10"/>
                  </a:lnTo>
                  <a:lnTo>
                    <a:pt x="53" y="10"/>
                  </a:lnTo>
                  <a:lnTo>
                    <a:pt x="46" y="7"/>
                  </a:lnTo>
                  <a:lnTo>
                    <a:pt x="39" y="7"/>
                  </a:lnTo>
                  <a:lnTo>
                    <a:pt x="33" y="7"/>
                  </a:lnTo>
                  <a:lnTo>
                    <a:pt x="32" y="9"/>
                  </a:lnTo>
                  <a:lnTo>
                    <a:pt x="32" y="10"/>
                  </a:lnTo>
                  <a:lnTo>
                    <a:pt x="32" y="10"/>
                  </a:lnTo>
                  <a:lnTo>
                    <a:pt x="30" y="15"/>
                  </a:lnTo>
                  <a:lnTo>
                    <a:pt x="27" y="17"/>
                  </a:lnTo>
                  <a:lnTo>
                    <a:pt x="22" y="22"/>
                  </a:lnTo>
                  <a:lnTo>
                    <a:pt x="22" y="22"/>
                  </a:lnTo>
                  <a:lnTo>
                    <a:pt x="19" y="25"/>
                  </a:lnTo>
                  <a:lnTo>
                    <a:pt x="16" y="30"/>
                  </a:lnTo>
                  <a:lnTo>
                    <a:pt x="16" y="30"/>
                  </a:lnTo>
                  <a:lnTo>
                    <a:pt x="19" y="33"/>
                  </a:lnTo>
                  <a:lnTo>
                    <a:pt x="22" y="36"/>
                  </a:lnTo>
                  <a:lnTo>
                    <a:pt x="22" y="36"/>
                  </a:lnTo>
                  <a:lnTo>
                    <a:pt x="24" y="37"/>
                  </a:lnTo>
                  <a:lnTo>
                    <a:pt x="29" y="39"/>
                  </a:lnTo>
                  <a:lnTo>
                    <a:pt x="33" y="37"/>
                  </a:lnTo>
                  <a:lnTo>
                    <a:pt x="34" y="35"/>
                  </a:lnTo>
                  <a:lnTo>
                    <a:pt x="34" y="35"/>
                  </a:lnTo>
                  <a:lnTo>
                    <a:pt x="36" y="35"/>
                  </a:lnTo>
                  <a:lnTo>
                    <a:pt x="37" y="35"/>
                  </a:lnTo>
                  <a:lnTo>
                    <a:pt x="43" y="36"/>
                  </a:lnTo>
                  <a:lnTo>
                    <a:pt x="50" y="40"/>
                  </a:lnTo>
                  <a:lnTo>
                    <a:pt x="57" y="46"/>
                  </a:lnTo>
                  <a:lnTo>
                    <a:pt x="57" y="46"/>
                  </a:lnTo>
                  <a:lnTo>
                    <a:pt x="60" y="49"/>
                  </a:lnTo>
                  <a:lnTo>
                    <a:pt x="57" y="50"/>
                  </a:lnTo>
                  <a:lnTo>
                    <a:pt x="53" y="50"/>
                  </a:lnTo>
                  <a:lnTo>
                    <a:pt x="52" y="52"/>
                  </a:lnTo>
                  <a:lnTo>
                    <a:pt x="50" y="53"/>
                  </a:lnTo>
                  <a:lnTo>
                    <a:pt x="50" y="53"/>
                  </a:lnTo>
                  <a:lnTo>
                    <a:pt x="49" y="56"/>
                  </a:lnTo>
                  <a:lnTo>
                    <a:pt x="47" y="56"/>
                  </a:lnTo>
                  <a:lnTo>
                    <a:pt x="42" y="56"/>
                  </a:lnTo>
                  <a:lnTo>
                    <a:pt x="37" y="56"/>
                  </a:lnTo>
                  <a:lnTo>
                    <a:pt x="34" y="56"/>
                  </a:lnTo>
                  <a:lnTo>
                    <a:pt x="34" y="56"/>
                  </a:lnTo>
                  <a:lnTo>
                    <a:pt x="30" y="57"/>
                  </a:lnTo>
                  <a:lnTo>
                    <a:pt x="23" y="59"/>
                  </a:lnTo>
                  <a:lnTo>
                    <a:pt x="12" y="59"/>
                  </a:lnTo>
                  <a:lnTo>
                    <a:pt x="12" y="59"/>
                  </a:lnTo>
                  <a:lnTo>
                    <a:pt x="7" y="60"/>
                  </a:lnTo>
                  <a:lnTo>
                    <a:pt x="3" y="63"/>
                  </a:lnTo>
                  <a:lnTo>
                    <a:pt x="0" y="66"/>
                  </a:lnTo>
                  <a:lnTo>
                    <a:pt x="0" y="69"/>
                  </a:lnTo>
                  <a:lnTo>
                    <a:pt x="0" y="69"/>
                  </a:lnTo>
                  <a:lnTo>
                    <a:pt x="0" y="70"/>
                  </a:lnTo>
                  <a:lnTo>
                    <a:pt x="3" y="70"/>
                  </a:lnTo>
                  <a:lnTo>
                    <a:pt x="9" y="70"/>
                  </a:lnTo>
                  <a:lnTo>
                    <a:pt x="17" y="69"/>
                  </a:lnTo>
                  <a:lnTo>
                    <a:pt x="20" y="70"/>
                  </a:lnTo>
                  <a:lnTo>
                    <a:pt x="23" y="70"/>
                  </a:lnTo>
                  <a:lnTo>
                    <a:pt x="23" y="70"/>
                  </a:lnTo>
                  <a:lnTo>
                    <a:pt x="24" y="72"/>
                  </a:lnTo>
                  <a:lnTo>
                    <a:pt x="27" y="72"/>
                  </a:lnTo>
                  <a:lnTo>
                    <a:pt x="32" y="70"/>
                  </a:lnTo>
                  <a:lnTo>
                    <a:pt x="34" y="70"/>
                  </a:lnTo>
                  <a:lnTo>
                    <a:pt x="36" y="70"/>
                  </a:lnTo>
                  <a:lnTo>
                    <a:pt x="37" y="72"/>
                  </a:lnTo>
                  <a:lnTo>
                    <a:pt x="37" y="72"/>
                  </a:lnTo>
                  <a:lnTo>
                    <a:pt x="40" y="73"/>
                  </a:lnTo>
                  <a:lnTo>
                    <a:pt x="44" y="74"/>
                  </a:lnTo>
                  <a:lnTo>
                    <a:pt x="47" y="73"/>
                  </a:lnTo>
                  <a:lnTo>
                    <a:pt x="50" y="74"/>
                  </a:lnTo>
                  <a:lnTo>
                    <a:pt x="50" y="74"/>
                  </a:lnTo>
                  <a:lnTo>
                    <a:pt x="56" y="74"/>
                  </a:lnTo>
                  <a:lnTo>
                    <a:pt x="61" y="74"/>
                  </a:lnTo>
                  <a:lnTo>
                    <a:pt x="71" y="73"/>
                  </a:lnTo>
                  <a:lnTo>
                    <a:pt x="71" y="73"/>
                  </a:lnTo>
                  <a:lnTo>
                    <a:pt x="73" y="69"/>
                  </a:lnTo>
                  <a:lnTo>
                    <a:pt x="74" y="64"/>
                  </a:lnTo>
                  <a:lnTo>
                    <a:pt x="74" y="64"/>
                  </a:lnTo>
                  <a:lnTo>
                    <a:pt x="74" y="63"/>
                  </a:lnTo>
                  <a:lnTo>
                    <a:pt x="76" y="62"/>
                  </a:lnTo>
                  <a:lnTo>
                    <a:pt x="81" y="60"/>
                  </a:lnTo>
                  <a:lnTo>
                    <a:pt x="81" y="60"/>
                  </a:lnTo>
                  <a:lnTo>
                    <a:pt x="84" y="59"/>
                  </a:lnTo>
                  <a:lnTo>
                    <a:pt x="86" y="57"/>
                  </a:lnTo>
                  <a:lnTo>
                    <a:pt x="88" y="56"/>
                  </a:lnTo>
                  <a:lnTo>
                    <a:pt x="90" y="54"/>
                  </a:lnTo>
                  <a:lnTo>
                    <a:pt x="90" y="54"/>
                  </a:lnTo>
                  <a:lnTo>
                    <a:pt x="94" y="53"/>
                  </a:lnTo>
                  <a:lnTo>
                    <a:pt x="97" y="52"/>
                  </a:lnTo>
                  <a:lnTo>
                    <a:pt x="100" y="52"/>
                  </a:lnTo>
                  <a:lnTo>
                    <a:pt x="100" y="52"/>
                  </a:lnTo>
                  <a:lnTo>
                    <a:pt x="104" y="54"/>
                  </a:lnTo>
                  <a:lnTo>
                    <a:pt x="107" y="56"/>
                  </a:lnTo>
                  <a:lnTo>
                    <a:pt x="110" y="54"/>
                  </a:lnTo>
                  <a:lnTo>
                    <a:pt x="110" y="54"/>
                  </a:lnTo>
                  <a:lnTo>
                    <a:pt x="114" y="53"/>
                  </a:lnTo>
                  <a:lnTo>
                    <a:pt x="116" y="52"/>
                  </a:lnTo>
                  <a:lnTo>
                    <a:pt x="120" y="49"/>
                  </a:lnTo>
                  <a:lnTo>
                    <a:pt x="120" y="49"/>
                  </a:lnTo>
                  <a:lnTo>
                    <a:pt x="123" y="44"/>
                  </a:lnTo>
                  <a:lnTo>
                    <a:pt x="125" y="43"/>
                  </a:lnTo>
                  <a:lnTo>
                    <a:pt x="134" y="44"/>
                  </a:lnTo>
                  <a:lnTo>
                    <a:pt x="134" y="44"/>
                  </a:lnTo>
                  <a:lnTo>
                    <a:pt x="138" y="44"/>
                  </a:lnTo>
                  <a:lnTo>
                    <a:pt x="143" y="43"/>
                  </a:lnTo>
                  <a:lnTo>
                    <a:pt x="145" y="40"/>
                  </a:lnTo>
                  <a:lnTo>
                    <a:pt x="147" y="37"/>
                  </a:lnTo>
                  <a:lnTo>
                    <a:pt x="147" y="37"/>
                  </a:lnTo>
                  <a:lnTo>
                    <a:pt x="148" y="35"/>
                  </a:lnTo>
                  <a:lnTo>
                    <a:pt x="153" y="33"/>
                  </a:lnTo>
                  <a:lnTo>
                    <a:pt x="160" y="30"/>
                  </a:lnTo>
                  <a:lnTo>
                    <a:pt x="160" y="30"/>
                  </a:lnTo>
                  <a:lnTo>
                    <a:pt x="167" y="26"/>
                  </a:lnTo>
                  <a:lnTo>
                    <a:pt x="174" y="23"/>
                  </a:lnTo>
                  <a:lnTo>
                    <a:pt x="174" y="23"/>
                  </a:lnTo>
                  <a:lnTo>
                    <a:pt x="174" y="22"/>
                  </a:lnTo>
                  <a:lnTo>
                    <a:pt x="175" y="19"/>
                  </a:lnTo>
                  <a:lnTo>
                    <a:pt x="175" y="19"/>
                  </a:lnTo>
                  <a:lnTo>
                    <a:pt x="171" y="17"/>
                  </a:lnTo>
                  <a:lnTo>
                    <a:pt x="168" y="17"/>
                  </a:lnTo>
                  <a:lnTo>
                    <a:pt x="165" y="16"/>
                  </a:lnTo>
                  <a:lnTo>
                    <a:pt x="161" y="15"/>
                  </a:lnTo>
                  <a:lnTo>
                    <a:pt x="161" y="1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85" name="Freeform 241">
              <a:extLst>
                <a:ext uri="{FF2B5EF4-FFF2-40B4-BE49-F238E27FC236}">
                  <a16:creationId xmlns:a16="http://schemas.microsoft.com/office/drawing/2014/main" id="{306B623B-32BD-4456-81EE-0C4FAAA645D0}"/>
                </a:ext>
              </a:extLst>
            </p:cNvPr>
            <p:cNvSpPr>
              <a:spLocks/>
            </p:cNvSpPr>
            <p:nvPr/>
          </p:nvSpPr>
          <p:spPr bwMode="auto">
            <a:xfrm>
              <a:off x="4997219" y="2582623"/>
              <a:ext cx="154195" cy="70731"/>
            </a:xfrm>
            <a:custGeom>
              <a:avLst/>
              <a:gdLst/>
              <a:ahLst/>
              <a:cxnLst>
                <a:cxn ang="0">
                  <a:pos x="45" y="39"/>
                </a:cxn>
                <a:cxn ang="0">
                  <a:pos x="50" y="40"/>
                </a:cxn>
                <a:cxn ang="0">
                  <a:pos x="56" y="49"/>
                </a:cxn>
                <a:cxn ang="0">
                  <a:pos x="56" y="49"/>
                </a:cxn>
                <a:cxn ang="0">
                  <a:pos x="72" y="46"/>
                </a:cxn>
                <a:cxn ang="0">
                  <a:pos x="86" y="47"/>
                </a:cxn>
                <a:cxn ang="0">
                  <a:pos x="86" y="46"/>
                </a:cxn>
                <a:cxn ang="0">
                  <a:pos x="86" y="45"/>
                </a:cxn>
                <a:cxn ang="0">
                  <a:pos x="90" y="43"/>
                </a:cxn>
                <a:cxn ang="0">
                  <a:pos x="97" y="47"/>
                </a:cxn>
                <a:cxn ang="0">
                  <a:pos x="103" y="50"/>
                </a:cxn>
                <a:cxn ang="0">
                  <a:pos x="109" y="49"/>
                </a:cxn>
                <a:cxn ang="0">
                  <a:pos x="109" y="46"/>
                </a:cxn>
                <a:cxn ang="0">
                  <a:pos x="104" y="42"/>
                </a:cxn>
                <a:cxn ang="0">
                  <a:pos x="104" y="39"/>
                </a:cxn>
                <a:cxn ang="0">
                  <a:pos x="107" y="35"/>
                </a:cxn>
                <a:cxn ang="0">
                  <a:pos x="97" y="30"/>
                </a:cxn>
                <a:cxn ang="0">
                  <a:pos x="96" y="29"/>
                </a:cxn>
                <a:cxn ang="0">
                  <a:pos x="94" y="22"/>
                </a:cxn>
                <a:cxn ang="0">
                  <a:pos x="92" y="20"/>
                </a:cxn>
                <a:cxn ang="0">
                  <a:pos x="86" y="17"/>
                </a:cxn>
                <a:cxn ang="0">
                  <a:pos x="79" y="19"/>
                </a:cxn>
                <a:cxn ang="0">
                  <a:pos x="70" y="20"/>
                </a:cxn>
                <a:cxn ang="0">
                  <a:pos x="67" y="20"/>
                </a:cxn>
                <a:cxn ang="0">
                  <a:pos x="63" y="16"/>
                </a:cxn>
                <a:cxn ang="0">
                  <a:pos x="60" y="15"/>
                </a:cxn>
                <a:cxn ang="0">
                  <a:pos x="55" y="13"/>
                </a:cxn>
                <a:cxn ang="0">
                  <a:pos x="50" y="9"/>
                </a:cxn>
                <a:cxn ang="0">
                  <a:pos x="39" y="8"/>
                </a:cxn>
                <a:cxn ang="0">
                  <a:pos x="25" y="6"/>
                </a:cxn>
                <a:cxn ang="0">
                  <a:pos x="16" y="2"/>
                </a:cxn>
                <a:cxn ang="0">
                  <a:pos x="6" y="0"/>
                </a:cxn>
                <a:cxn ang="0">
                  <a:pos x="0" y="3"/>
                </a:cxn>
                <a:cxn ang="0">
                  <a:pos x="8" y="8"/>
                </a:cxn>
                <a:cxn ang="0">
                  <a:pos x="22" y="12"/>
                </a:cxn>
                <a:cxn ang="0">
                  <a:pos x="25" y="17"/>
                </a:cxn>
                <a:cxn ang="0">
                  <a:pos x="27" y="23"/>
                </a:cxn>
                <a:cxn ang="0">
                  <a:pos x="32" y="29"/>
                </a:cxn>
                <a:cxn ang="0">
                  <a:pos x="30" y="35"/>
                </a:cxn>
                <a:cxn ang="0">
                  <a:pos x="27" y="40"/>
                </a:cxn>
                <a:cxn ang="0">
                  <a:pos x="37" y="40"/>
                </a:cxn>
                <a:cxn ang="0">
                  <a:pos x="45" y="39"/>
                </a:cxn>
              </a:cxnLst>
              <a:rect l="0" t="0" r="r" b="b"/>
              <a:pathLst>
                <a:path w="109" h="50">
                  <a:moveTo>
                    <a:pt x="45" y="39"/>
                  </a:moveTo>
                  <a:lnTo>
                    <a:pt x="45" y="39"/>
                  </a:lnTo>
                  <a:lnTo>
                    <a:pt x="47" y="39"/>
                  </a:lnTo>
                  <a:lnTo>
                    <a:pt x="50" y="40"/>
                  </a:lnTo>
                  <a:lnTo>
                    <a:pt x="56" y="49"/>
                  </a:lnTo>
                  <a:lnTo>
                    <a:pt x="56" y="49"/>
                  </a:lnTo>
                  <a:lnTo>
                    <a:pt x="56" y="49"/>
                  </a:lnTo>
                  <a:lnTo>
                    <a:pt x="56" y="49"/>
                  </a:lnTo>
                  <a:lnTo>
                    <a:pt x="72" y="46"/>
                  </a:lnTo>
                  <a:lnTo>
                    <a:pt x="72" y="46"/>
                  </a:lnTo>
                  <a:lnTo>
                    <a:pt x="79" y="46"/>
                  </a:lnTo>
                  <a:lnTo>
                    <a:pt x="86" y="47"/>
                  </a:lnTo>
                  <a:lnTo>
                    <a:pt x="86" y="47"/>
                  </a:lnTo>
                  <a:lnTo>
                    <a:pt x="86" y="46"/>
                  </a:lnTo>
                  <a:lnTo>
                    <a:pt x="86" y="45"/>
                  </a:lnTo>
                  <a:lnTo>
                    <a:pt x="86" y="45"/>
                  </a:lnTo>
                  <a:lnTo>
                    <a:pt x="87" y="43"/>
                  </a:lnTo>
                  <a:lnTo>
                    <a:pt x="90" y="43"/>
                  </a:lnTo>
                  <a:lnTo>
                    <a:pt x="97" y="47"/>
                  </a:lnTo>
                  <a:lnTo>
                    <a:pt x="97" y="47"/>
                  </a:lnTo>
                  <a:lnTo>
                    <a:pt x="99" y="49"/>
                  </a:lnTo>
                  <a:lnTo>
                    <a:pt x="103" y="50"/>
                  </a:lnTo>
                  <a:lnTo>
                    <a:pt x="106" y="49"/>
                  </a:lnTo>
                  <a:lnTo>
                    <a:pt x="109" y="49"/>
                  </a:lnTo>
                  <a:lnTo>
                    <a:pt x="109" y="49"/>
                  </a:lnTo>
                  <a:lnTo>
                    <a:pt x="109" y="46"/>
                  </a:lnTo>
                  <a:lnTo>
                    <a:pt x="107" y="45"/>
                  </a:lnTo>
                  <a:lnTo>
                    <a:pt x="104" y="42"/>
                  </a:lnTo>
                  <a:lnTo>
                    <a:pt x="104" y="42"/>
                  </a:lnTo>
                  <a:lnTo>
                    <a:pt x="104" y="39"/>
                  </a:lnTo>
                  <a:lnTo>
                    <a:pt x="107" y="35"/>
                  </a:lnTo>
                  <a:lnTo>
                    <a:pt x="107" y="35"/>
                  </a:lnTo>
                  <a:lnTo>
                    <a:pt x="101" y="32"/>
                  </a:lnTo>
                  <a:lnTo>
                    <a:pt x="97" y="30"/>
                  </a:lnTo>
                  <a:lnTo>
                    <a:pt x="97" y="30"/>
                  </a:lnTo>
                  <a:lnTo>
                    <a:pt x="96" y="29"/>
                  </a:lnTo>
                  <a:lnTo>
                    <a:pt x="94" y="26"/>
                  </a:lnTo>
                  <a:lnTo>
                    <a:pt x="94" y="22"/>
                  </a:lnTo>
                  <a:lnTo>
                    <a:pt x="92" y="20"/>
                  </a:lnTo>
                  <a:lnTo>
                    <a:pt x="92" y="20"/>
                  </a:lnTo>
                  <a:lnTo>
                    <a:pt x="89" y="19"/>
                  </a:lnTo>
                  <a:lnTo>
                    <a:pt x="86" y="17"/>
                  </a:lnTo>
                  <a:lnTo>
                    <a:pt x="86" y="17"/>
                  </a:lnTo>
                  <a:lnTo>
                    <a:pt x="79" y="19"/>
                  </a:lnTo>
                  <a:lnTo>
                    <a:pt x="73" y="19"/>
                  </a:lnTo>
                  <a:lnTo>
                    <a:pt x="70" y="20"/>
                  </a:lnTo>
                  <a:lnTo>
                    <a:pt x="70" y="20"/>
                  </a:lnTo>
                  <a:lnTo>
                    <a:pt x="67" y="20"/>
                  </a:lnTo>
                  <a:lnTo>
                    <a:pt x="66" y="19"/>
                  </a:lnTo>
                  <a:lnTo>
                    <a:pt x="63" y="16"/>
                  </a:lnTo>
                  <a:lnTo>
                    <a:pt x="60" y="15"/>
                  </a:lnTo>
                  <a:lnTo>
                    <a:pt x="60" y="15"/>
                  </a:lnTo>
                  <a:lnTo>
                    <a:pt x="57" y="15"/>
                  </a:lnTo>
                  <a:lnTo>
                    <a:pt x="55" y="13"/>
                  </a:lnTo>
                  <a:lnTo>
                    <a:pt x="50" y="9"/>
                  </a:lnTo>
                  <a:lnTo>
                    <a:pt x="50" y="9"/>
                  </a:lnTo>
                  <a:lnTo>
                    <a:pt x="46" y="8"/>
                  </a:lnTo>
                  <a:lnTo>
                    <a:pt x="39" y="8"/>
                  </a:lnTo>
                  <a:lnTo>
                    <a:pt x="30" y="8"/>
                  </a:lnTo>
                  <a:lnTo>
                    <a:pt x="25" y="6"/>
                  </a:lnTo>
                  <a:lnTo>
                    <a:pt x="25" y="6"/>
                  </a:lnTo>
                  <a:lnTo>
                    <a:pt x="16" y="2"/>
                  </a:lnTo>
                  <a:lnTo>
                    <a:pt x="10" y="0"/>
                  </a:lnTo>
                  <a:lnTo>
                    <a:pt x="6" y="0"/>
                  </a:lnTo>
                  <a:lnTo>
                    <a:pt x="6" y="0"/>
                  </a:lnTo>
                  <a:lnTo>
                    <a:pt x="0" y="3"/>
                  </a:lnTo>
                  <a:lnTo>
                    <a:pt x="0" y="3"/>
                  </a:lnTo>
                  <a:lnTo>
                    <a:pt x="8" y="8"/>
                  </a:lnTo>
                  <a:lnTo>
                    <a:pt x="15" y="9"/>
                  </a:lnTo>
                  <a:lnTo>
                    <a:pt x="22" y="12"/>
                  </a:lnTo>
                  <a:lnTo>
                    <a:pt x="23" y="15"/>
                  </a:lnTo>
                  <a:lnTo>
                    <a:pt x="25" y="17"/>
                  </a:lnTo>
                  <a:lnTo>
                    <a:pt x="25" y="17"/>
                  </a:lnTo>
                  <a:lnTo>
                    <a:pt x="27" y="23"/>
                  </a:lnTo>
                  <a:lnTo>
                    <a:pt x="29" y="26"/>
                  </a:lnTo>
                  <a:lnTo>
                    <a:pt x="32" y="29"/>
                  </a:lnTo>
                  <a:lnTo>
                    <a:pt x="30" y="35"/>
                  </a:lnTo>
                  <a:lnTo>
                    <a:pt x="30" y="35"/>
                  </a:lnTo>
                  <a:lnTo>
                    <a:pt x="29" y="37"/>
                  </a:lnTo>
                  <a:lnTo>
                    <a:pt x="27" y="40"/>
                  </a:lnTo>
                  <a:lnTo>
                    <a:pt x="27" y="40"/>
                  </a:lnTo>
                  <a:lnTo>
                    <a:pt x="37" y="40"/>
                  </a:lnTo>
                  <a:lnTo>
                    <a:pt x="45" y="39"/>
                  </a:lnTo>
                  <a:lnTo>
                    <a:pt x="45" y="3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1" name="Freeform 242">
              <a:extLst>
                <a:ext uri="{FF2B5EF4-FFF2-40B4-BE49-F238E27FC236}">
                  <a16:creationId xmlns:a16="http://schemas.microsoft.com/office/drawing/2014/main" id="{E08D66D6-B560-4F19-8198-2B65E5FB9B09}"/>
                </a:ext>
              </a:extLst>
            </p:cNvPr>
            <p:cNvSpPr>
              <a:spLocks noEditPoints="1"/>
            </p:cNvSpPr>
            <p:nvPr/>
          </p:nvSpPr>
          <p:spPr bwMode="auto">
            <a:xfrm>
              <a:off x="4686000" y="2625062"/>
              <a:ext cx="422974" cy="165512"/>
            </a:xfrm>
            <a:custGeom>
              <a:avLst/>
              <a:gdLst/>
              <a:ahLst/>
              <a:cxnLst>
                <a:cxn ang="0">
                  <a:pos x="292" y="69"/>
                </a:cxn>
                <a:cxn ang="0">
                  <a:pos x="290" y="52"/>
                </a:cxn>
                <a:cxn ang="0">
                  <a:pos x="293" y="44"/>
                </a:cxn>
                <a:cxn ang="0">
                  <a:pos x="289" y="36"/>
                </a:cxn>
                <a:cxn ang="0">
                  <a:pos x="279" y="27"/>
                </a:cxn>
                <a:cxn ang="0">
                  <a:pos x="270" y="10"/>
                </a:cxn>
                <a:cxn ang="0">
                  <a:pos x="247" y="10"/>
                </a:cxn>
                <a:cxn ang="0">
                  <a:pos x="218" y="20"/>
                </a:cxn>
                <a:cxn ang="0">
                  <a:pos x="189" y="20"/>
                </a:cxn>
                <a:cxn ang="0">
                  <a:pos x="171" y="15"/>
                </a:cxn>
                <a:cxn ang="0">
                  <a:pos x="156" y="7"/>
                </a:cxn>
                <a:cxn ang="0">
                  <a:pos x="132" y="2"/>
                </a:cxn>
                <a:cxn ang="0">
                  <a:pos x="91" y="10"/>
                </a:cxn>
                <a:cxn ang="0">
                  <a:pos x="64" y="19"/>
                </a:cxn>
                <a:cxn ang="0">
                  <a:pos x="47" y="23"/>
                </a:cxn>
                <a:cxn ang="0">
                  <a:pos x="23" y="32"/>
                </a:cxn>
                <a:cxn ang="0">
                  <a:pos x="1" y="40"/>
                </a:cxn>
                <a:cxn ang="0">
                  <a:pos x="7" y="46"/>
                </a:cxn>
                <a:cxn ang="0">
                  <a:pos x="10" y="52"/>
                </a:cxn>
                <a:cxn ang="0">
                  <a:pos x="10" y="64"/>
                </a:cxn>
                <a:cxn ang="0">
                  <a:pos x="14" y="76"/>
                </a:cxn>
                <a:cxn ang="0">
                  <a:pos x="11" y="81"/>
                </a:cxn>
                <a:cxn ang="0">
                  <a:pos x="20" y="90"/>
                </a:cxn>
                <a:cxn ang="0">
                  <a:pos x="31" y="96"/>
                </a:cxn>
                <a:cxn ang="0">
                  <a:pos x="41" y="98"/>
                </a:cxn>
                <a:cxn ang="0">
                  <a:pos x="53" y="111"/>
                </a:cxn>
                <a:cxn ang="0">
                  <a:pos x="70" y="106"/>
                </a:cxn>
                <a:cxn ang="0">
                  <a:pos x="82" y="98"/>
                </a:cxn>
                <a:cxn ang="0">
                  <a:pos x="108" y="113"/>
                </a:cxn>
                <a:cxn ang="0">
                  <a:pos x="129" y="106"/>
                </a:cxn>
                <a:cxn ang="0">
                  <a:pos x="145" y="103"/>
                </a:cxn>
                <a:cxn ang="0">
                  <a:pos x="161" y="100"/>
                </a:cxn>
                <a:cxn ang="0">
                  <a:pos x="156" y="108"/>
                </a:cxn>
                <a:cxn ang="0">
                  <a:pos x="156" y="117"/>
                </a:cxn>
                <a:cxn ang="0">
                  <a:pos x="166" y="107"/>
                </a:cxn>
                <a:cxn ang="0">
                  <a:pos x="172" y="103"/>
                </a:cxn>
                <a:cxn ang="0">
                  <a:pos x="186" y="103"/>
                </a:cxn>
                <a:cxn ang="0">
                  <a:pos x="199" y="103"/>
                </a:cxn>
                <a:cxn ang="0">
                  <a:pos x="226" y="98"/>
                </a:cxn>
                <a:cxn ang="0">
                  <a:pos x="249" y="94"/>
                </a:cxn>
                <a:cxn ang="0">
                  <a:pos x="265" y="90"/>
                </a:cxn>
                <a:cxn ang="0">
                  <a:pos x="279" y="91"/>
                </a:cxn>
                <a:cxn ang="0">
                  <a:pos x="292" y="96"/>
                </a:cxn>
                <a:cxn ang="0">
                  <a:pos x="299" y="91"/>
                </a:cxn>
                <a:cxn ang="0">
                  <a:pos x="24" y="20"/>
                </a:cxn>
                <a:cxn ang="0">
                  <a:pos x="45" y="19"/>
                </a:cxn>
                <a:cxn ang="0">
                  <a:pos x="34" y="9"/>
                </a:cxn>
                <a:cxn ang="0">
                  <a:pos x="27" y="2"/>
                </a:cxn>
                <a:cxn ang="0">
                  <a:pos x="7" y="2"/>
                </a:cxn>
                <a:cxn ang="0">
                  <a:pos x="9" y="12"/>
                </a:cxn>
                <a:cxn ang="0">
                  <a:pos x="4" y="20"/>
                </a:cxn>
                <a:cxn ang="0">
                  <a:pos x="10" y="30"/>
                </a:cxn>
                <a:cxn ang="0">
                  <a:pos x="24" y="20"/>
                </a:cxn>
              </a:cxnLst>
              <a:rect l="0" t="0" r="r" b="b"/>
              <a:pathLst>
                <a:path w="299" h="117">
                  <a:moveTo>
                    <a:pt x="292" y="81"/>
                  </a:moveTo>
                  <a:lnTo>
                    <a:pt x="292" y="81"/>
                  </a:lnTo>
                  <a:lnTo>
                    <a:pt x="290" y="79"/>
                  </a:lnTo>
                  <a:lnTo>
                    <a:pt x="290" y="74"/>
                  </a:lnTo>
                  <a:lnTo>
                    <a:pt x="292" y="69"/>
                  </a:lnTo>
                  <a:lnTo>
                    <a:pt x="292" y="64"/>
                  </a:lnTo>
                  <a:lnTo>
                    <a:pt x="292" y="64"/>
                  </a:lnTo>
                  <a:lnTo>
                    <a:pt x="289" y="57"/>
                  </a:lnTo>
                  <a:lnTo>
                    <a:pt x="289" y="53"/>
                  </a:lnTo>
                  <a:lnTo>
                    <a:pt x="290" y="52"/>
                  </a:lnTo>
                  <a:lnTo>
                    <a:pt x="290" y="52"/>
                  </a:lnTo>
                  <a:lnTo>
                    <a:pt x="290" y="52"/>
                  </a:lnTo>
                  <a:lnTo>
                    <a:pt x="292" y="50"/>
                  </a:lnTo>
                  <a:lnTo>
                    <a:pt x="292" y="47"/>
                  </a:lnTo>
                  <a:lnTo>
                    <a:pt x="293" y="44"/>
                  </a:lnTo>
                  <a:lnTo>
                    <a:pt x="294" y="43"/>
                  </a:lnTo>
                  <a:lnTo>
                    <a:pt x="294" y="43"/>
                  </a:lnTo>
                  <a:lnTo>
                    <a:pt x="292" y="37"/>
                  </a:lnTo>
                  <a:lnTo>
                    <a:pt x="292" y="37"/>
                  </a:lnTo>
                  <a:lnTo>
                    <a:pt x="289" y="36"/>
                  </a:lnTo>
                  <a:lnTo>
                    <a:pt x="286" y="36"/>
                  </a:lnTo>
                  <a:lnTo>
                    <a:pt x="282" y="36"/>
                  </a:lnTo>
                  <a:lnTo>
                    <a:pt x="280" y="32"/>
                  </a:lnTo>
                  <a:lnTo>
                    <a:pt x="280" y="32"/>
                  </a:lnTo>
                  <a:lnTo>
                    <a:pt x="279" y="27"/>
                  </a:lnTo>
                  <a:lnTo>
                    <a:pt x="277" y="24"/>
                  </a:lnTo>
                  <a:lnTo>
                    <a:pt x="277" y="22"/>
                  </a:lnTo>
                  <a:lnTo>
                    <a:pt x="276" y="19"/>
                  </a:lnTo>
                  <a:lnTo>
                    <a:pt x="276" y="19"/>
                  </a:lnTo>
                  <a:lnTo>
                    <a:pt x="270" y="10"/>
                  </a:lnTo>
                  <a:lnTo>
                    <a:pt x="267" y="9"/>
                  </a:lnTo>
                  <a:lnTo>
                    <a:pt x="265" y="9"/>
                  </a:lnTo>
                  <a:lnTo>
                    <a:pt x="265" y="9"/>
                  </a:lnTo>
                  <a:lnTo>
                    <a:pt x="257" y="10"/>
                  </a:lnTo>
                  <a:lnTo>
                    <a:pt x="247" y="10"/>
                  </a:lnTo>
                  <a:lnTo>
                    <a:pt x="247" y="10"/>
                  </a:lnTo>
                  <a:lnTo>
                    <a:pt x="240" y="15"/>
                  </a:lnTo>
                  <a:lnTo>
                    <a:pt x="232" y="17"/>
                  </a:lnTo>
                  <a:lnTo>
                    <a:pt x="223" y="20"/>
                  </a:lnTo>
                  <a:lnTo>
                    <a:pt x="218" y="20"/>
                  </a:lnTo>
                  <a:lnTo>
                    <a:pt x="218" y="20"/>
                  </a:lnTo>
                  <a:lnTo>
                    <a:pt x="212" y="19"/>
                  </a:lnTo>
                  <a:lnTo>
                    <a:pt x="205" y="19"/>
                  </a:lnTo>
                  <a:lnTo>
                    <a:pt x="189" y="20"/>
                  </a:lnTo>
                  <a:lnTo>
                    <a:pt x="189" y="20"/>
                  </a:lnTo>
                  <a:lnTo>
                    <a:pt x="183" y="19"/>
                  </a:lnTo>
                  <a:lnTo>
                    <a:pt x="179" y="17"/>
                  </a:lnTo>
                  <a:lnTo>
                    <a:pt x="175" y="15"/>
                  </a:lnTo>
                  <a:lnTo>
                    <a:pt x="171" y="15"/>
                  </a:lnTo>
                  <a:lnTo>
                    <a:pt x="171" y="15"/>
                  </a:lnTo>
                  <a:lnTo>
                    <a:pt x="166" y="13"/>
                  </a:lnTo>
                  <a:lnTo>
                    <a:pt x="164" y="12"/>
                  </a:lnTo>
                  <a:lnTo>
                    <a:pt x="161" y="9"/>
                  </a:lnTo>
                  <a:lnTo>
                    <a:pt x="156" y="7"/>
                  </a:lnTo>
                  <a:lnTo>
                    <a:pt x="156" y="7"/>
                  </a:lnTo>
                  <a:lnTo>
                    <a:pt x="152" y="7"/>
                  </a:lnTo>
                  <a:lnTo>
                    <a:pt x="149" y="6"/>
                  </a:lnTo>
                  <a:lnTo>
                    <a:pt x="145" y="3"/>
                  </a:lnTo>
                  <a:lnTo>
                    <a:pt x="132" y="2"/>
                  </a:lnTo>
                  <a:lnTo>
                    <a:pt x="132" y="2"/>
                  </a:lnTo>
                  <a:lnTo>
                    <a:pt x="124" y="0"/>
                  </a:lnTo>
                  <a:lnTo>
                    <a:pt x="117" y="2"/>
                  </a:lnTo>
                  <a:lnTo>
                    <a:pt x="110" y="3"/>
                  </a:lnTo>
                  <a:lnTo>
                    <a:pt x="102" y="6"/>
                  </a:lnTo>
                  <a:lnTo>
                    <a:pt x="91" y="10"/>
                  </a:lnTo>
                  <a:lnTo>
                    <a:pt x="84" y="16"/>
                  </a:lnTo>
                  <a:lnTo>
                    <a:pt x="84" y="16"/>
                  </a:lnTo>
                  <a:lnTo>
                    <a:pt x="80" y="19"/>
                  </a:lnTo>
                  <a:lnTo>
                    <a:pt x="75" y="19"/>
                  </a:lnTo>
                  <a:lnTo>
                    <a:pt x="64" y="19"/>
                  </a:lnTo>
                  <a:lnTo>
                    <a:pt x="54" y="17"/>
                  </a:lnTo>
                  <a:lnTo>
                    <a:pt x="48" y="19"/>
                  </a:lnTo>
                  <a:lnTo>
                    <a:pt x="48" y="19"/>
                  </a:lnTo>
                  <a:lnTo>
                    <a:pt x="47" y="20"/>
                  </a:lnTo>
                  <a:lnTo>
                    <a:pt x="47" y="23"/>
                  </a:lnTo>
                  <a:lnTo>
                    <a:pt x="45" y="27"/>
                  </a:lnTo>
                  <a:lnTo>
                    <a:pt x="41" y="30"/>
                  </a:lnTo>
                  <a:lnTo>
                    <a:pt x="41" y="30"/>
                  </a:lnTo>
                  <a:lnTo>
                    <a:pt x="33" y="32"/>
                  </a:lnTo>
                  <a:lnTo>
                    <a:pt x="23" y="32"/>
                  </a:lnTo>
                  <a:lnTo>
                    <a:pt x="14" y="32"/>
                  </a:lnTo>
                  <a:lnTo>
                    <a:pt x="7" y="33"/>
                  </a:lnTo>
                  <a:lnTo>
                    <a:pt x="7" y="33"/>
                  </a:lnTo>
                  <a:lnTo>
                    <a:pt x="3" y="36"/>
                  </a:lnTo>
                  <a:lnTo>
                    <a:pt x="1" y="40"/>
                  </a:lnTo>
                  <a:lnTo>
                    <a:pt x="1" y="44"/>
                  </a:lnTo>
                  <a:lnTo>
                    <a:pt x="1" y="44"/>
                  </a:lnTo>
                  <a:lnTo>
                    <a:pt x="4" y="46"/>
                  </a:lnTo>
                  <a:lnTo>
                    <a:pt x="4" y="46"/>
                  </a:lnTo>
                  <a:lnTo>
                    <a:pt x="7" y="46"/>
                  </a:lnTo>
                  <a:lnTo>
                    <a:pt x="10" y="46"/>
                  </a:lnTo>
                  <a:lnTo>
                    <a:pt x="10" y="49"/>
                  </a:lnTo>
                  <a:lnTo>
                    <a:pt x="10" y="50"/>
                  </a:lnTo>
                  <a:lnTo>
                    <a:pt x="10" y="50"/>
                  </a:lnTo>
                  <a:lnTo>
                    <a:pt x="10" y="52"/>
                  </a:lnTo>
                  <a:lnTo>
                    <a:pt x="11" y="56"/>
                  </a:lnTo>
                  <a:lnTo>
                    <a:pt x="13" y="59"/>
                  </a:lnTo>
                  <a:lnTo>
                    <a:pt x="11" y="61"/>
                  </a:lnTo>
                  <a:lnTo>
                    <a:pt x="11" y="61"/>
                  </a:lnTo>
                  <a:lnTo>
                    <a:pt x="10" y="64"/>
                  </a:lnTo>
                  <a:lnTo>
                    <a:pt x="10" y="67"/>
                  </a:lnTo>
                  <a:lnTo>
                    <a:pt x="10" y="70"/>
                  </a:lnTo>
                  <a:lnTo>
                    <a:pt x="13" y="73"/>
                  </a:lnTo>
                  <a:lnTo>
                    <a:pt x="13" y="73"/>
                  </a:lnTo>
                  <a:lnTo>
                    <a:pt x="14" y="76"/>
                  </a:lnTo>
                  <a:lnTo>
                    <a:pt x="16" y="79"/>
                  </a:lnTo>
                  <a:lnTo>
                    <a:pt x="14" y="80"/>
                  </a:lnTo>
                  <a:lnTo>
                    <a:pt x="13" y="81"/>
                  </a:lnTo>
                  <a:lnTo>
                    <a:pt x="13" y="81"/>
                  </a:lnTo>
                  <a:lnTo>
                    <a:pt x="11" y="81"/>
                  </a:lnTo>
                  <a:lnTo>
                    <a:pt x="11" y="83"/>
                  </a:lnTo>
                  <a:lnTo>
                    <a:pt x="14" y="86"/>
                  </a:lnTo>
                  <a:lnTo>
                    <a:pt x="18" y="87"/>
                  </a:lnTo>
                  <a:lnTo>
                    <a:pt x="20" y="90"/>
                  </a:lnTo>
                  <a:lnTo>
                    <a:pt x="20" y="90"/>
                  </a:lnTo>
                  <a:lnTo>
                    <a:pt x="21" y="91"/>
                  </a:lnTo>
                  <a:lnTo>
                    <a:pt x="26" y="93"/>
                  </a:lnTo>
                  <a:lnTo>
                    <a:pt x="28" y="94"/>
                  </a:lnTo>
                  <a:lnTo>
                    <a:pt x="31" y="96"/>
                  </a:lnTo>
                  <a:lnTo>
                    <a:pt x="31" y="96"/>
                  </a:lnTo>
                  <a:lnTo>
                    <a:pt x="31" y="98"/>
                  </a:lnTo>
                  <a:lnTo>
                    <a:pt x="33" y="98"/>
                  </a:lnTo>
                  <a:lnTo>
                    <a:pt x="38" y="98"/>
                  </a:lnTo>
                  <a:lnTo>
                    <a:pt x="38" y="98"/>
                  </a:lnTo>
                  <a:lnTo>
                    <a:pt x="41" y="98"/>
                  </a:lnTo>
                  <a:lnTo>
                    <a:pt x="44" y="101"/>
                  </a:lnTo>
                  <a:lnTo>
                    <a:pt x="48" y="108"/>
                  </a:lnTo>
                  <a:lnTo>
                    <a:pt x="48" y="108"/>
                  </a:lnTo>
                  <a:lnTo>
                    <a:pt x="50" y="110"/>
                  </a:lnTo>
                  <a:lnTo>
                    <a:pt x="53" y="111"/>
                  </a:lnTo>
                  <a:lnTo>
                    <a:pt x="60" y="111"/>
                  </a:lnTo>
                  <a:lnTo>
                    <a:pt x="67" y="108"/>
                  </a:lnTo>
                  <a:lnTo>
                    <a:pt x="68" y="107"/>
                  </a:lnTo>
                  <a:lnTo>
                    <a:pt x="70" y="106"/>
                  </a:lnTo>
                  <a:lnTo>
                    <a:pt x="70" y="106"/>
                  </a:lnTo>
                  <a:lnTo>
                    <a:pt x="70" y="101"/>
                  </a:lnTo>
                  <a:lnTo>
                    <a:pt x="73" y="100"/>
                  </a:lnTo>
                  <a:lnTo>
                    <a:pt x="77" y="98"/>
                  </a:lnTo>
                  <a:lnTo>
                    <a:pt x="82" y="98"/>
                  </a:lnTo>
                  <a:lnTo>
                    <a:pt x="82" y="98"/>
                  </a:lnTo>
                  <a:lnTo>
                    <a:pt x="88" y="101"/>
                  </a:lnTo>
                  <a:lnTo>
                    <a:pt x="95" y="106"/>
                  </a:lnTo>
                  <a:lnTo>
                    <a:pt x="104" y="111"/>
                  </a:lnTo>
                  <a:lnTo>
                    <a:pt x="104" y="111"/>
                  </a:lnTo>
                  <a:lnTo>
                    <a:pt x="108" y="113"/>
                  </a:lnTo>
                  <a:lnTo>
                    <a:pt x="112" y="111"/>
                  </a:lnTo>
                  <a:lnTo>
                    <a:pt x="121" y="108"/>
                  </a:lnTo>
                  <a:lnTo>
                    <a:pt x="121" y="108"/>
                  </a:lnTo>
                  <a:lnTo>
                    <a:pt x="125" y="108"/>
                  </a:lnTo>
                  <a:lnTo>
                    <a:pt x="129" y="106"/>
                  </a:lnTo>
                  <a:lnTo>
                    <a:pt x="135" y="100"/>
                  </a:lnTo>
                  <a:lnTo>
                    <a:pt x="135" y="100"/>
                  </a:lnTo>
                  <a:lnTo>
                    <a:pt x="138" y="100"/>
                  </a:lnTo>
                  <a:lnTo>
                    <a:pt x="141" y="101"/>
                  </a:lnTo>
                  <a:lnTo>
                    <a:pt x="145" y="103"/>
                  </a:lnTo>
                  <a:lnTo>
                    <a:pt x="148" y="103"/>
                  </a:lnTo>
                  <a:lnTo>
                    <a:pt x="148" y="103"/>
                  </a:lnTo>
                  <a:lnTo>
                    <a:pt x="155" y="100"/>
                  </a:lnTo>
                  <a:lnTo>
                    <a:pt x="158" y="98"/>
                  </a:lnTo>
                  <a:lnTo>
                    <a:pt x="161" y="100"/>
                  </a:lnTo>
                  <a:lnTo>
                    <a:pt x="161" y="100"/>
                  </a:lnTo>
                  <a:lnTo>
                    <a:pt x="161" y="100"/>
                  </a:lnTo>
                  <a:lnTo>
                    <a:pt x="161" y="101"/>
                  </a:lnTo>
                  <a:lnTo>
                    <a:pt x="158" y="106"/>
                  </a:lnTo>
                  <a:lnTo>
                    <a:pt x="156" y="108"/>
                  </a:lnTo>
                  <a:lnTo>
                    <a:pt x="155" y="110"/>
                  </a:lnTo>
                  <a:lnTo>
                    <a:pt x="156" y="113"/>
                  </a:lnTo>
                  <a:lnTo>
                    <a:pt x="156" y="113"/>
                  </a:lnTo>
                  <a:lnTo>
                    <a:pt x="156" y="114"/>
                  </a:lnTo>
                  <a:lnTo>
                    <a:pt x="156" y="117"/>
                  </a:lnTo>
                  <a:lnTo>
                    <a:pt x="156" y="117"/>
                  </a:lnTo>
                  <a:lnTo>
                    <a:pt x="162" y="116"/>
                  </a:lnTo>
                  <a:lnTo>
                    <a:pt x="165" y="113"/>
                  </a:lnTo>
                  <a:lnTo>
                    <a:pt x="165" y="110"/>
                  </a:lnTo>
                  <a:lnTo>
                    <a:pt x="166" y="107"/>
                  </a:lnTo>
                  <a:lnTo>
                    <a:pt x="166" y="107"/>
                  </a:lnTo>
                  <a:lnTo>
                    <a:pt x="168" y="103"/>
                  </a:lnTo>
                  <a:lnTo>
                    <a:pt x="169" y="101"/>
                  </a:lnTo>
                  <a:lnTo>
                    <a:pt x="172" y="103"/>
                  </a:lnTo>
                  <a:lnTo>
                    <a:pt x="172" y="103"/>
                  </a:lnTo>
                  <a:lnTo>
                    <a:pt x="175" y="104"/>
                  </a:lnTo>
                  <a:lnTo>
                    <a:pt x="178" y="104"/>
                  </a:lnTo>
                  <a:lnTo>
                    <a:pt x="182" y="104"/>
                  </a:lnTo>
                  <a:lnTo>
                    <a:pt x="186" y="103"/>
                  </a:lnTo>
                  <a:lnTo>
                    <a:pt x="186" y="103"/>
                  </a:lnTo>
                  <a:lnTo>
                    <a:pt x="193" y="100"/>
                  </a:lnTo>
                  <a:lnTo>
                    <a:pt x="195" y="100"/>
                  </a:lnTo>
                  <a:lnTo>
                    <a:pt x="196" y="101"/>
                  </a:lnTo>
                  <a:lnTo>
                    <a:pt x="196" y="101"/>
                  </a:lnTo>
                  <a:lnTo>
                    <a:pt x="199" y="103"/>
                  </a:lnTo>
                  <a:lnTo>
                    <a:pt x="203" y="103"/>
                  </a:lnTo>
                  <a:lnTo>
                    <a:pt x="215" y="101"/>
                  </a:lnTo>
                  <a:lnTo>
                    <a:pt x="215" y="101"/>
                  </a:lnTo>
                  <a:lnTo>
                    <a:pt x="222" y="100"/>
                  </a:lnTo>
                  <a:lnTo>
                    <a:pt x="226" y="98"/>
                  </a:lnTo>
                  <a:lnTo>
                    <a:pt x="230" y="96"/>
                  </a:lnTo>
                  <a:lnTo>
                    <a:pt x="236" y="96"/>
                  </a:lnTo>
                  <a:lnTo>
                    <a:pt x="236" y="96"/>
                  </a:lnTo>
                  <a:lnTo>
                    <a:pt x="243" y="94"/>
                  </a:lnTo>
                  <a:lnTo>
                    <a:pt x="249" y="94"/>
                  </a:lnTo>
                  <a:lnTo>
                    <a:pt x="255" y="93"/>
                  </a:lnTo>
                  <a:lnTo>
                    <a:pt x="260" y="94"/>
                  </a:lnTo>
                  <a:lnTo>
                    <a:pt x="260" y="94"/>
                  </a:lnTo>
                  <a:lnTo>
                    <a:pt x="263" y="91"/>
                  </a:lnTo>
                  <a:lnTo>
                    <a:pt x="265" y="90"/>
                  </a:lnTo>
                  <a:lnTo>
                    <a:pt x="267" y="89"/>
                  </a:lnTo>
                  <a:lnTo>
                    <a:pt x="267" y="89"/>
                  </a:lnTo>
                  <a:lnTo>
                    <a:pt x="273" y="89"/>
                  </a:lnTo>
                  <a:lnTo>
                    <a:pt x="276" y="91"/>
                  </a:lnTo>
                  <a:lnTo>
                    <a:pt x="279" y="91"/>
                  </a:lnTo>
                  <a:lnTo>
                    <a:pt x="282" y="91"/>
                  </a:lnTo>
                  <a:lnTo>
                    <a:pt x="282" y="91"/>
                  </a:lnTo>
                  <a:lnTo>
                    <a:pt x="283" y="91"/>
                  </a:lnTo>
                  <a:lnTo>
                    <a:pt x="286" y="93"/>
                  </a:lnTo>
                  <a:lnTo>
                    <a:pt x="292" y="96"/>
                  </a:lnTo>
                  <a:lnTo>
                    <a:pt x="296" y="97"/>
                  </a:lnTo>
                  <a:lnTo>
                    <a:pt x="297" y="97"/>
                  </a:lnTo>
                  <a:lnTo>
                    <a:pt x="299" y="94"/>
                  </a:lnTo>
                  <a:lnTo>
                    <a:pt x="299" y="94"/>
                  </a:lnTo>
                  <a:lnTo>
                    <a:pt x="299" y="91"/>
                  </a:lnTo>
                  <a:lnTo>
                    <a:pt x="296" y="87"/>
                  </a:lnTo>
                  <a:lnTo>
                    <a:pt x="293" y="84"/>
                  </a:lnTo>
                  <a:lnTo>
                    <a:pt x="292" y="81"/>
                  </a:lnTo>
                  <a:lnTo>
                    <a:pt x="292" y="81"/>
                  </a:lnTo>
                  <a:close/>
                  <a:moveTo>
                    <a:pt x="24" y="20"/>
                  </a:moveTo>
                  <a:lnTo>
                    <a:pt x="24" y="20"/>
                  </a:lnTo>
                  <a:lnTo>
                    <a:pt x="30" y="20"/>
                  </a:lnTo>
                  <a:lnTo>
                    <a:pt x="36" y="20"/>
                  </a:lnTo>
                  <a:lnTo>
                    <a:pt x="41" y="20"/>
                  </a:lnTo>
                  <a:lnTo>
                    <a:pt x="45" y="19"/>
                  </a:lnTo>
                  <a:lnTo>
                    <a:pt x="45" y="19"/>
                  </a:lnTo>
                  <a:lnTo>
                    <a:pt x="47" y="17"/>
                  </a:lnTo>
                  <a:lnTo>
                    <a:pt x="45" y="16"/>
                  </a:lnTo>
                  <a:lnTo>
                    <a:pt x="43" y="13"/>
                  </a:lnTo>
                  <a:lnTo>
                    <a:pt x="34" y="9"/>
                  </a:lnTo>
                  <a:lnTo>
                    <a:pt x="34" y="9"/>
                  </a:lnTo>
                  <a:lnTo>
                    <a:pt x="31" y="5"/>
                  </a:lnTo>
                  <a:lnTo>
                    <a:pt x="30" y="0"/>
                  </a:lnTo>
                  <a:lnTo>
                    <a:pt x="30" y="0"/>
                  </a:lnTo>
                  <a:lnTo>
                    <a:pt x="27" y="2"/>
                  </a:lnTo>
                  <a:lnTo>
                    <a:pt x="23" y="2"/>
                  </a:lnTo>
                  <a:lnTo>
                    <a:pt x="23" y="2"/>
                  </a:lnTo>
                  <a:lnTo>
                    <a:pt x="18" y="0"/>
                  </a:lnTo>
                  <a:lnTo>
                    <a:pt x="14" y="0"/>
                  </a:lnTo>
                  <a:lnTo>
                    <a:pt x="7" y="2"/>
                  </a:lnTo>
                  <a:lnTo>
                    <a:pt x="7" y="2"/>
                  </a:lnTo>
                  <a:lnTo>
                    <a:pt x="6" y="3"/>
                  </a:lnTo>
                  <a:lnTo>
                    <a:pt x="7" y="6"/>
                  </a:lnTo>
                  <a:lnTo>
                    <a:pt x="9" y="12"/>
                  </a:lnTo>
                  <a:lnTo>
                    <a:pt x="9" y="12"/>
                  </a:lnTo>
                  <a:lnTo>
                    <a:pt x="7" y="15"/>
                  </a:lnTo>
                  <a:lnTo>
                    <a:pt x="6" y="16"/>
                  </a:lnTo>
                  <a:lnTo>
                    <a:pt x="4" y="17"/>
                  </a:lnTo>
                  <a:lnTo>
                    <a:pt x="4" y="20"/>
                  </a:lnTo>
                  <a:lnTo>
                    <a:pt x="4" y="20"/>
                  </a:lnTo>
                  <a:lnTo>
                    <a:pt x="3" y="23"/>
                  </a:lnTo>
                  <a:lnTo>
                    <a:pt x="0" y="26"/>
                  </a:lnTo>
                  <a:lnTo>
                    <a:pt x="0" y="26"/>
                  </a:lnTo>
                  <a:lnTo>
                    <a:pt x="4" y="29"/>
                  </a:lnTo>
                  <a:lnTo>
                    <a:pt x="10" y="30"/>
                  </a:lnTo>
                  <a:lnTo>
                    <a:pt x="10" y="30"/>
                  </a:lnTo>
                  <a:lnTo>
                    <a:pt x="14" y="29"/>
                  </a:lnTo>
                  <a:lnTo>
                    <a:pt x="17" y="26"/>
                  </a:lnTo>
                  <a:lnTo>
                    <a:pt x="20" y="23"/>
                  </a:lnTo>
                  <a:lnTo>
                    <a:pt x="24" y="20"/>
                  </a:lnTo>
                  <a:lnTo>
                    <a:pt x="24" y="2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2" name="Freeform 243">
              <a:extLst>
                <a:ext uri="{FF2B5EF4-FFF2-40B4-BE49-F238E27FC236}">
                  <a16:creationId xmlns:a16="http://schemas.microsoft.com/office/drawing/2014/main" id="{3DB98773-19C6-4786-A2DA-AF3156EA494C}"/>
                </a:ext>
              </a:extLst>
            </p:cNvPr>
            <p:cNvSpPr>
              <a:spLocks/>
            </p:cNvSpPr>
            <p:nvPr/>
          </p:nvSpPr>
          <p:spPr bwMode="auto">
            <a:xfrm>
              <a:off x="5872875" y="2794817"/>
              <a:ext cx="52342" cy="48097"/>
            </a:xfrm>
            <a:custGeom>
              <a:avLst/>
              <a:gdLst/>
              <a:ahLst/>
              <a:cxnLst>
                <a:cxn ang="0">
                  <a:pos x="19" y="0"/>
                </a:cxn>
                <a:cxn ang="0">
                  <a:pos x="19" y="0"/>
                </a:cxn>
                <a:cxn ang="0">
                  <a:pos x="13" y="0"/>
                </a:cxn>
                <a:cxn ang="0">
                  <a:pos x="7" y="3"/>
                </a:cxn>
                <a:cxn ang="0">
                  <a:pos x="3" y="5"/>
                </a:cxn>
                <a:cxn ang="0">
                  <a:pos x="0" y="10"/>
                </a:cxn>
                <a:cxn ang="0">
                  <a:pos x="0" y="10"/>
                </a:cxn>
                <a:cxn ang="0">
                  <a:pos x="3" y="14"/>
                </a:cxn>
                <a:cxn ang="0">
                  <a:pos x="3" y="14"/>
                </a:cxn>
                <a:cxn ang="0">
                  <a:pos x="5" y="17"/>
                </a:cxn>
                <a:cxn ang="0">
                  <a:pos x="6" y="20"/>
                </a:cxn>
                <a:cxn ang="0">
                  <a:pos x="13" y="25"/>
                </a:cxn>
                <a:cxn ang="0">
                  <a:pos x="13" y="25"/>
                </a:cxn>
                <a:cxn ang="0">
                  <a:pos x="15" y="27"/>
                </a:cxn>
                <a:cxn ang="0">
                  <a:pos x="15" y="28"/>
                </a:cxn>
                <a:cxn ang="0">
                  <a:pos x="15" y="34"/>
                </a:cxn>
                <a:cxn ang="0">
                  <a:pos x="15" y="34"/>
                </a:cxn>
                <a:cxn ang="0">
                  <a:pos x="22" y="34"/>
                </a:cxn>
                <a:cxn ang="0">
                  <a:pos x="22" y="34"/>
                </a:cxn>
                <a:cxn ang="0">
                  <a:pos x="26" y="31"/>
                </a:cxn>
                <a:cxn ang="0">
                  <a:pos x="30" y="25"/>
                </a:cxn>
                <a:cxn ang="0">
                  <a:pos x="37" y="14"/>
                </a:cxn>
                <a:cxn ang="0">
                  <a:pos x="37" y="14"/>
                </a:cxn>
                <a:cxn ang="0">
                  <a:pos x="37" y="13"/>
                </a:cxn>
                <a:cxn ang="0">
                  <a:pos x="36" y="11"/>
                </a:cxn>
                <a:cxn ang="0">
                  <a:pos x="30" y="5"/>
                </a:cxn>
                <a:cxn ang="0">
                  <a:pos x="24" y="1"/>
                </a:cxn>
                <a:cxn ang="0">
                  <a:pos x="19" y="0"/>
                </a:cxn>
                <a:cxn ang="0">
                  <a:pos x="19" y="0"/>
                </a:cxn>
              </a:cxnLst>
              <a:rect l="0" t="0" r="r" b="b"/>
              <a:pathLst>
                <a:path w="37" h="34">
                  <a:moveTo>
                    <a:pt x="19" y="0"/>
                  </a:moveTo>
                  <a:lnTo>
                    <a:pt x="19" y="0"/>
                  </a:lnTo>
                  <a:lnTo>
                    <a:pt x="13" y="0"/>
                  </a:lnTo>
                  <a:lnTo>
                    <a:pt x="7" y="3"/>
                  </a:lnTo>
                  <a:lnTo>
                    <a:pt x="3" y="5"/>
                  </a:lnTo>
                  <a:lnTo>
                    <a:pt x="0" y="10"/>
                  </a:lnTo>
                  <a:lnTo>
                    <a:pt x="0" y="10"/>
                  </a:lnTo>
                  <a:lnTo>
                    <a:pt x="3" y="14"/>
                  </a:lnTo>
                  <a:lnTo>
                    <a:pt x="3" y="14"/>
                  </a:lnTo>
                  <a:lnTo>
                    <a:pt x="5" y="17"/>
                  </a:lnTo>
                  <a:lnTo>
                    <a:pt x="6" y="20"/>
                  </a:lnTo>
                  <a:lnTo>
                    <a:pt x="13" y="25"/>
                  </a:lnTo>
                  <a:lnTo>
                    <a:pt x="13" y="25"/>
                  </a:lnTo>
                  <a:lnTo>
                    <a:pt x="15" y="27"/>
                  </a:lnTo>
                  <a:lnTo>
                    <a:pt x="15" y="28"/>
                  </a:lnTo>
                  <a:lnTo>
                    <a:pt x="15" y="34"/>
                  </a:lnTo>
                  <a:lnTo>
                    <a:pt x="15" y="34"/>
                  </a:lnTo>
                  <a:lnTo>
                    <a:pt x="22" y="34"/>
                  </a:lnTo>
                  <a:lnTo>
                    <a:pt x="22" y="34"/>
                  </a:lnTo>
                  <a:lnTo>
                    <a:pt x="26" y="31"/>
                  </a:lnTo>
                  <a:lnTo>
                    <a:pt x="30" y="25"/>
                  </a:lnTo>
                  <a:lnTo>
                    <a:pt x="37" y="14"/>
                  </a:lnTo>
                  <a:lnTo>
                    <a:pt x="37" y="14"/>
                  </a:lnTo>
                  <a:lnTo>
                    <a:pt x="37" y="13"/>
                  </a:lnTo>
                  <a:lnTo>
                    <a:pt x="36" y="11"/>
                  </a:lnTo>
                  <a:lnTo>
                    <a:pt x="30" y="5"/>
                  </a:lnTo>
                  <a:lnTo>
                    <a:pt x="24" y="1"/>
                  </a:lnTo>
                  <a:lnTo>
                    <a:pt x="19" y="0"/>
                  </a:lnTo>
                  <a:lnTo>
                    <a:pt x="19"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3" name="Freeform 244">
              <a:extLst>
                <a:ext uri="{FF2B5EF4-FFF2-40B4-BE49-F238E27FC236}">
                  <a16:creationId xmlns:a16="http://schemas.microsoft.com/office/drawing/2014/main" id="{1A7B17A5-17FE-4404-9AEE-2EC725E02159}"/>
                </a:ext>
              </a:extLst>
            </p:cNvPr>
            <p:cNvSpPr>
              <a:spLocks/>
            </p:cNvSpPr>
            <p:nvPr/>
          </p:nvSpPr>
          <p:spPr bwMode="auto">
            <a:xfrm>
              <a:off x="6897066" y="2605257"/>
              <a:ext cx="157024" cy="145707"/>
            </a:xfrm>
            <a:custGeom>
              <a:avLst/>
              <a:gdLst/>
              <a:ahLst/>
              <a:cxnLst>
                <a:cxn ang="0">
                  <a:pos x="106" y="4"/>
                </a:cxn>
                <a:cxn ang="0">
                  <a:pos x="99" y="3"/>
                </a:cxn>
                <a:cxn ang="0">
                  <a:pos x="93" y="0"/>
                </a:cxn>
                <a:cxn ang="0">
                  <a:pos x="91" y="0"/>
                </a:cxn>
                <a:cxn ang="0">
                  <a:pos x="89" y="6"/>
                </a:cxn>
                <a:cxn ang="0">
                  <a:pos x="86" y="11"/>
                </a:cxn>
                <a:cxn ang="0">
                  <a:pos x="83" y="11"/>
                </a:cxn>
                <a:cxn ang="0">
                  <a:pos x="79" y="16"/>
                </a:cxn>
                <a:cxn ang="0">
                  <a:pos x="73" y="20"/>
                </a:cxn>
                <a:cxn ang="0">
                  <a:pos x="66" y="21"/>
                </a:cxn>
                <a:cxn ang="0">
                  <a:pos x="66" y="27"/>
                </a:cxn>
                <a:cxn ang="0">
                  <a:pos x="67" y="29"/>
                </a:cxn>
                <a:cxn ang="0">
                  <a:pos x="56" y="30"/>
                </a:cxn>
                <a:cxn ang="0">
                  <a:pos x="52" y="29"/>
                </a:cxn>
                <a:cxn ang="0">
                  <a:pos x="47" y="26"/>
                </a:cxn>
                <a:cxn ang="0">
                  <a:pos x="46" y="26"/>
                </a:cxn>
                <a:cxn ang="0">
                  <a:pos x="40" y="30"/>
                </a:cxn>
                <a:cxn ang="0">
                  <a:pos x="35" y="37"/>
                </a:cxn>
                <a:cxn ang="0">
                  <a:pos x="22" y="46"/>
                </a:cxn>
                <a:cxn ang="0">
                  <a:pos x="5" y="53"/>
                </a:cxn>
                <a:cxn ang="0">
                  <a:pos x="0" y="60"/>
                </a:cxn>
                <a:cxn ang="0">
                  <a:pos x="6" y="61"/>
                </a:cxn>
                <a:cxn ang="0">
                  <a:pos x="16" y="67"/>
                </a:cxn>
                <a:cxn ang="0">
                  <a:pos x="19" y="70"/>
                </a:cxn>
                <a:cxn ang="0">
                  <a:pos x="20" y="74"/>
                </a:cxn>
                <a:cxn ang="0">
                  <a:pos x="9" y="87"/>
                </a:cxn>
                <a:cxn ang="0">
                  <a:pos x="7" y="90"/>
                </a:cxn>
                <a:cxn ang="0">
                  <a:pos x="12" y="94"/>
                </a:cxn>
                <a:cxn ang="0">
                  <a:pos x="12" y="97"/>
                </a:cxn>
                <a:cxn ang="0">
                  <a:pos x="16" y="101"/>
                </a:cxn>
                <a:cxn ang="0">
                  <a:pos x="20" y="101"/>
                </a:cxn>
                <a:cxn ang="0">
                  <a:pos x="22" y="98"/>
                </a:cxn>
                <a:cxn ang="0">
                  <a:pos x="33" y="98"/>
                </a:cxn>
                <a:cxn ang="0">
                  <a:pos x="35" y="98"/>
                </a:cxn>
                <a:cxn ang="0">
                  <a:pos x="36" y="100"/>
                </a:cxn>
                <a:cxn ang="0">
                  <a:pos x="46" y="93"/>
                </a:cxn>
                <a:cxn ang="0">
                  <a:pos x="52" y="91"/>
                </a:cxn>
                <a:cxn ang="0">
                  <a:pos x="60" y="90"/>
                </a:cxn>
                <a:cxn ang="0">
                  <a:pos x="69" y="87"/>
                </a:cxn>
                <a:cxn ang="0">
                  <a:pos x="60" y="78"/>
                </a:cxn>
                <a:cxn ang="0">
                  <a:pos x="54" y="74"/>
                </a:cxn>
                <a:cxn ang="0">
                  <a:pos x="52" y="70"/>
                </a:cxn>
                <a:cxn ang="0">
                  <a:pos x="54" y="61"/>
                </a:cxn>
                <a:cxn ang="0">
                  <a:pos x="59" y="60"/>
                </a:cxn>
                <a:cxn ang="0">
                  <a:pos x="74" y="51"/>
                </a:cxn>
                <a:cxn ang="0">
                  <a:pos x="87" y="43"/>
                </a:cxn>
                <a:cxn ang="0">
                  <a:pos x="90" y="34"/>
                </a:cxn>
                <a:cxn ang="0">
                  <a:pos x="93" y="23"/>
                </a:cxn>
                <a:cxn ang="0">
                  <a:pos x="100" y="14"/>
                </a:cxn>
                <a:cxn ang="0">
                  <a:pos x="111" y="6"/>
                </a:cxn>
                <a:cxn ang="0">
                  <a:pos x="106" y="4"/>
                </a:cxn>
              </a:cxnLst>
              <a:rect l="0" t="0" r="r" b="b"/>
              <a:pathLst>
                <a:path w="111" h="103">
                  <a:moveTo>
                    <a:pt x="106" y="4"/>
                  </a:moveTo>
                  <a:lnTo>
                    <a:pt x="106" y="4"/>
                  </a:lnTo>
                  <a:lnTo>
                    <a:pt x="103" y="4"/>
                  </a:lnTo>
                  <a:lnTo>
                    <a:pt x="99" y="3"/>
                  </a:lnTo>
                  <a:lnTo>
                    <a:pt x="96" y="0"/>
                  </a:lnTo>
                  <a:lnTo>
                    <a:pt x="93" y="0"/>
                  </a:lnTo>
                  <a:lnTo>
                    <a:pt x="93" y="0"/>
                  </a:lnTo>
                  <a:lnTo>
                    <a:pt x="91" y="0"/>
                  </a:lnTo>
                  <a:lnTo>
                    <a:pt x="90" y="1"/>
                  </a:lnTo>
                  <a:lnTo>
                    <a:pt x="89" y="6"/>
                  </a:lnTo>
                  <a:lnTo>
                    <a:pt x="87" y="10"/>
                  </a:lnTo>
                  <a:lnTo>
                    <a:pt x="86" y="11"/>
                  </a:lnTo>
                  <a:lnTo>
                    <a:pt x="83" y="11"/>
                  </a:lnTo>
                  <a:lnTo>
                    <a:pt x="83" y="11"/>
                  </a:lnTo>
                  <a:lnTo>
                    <a:pt x="80" y="13"/>
                  </a:lnTo>
                  <a:lnTo>
                    <a:pt x="79" y="16"/>
                  </a:lnTo>
                  <a:lnTo>
                    <a:pt x="76" y="19"/>
                  </a:lnTo>
                  <a:lnTo>
                    <a:pt x="73" y="20"/>
                  </a:lnTo>
                  <a:lnTo>
                    <a:pt x="73" y="20"/>
                  </a:lnTo>
                  <a:lnTo>
                    <a:pt x="66" y="21"/>
                  </a:lnTo>
                  <a:lnTo>
                    <a:pt x="64" y="23"/>
                  </a:lnTo>
                  <a:lnTo>
                    <a:pt x="66" y="27"/>
                  </a:lnTo>
                  <a:lnTo>
                    <a:pt x="66" y="27"/>
                  </a:lnTo>
                  <a:lnTo>
                    <a:pt x="67" y="29"/>
                  </a:lnTo>
                  <a:lnTo>
                    <a:pt x="64" y="30"/>
                  </a:lnTo>
                  <a:lnTo>
                    <a:pt x="56" y="30"/>
                  </a:lnTo>
                  <a:lnTo>
                    <a:pt x="56" y="30"/>
                  </a:lnTo>
                  <a:lnTo>
                    <a:pt x="52" y="29"/>
                  </a:lnTo>
                  <a:lnTo>
                    <a:pt x="50" y="27"/>
                  </a:lnTo>
                  <a:lnTo>
                    <a:pt x="47" y="26"/>
                  </a:lnTo>
                  <a:lnTo>
                    <a:pt x="46" y="26"/>
                  </a:lnTo>
                  <a:lnTo>
                    <a:pt x="46" y="26"/>
                  </a:lnTo>
                  <a:lnTo>
                    <a:pt x="43" y="27"/>
                  </a:lnTo>
                  <a:lnTo>
                    <a:pt x="40" y="30"/>
                  </a:lnTo>
                  <a:lnTo>
                    <a:pt x="35" y="37"/>
                  </a:lnTo>
                  <a:lnTo>
                    <a:pt x="35" y="37"/>
                  </a:lnTo>
                  <a:lnTo>
                    <a:pt x="30" y="41"/>
                  </a:lnTo>
                  <a:lnTo>
                    <a:pt x="22" y="46"/>
                  </a:lnTo>
                  <a:lnTo>
                    <a:pt x="5" y="53"/>
                  </a:lnTo>
                  <a:lnTo>
                    <a:pt x="5" y="53"/>
                  </a:lnTo>
                  <a:lnTo>
                    <a:pt x="3" y="56"/>
                  </a:lnTo>
                  <a:lnTo>
                    <a:pt x="0" y="60"/>
                  </a:lnTo>
                  <a:lnTo>
                    <a:pt x="0" y="60"/>
                  </a:lnTo>
                  <a:lnTo>
                    <a:pt x="6" y="61"/>
                  </a:lnTo>
                  <a:lnTo>
                    <a:pt x="12" y="64"/>
                  </a:lnTo>
                  <a:lnTo>
                    <a:pt x="16" y="67"/>
                  </a:lnTo>
                  <a:lnTo>
                    <a:pt x="19" y="70"/>
                  </a:lnTo>
                  <a:lnTo>
                    <a:pt x="19" y="70"/>
                  </a:lnTo>
                  <a:lnTo>
                    <a:pt x="20" y="71"/>
                  </a:lnTo>
                  <a:lnTo>
                    <a:pt x="20" y="74"/>
                  </a:lnTo>
                  <a:lnTo>
                    <a:pt x="17" y="78"/>
                  </a:lnTo>
                  <a:lnTo>
                    <a:pt x="9" y="87"/>
                  </a:lnTo>
                  <a:lnTo>
                    <a:pt x="9" y="87"/>
                  </a:lnTo>
                  <a:lnTo>
                    <a:pt x="7" y="90"/>
                  </a:lnTo>
                  <a:lnTo>
                    <a:pt x="9" y="93"/>
                  </a:lnTo>
                  <a:lnTo>
                    <a:pt x="12" y="94"/>
                  </a:lnTo>
                  <a:lnTo>
                    <a:pt x="12" y="97"/>
                  </a:lnTo>
                  <a:lnTo>
                    <a:pt x="12" y="97"/>
                  </a:lnTo>
                  <a:lnTo>
                    <a:pt x="13" y="100"/>
                  </a:lnTo>
                  <a:lnTo>
                    <a:pt x="16" y="101"/>
                  </a:lnTo>
                  <a:lnTo>
                    <a:pt x="19" y="103"/>
                  </a:lnTo>
                  <a:lnTo>
                    <a:pt x="20" y="101"/>
                  </a:lnTo>
                  <a:lnTo>
                    <a:pt x="20" y="101"/>
                  </a:lnTo>
                  <a:lnTo>
                    <a:pt x="22" y="98"/>
                  </a:lnTo>
                  <a:lnTo>
                    <a:pt x="25" y="98"/>
                  </a:lnTo>
                  <a:lnTo>
                    <a:pt x="33" y="98"/>
                  </a:lnTo>
                  <a:lnTo>
                    <a:pt x="33" y="98"/>
                  </a:lnTo>
                  <a:lnTo>
                    <a:pt x="35" y="98"/>
                  </a:lnTo>
                  <a:lnTo>
                    <a:pt x="36" y="100"/>
                  </a:lnTo>
                  <a:lnTo>
                    <a:pt x="36" y="100"/>
                  </a:lnTo>
                  <a:lnTo>
                    <a:pt x="46" y="93"/>
                  </a:lnTo>
                  <a:lnTo>
                    <a:pt x="46" y="93"/>
                  </a:lnTo>
                  <a:lnTo>
                    <a:pt x="49" y="91"/>
                  </a:lnTo>
                  <a:lnTo>
                    <a:pt x="52" y="91"/>
                  </a:lnTo>
                  <a:lnTo>
                    <a:pt x="60" y="90"/>
                  </a:lnTo>
                  <a:lnTo>
                    <a:pt x="60" y="90"/>
                  </a:lnTo>
                  <a:lnTo>
                    <a:pt x="64" y="90"/>
                  </a:lnTo>
                  <a:lnTo>
                    <a:pt x="69" y="87"/>
                  </a:lnTo>
                  <a:lnTo>
                    <a:pt x="69" y="87"/>
                  </a:lnTo>
                  <a:lnTo>
                    <a:pt x="60" y="78"/>
                  </a:lnTo>
                  <a:lnTo>
                    <a:pt x="54" y="74"/>
                  </a:lnTo>
                  <a:lnTo>
                    <a:pt x="54" y="74"/>
                  </a:lnTo>
                  <a:lnTo>
                    <a:pt x="53" y="73"/>
                  </a:lnTo>
                  <a:lnTo>
                    <a:pt x="52" y="70"/>
                  </a:lnTo>
                  <a:lnTo>
                    <a:pt x="53" y="66"/>
                  </a:lnTo>
                  <a:lnTo>
                    <a:pt x="54" y="61"/>
                  </a:lnTo>
                  <a:lnTo>
                    <a:pt x="59" y="60"/>
                  </a:lnTo>
                  <a:lnTo>
                    <a:pt x="59" y="60"/>
                  </a:lnTo>
                  <a:lnTo>
                    <a:pt x="66" y="57"/>
                  </a:lnTo>
                  <a:lnTo>
                    <a:pt x="74" y="51"/>
                  </a:lnTo>
                  <a:lnTo>
                    <a:pt x="87" y="43"/>
                  </a:lnTo>
                  <a:lnTo>
                    <a:pt x="87" y="43"/>
                  </a:lnTo>
                  <a:lnTo>
                    <a:pt x="90" y="38"/>
                  </a:lnTo>
                  <a:lnTo>
                    <a:pt x="90" y="34"/>
                  </a:lnTo>
                  <a:lnTo>
                    <a:pt x="91" y="29"/>
                  </a:lnTo>
                  <a:lnTo>
                    <a:pt x="93" y="23"/>
                  </a:lnTo>
                  <a:lnTo>
                    <a:pt x="93" y="23"/>
                  </a:lnTo>
                  <a:lnTo>
                    <a:pt x="100" y="14"/>
                  </a:lnTo>
                  <a:lnTo>
                    <a:pt x="111" y="6"/>
                  </a:lnTo>
                  <a:lnTo>
                    <a:pt x="111" y="6"/>
                  </a:lnTo>
                  <a:lnTo>
                    <a:pt x="106" y="4"/>
                  </a:lnTo>
                  <a:lnTo>
                    <a:pt x="106" y="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4" name="Freeform 245">
              <a:extLst>
                <a:ext uri="{FF2B5EF4-FFF2-40B4-BE49-F238E27FC236}">
                  <a16:creationId xmlns:a16="http://schemas.microsoft.com/office/drawing/2014/main" id="{CD8B8CD4-D402-402D-9055-164DF682FE0B}"/>
                </a:ext>
              </a:extLst>
            </p:cNvPr>
            <p:cNvSpPr>
              <a:spLocks/>
            </p:cNvSpPr>
            <p:nvPr/>
          </p:nvSpPr>
          <p:spPr bwMode="auto">
            <a:xfrm>
              <a:off x="5920972" y="2937694"/>
              <a:ext cx="171171" cy="96195"/>
            </a:xfrm>
            <a:custGeom>
              <a:avLst/>
              <a:gdLst/>
              <a:ahLst/>
              <a:cxnLst>
                <a:cxn ang="0">
                  <a:pos x="121" y="44"/>
                </a:cxn>
                <a:cxn ang="0">
                  <a:pos x="117" y="44"/>
                </a:cxn>
                <a:cxn ang="0">
                  <a:pos x="106" y="42"/>
                </a:cxn>
                <a:cxn ang="0">
                  <a:pos x="96" y="40"/>
                </a:cxn>
                <a:cxn ang="0">
                  <a:pos x="90" y="38"/>
                </a:cxn>
                <a:cxn ang="0">
                  <a:pos x="73" y="33"/>
                </a:cxn>
                <a:cxn ang="0">
                  <a:pos x="66" y="27"/>
                </a:cxn>
                <a:cxn ang="0">
                  <a:pos x="33" y="4"/>
                </a:cxn>
                <a:cxn ang="0">
                  <a:pos x="29" y="1"/>
                </a:cxn>
                <a:cxn ang="0">
                  <a:pos x="22" y="0"/>
                </a:cxn>
                <a:cxn ang="0">
                  <a:pos x="20" y="1"/>
                </a:cxn>
                <a:cxn ang="0">
                  <a:pos x="16" y="3"/>
                </a:cxn>
                <a:cxn ang="0">
                  <a:pos x="10" y="4"/>
                </a:cxn>
                <a:cxn ang="0">
                  <a:pos x="3" y="11"/>
                </a:cxn>
                <a:cxn ang="0">
                  <a:pos x="3" y="13"/>
                </a:cxn>
                <a:cxn ang="0">
                  <a:pos x="0" y="25"/>
                </a:cxn>
                <a:cxn ang="0">
                  <a:pos x="0" y="27"/>
                </a:cxn>
                <a:cxn ang="0">
                  <a:pos x="6" y="30"/>
                </a:cxn>
                <a:cxn ang="0">
                  <a:pos x="9" y="31"/>
                </a:cxn>
                <a:cxn ang="0">
                  <a:pos x="15" y="35"/>
                </a:cxn>
                <a:cxn ang="0">
                  <a:pos x="20" y="38"/>
                </a:cxn>
                <a:cxn ang="0">
                  <a:pos x="23" y="40"/>
                </a:cxn>
                <a:cxn ang="0">
                  <a:pos x="33" y="44"/>
                </a:cxn>
                <a:cxn ang="0">
                  <a:pos x="36" y="45"/>
                </a:cxn>
                <a:cxn ang="0">
                  <a:pos x="46" y="52"/>
                </a:cxn>
                <a:cxn ang="0">
                  <a:pos x="49" y="52"/>
                </a:cxn>
                <a:cxn ang="0">
                  <a:pos x="62" y="50"/>
                </a:cxn>
                <a:cxn ang="0">
                  <a:pos x="64" y="51"/>
                </a:cxn>
                <a:cxn ang="0">
                  <a:pos x="70" y="58"/>
                </a:cxn>
                <a:cxn ang="0">
                  <a:pos x="73" y="61"/>
                </a:cxn>
                <a:cxn ang="0">
                  <a:pos x="87" y="64"/>
                </a:cxn>
                <a:cxn ang="0">
                  <a:pos x="91" y="67"/>
                </a:cxn>
                <a:cxn ang="0">
                  <a:pos x="106" y="68"/>
                </a:cxn>
                <a:cxn ang="0">
                  <a:pos x="119" y="64"/>
                </a:cxn>
                <a:cxn ang="0">
                  <a:pos x="121" y="61"/>
                </a:cxn>
                <a:cxn ang="0">
                  <a:pos x="120" y="48"/>
                </a:cxn>
                <a:cxn ang="0">
                  <a:pos x="121" y="44"/>
                </a:cxn>
              </a:cxnLst>
              <a:rect l="0" t="0" r="r" b="b"/>
              <a:pathLst>
                <a:path w="121" h="68">
                  <a:moveTo>
                    <a:pt x="121" y="44"/>
                  </a:moveTo>
                  <a:lnTo>
                    <a:pt x="121" y="44"/>
                  </a:lnTo>
                  <a:lnTo>
                    <a:pt x="117" y="44"/>
                  </a:lnTo>
                  <a:lnTo>
                    <a:pt x="117" y="44"/>
                  </a:lnTo>
                  <a:lnTo>
                    <a:pt x="111" y="44"/>
                  </a:lnTo>
                  <a:lnTo>
                    <a:pt x="106" y="42"/>
                  </a:lnTo>
                  <a:lnTo>
                    <a:pt x="101" y="41"/>
                  </a:lnTo>
                  <a:lnTo>
                    <a:pt x="96" y="40"/>
                  </a:lnTo>
                  <a:lnTo>
                    <a:pt x="96" y="40"/>
                  </a:lnTo>
                  <a:lnTo>
                    <a:pt x="90" y="38"/>
                  </a:lnTo>
                  <a:lnTo>
                    <a:pt x="82" y="35"/>
                  </a:lnTo>
                  <a:lnTo>
                    <a:pt x="73" y="33"/>
                  </a:lnTo>
                  <a:lnTo>
                    <a:pt x="66" y="27"/>
                  </a:lnTo>
                  <a:lnTo>
                    <a:pt x="66" y="27"/>
                  </a:lnTo>
                  <a:lnTo>
                    <a:pt x="47" y="15"/>
                  </a:lnTo>
                  <a:lnTo>
                    <a:pt x="33" y="4"/>
                  </a:lnTo>
                  <a:lnTo>
                    <a:pt x="33" y="4"/>
                  </a:lnTo>
                  <a:lnTo>
                    <a:pt x="29" y="1"/>
                  </a:lnTo>
                  <a:lnTo>
                    <a:pt x="25" y="0"/>
                  </a:lnTo>
                  <a:lnTo>
                    <a:pt x="22" y="0"/>
                  </a:lnTo>
                  <a:lnTo>
                    <a:pt x="20" y="1"/>
                  </a:lnTo>
                  <a:lnTo>
                    <a:pt x="20" y="1"/>
                  </a:lnTo>
                  <a:lnTo>
                    <a:pt x="19" y="3"/>
                  </a:lnTo>
                  <a:lnTo>
                    <a:pt x="16" y="3"/>
                  </a:lnTo>
                  <a:lnTo>
                    <a:pt x="10" y="4"/>
                  </a:lnTo>
                  <a:lnTo>
                    <a:pt x="10" y="4"/>
                  </a:lnTo>
                  <a:lnTo>
                    <a:pt x="6" y="8"/>
                  </a:lnTo>
                  <a:lnTo>
                    <a:pt x="3" y="11"/>
                  </a:lnTo>
                  <a:lnTo>
                    <a:pt x="3" y="13"/>
                  </a:lnTo>
                  <a:lnTo>
                    <a:pt x="3" y="13"/>
                  </a:lnTo>
                  <a:lnTo>
                    <a:pt x="2" y="20"/>
                  </a:lnTo>
                  <a:lnTo>
                    <a:pt x="0" y="25"/>
                  </a:lnTo>
                  <a:lnTo>
                    <a:pt x="0" y="25"/>
                  </a:lnTo>
                  <a:lnTo>
                    <a:pt x="0" y="27"/>
                  </a:lnTo>
                  <a:lnTo>
                    <a:pt x="3" y="28"/>
                  </a:lnTo>
                  <a:lnTo>
                    <a:pt x="6" y="30"/>
                  </a:lnTo>
                  <a:lnTo>
                    <a:pt x="9" y="31"/>
                  </a:lnTo>
                  <a:lnTo>
                    <a:pt x="9" y="31"/>
                  </a:lnTo>
                  <a:lnTo>
                    <a:pt x="10" y="34"/>
                  </a:lnTo>
                  <a:lnTo>
                    <a:pt x="15" y="35"/>
                  </a:lnTo>
                  <a:lnTo>
                    <a:pt x="19" y="37"/>
                  </a:lnTo>
                  <a:lnTo>
                    <a:pt x="20" y="38"/>
                  </a:lnTo>
                  <a:lnTo>
                    <a:pt x="20" y="38"/>
                  </a:lnTo>
                  <a:lnTo>
                    <a:pt x="23" y="40"/>
                  </a:lnTo>
                  <a:lnTo>
                    <a:pt x="26" y="42"/>
                  </a:lnTo>
                  <a:lnTo>
                    <a:pt x="33" y="44"/>
                  </a:lnTo>
                  <a:lnTo>
                    <a:pt x="33" y="44"/>
                  </a:lnTo>
                  <a:lnTo>
                    <a:pt x="36" y="45"/>
                  </a:lnTo>
                  <a:lnTo>
                    <a:pt x="40" y="48"/>
                  </a:lnTo>
                  <a:lnTo>
                    <a:pt x="46" y="52"/>
                  </a:lnTo>
                  <a:lnTo>
                    <a:pt x="46" y="52"/>
                  </a:lnTo>
                  <a:lnTo>
                    <a:pt x="49" y="52"/>
                  </a:lnTo>
                  <a:lnTo>
                    <a:pt x="53" y="51"/>
                  </a:lnTo>
                  <a:lnTo>
                    <a:pt x="62" y="50"/>
                  </a:lnTo>
                  <a:lnTo>
                    <a:pt x="62" y="50"/>
                  </a:lnTo>
                  <a:lnTo>
                    <a:pt x="64" y="51"/>
                  </a:lnTo>
                  <a:lnTo>
                    <a:pt x="67" y="52"/>
                  </a:lnTo>
                  <a:lnTo>
                    <a:pt x="70" y="58"/>
                  </a:lnTo>
                  <a:lnTo>
                    <a:pt x="70" y="58"/>
                  </a:lnTo>
                  <a:lnTo>
                    <a:pt x="73" y="61"/>
                  </a:lnTo>
                  <a:lnTo>
                    <a:pt x="80" y="62"/>
                  </a:lnTo>
                  <a:lnTo>
                    <a:pt x="87" y="64"/>
                  </a:lnTo>
                  <a:lnTo>
                    <a:pt x="91" y="67"/>
                  </a:lnTo>
                  <a:lnTo>
                    <a:pt x="91" y="67"/>
                  </a:lnTo>
                  <a:lnTo>
                    <a:pt x="97" y="68"/>
                  </a:lnTo>
                  <a:lnTo>
                    <a:pt x="106" y="68"/>
                  </a:lnTo>
                  <a:lnTo>
                    <a:pt x="114" y="67"/>
                  </a:lnTo>
                  <a:lnTo>
                    <a:pt x="119" y="64"/>
                  </a:lnTo>
                  <a:lnTo>
                    <a:pt x="119" y="64"/>
                  </a:lnTo>
                  <a:lnTo>
                    <a:pt x="121" y="61"/>
                  </a:lnTo>
                  <a:lnTo>
                    <a:pt x="121" y="57"/>
                  </a:lnTo>
                  <a:lnTo>
                    <a:pt x="120" y="48"/>
                  </a:lnTo>
                  <a:lnTo>
                    <a:pt x="120" y="48"/>
                  </a:lnTo>
                  <a:lnTo>
                    <a:pt x="121" y="44"/>
                  </a:lnTo>
                  <a:lnTo>
                    <a:pt x="121" y="4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5" name="Freeform 246">
              <a:extLst>
                <a:ext uri="{FF2B5EF4-FFF2-40B4-BE49-F238E27FC236}">
                  <a16:creationId xmlns:a16="http://schemas.microsoft.com/office/drawing/2014/main" id="{B08350B9-0480-4A76-91AB-DDDCC6F65ADA}"/>
                </a:ext>
              </a:extLst>
            </p:cNvPr>
            <p:cNvSpPr>
              <a:spLocks/>
            </p:cNvSpPr>
            <p:nvPr/>
          </p:nvSpPr>
          <p:spPr bwMode="auto">
            <a:xfrm>
              <a:off x="6172776" y="2984377"/>
              <a:ext cx="195219" cy="424389"/>
            </a:xfrm>
            <a:custGeom>
              <a:avLst/>
              <a:gdLst/>
              <a:ahLst/>
              <a:cxnLst>
                <a:cxn ang="0">
                  <a:pos x="108" y="267"/>
                </a:cxn>
                <a:cxn ang="0">
                  <a:pos x="106" y="251"/>
                </a:cxn>
                <a:cxn ang="0">
                  <a:pos x="96" y="237"/>
                </a:cxn>
                <a:cxn ang="0">
                  <a:pos x="94" y="224"/>
                </a:cxn>
                <a:cxn ang="0">
                  <a:pos x="97" y="213"/>
                </a:cxn>
                <a:cxn ang="0">
                  <a:pos x="100" y="207"/>
                </a:cxn>
                <a:cxn ang="0">
                  <a:pos x="96" y="200"/>
                </a:cxn>
                <a:cxn ang="0">
                  <a:pos x="91" y="193"/>
                </a:cxn>
                <a:cxn ang="0">
                  <a:pos x="83" y="180"/>
                </a:cxn>
                <a:cxn ang="0">
                  <a:pos x="90" y="150"/>
                </a:cxn>
                <a:cxn ang="0">
                  <a:pos x="104" y="149"/>
                </a:cxn>
                <a:cxn ang="0">
                  <a:pos x="114" y="142"/>
                </a:cxn>
                <a:cxn ang="0">
                  <a:pos x="123" y="136"/>
                </a:cxn>
                <a:cxn ang="0">
                  <a:pos x="130" y="130"/>
                </a:cxn>
                <a:cxn ang="0">
                  <a:pos x="137" y="118"/>
                </a:cxn>
                <a:cxn ang="0">
                  <a:pos x="135" y="118"/>
                </a:cxn>
                <a:cxn ang="0">
                  <a:pos x="123" y="119"/>
                </a:cxn>
                <a:cxn ang="0">
                  <a:pos x="120" y="112"/>
                </a:cxn>
                <a:cxn ang="0">
                  <a:pos x="110" y="109"/>
                </a:cxn>
                <a:cxn ang="0">
                  <a:pos x="113" y="96"/>
                </a:cxn>
                <a:cxn ang="0">
                  <a:pos x="106" y="92"/>
                </a:cxn>
                <a:cxn ang="0">
                  <a:pos x="101" y="79"/>
                </a:cxn>
                <a:cxn ang="0">
                  <a:pos x="96" y="75"/>
                </a:cxn>
                <a:cxn ang="0">
                  <a:pos x="84" y="76"/>
                </a:cxn>
                <a:cxn ang="0">
                  <a:pos x="83" y="68"/>
                </a:cxn>
                <a:cxn ang="0">
                  <a:pos x="97" y="45"/>
                </a:cxn>
                <a:cxn ang="0">
                  <a:pos x="100" y="22"/>
                </a:cxn>
                <a:cxn ang="0">
                  <a:pos x="96" y="14"/>
                </a:cxn>
                <a:cxn ang="0">
                  <a:pos x="91" y="11"/>
                </a:cxn>
                <a:cxn ang="0">
                  <a:pos x="87" y="1"/>
                </a:cxn>
                <a:cxn ang="0">
                  <a:pos x="77" y="2"/>
                </a:cxn>
                <a:cxn ang="0">
                  <a:pos x="76" y="5"/>
                </a:cxn>
                <a:cxn ang="0">
                  <a:pos x="71" y="11"/>
                </a:cxn>
                <a:cxn ang="0">
                  <a:pos x="74" y="21"/>
                </a:cxn>
                <a:cxn ang="0">
                  <a:pos x="70" y="22"/>
                </a:cxn>
                <a:cxn ang="0">
                  <a:pos x="66" y="19"/>
                </a:cxn>
                <a:cxn ang="0">
                  <a:pos x="47" y="32"/>
                </a:cxn>
                <a:cxn ang="0">
                  <a:pos x="43" y="45"/>
                </a:cxn>
                <a:cxn ang="0">
                  <a:pos x="39" y="59"/>
                </a:cxn>
                <a:cxn ang="0">
                  <a:pos x="33" y="78"/>
                </a:cxn>
                <a:cxn ang="0">
                  <a:pos x="29" y="79"/>
                </a:cxn>
                <a:cxn ang="0">
                  <a:pos x="20" y="85"/>
                </a:cxn>
                <a:cxn ang="0">
                  <a:pos x="16" y="98"/>
                </a:cxn>
                <a:cxn ang="0">
                  <a:pos x="13" y="110"/>
                </a:cxn>
                <a:cxn ang="0">
                  <a:pos x="6" y="123"/>
                </a:cxn>
                <a:cxn ang="0">
                  <a:pos x="7" y="138"/>
                </a:cxn>
                <a:cxn ang="0">
                  <a:pos x="19" y="146"/>
                </a:cxn>
                <a:cxn ang="0">
                  <a:pos x="34" y="176"/>
                </a:cxn>
                <a:cxn ang="0">
                  <a:pos x="34" y="197"/>
                </a:cxn>
                <a:cxn ang="0">
                  <a:pos x="32" y="207"/>
                </a:cxn>
                <a:cxn ang="0">
                  <a:pos x="47" y="213"/>
                </a:cxn>
                <a:cxn ang="0">
                  <a:pos x="57" y="204"/>
                </a:cxn>
                <a:cxn ang="0">
                  <a:pos x="67" y="193"/>
                </a:cxn>
                <a:cxn ang="0">
                  <a:pos x="76" y="199"/>
                </a:cxn>
                <a:cxn ang="0">
                  <a:pos x="83" y="217"/>
                </a:cxn>
                <a:cxn ang="0">
                  <a:pos x="88" y="248"/>
                </a:cxn>
                <a:cxn ang="0">
                  <a:pos x="97" y="264"/>
                </a:cxn>
                <a:cxn ang="0">
                  <a:pos x="96" y="281"/>
                </a:cxn>
                <a:cxn ang="0">
                  <a:pos x="98" y="295"/>
                </a:cxn>
                <a:cxn ang="0">
                  <a:pos x="103" y="297"/>
                </a:cxn>
              </a:cxnLst>
              <a:rect l="0" t="0" r="r" b="b"/>
              <a:pathLst>
                <a:path w="138" h="300">
                  <a:moveTo>
                    <a:pt x="111" y="274"/>
                  </a:moveTo>
                  <a:lnTo>
                    <a:pt x="111" y="274"/>
                  </a:lnTo>
                  <a:lnTo>
                    <a:pt x="111" y="270"/>
                  </a:lnTo>
                  <a:lnTo>
                    <a:pt x="108" y="267"/>
                  </a:lnTo>
                  <a:lnTo>
                    <a:pt x="107" y="264"/>
                  </a:lnTo>
                  <a:lnTo>
                    <a:pt x="107" y="261"/>
                  </a:lnTo>
                  <a:lnTo>
                    <a:pt x="107" y="261"/>
                  </a:lnTo>
                  <a:lnTo>
                    <a:pt x="106" y="251"/>
                  </a:lnTo>
                  <a:lnTo>
                    <a:pt x="104" y="247"/>
                  </a:lnTo>
                  <a:lnTo>
                    <a:pt x="100" y="241"/>
                  </a:lnTo>
                  <a:lnTo>
                    <a:pt x="100" y="241"/>
                  </a:lnTo>
                  <a:lnTo>
                    <a:pt x="96" y="237"/>
                  </a:lnTo>
                  <a:lnTo>
                    <a:pt x="94" y="233"/>
                  </a:lnTo>
                  <a:lnTo>
                    <a:pt x="93" y="229"/>
                  </a:lnTo>
                  <a:lnTo>
                    <a:pt x="94" y="224"/>
                  </a:lnTo>
                  <a:lnTo>
                    <a:pt x="94" y="224"/>
                  </a:lnTo>
                  <a:lnTo>
                    <a:pt x="96" y="221"/>
                  </a:lnTo>
                  <a:lnTo>
                    <a:pt x="97" y="217"/>
                  </a:lnTo>
                  <a:lnTo>
                    <a:pt x="96" y="214"/>
                  </a:lnTo>
                  <a:lnTo>
                    <a:pt x="97" y="213"/>
                  </a:lnTo>
                  <a:lnTo>
                    <a:pt x="97" y="213"/>
                  </a:lnTo>
                  <a:lnTo>
                    <a:pt x="98" y="213"/>
                  </a:lnTo>
                  <a:lnTo>
                    <a:pt x="100" y="210"/>
                  </a:lnTo>
                  <a:lnTo>
                    <a:pt x="100" y="207"/>
                  </a:lnTo>
                  <a:lnTo>
                    <a:pt x="97" y="206"/>
                  </a:lnTo>
                  <a:lnTo>
                    <a:pt x="97" y="206"/>
                  </a:lnTo>
                  <a:lnTo>
                    <a:pt x="96" y="203"/>
                  </a:lnTo>
                  <a:lnTo>
                    <a:pt x="96" y="200"/>
                  </a:lnTo>
                  <a:lnTo>
                    <a:pt x="96" y="197"/>
                  </a:lnTo>
                  <a:lnTo>
                    <a:pt x="94" y="194"/>
                  </a:lnTo>
                  <a:lnTo>
                    <a:pt x="94" y="194"/>
                  </a:lnTo>
                  <a:lnTo>
                    <a:pt x="91" y="193"/>
                  </a:lnTo>
                  <a:lnTo>
                    <a:pt x="87" y="189"/>
                  </a:lnTo>
                  <a:lnTo>
                    <a:pt x="84" y="184"/>
                  </a:lnTo>
                  <a:lnTo>
                    <a:pt x="83" y="180"/>
                  </a:lnTo>
                  <a:lnTo>
                    <a:pt x="83" y="180"/>
                  </a:lnTo>
                  <a:lnTo>
                    <a:pt x="86" y="155"/>
                  </a:lnTo>
                  <a:lnTo>
                    <a:pt x="86" y="155"/>
                  </a:lnTo>
                  <a:lnTo>
                    <a:pt x="87" y="152"/>
                  </a:lnTo>
                  <a:lnTo>
                    <a:pt x="90" y="150"/>
                  </a:lnTo>
                  <a:lnTo>
                    <a:pt x="94" y="150"/>
                  </a:lnTo>
                  <a:lnTo>
                    <a:pt x="94" y="150"/>
                  </a:lnTo>
                  <a:lnTo>
                    <a:pt x="100" y="150"/>
                  </a:lnTo>
                  <a:lnTo>
                    <a:pt x="104" y="149"/>
                  </a:lnTo>
                  <a:lnTo>
                    <a:pt x="107" y="146"/>
                  </a:lnTo>
                  <a:lnTo>
                    <a:pt x="107" y="146"/>
                  </a:lnTo>
                  <a:lnTo>
                    <a:pt x="110" y="143"/>
                  </a:lnTo>
                  <a:lnTo>
                    <a:pt x="114" y="142"/>
                  </a:lnTo>
                  <a:lnTo>
                    <a:pt x="118" y="140"/>
                  </a:lnTo>
                  <a:lnTo>
                    <a:pt x="121" y="138"/>
                  </a:lnTo>
                  <a:lnTo>
                    <a:pt x="121" y="138"/>
                  </a:lnTo>
                  <a:lnTo>
                    <a:pt x="123" y="136"/>
                  </a:lnTo>
                  <a:lnTo>
                    <a:pt x="125" y="135"/>
                  </a:lnTo>
                  <a:lnTo>
                    <a:pt x="128" y="133"/>
                  </a:lnTo>
                  <a:lnTo>
                    <a:pt x="130" y="130"/>
                  </a:lnTo>
                  <a:lnTo>
                    <a:pt x="130" y="130"/>
                  </a:lnTo>
                  <a:lnTo>
                    <a:pt x="131" y="128"/>
                  </a:lnTo>
                  <a:lnTo>
                    <a:pt x="134" y="123"/>
                  </a:lnTo>
                  <a:lnTo>
                    <a:pt x="137" y="118"/>
                  </a:lnTo>
                  <a:lnTo>
                    <a:pt x="137" y="118"/>
                  </a:lnTo>
                  <a:lnTo>
                    <a:pt x="138" y="118"/>
                  </a:lnTo>
                  <a:lnTo>
                    <a:pt x="138" y="118"/>
                  </a:lnTo>
                  <a:lnTo>
                    <a:pt x="137" y="118"/>
                  </a:lnTo>
                  <a:lnTo>
                    <a:pt x="135" y="118"/>
                  </a:lnTo>
                  <a:lnTo>
                    <a:pt x="131" y="119"/>
                  </a:lnTo>
                  <a:lnTo>
                    <a:pt x="131" y="119"/>
                  </a:lnTo>
                  <a:lnTo>
                    <a:pt x="125" y="120"/>
                  </a:lnTo>
                  <a:lnTo>
                    <a:pt x="123" y="119"/>
                  </a:lnTo>
                  <a:lnTo>
                    <a:pt x="121" y="118"/>
                  </a:lnTo>
                  <a:lnTo>
                    <a:pt x="121" y="113"/>
                  </a:lnTo>
                  <a:lnTo>
                    <a:pt x="121" y="113"/>
                  </a:lnTo>
                  <a:lnTo>
                    <a:pt x="120" y="112"/>
                  </a:lnTo>
                  <a:lnTo>
                    <a:pt x="118" y="110"/>
                  </a:lnTo>
                  <a:lnTo>
                    <a:pt x="111" y="109"/>
                  </a:lnTo>
                  <a:lnTo>
                    <a:pt x="111" y="109"/>
                  </a:lnTo>
                  <a:lnTo>
                    <a:pt x="110" y="109"/>
                  </a:lnTo>
                  <a:lnTo>
                    <a:pt x="110" y="106"/>
                  </a:lnTo>
                  <a:lnTo>
                    <a:pt x="111" y="99"/>
                  </a:lnTo>
                  <a:lnTo>
                    <a:pt x="111" y="99"/>
                  </a:lnTo>
                  <a:lnTo>
                    <a:pt x="113" y="96"/>
                  </a:lnTo>
                  <a:lnTo>
                    <a:pt x="111" y="93"/>
                  </a:lnTo>
                  <a:lnTo>
                    <a:pt x="108" y="92"/>
                  </a:lnTo>
                  <a:lnTo>
                    <a:pt x="106" y="92"/>
                  </a:lnTo>
                  <a:lnTo>
                    <a:pt x="106" y="92"/>
                  </a:lnTo>
                  <a:lnTo>
                    <a:pt x="103" y="91"/>
                  </a:lnTo>
                  <a:lnTo>
                    <a:pt x="101" y="86"/>
                  </a:lnTo>
                  <a:lnTo>
                    <a:pt x="100" y="82"/>
                  </a:lnTo>
                  <a:lnTo>
                    <a:pt x="101" y="79"/>
                  </a:lnTo>
                  <a:lnTo>
                    <a:pt x="101" y="79"/>
                  </a:lnTo>
                  <a:lnTo>
                    <a:pt x="101" y="78"/>
                  </a:lnTo>
                  <a:lnTo>
                    <a:pt x="100" y="76"/>
                  </a:lnTo>
                  <a:lnTo>
                    <a:pt x="96" y="75"/>
                  </a:lnTo>
                  <a:lnTo>
                    <a:pt x="91" y="75"/>
                  </a:lnTo>
                  <a:lnTo>
                    <a:pt x="86" y="76"/>
                  </a:lnTo>
                  <a:lnTo>
                    <a:pt x="86" y="76"/>
                  </a:lnTo>
                  <a:lnTo>
                    <a:pt x="84" y="76"/>
                  </a:lnTo>
                  <a:lnTo>
                    <a:pt x="83" y="75"/>
                  </a:lnTo>
                  <a:lnTo>
                    <a:pt x="84" y="71"/>
                  </a:lnTo>
                  <a:lnTo>
                    <a:pt x="83" y="68"/>
                  </a:lnTo>
                  <a:lnTo>
                    <a:pt x="83" y="68"/>
                  </a:lnTo>
                  <a:lnTo>
                    <a:pt x="84" y="64"/>
                  </a:lnTo>
                  <a:lnTo>
                    <a:pt x="87" y="58"/>
                  </a:lnTo>
                  <a:lnTo>
                    <a:pt x="91" y="52"/>
                  </a:lnTo>
                  <a:lnTo>
                    <a:pt x="97" y="45"/>
                  </a:lnTo>
                  <a:lnTo>
                    <a:pt x="97" y="45"/>
                  </a:lnTo>
                  <a:lnTo>
                    <a:pt x="100" y="41"/>
                  </a:lnTo>
                  <a:lnTo>
                    <a:pt x="101" y="34"/>
                  </a:lnTo>
                  <a:lnTo>
                    <a:pt x="100" y="22"/>
                  </a:lnTo>
                  <a:lnTo>
                    <a:pt x="100" y="22"/>
                  </a:lnTo>
                  <a:lnTo>
                    <a:pt x="100" y="18"/>
                  </a:lnTo>
                  <a:lnTo>
                    <a:pt x="98" y="15"/>
                  </a:lnTo>
                  <a:lnTo>
                    <a:pt x="96" y="14"/>
                  </a:lnTo>
                  <a:lnTo>
                    <a:pt x="94" y="14"/>
                  </a:lnTo>
                  <a:lnTo>
                    <a:pt x="94" y="14"/>
                  </a:lnTo>
                  <a:lnTo>
                    <a:pt x="93" y="14"/>
                  </a:lnTo>
                  <a:lnTo>
                    <a:pt x="91" y="11"/>
                  </a:lnTo>
                  <a:lnTo>
                    <a:pt x="90" y="5"/>
                  </a:lnTo>
                  <a:lnTo>
                    <a:pt x="90" y="5"/>
                  </a:lnTo>
                  <a:lnTo>
                    <a:pt x="90" y="2"/>
                  </a:lnTo>
                  <a:lnTo>
                    <a:pt x="87" y="1"/>
                  </a:lnTo>
                  <a:lnTo>
                    <a:pt x="83" y="0"/>
                  </a:lnTo>
                  <a:lnTo>
                    <a:pt x="80" y="1"/>
                  </a:lnTo>
                  <a:lnTo>
                    <a:pt x="80" y="1"/>
                  </a:lnTo>
                  <a:lnTo>
                    <a:pt x="77" y="2"/>
                  </a:lnTo>
                  <a:lnTo>
                    <a:pt x="77" y="2"/>
                  </a:lnTo>
                  <a:lnTo>
                    <a:pt x="77" y="2"/>
                  </a:lnTo>
                  <a:lnTo>
                    <a:pt x="77" y="2"/>
                  </a:lnTo>
                  <a:lnTo>
                    <a:pt x="76" y="5"/>
                  </a:lnTo>
                  <a:lnTo>
                    <a:pt x="76" y="8"/>
                  </a:lnTo>
                  <a:lnTo>
                    <a:pt x="73" y="9"/>
                  </a:lnTo>
                  <a:lnTo>
                    <a:pt x="73" y="9"/>
                  </a:lnTo>
                  <a:lnTo>
                    <a:pt x="71" y="11"/>
                  </a:lnTo>
                  <a:lnTo>
                    <a:pt x="71" y="14"/>
                  </a:lnTo>
                  <a:lnTo>
                    <a:pt x="73" y="17"/>
                  </a:lnTo>
                  <a:lnTo>
                    <a:pt x="74" y="21"/>
                  </a:lnTo>
                  <a:lnTo>
                    <a:pt x="74" y="21"/>
                  </a:lnTo>
                  <a:lnTo>
                    <a:pt x="76" y="22"/>
                  </a:lnTo>
                  <a:lnTo>
                    <a:pt x="76" y="24"/>
                  </a:lnTo>
                  <a:lnTo>
                    <a:pt x="73" y="24"/>
                  </a:lnTo>
                  <a:lnTo>
                    <a:pt x="70" y="22"/>
                  </a:lnTo>
                  <a:lnTo>
                    <a:pt x="67" y="21"/>
                  </a:lnTo>
                  <a:lnTo>
                    <a:pt x="67" y="21"/>
                  </a:lnTo>
                  <a:lnTo>
                    <a:pt x="67" y="19"/>
                  </a:lnTo>
                  <a:lnTo>
                    <a:pt x="66" y="19"/>
                  </a:lnTo>
                  <a:lnTo>
                    <a:pt x="63" y="21"/>
                  </a:lnTo>
                  <a:lnTo>
                    <a:pt x="54" y="27"/>
                  </a:lnTo>
                  <a:lnTo>
                    <a:pt x="54" y="27"/>
                  </a:lnTo>
                  <a:lnTo>
                    <a:pt x="47" y="32"/>
                  </a:lnTo>
                  <a:lnTo>
                    <a:pt x="44" y="35"/>
                  </a:lnTo>
                  <a:lnTo>
                    <a:pt x="44" y="39"/>
                  </a:lnTo>
                  <a:lnTo>
                    <a:pt x="44" y="39"/>
                  </a:lnTo>
                  <a:lnTo>
                    <a:pt x="43" y="45"/>
                  </a:lnTo>
                  <a:lnTo>
                    <a:pt x="42" y="49"/>
                  </a:lnTo>
                  <a:lnTo>
                    <a:pt x="40" y="55"/>
                  </a:lnTo>
                  <a:lnTo>
                    <a:pt x="39" y="59"/>
                  </a:lnTo>
                  <a:lnTo>
                    <a:pt x="39" y="59"/>
                  </a:lnTo>
                  <a:lnTo>
                    <a:pt x="39" y="64"/>
                  </a:lnTo>
                  <a:lnTo>
                    <a:pt x="37" y="69"/>
                  </a:lnTo>
                  <a:lnTo>
                    <a:pt x="34" y="75"/>
                  </a:lnTo>
                  <a:lnTo>
                    <a:pt x="33" y="78"/>
                  </a:lnTo>
                  <a:lnTo>
                    <a:pt x="33" y="78"/>
                  </a:lnTo>
                  <a:lnTo>
                    <a:pt x="33" y="79"/>
                  </a:lnTo>
                  <a:lnTo>
                    <a:pt x="32" y="79"/>
                  </a:lnTo>
                  <a:lnTo>
                    <a:pt x="29" y="79"/>
                  </a:lnTo>
                  <a:lnTo>
                    <a:pt x="22" y="78"/>
                  </a:lnTo>
                  <a:lnTo>
                    <a:pt x="22" y="78"/>
                  </a:lnTo>
                  <a:lnTo>
                    <a:pt x="20" y="79"/>
                  </a:lnTo>
                  <a:lnTo>
                    <a:pt x="20" y="85"/>
                  </a:lnTo>
                  <a:lnTo>
                    <a:pt x="19" y="89"/>
                  </a:lnTo>
                  <a:lnTo>
                    <a:pt x="17" y="93"/>
                  </a:lnTo>
                  <a:lnTo>
                    <a:pt x="17" y="93"/>
                  </a:lnTo>
                  <a:lnTo>
                    <a:pt x="16" y="98"/>
                  </a:lnTo>
                  <a:lnTo>
                    <a:pt x="16" y="103"/>
                  </a:lnTo>
                  <a:lnTo>
                    <a:pt x="16" y="109"/>
                  </a:lnTo>
                  <a:lnTo>
                    <a:pt x="14" y="110"/>
                  </a:lnTo>
                  <a:lnTo>
                    <a:pt x="13" y="110"/>
                  </a:lnTo>
                  <a:lnTo>
                    <a:pt x="13" y="110"/>
                  </a:lnTo>
                  <a:lnTo>
                    <a:pt x="10" y="113"/>
                  </a:lnTo>
                  <a:lnTo>
                    <a:pt x="9" y="116"/>
                  </a:lnTo>
                  <a:lnTo>
                    <a:pt x="6" y="123"/>
                  </a:lnTo>
                  <a:lnTo>
                    <a:pt x="6" y="123"/>
                  </a:lnTo>
                  <a:lnTo>
                    <a:pt x="0" y="128"/>
                  </a:lnTo>
                  <a:lnTo>
                    <a:pt x="0" y="128"/>
                  </a:lnTo>
                  <a:lnTo>
                    <a:pt x="7" y="138"/>
                  </a:lnTo>
                  <a:lnTo>
                    <a:pt x="12" y="140"/>
                  </a:lnTo>
                  <a:lnTo>
                    <a:pt x="16" y="143"/>
                  </a:lnTo>
                  <a:lnTo>
                    <a:pt x="16" y="143"/>
                  </a:lnTo>
                  <a:lnTo>
                    <a:pt x="19" y="146"/>
                  </a:lnTo>
                  <a:lnTo>
                    <a:pt x="22" y="149"/>
                  </a:lnTo>
                  <a:lnTo>
                    <a:pt x="27" y="157"/>
                  </a:lnTo>
                  <a:lnTo>
                    <a:pt x="32" y="167"/>
                  </a:lnTo>
                  <a:lnTo>
                    <a:pt x="34" y="176"/>
                  </a:lnTo>
                  <a:lnTo>
                    <a:pt x="34" y="176"/>
                  </a:lnTo>
                  <a:lnTo>
                    <a:pt x="36" y="183"/>
                  </a:lnTo>
                  <a:lnTo>
                    <a:pt x="34" y="190"/>
                  </a:lnTo>
                  <a:lnTo>
                    <a:pt x="34" y="197"/>
                  </a:lnTo>
                  <a:lnTo>
                    <a:pt x="32" y="202"/>
                  </a:lnTo>
                  <a:lnTo>
                    <a:pt x="32" y="202"/>
                  </a:lnTo>
                  <a:lnTo>
                    <a:pt x="30" y="204"/>
                  </a:lnTo>
                  <a:lnTo>
                    <a:pt x="32" y="207"/>
                  </a:lnTo>
                  <a:lnTo>
                    <a:pt x="39" y="210"/>
                  </a:lnTo>
                  <a:lnTo>
                    <a:pt x="39" y="210"/>
                  </a:lnTo>
                  <a:lnTo>
                    <a:pt x="43" y="211"/>
                  </a:lnTo>
                  <a:lnTo>
                    <a:pt x="47" y="213"/>
                  </a:lnTo>
                  <a:lnTo>
                    <a:pt x="50" y="211"/>
                  </a:lnTo>
                  <a:lnTo>
                    <a:pt x="54" y="209"/>
                  </a:lnTo>
                  <a:lnTo>
                    <a:pt x="54" y="209"/>
                  </a:lnTo>
                  <a:lnTo>
                    <a:pt x="57" y="204"/>
                  </a:lnTo>
                  <a:lnTo>
                    <a:pt x="61" y="200"/>
                  </a:lnTo>
                  <a:lnTo>
                    <a:pt x="66" y="197"/>
                  </a:lnTo>
                  <a:lnTo>
                    <a:pt x="67" y="193"/>
                  </a:lnTo>
                  <a:lnTo>
                    <a:pt x="67" y="193"/>
                  </a:lnTo>
                  <a:lnTo>
                    <a:pt x="69" y="190"/>
                  </a:lnTo>
                  <a:lnTo>
                    <a:pt x="69" y="190"/>
                  </a:lnTo>
                  <a:lnTo>
                    <a:pt x="71" y="192"/>
                  </a:lnTo>
                  <a:lnTo>
                    <a:pt x="76" y="199"/>
                  </a:lnTo>
                  <a:lnTo>
                    <a:pt x="76" y="199"/>
                  </a:lnTo>
                  <a:lnTo>
                    <a:pt x="78" y="202"/>
                  </a:lnTo>
                  <a:lnTo>
                    <a:pt x="80" y="206"/>
                  </a:lnTo>
                  <a:lnTo>
                    <a:pt x="83" y="217"/>
                  </a:lnTo>
                  <a:lnTo>
                    <a:pt x="83" y="217"/>
                  </a:lnTo>
                  <a:lnTo>
                    <a:pt x="84" y="234"/>
                  </a:lnTo>
                  <a:lnTo>
                    <a:pt x="86" y="244"/>
                  </a:lnTo>
                  <a:lnTo>
                    <a:pt x="88" y="248"/>
                  </a:lnTo>
                  <a:lnTo>
                    <a:pt x="90" y="251"/>
                  </a:lnTo>
                  <a:lnTo>
                    <a:pt x="90" y="251"/>
                  </a:lnTo>
                  <a:lnTo>
                    <a:pt x="94" y="257"/>
                  </a:lnTo>
                  <a:lnTo>
                    <a:pt x="97" y="264"/>
                  </a:lnTo>
                  <a:lnTo>
                    <a:pt x="97" y="271"/>
                  </a:lnTo>
                  <a:lnTo>
                    <a:pt x="97" y="277"/>
                  </a:lnTo>
                  <a:lnTo>
                    <a:pt x="97" y="277"/>
                  </a:lnTo>
                  <a:lnTo>
                    <a:pt x="96" y="281"/>
                  </a:lnTo>
                  <a:lnTo>
                    <a:pt x="97" y="285"/>
                  </a:lnTo>
                  <a:lnTo>
                    <a:pt x="98" y="291"/>
                  </a:lnTo>
                  <a:lnTo>
                    <a:pt x="98" y="295"/>
                  </a:lnTo>
                  <a:lnTo>
                    <a:pt x="98" y="295"/>
                  </a:lnTo>
                  <a:lnTo>
                    <a:pt x="98" y="300"/>
                  </a:lnTo>
                  <a:lnTo>
                    <a:pt x="98" y="300"/>
                  </a:lnTo>
                  <a:lnTo>
                    <a:pt x="100" y="300"/>
                  </a:lnTo>
                  <a:lnTo>
                    <a:pt x="103" y="297"/>
                  </a:lnTo>
                  <a:lnTo>
                    <a:pt x="107" y="287"/>
                  </a:lnTo>
                  <a:lnTo>
                    <a:pt x="111" y="274"/>
                  </a:lnTo>
                  <a:lnTo>
                    <a:pt x="111" y="27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6" name="Freeform 247">
              <a:extLst>
                <a:ext uri="{FF2B5EF4-FFF2-40B4-BE49-F238E27FC236}">
                  <a16:creationId xmlns:a16="http://schemas.microsoft.com/office/drawing/2014/main" id="{83CF2C14-9ADA-4446-B316-2E259323F681}"/>
                </a:ext>
              </a:extLst>
            </p:cNvPr>
            <p:cNvSpPr>
              <a:spLocks/>
            </p:cNvSpPr>
            <p:nvPr/>
          </p:nvSpPr>
          <p:spPr bwMode="auto">
            <a:xfrm>
              <a:off x="6109117" y="2990036"/>
              <a:ext cx="63659" cy="38195"/>
            </a:xfrm>
            <a:custGeom>
              <a:avLst/>
              <a:gdLst/>
              <a:ahLst/>
              <a:cxnLst>
                <a:cxn ang="0">
                  <a:pos x="45" y="8"/>
                </a:cxn>
                <a:cxn ang="0">
                  <a:pos x="45" y="8"/>
                </a:cxn>
                <a:cxn ang="0">
                  <a:pos x="40" y="4"/>
                </a:cxn>
                <a:cxn ang="0">
                  <a:pos x="35" y="4"/>
                </a:cxn>
                <a:cxn ang="0">
                  <a:pos x="31" y="4"/>
                </a:cxn>
                <a:cxn ang="0">
                  <a:pos x="27" y="4"/>
                </a:cxn>
                <a:cxn ang="0">
                  <a:pos x="27" y="4"/>
                </a:cxn>
                <a:cxn ang="0">
                  <a:pos x="20" y="0"/>
                </a:cxn>
                <a:cxn ang="0">
                  <a:pos x="17" y="0"/>
                </a:cxn>
                <a:cxn ang="0">
                  <a:pos x="14" y="1"/>
                </a:cxn>
                <a:cxn ang="0">
                  <a:pos x="14" y="1"/>
                </a:cxn>
                <a:cxn ang="0">
                  <a:pos x="8" y="4"/>
                </a:cxn>
                <a:cxn ang="0">
                  <a:pos x="5" y="7"/>
                </a:cxn>
                <a:cxn ang="0">
                  <a:pos x="3" y="11"/>
                </a:cxn>
                <a:cxn ang="0">
                  <a:pos x="3" y="11"/>
                </a:cxn>
                <a:cxn ang="0">
                  <a:pos x="0" y="18"/>
                </a:cxn>
                <a:cxn ang="0">
                  <a:pos x="0" y="18"/>
                </a:cxn>
                <a:cxn ang="0">
                  <a:pos x="1" y="21"/>
                </a:cxn>
                <a:cxn ang="0">
                  <a:pos x="3" y="23"/>
                </a:cxn>
                <a:cxn ang="0">
                  <a:pos x="3" y="23"/>
                </a:cxn>
                <a:cxn ang="0">
                  <a:pos x="5" y="23"/>
                </a:cxn>
                <a:cxn ang="0">
                  <a:pos x="8" y="24"/>
                </a:cxn>
                <a:cxn ang="0">
                  <a:pos x="11" y="24"/>
                </a:cxn>
                <a:cxn ang="0">
                  <a:pos x="14" y="24"/>
                </a:cxn>
                <a:cxn ang="0">
                  <a:pos x="14" y="24"/>
                </a:cxn>
                <a:cxn ang="0">
                  <a:pos x="18" y="24"/>
                </a:cxn>
                <a:cxn ang="0">
                  <a:pos x="21" y="25"/>
                </a:cxn>
                <a:cxn ang="0">
                  <a:pos x="24" y="27"/>
                </a:cxn>
                <a:cxn ang="0">
                  <a:pos x="30" y="25"/>
                </a:cxn>
                <a:cxn ang="0">
                  <a:pos x="30" y="25"/>
                </a:cxn>
                <a:cxn ang="0">
                  <a:pos x="34" y="25"/>
                </a:cxn>
                <a:cxn ang="0">
                  <a:pos x="38" y="25"/>
                </a:cxn>
                <a:cxn ang="0">
                  <a:pos x="42" y="25"/>
                </a:cxn>
                <a:cxn ang="0">
                  <a:pos x="45" y="24"/>
                </a:cxn>
                <a:cxn ang="0">
                  <a:pos x="45" y="24"/>
                </a:cxn>
                <a:cxn ang="0">
                  <a:pos x="45" y="20"/>
                </a:cxn>
                <a:cxn ang="0">
                  <a:pos x="45" y="15"/>
                </a:cxn>
                <a:cxn ang="0">
                  <a:pos x="44" y="10"/>
                </a:cxn>
                <a:cxn ang="0">
                  <a:pos x="44" y="10"/>
                </a:cxn>
                <a:cxn ang="0">
                  <a:pos x="45" y="8"/>
                </a:cxn>
                <a:cxn ang="0">
                  <a:pos x="45" y="8"/>
                </a:cxn>
              </a:cxnLst>
              <a:rect l="0" t="0" r="r" b="b"/>
              <a:pathLst>
                <a:path w="45" h="27">
                  <a:moveTo>
                    <a:pt x="45" y="8"/>
                  </a:moveTo>
                  <a:lnTo>
                    <a:pt x="45" y="8"/>
                  </a:lnTo>
                  <a:lnTo>
                    <a:pt x="40" y="4"/>
                  </a:lnTo>
                  <a:lnTo>
                    <a:pt x="35" y="4"/>
                  </a:lnTo>
                  <a:lnTo>
                    <a:pt x="31" y="4"/>
                  </a:lnTo>
                  <a:lnTo>
                    <a:pt x="27" y="4"/>
                  </a:lnTo>
                  <a:lnTo>
                    <a:pt x="27" y="4"/>
                  </a:lnTo>
                  <a:lnTo>
                    <a:pt x="20" y="0"/>
                  </a:lnTo>
                  <a:lnTo>
                    <a:pt x="17" y="0"/>
                  </a:lnTo>
                  <a:lnTo>
                    <a:pt x="14" y="1"/>
                  </a:lnTo>
                  <a:lnTo>
                    <a:pt x="14" y="1"/>
                  </a:lnTo>
                  <a:lnTo>
                    <a:pt x="8" y="4"/>
                  </a:lnTo>
                  <a:lnTo>
                    <a:pt x="5" y="7"/>
                  </a:lnTo>
                  <a:lnTo>
                    <a:pt x="3" y="11"/>
                  </a:lnTo>
                  <a:lnTo>
                    <a:pt x="3" y="11"/>
                  </a:lnTo>
                  <a:lnTo>
                    <a:pt x="0" y="18"/>
                  </a:lnTo>
                  <a:lnTo>
                    <a:pt x="0" y="18"/>
                  </a:lnTo>
                  <a:lnTo>
                    <a:pt x="1" y="21"/>
                  </a:lnTo>
                  <a:lnTo>
                    <a:pt x="3" y="23"/>
                  </a:lnTo>
                  <a:lnTo>
                    <a:pt x="3" y="23"/>
                  </a:lnTo>
                  <a:lnTo>
                    <a:pt x="5" y="23"/>
                  </a:lnTo>
                  <a:lnTo>
                    <a:pt x="8" y="24"/>
                  </a:lnTo>
                  <a:lnTo>
                    <a:pt x="11" y="24"/>
                  </a:lnTo>
                  <a:lnTo>
                    <a:pt x="14" y="24"/>
                  </a:lnTo>
                  <a:lnTo>
                    <a:pt x="14" y="24"/>
                  </a:lnTo>
                  <a:lnTo>
                    <a:pt x="18" y="24"/>
                  </a:lnTo>
                  <a:lnTo>
                    <a:pt x="21" y="25"/>
                  </a:lnTo>
                  <a:lnTo>
                    <a:pt x="24" y="27"/>
                  </a:lnTo>
                  <a:lnTo>
                    <a:pt x="30" y="25"/>
                  </a:lnTo>
                  <a:lnTo>
                    <a:pt x="30" y="25"/>
                  </a:lnTo>
                  <a:lnTo>
                    <a:pt x="34" y="25"/>
                  </a:lnTo>
                  <a:lnTo>
                    <a:pt x="38" y="25"/>
                  </a:lnTo>
                  <a:lnTo>
                    <a:pt x="42" y="25"/>
                  </a:lnTo>
                  <a:lnTo>
                    <a:pt x="45" y="24"/>
                  </a:lnTo>
                  <a:lnTo>
                    <a:pt x="45" y="24"/>
                  </a:lnTo>
                  <a:lnTo>
                    <a:pt x="45" y="20"/>
                  </a:lnTo>
                  <a:lnTo>
                    <a:pt x="45" y="15"/>
                  </a:lnTo>
                  <a:lnTo>
                    <a:pt x="44" y="10"/>
                  </a:lnTo>
                  <a:lnTo>
                    <a:pt x="44" y="10"/>
                  </a:lnTo>
                  <a:lnTo>
                    <a:pt x="45" y="8"/>
                  </a:lnTo>
                  <a:lnTo>
                    <a:pt x="45" y="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7" name="Freeform 248">
              <a:extLst>
                <a:ext uri="{FF2B5EF4-FFF2-40B4-BE49-F238E27FC236}">
                  <a16:creationId xmlns:a16="http://schemas.microsoft.com/office/drawing/2014/main" id="{3721A2F0-F29B-42E5-9E0F-7118C98AE00D}"/>
                </a:ext>
              </a:extLst>
            </p:cNvPr>
            <p:cNvSpPr>
              <a:spLocks/>
            </p:cNvSpPr>
            <p:nvPr/>
          </p:nvSpPr>
          <p:spPr bwMode="auto">
            <a:xfrm>
              <a:off x="6392043" y="3110279"/>
              <a:ext cx="164097" cy="343755"/>
            </a:xfrm>
            <a:custGeom>
              <a:avLst/>
              <a:gdLst/>
              <a:ahLst/>
              <a:cxnLst>
                <a:cxn ang="0">
                  <a:pos x="79" y="24"/>
                </a:cxn>
                <a:cxn ang="0">
                  <a:pos x="73" y="12"/>
                </a:cxn>
                <a:cxn ang="0">
                  <a:pos x="61" y="6"/>
                </a:cxn>
                <a:cxn ang="0">
                  <a:pos x="52" y="0"/>
                </a:cxn>
                <a:cxn ang="0">
                  <a:pos x="42" y="9"/>
                </a:cxn>
                <a:cxn ang="0">
                  <a:pos x="30" y="10"/>
                </a:cxn>
                <a:cxn ang="0">
                  <a:pos x="19" y="9"/>
                </a:cxn>
                <a:cxn ang="0">
                  <a:pos x="16" y="12"/>
                </a:cxn>
                <a:cxn ang="0">
                  <a:pos x="6" y="10"/>
                </a:cxn>
                <a:cxn ang="0">
                  <a:pos x="0" y="14"/>
                </a:cxn>
                <a:cxn ang="0">
                  <a:pos x="7" y="26"/>
                </a:cxn>
                <a:cxn ang="0">
                  <a:pos x="15" y="36"/>
                </a:cxn>
                <a:cxn ang="0">
                  <a:pos x="27" y="43"/>
                </a:cxn>
                <a:cxn ang="0">
                  <a:pos x="37" y="41"/>
                </a:cxn>
                <a:cxn ang="0">
                  <a:pos x="42" y="53"/>
                </a:cxn>
                <a:cxn ang="0">
                  <a:pos x="43" y="60"/>
                </a:cxn>
                <a:cxn ang="0">
                  <a:pos x="33" y="64"/>
                </a:cxn>
                <a:cxn ang="0">
                  <a:pos x="33" y="68"/>
                </a:cxn>
                <a:cxn ang="0">
                  <a:pos x="49" y="80"/>
                </a:cxn>
                <a:cxn ang="0">
                  <a:pos x="57" y="94"/>
                </a:cxn>
                <a:cxn ang="0">
                  <a:pos x="67" y="107"/>
                </a:cxn>
                <a:cxn ang="0">
                  <a:pos x="76" y="120"/>
                </a:cxn>
                <a:cxn ang="0">
                  <a:pos x="86" y="131"/>
                </a:cxn>
                <a:cxn ang="0">
                  <a:pos x="86" y="152"/>
                </a:cxn>
                <a:cxn ang="0">
                  <a:pos x="93" y="169"/>
                </a:cxn>
                <a:cxn ang="0">
                  <a:pos x="84" y="181"/>
                </a:cxn>
                <a:cxn ang="0">
                  <a:pos x="76" y="192"/>
                </a:cxn>
                <a:cxn ang="0">
                  <a:pos x="66" y="194"/>
                </a:cxn>
                <a:cxn ang="0">
                  <a:pos x="61" y="198"/>
                </a:cxn>
                <a:cxn ang="0">
                  <a:pos x="66" y="208"/>
                </a:cxn>
                <a:cxn ang="0">
                  <a:pos x="50" y="208"/>
                </a:cxn>
                <a:cxn ang="0">
                  <a:pos x="47" y="211"/>
                </a:cxn>
                <a:cxn ang="0">
                  <a:pos x="42" y="219"/>
                </a:cxn>
                <a:cxn ang="0">
                  <a:pos x="46" y="223"/>
                </a:cxn>
                <a:cxn ang="0">
                  <a:pos x="40" y="235"/>
                </a:cxn>
                <a:cxn ang="0">
                  <a:pos x="49" y="242"/>
                </a:cxn>
                <a:cxn ang="0">
                  <a:pos x="63" y="231"/>
                </a:cxn>
                <a:cxn ang="0">
                  <a:pos x="67" y="225"/>
                </a:cxn>
                <a:cxn ang="0">
                  <a:pos x="71" y="216"/>
                </a:cxn>
                <a:cxn ang="0">
                  <a:pos x="81" y="215"/>
                </a:cxn>
                <a:cxn ang="0">
                  <a:pos x="103" y="204"/>
                </a:cxn>
                <a:cxn ang="0">
                  <a:pos x="113" y="192"/>
                </a:cxn>
                <a:cxn ang="0">
                  <a:pos x="114" y="159"/>
                </a:cxn>
                <a:cxn ang="0">
                  <a:pos x="106" y="131"/>
                </a:cxn>
                <a:cxn ang="0">
                  <a:pos x="97" y="120"/>
                </a:cxn>
                <a:cxn ang="0">
                  <a:pos x="70" y="98"/>
                </a:cxn>
                <a:cxn ang="0">
                  <a:pos x="63" y="85"/>
                </a:cxn>
                <a:cxn ang="0">
                  <a:pos x="59" y="70"/>
                </a:cxn>
                <a:cxn ang="0">
                  <a:pos x="66" y="57"/>
                </a:cxn>
                <a:cxn ang="0">
                  <a:pos x="71" y="50"/>
                </a:cxn>
                <a:cxn ang="0">
                  <a:pos x="77" y="41"/>
                </a:cxn>
                <a:cxn ang="0">
                  <a:pos x="90" y="33"/>
                </a:cxn>
                <a:cxn ang="0">
                  <a:pos x="87" y="29"/>
                </a:cxn>
              </a:cxnLst>
              <a:rect l="0" t="0" r="r" b="b"/>
              <a:pathLst>
                <a:path w="116" h="243">
                  <a:moveTo>
                    <a:pt x="87" y="29"/>
                  </a:moveTo>
                  <a:lnTo>
                    <a:pt x="87" y="29"/>
                  </a:lnTo>
                  <a:lnTo>
                    <a:pt x="83" y="27"/>
                  </a:lnTo>
                  <a:lnTo>
                    <a:pt x="79" y="24"/>
                  </a:lnTo>
                  <a:lnTo>
                    <a:pt x="73" y="20"/>
                  </a:lnTo>
                  <a:lnTo>
                    <a:pt x="71" y="17"/>
                  </a:lnTo>
                  <a:lnTo>
                    <a:pt x="71" y="17"/>
                  </a:lnTo>
                  <a:lnTo>
                    <a:pt x="73" y="12"/>
                  </a:lnTo>
                  <a:lnTo>
                    <a:pt x="73" y="9"/>
                  </a:lnTo>
                  <a:lnTo>
                    <a:pt x="67" y="7"/>
                  </a:lnTo>
                  <a:lnTo>
                    <a:pt x="67" y="7"/>
                  </a:lnTo>
                  <a:lnTo>
                    <a:pt x="61" y="6"/>
                  </a:lnTo>
                  <a:lnTo>
                    <a:pt x="57" y="4"/>
                  </a:lnTo>
                  <a:lnTo>
                    <a:pt x="54" y="0"/>
                  </a:lnTo>
                  <a:lnTo>
                    <a:pt x="54" y="0"/>
                  </a:lnTo>
                  <a:lnTo>
                    <a:pt x="52" y="0"/>
                  </a:lnTo>
                  <a:lnTo>
                    <a:pt x="47" y="2"/>
                  </a:lnTo>
                  <a:lnTo>
                    <a:pt x="44" y="4"/>
                  </a:lnTo>
                  <a:lnTo>
                    <a:pt x="42" y="9"/>
                  </a:lnTo>
                  <a:lnTo>
                    <a:pt x="42" y="9"/>
                  </a:lnTo>
                  <a:lnTo>
                    <a:pt x="39" y="10"/>
                  </a:lnTo>
                  <a:lnTo>
                    <a:pt x="37" y="10"/>
                  </a:lnTo>
                  <a:lnTo>
                    <a:pt x="34" y="9"/>
                  </a:lnTo>
                  <a:lnTo>
                    <a:pt x="30" y="10"/>
                  </a:lnTo>
                  <a:lnTo>
                    <a:pt x="30" y="10"/>
                  </a:lnTo>
                  <a:lnTo>
                    <a:pt x="26" y="12"/>
                  </a:lnTo>
                  <a:lnTo>
                    <a:pt x="23" y="10"/>
                  </a:lnTo>
                  <a:lnTo>
                    <a:pt x="19" y="9"/>
                  </a:lnTo>
                  <a:lnTo>
                    <a:pt x="17" y="9"/>
                  </a:lnTo>
                  <a:lnTo>
                    <a:pt x="16" y="10"/>
                  </a:lnTo>
                  <a:lnTo>
                    <a:pt x="16" y="10"/>
                  </a:lnTo>
                  <a:lnTo>
                    <a:pt x="16" y="12"/>
                  </a:lnTo>
                  <a:lnTo>
                    <a:pt x="15" y="12"/>
                  </a:lnTo>
                  <a:lnTo>
                    <a:pt x="10" y="12"/>
                  </a:lnTo>
                  <a:lnTo>
                    <a:pt x="7" y="10"/>
                  </a:lnTo>
                  <a:lnTo>
                    <a:pt x="6" y="10"/>
                  </a:lnTo>
                  <a:lnTo>
                    <a:pt x="5" y="12"/>
                  </a:lnTo>
                  <a:lnTo>
                    <a:pt x="5" y="12"/>
                  </a:lnTo>
                  <a:lnTo>
                    <a:pt x="0" y="14"/>
                  </a:lnTo>
                  <a:lnTo>
                    <a:pt x="0" y="14"/>
                  </a:lnTo>
                  <a:lnTo>
                    <a:pt x="5" y="20"/>
                  </a:lnTo>
                  <a:lnTo>
                    <a:pt x="6" y="23"/>
                  </a:lnTo>
                  <a:lnTo>
                    <a:pt x="6" y="23"/>
                  </a:lnTo>
                  <a:lnTo>
                    <a:pt x="7" y="26"/>
                  </a:lnTo>
                  <a:lnTo>
                    <a:pt x="10" y="29"/>
                  </a:lnTo>
                  <a:lnTo>
                    <a:pt x="13" y="33"/>
                  </a:lnTo>
                  <a:lnTo>
                    <a:pt x="15" y="36"/>
                  </a:lnTo>
                  <a:lnTo>
                    <a:pt x="15" y="36"/>
                  </a:lnTo>
                  <a:lnTo>
                    <a:pt x="16" y="39"/>
                  </a:lnTo>
                  <a:lnTo>
                    <a:pt x="20" y="41"/>
                  </a:lnTo>
                  <a:lnTo>
                    <a:pt x="24" y="43"/>
                  </a:lnTo>
                  <a:lnTo>
                    <a:pt x="27" y="43"/>
                  </a:lnTo>
                  <a:lnTo>
                    <a:pt x="27" y="43"/>
                  </a:lnTo>
                  <a:lnTo>
                    <a:pt x="30" y="41"/>
                  </a:lnTo>
                  <a:lnTo>
                    <a:pt x="33" y="41"/>
                  </a:lnTo>
                  <a:lnTo>
                    <a:pt x="37" y="41"/>
                  </a:lnTo>
                  <a:lnTo>
                    <a:pt x="39" y="46"/>
                  </a:lnTo>
                  <a:lnTo>
                    <a:pt x="39" y="46"/>
                  </a:lnTo>
                  <a:lnTo>
                    <a:pt x="40" y="50"/>
                  </a:lnTo>
                  <a:lnTo>
                    <a:pt x="42" y="53"/>
                  </a:lnTo>
                  <a:lnTo>
                    <a:pt x="43" y="56"/>
                  </a:lnTo>
                  <a:lnTo>
                    <a:pt x="43" y="58"/>
                  </a:lnTo>
                  <a:lnTo>
                    <a:pt x="43" y="58"/>
                  </a:lnTo>
                  <a:lnTo>
                    <a:pt x="43" y="60"/>
                  </a:lnTo>
                  <a:lnTo>
                    <a:pt x="42" y="60"/>
                  </a:lnTo>
                  <a:lnTo>
                    <a:pt x="39" y="61"/>
                  </a:lnTo>
                  <a:lnTo>
                    <a:pt x="34" y="63"/>
                  </a:lnTo>
                  <a:lnTo>
                    <a:pt x="33" y="64"/>
                  </a:lnTo>
                  <a:lnTo>
                    <a:pt x="32" y="66"/>
                  </a:lnTo>
                  <a:lnTo>
                    <a:pt x="32" y="66"/>
                  </a:lnTo>
                  <a:lnTo>
                    <a:pt x="32" y="67"/>
                  </a:lnTo>
                  <a:lnTo>
                    <a:pt x="33" y="68"/>
                  </a:lnTo>
                  <a:lnTo>
                    <a:pt x="39" y="73"/>
                  </a:lnTo>
                  <a:lnTo>
                    <a:pt x="46" y="77"/>
                  </a:lnTo>
                  <a:lnTo>
                    <a:pt x="47" y="78"/>
                  </a:lnTo>
                  <a:lnTo>
                    <a:pt x="49" y="80"/>
                  </a:lnTo>
                  <a:lnTo>
                    <a:pt x="49" y="80"/>
                  </a:lnTo>
                  <a:lnTo>
                    <a:pt x="50" y="84"/>
                  </a:lnTo>
                  <a:lnTo>
                    <a:pt x="52" y="87"/>
                  </a:lnTo>
                  <a:lnTo>
                    <a:pt x="57" y="94"/>
                  </a:lnTo>
                  <a:lnTo>
                    <a:pt x="57" y="94"/>
                  </a:lnTo>
                  <a:lnTo>
                    <a:pt x="60" y="98"/>
                  </a:lnTo>
                  <a:lnTo>
                    <a:pt x="63" y="103"/>
                  </a:lnTo>
                  <a:lnTo>
                    <a:pt x="67" y="107"/>
                  </a:lnTo>
                  <a:lnTo>
                    <a:pt x="70" y="113"/>
                  </a:lnTo>
                  <a:lnTo>
                    <a:pt x="70" y="113"/>
                  </a:lnTo>
                  <a:lnTo>
                    <a:pt x="73" y="115"/>
                  </a:lnTo>
                  <a:lnTo>
                    <a:pt x="76" y="120"/>
                  </a:lnTo>
                  <a:lnTo>
                    <a:pt x="83" y="124"/>
                  </a:lnTo>
                  <a:lnTo>
                    <a:pt x="83" y="124"/>
                  </a:lnTo>
                  <a:lnTo>
                    <a:pt x="86" y="127"/>
                  </a:lnTo>
                  <a:lnTo>
                    <a:pt x="86" y="131"/>
                  </a:lnTo>
                  <a:lnTo>
                    <a:pt x="86" y="141"/>
                  </a:lnTo>
                  <a:lnTo>
                    <a:pt x="86" y="141"/>
                  </a:lnTo>
                  <a:lnTo>
                    <a:pt x="86" y="145"/>
                  </a:lnTo>
                  <a:lnTo>
                    <a:pt x="86" y="152"/>
                  </a:lnTo>
                  <a:lnTo>
                    <a:pt x="89" y="159"/>
                  </a:lnTo>
                  <a:lnTo>
                    <a:pt x="91" y="167"/>
                  </a:lnTo>
                  <a:lnTo>
                    <a:pt x="91" y="167"/>
                  </a:lnTo>
                  <a:lnTo>
                    <a:pt x="93" y="169"/>
                  </a:lnTo>
                  <a:lnTo>
                    <a:pt x="93" y="172"/>
                  </a:lnTo>
                  <a:lnTo>
                    <a:pt x="91" y="175"/>
                  </a:lnTo>
                  <a:lnTo>
                    <a:pt x="90" y="178"/>
                  </a:lnTo>
                  <a:lnTo>
                    <a:pt x="84" y="181"/>
                  </a:lnTo>
                  <a:lnTo>
                    <a:pt x="80" y="185"/>
                  </a:lnTo>
                  <a:lnTo>
                    <a:pt x="80" y="185"/>
                  </a:lnTo>
                  <a:lnTo>
                    <a:pt x="79" y="189"/>
                  </a:lnTo>
                  <a:lnTo>
                    <a:pt x="76" y="192"/>
                  </a:lnTo>
                  <a:lnTo>
                    <a:pt x="74" y="194"/>
                  </a:lnTo>
                  <a:lnTo>
                    <a:pt x="73" y="195"/>
                  </a:lnTo>
                  <a:lnTo>
                    <a:pt x="66" y="194"/>
                  </a:lnTo>
                  <a:lnTo>
                    <a:pt x="66" y="194"/>
                  </a:lnTo>
                  <a:lnTo>
                    <a:pt x="63" y="194"/>
                  </a:lnTo>
                  <a:lnTo>
                    <a:pt x="61" y="195"/>
                  </a:lnTo>
                  <a:lnTo>
                    <a:pt x="61" y="196"/>
                  </a:lnTo>
                  <a:lnTo>
                    <a:pt x="61" y="198"/>
                  </a:lnTo>
                  <a:lnTo>
                    <a:pt x="66" y="204"/>
                  </a:lnTo>
                  <a:lnTo>
                    <a:pt x="66" y="206"/>
                  </a:lnTo>
                  <a:lnTo>
                    <a:pt x="66" y="208"/>
                  </a:lnTo>
                  <a:lnTo>
                    <a:pt x="66" y="208"/>
                  </a:lnTo>
                  <a:lnTo>
                    <a:pt x="64" y="209"/>
                  </a:lnTo>
                  <a:lnTo>
                    <a:pt x="63" y="209"/>
                  </a:lnTo>
                  <a:lnTo>
                    <a:pt x="56" y="208"/>
                  </a:lnTo>
                  <a:lnTo>
                    <a:pt x="50" y="208"/>
                  </a:lnTo>
                  <a:lnTo>
                    <a:pt x="49" y="208"/>
                  </a:lnTo>
                  <a:lnTo>
                    <a:pt x="47" y="208"/>
                  </a:lnTo>
                  <a:lnTo>
                    <a:pt x="47" y="208"/>
                  </a:lnTo>
                  <a:lnTo>
                    <a:pt x="47" y="211"/>
                  </a:lnTo>
                  <a:lnTo>
                    <a:pt x="44" y="212"/>
                  </a:lnTo>
                  <a:lnTo>
                    <a:pt x="37" y="216"/>
                  </a:lnTo>
                  <a:lnTo>
                    <a:pt x="37" y="216"/>
                  </a:lnTo>
                  <a:lnTo>
                    <a:pt x="42" y="219"/>
                  </a:lnTo>
                  <a:lnTo>
                    <a:pt x="44" y="222"/>
                  </a:lnTo>
                  <a:lnTo>
                    <a:pt x="44" y="222"/>
                  </a:lnTo>
                  <a:lnTo>
                    <a:pt x="46" y="222"/>
                  </a:lnTo>
                  <a:lnTo>
                    <a:pt x="46" y="223"/>
                  </a:lnTo>
                  <a:lnTo>
                    <a:pt x="44" y="226"/>
                  </a:lnTo>
                  <a:lnTo>
                    <a:pt x="42" y="231"/>
                  </a:lnTo>
                  <a:lnTo>
                    <a:pt x="40" y="235"/>
                  </a:lnTo>
                  <a:lnTo>
                    <a:pt x="40" y="235"/>
                  </a:lnTo>
                  <a:lnTo>
                    <a:pt x="42" y="241"/>
                  </a:lnTo>
                  <a:lnTo>
                    <a:pt x="44" y="242"/>
                  </a:lnTo>
                  <a:lnTo>
                    <a:pt x="46" y="243"/>
                  </a:lnTo>
                  <a:lnTo>
                    <a:pt x="49" y="242"/>
                  </a:lnTo>
                  <a:lnTo>
                    <a:pt x="49" y="242"/>
                  </a:lnTo>
                  <a:lnTo>
                    <a:pt x="56" y="235"/>
                  </a:lnTo>
                  <a:lnTo>
                    <a:pt x="63" y="231"/>
                  </a:lnTo>
                  <a:lnTo>
                    <a:pt x="63" y="231"/>
                  </a:lnTo>
                  <a:lnTo>
                    <a:pt x="64" y="229"/>
                  </a:lnTo>
                  <a:lnTo>
                    <a:pt x="64" y="228"/>
                  </a:lnTo>
                  <a:lnTo>
                    <a:pt x="64" y="225"/>
                  </a:lnTo>
                  <a:lnTo>
                    <a:pt x="67" y="225"/>
                  </a:lnTo>
                  <a:lnTo>
                    <a:pt x="67" y="225"/>
                  </a:lnTo>
                  <a:lnTo>
                    <a:pt x="69" y="223"/>
                  </a:lnTo>
                  <a:lnTo>
                    <a:pt x="70" y="222"/>
                  </a:lnTo>
                  <a:lnTo>
                    <a:pt x="71" y="216"/>
                  </a:lnTo>
                  <a:lnTo>
                    <a:pt x="71" y="216"/>
                  </a:lnTo>
                  <a:lnTo>
                    <a:pt x="73" y="215"/>
                  </a:lnTo>
                  <a:lnTo>
                    <a:pt x="74" y="214"/>
                  </a:lnTo>
                  <a:lnTo>
                    <a:pt x="81" y="215"/>
                  </a:lnTo>
                  <a:lnTo>
                    <a:pt x="81" y="215"/>
                  </a:lnTo>
                  <a:lnTo>
                    <a:pt x="86" y="214"/>
                  </a:lnTo>
                  <a:lnTo>
                    <a:pt x="91" y="211"/>
                  </a:lnTo>
                  <a:lnTo>
                    <a:pt x="103" y="204"/>
                  </a:lnTo>
                  <a:lnTo>
                    <a:pt x="103" y="204"/>
                  </a:lnTo>
                  <a:lnTo>
                    <a:pt x="107" y="201"/>
                  </a:lnTo>
                  <a:lnTo>
                    <a:pt x="111" y="196"/>
                  </a:lnTo>
                  <a:lnTo>
                    <a:pt x="113" y="192"/>
                  </a:lnTo>
                  <a:lnTo>
                    <a:pt x="116" y="182"/>
                  </a:lnTo>
                  <a:lnTo>
                    <a:pt x="116" y="182"/>
                  </a:lnTo>
                  <a:lnTo>
                    <a:pt x="116" y="171"/>
                  </a:lnTo>
                  <a:lnTo>
                    <a:pt x="114" y="159"/>
                  </a:lnTo>
                  <a:lnTo>
                    <a:pt x="111" y="145"/>
                  </a:lnTo>
                  <a:lnTo>
                    <a:pt x="111" y="145"/>
                  </a:lnTo>
                  <a:lnTo>
                    <a:pt x="110" y="140"/>
                  </a:lnTo>
                  <a:lnTo>
                    <a:pt x="106" y="131"/>
                  </a:lnTo>
                  <a:lnTo>
                    <a:pt x="100" y="124"/>
                  </a:lnTo>
                  <a:lnTo>
                    <a:pt x="98" y="121"/>
                  </a:lnTo>
                  <a:lnTo>
                    <a:pt x="97" y="120"/>
                  </a:lnTo>
                  <a:lnTo>
                    <a:pt x="97" y="120"/>
                  </a:lnTo>
                  <a:lnTo>
                    <a:pt x="91" y="117"/>
                  </a:lnTo>
                  <a:lnTo>
                    <a:pt x="83" y="111"/>
                  </a:lnTo>
                  <a:lnTo>
                    <a:pt x="70" y="98"/>
                  </a:lnTo>
                  <a:lnTo>
                    <a:pt x="70" y="98"/>
                  </a:lnTo>
                  <a:lnTo>
                    <a:pt x="69" y="95"/>
                  </a:lnTo>
                  <a:lnTo>
                    <a:pt x="67" y="93"/>
                  </a:lnTo>
                  <a:lnTo>
                    <a:pt x="66" y="90"/>
                  </a:lnTo>
                  <a:lnTo>
                    <a:pt x="63" y="85"/>
                  </a:lnTo>
                  <a:lnTo>
                    <a:pt x="63" y="85"/>
                  </a:lnTo>
                  <a:lnTo>
                    <a:pt x="60" y="83"/>
                  </a:lnTo>
                  <a:lnTo>
                    <a:pt x="59" y="77"/>
                  </a:lnTo>
                  <a:lnTo>
                    <a:pt x="59" y="70"/>
                  </a:lnTo>
                  <a:lnTo>
                    <a:pt x="60" y="64"/>
                  </a:lnTo>
                  <a:lnTo>
                    <a:pt x="60" y="64"/>
                  </a:lnTo>
                  <a:lnTo>
                    <a:pt x="61" y="60"/>
                  </a:lnTo>
                  <a:lnTo>
                    <a:pt x="66" y="57"/>
                  </a:lnTo>
                  <a:lnTo>
                    <a:pt x="69" y="54"/>
                  </a:lnTo>
                  <a:lnTo>
                    <a:pt x="70" y="51"/>
                  </a:lnTo>
                  <a:lnTo>
                    <a:pt x="71" y="50"/>
                  </a:lnTo>
                  <a:lnTo>
                    <a:pt x="71" y="50"/>
                  </a:lnTo>
                  <a:lnTo>
                    <a:pt x="71" y="47"/>
                  </a:lnTo>
                  <a:lnTo>
                    <a:pt x="71" y="44"/>
                  </a:lnTo>
                  <a:lnTo>
                    <a:pt x="74" y="41"/>
                  </a:lnTo>
                  <a:lnTo>
                    <a:pt x="77" y="41"/>
                  </a:lnTo>
                  <a:lnTo>
                    <a:pt x="77" y="41"/>
                  </a:lnTo>
                  <a:lnTo>
                    <a:pt x="81" y="40"/>
                  </a:lnTo>
                  <a:lnTo>
                    <a:pt x="84" y="39"/>
                  </a:lnTo>
                  <a:lnTo>
                    <a:pt x="90" y="33"/>
                  </a:lnTo>
                  <a:lnTo>
                    <a:pt x="90" y="33"/>
                  </a:lnTo>
                  <a:lnTo>
                    <a:pt x="91" y="31"/>
                  </a:lnTo>
                  <a:lnTo>
                    <a:pt x="91" y="31"/>
                  </a:lnTo>
                  <a:lnTo>
                    <a:pt x="87" y="29"/>
                  </a:lnTo>
                  <a:lnTo>
                    <a:pt x="87" y="2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8" name="Freeform 249">
              <a:extLst>
                <a:ext uri="{FF2B5EF4-FFF2-40B4-BE49-F238E27FC236}">
                  <a16:creationId xmlns:a16="http://schemas.microsoft.com/office/drawing/2014/main" id="{4CDF39EB-7DB7-496F-A377-3103394109D0}"/>
                </a:ext>
              </a:extLst>
            </p:cNvPr>
            <p:cNvSpPr>
              <a:spLocks/>
            </p:cNvSpPr>
            <p:nvPr/>
          </p:nvSpPr>
          <p:spPr bwMode="auto">
            <a:xfrm>
              <a:off x="6396287" y="3318230"/>
              <a:ext cx="127317" cy="97610"/>
            </a:xfrm>
            <a:custGeom>
              <a:avLst/>
              <a:gdLst/>
              <a:ahLst/>
              <a:cxnLst>
                <a:cxn ang="0">
                  <a:pos x="44" y="61"/>
                </a:cxn>
                <a:cxn ang="0">
                  <a:pos x="47" y="61"/>
                </a:cxn>
                <a:cxn ang="0">
                  <a:pos x="60" y="62"/>
                </a:cxn>
                <a:cxn ang="0">
                  <a:pos x="63" y="61"/>
                </a:cxn>
                <a:cxn ang="0">
                  <a:pos x="63" y="59"/>
                </a:cxn>
                <a:cxn ang="0">
                  <a:pos x="58" y="51"/>
                </a:cxn>
                <a:cxn ang="0">
                  <a:pos x="58" y="48"/>
                </a:cxn>
                <a:cxn ang="0">
                  <a:pos x="63" y="47"/>
                </a:cxn>
                <a:cxn ang="0">
                  <a:pos x="70" y="48"/>
                </a:cxn>
                <a:cxn ang="0">
                  <a:pos x="73" y="45"/>
                </a:cxn>
                <a:cxn ang="0">
                  <a:pos x="77" y="38"/>
                </a:cxn>
                <a:cxn ang="0">
                  <a:pos x="81" y="34"/>
                </a:cxn>
                <a:cxn ang="0">
                  <a:pos x="88" y="28"/>
                </a:cxn>
                <a:cxn ang="0">
                  <a:pos x="90" y="22"/>
                </a:cxn>
                <a:cxn ang="0">
                  <a:pos x="88" y="20"/>
                </a:cxn>
                <a:cxn ang="0">
                  <a:pos x="84" y="10"/>
                </a:cxn>
                <a:cxn ang="0">
                  <a:pos x="83" y="0"/>
                </a:cxn>
                <a:cxn ang="0">
                  <a:pos x="77" y="3"/>
                </a:cxn>
                <a:cxn ang="0">
                  <a:pos x="71" y="3"/>
                </a:cxn>
                <a:cxn ang="0">
                  <a:pos x="64" y="1"/>
                </a:cxn>
                <a:cxn ang="0">
                  <a:pos x="60" y="5"/>
                </a:cxn>
                <a:cxn ang="0">
                  <a:pos x="60" y="8"/>
                </a:cxn>
                <a:cxn ang="0">
                  <a:pos x="56" y="11"/>
                </a:cxn>
                <a:cxn ang="0">
                  <a:pos x="56" y="10"/>
                </a:cxn>
                <a:cxn ang="0">
                  <a:pos x="53" y="7"/>
                </a:cxn>
                <a:cxn ang="0">
                  <a:pos x="47" y="4"/>
                </a:cxn>
                <a:cxn ang="0">
                  <a:pos x="46" y="3"/>
                </a:cxn>
                <a:cxn ang="0">
                  <a:pos x="37" y="3"/>
                </a:cxn>
                <a:cxn ang="0">
                  <a:pos x="24" y="3"/>
                </a:cxn>
                <a:cxn ang="0">
                  <a:pos x="20" y="3"/>
                </a:cxn>
                <a:cxn ang="0">
                  <a:pos x="9" y="8"/>
                </a:cxn>
                <a:cxn ang="0">
                  <a:pos x="3" y="14"/>
                </a:cxn>
                <a:cxn ang="0">
                  <a:pos x="2" y="21"/>
                </a:cxn>
                <a:cxn ang="0">
                  <a:pos x="3" y="28"/>
                </a:cxn>
                <a:cxn ang="0">
                  <a:pos x="4" y="32"/>
                </a:cxn>
                <a:cxn ang="0">
                  <a:pos x="6" y="37"/>
                </a:cxn>
                <a:cxn ang="0">
                  <a:pos x="6" y="41"/>
                </a:cxn>
                <a:cxn ang="0">
                  <a:pos x="6" y="41"/>
                </a:cxn>
                <a:cxn ang="0">
                  <a:pos x="10" y="48"/>
                </a:cxn>
                <a:cxn ang="0">
                  <a:pos x="10" y="55"/>
                </a:cxn>
                <a:cxn ang="0">
                  <a:pos x="14" y="58"/>
                </a:cxn>
                <a:cxn ang="0">
                  <a:pos x="20" y="57"/>
                </a:cxn>
                <a:cxn ang="0">
                  <a:pos x="20" y="59"/>
                </a:cxn>
                <a:cxn ang="0">
                  <a:pos x="20" y="65"/>
                </a:cxn>
                <a:cxn ang="0">
                  <a:pos x="23" y="67"/>
                </a:cxn>
                <a:cxn ang="0">
                  <a:pos x="31" y="65"/>
                </a:cxn>
                <a:cxn ang="0">
                  <a:pos x="33" y="67"/>
                </a:cxn>
                <a:cxn ang="0">
                  <a:pos x="34" y="69"/>
                </a:cxn>
                <a:cxn ang="0">
                  <a:pos x="41" y="65"/>
                </a:cxn>
                <a:cxn ang="0">
                  <a:pos x="44" y="61"/>
                </a:cxn>
              </a:cxnLst>
              <a:rect l="0" t="0" r="r" b="b"/>
              <a:pathLst>
                <a:path w="90" h="69">
                  <a:moveTo>
                    <a:pt x="44" y="61"/>
                  </a:moveTo>
                  <a:lnTo>
                    <a:pt x="44" y="61"/>
                  </a:lnTo>
                  <a:lnTo>
                    <a:pt x="46" y="61"/>
                  </a:lnTo>
                  <a:lnTo>
                    <a:pt x="47" y="61"/>
                  </a:lnTo>
                  <a:lnTo>
                    <a:pt x="53" y="61"/>
                  </a:lnTo>
                  <a:lnTo>
                    <a:pt x="60" y="62"/>
                  </a:lnTo>
                  <a:lnTo>
                    <a:pt x="61" y="62"/>
                  </a:lnTo>
                  <a:lnTo>
                    <a:pt x="63" y="61"/>
                  </a:lnTo>
                  <a:lnTo>
                    <a:pt x="63" y="61"/>
                  </a:lnTo>
                  <a:lnTo>
                    <a:pt x="63" y="59"/>
                  </a:lnTo>
                  <a:lnTo>
                    <a:pt x="63" y="57"/>
                  </a:lnTo>
                  <a:lnTo>
                    <a:pt x="58" y="51"/>
                  </a:lnTo>
                  <a:lnTo>
                    <a:pt x="58" y="49"/>
                  </a:lnTo>
                  <a:lnTo>
                    <a:pt x="58" y="48"/>
                  </a:lnTo>
                  <a:lnTo>
                    <a:pt x="60" y="47"/>
                  </a:lnTo>
                  <a:lnTo>
                    <a:pt x="63" y="47"/>
                  </a:lnTo>
                  <a:lnTo>
                    <a:pt x="63" y="47"/>
                  </a:lnTo>
                  <a:lnTo>
                    <a:pt x="70" y="48"/>
                  </a:lnTo>
                  <a:lnTo>
                    <a:pt x="71" y="47"/>
                  </a:lnTo>
                  <a:lnTo>
                    <a:pt x="73" y="45"/>
                  </a:lnTo>
                  <a:lnTo>
                    <a:pt x="76" y="42"/>
                  </a:lnTo>
                  <a:lnTo>
                    <a:pt x="77" y="38"/>
                  </a:lnTo>
                  <a:lnTo>
                    <a:pt x="77" y="38"/>
                  </a:lnTo>
                  <a:lnTo>
                    <a:pt x="81" y="34"/>
                  </a:lnTo>
                  <a:lnTo>
                    <a:pt x="87" y="31"/>
                  </a:lnTo>
                  <a:lnTo>
                    <a:pt x="88" y="28"/>
                  </a:lnTo>
                  <a:lnTo>
                    <a:pt x="90" y="25"/>
                  </a:lnTo>
                  <a:lnTo>
                    <a:pt x="90" y="22"/>
                  </a:lnTo>
                  <a:lnTo>
                    <a:pt x="88" y="20"/>
                  </a:lnTo>
                  <a:lnTo>
                    <a:pt x="88" y="20"/>
                  </a:lnTo>
                  <a:lnTo>
                    <a:pt x="86" y="15"/>
                  </a:lnTo>
                  <a:lnTo>
                    <a:pt x="84" y="10"/>
                  </a:lnTo>
                  <a:lnTo>
                    <a:pt x="83" y="0"/>
                  </a:lnTo>
                  <a:lnTo>
                    <a:pt x="83" y="0"/>
                  </a:lnTo>
                  <a:lnTo>
                    <a:pt x="80" y="1"/>
                  </a:lnTo>
                  <a:lnTo>
                    <a:pt x="77" y="3"/>
                  </a:lnTo>
                  <a:lnTo>
                    <a:pt x="71" y="3"/>
                  </a:lnTo>
                  <a:lnTo>
                    <a:pt x="71" y="3"/>
                  </a:lnTo>
                  <a:lnTo>
                    <a:pt x="68" y="1"/>
                  </a:lnTo>
                  <a:lnTo>
                    <a:pt x="64" y="1"/>
                  </a:lnTo>
                  <a:lnTo>
                    <a:pt x="61" y="3"/>
                  </a:lnTo>
                  <a:lnTo>
                    <a:pt x="60" y="5"/>
                  </a:lnTo>
                  <a:lnTo>
                    <a:pt x="60" y="5"/>
                  </a:lnTo>
                  <a:lnTo>
                    <a:pt x="60" y="8"/>
                  </a:lnTo>
                  <a:lnTo>
                    <a:pt x="58" y="11"/>
                  </a:lnTo>
                  <a:lnTo>
                    <a:pt x="56" y="11"/>
                  </a:lnTo>
                  <a:lnTo>
                    <a:pt x="56" y="10"/>
                  </a:lnTo>
                  <a:lnTo>
                    <a:pt x="56" y="10"/>
                  </a:lnTo>
                  <a:lnTo>
                    <a:pt x="56" y="8"/>
                  </a:lnTo>
                  <a:lnTo>
                    <a:pt x="53" y="7"/>
                  </a:lnTo>
                  <a:lnTo>
                    <a:pt x="50" y="5"/>
                  </a:lnTo>
                  <a:lnTo>
                    <a:pt x="47" y="4"/>
                  </a:lnTo>
                  <a:lnTo>
                    <a:pt x="47" y="4"/>
                  </a:lnTo>
                  <a:lnTo>
                    <a:pt x="46" y="3"/>
                  </a:lnTo>
                  <a:lnTo>
                    <a:pt x="43" y="3"/>
                  </a:lnTo>
                  <a:lnTo>
                    <a:pt x="37" y="3"/>
                  </a:lnTo>
                  <a:lnTo>
                    <a:pt x="30" y="3"/>
                  </a:lnTo>
                  <a:lnTo>
                    <a:pt x="24" y="3"/>
                  </a:lnTo>
                  <a:lnTo>
                    <a:pt x="24" y="3"/>
                  </a:lnTo>
                  <a:lnTo>
                    <a:pt x="20" y="3"/>
                  </a:lnTo>
                  <a:lnTo>
                    <a:pt x="14" y="4"/>
                  </a:lnTo>
                  <a:lnTo>
                    <a:pt x="9" y="8"/>
                  </a:lnTo>
                  <a:lnTo>
                    <a:pt x="3" y="14"/>
                  </a:lnTo>
                  <a:lnTo>
                    <a:pt x="3" y="14"/>
                  </a:lnTo>
                  <a:lnTo>
                    <a:pt x="0" y="18"/>
                  </a:lnTo>
                  <a:lnTo>
                    <a:pt x="2" y="21"/>
                  </a:lnTo>
                  <a:lnTo>
                    <a:pt x="3" y="24"/>
                  </a:lnTo>
                  <a:lnTo>
                    <a:pt x="3" y="28"/>
                  </a:lnTo>
                  <a:lnTo>
                    <a:pt x="3" y="28"/>
                  </a:lnTo>
                  <a:lnTo>
                    <a:pt x="4" y="32"/>
                  </a:lnTo>
                  <a:lnTo>
                    <a:pt x="6" y="35"/>
                  </a:lnTo>
                  <a:lnTo>
                    <a:pt x="6" y="37"/>
                  </a:lnTo>
                  <a:lnTo>
                    <a:pt x="6" y="41"/>
                  </a:lnTo>
                  <a:lnTo>
                    <a:pt x="6" y="41"/>
                  </a:lnTo>
                  <a:lnTo>
                    <a:pt x="6" y="41"/>
                  </a:lnTo>
                  <a:lnTo>
                    <a:pt x="6" y="41"/>
                  </a:lnTo>
                  <a:lnTo>
                    <a:pt x="9" y="44"/>
                  </a:lnTo>
                  <a:lnTo>
                    <a:pt x="10" y="48"/>
                  </a:lnTo>
                  <a:lnTo>
                    <a:pt x="10" y="55"/>
                  </a:lnTo>
                  <a:lnTo>
                    <a:pt x="10" y="55"/>
                  </a:lnTo>
                  <a:lnTo>
                    <a:pt x="12" y="58"/>
                  </a:lnTo>
                  <a:lnTo>
                    <a:pt x="14" y="58"/>
                  </a:lnTo>
                  <a:lnTo>
                    <a:pt x="20" y="57"/>
                  </a:lnTo>
                  <a:lnTo>
                    <a:pt x="20" y="57"/>
                  </a:lnTo>
                  <a:lnTo>
                    <a:pt x="21" y="58"/>
                  </a:lnTo>
                  <a:lnTo>
                    <a:pt x="20" y="59"/>
                  </a:lnTo>
                  <a:lnTo>
                    <a:pt x="20" y="62"/>
                  </a:lnTo>
                  <a:lnTo>
                    <a:pt x="20" y="65"/>
                  </a:lnTo>
                  <a:lnTo>
                    <a:pt x="20" y="65"/>
                  </a:lnTo>
                  <a:lnTo>
                    <a:pt x="23" y="67"/>
                  </a:lnTo>
                  <a:lnTo>
                    <a:pt x="27" y="65"/>
                  </a:lnTo>
                  <a:lnTo>
                    <a:pt x="31" y="65"/>
                  </a:lnTo>
                  <a:lnTo>
                    <a:pt x="33" y="65"/>
                  </a:lnTo>
                  <a:lnTo>
                    <a:pt x="33" y="67"/>
                  </a:lnTo>
                  <a:lnTo>
                    <a:pt x="33" y="67"/>
                  </a:lnTo>
                  <a:lnTo>
                    <a:pt x="34" y="69"/>
                  </a:lnTo>
                  <a:lnTo>
                    <a:pt x="34" y="69"/>
                  </a:lnTo>
                  <a:lnTo>
                    <a:pt x="41" y="65"/>
                  </a:lnTo>
                  <a:lnTo>
                    <a:pt x="44" y="64"/>
                  </a:lnTo>
                  <a:lnTo>
                    <a:pt x="44" y="61"/>
                  </a:lnTo>
                  <a:lnTo>
                    <a:pt x="44" y="6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99" name="Freeform 250">
              <a:extLst>
                <a:ext uri="{FF2B5EF4-FFF2-40B4-BE49-F238E27FC236}">
                  <a16:creationId xmlns:a16="http://schemas.microsoft.com/office/drawing/2014/main" id="{81ECF7D7-8706-4644-9E38-6810B2A04484}"/>
                </a:ext>
              </a:extLst>
            </p:cNvPr>
            <p:cNvSpPr>
              <a:spLocks/>
            </p:cNvSpPr>
            <p:nvPr/>
          </p:nvSpPr>
          <p:spPr bwMode="auto">
            <a:xfrm>
              <a:off x="6348190" y="3130084"/>
              <a:ext cx="165512" cy="203707"/>
            </a:xfrm>
            <a:custGeom>
              <a:avLst/>
              <a:gdLst/>
              <a:ahLst/>
              <a:cxnLst>
                <a:cxn ang="0">
                  <a:pos x="78" y="64"/>
                </a:cxn>
                <a:cxn ang="0">
                  <a:pos x="64" y="54"/>
                </a:cxn>
                <a:cxn ang="0">
                  <a:pos x="63" y="52"/>
                </a:cxn>
                <a:cxn ang="0">
                  <a:pos x="70" y="47"/>
                </a:cxn>
                <a:cxn ang="0">
                  <a:pos x="74" y="44"/>
                </a:cxn>
                <a:cxn ang="0">
                  <a:pos x="73" y="39"/>
                </a:cxn>
                <a:cxn ang="0">
                  <a:pos x="70" y="32"/>
                </a:cxn>
                <a:cxn ang="0">
                  <a:pos x="61" y="27"/>
                </a:cxn>
                <a:cxn ang="0">
                  <a:pos x="55" y="29"/>
                </a:cxn>
                <a:cxn ang="0">
                  <a:pos x="46" y="22"/>
                </a:cxn>
                <a:cxn ang="0">
                  <a:pos x="41" y="15"/>
                </a:cxn>
                <a:cxn ang="0">
                  <a:pos x="37" y="9"/>
                </a:cxn>
                <a:cxn ang="0">
                  <a:pos x="31" y="0"/>
                </a:cxn>
                <a:cxn ang="0">
                  <a:pos x="24" y="2"/>
                </a:cxn>
                <a:cxn ang="0">
                  <a:pos x="21" y="7"/>
                </a:cxn>
                <a:cxn ang="0">
                  <a:pos x="24" y="13"/>
                </a:cxn>
                <a:cxn ang="0">
                  <a:pos x="23" y="22"/>
                </a:cxn>
                <a:cxn ang="0">
                  <a:pos x="19" y="20"/>
                </a:cxn>
                <a:cxn ang="0">
                  <a:pos x="13" y="15"/>
                </a:cxn>
                <a:cxn ang="0">
                  <a:pos x="7" y="25"/>
                </a:cxn>
                <a:cxn ang="0">
                  <a:pos x="4" y="30"/>
                </a:cxn>
                <a:cxn ang="0">
                  <a:pos x="0" y="33"/>
                </a:cxn>
                <a:cxn ang="0">
                  <a:pos x="3" y="37"/>
                </a:cxn>
                <a:cxn ang="0">
                  <a:pos x="4" y="49"/>
                </a:cxn>
                <a:cxn ang="0">
                  <a:pos x="6" y="50"/>
                </a:cxn>
                <a:cxn ang="0">
                  <a:pos x="14" y="50"/>
                </a:cxn>
                <a:cxn ang="0">
                  <a:pos x="16" y="57"/>
                </a:cxn>
                <a:cxn ang="0">
                  <a:pos x="14" y="69"/>
                </a:cxn>
                <a:cxn ang="0">
                  <a:pos x="11" y="76"/>
                </a:cxn>
                <a:cxn ang="0">
                  <a:pos x="10" y="81"/>
                </a:cxn>
                <a:cxn ang="0">
                  <a:pos x="16" y="83"/>
                </a:cxn>
                <a:cxn ang="0">
                  <a:pos x="28" y="74"/>
                </a:cxn>
                <a:cxn ang="0">
                  <a:pos x="36" y="76"/>
                </a:cxn>
                <a:cxn ang="0">
                  <a:pos x="41" y="76"/>
                </a:cxn>
                <a:cxn ang="0">
                  <a:pos x="46" y="73"/>
                </a:cxn>
                <a:cxn ang="0">
                  <a:pos x="57" y="70"/>
                </a:cxn>
                <a:cxn ang="0">
                  <a:pos x="67" y="79"/>
                </a:cxn>
                <a:cxn ang="0">
                  <a:pos x="74" y="86"/>
                </a:cxn>
                <a:cxn ang="0">
                  <a:pos x="73" y="100"/>
                </a:cxn>
                <a:cxn ang="0">
                  <a:pos x="74" y="103"/>
                </a:cxn>
                <a:cxn ang="0">
                  <a:pos x="84" y="114"/>
                </a:cxn>
                <a:cxn ang="0">
                  <a:pos x="85" y="126"/>
                </a:cxn>
                <a:cxn ang="0">
                  <a:pos x="83" y="138"/>
                </a:cxn>
                <a:cxn ang="0">
                  <a:pos x="90" y="141"/>
                </a:cxn>
                <a:cxn ang="0">
                  <a:pos x="90" y="144"/>
                </a:cxn>
                <a:cxn ang="0">
                  <a:pos x="94" y="138"/>
                </a:cxn>
                <a:cxn ang="0">
                  <a:pos x="98" y="134"/>
                </a:cxn>
                <a:cxn ang="0">
                  <a:pos x="105" y="136"/>
                </a:cxn>
                <a:cxn ang="0">
                  <a:pos x="117" y="133"/>
                </a:cxn>
                <a:cxn ang="0">
                  <a:pos x="117" y="127"/>
                </a:cxn>
                <a:cxn ang="0">
                  <a:pos x="114" y="110"/>
                </a:cxn>
                <a:cxn ang="0">
                  <a:pos x="104" y="101"/>
                </a:cxn>
                <a:cxn ang="0">
                  <a:pos x="98" y="93"/>
                </a:cxn>
                <a:cxn ang="0">
                  <a:pos x="88" y="80"/>
                </a:cxn>
                <a:cxn ang="0">
                  <a:pos x="81" y="70"/>
                </a:cxn>
              </a:cxnLst>
              <a:rect l="0" t="0" r="r" b="b"/>
              <a:pathLst>
                <a:path w="117" h="144">
                  <a:moveTo>
                    <a:pt x="80" y="66"/>
                  </a:moveTo>
                  <a:lnTo>
                    <a:pt x="80" y="66"/>
                  </a:lnTo>
                  <a:lnTo>
                    <a:pt x="78" y="64"/>
                  </a:lnTo>
                  <a:lnTo>
                    <a:pt x="77" y="63"/>
                  </a:lnTo>
                  <a:lnTo>
                    <a:pt x="70" y="59"/>
                  </a:lnTo>
                  <a:lnTo>
                    <a:pt x="64" y="54"/>
                  </a:lnTo>
                  <a:lnTo>
                    <a:pt x="63" y="53"/>
                  </a:lnTo>
                  <a:lnTo>
                    <a:pt x="63" y="52"/>
                  </a:lnTo>
                  <a:lnTo>
                    <a:pt x="63" y="52"/>
                  </a:lnTo>
                  <a:lnTo>
                    <a:pt x="64" y="50"/>
                  </a:lnTo>
                  <a:lnTo>
                    <a:pt x="65" y="49"/>
                  </a:lnTo>
                  <a:lnTo>
                    <a:pt x="70" y="47"/>
                  </a:lnTo>
                  <a:lnTo>
                    <a:pt x="73" y="46"/>
                  </a:lnTo>
                  <a:lnTo>
                    <a:pt x="74" y="46"/>
                  </a:lnTo>
                  <a:lnTo>
                    <a:pt x="74" y="44"/>
                  </a:lnTo>
                  <a:lnTo>
                    <a:pt x="74" y="44"/>
                  </a:lnTo>
                  <a:lnTo>
                    <a:pt x="74" y="42"/>
                  </a:lnTo>
                  <a:lnTo>
                    <a:pt x="73" y="39"/>
                  </a:lnTo>
                  <a:lnTo>
                    <a:pt x="71" y="36"/>
                  </a:lnTo>
                  <a:lnTo>
                    <a:pt x="70" y="32"/>
                  </a:lnTo>
                  <a:lnTo>
                    <a:pt x="70" y="32"/>
                  </a:lnTo>
                  <a:lnTo>
                    <a:pt x="68" y="27"/>
                  </a:lnTo>
                  <a:lnTo>
                    <a:pt x="64" y="27"/>
                  </a:lnTo>
                  <a:lnTo>
                    <a:pt x="61" y="27"/>
                  </a:lnTo>
                  <a:lnTo>
                    <a:pt x="58" y="29"/>
                  </a:lnTo>
                  <a:lnTo>
                    <a:pt x="58" y="29"/>
                  </a:lnTo>
                  <a:lnTo>
                    <a:pt x="55" y="29"/>
                  </a:lnTo>
                  <a:lnTo>
                    <a:pt x="51" y="27"/>
                  </a:lnTo>
                  <a:lnTo>
                    <a:pt x="47" y="25"/>
                  </a:lnTo>
                  <a:lnTo>
                    <a:pt x="46" y="22"/>
                  </a:lnTo>
                  <a:lnTo>
                    <a:pt x="46" y="22"/>
                  </a:lnTo>
                  <a:lnTo>
                    <a:pt x="44" y="19"/>
                  </a:lnTo>
                  <a:lnTo>
                    <a:pt x="41" y="15"/>
                  </a:lnTo>
                  <a:lnTo>
                    <a:pt x="38" y="12"/>
                  </a:lnTo>
                  <a:lnTo>
                    <a:pt x="37" y="9"/>
                  </a:lnTo>
                  <a:lnTo>
                    <a:pt x="37" y="9"/>
                  </a:lnTo>
                  <a:lnTo>
                    <a:pt x="36" y="6"/>
                  </a:lnTo>
                  <a:lnTo>
                    <a:pt x="31" y="0"/>
                  </a:lnTo>
                  <a:lnTo>
                    <a:pt x="31" y="0"/>
                  </a:lnTo>
                  <a:lnTo>
                    <a:pt x="27" y="2"/>
                  </a:lnTo>
                  <a:lnTo>
                    <a:pt x="24" y="2"/>
                  </a:lnTo>
                  <a:lnTo>
                    <a:pt x="24" y="2"/>
                  </a:lnTo>
                  <a:lnTo>
                    <a:pt x="23" y="2"/>
                  </a:lnTo>
                  <a:lnTo>
                    <a:pt x="23" y="5"/>
                  </a:lnTo>
                  <a:lnTo>
                    <a:pt x="21" y="7"/>
                  </a:lnTo>
                  <a:lnTo>
                    <a:pt x="23" y="10"/>
                  </a:lnTo>
                  <a:lnTo>
                    <a:pt x="23" y="10"/>
                  </a:lnTo>
                  <a:lnTo>
                    <a:pt x="24" y="13"/>
                  </a:lnTo>
                  <a:lnTo>
                    <a:pt x="24" y="17"/>
                  </a:lnTo>
                  <a:lnTo>
                    <a:pt x="24" y="22"/>
                  </a:lnTo>
                  <a:lnTo>
                    <a:pt x="23" y="22"/>
                  </a:lnTo>
                  <a:lnTo>
                    <a:pt x="21" y="22"/>
                  </a:lnTo>
                  <a:lnTo>
                    <a:pt x="21" y="22"/>
                  </a:lnTo>
                  <a:lnTo>
                    <a:pt x="19" y="20"/>
                  </a:lnTo>
                  <a:lnTo>
                    <a:pt x="17" y="17"/>
                  </a:lnTo>
                  <a:lnTo>
                    <a:pt x="16" y="16"/>
                  </a:lnTo>
                  <a:lnTo>
                    <a:pt x="13" y="15"/>
                  </a:lnTo>
                  <a:lnTo>
                    <a:pt x="13" y="15"/>
                  </a:lnTo>
                  <a:lnTo>
                    <a:pt x="10" y="20"/>
                  </a:lnTo>
                  <a:lnTo>
                    <a:pt x="7" y="25"/>
                  </a:lnTo>
                  <a:lnTo>
                    <a:pt x="6" y="27"/>
                  </a:lnTo>
                  <a:lnTo>
                    <a:pt x="6" y="27"/>
                  </a:lnTo>
                  <a:lnTo>
                    <a:pt x="4" y="30"/>
                  </a:lnTo>
                  <a:lnTo>
                    <a:pt x="3" y="30"/>
                  </a:lnTo>
                  <a:lnTo>
                    <a:pt x="0" y="33"/>
                  </a:lnTo>
                  <a:lnTo>
                    <a:pt x="0" y="33"/>
                  </a:lnTo>
                  <a:lnTo>
                    <a:pt x="3" y="36"/>
                  </a:lnTo>
                  <a:lnTo>
                    <a:pt x="3" y="36"/>
                  </a:lnTo>
                  <a:lnTo>
                    <a:pt x="3" y="37"/>
                  </a:lnTo>
                  <a:lnTo>
                    <a:pt x="3" y="40"/>
                  </a:lnTo>
                  <a:lnTo>
                    <a:pt x="3" y="44"/>
                  </a:lnTo>
                  <a:lnTo>
                    <a:pt x="4" y="49"/>
                  </a:lnTo>
                  <a:lnTo>
                    <a:pt x="4" y="49"/>
                  </a:lnTo>
                  <a:lnTo>
                    <a:pt x="6" y="49"/>
                  </a:lnTo>
                  <a:lnTo>
                    <a:pt x="6" y="50"/>
                  </a:lnTo>
                  <a:lnTo>
                    <a:pt x="10" y="49"/>
                  </a:lnTo>
                  <a:lnTo>
                    <a:pt x="13" y="49"/>
                  </a:lnTo>
                  <a:lnTo>
                    <a:pt x="14" y="50"/>
                  </a:lnTo>
                  <a:lnTo>
                    <a:pt x="16" y="52"/>
                  </a:lnTo>
                  <a:lnTo>
                    <a:pt x="16" y="52"/>
                  </a:lnTo>
                  <a:lnTo>
                    <a:pt x="16" y="57"/>
                  </a:lnTo>
                  <a:lnTo>
                    <a:pt x="16" y="60"/>
                  </a:lnTo>
                  <a:lnTo>
                    <a:pt x="14" y="64"/>
                  </a:lnTo>
                  <a:lnTo>
                    <a:pt x="14" y="69"/>
                  </a:lnTo>
                  <a:lnTo>
                    <a:pt x="14" y="69"/>
                  </a:lnTo>
                  <a:lnTo>
                    <a:pt x="13" y="73"/>
                  </a:lnTo>
                  <a:lnTo>
                    <a:pt x="11" y="76"/>
                  </a:lnTo>
                  <a:lnTo>
                    <a:pt x="10" y="79"/>
                  </a:lnTo>
                  <a:lnTo>
                    <a:pt x="10" y="81"/>
                  </a:lnTo>
                  <a:lnTo>
                    <a:pt x="10" y="81"/>
                  </a:lnTo>
                  <a:lnTo>
                    <a:pt x="10" y="83"/>
                  </a:lnTo>
                  <a:lnTo>
                    <a:pt x="11" y="84"/>
                  </a:lnTo>
                  <a:lnTo>
                    <a:pt x="16" y="83"/>
                  </a:lnTo>
                  <a:lnTo>
                    <a:pt x="24" y="76"/>
                  </a:lnTo>
                  <a:lnTo>
                    <a:pt x="24" y="76"/>
                  </a:lnTo>
                  <a:lnTo>
                    <a:pt x="28" y="74"/>
                  </a:lnTo>
                  <a:lnTo>
                    <a:pt x="31" y="73"/>
                  </a:lnTo>
                  <a:lnTo>
                    <a:pt x="34" y="74"/>
                  </a:lnTo>
                  <a:lnTo>
                    <a:pt x="36" y="76"/>
                  </a:lnTo>
                  <a:lnTo>
                    <a:pt x="36" y="76"/>
                  </a:lnTo>
                  <a:lnTo>
                    <a:pt x="38" y="77"/>
                  </a:lnTo>
                  <a:lnTo>
                    <a:pt x="41" y="76"/>
                  </a:lnTo>
                  <a:lnTo>
                    <a:pt x="44" y="74"/>
                  </a:lnTo>
                  <a:lnTo>
                    <a:pt x="46" y="73"/>
                  </a:lnTo>
                  <a:lnTo>
                    <a:pt x="46" y="73"/>
                  </a:lnTo>
                  <a:lnTo>
                    <a:pt x="48" y="70"/>
                  </a:lnTo>
                  <a:lnTo>
                    <a:pt x="53" y="70"/>
                  </a:lnTo>
                  <a:lnTo>
                    <a:pt x="57" y="70"/>
                  </a:lnTo>
                  <a:lnTo>
                    <a:pt x="61" y="71"/>
                  </a:lnTo>
                  <a:lnTo>
                    <a:pt x="61" y="71"/>
                  </a:lnTo>
                  <a:lnTo>
                    <a:pt x="67" y="79"/>
                  </a:lnTo>
                  <a:lnTo>
                    <a:pt x="73" y="84"/>
                  </a:lnTo>
                  <a:lnTo>
                    <a:pt x="73" y="84"/>
                  </a:lnTo>
                  <a:lnTo>
                    <a:pt x="74" y="86"/>
                  </a:lnTo>
                  <a:lnTo>
                    <a:pt x="74" y="87"/>
                  </a:lnTo>
                  <a:lnTo>
                    <a:pt x="73" y="94"/>
                  </a:lnTo>
                  <a:lnTo>
                    <a:pt x="73" y="100"/>
                  </a:lnTo>
                  <a:lnTo>
                    <a:pt x="73" y="101"/>
                  </a:lnTo>
                  <a:lnTo>
                    <a:pt x="74" y="103"/>
                  </a:lnTo>
                  <a:lnTo>
                    <a:pt x="74" y="103"/>
                  </a:lnTo>
                  <a:lnTo>
                    <a:pt x="78" y="106"/>
                  </a:lnTo>
                  <a:lnTo>
                    <a:pt x="81" y="108"/>
                  </a:lnTo>
                  <a:lnTo>
                    <a:pt x="84" y="114"/>
                  </a:lnTo>
                  <a:lnTo>
                    <a:pt x="85" y="120"/>
                  </a:lnTo>
                  <a:lnTo>
                    <a:pt x="85" y="120"/>
                  </a:lnTo>
                  <a:lnTo>
                    <a:pt x="85" y="126"/>
                  </a:lnTo>
                  <a:lnTo>
                    <a:pt x="85" y="130"/>
                  </a:lnTo>
                  <a:lnTo>
                    <a:pt x="85" y="134"/>
                  </a:lnTo>
                  <a:lnTo>
                    <a:pt x="83" y="138"/>
                  </a:lnTo>
                  <a:lnTo>
                    <a:pt x="83" y="138"/>
                  </a:lnTo>
                  <a:lnTo>
                    <a:pt x="88" y="140"/>
                  </a:lnTo>
                  <a:lnTo>
                    <a:pt x="90" y="141"/>
                  </a:lnTo>
                  <a:lnTo>
                    <a:pt x="90" y="143"/>
                  </a:lnTo>
                  <a:lnTo>
                    <a:pt x="90" y="143"/>
                  </a:lnTo>
                  <a:lnTo>
                    <a:pt x="90" y="144"/>
                  </a:lnTo>
                  <a:lnTo>
                    <a:pt x="92" y="144"/>
                  </a:lnTo>
                  <a:lnTo>
                    <a:pt x="94" y="141"/>
                  </a:lnTo>
                  <a:lnTo>
                    <a:pt x="94" y="138"/>
                  </a:lnTo>
                  <a:lnTo>
                    <a:pt x="94" y="138"/>
                  </a:lnTo>
                  <a:lnTo>
                    <a:pt x="95" y="136"/>
                  </a:lnTo>
                  <a:lnTo>
                    <a:pt x="98" y="134"/>
                  </a:lnTo>
                  <a:lnTo>
                    <a:pt x="102" y="134"/>
                  </a:lnTo>
                  <a:lnTo>
                    <a:pt x="105" y="136"/>
                  </a:lnTo>
                  <a:lnTo>
                    <a:pt x="105" y="136"/>
                  </a:lnTo>
                  <a:lnTo>
                    <a:pt x="111" y="136"/>
                  </a:lnTo>
                  <a:lnTo>
                    <a:pt x="114" y="134"/>
                  </a:lnTo>
                  <a:lnTo>
                    <a:pt x="117" y="133"/>
                  </a:lnTo>
                  <a:lnTo>
                    <a:pt x="117" y="133"/>
                  </a:lnTo>
                  <a:lnTo>
                    <a:pt x="117" y="127"/>
                  </a:lnTo>
                  <a:lnTo>
                    <a:pt x="117" y="127"/>
                  </a:lnTo>
                  <a:lnTo>
                    <a:pt x="117" y="117"/>
                  </a:lnTo>
                  <a:lnTo>
                    <a:pt x="117" y="113"/>
                  </a:lnTo>
                  <a:lnTo>
                    <a:pt x="114" y="110"/>
                  </a:lnTo>
                  <a:lnTo>
                    <a:pt x="114" y="110"/>
                  </a:lnTo>
                  <a:lnTo>
                    <a:pt x="107" y="106"/>
                  </a:lnTo>
                  <a:lnTo>
                    <a:pt x="104" y="101"/>
                  </a:lnTo>
                  <a:lnTo>
                    <a:pt x="101" y="99"/>
                  </a:lnTo>
                  <a:lnTo>
                    <a:pt x="101" y="99"/>
                  </a:lnTo>
                  <a:lnTo>
                    <a:pt x="98" y="93"/>
                  </a:lnTo>
                  <a:lnTo>
                    <a:pt x="94" y="89"/>
                  </a:lnTo>
                  <a:lnTo>
                    <a:pt x="91" y="84"/>
                  </a:lnTo>
                  <a:lnTo>
                    <a:pt x="88" y="80"/>
                  </a:lnTo>
                  <a:lnTo>
                    <a:pt x="88" y="80"/>
                  </a:lnTo>
                  <a:lnTo>
                    <a:pt x="83" y="73"/>
                  </a:lnTo>
                  <a:lnTo>
                    <a:pt x="81" y="70"/>
                  </a:lnTo>
                  <a:lnTo>
                    <a:pt x="80" y="66"/>
                  </a:lnTo>
                  <a:lnTo>
                    <a:pt x="80" y="6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0" name="Freeform 251">
              <a:extLst>
                <a:ext uri="{FF2B5EF4-FFF2-40B4-BE49-F238E27FC236}">
                  <a16:creationId xmlns:a16="http://schemas.microsoft.com/office/drawing/2014/main" id="{BEDDC78F-1791-441C-8BC9-EC178E4F1FB6}"/>
                </a:ext>
              </a:extLst>
            </p:cNvPr>
            <p:cNvSpPr>
              <a:spLocks/>
            </p:cNvSpPr>
            <p:nvPr/>
          </p:nvSpPr>
          <p:spPr bwMode="auto">
            <a:xfrm>
              <a:off x="6290190" y="3176767"/>
              <a:ext cx="178243" cy="342340"/>
            </a:xfrm>
            <a:custGeom>
              <a:avLst/>
              <a:gdLst/>
              <a:ahLst/>
              <a:cxnLst>
                <a:cxn ang="0">
                  <a:pos x="77" y="121"/>
                </a:cxn>
                <a:cxn ang="0">
                  <a:pos x="84" y="108"/>
                </a:cxn>
                <a:cxn ang="0">
                  <a:pos x="99" y="103"/>
                </a:cxn>
                <a:cxn ang="0">
                  <a:pos x="121" y="103"/>
                </a:cxn>
                <a:cxn ang="0">
                  <a:pos x="124" y="105"/>
                </a:cxn>
                <a:cxn ang="0">
                  <a:pos x="126" y="87"/>
                </a:cxn>
                <a:cxn ang="0">
                  <a:pos x="119" y="73"/>
                </a:cxn>
                <a:cxn ang="0">
                  <a:pos x="114" y="67"/>
                </a:cxn>
                <a:cxn ang="0">
                  <a:pos x="114" y="51"/>
                </a:cxn>
                <a:cxn ang="0">
                  <a:pos x="102" y="38"/>
                </a:cxn>
                <a:cxn ang="0">
                  <a:pos x="87" y="40"/>
                </a:cxn>
                <a:cxn ang="0">
                  <a:pos x="79" y="44"/>
                </a:cxn>
                <a:cxn ang="0">
                  <a:pos x="72" y="40"/>
                </a:cxn>
                <a:cxn ang="0">
                  <a:pos x="57" y="50"/>
                </a:cxn>
                <a:cxn ang="0">
                  <a:pos x="51" y="48"/>
                </a:cxn>
                <a:cxn ang="0">
                  <a:pos x="55" y="36"/>
                </a:cxn>
                <a:cxn ang="0">
                  <a:pos x="57" y="24"/>
                </a:cxn>
                <a:cxn ang="0">
                  <a:pos x="54" y="16"/>
                </a:cxn>
                <a:cxn ang="0">
                  <a:pos x="45" y="16"/>
                </a:cxn>
                <a:cxn ang="0">
                  <a:pos x="44" y="4"/>
                </a:cxn>
                <a:cxn ang="0">
                  <a:pos x="41" y="0"/>
                </a:cxn>
                <a:cxn ang="0">
                  <a:pos x="31" y="6"/>
                </a:cxn>
                <a:cxn ang="0">
                  <a:pos x="21" y="13"/>
                </a:cxn>
                <a:cxn ang="0">
                  <a:pos x="7" y="14"/>
                </a:cxn>
                <a:cxn ang="0">
                  <a:pos x="0" y="44"/>
                </a:cxn>
                <a:cxn ang="0">
                  <a:pos x="8" y="57"/>
                </a:cxn>
                <a:cxn ang="0">
                  <a:pos x="13" y="64"/>
                </a:cxn>
                <a:cxn ang="0">
                  <a:pos x="17" y="71"/>
                </a:cxn>
                <a:cxn ang="0">
                  <a:pos x="14" y="77"/>
                </a:cxn>
                <a:cxn ang="0">
                  <a:pos x="11" y="88"/>
                </a:cxn>
                <a:cxn ang="0">
                  <a:pos x="13" y="101"/>
                </a:cxn>
                <a:cxn ang="0">
                  <a:pos x="23" y="115"/>
                </a:cxn>
                <a:cxn ang="0">
                  <a:pos x="25" y="131"/>
                </a:cxn>
                <a:cxn ang="0">
                  <a:pos x="24" y="151"/>
                </a:cxn>
                <a:cxn ang="0">
                  <a:pos x="15" y="164"/>
                </a:cxn>
                <a:cxn ang="0">
                  <a:pos x="8" y="201"/>
                </a:cxn>
                <a:cxn ang="0">
                  <a:pos x="20" y="208"/>
                </a:cxn>
                <a:cxn ang="0">
                  <a:pos x="37" y="231"/>
                </a:cxn>
                <a:cxn ang="0">
                  <a:pos x="52" y="235"/>
                </a:cxn>
                <a:cxn ang="0">
                  <a:pos x="55" y="242"/>
                </a:cxn>
                <a:cxn ang="0">
                  <a:pos x="68" y="241"/>
                </a:cxn>
                <a:cxn ang="0">
                  <a:pos x="72" y="235"/>
                </a:cxn>
                <a:cxn ang="0">
                  <a:pos x="54" y="225"/>
                </a:cxn>
                <a:cxn ang="0">
                  <a:pos x="44" y="218"/>
                </a:cxn>
                <a:cxn ang="0">
                  <a:pos x="41" y="202"/>
                </a:cxn>
                <a:cxn ang="0">
                  <a:pos x="37" y="192"/>
                </a:cxn>
                <a:cxn ang="0">
                  <a:pos x="27" y="184"/>
                </a:cxn>
                <a:cxn ang="0">
                  <a:pos x="28" y="158"/>
                </a:cxn>
                <a:cxn ang="0">
                  <a:pos x="37" y="132"/>
                </a:cxn>
                <a:cxn ang="0">
                  <a:pos x="37" y="124"/>
                </a:cxn>
                <a:cxn ang="0">
                  <a:pos x="50" y="120"/>
                </a:cxn>
                <a:cxn ang="0">
                  <a:pos x="54" y="130"/>
                </a:cxn>
                <a:cxn ang="0">
                  <a:pos x="68" y="132"/>
                </a:cxn>
                <a:cxn ang="0">
                  <a:pos x="79" y="141"/>
                </a:cxn>
                <a:cxn ang="0">
                  <a:pos x="81" y="141"/>
                </a:cxn>
                <a:cxn ang="0">
                  <a:pos x="78" y="128"/>
                </a:cxn>
              </a:cxnLst>
              <a:rect l="0" t="0" r="r" b="b"/>
              <a:pathLst>
                <a:path w="126" h="242">
                  <a:moveTo>
                    <a:pt x="78" y="128"/>
                  </a:moveTo>
                  <a:lnTo>
                    <a:pt x="78" y="128"/>
                  </a:lnTo>
                  <a:lnTo>
                    <a:pt x="78" y="124"/>
                  </a:lnTo>
                  <a:lnTo>
                    <a:pt x="77" y="121"/>
                  </a:lnTo>
                  <a:lnTo>
                    <a:pt x="75" y="118"/>
                  </a:lnTo>
                  <a:lnTo>
                    <a:pt x="78" y="114"/>
                  </a:lnTo>
                  <a:lnTo>
                    <a:pt x="78" y="114"/>
                  </a:lnTo>
                  <a:lnTo>
                    <a:pt x="84" y="108"/>
                  </a:lnTo>
                  <a:lnTo>
                    <a:pt x="89" y="104"/>
                  </a:lnTo>
                  <a:lnTo>
                    <a:pt x="95" y="103"/>
                  </a:lnTo>
                  <a:lnTo>
                    <a:pt x="99" y="103"/>
                  </a:lnTo>
                  <a:lnTo>
                    <a:pt x="99" y="103"/>
                  </a:lnTo>
                  <a:lnTo>
                    <a:pt x="105" y="103"/>
                  </a:lnTo>
                  <a:lnTo>
                    <a:pt x="112" y="103"/>
                  </a:lnTo>
                  <a:lnTo>
                    <a:pt x="118" y="103"/>
                  </a:lnTo>
                  <a:lnTo>
                    <a:pt x="121" y="103"/>
                  </a:lnTo>
                  <a:lnTo>
                    <a:pt x="122" y="104"/>
                  </a:lnTo>
                  <a:lnTo>
                    <a:pt x="122" y="104"/>
                  </a:lnTo>
                  <a:lnTo>
                    <a:pt x="124" y="105"/>
                  </a:lnTo>
                  <a:lnTo>
                    <a:pt x="124" y="105"/>
                  </a:lnTo>
                  <a:lnTo>
                    <a:pt x="126" y="101"/>
                  </a:lnTo>
                  <a:lnTo>
                    <a:pt x="126" y="97"/>
                  </a:lnTo>
                  <a:lnTo>
                    <a:pt x="126" y="93"/>
                  </a:lnTo>
                  <a:lnTo>
                    <a:pt x="126" y="87"/>
                  </a:lnTo>
                  <a:lnTo>
                    <a:pt x="126" y="87"/>
                  </a:lnTo>
                  <a:lnTo>
                    <a:pt x="125" y="81"/>
                  </a:lnTo>
                  <a:lnTo>
                    <a:pt x="122" y="75"/>
                  </a:lnTo>
                  <a:lnTo>
                    <a:pt x="119" y="73"/>
                  </a:lnTo>
                  <a:lnTo>
                    <a:pt x="115" y="70"/>
                  </a:lnTo>
                  <a:lnTo>
                    <a:pt x="115" y="70"/>
                  </a:lnTo>
                  <a:lnTo>
                    <a:pt x="114" y="68"/>
                  </a:lnTo>
                  <a:lnTo>
                    <a:pt x="114" y="67"/>
                  </a:lnTo>
                  <a:lnTo>
                    <a:pt x="114" y="61"/>
                  </a:lnTo>
                  <a:lnTo>
                    <a:pt x="115" y="54"/>
                  </a:lnTo>
                  <a:lnTo>
                    <a:pt x="115" y="53"/>
                  </a:lnTo>
                  <a:lnTo>
                    <a:pt x="114" y="51"/>
                  </a:lnTo>
                  <a:lnTo>
                    <a:pt x="114" y="51"/>
                  </a:lnTo>
                  <a:lnTo>
                    <a:pt x="108" y="46"/>
                  </a:lnTo>
                  <a:lnTo>
                    <a:pt x="102" y="38"/>
                  </a:lnTo>
                  <a:lnTo>
                    <a:pt x="102" y="38"/>
                  </a:lnTo>
                  <a:lnTo>
                    <a:pt x="98" y="37"/>
                  </a:lnTo>
                  <a:lnTo>
                    <a:pt x="94" y="37"/>
                  </a:lnTo>
                  <a:lnTo>
                    <a:pt x="89" y="37"/>
                  </a:lnTo>
                  <a:lnTo>
                    <a:pt x="87" y="40"/>
                  </a:lnTo>
                  <a:lnTo>
                    <a:pt x="87" y="40"/>
                  </a:lnTo>
                  <a:lnTo>
                    <a:pt x="85" y="41"/>
                  </a:lnTo>
                  <a:lnTo>
                    <a:pt x="82" y="43"/>
                  </a:lnTo>
                  <a:lnTo>
                    <a:pt x="79" y="44"/>
                  </a:lnTo>
                  <a:lnTo>
                    <a:pt x="77" y="43"/>
                  </a:lnTo>
                  <a:lnTo>
                    <a:pt x="77" y="43"/>
                  </a:lnTo>
                  <a:lnTo>
                    <a:pt x="75" y="41"/>
                  </a:lnTo>
                  <a:lnTo>
                    <a:pt x="72" y="40"/>
                  </a:lnTo>
                  <a:lnTo>
                    <a:pt x="69" y="41"/>
                  </a:lnTo>
                  <a:lnTo>
                    <a:pt x="65" y="43"/>
                  </a:lnTo>
                  <a:lnTo>
                    <a:pt x="65" y="43"/>
                  </a:lnTo>
                  <a:lnTo>
                    <a:pt x="57" y="50"/>
                  </a:lnTo>
                  <a:lnTo>
                    <a:pt x="52" y="51"/>
                  </a:lnTo>
                  <a:lnTo>
                    <a:pt x="51" y="50"/>
                  </a:lnTo>
                  <a:lnTo>
                    <a:pt x="51" y="48"/>
                  </a:lnTo>
                  <a:lnTo>
                    <a:pt x="51" y="48"/>
                  </a:lnTo>
                  <a:lnTo>
                    <a:pt x="51" y="46"/>
                  </a:lnTo>
                  <a:lnTo>
                    <a:pt x="52" y="43"/>
                  </a:lnTo>
                  <a:lnTo>
                    <a:pt x="54" y="40"/>
                  </a:lnTo>
                  <a:lnTo>
                    <a:pt x="55" y="36"/>
                  </a:lnTo>
                  <a:lnTo>
                    <a:pt x="55" y="36"/>
                  </a:lnTo>
                  <a:lnTo>
                    <a:pt x="55" y="31"/>
                  </a:lnTo>
                  <a:lnTo>
                    <a:pt x="57" y="27"/>
                  </a:lnTo>
                  <a:lnTo>
                    <a:pt x="57" y="24"/>
                  </a:lnTo>
                  <a:lnTo>
                    <a:pt x="57" y="19"/>
                  </a:lnTo>
                  <a:lnTo>
                    <a:pt x="57" y="19"/>
                  </a:lnTo>
                  <a:lnTo>
                    <a:pt x="55" y="17"/>
                  </a:lnTo>
                  <a:lnTo>
                    <a:pt x="54" y="16"/>
                  </a:lnTo>
                  <a:lnTo>
                    <a:pt x="51" y="16"/>
                  </a:lnTo>
                  <a:lnTo>
                    <a:pt x="47" y="17"/>
                  </a:lnTo>
                  <a:lnTo>
                    <a:pt x="47" y="16"/>
                  </a:lnTo>
                  <a:lnTo>
                    <a:pt x="45" y="16"/>
                  </a:lnTo>
                  <a:lnTo>
                    <a:pt x="45" y="16"/>
                  </a:lnTo>
                  <a:lnTo>
                    <a:pt x="44" y="11"/>
                  </a:lnTo>
                  <a:lnTo>
                    <a:pt x="44" y="7"/>
                  </a:lnTo>
                  <a:lnTo>
                    <a:pt x="44" y="4"/>
                  </a:lnTo>
                  <a:lnTo>
                    <a:pt x="44" y="3"/>
                  </a:lnTo>
                  <a:lnTo>
                    <a:pt x="44" y="3"/>
                  </a:lnTo>
                  <a:lnTo>
                    <a:pt x="41" y="0"/>
                  </a:lnTo>
                  <a:lnTo>
                    <a:pt x="41" y="0"/>
                  </a:lnTo>
                  <a:lnTo>
                    <a:pt x="38" y="2"/>
                  </a:lnTo>
                  <a:lnTo>
                    <a:pt x="38" y="2"/>
                  </a:lnTo>
                  <a:lnTo>
                    <a:pt x="35" y="4"/>
                  </a:lnTo>
                  <a:lnTo>
                    <a:pt x="31" y="6"/>
                  </a:lnTo>
                  <a:lnTo>
                    <a:pt x="27" y="7"/>
                  </a:lnTo>
                  <a:lnTo>
                    <a:pt x="24" y="10"/>
                  </a:lnTo>
                  <a:lnTo>
                    <a:pt x="24" y="10"/>
                  </a:lnTo>
                  <a:lnTo>
                    <a:pt x="21" y="13"/>
                  </a:lnTo>
                  <a:lnTo>
                    <a:pt x="17" y="14"/>
                  </a:lnTo>
                  <a:lnTo>
                    <a:pt x="11" y="14"/>
                  </a:lnTo>
                  <a:lnTo>
                    <a:pt x="11" y="14"/>
                  </a:lnTo>
                  <a:lnTo>
                    <a:pt x="7" y="14"/>
                  </a:lnTo>
                  <a:lnTo>
                    <a:pt x="4" y="16"/>
                  </a:lnTo>
                  <a:lnTo>
                    <a:pt x="3" y="19"/>
                  </a:lnTo>
                  <a:lnTo>
                    <a:pt x="3" y="19"/>
                  </a:lnTo>
                  <a:lnTo>
                    <a:pt x="0" y="44"/>
                  </a:lnTo>
                  <a:lnTo>
                    <a:pt x="0" y="44"/>
                  </a:lnTo>
                  <a:lnTo>
                    <a:pt x="1" y="48"/>
                  </a:lnTo>
                  <a:lnTo>
                    <a:pt x="4" y="53"/>
                  </a:lnTo>
                  <a:lnTo>
                    <a:pt x="8" y="57"/>
                  </a:lnTo>
                  <a:lnTo>
                    <a:pt x="11" y="58"/>
                  </a:lnTo>
                  <a:lnTo>
                    <a:pt x="11" y="58"/>
                  </a:lnTo>
                  <a:lnTo>
                    <a:pt x="13" y="61"/>
                  </a:lnTo>
                  <a:lnTo>
                    <a:pt x="13" y="64"/>
                  </a:lnTo>
                  <a:lnTo>
                    <a:pt x="13" y="67"/>
                  </a:lnTo>
                  <a:lnTo>
                    <a:pt x="14" y="70"/>
                  </a:lnTo>
                  <a:lnTo>
                    <a:pt x="14" y="70"/>
                  </a:lnTo>
                  <a:lnTo>
                    <a:pt x="17" y="71"/>
                  </a:lnTo>
                  <a:lnTo>
                    <a:pt x="17" y="74"/>
                  </a:lnTo>
                  <a:lnTo>
                    <a:pt x="15" y="77"/>
                  </a:lnTo>
                  <a:lnTo>
                    <a:pt x="14" y="77"/>
                  </a:lnTo>
                  <a:lnTo>
                    <a:pt x="14" y="77"/>
                  </a:lnTo>
                  <a:lnTo>
                    <a:pt x="13" y="78"/>
                  </a:lnTo>
                  <a:lnTo>
                    <a:pt x="14" y="81"/>
                  </a:lnTo>
                  <a:lnTo>
                    <a:pt x="13" y="85"/>
                  </a:lnTo>
                  <a:lnTo>
                    <a:pt x="11" y="88"/>
                  </a:lnTo>
                  <a:lnTo>
                    <a:pt x="11" y="88"/>
                  </a:lnTo>
                  <a:lnTo>
                    <a:pt x="10" y="93"/>
                  </a:lnTo>
                  <a:lnTo>
                    <a:pt x="11" y="97"/>
                  </a:lnTo>
                  <a:lnTo>
                    <a:pt x="13" y="101"/>
                  </a:lnTo>
                  <a:lnTo>
                    <a:pt x="17" y="105"/>
                  </a:lnTo>
                  <a:lnTo>
                    <a:pt x="17" y="105"/>
                  </a:lnTo>
                  <a:lnTo>
                    <a:pt x="21" y="111"/>
                  </a:lnTo>
                  <a:lnTo>
                    <a:pt x="23" y="115"/>
                  </a:lnTo>
                  <a:lnTo>
                    <a:pt x="24" y="125"/>
                  </a:lnTo>
                  <a:lnTo>
                    <a:pt x="24" y="125"/>
                  </a:lnTo>
                  <a:lnTo>
                    <a:pt x="24" y="128"/>
                  </a:lnTo>
                  <a:lnTo>
                    <a:pt x="25" y="131"/>
                  </a:lnTo>
                  <a:lnTo>
                    <a:pt x="28" y="134"/>
                  </a:lnTo>
                  <a:lnTo>
                    <a:pt x="28" y="138"/>
                  </a:lnTo>
                  <a:lnTo>
                    <a:pt x="28" y="138"/>
                  </a:lnTo>
                  <a:lnTo>
                    <a:pt x="24" y="151"/>
                  </a:lnTo>
                  <a:lnTo>
                    <a:pt x="20" y="161"/>
                  </a:lnTo>
                  <a:lnTo>
                    <a:pt x="17" y="164"/>
                  </a:lnTo>
                  <a:lnTo>
                    <a:pt x="15" y="164"/>
                  </a:lnTo>
                  <a:lnTo>
                    <a:pt x="15" y="164"/>
                  </a:lnTo>
                  <a:lnTo>
                    <a:pt x="10" y="188"/>
                  </a:lnTo>
                  <a:lnTo>
                    <a:pt x="10" y="188"/>
                  </a:lnTo>
                  <a:lnTo>
                    <a:pt x="8" y="198"/>
                  </a:lnTo>
                  <a:lnTo>
                    <a:pt x="8" y="201"/>
                  </a:lnTo>
                  <a:lnTo>
                    <a:pt x="11" y="202"/>
                  </a:lnTo>
                  <a:lnTo>
                    <a:pt x="11" y="202"/>
                  </a:lnTo>
                  <a:lnTo>
                    <a:pt x="15" y="204"/>
                  </a:lnTo>
                  <a:lnTo>
                    <a:pt x="20" y="208"/>
                  </a:lnTo>
                  <a:lnTo>
                    <a:pt x="32" y="222"/>
                  </a:lnTo>
                  <a:lnTo>
                    <a:pt x="32" y="222"/>
                  </a:lnTo>
                  <a:lnTo>
                    <a:pt x="37" y="231"/>
                  </a:lnTo>
                  <a:lnTo>
                    <a:pt x="37" y="231"/>
                  </a:lnTo>
                  <a:lnTo>
                    <a:pt x="47" y="231"/>
                  </a:lnTo>
                  <a:lnTo>
                    <a:pt x="47" y="231"/>
                  </a:lnTo>
                  <a:lnTo>
                    <a:pt x="50" y="232"/>
                  </a:lnTo>
                  <a:lnTo>
                    <a:pt x="52" y="235"/>
                  </a:lnTo>
                  <a:lnTo>
                    <a:pt x="54" y="238"/>
                  </a:lnTo>
                  <a:lnTo>
                    <a:pt x="54" y="241"/>
                  </a:lnTo>
                  <a:lnTo>
                    <a:pt x="54" y="241"/>
                  </a:lnTo>
                  <a:lnTo>
                    <a:pt x="55" y="242"/>
                  </a:lnTo>
                  <a:lnTo>
                    <a:pt x="60" y="242"/>
                  </a:lnTo>
                  <a:lnTo>
                    <a:pt x="67" y="242"/>
                  </a:lnTo>
                  <a:lnTo>
                    <a:pt x="67" y="242"/>
                  </a:lnTo>
                  <a:lnTo>
                    <a:pt x="68" y="241"/>
                  </a:lnTo>
                  <a:lnTo>
                    <a:pt x="68" y="239"/>
                  </a:lnTo>
                  <a:lnTo>
                    <a:pt x="69" y="238"/>
                  </a:lnTo>
                  <a:lnTo>
                    <a:pt x="72" y="235"/>
                  </a:lnTo>
                  <a:lnTo>
                    <a:pt x="72" y="235"/>
                  </a:lnTo>
                  <a:lnTo>
                    <a:pt x="68" y="232"/>
                  </a:lnTo>
                  <a:lnTo>
                    <a:pt x="64" y="229"/>
                  </a:lnTo>
                  <a:lnTo>
                    <a:pt x="58" y="226"/>
                  </a:lnTo>
                  <a:lnTo>
                    <a:pt x="54" y="225"/>
                  </a:lnTo>
                  <a:lnTo>
                    <a:pt x="54" y="225"/>
                  </a:lnTo>
                  <a:lnTo>
                    <a:pt x="51" y="223"/>
                  </a:lnTo>
                  <a:lnTo>
                    <a:pt x="48" y="222"/>
                  </a:lnTo>
                  <a:lnTo>
                    <a:pt x="44" y="218"/>
                  </a:lnTo>
                  <a:lnTo>
                    <a:pt x="42" y="212"/>
                  </a:lnTo>
                  <a:lnTo>
                    <a:pt x="42" y="206"/>
                  </a:lnTo>
                  <a:lnTo>
                    <a:pt x="42" y="206"/>
                  </a:lnTo>
                  <a:lnTo>
                    <a:pt x="41" y="202"/>
                  </a:lnTo>
                  <a:lnTo>
                    <a:pt x="40" y="199"/>
                  </a:lnTo>
                  <a:lnTo>
                    <a:pt x="37" y="195"/>
                  </a:lnTo>
                  <a:lnTo>
                    <a:pt x="37" y="192"/>
                  </a:lnTo>
                  <a:lnTo>
                    <a:pt x="37" y="192"/>
                  </a:lnTo>
                  <a:lnTo>
                    <a:pt x="35" y="189"/>
                  </a:lnTo>
                  <a:lnTo>
                    <a:pt x="34" y="186"/>
                  </a:lnTo>
                  <a:lnTo>
                    <a:pt x="27" y="184"/>
                  </a:lnTo>
                  <a:lnTo>
                    <a:pt x="27" y="184"/>
                  </a:lnTo>
                  <a:lnTo>
                    <a:pt x="24" y="182"/>
                  </a:lnTo>
                  <a:lnTo>
                    <a:pt x="24" y="179"/>
                  </a:lnTo>
                  <a:lnTo>
                    <a:pt x="25" y="172"/>
                  </a:lnTo>
                  <a:lnTo>
                    <a:pt x="28" y="158"/>
                  </a:lnTo>
                  <a:lnTo>
                    <a:pt x="28" y="158"/>
                  </a:lnTo>
                  <a:lnTo>
                    <a:pt x="30" y="151"/>
                  </a:lnTo>
                  <a:lnTo>
                    <a:pt x="34" y="142"/>
                  </a:lnTo>
                  <a:lnTo>
                    <a:pt x="37" y="132"/>
                  </a:lnTo>
                  <a:lnTo>
                    <a:pt x="37" y="128"/>
                  </a:lnTo>
                  <a:lnTo>
                    <a:pt x="37" y="125"/>
                  </a:lnTo>
                  <a:lnTo>
                    <a:pt x="37" y="125"/>
                  </a:lnTo>
                  <a:lnTo>
                    <a:pt x="37" y="124"/>
                  </a:lnTo>
                  <a:lnTo>
                    <a:pt x="37" y="121"/>
                  </a:lnTo>
                  <a:lnTo>
                    <a:pt x="41" y="118"/>
                  </a:lnTo>
                  <a:lnTo>
                    <a:pt x="47" y="118"/>
                  </a:lnTo>
                  <a:lnTo>
                    <a:pt x="50" y="120"/>
                  </a:lnTo>
                  <a:lnTo>
                    <a:pt x="51" y="121"/>
                  </a:lnTo>
                  <a:lnTo>
                    <a:pt x="51" y="121"/>
                  </a:lnTo>
                  <a:lnTo>
                    <a:pt x="51" y="127"/>
                  </a:lnTo>
                  <a:lnTo>
                    <a:pt x="54" y="130"/>
                  </a:lnTo>
                  <a:lnTo>
                    <a:pt x="57" y="131"/>
                  </a:lnTo>
                  <a:lnTo>
                    <a:pt x="62" y="131"/>
                  </a:lnTo>
                  <a:lnTo>
                    <a:pt x="62" y="131"/>
                  </a:lnTo>
                  <a:lnTo>
                    <a:pt x="68" y="132"/>
                  </a:lnTo>
                  <a:lnTo>
                    <a:pt x="72" y="135"/>
                  </a:lnTo>
                  <a:lnTo>
                    <a:pt x="75" y="138"/>
                  </a:lnTo>
                  <a:lnTo>
                    <a:pt x="79" y="141"/>
                  </a:lnTo>
                  <a:lnTo>
                    <a:pt x="79" y="141"/>
                  </a:lnTo>
                  <a:lnTo>
                    <a:pt x="81" y="141"/>
                  </a:lnTo>
                  <a:lnTo>
                    <a:pt x="81" y="141"/>
                  </a:lnTo>
                  <a:lnTo>
                    <a:pt x="81" y="141"/>
                  </a:lnTo>
                  <a:lnTo>
                    <a:pt x="81" y="141"/>
                  </a:lnTo>
                  <a:lnTo>
                    <a:pt x="81" y="137"/>
                  </a:lnTo>
                  <a:lnTo>
                    <a:pt x="81" y="135"/>
                  </a:lnTo>
                  <a:lnTo>
                    <a:pt x="79" y="132"/>
                  </a:lnTo>
                  <a:lnTo>
                    <a:pt x="78" y="128"/>
                  </a:lnTo>
                  <a:lnTo>
                    <a:pt x="78" y="12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1" name="Freeform 252">
              <a:extLst>
                <a:ext uri="{FF2B5EF4-FFF2-40B4-BE49-F238E27FC236}">
                  <a16:creationId xmlns:a16="http://schemas.microsoft.com/office/drawing/2014/main" id="{E0D6FF4A-52C9-46BB-A78A-1442D3AFF8EF}"/>
                </a:ext>
              </a:extLst>
            </p:cNvPr>
            <p:cNvSpPr>
              <a:spLocks/>
            </p:cNvSpPr>
            <p:nvPr/>
          </p:nvSpPr>
          <p:spPr bwMode="auto">
            <a:xfrm>
              <a:off x="4425709" y="2247355"/>
              <a:ext cx="216439" cy="176829"/>
            </a:xfrm>
            <a:custGeom>
              <a:avLst/>
              <a:gdLst/>
              <a:ahLst/>
              <a:cxnLst>
                <a:cxn ang="0">
                  <a:pos x="3" y="33"/>
                </a:cxn>
                <a:cxn ang="0">
                  <a:pos x="2" y="41"/>
                </a:cxn>
                <a:cxn ang="0">
                  <a:pos x="2" y="48"/>
                </a:cxn>
                <a:cxn ang="0">
                  <a:pos x="6" y="55"/>
                </a:cxn>
                <a:cxn ang="0">
                  <a:pos x="8" y="64"/>
                </a:cxn>
                <a:cxn ang="0">
                  <a:pos x="12" y="77"/>
                </a:cxn>
                <a:cxn ang="0">
                  <a:pos x="12" y="84"/>
                </a:cxn>
                <a:cxn ang="0">
                  <a:pos x="22" y="89"/>
                </a:cxn>
                <a:cxn ang="0">
                  <a:pos x="32" y="97"/>
                </a:cxn>
                <a:cxn ang="0">
                  <a:pos x="36" y="101"/>
                </a:cxn>
                <a:cxn ang="0">
                  <a:pos x="40" y="101"/>
                </a:cxn>
                <a:cxn ang="0">
                  <a:pos x="50" y="99"/>
                </a:cxn>
                <a:cxn ang="0">
                  <a:pos x="53" y="101"/>
                </a:cxn>
                <a:cxn ang="0">
                  <a:pos x="56" y="107"/>
                </a:cxn>
                <a:cxn ang="0">
                  <a:pos x="64" y="108"/>
                </a:cxn>
                <a:cxn ang="0">
                  <a:pos x="70" y="115"/>
                </a:cxn>
                <a:cxn ang="0">
                  <a:pos x="74" y="118"/>
                </a:cxn>
                <a:cxn ang="0">
                  <a:pos x="82" y="117"/>
                </a:cxn>
                <a:cxn ang="0">
                  <a:pos x="92" y="118"/>
                </a:cxn>
                <a:cxn ang="0">
                  <a:pos x="99" y="118"/>
                </a:cxn>
                <a:cxn ang="0">
                  <a:pos x="107" y="119"/>
                </a:cxn>
                <a:cxn ang="0">
                  <a:pos x="121" y="122"/>
                </a:cxn>
                <a:cxn ang="0">
                  <a:pos x="131" y="125"/>
                </a:cxn>
                <a:cxn ang="0">
                  <a:pos x="130" y="114"/>
                </a:cxn>
                <a:cxn ang="0">
                  <a:pos x="146" y="98"/>
                </a:cxn>
                <a:cxn ang="0">
                  <a:pos x="150" y="95"/>
                </a:cxn>
                <a:cxn ang="0">
                  <a:pos x="153" y="89"/>
                </a:cxn>
                <a:cxn ang="0">
                  <a:pos x="146" y="77"/>
                </a:cxn>
                <a:cxn ang="0">
                  <a:pos x="144" y="62"/>
                </a:cxn>
                <a:cxn ang="0">
                  <a:pos x="140" y="57"/>
                </a:cxn>
                <a:cxn ang="0">
                  <a:pos x="140" y="52"/>
                </a:cxn>
                <a:cxn ang="0">
                  <a:pos x="148" y="47"/>
                </a:cxn>
                <a:cxn ang="0">
                  <a:pos x="150" y="35"/>
                </a:cxn>
                <a:cxn ang="0">
                  <a:pos x="146" y="31"/>
                </a:cxn>
                <a:cxn ang="0">
                  <a:pos x="146" y="21"/>
                </a:cxn>
                <a:cxn ang="0">
                  <a:pos x="144" y="17"/>
                </a:cxn>
                <a:cxn ang="0">
                  <a:pos x="133" y="11"/>
                </a:cxn>
                <a:cxn ang="0">
                  <a:pos x="121" y="11"/>
                </a:cxn>
                <a:cxn ang="0">
                  <a:pos x="90" y="10"/>
                </a:cxn>
                <a:cxn ang="0">
                  <a:pos x="79" y="10"/>
                </a:cxn>
                <a:cxn ang="0">
                  <a:pos x="70" y="10"/>
                </a:cxn>
                <a:cxn ang="0">
                  <a:pos x="66" y="1"/>
                </a:cxn>
                <a:cxn ang="0">
                  <a:pos x="52" y="3"/>
                </a:cxn>
                <a:cxn ang="0">
                  <a:pos x="32" y="11"/>
                </a:cxn>
                <a:cxn ang="0">
                  <a:pos x="25" y="14"/>
                </a:cxn>
                <a:cxn ang="0">
                  <a:pos x="8" y="18"/>
                </a:cxn>
                <a:cxn ang="0">
                  <a:pos x="5" y="23"/>
                </a:cxn>
                <a:cxn ang="0">
                  <a:pos x="2" y="25"/>
                </a:cxn>
              </a:cxnLst>
              <a:rect l="0" t="0" r="r" b="b"/>
              <a:pathLst>
                <a:path w="153" h="125">
                  <a:moveTo>
                    <a:pt x="2" y="25"/>
                  </a:moveTo>
                  <a:lnTo>
                    <a:pt x="2" y="25"/>
                  </a:lnTo>
                  <a:lnTo>
                    <a:pt x="3" y="33"/>
                  </a:lnTo>
                  <a:lnTo>
                    <a:pt x="2" y="38"/>
                  </a:lnTo>
                  <a:lnTo>
                    <a:pt x="2" y="41"/>
                  </a:lnTo>
                  <a:lnTo>
                    <a:pt x="2" y="41"/>
                  </a:lnTo>
                  <a:lnTo>
                    <a:pt x="0" y="44"/>
                  </a:lnTo>
                  <a:lnTo>
                    <a:pt x="0" y="45"/>
                  </a:lnTo>
                  <a:lnTo>
                    <a:pt x="2" y="48"/>
                  </a:lnTo>
                  <a:lnTo>
                    <a:pt x="2" y="48"/>
                  </a:lnTo>
                  <a:lnTo>
                    <a:pt x="5" y="51"/>
                  </a:lnTo>
                  <a:lnTo>
                    <a:pt x="6" y="55"/>
                  </a:lnTo>
                  <a:lnTo>
                    <a:pt x="6" y="55"/>
                  </a:lnTo>
                  <a:lnTo>
                    <a:pt x="8" y="60"/>
                  </a:lnTo>
                  <a:lnTo>
                    <a:pt x="8" y="64"/>
                  </a:lnTo>
                  <a:lnTo>
                    <a:pt x="8" y="64"/>
                  </a:lnTo>
                  <a:lnTo>
                    <a:pt x="9" y="72"/>
                  </a:lnTo>
                  <a:lnTo>
                    <a:pt x="12" y="77"/>
                  </a:lnTo>
                  <a:lnTo>
                    <a:pt x="12" y="77"/>
                  </a:lnTo>
                  <a:lnTo>
                    <a:pt x="13" y="81"/>
                  </a:lnTo>
                  <a:lnTo>
                    <a:pt x="12" y="84"/>
                  </a:lnTo>
                  <a:lnTo>
                    <a:pt x="12" y="84"/>
                  </a:lnTo>
                  <a:lnTo>
                    <a:pt x="22" y="89"/>
                  </a:lnTo>
                  <a:lnTo>
                    <a:pt x="22" y="89"/>
                  </a:lnTo>
                  <a:lnTo>
                    <a:pt x="30" y="94"/>
                  </a:lnTo>
                  <a:lnTo>
                    <a:pt x="32" y="95"/>
                  </a:lnTo>
                  <a:lnTo>
                    <a:pt x="32" y="97"/>
                  </a:lnTo>
                  <a:lnTo>
                    <a:pt x="32" y="97"/>
                  </a:lnTo>
                  <a:lnTo>
                    <a:pt x="33" y="99"/>
                  </a:lnTo>
                  <a:lnTo>
                    <a:pt x="36" y="101"/>
                  </a:lnTo>
                  <a:lnTo>
                    <a:pt x="39" y="102"/>
                  </a:lnTo>
                  <a:lnTo>
                    <a:pt x="40" y="101"/>
                  </a:lnTo>
                  <a:lnTo>
                    <a:pt x="40" y="101"/>
                  </a:lnTo>
                  <a:lnTo>
                    <a:pt x="43" y="99"/>
                  </a:lnTo>
                  <a:lnTo>
                    <a:pt x="45" y="99"/>
                  </a:lnTo>
                  <a:lnTo>
                    <a:pt x="50" y="99"/>
                  </a:lnTo>
                  <a:lnTo>
                    <a:pt x="50" y="99"/>
                  </a:lnTo>
                  <a:lnTo>
                    <a:pt x="52" y="99"/>
                  </a:lnTo>
                  <a:lnTo>
                    <a:pt x="53" y="101"/>
                  </a:lnTo>
                  <a:lnTo>
                    <a:pt x="55" y="105"/>
                  </a:lnTo>
                  <a:lnTo>
                    <a:pt x="55" y="105"/>
                  </a:lnTo>
                  <a:lnTo>
                    <a:pt x="56" y="107"/>
                  </a:lnTo>
                  <a:lnTo>
                    <a:pt x="59" y="107"/>
                  </a:lnTo>
                  <a:lnTo>
                    <a:pt x="64" y="108"/>
                  </a:lnTo>
                  <a:lnTo>
                    <a:pt x="64" y="108"/>
                  </a:lnTo>
                  <a:lnTo>
                    <a:pt x="66" y="109"/>
                  </a:lnTo>
                  <a:lnTo>
                    <a:pt x="67" y="112"/>
                  </a:lnTo>
                  <a:lnTo>
                    <a:pt x="70" y="115"/>
                  </a:lnTo>
                  <a:lnTo>
                    <a:pt x="72" y="118"/>
                  </a:lnTo>
                  <a:lnTo>
                    <a:pt x="72" y="118"/>
                  </a:lnTo>
                  <a:lnTo>
                    <a:pt x="74" y="118"/>
                  </a:lnTo>
                  <a:lnTo>
                    <a:pt x="77" y="117"/>
                  </a:lnTo>
                  <a:lnTo>
                    <a:pt x="80" y="117"/>
                  </a:lnTo>
                  <a:lnTo>
                    <a:pt x="82" y="117"/>
                  </a:lnTo>
                  <a:lnTo>
                    <a:pt x="82" y="117"/>
                  </a:lnTo>
                  <a:lnTo>
                    <a:pt x="87" y="118"/>
                  </a:lnTo>
                  <a:lnTo>
                    <a:pt x="92" y="118"/>
                  </a:lnTo>
                  <a:lnTo>
                    <a:pt x="96" y="118"/>
                  </a:lnTo>
                  <a:lnTo>
                    <a:pt x="96" y="118"/>
                  </a:lnTo>
                  <a:lnTo>
                    <a:pt x="99" y="118"/>
                  </a:lnTo>
                  <a:lnTo>
                    <a:pt x="101" y="118"/>
                  </a:lnTo>
                  <a:lnTo>
                    <a:pt x="104" y="119"/>
                  </a:lnTo>
                  <a:lnTo>
                    <a:pt x="107" y="119"/>
                  </a:lnTo>
                  <a:lnTo>
                    <a:pt x="107" y="119"/>
                  </a:lnTo>
                  <a:lnTo>
                    <a:pt x="116" y="119"/>
                  </a:lnTo>
                  <a:lnTo>
                    <a:pt x="121" y="122"/>
                  </a:lnTo>
                  <a:lnTo>
                    <a:pt x="121" y="122"/>
                  </a:lnTo>
                  <a:lnTo>
                    <a:pt x="124" y="124"/>
                  </a:lnTo>
                  <a:lnTo>
                    <a:pt x="131" y="125"/>
                  </a:lnTo>
                  <a:lnTo>
                    <a:pt x="131" y="125"/>
                  </a:lnTo>
                  <a:lnTo>
                    <a:pt x="131" y="119"/>
                  </a:lnTo>
                  <a:lnTo>
                    <a:pt x="130" y="114"/>
                  </a:lnTo>
                  <a:lnTo>
                    <a:pt x="130" y="114"/>
                  </a:lnTo>
                  <a:lnTo>
                    <a:pt x="137" y="107"/>
                  </a:lnTo>
                  <a:lnTo>
                    <a:pt x="146" y="98"/>
                  </a:lnTo>
                  <a:lnTo>
                    <a:pt x="146" y="98"/>
                  </a:lnTo>
                  <a:lnTo>
                    <a:pt x="148" y="97"/>
                  </a:lnTo>
                  <a:lnTo>
                    <a:pt x="150" y="95"/>
                  </a:lnTo>
                  <a:lnTo>
                    <a:pt x="153" y="92"/>
                  </a:lnTo>
                  <a:lnTo>
                    <a:pt x="153" y="92"/>
                  </a:lnTo>
                  <a:lnTo>
                    <a:pt x="153" y="89"/>
                  </a:lnTo>
                  <a:lnTo>
                    <a:pt x="150" y="85"/>
                  </a:lnTo>
                  <a:lnTo>
                    <a:pt x="146" y="77"/>
                  </a:lnTo>
                  <a:lnTo>
                    <a:pt x="146" y="77"/>
                  </a:lnTo>
                  <a:lnTo>
                    <a:pt x="144" y="71"/>
                  </a:lnTo>
                  <a:lnTo>
                    <a:pt x="144" y="62"/>
                  </a:lnTo>
                  <a:lnTo>
                    <a:pt x="144" y="62"/>
                  </a:lnTo>
                  <a:lnTo>
                    <a:pt x="144" y="61"/>
                  </a:lnTo>
                  <a:lnTo>
                    <a:pt x="143" y="58"/>
                  </a:lnTo>
                  <a:lnTo>
                    <a:pt x="140" y="57"/>
                  </a:lnTo>
                  <a:lnTo>
                    <a:pt x="140" y="55"/>
                  </a:lnTo>
                  <a:lnTo>
                    <a:pt x="140" y="55"/>
                  </a:lnTo>
                  <a:lnTo>
                    <a:pt x="140" y="52"/>
                  </a:lnTo>
                  <a:lnTo>
                    <a:pt x="143" y="51"/>
                  </a:lnTo>
                  <a:lnTo>
                    <a:pt x="148" y="47"/>
                  </a:lnTo>
                  <a:lnTo>
                    <a:pt x="148" y="47"/>
                  </a:lnTo>
                  <a:lnTo>
                    <a:pt x="150" y="44"/>
                  </a:lnTo>
                  <a:lnTo>
                    <a:pt x="150" y="40"/>
                  </a:lnTo>
                  <a:lnTo>
                    <a:pt x="150" y="35"/>
                  </a:lnTo>
                  <a:lnTo>
                    <a:pt x="148" y="33"/>
                  </a:lnTo>
                  <a:lnTo>
                    <a:pt x="148" y="33"/>
                  </a:lnTo>
                  <a:lnTo>
                    <a:pt x="146" y="31"/>
                  </a:lnTo>
                  <a:lnTo>
                    <a:pt x="146" y="28"/>
                  </a:lnTo>
                  <a:lnTo>
                    <a:pt x="144" y="24"/>
                  </a:lnTo>
                  <a:lnTo>
                    <a:pt x="146" y="21"/>
                  </a:lnTo>
                  <a:lnTo>
                    <a:pt x="146" y="21"/>
                  </a:lnTo>
                  <a:lnTo>
                    <a:pt x="146" y="18"/>
                  </a:lnTo>
                  <a:lnTo>
                    <a:pt x="144" y="17"/>
                  </a:lnTo>
                  <a:lnTo>
                    <a:pt x="140" y="14"/>
                  </a:lnTo>
                  <a:lnTo>
                    <a:pt x="133" y="11"/>
                  </a:lnTo>
                  <a:lnTo>
                    <a:pt x="133" y="11"/>
                  </a:lnTo>
                  <a:lnTo>
                    <a:pt x="133" y="11"/>
                  </a:lnTo>
                  <a:lnTo>
                    <a:pt x="133" y="11"/>
                  </a:lnTo>
                  <a:lnTo>
                    <a:pt x="121" y="11"/>
                  </a:lnTo>
                  <a:lnTo>
                    <a:pt x="109" y="11"/>
                  </a:lnTo>
                  <a:lnTo>
                    <a:pt x="90" y="10"/>
                  </a:lnTo>
                  <a:lnTo>
                    <a:pt x="90" y="10"/>
                  </a:lnTo>
                  <a:lnTo>
                    <a:pt x="83" y="7"/>
                  </a:lnTo>
                  <a:lnTo>
                    <a:pt x="83" y="7"/>
                  </a:lnTo>
                  <a:lnTo>
                    <a:pt x="79" y="10"/>
                  </a:lnTo>
                  <a:lnTo>
                    <a:pt x="74" y="11"/>
                  </a:lnTo>
                  <a:lnTo>
                    <a:pt x="74" y="11"/>
                  </a:lnTo>
                  <a:lnTo>
                    <a:pt x="70" y="10"/>
                  </a:lnTo>
                  <a:lnTo>
                    <a:pt x="67" y="7"/>
                  </a:lnTo>
                  <a:lnTo>
                    <a:pt x="66" y="1"/>
                  </a:lnTo>
                  <a:lnTo>
                    <a:pt x="66" y="1"/>
                  </a:lnTo>
                  <a:lnTo>
                    <a:pt x="64" y="0"/>
                  </a:lnTo>
                  <a:lnTo>
                    <a:pt x="62" y="0"/>
                  </a:lnTo>
                  <a:lnTo>
                    <a:pt x="52" y="3"/>
                  </a:lnTo>
                  <a:lnTo>
                    <a:pt x="40" y="6"/>
                  </a:lnTo>
                  <a:lnTo>
                    <a:pt x="35" y="8"/>
                  </a:lnTo>
                  <a:lnTo>
                    <a:pt x="32" y="11"/>
                  </a:lnTo>
                  <a:lnTo>
                    <a:pt x="32" y="11"/>
                  </a:lnTo>
                  <a:lnTo>
                    <a:pt x="27" y="13"/>
                  </a:lnTo>
                  <a:lnTo>
                    <a:pt x="25" y="14"/>
                  </a:lnTo>
                  <a:lnTo>
                    <a:pt x="16" y="17"/>
                  </a:lnTo>
                  <a:lnTo>
                    <a:pt x="9" y="17"/>
                  </a:lnTo>
                  <a:lnTo>
                    <a:pt x="8" y="18"/>
                  </a:lnTo>
                  <a:lnTo>
                    <a:pt x="6" y="20"/>
                  </a:lnTo>
                  <a:lnTo>
                    <a:pt x="6" y="20"/>
                  </a:lnTo>
                  <a:lnTo>
                    <a:pt x="5" y="23"/>
                  </a:lnTo>
                  <a:lnTo>
                    <a:pt x="2" y="23"/>
                  </a:lnTo>
                  <a:lnTo>
                    <a:pt x="2" y="23"/>
                  </a:lnTo>
                  <a:lnTo>
                    <a:pt x="2" y="25"/>
                  </a:lnTo>
                  <a:lnTo>
                    <a:pt x="2" y="2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2" name="Freeform 253">
              <a:extLst>
                <a:ext uri="{FF2B5EF4-FFF2-40B4-BE49-F238E27FC236}">
                  <a16:creationId xmlns:a16="http://schemas.microsoft.com/office/drawing/2014/main" id="{A0ABB582-53B0-477D-909F-3DC3ED1D634F}"/>
                </a:ext>
              </a:extLst>
            </p:cNvPr>
            <p:cNvSpPr>
              <a:spLocks/>
            </p:cNvSpPr>
            <p:nvPr/>
          </p:nvSpPr>
          <p:spPr bwMode="auto">
            <a:xfrm>
              <a:off x="4456831" y="2537355"/>
              <a:ext cx="80634" cy="76390"/>
            </a:xfrm>
            <a:custGeom>
              <a:avLst/>
              <a:gdLst/>
              <a:ahLst/>
              <a:cxnLst>
                <a:cxn ang="0">
                  <a:pos x="42" y="49"/>
                </a:cxn>
                <a:cxn ang="0">
                  <a:pos x="42" y="49"/>
                </a:cxn>
                <a:cxn ang="0">
                  <a:pos x="44" y="45"/>
                </a:cxn>
                <a:cxn ang="0">
                  <a:pos x="47" y="38"/>
                </a:cxn>
                <a:cxn ang="0">
                  <a:pos x="51" y="34"/>
                </a:cxn>
                <a:cxn ang="0">
                  <a:pos x="55" y="31"/>
                </a:cxn>
                <a:cxn ang="0">
                  <a:pos x="55" y="31"/>
                </a:cxn>
                <a:cxn ang="0">
                  <a:pos x="55" y="28"/>
                </a:cxn>
                <a:cxn ang="0">
                  <a:pos x="57" y="22"/>
                </a:cxn>
                <a:cxn ang="0">
                  <a:pos x="57" y="10"/>
                </a:cxn>
                <a:cxn ang="0">
                  <a:pos x="57" y="10"/>
                </a:cxn>
                <a:cxn ang="0">
                  <a:pos x="47" y="4"/>
                </a:cxn>
                <a:cxn ang="0">
                  <a:pos x="42" y="3"/>
                </a:cxn>
                <a:cxn ang="0">
                  <a:pos x="42" y="3"/>
                </a:cxn>
                <a:cxn ang="0">
                  <a:pos x="31" y="1"/>
                </a:cxn>
                <a:cxn ang="0">
                  <a:pos x="17" y="0"/>
                </a:cxn>
                <a:cxn ang="0">
                  <a:pos x="17" y="0"/>
                </a:cxn>
                <a:cxn ang="0">
                  <a:pos x="14" y="0"/>
                </a:cxn>
                <a:cxn ang="0">
                  <a:pos x="13" y="1"/>
                </a:cxn>
                <a:cxn ang="0">
                  <a:pos x="10" y="3"/>
                </a:cxn>
                <a:cxn ang="0">
                  <a:pos x="7" y="3"/>
                </a:cxn>
                <a:cxn ang="0">
                  <a:pos x="7" y="3"/>
                </a:cxn>
                <a:cxn ang="0">
                  <a:pos x="4" y="1"/>
                </a:cxn>
                <a:cxn ang="0">
                  <a:pos x="3" y="1"/>
                </a:cxn>
                <a:cxn ang="0">
                  <a:pos x="0" y="4"/>
                </a:cxn>
                <a:cxn ang="0">
                  <a:pos x="0" y="7"/>
                </a:cxn>
                <a:cxn ang="0">
                  <a:pos x="0" y="7"/>
                </a:cxn>
                <a:cxn ang="0">
                  <a:pos x="1" y="8"/>
                </a:cxn>
                <a:cxn ang="0">
                  <a:pos x="4" y="11"/>
                </a:cxn>
                <a:cxn ang="0">
                  <a:pos x="7" y="14"/>
                </a:cxn>
                <a:cxn ang="0">
                  <a:pos x="7" y="17"/>
                </a:cxn>
                <a:cxn ang="0">
                  <a:pos x="7" y="17"/>
                </a:cxn>
                <a:cxn ang="0">
                  <a:pos x="8" y="20"/>
                </a:cxn>
                <a:cxn ang="0">
                  <a:pos x="10" y="21"/>
                </a:cxn>
                <a:cxn ang="0">
                  <a:pos x="14" y="25"/>
                </a:cxn>
                <a:cxn ang="0">
                  <a:pos x="18" y="30"/>
                </a:cxn>
                <a:cxn ang="0">
                  <a:pos x="21" y="32"/>
                </a:cxn>
                <a:cxn ang="0">
                  <a:pos x="21" y="32"/>
                </a:cxn>
                <a:cxn ang="0">
                  <a:pos x="21" y="35"/>
                </a:cxn>
                <a:cxn ang="0">
                  <a:pos x="25" y="38"/>
                </a:cxn>
                <a:cxn ang="0">
                  <a:pos x="30" y="42"/>
                </a:cxn>
                <a:cxn ang="0">
                  <a:pos x="34" y="48"/>
                </a:cxn>
                <a:cxn ang="0">
                  <a:pos x="34" y="48"/>
                </a:cxn>
                <a:cxn ang="0">
                  <a:pos x="42" y="54"/>
                </a:cxn>
                <a:cxn ang="0">
                  <a:pos x="42" y="54"/>
                </a:cxn>
                <a:cxn ang="0">
                  <a:pos x="42" y="49"/>
                </a:cxn>
                <a:cxn ang="0">
                  <a:pos x="42" y="49"/>
                </a:cxn>
              </a:cxnLst>
              <a:rect l="0" t="0" r="r" b="b"/>
              <a:pathLst>
                <a:path w="57" h="54">
                  <a:moveTo>
                    <a:pt x="42" y="49"/>
                  </a:moveTo>
                  <a:lnTo>
                    <a:pt x="42" y="49"/>
                  </a:lnTo>
                  <a:lnTo>
                    <a:pt x="44" y="45"/>
                  </a:lnTo>
                  <a:lnTo>
                    <a:pt x="47" y="38"/>
                  </a:lnTo>
                  <a:lnTo>
                    <a:pt x="51" y="34"/>
                  </a:lnTo>
                  <a:lnTo>
                    <a:pt x="55" y="31"/>
                  </a:lnTo>
                  <a:lnTo>
                    <a:pt x="55" y="31"/>
                  </a:lnTo>
                  <a:lnTo>
                    <a:pt x="55" y="28"/>
                  </a:lnTo>
                  <a:lnTo>
                    <a:pt x="57" y="22"/>
                  </a:lnTo>
                  <a:lnTo>
                    <a:pt x="57" y="10"/>
                  </a:lnTo>
                  <a:lnTo>
                    <a:pt x="57" y="10"/>
                  </a:lnTo>
                  <a:lnTo>
                    <a:pt x="47" y="4"/>
                  </a:lnTo>
                  <a:lnTo>
                    <a:pt x="42" y="3"/>
                  </a:lnTo>
                  <a:lnTo>
                    <a:pt x="42" y="3"/>
                  </a:lnTo>
                  <a:lnTo>
                    <a:pt x="31" y="1"/>
                  </a:lnTo>
                  <a:lnTo>
                    <a:pt x="17" y="0"/>
                  </a:lnTo>
                  <a:lnTo>
                    <a:pt x="17" y="0"/>
                  </a:lnTo>
                  <a:lnTo>
                    <a:pt x="14" y="0"/>
                  </a:lnTo>
                  <a:lnTo>
                    <a:pt x="13" y="1"/>
                  </a:lnTo>
                  <a:lnTo>
                    <a:pt x="10" y="3"/>
                  </a:lnTo>
                  <a:lnTo>
                    <a:pt x="7" y="3"/>
                  </a:lnTo>
                  <a:lnTo>
                    <a:pt x="7" y="3"/>
                  </a:lnTo>
                  <a:lnTo>
                    <a:pt x="4" y="1"/>
                  </a:lnTo>
                  <a:lnTo>
                    <a:pt x="3" y="1"/>
                  </a:lnTo>
                  <a:lnTo>
                    <a:pt x="0" y="4"/>
                  </a:lnTo>
                  <a:lnTo>
                    <a:pt x="0" y="7"/>
                  </a:lnTo>
                  <a:lnTo>
                    <a:pt x="0" y="7"/>
                  </a:lnTo>
                  <a:lnTo>
                    <a:pt x="1" y="8"/>
                  </a:lnTo>
                  <a:lnTo>
                    <a:pt x="4" y="11"/>
                  </a:lnTo>
                  <a:lnTo>
                    <a:pt x="7" y="14"/>
                  </a:lnTo>
                  <a:lnTo>
                    <a:pt x="7" y="17"/>
                  </a:lnTo>
                  <a:lnTo>
                    <a:pt x="7" y="17"/>
                  </a:lnTo>
                  <a:lnTo>
                    <a:pt x="8" y="20"/>
                  </a:lnTo>
                  <a:lnTo>
                    <a:pt x="10" y="21"/>
                  </a:lnTo>
                  <a:lnTo>
                    <a:pt x="14" y="25"/>
                  </a:lnTo>
                  <a:lnTo>
                    <a:pt x="18" y="30"/>
                  </a:lnTo>
                  <a:lnTo>
                    <a:pt x="21" y="32"/>
                  </a:lnTo>
                  <a:lnTo>
                    <a:pt x="21" y="32"/>
                  </a:lnTo>
                  <a:lnTo>
                    <a:pt x="21" y="35"/>
                  </a:lnTo>
                  <a:lnTo>
                    <a:pt x="25" y="38"/>
                  </a:lnTo>
                  <a:lnTo>
                    <a:pt x="30" y="42"/>
                  </a:lnTo>
                  <a:lnTo>
                    <a:pt x="34" y="48"/>
                  </a:lnTo>
                  <a:lnTo>
                    <a:pt x="34" y="48"/>
                  </a:lnTo>
                  <a:lnTo>
                    <a:pt x="42" y="54"/>
                  </a:lnTo>
                  <a:lnTo>
                    <a:pt x="42" y="54"/>
                  </a:lnTo>
                  <a:lnTo>
                    <a:pt x="42" y="49"/>
                  </a:lnTo>
                  <a:lnTo>
                    <a:pt x="42" y="4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3" name="Freeform 254">
              <a:extLst>
                <a:ext uri="{FF2B5EF4-FFF2-40B4-BE49-F238E27FC236}">
                  <a16:creationId xmlns:a16="http://schemas.microsoft.com/office/drawing/2014/main" id="{EF0AE0B4-3712-4D10-A9A3-A7CD88D67D13}"/>
                </a:ext>
              </a:extLst>
            </p:cNvPr>
            <p:cNvSpPr>
              <a:spLocks/>
            </p:cNvSpPr>
            <p:nvPr/>
          </p:nvSpPr>
          <p:spPr bwMode="auto">
            <a:xfrm>
              <a:off x="4415807" y="2499159"/>
              <a:ext cx="121658" cy="106098"/>
            </a:xfrm>
            <a:custGeom>
              <a:avLst/>
              <a:gdLst/>
              <a:ahLst/>
              <a:cxnLst>
                <a:cxn ang="0">
                  <a:pos x="50" y="59"/>
                </a:cxn>
                <a:cxn ang="0">
                  <a:pos x="43" y="52"/>
                </a:cxn>
                <a:cxn ang="0">
                  <a:pos x="37" y="47"/>
                </a:cxn>
                <a:cxn ang="0">
                  <a:pos x="36" y="44"/>
                </a:cxn>
                <a:cxn ang="0">
                  <a:pos x="33" y="38"/>
                </a:cxn>
                <a:cxn ang="0">
                  <a:pos x="29" y="34"/>
                </a:cxn>
                <a:cxn ang="0">
                  <a:pos x="29" y="31"/>
                </a:cxn>
                <a:cxn ang="0">
                  <a:pos x="33" y="28"/>
                </a:cxn>
                <a:cxn ang="0">
                  <a:pos x="36" y="30"/>
                </a:cxn>
                <a:cxn ang="0">
                  <a:pos x="42" y="28"/>
                </a:cxn>
                <a:cxn ang="0">
                  <a:pos x="46" y="27"/>
                </a:cxn>
                <a:cxn ang="0">
                  <a:pos x="60" y="28"/>
                </a:cxn>
                <a:cxn ang="0">
                  <a:pos x="71" y="30"/>
                </a:cxn>
                <a:cxn ang="0">
                  <a:pos x="86" y="37"/>
                </a:cxn>
                <a:cxn ang="0">
                  <a:pos x="84" y="32"/>
                </a:cxn>
                <a:cxn ang="0">
                  <a:pos x="83" y="27"/>
                </a:cxn>
                <a:cxn ang="0">
                  <a:pos x="80" y="21"/>
                </a:cxn>
                <a:cxn ang="0">
                  <a:pos x="79" y="20"/>
                </a:cxn>
                <a:cxn ang="0">
                  <a:pos x="76" y="12"/>
                </a:cxn>
                <a:cxn ang="0">
                  <a:pos x="70" y="14"/>
                </a:cxn>
                <a:cxn ang="0">
                  <a:pos x="66" y="14"/>
                </a:cxn>
                <a:cxn ang="0">
                  <a:pos x="57" y="12"/>
                </a:cxn>
                <a:cxn ang="0">
                  <a:pos x="53" y="10"/>
                </a:cxn>
                <a:cxn ang="0">
                  <a:pos x="40" y="0"/>
                </a:cxn>
                <a:cxn ang="0">
                  <a:pos x="36" y="4"/>
                </a:cxn>
                <a:cxn ang="0">
                  <a:pos x="30" y="7"/>
                </a:cxn>
                <a:cxn ang="0">
                  <a:pos x="29" y="11"/>
                </a:cxn>
                <a:cxn ang="0">
                  <a:pos x="27" y="14"/>
                </a:cxn>
                <a:cxn ang="0">
                  <a:pos x="25" y="15"/>
                </a:cxn>
                <a:cxn ang="0">
                  <a:pos x="22" y="21"/>
                </a:cxn>
                <a:cxn ang="0">
                  <a:pos x="20" y="22"/>
                </a:cxn>
                <a:cxn ang="0">
                  <a:pos x="13" y="21"/>
                </a:cxn>
                <a:cxn ang="0">
                  <a:pos x="12" y="21"/>
                </a:cxn>
                <a:cxn ang="0">
                  <a:pos x="0" y="22"/>
                </a:cxn>
                <a:cxn ang="0">
                  <a:pos x="2" y="30"/>
                </a:cxn>
                <a:cxn ang="0">
                  <a:pos x="3" y="30"/>
                </a:cxn>
                <a:cxn ang="0">
                  <a:pos x="13" y="32"/>
                </a:cxn>
                <a:cxn ang="0">
                  <a:pos x="15" y="35"/>
                </a:cxn>
                <a:cxn ang="0">
                  <a:pos x="20" y="47"/>
                </a:cxn>
                <a:cxn ang="0">
                  <a:pos x="29" y="58"/>
                </a:cxn>
                <a:cxn ang="0">
                  <a:pos x="37" y="61"/>
                </a:cxn>
                <a:cxn ang="0">
                  <a:pos x="42" y="65"/>
                </a:cxn>
                <a:cxn ang="0">
                  <a:pos x="43" y="67"/>
                </a:cxn>
                <a:cxn ang="0">
                  <a:pos x="50" y="71"/>
                </a:cxn>
                <a:cxn ang="0">
                  <a:pos x="56" y="72"/>
                </a:cxn>
                <a:cxn ang="0">
                  <a:pos x="63" y="75"/>
                </a:cxn>
                <a:cxn ang="0">
                  <a:pos x="59" y="69"/>
                </a:cxn>
                <a:cxn ang="0">
                  <a:pos x="50" y="62"/>
                </a:cxn>
                <a:cxn ang="0">
                  <a:pos x="50" y="59"/>
                </a:cxn>
              </a:cxnLst>
              <a:rect l="0" t="0" r="r" b="b"/>
              <a:pathLst>
                <a:path w="86" h="75">
                  <a:moveTo>
                    <a:pt x="50" y="59"/>
                  </a:moveTo>
                  <a:lnTo>
                    <a:pt x="50" y="59"/>
                  </a:lnTo>
                  <a:lnTo>
                    <a:pt x="47" y="57"/>
                  </a:lnTo>
                  <a:lnTo>
                    <a:pt x="43" y="52"/>
                  </a:lnTo>
                  <a:lnTo>
                    <a:pt x="39" y="48"/>
                  </a:lnTo>
                  <a:lnTo>
                    <a:pt x="37" y="47"/>
                  </a:lnTo>
                  <a:lnTo>
                    <a:pt x="36" y="44"/>
                  </a:lnTo>
                  <a:lnTo>
                    <a:pt x="36" y="44"/>
                  </a:lnTo>
                  <a:lnTo>
                    <a:pt x="36" y="41"/>
                  </a:lnTo>
                  <a:lnTo>
                    <a:pt x="33" y="38"/>
                  </a:lnTo>
                  <a:lnTo>
                    <a:pt x="30" y="35"/>
                  </a:lnTo>
                  <a:lnTo>
                    <a:pt x="29" y="34"/>
                  </a:lnTo>
                  <a:lnTo>
                    <a:pt x="29" y="34"/>
                  </a:lnTo>
                  <a:lnTo>
                    <a:pt x="29" y="31"/>
                  </a:lnTo>
                  <a:lnTo>
                    <a:pt x="32" y="28"/>
                  </a:lnTo>
                  <a:lnTo>
                    <a:pt x="33" y="28"/>
                  </a:lnTo>
                  <a:lnTo>
                    <a:pt x="36" y="30"/>
                  </a:lnTo>
                  <a:lnTo>
                    <a:pt x="36" y="30"/>
                  </a:lnTo>
                  <a:lnTo>
                    <a:pt x="39" y="30"/>
                  </a:lnTo>
                  <a:lnTo>
                    <a:pt x="42" y="28"/>
                  </a:lnTo>
                  <a:lnTo>
                    <a:pt x="43" y="27"/>
                  </a:lnTo>
                  <a:lnTo>
                    <a:pt x="46" y="27"/>
                  </a:lnTo>
                  <a:lnTo>
                    <a:pt x="46" y="27"/>
                  </a:lnTo>
                  <a:lnTo>
                    <a:pt x="60" y="28"/>
                  </a:lnTo>
                  <a:lnTo>
                    <a:pt x="71" y="30"/>
                  </a:lnTo>
                  <a:lnTo>
                    <a:pt x="71" y="30"/>
                  </a:lnTo>
                  <a:lnTo>
                    <a:pt x="76" y="31"/>
                  </a:lnTo>
                  <a:lnTo>
                    <a:pt x="86" y="37"/>
                  </a:lnTo>
                  <a:lnTo>
                    <a:pt x="86" y="37"/>
                  </a:lnTo>
                  <a:lnTo>
                    <a:pt x="84" y="32"/>
                  </a:lnTo>
                  <a:lnTo>
                    <a:pt x="84" y="32"/>
                  </a:lnTo>
                  <a:lnTo>
                    <a:pt x="83" y="27"/>
                  </a:lnTo>
                  <a:lnTo>
                    <a:pt x="83" y="24"/>
                  </a:lnTo>
                  <a:lnTo>
                    <a:pt x="80" y="21"/>
                  </a:lnTo>
                  <a:lnTo>
                    <a:pt x="80" y="21"/>
                  </a:lnTo>
                  <a:lnTo>
                    <a:pt x="79" y="20"/>
                  </a:lnTo>
                  <a:lnTo>
                    <a:pt x="77" y="18"/>
                  </a:lnTo>
                  <a:lnTo>
                    <a:pt x="76" y="12"/>
                  </a:lnTo>
                  <a:lnTo>
                    <a:pt x="76" y="12"/>
                  </a:lnTo>
                  <a:lnTo>
                    <a:pt x="70" y="14"/>
                  </a:lnTo>
                  <a:lnTo>
                    <a:pt x="70" y="14"/>
                  </a:lnTo>
                  <a:lnTo>
                    <a:pt x="66" y="14"/>
                  </a:lnTo>
                  <a:lnTo>
                    <a:pt x="62" y="14"/>
                  </a:lnTo>
                  <a:lnTo>
                    <a:pt x="57" y="12"/>
                  </a:lnTo>
                  <a:lnTo>
                    <a:pt x="53" y="10"/>
                  </a:lnTo>
                  <a:lnTo>
                    <a:pt x="53" y="10"/>
                  </a:lnTo>
                  <a:lnTo>
                    <a:pt x="47" y="4"/>
                  </a:lnTo>
                  <a:lnTo>
                    <a:pt x="40" y="0"/>
                  </a:lnTo>
                  <a:lnTo>
                    <a:pt x="40" y="0"/>
                  </a:lnTo>
                  <a:lnTo>
                    <a:pt x="36" y="4"/>
                  </a:lnTo>
                  <a:lnTo>
                    <a:pt x="30" y="7"/>
                  </a:lnTo>
                  <a:lnTo>
                    <a:pt x="30" y="7"/>
                  </a:lnTo>
                  <a:lnTo>
                    <a:pt x="29" y="8"/>
                  </a:lnTo>
                  <a:lnTo>
                    <a:pt x="29" y="11"/>
                  </a:lnTo>
                  <a:lnTo>
                    <a:pt x="29" y="12"/>
                  </a:lnTo>
                  <a:lnTo>
                    <a:pt x="27" y="14"/>
                  </a:lnTo>
                  <a:lnTo>
                    <a:pt x="27" y="14"/>
                  </a:lnTo>
                  <a:lnTo>
                    <a:pt x="25" y="15"/>
                  </a:lnTo>
                  <a:lnTo>
                    <a:pt x="23" y="17"/>
                  </a:lnTo>
                  <a:lnTo>
                    <a:pt x="22" y="21"/>
                  </a:lnTo>
                  <a:lnTo>
                    <a:pt x="22" y="21"/>
                  </a:lnTo>
                  <a:lnTo>
                    <a:pt x="20" y="22"/>
                  </a:lnTo>
                  <a:lnTo>
                    <a:pt x="17" y="21"/>
                  </a:lnTo>
                  <a:lnTo>
                    <a:pt x="13" y="21"/>
                  </a:lnTo>
                  <a:lnTo>
                    <a:pt x="12" y="21"/>
                  </a:lnTo>
                  <a:lnTo>
                    <a:pt x="12" y="21"/>
                  </a:lnTo>
                  <a:lnTo>
                    <a:pt x="0" y="22"/>
                  </a:lnTo>
                  <a:lnTo>
                    <a:pt x="0" y="22"/>
                  </a:lnTo>
                  <a:lnTo>
                    <a:pt x="0" y="28"/>
                  </a:lnTo>
                  <a:lnTo>
                    <a:pt x="2" y="30"/>
                  </a:lnTo>
                  <a:lnTo>
                    <a:pt x="3" y="30"/>
                  </a:lnTo>
                  <a:lnTo>
                    <a:pt x="3" y="30"/>
                  </a:lnTo>
                  <a:lnTo>
                    <a:pt x="10" y="31"/>
                  </a:lnTo>
                  <a:lnTo>
                    <a:pt x="13" y="32"/>
                  </a:lnTo>
                  <a:lnTo>
                    <a:pt x="15" y="35"/>
                  </a:lnTo>
                  <a:lnTo>
                    <a:pt x="15" y="35"/>
                  </a:lnTo>
                  <a:lnTo>
                    <a:pt x="17" y="41"/>
                  </a:lnTo>
                  <a:lnTo>
                    <a:pt x="20" y="47"/>
                  </a:lnTo>
                  <a:lnTo>
                    <a:pt x="29" y="58"/>
                  </a:lnTo>
                  <a:lnTo>
                    <a:pt x="29" y="58"/>
                  </a:lnTo>
                  <a:lnTo>
                    <a:pt x="33" y="59"/>
                  </a:lnTo>
                  <a:lnTo>
                    <a:pt x="37" y="61"/>
                  </a:lnTo>
                  <a:lnTo>
                    <a:pt x="40" y="62"/>
                  </a:lnTo>
                  <a:lnTo>
                    <a:pt x="42" y="65"/>
                  </a:lnTo>
                  <a:lnTo>
                    <a:pt x="42" y="65"/>
                  </a:lnTo>
                  <a:lnTo>
                    <a:pt x="43" y="67"/>
                  </a:lnTo>
                  <a:lnTo>
                    <a:pt x="46" y="69"/>
                  </a:lnTo>
                  <a:lnTo>
                    <a:pt x="50" y="71"/>
                  </a:lnTo>
                  <a:lnTo>
                    <a:pt x="56" y="72"/>
                  </a:lnTo>
                  <a:lnTo>
                    <a:pt x="56" y="72"/>
                  </a:lnTo>
                  <a:lnTo>
                    <a:pt x="59" y="72"/>
                  </a:lnTo>
                  <a:lnTo>
                    <a:pt x="63" y="75"/>
                  </a:lnTo>
                  <a:lnTo>
                    <a:pt x="63" y="75"/>
                  </a:lnTo>
                  <a:lnTo>
                    <a:pt x="59" y="69"/>
                  </a:lnTo>
                  <a:lnTo>
                    <a:pt x="54" y="65"/>
                  </a:lnTo>
                  <a:lnTo>
                    <a:pt x="50" y="62"/>
                  </a:lnTo>
                  <a:lnTo>
                    <a:pt x="50" y="59"/>
                  </a:lnTo>
                  <a:lnTo>
                    <a:pt x="50" y="5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4" name="Freeform 255">
              <a:extLst>
                <a:ext uri="{FF2B5EF4-FFF2-40B4-BE49-F238E27FC236}">
                  <a16:creationId xmlns:a16="http://schemas.microsoft.com/office/drawing/2014/main" id="{C86362D0-896D-435B-93CC-86BB723F5460}"/>
                </a:ext>
              </a:extLst>
            </p:cNvPr>
            <p:cNvSpPr>
              <a:spLocks/>
            </p:cNvSpPr>
            <p:nvPr/>
          </p:nvSpPr>
          <p:spPr bwMode="auto">
            <a:xfrm>
              <a:off x="4533221" y="2609500"/>
              <a:ext cx="42439" cy="82048"/>
            </a:xfrm>
            <a:custGeom>
              <a:avLst/>
              <a:gdLst/>
              <a:ahLst/>
              <a:cxnLst>
                <a:cxn ang="0">
                  <a:pos x="20" y="50"/>
                </a:cxn>
                <a:cxn ang="0">
                  <a:pos x="20" y="50"/>
                </a:cxn>
                <a:cxn ang="0">
                  <a:pos x="21" y="50"/>
                </a:cxn>
                <a:cxn ang="0">
                  <a:pos x="21" y="48"/>
                </a:cxn>
                <a:cxn ang="0">
                  <a:pos x="23" y="45"/>
                </a:cxn>
                <a:cxn ang="0">
                  <a:pos x="23" y="44"/>
                </a:cxn>
                <a:cxn ang="0">
                  <a:pos x="23" y="44"/>
                </a:cxn>
                <a:cxn ang="0">
                  <a:pos x="27" y="40"/>
                </a:cxn>
                <a:cxn ang="0">
                  <a:pos x="28" y="35"/>
                </a:cxn>
                <a:cxn ang="0">
                  <a:pos x="28" y="35"/>
                </a:cxn>
                <a:cxn ang="0">
                  <a:pos x="30" y="34"/>
                </a:cxn>
                <a:cxn ang="0">
                  <a:pos x="30" y="34"/>
                </a:cxn>
                <a:cxn ang="0">
                  <a:pos x="23" y="30"/>
                </a:cxn>
                <a:cxn ang="0">
                  <a:pos x="20" y="24"/>
                </a:cxn>
                <a:cxn ang="0">
                  <a:pos x="20" y="24"/>
                </a:cxn>
                <a:cxn ang="0">
                  <a:pos x="20" y="17"/>
                </a:cxn>
                <a:cxn ang="0">
                  <a:pos x="21" y="8"/>
                </a:cxn>
                <a:cxn ang="0">
                  <a:pos x="21" y="8"/>
                </a:cxn>
                <a:cxn ang="0">
                  <a:pos x="14" y="3"/>
                </a:cxn>
                <a:cxn ang="0">
                  <a:pos x="8" y="0"/>
                </a:cxn>
                <a:cxn ang="0">
                  <a:pos x="8" y="0"/>
                </a:cxn>
                <a:cxn ang="0">
                  <a:pos x="6" y="1"/>
                </a:cxn>
                <a:cxn ang="0">
                  <a:pos x="3" y="4"/>
                </a:cxn>
                <a:cxn ang="0">
                  <a:pos x="1" y="7"/>
                </a:cxn>
                <a:cxn ang="0">
                  <a:pos x="0" y="11"/>
                </a:cxn>
                <a:cxn ang="0">
                  <a:pos x="0" y="11"/>
                </a:cxn>
                <a:cxn ang="0">
                  <a:pos x="4" y="14"/>
                </a:cxn>
                <a:cxn ang="0">
                  <a:pos x="6" y="16"/>
                </a:cxn>
                <a:cxn ang="0">
                  <a:pos x="7" y="18"/>
                </a:cxn>
                <a:cxn ang="0">
                  <a:pos x="4" y="21"/>
                </a:cxn>
                <a:cxn ang="0">
                  <a:pos x="4" y="21"/>
                </a:cxn>
                <a:cxn ang="0">
                  <a:pos x="1" y="27"/>
                </a:cxn>
                <a:cxn ang="0">
                  <a:pos x="1" y="34"/>
                </a:cxn>
                <a:cxn ang="0">
                  <a:pos x="1" y="41"/>
                </a:cxn>
                <a:cxn ang="0">
                  <a:pos x="3" y="44"/>
                </a:cxn>
                <a:cxn ang="0">
                  <a:pos x="4" y="45"/>
                </a:cxn>
                <a:cxn ang="0">
                  <a:pos x="4" y="45"/>
                </a:cxn>
                <a:cxn ang="0">
                  <a:pos x="7" y="48"/>
                </a:cxn>
                <a:cxn ang="0">
                  <a:pos x="10" y="53"/>
                </a:cxn>
                <a:cxn ang="0">
                  <a:pos x="11" y="57"/>
                </a:cxn>
                <a:cxn ang="0">
                  <a:pos x="14" y="58"/>
                </a:cxn>
                <a:cxn ang="0">
                  <a:pos x="14" y="58"/>
                </a:cxn>
                <a:cxn ang="0">
                  <a:pos x="17" y="54"/>
                </a:cxn>
                <a:cxn ang="0">
                  <a:pos x="18" y="51"/>
                </a:cxn>
                <a:cxn ang="0">
                  <a:pos x="20" y="50"/>
                </a:cxn>
                <a:cxn ang="0">
                  <a:pos x="20" y="50"/>
                </a:cxn>
              </a:cxnLst>
              <a:rect l="0" t="0" r="r" b="b"/>
              <a:pathLst>
                <a:path w="30" h="58">
                  <a:moveTo>
                    <a:pt x="20" y="50"/>
                  </a:moveTo>
                  <a:lnTo>
                    <a:pt x="20" y="50"/>
                  </a:lnTo>
                  <a:lnTo>
                    <a:pt x="21" y="50"/>
                  </a:lnTo>
                  <a:lnTo>
                    <a:pt x="21" y="48"/>
                  </a:lnTo>
                  <a:lnTo>
                    <a:pt x="23" y="45"/>
                  </a:lnTo>
                  <a:lnTo>
                    <a:pt x="23" y="44"/>
                  </a:lnTo>
                  <a:lnTo>
                    <a:pt x="23" y="44"/>
                  </a:lnTo>
                  <a:lnTo>
                    <a:pt x="27" y="40"/>
                  </a:lnTo>
                  <a:lnTo>
                    <a:pt x="28" y="35"/>
                  </a:lnTo>
                  <a:lnTo>
                    <a:pt x="28" y="35"/>
                  </a:lnTo>
                  <a:lnTo>
                    <a:pt x="30" y="34"/>
                  </a:lnTo>
                  <a:lnTo>
                    <a:pt x="30" y="34"/>
                  </a:lnTo>
                  <a:lnTo>
                    <a:pt x="23" y="30"/>
                  </a:lnTo>
                  <a:lnTo>
                    <a:pt x="20" y="24"/>
                  </a:lnTo>
                  <a:lnTo>
                    <a:pt x="20" y="24"/>
                  </a:lnTo>
                  <a:lnTo>
                    <a:pt x="20" y="17"/>
                  </a:lnTo>
                  <a:lnTo>
                    <a:pt x="21" y="8"/>
                  </a:lnTo>
                  <a:lnTo>
                    <a:pt x="21" y="8"/>
                  </a:lnTo>
                  <a:lnTo>
                    <a:pt x="14" y="3"/>
                  </a:lnTo>
                  <a:lnTo>
                    <a:pt x="8" y="0"/>
                  </a:lnTo>
                  <a:lnTo>
                    <a:pt x="8" y="0"/>
                  </a:lnTo>
                  <a:lnTo>
                    <a:pt x="6" y="1"/>
                  </a:lnTo>
                  <a:lnTo>
                    <a:pt x="3" y="4"/>
                  </a:lnTo>
                  <a:lnTo>
                    <a:pt x="1" y="7"/>
                  </a:lnTo>
                  <a:lnTo>
                    <a:pt x="0" y="11"/>
                  </a:lnTo>
                  <a:lnTo>
                    <a:pt x="0" y="11"/>
                  </a:lnTo>
                  <a:lnTo>
                    <a:pt x="4" y="14"/>
                  </a:lnTo>
                  <a:lnTo>
                    <a:pt x="6" y="16"/>
                  </a:lnTo>
                  <a:lnTo>
                    <a:pt x="7" y="18"/>
                  </a:lnTo>
                  <a:lnTo>
                    <a:pt x="4" y="21"/>
                  </a:lnTo>
                  <a:lnTo>
                    <a:pt x="4" y="21"/>
                  </a:lnTo>
                  <a:lnTo>
                    <a:pt x="1" y="27"/>
                  </a:lnTo>
                  <a:lnTo>
                    <a:pt x="1" y="34"/>
                  </a:lnTo>
                  <a:lnTo>
                    <a:pt x="1" y="41"/>
                  </a:lnTo>
                  <a:lnTo>
                    <a:pt x="3" y="44"/>
                  </a:lnTo>
                  <a:lnTo>
                    <a:pt x="4" y="45"/>
                  </a:lnTo>
                  <a:lnTo>
                    <a:pt x="4" y="45"/>
                  </a:lnTo>
                  <a:lnTo>
                    <a:pt x="7" y="48"/>
                  </a:lnTo>
                  <a:lnTo>
                    <a:pt x="10" y="53"/>
                  </a:lnTo>
                  <a:lnTo>
                    <a:pt x="11" y="57"/>
                  </a:lnTo>
                  <a:lnTo>
                    <a:pt x="14" y="58"/>
                  </a:lnTo>
                  <a:lnTo>
                    <a:pt x="14" y="58"/>
                  </a:lnTo>
                  <a:lnTo>
                    <a:pt x="17" y="54"/>
                  </a:lnTo>
                  <a:lnTo>
                    <a:pt x="18" y="51"/>
                  </a:lnTo>
                  <a:lnTo>
                    <a:pt x="20" y="50"/>
                  </a:lnTo>
                  <a:lnTo>
                    <a:pt x="20" y="5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5" name="Freeform 256">
              <a:extLst>
                <a:ext uri="{FF2B5EF4-FFF2-40B4-BE49-F238E27FC236}">
                  <a16:creationId xmlns:a16="http://schemas.microsoft.com/office/drawing/2014/main" id="{A612996E-C14C-4FA5-AD52-BA0F3A233FA7}"/>
                </a:ext>
              </a:extLst>
            </p:cNvPr>
            <p:cNvSpPr>
              <a:spLocks/>
            </p:cNvSpPr>
            <p:nvPr/>
          </p:nvSpPr>
          <p:spPr bwMode="auto">
            <a:xfrm>
              <a:off x="4323856" y="2425599"/>
              <a:ext cx="166926" cy="77805"/>
            </a:xfrm>
            <a:custGeom>
              <a:avLst/>
              <a:gdLst/>
              <a:ahLst/>
              <a:cxnLst>
                <a:cxn ang="0">
                  <a:pos x="99" y="5"/>
                </a:cxn>
                <a:cxn ang="0">
                  <a:pos x="91" y="0"/>
                </a:cxn>
                <a:cxn ang="0">
                  <a:pos x="85" y="0"/>
                </a:cxn>
                <a:cxn ang="0">
                  <a:pos x="82" y="8"/>
                </a:cxn>
                <a:cxn ang="0">
                  <a:pos x="80" y="9"/>
                </a:cxn>
                <a:cxn ang="0">
                  <a:pos x="68" y="9"/>
                </a:cxn>
                <a:cxn ang="0">
                  <a:pos x="64" y="12"/>
                </a:cxn>
                <a:cxn ang="0">
                  <a:pos x="60" y="15"/>
                </a:cxn>
                <a:cxn ang="0">
                  <a:pos x="58" y="16"/>
                </a:cxn>
                <a:cxn ang="0">
                  <a:pos x="53" y="20"/>
                </a:cxn>
                <a:cxn ang="0">
                  <a:pos x="53" y="25"/>
                </a:cxn>
                <a:cxn ang="0">
                  <a:pos x="51" y="30"/>
                </a:cxn>
                <a:cxn ang="0">
                  <a:pos x="47" y="29"/>
                </a:cxn>
                <a:cxn ang="0">
                  <a:pos x="38" y="29"/>
                </a:cxn>
                <a:cxn ang="0">
                  <a:pos x="30" y="32"/>
                </a:cxn>
                <a:cxn ang="0">
                  <a:pos x="28" y="33"/>
                </a:cxn>
                <a:cxn ang="0">
                  <a:pos x="21" y="33"/>
                </a:cxn>
                <a:cxn ang="0">
                  <a:pos x="16" y="32"/>
                </a:cxn>
                <a:cxn ang="0">
                  <a:pos x="11" y="35"/>
                </a:cxn>
                <a:cxn ang="0">
                  <a:pos x="10" y="36"/>
                </a:cxn>
                <a:cxn ang="0">
                  <a:pos x="4" y="33"/>
                </a:cxn>
                <a:cxn ang="0">
                  <a:pos x="3" y="32"/>
                </a:cxn>
                <a:cxn ang="0">
                  <a:pos x="0" y="36"/>
                </a:cxn>
                <a:cxn ang="0">
                  <a:pos x="0" y="40"/>
                </a:cxn>
                <a:cxn ang="0">
                  <a:pos x="6" y="45"/>
                </a:cxn>
                <a:cxn ang="0">
                  <a:pos x="8" y="45"/>
                </a:cxn>
                <a:cxn ang="0">
                  <a:pos x="14" y="45"/>
                </a:cxn>
                <a:cxn ang="0">
                  <a:pos x="18" y="47"/>
                </a:cxn>
                <a:cxn ang="0">
                  <a:pos x="24" y="46"/>
                </a:cxn>
                <a:cxn ang="0">
                  <a:pos x="28" y="43"/>
                </a:cxn>
                <a:cxn ang="0">
                  <a:pos x="35" y="42"/>
                </a:cxn>
                <a:cxn ang="0">
                  <a:pos x="41" y="42"/>
                </a:cxn>
                <a:cxn ang="0">
                  <a:pos x="44" y="49"/>
                </a:cxn>
                <a:cxn ang="0">
                  <a:pos x="50" y="50"/>
                </a:cxn>
                <a:cxn ang="0">
                  <a:pos x="60" y="50"/>
                </a:cxn>
                <a:cxn ang="0">
                  <a:pos x="77" y="55"/>
                </a:cxn>
                <a:cxn ang="0">
                  <a:pos x="80" y="53"/>
                </a:cxn>
                <a:cxn ang="0">
                  <a:pos x="87" y="50"/>
                </a:cxn>
                <a:cxn ang="0">
                  <a:pos x="91" y="49"/>
                </a:cxn>
                <a:cxn ang="0">
                  <a:pos x="98" y="47"/>
                </a:cxn>
                <a:cxn ang="0">
                  <a:pos x="102" y="46"/>
                </a:cxn>
                <a:cxn ang="0">
                  <a:pos x="102" y="46"/>
                </a:cxn>
                <a:cxn ang="0">
                  <a:pos x="104" y="42"/>
                </a:cxn>
                <a:cxn ang="0">
                  <a:pos x="105" y="40"/>
                </a:cxn>
                <a:cxn ang="0">
                  <a:pos x="107" y="36"/>
                </a:cxn>
                <a:cxn ang="0">
                  <a:pos x="107" y="35"/>
                </a:cxn>
                <a:cxn ang="0">
                  <a:pos x="108" y="30"/>
                </a:cxn>
                <a:cxn ang="0">
                  <a:pos x="109" y="29"/>
                </a:cxn>
                <a:cxn ang="0">
                  <a:pos x="114" y="29"/>
                </a:cxn>
                <a:cxn ang="0">
                  <a:pos x="117" y="25"/>
                </a:cxn>
                <a:cxn ang="0">
                  <a:pos x="117" y="22"/>
                </a:cxn>
                <a:cxn ang="0">
                  <a:pos x="118" y="20"/>
                </a:cxn>
                <a:cxn ang="0">
                  <a:pos x="112" y="6"/>
                </a:cxn>
                <a:cxn ang="0">
                  <a:pos x="107" y="8"/>
                </a:cxn>
                <a:cxn ang="0">
                  <a:pos x="99" y="5"/>
                </a:cxn>
              </a:cxnLst>
              <a:rect l="0" t="0" r="r" b="b"/>
              <a:pathLst>
                <a:path w="118" h="55">
                  <a:moveTo>
                    <a:pt x="99" y="5"/>
                  </a:moveTo>
                  <a:lnTo>
                    <a:pt x="99" y="5"/>
                  </a:lnTo>
                  <a:lnTo>
                    <a:pt x="95" y="2"/>
                  </a:lnTo>
                  <a:lnTo>
                    <a:pt x="91" y="0"/>
                  </a:lnTo>
                  <a:lnTo>
                    <a:pt x="85" y="0"/>
                  </a:lnTo>
                  <a:lnTo>
                    <a:pt x="85" y="0"/>
                  </a:lnTo>
                  <a:lnTo>
                    <a:pt x="84" y="3"/>
                  </a:lnTo>
                  <a:lnTo>
                    <a:pt x="82" y="8"/>
                  </a:lnTo>
                  <a:lnTo>
                    <a:pt x="82" y="8"/>
                  </a:lnTo>
                  <a:lnTo>
                    <a:pt x="80" y="9"/>
                  </a:lnTo>
                  <a:lnTo>
                    <a:pt x="77" y="9"/>
                  </a:lnTo>
                  <a:lnTo>
                    <a:pt x="68" y="9"/>
                  </a:lnTo>
                  <a:lnTo>
                    <a:pt x="68" y="9"/>
                  </a:lnTo>
                  <a:lnTo>
                    <a:pt x="64" y="12"/>
                  </a:lnTo>
                  <a:lnTo>
                    <a:pt x="61" y="13"/>
                  </a:lnTo>
                  <a:lnTo>
                    <a:pt x="60" y="15"/>
                  </a:lnTo>
                  <a:lnTo>
                    <a:pt x="60" y="15"/>
                  </a:lnTo>
                  <a:lnTo>
                    <a:pt x="58" y="16"/>
                  </a:lnTo>
                  <a:lnTo>
                    <a:pt x="55" y="18"/>
                  </a:lnTo>
                  <a:lnTo>
                    <a:pt x="53" y="20"/>
                  </a:lnTo>
                  <a:lnTo>
                    <a:pt x="53" y="25"/>
                  </a:lnTo>
                  <a:lnTo>
                    <a:pt x="53" y="25"/>
                  </a:lnTo>
                  <a:lnTo>
                    <a:pt x="54" y="29"/>
                  </a:lnTo>
                  <a:lnTo>
                    <a:pt x="51" y="30"/>
                  </a:lnTo>
                  <a:lnTo>
                    <a:pt x="50" y="30"/>
                  </a:lnTo>
                  <a:lnTo>
                    <a:pt x="47" y="29"/>
                  </a:lnTo>
                  <a:lnTo>
                    <a:pt x="47" y="29"/>
                  </a:lnTo>
                  <a:lnTo>
                    <a:pt x="38" y="29"/>
                  </a:lnTo>
                  <a:lnTo>
                    <a:pt x="34" y="30"/>
                  </a:lnTo>
                  <a:lnTo>
                    <a:pt x="30" y="32"/>
                  </a:lnTo>
                  <a:lnTo>
                    <a:pt x="30" y="32"/>
                  </a:lnTo>
                  <a:lnTo>
                    <a:pt x="28" y="33"/>
                  </a:lnTo>
                  <a:lnTo>
                    <a:pt x="26" y="35"/>
                  </a:lnTo>
                  <a:lnTo>
                    <a:pt x="21" y="33"/>
                  </a:lnTo>
                  <a:lnTo>
                    <a:pt x="21" y="33"/>
                  </a:lnTo>
                  <a:lnTo>
                    <a:pt x="16" y="32"/>
                  </a:lnTo>
                  <a:lnTo>
                    <a:pt x="14" y="33"/>
                  </a:lnTo>
                  <a:lnTo>
                    <a:pt x="11" y="35"/>
                  </a:lnTo>
                  <a:lnTo>
                    <a:pt x="11" y="35"/>
                  </a:lnTo>
                  <a:lnTo>
                    <a:pt x="10" y="36"/>
                  </a:lnTo>
                  <a:lnTo>
                    <a:pt x="7" y="35"/>
                  </a:lnTo>
                  <a:lnTo>
                    <a:pt x="4" y="33"/>
                  </a:lnTo>
                  <a:lnTo>
                    <a:pt x="3" y="32"/>
                  </a:lnTo>
                  <a:lnTo>
                    <a:pt x="3" y="32"/>
                  </a:lnTo>
                  <a:lnTo>
                    <a:pt x="0" y="33"/>
                  </a:lnTo>
                  <a:lnTo>
                    <a:pt x="0" y="36"/>
                  </a:lnTo>
                  <a:lnTo>
                    <a:pt x="0" y="40"/>
                  </a:lnTo>
                  <a:lnTo>
                    <a:pt x="0" y="40"/>
                  </a:lnTo>
                  <a:lnTo>
                    <a:pt x="3" y="43"/>
                  </a:lnTo>
                  <a:lnTo>
                    <a:pt x="6" y="45"/>
                  </a:lnTo>
                  <a:lnTo>
                    <a:pt x="8" y="45"/>
                  </a:lnTo>
                  <a:lnTo>
                    <a:pt x="8" y="45"/>
                  </a:lnTo>
                  <a:lnTo>
                    <a:pt x="11" y="45"/>
                  </a:lnTo>
                  <a:lnTo>
                    <a:pt x="14" y="45"/>
                  </a:lnTo>
                  <a:lnTo>
                    <a:pt x="18" y="47"/>
                  </a:lnTo>
                  <a:lnTo>
                    <a:pt x="18" y="47"/>
                  </a:lnTo>
                  <a:lnTo>
                    <a:pt x="21" y="47"/>
                  </a:lnTo>
                  <a:lnTo>
                    <a:pt x="24" y="46"/>
                  </a:lnTo>
                  <a:lnTo>
                    <a:pt x="28" y="43"/>
                  </a:lnTo>
                  <a:lnTo>
                    <a:pt x="28" y="43"/>
                  </a:lnTo>
                  <a:lnTo>
                    <a:pt x="31" y="43"/>
                  </a:lnTo>
                  <a:lnTo>
                    <a:pt x="35" y="42"/>
                  </a:lnTo>
                  <a:lnTo>
                    <a:pt x="41" y="42"/>
                  </a:lnTo>
                  <a:lnTo>
                    <a:pt x="41" y="42"/>
                  </a:lnTo>
                  <a:lnTo>
                    <a:pt x="43" y="45"/>
                  </a:lnTo>
                  <a:lnTo>
                    <a:pt x="44" y="49"/>
                  </a:lnTo>
                  <a:lnTo>
                    <a:pt x="44" y="49"/>
                  </a:lnTo>
                  <a:lnTo>
                    <a:pt x="50" y="50"/>
                  </a:lnTo>
                  <a:lnTo>
                    <a:pt x="60" y="50"/>
                  </a:lnTo>
                  <a:lnTo>
                    <a:pt x="60" y="50"/>
                  </a:lnTo>
                  <a:lnTo>
                    <a:pt x="70" y="53"/>
                  </a:lnTo>
                  <a:lnTo>
                    <a:pt x="77" y="55"/>
                  </a:lnTo>
                  <a:lnTo>
                    <a:pt x="77" y="55"/>
                  </a:lnTo>
                  <a:lnTo>
                    <a:pt x="80" y="53"/>
                  </a:lnTo>
                  <a:lnTo>
                    <a:pt x="82" y="52"/>
                  </a:lnTo>
                  <a:lnTo>
                    <a:pt x="87" y="50"/>
                  </a:lnTo>
                  <a:lnTo>
                    <a:pt x="91" y="49"/>
                  </a:lnTo>
                  <a:lnTo>
                    <a:pt x="91" y="49"/>
                  </a:lnTo>
                  <a:lnTo>
                    <a:pt x="95" y="49"/>
                  </a:lnTo>
                  <a:lnTo>
                    <a:pt x="98" y="47"/>
                  </a:lnTo>
                  <a:lnTo>
                    <a:pt x="102" y="46"/>
                  </a:lnTo>
                  <a:lnTo>
                    <a:pt x="102" y="46"/>
                  </a:lnTo>
                  <a:lnTo>
                    <a:pt x="102" y="46"/>
                  </a:lnTo>
                  <a:lnTo>
                    <a:pt x="102" y="46"/>
                  </a:lnTo>
                  <a:lnTo>
                    <a:pt x="102" y="43"/>
                  </a:lnTo>
                  <a:lnTo>
                    <a:pt x="104" y="42"/>
                  </a:lnTo>
                  <a:lnTo>
                    <a:pt x="104" y="42"/>
                  </a:lnTo>
                  <a:lnTo>
                    <a:pt x="105" y="40"/>
                  </a:lnTo>
                  <a:lnTo>
                    <a:pt x="107" y="39"/>
                  </a:lnTo>
                  <a:lnTo>
                    <a:pt x="107" y="36"/>
                  </a:lnTo>
                  <a:lnTo>
                    <a:pt x="107" y="35"/>
                  </a:lnTo>
                  <a:lnTo>
                    <a:pt x="107" y="35"/>
                  </a:lnTo>
                  <a:lnTo>
                    <a:pt x="108" y="33"/>
                  </a:lnTo>
                  <a:lnTo>
                    <a:pt x="108" y="30"/>
                  </a:lnTo>
                  <a:lnTo>
                    <a:pt x="108" y="29"/>
                  </a:lnTo>
                  <a:lnTo>
                    <a:pt x="109" y="29"/>
                  </a:lnTo>
                  <a:lnTo>
                    <a:pt x="109" y="29"/>
                  </a:lnTo>
                  <a:lnTo>
                    <a:pt x="114" y="29"/>
                  </a:lnTo>
                  <a:lnTo>
                    <a:pt x="115" y="27"/>
                  </a:lnTo>
                  <a:lnTo>
                    <a:pt x="117" y="25"/>
                  </a:lnTo>
                  <a:lnTo>
                    <a:pt x="117" y="25"/>
                  </a:lnTo>
                  <a:lnTo>
                    <a:pt x="117" y="22"/>
                  </a:lnTo>
                  <a:lnTo>
                    <a:pt x="118" y="20"/>
                  </a:lnTo>
                  <a:lnTo>
                    <a:pt x="118" y="20"/>
                  </a:lnTo>
                  <a:lnTo>
                    <a:pt x="114" y="12"/>
                  </a:lnTo>
                  <a:lnTo>
                    <a:pt x="112" y="6"/>
                  </a:lnTo>
                  <a:lnTo>
                    <a:pt x="112" y="6"/>
                  </a:lnTo>
                  <a:lnTo>
                    <a:pt x="107" y="8"/>
                  </a:lnTo>
                  <a:lnTo>
                    <a:pt x="104" y="8"/>
                  </a:lnTo>
                  <a:lnTo>
                    <a:pt x="99" y="5"/>
                  </a:lnTo>
                  <a:lnTo>
                    <a:pt x="99" y="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6" name="Freeform 257">
              <a:extLst>
                <a:ext uri="{FF2B5EF4-FFF2-40B4-BE49-F238E27FC236}">
                  <a16:creationId xmlns:a16="http://schemas.microsoft.com/office/drawing/2014/main" id="{76C7186D-BFDD-4412-A8A5-91BAC8BF0966}"/>
                </a:ext>
              </a:extLst>
            </p:cNvPr>
            <p:cNvSpPr>
              <a:spLocks/>
            </p:cNvSpPr>
            <p:nvPr/>
          </p:nvSpPr>
          <p:spPr bwMode="auto">
            <a:xfrm>
              <a:off x="4468148" y="2436916"/>
              <a:ext cx="145707" cy="82048"/>
            </a:xfrm>
            <a:custGeom>
              <a:avLst/>
              <a:gdLst/>
              <a:ahLst/>
              <a:cxnLst>
                <a:cxn ang="0">
                  <a:pos x="100" y="11"/>
                </a:cxn>
                <a:cxn ang="0">
                  <a:pos x="97" y="8"/>
                </a:cxn>
                <a:cxn ang="0">
                  <a:pos x="87" y="5"/>
                </a:cxn>
                <a:cxn ang="0">
                  <a:pos x="83" y="2"/>
                </a:cxn>
                <a:cxn ang="0">
                  <a:pos x="71" y="0"/>
                </a:cxn>
                <a:cxn ang="0">
                  <a:pos x="69" y="1"/>
                </a:cxn>
                <a:cxn ang="0">
                  <a:pos x="60" y="8"/>
                </a:cxn>
                <a:cxn ang="0">
                  <a:pos x="57" y="10"/>
                </a:cxn>
                <a:cxn ang="0">
                  <a:pos x="42" y="12"/>
                </a:cxn>
                <a:cxn ang="0">
                  <a:pos x="40" y="15"/>
                </a:cxn>
                <a:cxn ang="0">
                  <a:pos x="39" y="15"/>
                </a:cxn>
                <a:cxn ang="0">
                  <a:pos x="30" y="18"/>
                </a:cxn>
                <a:cxn ang="0">
                  <a:pos x="19" y="15"/>
                </a:cxn>
                <a:cxn ang="0">
                  <a:pos x="16" y="12"/>
                </a:cxn>
                <a:cxn ang="0">
                  <a:pos x="15" y="14"/>
                </a:cxn>
                <a:cxn ang="0">
                  <a:pos x="15" y="17"/>
                </a:cxn>
                <a:cxn ang="0">
                  <a:pos x="12" y="21"/>
                </a:cxn>
                <a:cxn ang="0">
                  <a:pos x="7" y="21"/>
                </a:cxn>
                <a:cxn ang="0">
                  <a:pos x="6" y="22"/>
                </a:cxn>
                <a:cxn ang="0">
                  <a:pos x="5" y="27"/>
                </a:cxn>
                <a:cxn ang="0">
                  <a:pos x="5" y="28"/>
                </a:cxn>
                <a:cxn ang="0">
                  <a:pos x="3" y="32"/>
                </a:cxn>
                <a:cxn ang="0">
                  <a:pos x="2" y="34"/>
                </a:cxn>
                <a:cxn ang="0">
                  <a:pos x="0" y="38"/>
                </a:cxn>
                <a:cxn ang="0">
                  <a:pos x="2" y="41"/>
                </a:cxn>
                <a:cxn ang="0">
                  <a:pos x="3" y="44"/>
                </a:cxn>
                <a:cxn ang="0">
                  <a:pos x="3" y="44"/>
                </a:cxn>
                <a:cxn ang="0">
                  <a:pos x="16" y="54"/>
                </a:cxn>
                <a:cxn ang="0">
                  <a:pos x="20" y="56"/>
                </a:cxn>
                <a:cxn ang="0">
                  <a:pos x="29" y="58"/>
                </a:cxn>
                <a:cxn ang="0">
                  <a:pos x="33" y="58"/>
                </a:cxn>
                <a:cxn ang="0">
                  <a:pos x="56" y="51"/>
                </a:cxn>
                <a:cxn ang="0">
                  <a:pos x="62" y="52"/>
                </a:cxn>
                <a:cxn ang="0">
                  <a:pos x="67" y="54"/>
                </a:cxn>
                <a:cxn ang="0">
                  <a:pos x="76" y="47"/>
                </a:cxn>
                <a:cxn ang="0">
                  <a:pos x="80" y="41"/>
                </a:cxn>
                <a:cxn ang="0">
                  <a:pos x="91" y="22"/>
                </a:cxn>
                <a:cxn ang="0">
                  <a:pos x="101" y="15"/>
                </a:cxn>
                <a:cxn ang="0">
                  <a:pos x="103" y="14"/>
                </a:cxn>
                <a:cxn ang="0">
                  <a:pos x="103" y="11"/>
                </a:cxn>
                <a:cxn ang="0">
                  <a:pos x="100" y="11"/>
                </a:cxn>
              </a:cxnLst>
              <a:rect l="0" t="0" r="r" b="b"/>
              <a:pathLst>
                <a:path w="103" h="58">
                  <a:moveTo>
                    <a:pt x="100" y="11"/>
                  </a:moveTo>
                  <a:lnTo>
                    <a:pt x="100" y="11"/>
                  </a:lnTo>
                  <a:lnTo>
                    <a:pt x="97" y="8"/>
                  </a:lnTo>
                  <a:lnTo>
                    <a:pt x="97" y="8"/>
                  </a:lnTo>
                  <a:lnTo>
                    <a:pt x="90" y="7"/>
                  </a:lnTo>
                  <a:lnTo>
                    <a:pt x="87" y="5"/>
                  </a:lnTo>
                  <a:lnTo>
                    <a:pt x="87" y="5"/>
                  </a:lnTo>
                  <a:lnTo>
                    <a:pt x="83" y="2"/>
                  </a:lnTo>
                  <a:lnTo>
                    <a:pt x="79" y="1"/>
                  </a:lnTo>
                  <a:lnTo>
                    <a:pt x="71" y="0"/>
                  </a:lnTo>
                  <a:lnTo>
                    <a:pt x="71" y="0"/>
                  </a:lnTo>
                  <a:lnTo>
                    <a:pt x="69" y="1"/>
                  </a:lnTo>
                  <a:lnTo>
                    <a:pt x="64" y="4"/>
                  </a:lnTo>
                  <a:lnTo>
                    <a:pt x="60" y="8"/>
                  </a:lnTo>
                  <a:lnTo>
                    <a:pt x="57" y="10"/>
                  </a:lnTo>
                  <a:lnTo>
                    <a:pt x="57" y="10"/>
                  </a:lnTo>
                  <a:lnTo>
                    <a:pt x="47" y="11"/>
                  </a:lnTo>
                  <a:lnTo>
                    <a:pt x="42" y="12"/>
                  </a:lnTo>
                  <a:lnTo>
                    <a:pt x="40" y="14"/>
                  </a:lnTo>
                  <a:lnTo>
                    <a:pt x="40" y="15"/>
                  </a:lnTo>
                  <a:lnTo>
                    <a:pt x="40" y="15"/>
                  </a:lnTo>
                  <a:lnTo>
                    <a:pt x="39" y="15"/>
                  </a:lnTo>
                  <a:lnTo>
                    <a:pt x="37" y="17"/>
                  </a:lnTo>
                  <a:lnTo>
                    <a:pt x="30" y="18"/>
                  </a:lnTo>
                  <a:lnTo>
                    <a:pt x="23" y="17"/>
                  </a:lnTo>
                  <a:lnTo>
                    <a:pt x="19" y="15"/>
                  </a:lnTo>
                  <a:lnTo>
                    <a:pt x="19" y="15"/>
                  </a:lnTo>
                  <a:lnTo>
                    <a:pt x="16" y="12"/>
                  </a:lnTo>
                  <a:lnTo>
                    <a:pt x="16" y="12"/>
                  </a:lnTo>
                  <a:lnTo>
                    <a:pt x="15" y="14"/>
                  </a:lnTo>
                  <a:lnTo>
                    <a:pt x="15" y="17"/>
                  </a:lnTo>
                  <a:lnTo>
                    <a:pt x="15" y="17"/>
                  </a:lnTo>
                  <a:lnTo>
                    <a:pt x="13" y="19"/>
                  </a:lnTo>
                  <a:lnTo>
                    <a:pt x="12" y="21"/>
                  </a:lnTo>
                  <a:lnTo>
                    <a:pt x="7" y="21"/>
                  </a:lnTo>
                  <a:lnTo>
                    <a:pt x="7" y="21"/>
                  </a:lnTo>
                  <a:lnTo>
                    <a:pt x="6" y="21"/>
                  </a:lnTo>
                  <a:lnTo>
                    <a:pt x="6" y="22"/>
                  </a:lnTo>
                  <a:lnTo>
                    <a:pt x="6" y="25"/>
                  </a:lnTo>
                  <a:lnTo>
                    <a:pt x="5" y="27"/>
                  </a:lnTo>
                  <a:lnTo>
                    <a:pt x="5" y="27"/>
                  </a:lnTo>
                  <a:lnTo>
                    <a:pt x="5" y="28"/>
                  </a:lnTo>
                  <a:lnTo>
                    <a:pt x="5" y="31"/>
                  </a:lnTo>
                  <a:lnTo>
                    <a:pt x="3" y="32"/>
                  </a:lnTo>
                  <a:lnTo>
                    <a:pt x="2" y="34"/>
                  </a:lnTo>
                  <a:lnTo>
                    <a:pt x="2" y="34"/>
                  </a:lnTo>
                  <a:lnTo>
                    <a:pt x="0" y="35"/>
                  </a:lnTo>
                  <a:lnTo>
                    <a:pt x="0" y="38"/>
                  </a:lnTo>
                  <a:lnTo>
                    <a:pt x="0" y="38"/>
                  </a:lnTo>
                  <a:lnTo>
                    <a:pt x="2" y="41"/>
                  </a:lnTo>
                  <a:lnTo>
                    <a:pt x="3" y="44"/>
                  </a:lnTo>
                  <a:lnTo>
                    <a:pt x="3" y="44"/>
                  </a:lnTo>
                  <a:lnTo>
                    <a:pt x="3" y="44"/>
                  </a:lnTo>
                  <a:lnTo>
                    <a:pt x="3" y="44"/>
                  </a:lnTo>
                  <a:lnTo>
                    <a:pt x="10" y="48"/>
                  </a:lnTo>
                  <a:lnTo>
                    <a:pt x="16" y="54"/>
                  </a:lnTo>
                  <a:lnTo>
                    <a:pt x="16" y="54"/>
                  </a:lnTo>
                  <a:lnTo>
                    <a:pt x="20" y="56"/>
                  </a:lnTo>
                  <a:lnTo>
                    <a:pt x="25" y="58"/>
                  </a:lnTo>
                  <a:lnTo>
                    <a:pt x="29" y="58"/>
                  </a:lnTo>
                  <a:lnTo>
                    <a:pt x="33" y="58"/>
                  </a:lnTo>
                  <a:lnTo>
                    <a:pt x="33" y="58"/>
                  </a:lnTo>
                  <a:lnTo>
                    <a:pt x="56" y="51"/>
                  </a:lnTo>
                  <a:lnTo>
                    <a:pt x="56" y="51"/>
                  </a:lnTo>
                  <a:lnTo>
                    <a:pt x="62" y="52"/>
                  </a:lnTo>
                  <a:lnTo>
                    <a:pt x="62" y="52"/>
                  </a:lnTo>
                  <a:lnTo>
                    <a:pt x="67" y="54"/>
                  </a:lnTo>
                  <a:lnTo>
                    <a:pt x="67" y="54"/>
                  </a:lnTo>
                  <a:lnTo>
                    <a:pt x="70" y="51"/>
                  </a:lnTo>
                  <a:lnTo>
                    <a:pt x="76" y="47"/>
                  </a:lnTo>
                  <a:lnTo>
                    <a:pt x="76" y="47"/>
                  </a:lnTo>
                  <a:lnTo>
                    <a:pt x="80" y="41"/>
                  </a:lnTo>
                  <a:lnTo>
                    <a:pt x="84" y="34"/>
                  </a:lnTo>
                  <a:lnTo>
                    <a:pt x="91" y="22"/>
                  </a:lnTo>
                  <a:lnTo>
                    <a:pt x="91" y="22"/>
                  </a:lnTo>
                  <a:lnTo>
                    <a:pt x="101" y="15"/>
                  </a:lnTo>
                  <a:lnTo>
                    <a:pt x="101" y="15"/>
                  </a:lnTo>
                  <a:lnTo>
                    <a:pt x="103" y="14"/>
                  </a:lnTo>
                  <a:lnTo>
                    <a:pt x="103" y="12"/>
                  </a:lnTo>
                  <a:lnTo>
                    <a:pt x="103" y="11"/>
                  </a:lnTo>
                  <a:lnTo>
                    <a:pt x="100" y="11"/>
                  </a:lnTo>
                  <a:lnTo>
                    <a:pt x="100" y="1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7" name="Freeform 258">
              <a:extLst>
                <a:ext uri="{FF2B5EF4-FFF2-40B4-BE49-F238E27FC236}">
                  <a16:creationId xmlns:a16="http://schemas.microsoft.com/office/drawing/2014/main" id="{C6138059-91EF-4B10-B781-DC570086F49A}"/>
                </a:ext>
              </a:extLst>
            </p:cNvPr>
            <p:cNvSpPr>
              <a:spLocks/>
            </p:cNvSpPr>
            <p:nvPr/>
          </p:nvSpPr>
          <p:spPr bwMode="auto">
            <a:xfrm>
              <a:off x="4384685" y="2366184"/>
              <a:ext cx="140049" cy="73561"/>
            </a:xfrm>
            <a:custGeom>
              <a:avLst/>
              <a:gdLst/>
              <a:ahLst/>
              <a:cxnLst>
                <a:cxn ang="0">
                  <a:pos x="93" y="24"/>
                </a:cxn>
                <a:cxn ang="0">
                  <a:pos x="85" y="23"/>
                </a:cxn>
                <a:cxn ang="0">
                  <a:pos x="84" y="21"/>
                </a:cxn>
                <a:cxn ang="0">
                  <a:pos x="81" y="15"/>
                </a:cxn>
                <a:cxn ang="0">
                  <a:pos x="79" y="15"/>
                </a:cxn>
                <a:cxn ang="0">
                  <a:pos x="72" y="15"/>
                </a:cxn>
                <a:cxn ang="0">
                  <a:pos x="69" y="17"/>
                </a:cxn>
                <a:cxn ang="0">
                  <a:pos x="65" y="17"/>
                </a:cxn>
                <a:cxn ang="0">
                  <a:pos x="61" y="13"/>
                </a:cxn>
                <a:cxn ang="0">
                  <a:pos x="61" y="11"/>
                </a:cxn>
                <a:cxn ang="0">
                  <a:pos x="51" y="5"/>
                </a:cxn>
                <a:cxn ang="0">
                  <a:pos x="41" y="0"/>
                </a:cxn>
                <a:cxn ang="0">
                  <a:pos x="41" y="3"/>
                </a:cxn>
                <a:cxn ang="0">
                  <a:pos x="39" y="3"/>
                </a:cxn>
                <a:cxn ang="0">
                  <a:pos x="34" y="1"/>
                </a:cxn>
                <a:cxn ang="0">
                  <a:pos x="32" y="3"/>
                </a:cxn>
                <a:cxn ang="0">
                  <a:pos x="27" y="5"/>
                </a:cxn>
                <a:cxn ang="0">
                  <a:pos x="20" y="8"/>
                </a:cxn>
                <a:cxn ang="0">
                  <a:pos x="15" y="11"/>
                </a:cxn>
                <a:cxn ang="0">
                  <a:pos x="2" y="15"/>
                </a:cxn>
                <a:cxn ang="0">
                  <a:pos x="0" y="17"/>
                </a:cxn>
                <a:cxn ang="0">
                  <a:pos x="4" y="24"/>
                </a:cxn>
                <a:cxn ang="0">
                  <a:pos x="5" y="31"/>
                </a:cxn>
                <a:cxn ang="0">
                  <a:pos x="8" y="37"/>
                </a:cxn>
                <a:cxn ang="0">
                  <a:pos x="18" y="44"/>
                </a:cxn>
                <a:cxn ang="0">
                  <a:pos x="25" y="50"/>
                </a:cxn>
                <a:cxn ang="0">
                  <a:pos x="25" y="51"/>
                </a:cxn>
                <a:cxn ang="0">
                  <a:pos x="37" y="51"/>
                </a:cxn>
                <a:cxn ang="0">
                  <a:pos x="39" y="50"/>
                </a:cxn>
                <a:cxn ang="0">
                  <a:pos x="42" y="42"/>
                </a:cxn>
                <a:cxn ang="0">
                  <a:pos x="48" y="42"/>
                </a:cxn>
                <a:cxn ang="0">
                  <a:pos x="56" y="47"/>
                </a:cxn>
                <a:cxn ang="0">
                  <a:pos x="61" y="50"/>
                </a:cxn>
                <a:cxn ang="0">
                  <a:pos x="69" y="48"/>
                </a:cxn>
                <a:cxn ang="0">
                  <a:pos x="69" y="52"/>
                </a:cxn>
                <a:cxn ang="0">
                  <a:pos x="72" y="48"/>
                </a:cxn>
                <a:cxn ang="0">
                  <a:pos x="75" y="47"/>
                </a:cxn>
                <a:cxn ang="0">
                  <a:pos x="86" y="42"/>
                </a:cxn>
                <a:cxn ang="0">
                  <a:pos x="89" y="40"/>
                </a:cxn>
                <a:cxn ang="0">
                  <a:pos x="99" y="31"/>
                </a:cxn>
                <a:cxn ang="0">
                  <a:pos x="96" y="27"/>
                </a:cxn>
                <a:cxn ang="0">
                  <a:pos x="93" y="24"/>
                </a:cxn>
              </a:cxnLst>
              <a:rect l="0" t="0" r="r" b="b"/>
              <a:pathLst>
                <a:path w="99" h="52">
                  <a:moveTo>
                    <a:pt x="93" y="24"/>
                  </a:moveTo>
                  <a:lnTo>
                    <a:pt x="93" y="24"/>
                  </a:lnTo>
                  <a:lnTo>
                    <a:pt x="88" y="23"/>
                  </a:lnTo>
                  <a:lnTo>
                    <a:pt x="85" y="23"/>
                  </a:lnTo>
                  <a:lnTo>
                    <a:pt x="84" y="21"/>
                  </a:lnTo>
                  <a:lnTo>
                    <a:pt x="84" y="21"/>
                  </a:lnTo>
                  <a:lnTo>
                    <a:pt x="82" y="17"/>
                  </a:lnTo>
                  <a:lnTo>
                    <a:pt x="81" y="15"/>
                  </a:lnTo>
                  <a:lnTo>
                    <a:pt x="79" y="15"/>
                  </a:lnTo>
                  <a:lnTo>
                    <a:pt x="79" y="15"/>
                  </a:lnTo>
                  <a:lnTo>
                    <a:pt x="74" y="15"/>
                  </a:lnTo>
                  <a:lnTo>
                    <a:pt x="72" y="15"/>
                  </a:lnTo>
                  <a:lnTo>
                    <a:pt x="69" y="17"/>
                  </a:lnTo>
                  <a:lnTo>
                    <a:pt x="69" y="17"/>
                  </a:lnTo>
                  <a:lnTo>
                    <a:pt x="68" y="18"/>
                  </a:lnTo>
                  <a:lnTo>
                    <a:pt x="65" y="17"/>
                  </a:lnTo>
                  <a:lnTo>
                    <a:pt x="62" y="15"/>
                  </a:lnTo>
                  <a:lnTo>
                    <a:pt x="61" y="13"/>
                  </a:lnTo>
                  <a:lnTo>
                    <a:pt x="61" y="13"/>
                  </a:lnTo>
                  <a:lnTo>
                    <a:pt x="61" y="11"/>
                  </a:lnTo>
                  <a:lnTo>
                    <a:pt x="59" y="10"/>
                  </a:lnTo>
                  <a:lnTo>
                    <a:pt x="51" y="5"/>
                  </a:lnTo>
                  <a:lnTo>
                    <a:pt x="51" y="5"/>
                  </a:lnTo>
                  <a:lnTo>
                    <a:pt x="41" y="0"/>
                  </a:lnTo>
                  <a:lnTo>
                    <a:pt x="41" y="0"/>
                  </a:lnTo>
                  <a:lnTo>
                    <a:pt x="41" y="3"/>
                  </a:lnTo>
                  <a:lnTo>
                    <a:pt x="41" y="3"/>
                  </a:lnTo>
                  <a:lnTo>
                    <a:pt x="39" y="3"/>
                  </a:lnTo>
                  <a:lnTo>
                    <a:pt x="37" y="3"/>
                  </a:lnTo>
                  <a:lnTo>
                    <a:pt x="34" y="1"/>
                  </a:lnTo>
                  <a:lnTo>
                    <a:pt x="32" y="3"/>
                  </a:lnTo>
                  <a:lnTo>
                    <a:pt x="32" y="3"/>
                  </a:lnTo>
                  <a:lnTo>
                    <a:pt x="29" y="4"/>
                  </a:lnTo>
                  <a:lnTo>
                    <a:pt x="27" y="5"/>
                  </a:lnTo>
                  <a:lnTo>
                    <a:pt x="22" y="7"/>
                  </a:lnTo>
                  <a:lnTo>
                    <a:pt x="20" y="8"/>
                  </a:lnTo>
                  <a:lnTo>
                    <a:pt x="20" y="8"/>
                  </a:lnTo>
                  <a:lnTo>
                    <a:pt x="15" y="11"/>
                  </a:lnTo>
                  <a:lnTo>
                    <a:pt x="11" y="13"/>
                  </a:lnTo>
                  <a:lnTo>
                    <a:pt x="2" y="15"/>
                  </a:lnTo>
                  <a:lnTo>
                    <a:pt x="2" y="15"/>
                  </a:lnTo>
                  <a:lnTo>
                    <a:pt x="0" y="17"/>
                  </a:lnTo>
                  <a:lnTo>
                    <a:pt x="1" y="18"/>
                  </a:lnTo>
                  <a:lnTo>
                    <a:pt x="4" y="24"/>
                  </a:lnTo>
                  <a:lnTo>
                    <a:pt x="4" y="24"/>
                  </a:lnTo>
                  <a:lnTo>
                    <a:pt x="5" y="31"/>
                  </a:lnTo>
                  <a:lnTo>
                    <a:pt x="7" y="34"/>
                  </a:lnTo>
                  <a:lnTo>
                    <a:pt x="8" y="37"/>
                  </a:lnTo>
                  <a:lnTo>
                    <a:pt x="8" y="37"/>
                  </a:lnTo>
                  <a:lnTo>
                    <a:pt x="18" y="44"/>
                  </a:lnTo>
                  <a:lnTo>
                    <a:pt x="25" y="50"/>
                  </a:lnTo>
                  <a:lnTo>
                    <a:pt x="25" y="50"/>
                  </a:lnTo>
                  <a:lnTo>
                    <a:pt x="25" y="51"/>
                  </a:lnTo>
                  <a:lnTo>
                    <a:pt x="25" y="51"/>
                  </a:lnTo>
                  <a:lnTo>
                    <a:pt x="34" y="51"/>
                  </a:lnTo>
                  <a:lnTo>
                    <a:pt x="37" y="51"/>
                  </a:lnTo>
                  <a:lnTo>
                    <a:pt x="39" y="50"/>
                  </a:lnTo>
                  <a:lnTo>
                    <a:pt x="39" y="50"/>
                  </a:lnTo>
                  <a:lnTo>
                    <a:pt x="41" y="45"/>
                  </a:lnTo>
                  <a:lnTo>
                    <a:pt x="42" y="42"/>
                  </a:lnTo>
                  <a:lnTo>
                    <a:pt x="42" y="42"/>
                  </a:lnTo>
                  <a:lnTo>
                    <a:pt x="48" y="42"/>
                  </a:lnTo>
                  <a:lnTo>
                    <a:pt x="52" y="44"/>
                  </a:lnTo>
                  <a:lnTo>
                    <a:pt x="56" y="47"/>
                  </a:lnTo>
                  <a:lnTo>
                    <a:pt x="56" y="47"/>
                  </a:lnTo>
                  <a:lnTo>
                    <a:pt x="61" y="50"/>
                  </a:lnTo>
                  <a:lnTo>
                    <a:pt x="64" y="50"/>
                  </a:lnTo>
                  <a:lnTo>
                    <a:pt x="69" y="48"/>
                  </a:lnTo>
                  <a:lnTo>
                    <a:pt x="69" y="48"/>
                  </a:lnTo>
                  <a:lnTo>
                    <a:pt x="69" y="52"/>
                  </a:lnTo>
                  <a:lnTo>
                    <a:pt x="69" y="52"/>
                  </a:lnTo>
                  <a:lnTo>
                    <a:pt x="72" y="48"/>
                  </a:lnTo>
                  <a:lnTo>
                    <a:pt x="75" y="47"/>
                  </a:lnTo>
                  <a:lnTo>
                    <a:pt x="75" y="47"/>
                  </a:lnTo>
                  <a:lnTo>
                    <a:pt x="82" y="45"/>
                  </a:lnTo>
                  <a:lnTo>
                    <a:pt x="86" y="42"/>
                  </a:lnTo>
                  <a:lnTo>
                    <a:pt x="89" y="40"/>
                  </a:lnTo>
                  <a:lnTo>
                    <a:pt x="89" y="40"/>
                  </a:lnTo>
                  <a:lnTo>
                    <a:pt x="93" y="35"/>
                  </a:lnTo>
                  <a:lnTo>
                    <a:pt x="99" y="31"/>
                  </a:lnTo>
                  <a:lnTo>
                    <a:pt x="99" y="31"/>
                  </a:lnTo>
                  <a:lnTo>
                    <a:pt x="96" y="27"/>
                  </a:lnTo>
                  <a:lnTo>
                    <a:pt x="93" y="24"/>
                  </a:lnTo>
                  <a:lnTo>
                    <a:pt x="93" y="2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8" name="Freeform 259">
              <a:extLst>
                <a:ext uri="{FF2B5EF4-FFF2-40B4-BE49-F238E27FC236}">
                  <a16:creationId xmlns:a16="http://schemas.microsoft.com/office/drawing/2014/main" id="{6BCE9F67-FA37-4EA8-B72B-03CBF528C57B}"/>
                </a:ext>
              </a:extLst>
            </p:cNvPr>
            <p:cNvSpPr>
              <a:spLocks/>
            </p:cNvSpPr>
            <p:nvPr/>
          </p:nvSpPr>
          <p:spPr bwMode="auto">
            <a:xfrm>
              <a:off x="4482294" y="2410038"/>
              <a:ext cx="128732" cy="52342"/>
            </a:xfrm>
            <a:custGeom>
              <a:avLst/>
              <a:gdLst/>
              <a:ahLst/>
              <a:cxnLst>
                <a:cxn ang="0">
                  <a:pos x="67" y="4"/>
                </a:cxn>
                <a:cxn ang="0">
                  <a:pos x="61" y="3"/>
                </a:cxn>
                <a:cxn ang="0">
                  <a:pos x="56" y="3"/>
                </a:cxn>
                <a:cxn ang="0">
                  <a:pos x="52" y="3"/>
                </a:cxn>
                <a:cxn ang="0">
                  <a:pos x="42" y="2"/>
                </a:cxn>
                <a:cxn ang="0">
                  <a:pos x="40" y="2"/>
                </a:cxn>
                <a:cxn ang="0">
                  <a:pos x="34" y="3"/>
                </a:cxn>
                <a:cxn ang="0">
                  <a:pos x="32" y="3"/>
                </a:cxn>
                <a:cxn ang="0">
                  <a:pos x="30" y="0"/>
                </a:cxn>
                <a:cxn ang="0">
                  <a:pos x="20" y="9"/>
                </a:cxn>
                <a:cxn ang="0">
                  <a:pos x="17" y="11"/>
                </a:cxn>
                <a:cxn ang="0">
                  <a:pos x="6" y="16"/>
                </a:cxn>
                <a:cxn ang="0">
                  <a:pos x="3" y="17"/>
                </a:cxn>
                <a:cxn ang="0">
                  <a:pos x="0" y="21"/>
                </a:cxn>
                <a:cxn ang="0">
                  <a:pos x="9" y="34"/>
                </a:cxn>
                <a:cxn ang="0">
                  <a:pos x="13" y="36"/>
                </a:cxn>
                <a:cxn ang="0">
                  <a:pos x="27" y="36"/>
                </a:cxn>
                <a:cxn ang="0">
                  <a:pos x="30" y="34"/>
                </a:cxn>
                <a:cxn ang="0">
                  <a:pos x="30" y="33"/>
                </a:cxn>
                <a:cxn ang="0">
                  <a:pos x="37" y="30"/>
                </a:cxn>
                <a:cxn ang="0">
                  <a:pos x="47" y="29"/>
                </a:cxn>
                <a:cxn ang="0">
                  <a:pos x="54" y="23"/>
                </a:cxn>
                <a:cxn ang="0">
                  <a:pos x="61" y="19"/>
                </a:cxn>
                <a:cxn ang="0">
                  <a:pos x="69" y="20"/>
                </a:cxn>
                <a:cxn ang="0">
                  <a:pos x="77" y="24"/>
                </a:cxn>
                <a:cxn ang="0">
                  <a:pos x="80" y="26"/>
                </a:cxn>
                <a:cxn ang="0">
                  <a:pos x="87" y="27"/>
                </a:cxn>
                <a:cxn ang="0">
                  <a:pos x="83" y="21"/>
                </a:cxn>
                <a:cxn ang="0">
                  <a:pos x="84" y="19"/>
                </a:cxn>
                <a:cxn ang="0">
                  <a:pos x="90" y="10"/>
                </a:cxn>
                <a:cxn ang="0">
                  <a:pos x="91" y="10"/>
                </a:cxn>
                <a:cxn ang="0">
                  <a:pos x="84" y="9"/>
                </a:cxn>
                <a:cxn ang="0">
                  <a:pos x="81" y="7"/>
                </a:cxn>
                <a:cxn ang="0">
                  <a:pos x="67" y="4"/>
                </a:cxn>
              </a:cxnLst>
              <a:rect l="0" t="0" r="r" b="b"/>
              <a:pathLst>
                <a:path w="91" h="37">
                  <a:moveTo>
                    <a:pt x="67" y="4"/>
                  </a:moveTo>
                  <a:lnTo>
                    <a:pt x="67" y="4"/>
                  </a:lnTo>
                  <a:lnTo>
                    <a:pt x="64" y="4"/>
                  </a:lnTo>
                  <a:lnTo>
                    <a:pt x="61" y="3"/>
                  </a:lnTo>
                  <a:lnTo>
                    <a:pt x="59" y="3"/>
                  </a:lnTo>
                  <a:lnTo>
                    <a:pt x="56" y="3"/>
                  </a:lnTo>
                  <a:lnTo>
                    <a:pt x="56" y="3"/>
                  </a:lnTo>
                  <a:lnTo>
                    <a:pt x="52" y="3"/>
                  </a:lnTo>
                  <a:lnTo>
                    <a:pt x="47" y="3"/>
                  </a:lnTo>
                  <a:lnTo>
                    <a:pt x="42" y="2"/>
                  </a:lnTo>
                  <a:lnTo>
                    <a:pt x="42" y="2"/>
                  </a:lnTo>
                  <a:lnTo>
                    <a:pt x="40" y="2"/>
                  </a:lnTo>
                  <a:lnTo>
                    <a:pt x="37" y="2"/>
                  </a:lnTo>
                  <a:lnTo>
                    <a:pt x="34" y="3"/>
                  </a:lnTo>
                  <a:lnTo>
                    <a:pt x="32" y="3"/>
                  </a:lnTo>
                  <a:lnTo>
                    <a:pt x="32" y="3"/>
                  </a:lnTo>
                  <a:lnTo>
                    <a:pt x="30" y="0"/>
                  </a:lnTo>
                  <a:lnTo>
                    <a:pt x="30" y="0"/>
                  </a:lnTo>
                  <a:lnTo>
                    <a:pt x="24" y="4"/>
                  </a:lnTo>
                  <a:lnTo>
                    <a:pt x="20" y="9"/>
                  </a:lnTo>
                  <a:lnTo>
                    <a:pt x="20" y="9"/>
                  </a:lnTo>
                  <a:lnTo>
                    <a:pt x="17" y="11"/>
                  </a:lnTo>
                  <a:lnTo>
                    <a:pt x="13" y="14"/>
                  </a:lnTo>
                  <a:lnTo>
                    <a:pt x="6" y="16"/>
                  </a:lnTo>
                  <a:lnTo>
                    <a:pt x="6" y="16"/>
                  </a:lnTo>
                  <a:lnTo>
                    <a:pt x="3" y="17"/>
                  </a:lnTo>
                  <a:lnTo>
                    <a:pt x="0" y="21"/>
                  </a:lnTo>
                  <a:lnTo>
                    <a:pt x="0" y="21"/>
                  </a:lnTo>
                  <a:lnTo>
                    <a:pt x="5" y="27"/>
                  </a:lnTo>
                  <a:lnTo>
                    <a:pt x="9" y="34"/>
                  </a:lnTo>
                  <a:lnTo>
                    <a:pt x="9" y="34"/>
                  </a:lnTo>
                  <a:lnTo>
                    <a:pt x="13" y="36"/>
                  </a:lnTo>
                  <a:lnTo>
                    <a:pt x="20" y="37"/>
                  </a:lnTo>
                  <a:lnTo>
                    <a:pt x="27" y="36"/>
                  </a:lnTo>
                  <a:lnTo>
                    <a:pt x="29" y="34"/>
                  </a:lnTo>
                  <a:lnTo>
                    <a:pt x="30" y="34"/>
                  </a:lnTo>
                  <a:lnTo>
                    <a:pt x="30" y="34"/>
                  </a:lnTo>
                  <a:lnTo>
                    <a:pt x="30" y="33"/>
                  </a:lnTo>
                  <a:lnTo>
                    <a:pt x="32" y="31"/>
                  </a:lnTo>
                  <a:lnTo>
                    <a:pt x="37" y="30"/>
                  </a:lnTo>
                  <a:lnTo>
                    <a:pt x="47" y="29"/>
                  </a:lnTo>
                  <a:lnTo>
                    <a:pt x="47" y="29"/>
                  </a:lnTo>
                  <a:lnTo>
                    <a:pt x="50" y="27"/>
                  </a:lnTo>
                  <a:lnTo>
                    <a:pt x="54" y="23"/>
                  </a:lnTo>
                  <a:lnTo>
                    <a:pt x="59" y="20"/>
                  </a:lnTo>
                  <a:lnTo>
                    <a:pt x="61" y="19"/>
                  </a:lnTo>
                  <a:lnTo>
                    <a:pt x="61" y="19"/>
                  </a:lnTo>
                  <a:lnTo>
                    <a:pt x="69" y="20"/>
                  </a:lnTo>
                  <a:lnTo>
                    <a:pt x="73" y="21"/>
                  </a:lnTo>
                  <a:lnTo>
                    <a:pt x="77" y="24"/>
                  </a:lnTo>
                  <a:lnTo>
                    <a:pt x="77" y="24"/>
                  </a:lnTo>
                  <a:lnTo>
                    <a:pt x="80" y="26"/>
                  </a:lnTo>
                  <a:lnTo>
                    <a:pt x="87" y="27"/>
                  </a:lnTo>
                  <a:lnTo>
                    <a:pt x="87" y="27"/>
                  </a:lnTo>
                  <a:lnTo>
                    <a:pt x="84" y="24"/>
                  </a:lnTo>
                  <a:lnTo>
                    <a:pt x="83" y="21"/>
                  </a:lnTo>
                  <a:lnTo>
                    <a:pt x="83" y="21"/>
                  </a:lnTo>
                  <a:lnTo>
                    <a:pt x="84" y="19"/>
                  </a:lnTo>
                  <a:lnTo>
                    <a:pt x="86" y="16"/>
                  </a:lnTo>
                  <a:lnTo>
                    <a:pt x="90" y="10"/>
                  </a:lnTo>
                  <a:lnTo>
                    <a:pt x="90" y="10"/>
                  </a:lnTo>
                  <a:lnTo>
                    <a:pt x="91" y="10"/>
                  </a:lnTo>
                  <a:lnTo>
                    <a:pt x="91" y="10"/>
                  </a:lnTo>
                  <a:lnTo>
                    <a:pt x="84" y="9"/>
                  </a:lnTo>
                  <a:lnTo>
                    <a:pt x="81" y="7"/>
                  </a:lnTo>
                  <a:lnTo>
                    <a:pt x="81" y="7"/>
                  </a:lnTo>
                  <a:lnTo>
                    <a:pt x="76" y="4"/>
                  </a:lnTo>
                  <a:lnTo>
                    <a:pt x="67" y="4"/>
                  </a:lnTo>
                  <a:lnTo>
                    <a:pt x="67" y="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09" name="Freeform 260">
              <a:extLst>
                <a:ext uri="{FF2B5EF4-FFF2-40B4-BE49-F238E27FC236}">
                  <a16:creationId xmlns:a16="http://schemas.microsoft.com/office/drawing/2014/main" id="{FB25776A-9FFE-4FAA-99F4-D488D3F20732}"/>
                </a:ext>
              </a:extLst>
            </p:cNvPr>
            <p:cNvSpPr>
              <a:spLocks/>
            </p:cNvSpPr>
            <p:nvPr/>
          </p:nvSpPr>
          <p:spPr bwMode="auto">
            <a:xfrm>
              <a:off x="3886736" y="2623647"/>
              <a:ext cx="74976" cy="138634"/>
            </a:xfrm>
            <a:custGeom>
              <a:avLst/>
              <a:gdLst/>
              <a:ahLst/>
              <a:cxnLst>
                <a:cxn ang="0">
                  <a:pos x="40" y="81"/>
                </a:cxn>
                <a:cxn ang="0">
                  <a:pos x="41" y="80"/>
                </a:cxn>
                <a:cxn ang="0">
                  <a:pos x="36" y="72"/>
                </a:cxn>
                <a:cxn ang="0">
                  <a:pos x="36" y="70"/>
                </a:cxn>
                <a:cxn ang="0">
                  <a:pos x="37" y="65"/>
                </a:cxn>
                <a:cxn ang="0">
                  <a:pos x="40" y="64"/>
                </a:cxn>
                <a:cxn ang="0">
                  <a:pos x="41" y="61"/>
                </a:cxn>
                <a:cxn ang="0">
                  <a:pos x="36" y="55"/>
                </a:cxn>
                <a:cxn ang="0">
                  <a:pos x="34" y="50"/>
                </a:cxn>
                <a:cxn ang="0">
                  <a:pos x="40" y="48"/>
                </a:cxn>
                <a:cxn ang="0">
                  <a:pos x="40" y="48"/>
                </a:cxn>
                <a:cxn ang="0">
                  <a:pos x="41" y="44"/>
                </a:cxn>
                <a:cxn ang="0">
                  <a:pos x="43" y="38"/>
                </a:cxn>
                <a:cxn ang="0">
                  <a:pos x="44" y="34"/>
                </a:cxn>
                <a:cxn ang="0">
                  <a:pos x="41" y="23"/>
                </a:cxn>
                <a:cxn ang="0">
                  <a:pos x="43" y="20"/>
                </a:cxn>
                <a:cxn ang="0">
                  <a:pos x="51" y="14"/>
                </a:cxn>
                <a:cxn ang="0">
                  <a:pos x="53" y="11"/>
                </a:cxn>
                <a:cxn ang="0">
                  <a:pos x="49" y="8"/>
                </a:cxn>
                <a:cxn ang="0">
                  <a:pos x="47" y="7"/>
                </a:cxn>
                <a:cxn ang="0">
                  <a:pos x="44" y="4"/>
                </a:cxn>
                <a:cxn ang="0">
                  <a:pos x="37" y="6"/>
                </a:cxn>
                <a:cxn ang="0">
                  <a:pos x="36" y="7"/>
                </a:cxn>
                <a:cxn ang="0">
                  <a:pos x="33" y="6"/>
                </a:cxn>
                <a:cxn ang="0">
                  <a:pos x="32" y="6"/>
                </a:cxn>
                <a:cxn ang="0">
                  <a:pos x="23" y="6"/>
                </a:cxn>
                <a:cxn ang="0">
                  <a:pos x="22" y="3"/>
                </a:cxn>
                <a:cxn ang="0">
                  <a:pos x="20" y="0"/>
                </a:cxn>
                <a:cxn ang="0">
                  <a:pos x="16" y="3"/>
                </a:cxn>
                <a:cxn ang="0">
                  <a:pos x="14" y="4"/>
                </a:cxn>
                <a:cxn ang="0">
                  <a:pos x="12" y="4"/>
                </a:cxn>
                <a:cxn ang="0">
                  <a:pos x="12" y="16"/>
                </a:cxn>
                <a:cxn ang="0">
                  <a:pos x="13" y="18"/>
                </a:cxn>
                <a:cxn ang="0">
                  <a:pos x="10" y="34"/>
                </a:cxn>
                <a:cxn ang="0">
                  <a:pos x="2" y="54"/>
                </a:cxn>
                <a:cxn ang="0">
                  <a:pos x="0" y="58"/>
                </a:cxn>
                <a:cxn ang="0">
                  <a:pos x="3" y="64"/>
                </a:cxn>
                <a:cxn ang="0">
                  <a:pos x="9" y="68"/>
                </a:cxn>
                <a:cxn ang="0">
                  <a:pos x="12" y="74"/>
                </a:cxn>
                <a:cxn ang="0">
                  <a:pos x="10" y="95"/>
                </a:cxn>
                <a:cxn ang="0">
                  <a:pos x="12" y="97"/>
                </a:cxn>
                <a:cxn ang="0">
                  <a:pos x="23" y="98"/>
                </a:cxn>
                <a:cxn ang="0">
                  <a:pos x="29" y="97"/>
                </a:cxn>
                <a:cxn ang="0">
                  <a:pos x="36" y="95"/>
                </a:cxn>
                <a:cxn ang="0">
                  <a:pos x="33" y="90"/>
                </a:cxn>
                <a:cxn ang="0">
                  <a:pos x="36" y="82"/>
                </a:cxn>
                <a:cxn ang="0">
                  <a:pos x="40" y="81"/>
                </a:cxn>
              </a:cxnLst>
              <a:rect l="0" t="0" r="r" b="b"/>
              <a:pathLst>
                <a:path w="53" h="98">
                  <a:moveTo>
                    <a:pt x="40" y="81"/>
                  </a:moveTo>
                  <a:lnTo>
                    <a:pt x="40" y="81"/>
                  </a:lnTo>
                  <a:lnTo>
                    <a:pt x="41" y="80"/>
                  </a:lnTo>
                  <a:lnTo>
                    <a:pt x="41" y="80"/>
                  </a:lnTo>
                  <a:lnTo>
                    <a:pt x="41" y="77"/>
                  </a:lnTo>
                  <a:lnTo>
                    <a:pt x="36" y="72"/>
                  </a:lnTo>
                  <a:lnTo>
                    <a:pt x="36" y="72"/>
                  </a:lnTo>
                  <a:lnTo>
                    <a:pt x="36" y="70"/>
                  </a:lnTo>
                  <a:lnTo>
                    <a:pt x="36" y="67"/>
                  </a:lnTo>
                  <a:lnTo>
                    <a:pt x="37" y="65"/>
                  </a:lnTo>
                  <a:lnTo>
                    <a:pt x="40" y="64"/>
                  </a:lnTo>
                  <a:lnTo>
                    <a:pt x="40" y="64"/>
                  </a:lnTo>
                  <a:lnTo>
                    <a:pt x="41" y="62"/>
                  </a:lnTo>
                  <a:lnTo>
                    <a:pt x="41" y="61"/>
                  </a:lnTo>
                  <a:lnTo>
                    <a:pt x="36" y="55"/>
                  </a:lnTo>
                  <a:lnTo>
                    <a:pt x="36" y="55"/>
                  </a:lnTo>
                  <a:lnTo>
                    <a:pt x="34" y="53"/>
                  </a:lnTo>
                  <a:lnTo>
                    <a:pt x="34" y="50"/>
                  </a:lnTo>
                  <a:lnTo>
                    <a:pt x="37" y="50"/>
                  </a:lnTo>
                  <a:lnTo>
                    <a:pt x="40" y="48"/>
                  </a:lnTo>
                  <a:lnTo>
                    <a:pt x="40" y="48"/>
                  </a:lnTo>
                  <a:lnTo>
                    <a:pt x="40" y="48"/>
                  </a:lnTo>
                  <a:lnTo>
                    <a:pt x="41" y="47"/>
                  </a:lnTo>
                  <a:lnTo>
                    <a:pt x="41" y="44"/>
                  </a:lnTo>
                  <a:lnTo>
                    <a:pt x="41" y="41"/>
                  </a:lnTo>
                  <a:lnTo>
                    <a:pt x="43" y="38"/>
                  </a:lnTo>
                  <a:lnTo>
                    <a:pt x="43" y="38"/>
                  </a:lnTo>
                  <a:lnTo>
                    <a:pt x="44" y="34"/>
                  </a:lnTo>
                  <a:lnTo>
                    <a:pt x="43" y="30"/>
                  </a:lnTo>
                  <a:lnTo>
                    <a:pt x="41" y="23"/>
                  </a:lnTo>
                  <a:lnTo>
                    <a:pt x="41" y="23"/>
                  </a:lnTo>
                  <a:lnTo>
                    <a:pt x="43" y="20"/>
                  </a:lnTo>
                  <a:lnTo>
                    <a:pt x="44" y="18"/>
                  </a:lnTo>
                  <a:lnTo>
                    <a:pt x="51" y="14"/>
                  </a:lnTo>
                  <a:lnTo>
                    <a:pt x="51" y="14"/>
                  </a:lnTo>
                  <a:lnTo>
                    <a:pt x="53" y="11"/>
                  </a:lnTo>
                  <a:lnTo>
                    <a:pt x="51" y="10"/>
                  </a:lnTo>
                  <a:lnTo>
                    <a:pt x="49" y="8"/>
                  </a:lnTo>
                  <a:lnTo>
                    <a:pt x="47" y="7"/>
                  </a:lnTo>
                  <a:lnTo>
                    <a:pt x="47" y="7"/>
                  </a:lnTo>
                  <a:lnTo>
                    <a:pt x="47" y="6"/>
                  </a:lnTo>
                  <a:lnTo>
                    <a:pt x="44" y="4"/>
                  </a:lnTo>
                  <a:lnTo>
                    <a:pt x="41" y="4"/>
                  </a:lnTo>
                  <a:lnTo>
                    <a:pt x="37" y="6"/>
                  </a:lnTo>
                  <a:lnTo>
                    <a:pt x="37" y="6"/>
                  </a:lnTo>
                  <a:lnTo>
                    <a:pt x="36" y="7"/>
                  </a:lnTo>
                  <a:lnTo>
                    <a:pt x="34" y="7"/>
                  </a:lnTo>
                  <a:lnTo>
                    <a:pt x="33" y="6"/>
                  </a:lnTo>
                  <a:lnTo>
                    <a:pt x="32" y="6"/>
                  </a:lnTo>
                  <a:lnTo>
                    <a:pt x="32" y="6"/>
                  </a:lnTo>
                  <a:lnTo>
                    <a:pt x="26" y="6"/>
                  </a:lnTo>
                  <a:lnTo>
                    <a:pt x="23" y="6"/>
                  </a:lnTo>
                  <a:lnTo>
                    <a:pt x="22" y="3"/>
                  </a:lnTo>
                  <a:lnTo>
                    <a:pt x="22" y="3"/>
                  </a:lnTo>
                  <a:lnTo>
                    <a:pt x="22" y="1"/>
                  </a:lnTo>
                  <a:lnTo>
                    <a:pt x="20" y="0"/>
                  </a:lnTo>
                  <a:lnTo>
                    <a:pt x="19" y="1"/>
                  </a:lnTo>
                  <a:lnTo>
                    <a:pt x="16" y="3"/>
                  </a:lnTo>
                  <a:lnTo>
                    <a:pt x="16" y="3"/>
                  </a:lnTo>
                  <a:lnTo>
                    <a:pt x="14" y="4"/>
                  </a:lnTo>
                  <a:lnTo>
                    <a:pt x="12" y="4"/>
                  </a:lnTo>
                  <a:lnTo>
                    <a:pt x="12" y="4"/>
                  </a:lnTo>
                  <a:lnTo>
                    <a:pt x="12" y="11"/>
                  </a:lnTo>
                  <a:lnTo>
                    <a:pt x="12" y="16"/>
                  </a:lnTo>
                  <a:lnTo>
                    <a:pt x="12" y="16"/>
                  </a:lnTo>
                  <a:lnTo>
                    <a:pt x="13" y="18"/>
                  </a:lnTo>
                  <a:lnTo>
                    <a:pt x="13" y="23"/>
                  </a:lnTo>
                  <a:lnTo>
                    <a:pt x="10" y="34"/>
                  </a:lnTo>
                  <a:lnTo>
                    <a:pt x="7" y="45"/>
                  </a:lnTo>
                  <a:lnTo>
                    <a:pt x="2" y="54"/>
                  </a:lnTo>
                  <a:lnTo>
                    <a:pt x="2" y="54"/>
                  </a:lnTo>
                  <a:lnTo>
                    <a:pt x="0" y="58"/>
                  </a:lnTo>
                  <a:lnTo>
                    <a:pt x="0" y="61"/>
                  </a:lnTo>
                  <a:lnTo>
                    <a:pt x="3" y="64"/>
                  </a:lnTo>
                  <a:lnTo>
                    <a:pt x="9" y="68"/>
                  </a:lnTo>
                  <a:lnTo>
                    <a:pt x="9" y="68"/>
                  </a:lnTo>
                  <a:lnTo>
                    <a:pt x="10" y="70"/>
                  </a:lnTo>
                  <a:lnTo>
                    <a:pt x="12" y="74"/>
                  </a:lnTo>
                  <a:lnTo>
                    <a:pt x="12" y="81"/>
                  </a:lnTo>
                  <a:lnTo>
                    <a:pt x="10" y="95"/>
                  </a:lnTo>
                  <a:lnTo>
                    <a:pt x="10" y="95"/>
                  </a:lnTo>
                  <a:lnTo>
                    <a:pt x="12" y="97"/>
                  </a:lnTo>
                  <a:lnTo>
                    <a:pt x="14" y="98"/>
                  </a:lnTo>
                  <a:lnTo>
                    <a:pt x="23" y="98"/>
                  </a:lnTo>
                  <a:lnTo>
                    <a:pt x="23" y="98"/>
                  </a:lnTo>
                  <a:lnTo>
                    <a:pt x="29" y="97"/>
                  </a:lnTo>
                  <a:lnTo>
                    <a:pt x="36" y="95"/>
                  </a:lnTo>
                  <a:lnTo>
                    <a:pt x="36" y="95"/>
                  </a:lnTo>
                  <a:lnTo>
                    <a:pt x="33" y="90"/>
                  </a:lnTo>
                  <a:lnTo>
                    <a:pt x="33" y="90"/>
                  </a:lnTo>
                  <a:lnTo>
                    <a:pt x="34" y="84"/>
                  </a:lnTo>
                  <a:lnTo>
                    <a:pt x="36" y="82"/>
                  </a:lnTo>
                  <a:lnTo>
                    <a:pt x="40" y="81"/>
                  </a:lnTo>
                  <a:lnTo>
                    <a:pt x="40" y="8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0" name="Freeform 261">
              <a:extLst>
                <a:ext uri="{FF2B5EF4-FFF2-40B4-BE49-F238E27FC236}">
                  <a16:creationId xmlns:a16="http://schemas.microsoft.com/office/drawing/2014/main" id="{07A8A183-4A7F-4A0C-8A59-97B133C9489C}"/>
                </a:ext>
              </a:extLst>
            </p:cNvPr>
            <p:cNvSpPr>
              <a:spLocks/>
            </p:cNvSpPr>
            <p:nvPr/>
          </p:nvSpPr>
          <p:spPr bwMode="auto">
            <a:xfrm>
              <a:off x="4176734" y="2294039"/>
              <a:ext cx="91951" cy="79219"/>
            </a:xfrm>
            <a:custGeom>
              <a:avLst/>
              <a:gdLst/>
              <a:ahLst/>
              <a:cxnLst>
                <a:cxn ang="0">
                  <a:pos x="21" y="44"/>
                </a:cxn>
                <a:cxn ang="0">
                  <a:pos x="26" y="42"/>
                </a:cxn>
                <a:cxn ang="0">
                  <a:pos x="31" y="45"/>
                </a:cxn>
                <a:cxn ang="0">
                  <a:pos x="37" y="48"/>
                </a:cxn>
                <a:cxn ang="0">
                  <a:pos x="43" y="52"/>
                </a:cxn>
                <a:cxn ang="0">
                  <a:pos x="47" y="56"/>
                </a:cxn>
                <a:cxn ang="0">
                  <a:pos x="48" y="44"/>
                </a:cxn>
                <a:cxn ang="0">
                  <a:pos x="48" y="41"/>
                </a:cxn>
                <a:cxn ang="0">
                  <a:pos x="48" y="37"/>
                </a:cxn>
                <a:cxn ang="0">
                  <a:pos x="50" y="37"/>
                </a:cxn>
                <a:cxn ang="0">
                  <a:pos x="57" y="34"/>
                </a:cxn>
                <a:cxn ang="0">
                  <a:pos x="58" y="32"/>
                </a:cxn>
                <a:cxn ang="0">
                  <a:pos x="60" y="28"/>
                </a:cxn>
                <a:cxn ang="0">
                  <a:pos x="63" y="27"/>
                </a:cxn>
                <a:cxn ang="0">
                  <a:pos x="60" y="22"/>
                </a:cxn>
                <a:cxn ang="0">
                  <a:pos x="57" y="18"/>
                </a:cxn>
                <a:cxn ang="0">
                  <a:pos x="58" y="15"/>
                </a:cxn>
                <a:cxn ang="0">
                  <a:pos x="65" y="11"/>
                </a:cxn>
                <a:cxn ang="0">
                  <a:pos x="65" y="5"/>
                </a:cxn>
                <a:cxn ang="0">
                  <a:pos x="64" y="0"/>
                </a:cxn>
                <a:cxn ang="0">
                  <a:pos x="60" y="1"/>
                </a:cxn>
                <a:cxn ang="0">
                  <a:pos x="57" y="0"/>
                </a:cxn>
                <a:cxn ang="0">
                  <a:pos x="44" y="1"/>
                </a:cxn>
                <a:cxn ang="0">
                  <a:pos x="40" y="4"/>
                </a:cxn>
                <a:cxn ang="0">
                  <a:pos x="37" y="10"/>
                </a:cxn>
                <a:cxn ang="0">
                  <a:pos x="37" y="12"/>
                </a:cxn>
                <a:cxn ang="0">
                  <a:pos x="37" y="15"/>
                </a:cxn>
                <a:cxn ang="0">
                  <a:pos x="31" y="15"/>
                </a:cxn>
                <a:cxn ang="0">
                  <a:pos x="30" y="14"/>
                </a:cxn>
                <a:cxn ang="0">
                  <a:pos x="26" y="12"/>
                </a:cxn>
                <a:cxn ang="0">
                  <a:pos x="23" y="17"/>
                </a:cxn>
                <a:cxn ang="0">
                  <a:pos x="21" y="21"/>
                </a:cxn>
                <a:cxn ang="0">
                  <a:pos x="16" y="27"/>
                </a:cxn>
                <a:cxn ang="0">
                  <a:pos x="16" y="29"/>
                </a:cxn>
                <a:cxn ang="0">
                  <a:pos x="11" y="38"/>
                </a:cxn>
                <a:cxn ang="0">
                  <a:pos x="3" y="45"/>
                </a:cxn>
                <a:cxn ang="0">
                  <a:pos x="0" y="47"/>
                </a:cxn>
                <a:cxn ang="0">
                  <a:pos x="6" y="48"/>
                </a:cxn>
                <a:cxn ang="0">
                  <a:pos x="19" y="45"/>
                </a:cxn>
                <a:cxn ang="0">
                  <a:pos x="21" y="44"/>
                </a:cxn>
              </a:cxnLst>
              <a:rect l="0" t="0" r="r" b="b"/>
              <a:pathLst>
                <a:path w="65" h="56">
                  <a:moveTo>
                    <a:pt x="21" y="44"/>
                  </a:moveTo>
                  <a:lnTo>
                    <a:pt x="21" y="44"/>
                  </a:lnTo>
                  <a:lnTo>
                    <a:pt x="23" y="42"/>
                  </a:lnTo>
                  <a:lnTo>
                    <a:pt x="26" y="42"/>
                  </a:lnTo>
                  <a:lnTo>
                    <a:pt x="30" y="44"/>
                  </a:lnTo>
                  <a:lnTo>
                    <a:pt x="31" y="45"/>
                  </a:lnTo>
                  <a:lnTo>
                    <a:pt x="31" y="45"/>
                  </a:lnTo>
                  <a:lnTo>
                    <a:pt x="37" y="48"/>
                  </a:lnTo>
                  <a:lnTo>
                    <a:pt x="43" y="52"/>
                  </a:lnTo>
                  <a:lnTo>
                    <a:pt x="43" y="52"/>
                  </a:lnTo>
                  <a:lnTo>
                    <a:pt x="47" y="56"/>
                  </a:lnTo>
                  <a:lnTo>
                    <a:pt x="47" y="56"/>
                  </a:lnTo>
                  <a:lnTo>
                    <a:pt x="47" y="49"/>
                  </a:lnTo>
                  <a:lnTo>
                    <a:pt x="48" y="44"/>
                  </a:lnTo>
                  <a:lnTo>
                    <a:pt x="48" y="44"/>
                  </a:lnTo>
                  <a:lnTo>
                    <a:pt x="48" y="41"/>
                  </a:lnTo>
                  <a:lnTo>
                    <a:pt x="48" y="38"/>
                  </a:lnTo>
                  <a:lnTo>
                    <a:pt x="48" y="37"/>
                  </a:lnTo>
                  <a:lnTo>
                    <a:pt x="50" y="37"/>
                  </a:lnTo>
                  <a:lnTo>
                    <a:pt x="50" y="37"/>
                  </a:lnTo>
                  <a:lnTo>
                    <a:pt x="56" y="35"/>
                  </a:lnTo>
                  <a:lnTo>
                    <a:pt x="57" y="34"/>
                  </a:lnTo>
                  <a:lnTo>
                    <a:pt x="58" y="32"/>
                  </a:lnTo>
                  <a:lnTo>
                    <a:pt x="58" y="32"/>
                  </a:lnTo>
                  <a:lnTo>
                    <a:pt x="58" y="29"/>
                  </a:lnTo>
                  <a:lnTo>
                    <a:pt x="60" y="28"/>
                  </a:lnTo>
                  <a:lnTo>
                    <a:pt x="63" y="27"/>
                  </a:lnTo>
                  <a:lnTo>
                    <a:pt x="63" y="27"/>
                  </a:lnTo>
                  <a:lnTo>
                    <a:pt x="61" y="24"/>
                  </a:lnTo>
                  <a:lnTo>
                    <a:pt x="60" y="22"/>
                  </a:lnTo>
                  <a:lnTo>
                    <a:pt x="57" y="18"/>
                  </a:lnTo>
                  <a:lnTo>
                    <a:pt x="57" y="18"/>
                  </a:lnTo>
                  <a:lnTo>
                    <a:pt x="57" y="17"/>
                  </a:lnTo>
                  <a:lnTo>
                    <a:pt x="58" y="15"/>
                  </a:lnTo>
                  <a:lnTo>
                    <a:pt x="61" y="14"/>
                  </a:lnTo>
                  <a:lnTo>
                    <a:pt x="65" y="11"/>
                  </a:lnTo>
                  <a:lnTo>
                    <a:pt x="65" y="11"/>
                  </a:lnTo>
                  <a:lnTo>
                    <a:pt x="65" y="5"/>
                  </a:lnTo>
                  <a:lnTo>
                    <a:pt x="64" y="0"/>
                  </a:lnTo>
                  <a:lnTo>
                    <a:pt x="64" y="0"/>
                  </a:lnTo>
                  <a:lnTo>
                    <a:pt x="63" y="1"/>
                  </a:lnTo>
                  <a:lnTo>
                    <a:pt x="60" y="1"/>
                  </a:lnTo>
                  <a:lnTo>
                    <a:pt x="60" y="1"/>
                  </a:lnTo>
                  <a:lnTo>
                    <a:pt x="57" y="0"/>
                  </a:lnTo>
                  <a:lnTo>
                    <a:pt x="54" y="0"/>
                  </a:lnTo>
                  <a:lnTo>
                    <a:pt x="44" y="1"/>
                  </a:lnTo>
                  <a:lnTo>
                    <a:pt x="44" y="1"/>
                  </a:lnTo>
                  <a:lnTo>
                    <a:pt x="40" y="4"/>
                  </a:lnTo>
                  <a:lnTo>
                    <a:pt x="37" y="7"/>
                  </a:lnTo>
                  <a:lnTo>
                    <a:pt x="37" y="10"/>
                  </a:lnTo>
                  <a:lnTo>
                    <a:pt x="37" y="12"/>
                  </a:lnTo>
                  <a:lnTo>
                    <a:pt x="37" y="12"/>
                  </a:lnTo>
                  <a:lnTo>
                    <a:pt x="38" y="14"/>
                  </a:lnTo>
                  <a:lnTo>
                    <a:pt x="37" y="15"/>
                  </a:lnTo>
                  <a:lnTo>
                    <a:pt x="36" y="15"/>
                  </a:lnTo>
                  <a:lnTo>
                    <a:pt x="31" y="15"/>
                  </a:lnTo>
                  <a:lnTo>
                    <a:pt x="30" y="14"/>
                  </a:lnTo>
                  <a:lnTo>
                    <a:pt x="30" y="14"/>
                  </a:lnTo>
                  <a:lnTo>
                    <a:pt x="29" y="11"/>
                  </a:lnTo>
                  <a:lnTo>
                    <a:pt x="26" y="12"/>
                  </a:lnTo>
                  <a:lnTo>
                    <a:pt x="23" y="14"/>
                  </a:lnTo>
                  <a:lnTo>
                    <a:pt x="23" y="17"/>
                  </a:lnTo>
                  <a:lnTo>
                    <a:pt x="23" y="17"/>
                  </a:lnTo>
                  <a:lnTo>
                    <a:pt x="21" y="21"/>
                  </a:lnTo>
                  <a:lnTo>
                    <a:pt x="19" y="24"/>
                  </a:lnTo>
                  <a:lnTo>
                    <a:pt x="16" y="27"/>
                  </a:lnTo>
                  <a:lnTo>
                    <a:pt x="16" y="29"/>
                  </a:lnTo>
                  <a:lnTo>
                    <a:pt x="16" y="29"/>
                  </a:lnTo>
                  <a:lnTo>
                    <a:pt x="14" y="35"/>
                  </a:lnTo>
                  <a:lnTo>
                    <a:pt x="11" y="38"/>
                  </a:lnTo>
                  <a:lnTo>
                    <a:pt x="3" y="45"/>
                  </a:lnTo>
                  <a:lnTo>
                    <a:pt x="3" y="45"/>
                  </a:lnTo>
                  <a:lnTo>
                    <a:pt x="0" y="47"/>
                  </a:lnTo>
                  <a:lnTo>
                    <a:pt x="0" y="47"/>
                  </a:lnTo>
                  <a:lnTo>
                    <a:pt x="6" y="48"/>
                  </a:lnTo>
                  <a:lnTo>
                    <a:pt x="6" y="48"/>
                  </a:lnTo>
                  <a:lnTo>
                    <a:pt x="14" y="47"/>
                  </a:lnTo>
                  <a:lnTo>
                    <a:pt x="19" y="45"/>
                  </a:lnTo>
                  <a:lnTo>
                    <a:pt x="21" y="44"/>
                  </a:lnTo>
                  <a:lnTo>
                    <a:pt x="21" y="4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1" name="Freeform 262">
              <a:extLst>
                <a:ext uri="{FF2B5EF4-FFF2-40B4-BE49-F238E27FC236}">
                  <a16:creationId xmlns:a16="http://schemas.microsoft.com/office/drawing/2014/main" id="{17F7DB87-9818-4920-A054-5F7709FD25AA}"/>
                </a:ext>
              </a:extLst>
            </p:cNvPr>
            <p:cNvSpPr>
              <a:spLocks/>
            </p:cNvSpPr>
            <p:nvPr/>
          </p:nvSpPr>
          <p:spPr bwMode="auto">
            <a:xfrm>
              <a:off x="4237564" y="2394477"/>
              <a:ext cx="14146" cy="21220"/>
            </a:xfrm>
            <a:custGeom>
              <a:avLst/>
              <a:gdLst/>
              <a:ahLst/>
              <a:cxnLst>
                <a:cxn ang="0">
                  <a:pos x="5" y="0"/>
                </a:cxn>
                <a:cxn ang="0">
                  <a:pos x="5" y="0"/>
                </a:cxn>
                <a:cxn ang="0">
                  <a:pos x="3" y="1"/>
                </a:cxn>
                <a:cxn ang="0">
                  <a:pos x="1" y="4"/>
                </a:cxn>
                <a:cxn ang="0">
                  <a:pos x="0" y="8"/>
                </a:cxn>
                <a:cxn ang="0">
                  <a:pos x="0" y="14"/>
                </a:cxn>
                <a:cxn ang="0">
                  <a:pos x="0" y="14"/>
                </a:cxn>
                <a:cxn ang="0">
                  <a:pos x="10" y="15"/>
                </a:cxn>
                <a:cxn ang="0">
                  <a:pos x="10" y="15"/>
                </a:cxn>
                <a:cxn ang="0">
                  <a:pos x="8" y="10"/>
                </a:cxn>
                <a:cxn ang="0">
                  <a:pos x="7" y="5"/>
                </a:cxn>
                <a:cxn ang="0">
                  <a:pos x="5" y="1"/>
                </a:cxn>
                <a:cxn ang="0">
                  <a:pos x="5" y="1"/>
                </a:cxn>
                <a:cxn ang="0">
                  <a:pos x="5" y="0"/>
                </a:cxn>
                <a:cxn ang="0">
                  <a:pos x="5" y="0"/>
                </a:cxn>
              </a:cxnLst>
              <a:rect l="0" t="0" r="r" b="b"/>
              <a:pathLst>
                <a:path w="10" h="15">
                  <a:moveTo>
                    <a:pt x="5" y="0"/>
                  </a:moveTo>
                  <a:lnTo>
                    <a:pt x="5" y="0"/>
                  </a:lnTo>
                  <a:lnTo>
                    <a:pt x="3" y="1"/>
                  </a:lnTo>
                  <a:lnTo>
                    <a:pt x="1" y="4"/>
                  </a:lnTo>
                  <a:lnTo>
                    <a:pt x="0" y="8"/>
                  </a:lnTo>
                  <a:lnTo>
                    <a:pt x="0" y="14"/>
                  </a:lnTo>
                  <a:lnTo>
                    <a:pt x="0" y="14"/>
                  </a:lnTo>
                  <a:lnTo>
                    <a:pt x="10" y="15"/>
                  </a:lnTo>
                  <a:lnTo>
                    <a:pt x="10" y="15"/>
                  </a:lnTo>
                  <a:lnTo>
                    <a:pt x="8" y="10"/>
                  </a:lnTo>
                  <a:lnTo>
                    <a:pt x="7" y="5"/>
                  </a:lnTo>
                  <a:lnTo>
                    <a:pt x="5" y="1"/>
                  </a:lnTo>
                  <a:lnTo>
                    <a:pt x="5" y="1"/>
                  </a:lnTo>
                  <a:lnTo>
                    <a:pt x="5" y="0"/>
                  </a:lnTo>
                  <a:lnTo>
                    <a:pt x="5"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2" name="Freeform 263">
              <a:extLst>
                <a:ext uri="{FF2B5EF4-FFF2-40B4-BE49-F238E27FC236}">
                  <a16:creationId xmlns:a16="http://schemas.microsoft.com/office/drawing/2014/main" id="{7EA24D94-CBF9-49F2-B0A9-F092700FF394}"/>
                </a:ext>
              </a:extLst>
            </p:cNvPr>
            <p:cNvSpPr>
              <a:spLocks/>
            </p:cNvSpPr>
            <p:nvPr/>
          </p:nvSpPr>
          <p:spPr bwMode="auto">
            <a:xfrm>
              <a:off x="4161174" y="2353453"/>
              <a:ext cx="87707" cy="60829"/>
            </a:xfrm>
            <a:custGeom>
              <a:avLst/>
              <a:gdLst/>
              <a:ahLst/>
              <a:cxnLst>
                <a:cxn ang="0">
                  <a:pos x="3" y="12"/>
                </a:cxn>
                <a:cxn ang="0">
                  <a:pos x="7" y="17"/>
                </a:cxn>
                <a:cxn ang="0">
                  <a:pos x="8" y="17"/>
                </a:cxn>
                <a:cxn ang="0">
                  <a:pos x="11" y="19"/>
                </a:cxn>
                <a:cxn ang="0">
                  <a:pos x="17" y="22"/>
                </a:cxn>
                <a:cxn ang="0">
                  <a:pos x="25" y="27"/>
                </a:cxn>
                <a:cxn ang="0">
                  <a:pos x="27" y="29"/>
                </a:cxn>
                <a:cxn ang="0">
                  <a:pos x="28" y="33"/>
                </a:cxn>
                <a:cxn ang="0">
                  <a:pos x="31" y="33"/>
                </a:cxn>
                <a:cxn ang="0">
                  <a:pos x="37" y="29"/>
                </a:cxn>
                <a:cxn ang="0">
                  <a:pos x="38" y="30"/>
                </a:cxn>
                <a:cxn ang="0">
                  <a:pos x="41" y="37"/>
                </a:cxn>
                <a:cxn ang="0">
                  <a:pos x="42" y="37"/>
                </a:cxn>
                <a:cxn ang="0">
                  <a:pos x="47" y="40"/>
                </a:cxn>
                <a:cxn ang="0">
                  <a:pos x="51" y="43"/>
                </a:cxn>
                <a:cxn ang="0">
                  <a:pos x="54" y="43"/>
                </a:cxn>
                <a:cxn ang="0">
                  <a:pos x="54" y="37"/>
                </a:cxn>
                <a:cxn ang="0">
                  <a:pos x="57" y="30"/>
                </a:cxn>
                <a:cxn ang="0">
                  <a:pos x="59" y="29"/>
                </a:cxn>
                <a:cxn ang="0">
                  <a:pos x="62" y="24"/>
                </a:cxn>
                <a:cxn ang="0">
                  <a:pos x="61" y="22"/>
                </a:cxn>
                <a:cxn ang="0">
                  <a:pos x="58" y="17"/>
                </a:cxn>
                <a:cxn ang="0">
                  <a:pos x="58" y="14"/>
                </a:cxn>
                <a:cxn ang="0">
                  <a:pos x="58" y="14"/>
                </a:cxn>
                <a:cxn ang="0">
                  <a:pos x="54" y="10"/>
                </a:cxn>
                <a:cxn ang="0">
                  <a:pos x="42" y="3"/>
                </a:cxn>
                <a:cxn ang="0">
                  <a:pos x="41" y="2"/>
                </a:cxn>
                <a:cxn ang="0">
                  <a:pos x="34" y="0"/>
                </a:cxn>
                <a:cxn ang="0">
                  <a:pos x="32" y="2"/>
                </a:cxn>
                <a:cxn ang="0">
                  <a:pos x="25" y="5"/>
                </a:cxn>
                <a:cxn ang="0">
                  <a:pos x="17" y="6"/>
                </a:cxn>
                <a:cxn ang="0">
                  <a:pos x="11" y="5"/>
                </a:cxn>
                <a:cxn ang="0">
                  <a:pos x="0" y="9"/>
                </a:cxn>
                <a:cxn ang="0">
                  <a:pos x="1" y="10"/>
                </a:cxn>
                <a:cxn ang="0">
                  <a:pos x="3" y="12"/>
                </a:cxn>
              </a:cxnLst>
              <a:rect l="0" t="0" r="r" b="b"/>
              <a:pathLst>
                <a:path w="62" h="43">
                  <a:moveTo>
                    <a:pt x="3" y="12"/>
                  </a:moveTo>
                  <a:lnTo>
                    <a:pt x="3" y="12"/>
                  </a:lnTo>
                  <a:lnTo>
                    <a:pt x="5" y="16"/>
                  </a:lnTo>
                  <a:lnTo>
                    <a:pt x="7" y="17"/>
                  </a:lnTo>
                  <a:lnTo>
                    <a:pt x="8" y="17"/>
                  </a:lnTo>
                  <a:lnTo>
                    <a:pt x="8" y="17"/>
                  </a:lnTo>
                  <a:lnTo>
                    <a:pt x="10" y="17"/>
                  </a:lnTo>
                  <a:lnTo>
                    <a:pt x="11" y="19"/>
                  </a:lnTo>
                  <a:lnTo>
                    <a:pt x="17" y="22"/>
                  </a:lnTo>
                  <a:lnTo>
                    <a:pt x="17" y="22"/>
                  </a:lnTo>
                  <a:lnTo>
                    <a:pt x="22" y="24"/>
                  </a:lnTo>
                  <a:lnTo>
                    <a:pt x="25" y="27"/>
                  </a:lnTo>
                  <a:lnTo>
                    <a:pt x="27" y="29"/>
                  </a:lnTo>
                  <a:lnTo>
                    <a:pt x="27" y="29"/>
                  </a:lnTo>
                  <a:lnTo>
                    <a:pt x="27" y="32"/>
                  </a:lnTo>
                  <a:lnTo>
                    <a:pt x="28" y="33"/>
                  </a:lnTo>
                  <a:lnTo>
                    <a:pt x="31" y="33"/>
                  </a:lnTo>
                  <a:lnTo>
                    <a:pt x="31" y="33"/>
                  </a:lnTo>
                  <a:lnTo>
                    <a:pt x="35" y="30"/>
                  </a:lnTo>
                  <a:lnTo>
                    <a:pt x="37" y="29"/>
                  </a:lnTo>
                  <a:lnTo>
                    <a:pt x="38" y="30"/>
                  </a:lnTo>
                  <a:lnTo>
                    <a:pt x="38" y="30"/>
                  </a:lnTo>
                  <a:lnTo>
                    <a:pt x="40" y="34"/>
                  </a:lnTo>
                  <a:lnTo>
                    <a:pt x="41" y="37"/>
                  </a:lnTo>
                  <a:lnTo>
                    <a:pt x="42" y="37"/>
                  </a:lnTo>
                  <a:lnTo>
                    <a:pt x="42" y="37"/>
                  </a:lnTo>
                  <a:lnTo>
                    <a:pt x="45" y="39"/>
                  </a:lnTo>
                  <a:lnTo>
                    <a:pt x="47" y="40"/>
                  </a:lnTo>
                  <a:lnTo>
                    <a:pt x="48" y="42"/>
                  </a:lnTo>
                  <a:lnTo>
                    <a:pt x="51" y="43"/>
                  </a:lnTo>
                  <a:lnTo>
                    <a:pt x="51" y="43"/>
                  </a:lnTo>
                  <a:lnTo>
                    <a:pt x="54" y="43"/>
                  </a:lnTo>
                  <a:lnTo>
                    <a:pt x="54" y="43"/>
                  </a:lnTo>
                  <a:lnTo>
                    <a:pt x="54" y="37"/>
                  </a:lnTo>
                  <a:lnTo>
                    <a:pt x="55" y="33"/>
                  </a:lnTo>
                  <a:lnTo>
                    <a:pt x="57" y="30"/>
                  </a:lnTo>
                  <a:lnTo>
                    <a:pt x="59" y="29"/>
                  </a:lnTo>
                  <a:lnTo>
                    <a:pt x="59" y="29"/>
                  </a:lnTo>
                  <a:lnTo>
                    <a:pt x="61" y="27"/>
                  </a:lnTo>
                  <a:lnTo>
                    <a:pt x="62" y="24"/>
                  </a:lnTo>
                  <a:lnTo>
                    <a:pt x="62" y="24"/>
                  </a:lnTo>
                  <a:lnTo>
                    <a:pt x="61" y="22"/>
                  </a:lnTo>
                  <a:lnTo>
                    <a:pt x="59" y="20"/>
                  </a:lnTo>
                  <a:lnTo>
                    <a:pt x="58" y="17"/>
                  </a:lnTo>
                  <a:lnTo>
                    <a:pt x="58" y="14"/>
                  </a:lnTo>
                  <a:lnTo>
                    <a:pt x="58" y="14"/>
                  </a:lnTo>
                  <a:lnTo>
                    <a:pt x="58" y="14"/>
                  </a:lnTo>
                  <a:lnTo>
                    <a:pt x="58" y="14"/>
                  </a:lnTo>
                  <a:lnTo>
                    <a:pt x="54" y="10"/>
                  </a:lnTo>
                  <a:lnTo>
                    <a:pt x="54" y="10"/>
                  </a:lnTo>
                  <a:lnTo>
                    <a:pt x="48" y="6"/>
                  </a:lnTo>
                  <a:lnTo>
                    <a:pt x="42" y="3"/>
                  </a:lnTo>
                  <a:lnTo>
                    <a:pt x="42" y="3"/>
                  </a:lnTo>
                  <a:lnTo>
                    <a:pt x="41" y="2"/>
                  </a:lnTo>
                  <a:lnTo>
                    <a:pt x="37" y="0"/>
                  </a:lnTo>
                  <a:lnTo>
                    <a:pt x="34" y="0"/>
                  </a:lnTo>
                  <a:lnTo>
                    <a:pt x="32" y="2"/>
                  </a:lnTo>
                  <a:lnTo>
                    <a:pt x="32" y="2"/>
                  </a:lnTo>
                  <a:lnTo>
                    <a:pt x="30" y="3"/>
                  </a:lnTo>
                  <a:lnTo>
                    <a:pt x="25" y="5"/>
                  </a:lnTo>
                  <a:lnTo>
                    <a:pt x="17" y="6"/>
                  </a:lnTo>
                  <a:lnTo>
                    <a:pt x="17" y="6"/>
                  </a:lnTo>
                  <a:lnTo>
                    <a:pt x="11" y="5"/>
                  </a:lnTo>
                  <a:lnTo>
                    <a:pt x="11" y="5"/>
                  </a:lnTo>
                  <a:lnTo>
                    <a:pt x="5" y="7"/>
                  </a:lnTo>
                  <a:lnTo>
                    <a:pt x="0" y="9"/>
                  </a:lnTo>
                  <a:lnTo>
                    <a:pt x="0" y="9"/>
                  </a:lnTo>
                  <a:lnTo>
                    <a:pt x="1" y="10"/>
                  </a:lnTo>
                  <a:lnTo>
                    <a:pt x="3" y="12"/>
                  </a:lnTo>
                  <a:lnTo>
                    <a:pt x="3" y="1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3" name="Freeform 264">
              <a:extLst>
                <a:ext uri="{FF2B5EF4-FFF2-40B4-BE49-F238E27FC236}">
                  <a16:creationId xmlns:a16="http://schemas.microsoft.com/office/drawing/2014/main" id="{5BD3EB0D-42D1-43C0-960A-80DE9DE3B5B2}"/>
                </a:ext>
              </a:extLst>
            </p:cNvPr>
            <p:cNvSpPr>
              <a:spLocks/>
            </p:cNvSpPr>
            <p:nvPr/>
          </p:nvSpPr>
          <p:spPr bwMode="auto">
            <a:xfrm>
              <a:off x="4561513" y="2446818"/>
              <a:ext cx="205122" cy="132975"/>
            </a:xfrm>
            <a:custGeom>
              <a:avLst/>
              <a:gdLst/>
              <a:ahLst/>
              <a:cxnLst>
                <a:cxn ang="0">
                  <a:pos x="131" y="62"/>
                </a:cxn>
                <a:cxn ang="0">
                  <a:pos x="124" y="59"/>
                </a:cxn>
                <a:cxn ang="0">
                  <a:pos x="124" y="58"/>
                </a:cxn>
                <a:cxn ang="0">
                  <a:pos x="124" y="58"/>
                </a:cxn>
                <a:cxn ang="0">
                  <a:pos x="121" y="48"/>
                </a:cxn>
                <a:cxn ang="0">
                  <a:pos x="122" y="40"/>
                </a:cxn>
                <a:cxn ang="0">
                  <a:pos x="122" y="38"/>
                </a:cxn>
                <a:cxn ang="0">
                  <a:pos x="119" y="30"/>
                </a:cxn>
                <a:cxn ang="0">
                  <a:pos x="111" y="17"/>
                </a:cxn>
                <a:cxn ang="0">
                  <a:pos x="101" y="0"/>
                </a:cxn>
                <a:cxn ang="0">
                  <a:pos x="94" y="3"/>
                </a:cxn>
                <a:cxn ang="0">
                  <a:pos x="89" y="7"/>
                </a:cxn>
                <a:cxn ang="0">
                  <a:pos x="84" y="8"/>
                </a:cxn>
                <a:cxn ang="0">
                  <a:pos x="78" y="7"/>
                </a:cxn>
                <a:cxn ang="0">
                  <a:pos x="77" y="8"/>
                </a:cxn>
                <a:cxn ang="0">
                  <a:pos x="69" y="11"/>
                </a:cxn>
                <a:cxn ang="0">
                  <a:pos x="69" y="11"/>
                </a:cxn>
                <a:cxn ang="0">
                  <a:pos x="60" y="8"/>
                </a:cxn>
                <a:cxn ang="0">
                  <a:pos x="51" y="7"/>
                </a:cxn>
                <a:cxn ang="0">
                  <a:pos x="44" y="5"/>
                </a:cxn>
                <a:cxn ang="0">
                  <a:pos x="37" y="5"/>
                </a:cxn>
                <a:cxn ang="0">
                  <a:pos x="35" y="8"/>
                </a:cxn>
                <a:cxn ang="0">
                  <a:pos x="25" y="15"/>
                </a:cxn>
                <a:cxn ang="0">
                  <a:pos x="18" y="27"/>
                </a:cxn>
                <a:cxn ang="0">
                  <a:pos x="10" y="40"/>
                </a:cxn>
                <a:cxn ang="0">
                  <a:pos x="4" y="45"/>
                </a:cxn>
                <a:cxn ang="0">
                  <a:pos x="0" y="47"/>
                </a:cxn>
                <a:cxn ang="0">
                  <a:pos x="1" y="49"/>
                </a:cxn>
                <a:cxn ang="0">
                  <a:pos x="5" y="54"/>
                </a:cxn>
                <a:cxn ang="0">
                  <a:pos x="5" y="57"/>
                </a:cxn>
                <a:cxn ang="0">
                  <a:pos x="8" y="62"/>
                </a:cxn>
                <a:cxn ang="0">
                  <a:pos x="11" y="62"/>
                </a:cxn>
                <a:cxn ang="0">
                  <a:pos x="13" y="64"/>
                </a:cxn>
                <a:cxn ang="0">
                  <a:pos x="13" y="71"/>
                </a:cxn>
                <a:cxn ang="0">
                  <a:pos x="14" y="72"/>
                </a:cxn>
                <a:cxn ang="0">
                  <a:pos x="28" y="75"/>
                </a:cxn>
                <a:cxn ang="0">
                  <a:pos x="31" y="78"/>
                </a:cxn>
                <a:cxn ang="0">
                  <a:pos x="32" y="81"/>
                </a:cxn>
                <a:cxn ang="0">
                  <a:pos x="32" y="85"/>
                </a:cxn>
                <a:cxn ang="0">
                  <a:pos x="38" y="88"/>
                </a:cxn>
                <a:cxn ang="0">
                  <a:pos x="41" y="91"/>
                </a:cxn>
                <a:cxn ang="0">
                  <a:pos x="50" y="92"/>
                </a:cxn>
                <a:cxn ang="0">
                  <a:pos x="58" y="92"/>
                </a:cxn>
                <a:cxn ang="0">
                  <a:pos x="75" y="94"/>
                </a:cxn>
                <a:cxn ang="0">
                  <a:pos x="87" y="88"/>
                </a:cxn>
                <a:cxn ang="0">
                  <a:pos x="91" y="86"/>
                </a:cxn>
                <a:cxn ang="0">
                  <a:pos x="106" y="85"/>
                </a:cxn>
                <a:cxn ang="0">
                  <a:pos x="114" y="86"/>
                </a:cxn>
                <a:cxn ang="0">
                  <a:pos x="119" y="89"/>
                </a:cxn>
                <a:cxn ang="0">
                  <a:pos x="122" y="91"/>
                </a:cxn>
                <a:cxn ang="0">
                  <a:pos x="128" y="94"/>
                </a:cxn>
                <a:cxn ang="0">
                  <a:pos x="128" y="85"/>
                </a:cxn>
                <a:cxn ang="0">
                  <a:pos x="131" y="77"/>
                </a:cxn>
                <a:cxn ang="0">
                  <a:pos x="136" y="72"/>
                </a:cxn>
                <a:cxn ang="0">
                  <a:pos x="139" y="71"/>
                </a:cxn>
                <a:cxn ang="0">
                  <a:pos x="145" y="68"/>
                </a:cxn>
                <a:cxn ang="0">
                  <a:pos x="145" y="64"/>
                </a:cxn>
                <a:cxn ang="0">
                  <a:pos x="145" y="62"/>
                </a:cxn>
                <a:cxn ang="0">
                  <a:pos x="139" y="58"/>
                </a:cxn>
                <a:cxn ang="0">
                  <a:pos x="131" y="62"/>
                </a:cxn>
              </a:cxnLst>
              <a:rect l="0" t="0" r="r" b="b"/>
              <a:pathLst>
                <a:path w="145" h="94">
                  <a:moveTo>
                    <a:pt x="131" y="62"/>
                  </a:moveTo>
                  <a:lnTo>
                    <a:pt x="131" y="62"/>
                  </a:lnTo>
                  <a:lnTo>
                    <a:pt x="125" y="61"/>
                  </a:lnTo>
                  <a:lnTo>
                    <a:pt x="124" y="59"/>
                  </a:lnTo>
                  <a:lnTo>
                    <a:pt x="124" y="58"/>
                  </a:lnTo>
                  <a:lnTo>
                    <a:pt x="124" y="58"/>
                  </a:lnTo>
                  <a:lnTo>
                    <a:pt x="124" y="58"/>
                  </a:lnTo>
                  <a:lnTo>
                    <a:pt x="124" y="58"/>
                  </a:lnTo>
                  <a:lnTo>
                    <a:pt x="122" y="54"/>
                  </a:lnTo>
                  <a:lnTo>
                    <a:pt x="121" y="48"/>
                  </a:lnTo>
                  <a:lnTo>
                    <a:pt x="121" y="44"/>
                  </a:lnTo>
                  <a:lnTo>
                    <a:pt x="122" y="40"/>
                  </a:lnTo>
                  <a:lnTo>
                    <a:pt x="122" y="40"/>
                  </a:lnTo>
                  <a:lnTo>
                    <a:pt x="122" y="38"/>
                  </a:lnTo>
                  <a:lnTo>
                    <a:pt x="122" y="35"/>
                  </a:lnTo>
                  <a:lnTo>
                    <a:pt x="119" y="30"/>
                  </a:lnTo>
                  <a:lnTo>
                    <a:pt x="111" y="17"/>
                  </a:lnTo>
                  <a:lnTo>
                    <a:pt x="111" y="17"/>
                  </a:lnTo>
                  <a:lnTo>
                    <a:pt x="101" y="0"/>
                  </a:lnTo>
                  <a:lnTo>
                    <a:pt x="101" y="0"/>
                  </a:lnTo>
                  <a:lnTo>
                    <a:pt x="95" y="1"/>
                  </a:lnTo>
                  <a:lnTo>
                    <a:pt x="94" y="3"/>
                  </a:lnTo>
                  <a:lnTo>
                    <a:pt x="94" y="3"/>
                  </a:lnTo>
                  <a:lnTo>
                    <a:pt x="89" y="7"/>
                  </a:lnTo>
                  <a:lnTo>
                    <a:pt x="84" y="8"/>
                  </a:lnTo>
                  <a:lnTo>
                    <a:pt x="84" y="8"/>
                  </a:lnTo>
                  <a:lnTo>
                    <a:pt x="79" y="7"/>
                  </a:lnTo>
                  <a:lnTo>
                    <a:pt x="78" y="7"/>
                  </a:lnTo>
                  <a:lnTo>
                    <a:pt x="77" y="8"/>
                  </a:lnTo>
                  <a:lnTo>
                    <a:pt x="77" y="8"/>
                  </a:lnTo>
                  <a:lnTo>
                    <a:pt x="72" y="11"/>
                  </a:lnTo>
                  <a:lnTo>
                    <a:pt x="69" y="11"/>
                  </a:lnTo>
                  <a:lnTo>
                    <a:pt x="69" y="11"/>
                  </a:lnTo>
                  <a:lnTo>
                    <a:pt x="69" y="11"/>
                  </a:lnTo>
                  <a:lnTo>
                    <a:pt x="65" y="8"/>
                  </a:lnTo>
                  <a:lnTo>
                    <a:pt x="60" y="8"/>
                  </a:lnTo>
                  <a:lnTo>
                    <a:pt x="60" y="8"/>
                  </a:lnTo>
                  <a:lnTo>
                    <a:pt x="51" y="7"/>
                  </a:lnTo>
                  <a:lnTo>
                    <a:pt x="44" y="5"/>
                  </a:lnTo>
                  <a:lnTo>
                    <a:pt x="44" y="5"/>
                  </a:lnTo>
                  <a:lnTo>
                    <a:pt x="37" y="5"/>
                  </a:lnTo>
                  <a:lnTo>
                    <a:pt x="37" y="5"/>
                  </a:lnTo>
                  <a:lnTo>
                    <a:pt x="37" y="7"/>
                  </a:lnTo>
                  <a:lnTo>
                    <a:pt x="35" y="8"/>
                  </a:lnTo>
                  <a:lnTo>
                    <a:pt x="35" y="8"/>
                  </a:lnTo>
                  <a:lnTo>
                    <a:pt x="25" y="15"/>
                  </a:lnTo>
                  <a:lnTo>
                    <a:pt x="25" y="15"/>
                  </a:lnTo>
                  <a:lnTo>
                    <a:pt x="18" y="27"/>
                  </a:lnTo>
                  <a:lnTo>
                    <a:pt x="14" y="34"/>
                  </a:lnTo>
                  <a:lnTo>
                    <a:pt x="10" y="40"/>
                  </a:lnTo>
                  <a:lnTo>
                    <a:pt x="10" y="40"/>
                  </a:lnTo>
                  <a:lnTo>
                    <a:pt x="4" y="45"/>
                  </a:lnTo>
                  <a:lnTo>
                    <a:pt x="1" y="47"/>
                  </a:lnTo>
                  <a:lnTo>
                    <a:pt x="0" y="47"/>
                  </a:lnTo>
                  <a:lnTo>
                    <a:pt x="0" y="47"/>
                  </a:lnTo>
                  <a:lnTo>
                    <a:pt x="1" y="49"/>
                  </a:lnTo>
                  <a:lnTo>
                    <a:pt x="3" y="51"/>
                  </a:lnTo>
                  <a:lnTo>
                    <a:pt x="5" y="54"/>
                  </a:lnTo>
                  <a:lnTo>
                    <a:pt x="5" y="57"/>
                  </a:lnTo>
                  <a:lnTo>
                    <a:pt x="5" y="57"/>
                  </a:lnTo>
                  <a:lnTo>
                    <a:pt x="7" y="61"/>
                  </a:lnTo>
                  <a:lnTo>
                    <a:pt x="8" y="62"/>
                  </a:lnTo>
                  <a:lnTo>
                    <a:pt x="11" y="62"/>
                  </a:lnTo>
                  <a:lnTo>
                    <a:pt x="11" y="62"/>
                  </a:lnTo>
                  <a:lnTo>
                    <a:pt x="13" y="62"/>
                  </a:lnTo>
                  <a:lnTo>
                    <a:pt x="13" y="64"/>
                  </a:lnTo>
                  <a:lnTo>
                    <a:pt x="13" y="67"/>
                  </a:lnTo>
                  <a:lnTo>
                    <a:pt x="13" y="71"/>
                  </a:lnTo>
                  <a:lnTo>
                    <a:pt x="14" y="72"/>
                  </a:lnTo>
                  <a:lnTo>
                    <a:pt x="14" y="72"/>
                  </a:lnTo>
                  <a:lnTo>
                    <a:pt x="24" y="74"/>
                  </a:lnTo>
                  <a:lnTo>
                    <a:pt x="28" y="75"/>
                  </a:lnTo>
                  <a:lnTo>
                    <a:pt x="31" y="77"/>
                  </a:lnTo>
                  <a:lnTo>
                    <a:pt x="31" y="78"/>
                  </a:lnTo>
                  <a:lnTo>
                    <a:pt x="31" y="78"/>
                  </a:lnTo>
                  <a:lnTo>
                    <a:pt x="32" y="81"/>
                  </a:lnTo>
                  <a:lnTo>
                    <a:pt x="32" y="85"/>
                  </a:lnTo>
                  <a:lnTo>
                    <a:pt x="32" y="85"/>
                  </a:lnTo>
                  <a:lnTo>
                    <a:pt x="35" y="86"/>
                  </a:lnTo>
                  <a:lnTo>
                    <a:pt x="38" y="88"/>
                  </a:lnTo>
                  <a:lnTo>
                    <a:pt x="40" y="89"/>
                  </a:lnTo>
                  <a:lnTo>
                    <a:pt x="41" y="91"/>
                  </a:lnTo>
                  <a:lnTo>
                    <a:pt x="41" y="91"/>
                  </a:lnTo>
                  <a:lnTo>
                    <a:pt x="50" y="92"/>
                  </a:lnTo>
                  <a:lnTo>
                    <a:pt x="58" y="92"/>
                  </a:lnTo>
                  <a:lnTo>
                    <a:pt x="58" y="92"/>
                  </a:lnTo>
                  <a:lnTo>
                    <a:pt x="75" y="94"/>
                  </a:lnTo>
                  <a:lnTo>
                    <a:pt x="75" y="94"/>
                  </a:lnTo>
                  <a:lnTo>
                    <a:pt x="81" y="92"/>
                  </a:lnTo>
                  <a:lnTo>
                    <a:pt x="87" y="88"/>
                  </a:lnTo>
                  <a:lnTo>
                    <a:pt x="87" y="88"/>
                  </a:lnTo>
                  <a:lnTo>
                    <a:pt x="91" y="86"/>
                  </a:lnTo>
                  <a:lnTo>
                    <a:pt x="97" y="85"/>
                  </a:lnTo>
                  <a:lnTo>
                    <a:pt x="106" y="85"/>
                  </a:lnTo>
                  <a:lnTo>
                    <a:pt x="106" y="85"/>
                  </a:lnTo>
                  <a:lnTo>
                    <a:pt x="114" y="86"/>
                  </a:lnTo>
                  <a:lnTo>
                    <a:pt x="116" y="88"/>
                  </a:lnTo>
                  <a:lnTo>
                    <a:pt x="119" y="89"/>
                  </a:lnTo>
                  <a:lnTo>
                    <a:pt x="119" y="89"/>
                  </a:lnTo>
                  <a:lnTo>
                    <a:pt x="122" y="91"/>
                  </a:lnTo>
                  <a:lnTo>
                    <a:pt x="128" y="94"/>
                  </a:lnTo>
                  <a:lnTo>
                    <a:pt x="128" y="94"/>
                  </a:lnTo>
                  <a:lnTo>
                    <a:pt x="128" y="85"/>
                  </a:lnTo>
                  <a:lnTo>
                    <a:pt x="128" y="85"/>
                  </a:lnTo>
                  <a:lnTo>
                    <a:pt x="129" y="81"/>
                  </a:lnTo>
                  <a:lnTo>
                    <a:pt x="131" y="77"/>
                  </a:lnTo>
                  <a:lnTo>
                    <a:pt x="133" y="74"/>
                  </a:lnTo>
                  <a:lnTo>
                    <a:pt x="136" y="72"/>
                  </a:lnTo>
                  <a:lnTo>
                    <a:pt x="136" y="72"/>
                  </a:lnTo>
                  <a:lnTo>
                    <a:pt x="139" y="71"/>
                  </a:lnTo>
                  <a:lnTo>
                    <a:pt x="142" y="71"/>
                  </a:lnTo>
                  <a:lnTo>
                    <a:pt x="145" y="68"/>
                  </a:lnTo>
                  <a:lnTo>
                    <a:pt x="145" y="64"/>
                  </a:lnTo>
                  <a:lnTo>
                    <a:pt x="145" y="64"/>
                  </a:lnTo>
                  <a:lnTo>
                    <a:pt x="145" y="62"/>
                  </a:lnTo>
                  <a:lnTo>
                    <a:pt x="145" y="62"/>
                  </a:lnTo>
                  <a:lnTo>
                    <a:pt x="139" y="58"/>
                  </a:lnTo>
                  <a:lnTo>
                    <a:pt x="139" y="58"/>
                  </a:lnTo>
                  <a:lnTo>
                    <a:pt x="135" y="61"/>
                  </a:lnTo>
                  <a:lnTo>
                    <a:pt x="131" y="62"/>
                  </a:lnTo>
                  <a:lnTo>
                    <a:pt x="131" y="6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4" name="Freeform 265">
              <a:extLst>
                <a:ext uri="{FF2B5EF4-FFF2-40B4-BE49-F238E27FC236}">
                  <a16:creationId xmlns:a16="http://schemas.microsoft.com/office/drawing/2014/main" id="{A8D8EDDF-4E89-43BB-9C75-7EB3DBC82765}"/>
                </a:ext>
              </a:extLst>
            </p:cNvPr>
            <p:cNvSpPr>
              <a:spLocks/>
            </p:cNvSpPr>
            <p:nvPr/>
          </p:nvSpPr>
          <p:spPr bwMode="auto">
            <a:xfrm>
              <a:off x="4704391" y="2442574"/>
              <a:ext cx="70731" cy="86293"/>
            </a:xfrm>
            <a:custGeom>
              <a:avLst/>
              <a:gdLst/>
              <a:ahLst/>
              <a:cxnLst>
                <a:cxn ang="0">
                  <a:pos x="35" y="15"/>
                </a:cxn>
                <a:cxn ang="0">
                  <a:pos x="35" y="15"/>
                </a:cxn>
                <a:cxn ang="0">
                  <a:pos x="34" y="11"/>
                </a:cxn>
                <a:cxn ang="0">
                  <a:pos x="31" y="8"/>
                </a:cxn>
                <a:cxn ang="0">
                  <a:pos x="27" y="7"/>
                </a:cxn>
                <a:cxn ang="0">
                  <a:pos x="24" y="7"/>
                </a:cxn>
                <a:cxn ang="0">
                  <a:pos x="24" y="7"/>
                </a:cxn>
                <a:cxn ang="0">
                  <a:pos x="21" y="6"/>
                </a:cxn>
                <a:cxn ang="0">
                  <a:pos x="18" y="3"/>
                </a:cxn>
                <a:cxn ang="0">
                  <a:pos x="14" y="0"/>
                </a:cxn>
                <a:cxn ang="0">
                  <a:pos x="11" y="0"/>
                </a:cxn>
                <a:cxn ang="0">
                  <a:pos x="11" y="0"/>
                </a:cxn>
                <a:cxn ang="0">
                  <a:pos x="0" y="3"/>
                </a:cxn>
                <a:cxn ang="0">
                  <a:pos x="0" y="3"/>
                </a:cxn>
                <a:cxn ang="0">
                  <a:pos x="10" y="20"/>
                </a:cxn>
                <a:cxn ang="0">
                  <a:pos x="10" y="20"/>
                </a:cxn>
                <a:cxn ang="0">
                  <a:pos x="18" y="33"/>
                </a:cxn>
                <a:cxn ang="0">
                  <a:pos x="21" y="38"/>
                </a:cxn>
                <a:cxn ang="0">
                  <a:pos x="21" y="41"/>
                </a:cxn>
                <a:cxn ang="0">
                  <a:pos x="21" y="43"/>
                </a:cxn>
                <a:cxn ang="0">
                  <a:pos x="21" y="43"/>
                </a:cxn>
                <a:cxn ang="0">
                  <a:pos x="20" y="47"/>
                </a:cxn>
                <a:cxn ang="0">
                  <a:pos x="20" y="51"/>
                </a:cxn>
                <a:cxn ang="0">
                  <a:pos x="21" y="57"/>
                </a:cxn>
                <a:cxn ang="0">
                  <a:pos x="23" y="61"/>
                </a:cxn>
                <a:cxn ang="0">
                  <a:pos x="23" y="61"/>
                </a:cxn>
                <a:cxn ang="0">
                  <a:pos x="28" y="54"/>
                </a:cxn>
                <a:cxn ang="0">
                  <a:pos x="31" y="50"/>
                </a:cxn>
                <a:cxn ang="0">
                  <a:pos x="32" y="47"/>
                </a:cxn>
                <a:cxn ang="0">
                  <a:pos x="32" y="47"/>
                </a:cxn>
                <a:cxn ang="0">
                  <a:pos x="34" y="41"/>
                </a:cxn>
                <a:cxn ang="0">
                  <a:pos x="35" y="40"/>
                </a:cxn>
                <a:cxn ang="0">
                  <a:pos x="38" y="40"/>
                </a:cxn>
                <a:cxn ang="0">
                  <a:pos x="38" y="40"/>
                </a:cxn>
                <a:cxn ang="0">
                  <a:pos x="47" y="41"/>
                </a:cxn>
                <a:cxn ang="0">
                  <a:pos x="48" y="43"/>
                </a:cxn>
                <a:cxn ang="0">
                  <a:pos x="50" y="41"/>
                </a:cxn>
                <a:cxn ang="0">
                  <a:pos x="50" y="41"/>
                </a:cxn>
                <a:cxn ang="0">
                  <a:pos x="48" y="37"/>
                </a:cxn>
                <a:cxn ang="0">
                  <a:pos x="45" y="31"/>
                </a:cxn>
                <a:cxn ang="0">
                  <a:pos x="45" y="31"/>
                </a:cxn>
                <a:cxn ang="0">
                  <a:pos x="41" y="24"/>
                </a:cxn>
                <a:cxn ang="0">
                  <a:pos x="35" y="15"/>
                </a:cxn>
                <a:cxn ang="0">
                  <a:pos x="35" y="15"/>
                </a:cxn>
              </a:cxnLst>
              <a:rect l="0" t="0" r="r" b="b"/>
              <a:pathLst>
                <a:path w="50" h="61">
                  <a:moveTo>
                    <a:pt x="35" y="15"/>
                  </a:moveTo>
                  <a:lnTo>
                    <a:pt x="35" y="15"/>
                  </a:lnTo>
                  <a:lnTo>
                    <a:pt x="34" y="11"/>
                  </a:lnTo>
                  <a:lnTo>
                    <a:pt x="31" y="8"/>
                  </a:lnTo>
                  <a:lnTo>
                    <a:pt x="27" y="7"/>
                  </a:lnTo>
                  <a:lnTo>
                    <a:pt x="24" y="7"/>
                  </a:lnTo>
                  <a:lnTo>
                    <a:pt x="24" y="7"/>
                  </a:lnTo>
                  <a:lnTo>
                    <a:pt x="21" y="6"/>
                  </a:lnTo>
                  <a:lnTo>
                    <a:pt x="18" y="3"/>
                  </a:lnTo>
                  <a:lnTo>
                    <a:pt x="14" y="0"/>
                  </a:lnTo>
                  <a:lnTo>
                    <a:pt x="11" y="0"/>
                  </a:lnTo>
                  <a:lnTo>
                    <a:pt x="11" y="0"/>
                  </a:lnTo>
                  <a:lnTo>
                    <a:pt x="0" y="3"/>
                  </a:lnTo>
                  <a:lnTo>
                    <a:pt x="0" y="3"/>
                  </a:lnTo>
                  <a:lnTo>
                    <a:pt x="10" y="20"/>
                  </a:lnTo>
                  <a:lnTo>
                    <a:pt x="10" y="20"/>
                  </a:lnTo>
                  <a:lnTo>
                    <a:pt x="18" y="33"/>
                  </a:lnTo>
                  <a:lnTo>
                    <a:pt x="21" y="38"/>
                  </a:lnTo>
                  <a:lnTo>
                    <a:pt x="21" y="41"/>
                  </a:lnTo>
                  <a:lnTo>
                    <a:pt x="21" y="43"/>
                  </a:lnTo>
                  <a:lnTo>
                    <a:pt x="21" y="43"/>
                  </a:lnTo>
                  <a:lnTo>
                    <a:pt x="20" y="47"/>
                  </a:lnTo>
                  <a:lnTo>
                    <a:pt x="20" y="51"/>
                  </a:lnTo>
                  <a:lnTo>
                    <a:pt x="21" y="57"/>
                  </a:lnTo>
                  <a:lnTo>
                    <a:pt x="23" y="61"/>
                  </a:lnTo>
                  <a:lnTo>
                    <a:pt x="23" y="61"/>
                  </a:lnTo>
                  <a:lnTo>
                    <a:pt x="28" y="54"/>
                  </a:lnTo>
                  <a:lnTo>
                    <a:pt x="31" y="50"/>
                  </a:lnTo>
                  <a:lnTo>
                    <a:pt x="32" y="47"/>
                  </a:lnTo>
                  <a:lnTo>
                    <a:pt x="32" y="47"/>
                  </a:lnTo>
                  <a:lnTo>
                    <a:pt x="34" y="41"/>
                  </a:lnTo>
                  <a:lnTo>
                    <a:pt x="35" y="40"/>
                  </a:lnTo>
                  <a:lnTo>
                    <a:pt x="38" y="40"/>
                  </a:lnTo>
                  <a:lnTo>
                    <a:pt x="38" y="40"/>
                  </a:lnTo>
                  <a:lnTo>
                    <a:pt x="47" y="41"/>
                  </a:lnTo>
                  <a:lnTo>
                    <a:pt x="48" y="43"/>
                  </a:lnTo>
                  <a:lnTo>
                    <a:pt x="50" y="41"/>
                  </a:lnTo>
                  <a:lnTo>
                    <a:pt x="50" y="41"/>
                  </a:lnTo>
                  <a:lnTo>
                    <a:pt x="48" y="37"/>
                  </a:lnTo>
                  <a:lnTo>
                    <a:pt x="45" y="31"/>
                  </a:lnTo>
                  <a:lnTo>
                    <a:pt x="45" y="31"/>
                  </a:lnTo>
                  <a:lnTo>
                    <a:pt x="41" y="24"/>
                  </a:lnTo>
                  <a:lnTo>
                    <a:pt x="35" y="15"/>
                  </a:lnTo>
                  <a:lnTo>
                    <a:pt x="35" y="1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5" name="Freeform 266">
              <a:extLst>
                <a:ext uri="{FF2B5EF4-FFF2-40B4-BE49-F238E27FC236}">
                  <a16:creationId xmlns:a16="http://schemas.microsoft.com/office/drawing/2014/main" id="{B7B4C60A-031B-43D2-980E-EA40FCEDE065}"/>
                </a:ext>
              </a:extLst>
            </p:cNvPr>
            <p:cNvSpPr>
              <a:spLocks/>
            </p:cNvSpPr>
            <p:nvPr/>
          </p:nvSpPr>
          <p:spPr bwMode="auto">
            <a:xfrm>
              <a:off x="4601123" y="2567061"/>
              <a:ext cx="141463" cy="76390"/>
            </a:xfrm>
            <a:custGeom>
              <a:avLst/>
              <a:gdLst/>
              <a:ahLst/>
              <a:cxnLst>
                <a:cxn ang="0">
                  <a:pos x="78" y="0"/>
                </a:cxn>
                <a:cxn ang="0">
                  <a:pos x="63" y="1"/>
                </a:cxn>
                <a:cxn ang="0">
                  <a:pos x="59" y="3"/>
                </a:cxn>
                <a:cxn ang="0">
                  <a:pos x="47" y="9"/>
                </a:cxn>
                <a:cxn ang="0">
                  <a:pos x="30" y="7"/>
                </a:cxn>
                <a:cxn ang="0">
                  <a:pos x="22" y="7"/>
                </a:cxn>
                <a:cxn ang="0">
                  <a:pos x="13" y="6"/>
                </a:cxn>
                <a:cxn ang="0">
                  <a:pos x="10" y="3"/>
                </a:cxn>
                <a:cxn ang="0">
                  <a:pos x="4" y="0"/>
                </a:cxn>
                <a:cxn ang="0">
                  <a:pos x="3" y="1"/>
                </a:cxn>
                <a:cxn ang="0">
                  <a:pos x="2" y="3"/>
                </a:cxn>
                <a:cxn ang="0">
                  <a:pos x="0" y="9"/>
                </a:cxn>
                <a:cxn ang="0">
                  <a:pos x="3" y="11"/>
                </a:cxn>
                <a:cxn ang="0">
                  <a:pos x="9" y="21"/>
                </a:cxn>
                <a:cxn ang="0">
                  <a:pos x="7" y="23"/>
                </a:cxn>
                <a:cxn ang="0">
                  <a:pos x="6" y="23"/>
                </a:cxn>
                <a:cxn ang="0">
                  <a:pos x="3" y="28"/>
                </a:cxn>
                <a:cxn ang="0">
                  <a:pos x="2" y="33"/>
                </a:cxn>
                <a:cxn ang="0">
                  <a:pos x="3" y="37"/>
                </a:cxn>
                <a:cxn ang="0">
                  <a:pos x="12" y="47"/>
                </a:cxn>
                <a:cxn ang="0">
                  <a:pos x="13" y="50"/>
                </a:cxn>
                <a:cxn ang="0">
                  <a:pos x="14" y="51"/>
                </a:cxn>
                <a:cxn ang="0">
                  <a:pos x="33" y="51"/>
                </a:cxn>
                <a:cxn ang="0">
                  <a:pos x="36" y="51"/>
                </a:cxn>
                <a:cxn ang="0">
                  <a:pos x="53" y="54"/>
                </a:cxn>
                <a:cxn ang="0">
                  <a:pos x="59" y="54"/>
                </a:cxn>
                <a:cxn ang="0">
                  <a:pos x="60" y="51"/>
                </a:cxn>
                <a:cxn ang="0">
                  <a:pos x="60" y="50"/>
                </a:cxn>
                <a:cxn ang="0">
                  <a:pos x="67" y="47"/>
                </a:cxn>
                <a:cxn ang="0">
                  <a:pos x="66" y="44"/>
                </a:cxn>
                <a:cxn ang="0">
                  <a:pos x="67" y="43"/>
                </a:cxn>
                <a:cxn ang="0">
                  <a:pos x="78" y="41"/>
                </a:cxn>
                <a:cxn ang="0">
                  <a:pos x="83" y="43"/>
                </a:cxn>
                <a:cxn ang="0">
                  <a:pos x="90" y="41"/>
                </a:cxn>
                <a:cxn ang="0">
                  <a:pos x="88" y="38"/>
                </a:cxn>
                <a:cxn ang="0">
                  <a:pos x="87" y="37"/>
                </a:cxn>
                <a:cxn ang="0">
                  <a:pos x="84" y="31"/>
                </a:cxn>
                <a:cxn ang="0">
                  <a:pos x="83" y="26"/>
                </a:cxn>
                <a:cxn ang="0">
                  <a:pos x="84" y="26"/>
                </a:cxn>
                <a:cxn ang="0">
                  <a:pos x="90" y="19"/>
                </a:cxn>
                <a:cxn ang="0">
                  <a:pos x="97" y="11"/>
                </a:cxn>
                <a:cxn ang="0">
                  <a:pos x="100" y="10"/>
                </a:cxn>
                <a:cxn ang="0">
                  <a:pos x="100" y="9"/>
                </a:cxn>
                <a:cxn ang="0">
                  <a:pos x="91" y="4"/>
                </a:cxn>
                <a:cxn ang="0">
                  <a:pos x="88" y="3"/>
                </a:cxn>
                <a:cxn ang="0">
                  <a:pos x="78" y="0"/>
                </a:cxn>
              </a:cxnLst>
              <a:rect l="0" t="0" r="r" b="b"/>
              <a:pathLst>
                <a:path w="100" h="54">
                  <a:moveTo>
                    <a:pt x="78" y="0"/>
                  </a:moveTo>
                  <a:lnTo>
                    <a:pt x="78" y="0"/>
                  </a:lnTo>
                  <a:lnTo>
                    <a:pt x="69" y="0"/>
                  </a:lnTo>
                  <a:lnTo>
                    <a:pt x="63" y="1"/>
                  </a:lnTo>
                  <a:lnTo>
                    <a:pt x="59" y="3"/>
                  </a:lnTo>
                  <a:lnTo>
                    <a:pt x="59" y="3"/>
                  </a:lnTo>
                  <a:lnTo>
                    <a:pt x="53" y="7"/>
                  </a:lnTo>
                  <a:lnTo>
                    <a:pt x="47" y="9"/>
                  </a:lnTo>
                  <a:lnTo>
                    <a:pt x="47" y="9"/>
                  </a:lnTo>
                  <a:lnTo>
                    <a:pt x="30" y="7"/>
                  </a:lnTo>
                  <a:lnTo>
                    <a:pt x="30" y="7"/>
                  </a:lnTo>
                  <a:lnTo>
                    <a:pt x="22" y="7"/>
                  </a:lnTo>
                  <a:lnTo>
                    <a:pt x="13" y="6"/>
                  </a:lnTo>
                  <a:lnTo>
                    <a:pt x="13" y="6"/>
                  </a:lnTo>
                  <a:lnTo>
                    <a:pt x="12" y="4"/>
                  </a:lnTo>
                  <a:lnTo>
                    <a:pt x="10" y="3"/>
                  </a:lnTo>
                  <a:lnTo>
                    <a:pt x="7" y="1"/>
                  </a:lnTo>
                  <a:lnTo>
                    <a:pt x="4" y="0"/>
                  </a:lnTo>
                  <a:lnTo>
                    <a:pt x="4" y="0"/>
                  </a:lnTo>
                  <a:lnTo>
                    <a:pt x="3" y="1"/>
                  </a:lnTo>
                  <a:lnTo>
                    <a:pt x="3" y="1"/>
                  </a:lnTo>
                  <a:lnTo>
                    <a:pt x="2" y="3"/>
                  </a:lnTo>
                  <a:lnTo>
                    <a:pt x="0" y="6"/>
                  </a:lnTo>
                  <a:lnTo>
                    <a:pt x="0" y="9"/>
                  </a:lnTo>
                  <a:lnTo>
                    <a:pt x="3" y="11"/>
                  </a:lnTo>
                  <a:lnTo>
                    <a:pt x="3" y="11"/>
                  </a:lnTo>
                  <a:lnTo>
                    <a:pt x="7" y="19"/>
                  </a:lnTo>
                  <a:lnTo>
                    <a:pt x="9" y="21"/>
                  </a:lnTo>
                  <a:lnTo>
                    <a:pt x="9" y="21"/>
                  </a:lnTo>
                  <a:lnTo>
                    <a:pt x="7" y="23"/>
                  </a:lnTo>
                  <a:lnTo>
                    <a:pt x="7" y="23"/>
                  </a:lnTo>
                  <a:lnTo>
                    <a:pt x="6" y="23"/>
                  </a:lnTo>
                  <a:lnTo>
                    <a:pt x="4" y="24"/>
                  </a:lnTo>
                  <a:lnTo>
                    <a:pt x="3" y="28"/>
                  </a:lnTo>
                  <a:lnTo>
                    <a:pt x="3" y="28"/>
                  </a:lnTo>
                  <a:lnTo>
                    <a:pt x="2" y="33"/>
                  </a:lnTo>
                  <a:lnTo>
                    <a:pt x="3" y="37"/>
                  </a:lnTo>
                  <a:lnTo>
                    <a:pt x="3" y="37"/>
                  </a:lnTo>
                  <a:lnTo>
                    <a:pt x="7" y="41"/>
                  </a:lnTo>
                  <a:lnTo>
                    <a:pt x="12" y="47"/>
                  </a:lnTo>
                  <a:lnTo>
                    <a:pt x="12" y="47"/>
                  </a:lnTo>
                  <a:lnTo>
                    <a:pt x="13" y="50"/>
                  </a:lnTo>
                  <a:lnTo>
                    <a:pt x="14" y="51"/>
                  </a:lnTo>
                  <a:lnTo>
                    <a:pt x="14" y="51"/>
                  </a:lnTo>
                  <a:lnTo>
                    <a:pt x="26" y="51"/>
                  </a:lnTo>
                  <a:lnTo>
                    <a:pt x="33" y="51"/>
                  </a:lnTo>
                  <a:lnTo>
                    <a:pt x="36" y="51"/>
                  </a:lnTo>
                  <a:lnTo>
                    <a:pt x="36" y="51"/>
                  </a:lnTo>
                  <a:lnTo>
                    <a:pt x="46" y="54"/>
                  </a:lnTo>
                  <a:lnTo>
                    <a:pt x="53" y="54"/>
                  </a:lnTo>
                  <a:lnTo>
                    <a:pt x="53" y="54"/>
                  </a:lnTo>
                  <a:lnTo>
                    <a:pt x="59" y="54"/>
                  </a:lnTo>
                  <a:lnTo>
                    <a:pt x="59" y="53"/>
                  </a:lnTo>
                  <a:lnTo>
                    <a:pt x="60" y="51"/>
                  </a:lnTo>
                  <a:lnTo>
                    <a:pt x="60" y="51"/>
                  </a:lnTo>
                  <a:lnTo>
                    <a:pt x="60" y="50"/>
                  </a:lnTo>
                  <a:lnTo>
                    <a:pt x="61" y="48"/>
                  </a:lnTo>
                  <a:lnTo>
                    <a:pt x="67" y="47"/>
                  </a:lnTo>
                  <a:lnTo>
                    <a:pt x="67" y="47"/>
                  </a:lnTo>
                  <a:lnTo>
                    <a:pt x="66" y="44"/>
                  </a:lnTo>
                  <a:lnTo>
                    <a:pt x="67" y="43"/>
                  </a:lnTo>
                  <a:lnTo>
                    <a:pt x="67" y="43"/>
                  </a:lnTo>
                  <a:lnTo>
                    <a:pt x="74" y="41"/>
                  </a:lnTo>
                  <a:lnTo>
                    <a:pt x="78" y="41"/>
                  </a:lnTo>
                  <a:lnTo>
                    <a:pt x="83" y="43"/>
                  </a:lnTo>
                  <a:lnTo>
                    <a:pt x="83" y="43"/>
                  </a:lnTo>
                  <a:lnTo>
                    <a:pt x="87" y="43"/>
                  </a:lnTo>
                  <a:lnTo>
                    <a:pt x="90" y="41"/>
                  </a:lnTo>
                  <a:lnTo>
                    <a:pt x="90" y="41"/>
                  </a:lnTo>
                  <a:lnTo>
                    <a:pt x="88" y="38"/>
                  </a:lnTo>
                  <a:lnTo>
                    <a:pt x="87" y="37"/>
                  </a:lnTo>
                  <a:lnTo>
                    <a:pt x="87" y="37"/>
                  </a:lnTo>
                  <a:lnTo>
                    <a:pt x="86" y="36"/>
                  </a:lnTo>
                  <a:lnTo>
                    <a:pt x="84" y="31"/>
                  </a:lnTo>
                  <a:lnTo>
                    <a:pt x="83" y="27"/>
                  </a:lnTo>
                  <a:lnTo>
                    <a:pt x="83" y="26"/>
                  </a:lnTo>
                  <a:lnTo>
                    <a:pt x="84" y="26"/>
                  </a:lnTo>
                  <a:lnTo>
                    <a:pt x="84" y="26"/>
                  </a:lnTo>
                  <a:lnTo>
                    <a:pt x="87" y="23"/>
                  </a:lnTo>
                  <a:lnTo>
                    <a:pt x="90" y="19"/>
                  </a:lnTo>
                  <a:lnTo>
                    <a:pt x="93" y="14"/>
                  </a:lnTo>
                  <a:lnTo>
                    <a:pt x="97" y="11"/>
                  </a:lnTo>
                  <a:lnTo>
                    <a:pt x="97" y="11"/>
                  </a:lnTo>
                  <a:lnTo>
                    <a:pt x="100" y="10"/>
                  </a:lnTo>
                  <a:lnTo>
                    <a:pt x="100" y="9"/>
                  </a:lnTo>
                  <a:lnTo>
                    <a:pt x="100" y="9"/>
                  </a:lnTo>
                  <a:lnTo>
                    <a:pt x="94" y="6"/>
                  </a:lnTo>
                  <a:lnTo>
                    <a:pt x="91" y="4"/>
                  </a:lnTo>
                  <a:lnTo>
                    <a:pt x="91" y="4"/>
                  </a:lnTo>
                  <a:lnTo>
                    <a:pt x="88" y="3"/>
                  </a:lnTo>
                  <a:lnTo>
                    <a:pt x="86" y="1"/>
                  </a:lnTo>
                  <a:lnTo>
                    <a:pt x="78" y="0"/>
                  </a:lnTo>
                  <a:lnTo>
                    <a:pt x="78"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6" name="Freeform 267">
              <a:extLst>
                <a:ext uri="{FF2B5EF4-FFF2-40B4-BE49-F238E27FC236}">
                  <a16:creationId xmlns:a16="http://schemas.microsoft.com/office/drawing/2014/main" id="{0EC67810-F041-42FC-9986-EC8ADADE4328}"/>
                </a:ext>
              </a:extLst>
            </p:cNvPr>
            <p:cNvSpPr>
              <a:spLocks/>
            </p:cNvSpPr>
            <p:nvPr/>
          </p:nvSpPr>
          <p:spPr bwMode="auto">
            <a:xfrm>
              <a:off x="4561513" y="2615159"/>
              <a:ext cx="59414" cy="42439"/>
            </a:xfrm>
            <a:custGeom>
              <a:avLst/>
              <a:gdLst/>
              <a:ahLst/>
              <a:cxnLst>
                <a:cxn ang="0">
                  <a:pos x="10" y="30"/>
                </a:cxn>
                <a:cxn ang="0">
                  <a:pos x="10" y="30"/>
                </a:cxn>
                <a:cxn ang="0">
                  <a:pos x="10" y="30"/>
                </a:cxn>
                <a:cxn ang="0">
                  <a:pos x="10" y="30"/>
                </a:cxn>
                <a:cxn ang="0">
                  <a:pos x="10" y="30"/>
                </a:cxn>
                <a:cxn ang="0">
                  <a:pos x="10" y="30"/>
                </a:cxn>
                <a:cxn ang="0">
                  <a:pos x="10" y="30"/>
                </a:cxn>
                <a:cxn ang="0">
                  <a:pos x="11" y="30"/>
                </a:cxn>
                <a:cxn ang="0">
                  <a:pos x="11" y="30"/>
                </a:cxn>
                <a:cxn ang="0">
                  <a:pos x="11" y="30"/>
                </a:cxn>
                <a:cxn ang="0">
                  <a:pos x="11" y="30"/>
                </a:cxn>
                <a:cxn ang="0">
                  <a:pos x="15" y="30"/>
                </a:cxn>
                <a:cxn ang="0">
                  <a:pos x="15" y="30"/>
                </a:cxn>
                <a:cxn ang="0">
                  <a:pos x="17" y="30"/>
                </a:cxn>
                <a:cxn ang="0">
                  <a:pos x="17" y="30"/>
                </a:cxn>
                <a:cxn ang="0">
                  <a:pos x="18" y="30"/>
                </a:cxn>
                <a:cxn ang="0">
                  <a:pos x="18" y="30"/>
                </a:cxn>
                <a:cxn ang="0">
                  <a:pos x="18" y="30"/>
                </a:cxn>
                <a:cxn ang="0">
                  <a:pos x="18" y="30"/>
                </a:cxn>
                <a:cxn ang="0">
                  <a:pos x="20" y="30"/>
                </a:cxn>
                <a:cxn ang="0">
                  <a:pos x="20" y="30"/>
                </a:cxn>
                <a:cxn ang="0">
                  <a:pos x="23" y="29"/>
                </a:cxn>
                <a:cxn ang="0">
                  <a:pos x="24" y="26"/>
                </a:cxn>
                <a:cxn ang="0">
                  <a:pos x="25" y="24"/>
                </a:cxn>
                <a:cxn ang="0">
                  <a:pos x="27" y="24"/>
                </a:cxn>
                <a:cxn ang="0">
                  <a:pos x="27" y="24"/>
                </a:cxn>
                <a:cxn ang="0">
                  <a:pos x="30" y="24"/>
                </a:cxn>
                <a:cxn ang="0">
                  <a:pos x="35" y="23"/>
                </a:cxn>
                <a:cxn ang="0">
                  <a:pos x="42" y="19"/>
                </a:cxn>
                <a:cxn ang="0">
                  <a:pos x="42" y="19"/>
                </a:cxn>
                <a:cxn ang="0">
                  <a:pos x="42" y="17"/>
                </a:cxn>
                <a:cxn ang="0">
                  <a:pos x="42" y="17"/>
                </a:cxn>
                <a:cxn ang="0">
                  <a:pos x="41" y="16"/>
                </a:cxn>
                <a:cxn ang="0">
                  <a:pos x="40" y="13"/>
                </a:cxn>
                <a:cxn ang="0">
                  <a:pos x="40" y="13"/>
                </a:cxn>
                <a:cxn ang="0">
                  <a:pos x="35" y="7"/>
                </a:cxn>
                <a:cxn ang="0">
                  <a:pos x="31" y="3"/>
                </a:cxn>
                <a:cxn ang="0">
                  <a:pos x="31" y="3"/>
                </a:cxn>
                <a:cxn ang="0">
                  <a:pos x="30" y="2"/>
                </a:cxn>
                <a:cxn ang="0">
                  <a:pos x="30" y="2"/>
                </a:cxn>
                <a:cxn ang="0">
                  <a:pos x="30" y="2"/>
                </a:cxn>
                <a:cxn ang="0">
                  <a:pos x="30" y="2"/>
                </a:cxn>
                <a:cxn ang="0">
                  <a:pos x="30" y="0"/>
                </a:cxn>
                <a:cxn ang="0">
                  <a:pos x="30" y="0"/>
                </a:cxn>
                <a:cxn ang="0">
                  <a:pos x="3" y="4"/>
                </a:cxn>
                <a:cxn ang="0">
                  <a:pos x="3" y="4"/>
                </a:cxn>
                <a:cxn ang="0">
                  <a:pos x="1" y="4"/>
                </a:cxn>
                <a:cxn ang="0">
                  <a:pos x="1" y="4"/>
                </a:cxn>
                <a:cxn ang="0">
                  <a:pos x="0" y="13"/>
                </a:cxn>
                <a:cxn ang="0">
                  <a:pos x="0" y="20"/>
                </a:cxn>
                <a:cxn ang="0">
                  <a:pos x="0" y="20"/>
                </a:cxn>
                <a:cxn ang="0">
                  <a:pos x="3" y="26"/>
                </a:cxn>
                <a:cxn ang="0">
                  <a:pos x="10" y="30"/>
                </a:cxn>
                <a:cxn ang="0">
                  <a:pos x="10" y="30"/>
                </a:cxn>
              </a:cxnLst>
              <a:rect l="0" t="0" r="r" b="b"/>
              <a:pathLst>
                <a:path w="42" h="30">
                  <a:moveTo>
                    <a:pt x="10" y="30"/>
                  </a:moveTo>
                  <a:lnTo>
                    <a:pt x="10" y="30"/>
                  </a:lnTo>
                  <a:lnTo>
                    <a:pt x="10" y="30"/>
                  </a:lnTo>
                  <a:lnTo>
                    <a:pt x="10" y="30"/>
                  </a:lnTo>
                  <a:lnTo>
                    <a:pt x="10" y="30"/>
                  </a:lnTo>
                  <a:lnTo>
                    <a:pt x="10" y="30"/>
                  </a:lnTo>
                  <a:lnTo>
                    <a:pt x="10" y="30"/>
                  </a:lnTo>
                  <a:lnTo>
                    <a:pt x="11" y="30"/>
                  </a:lnTo>
                  <a:lnTo>
                    <a:pt x="11" y="30"/>
                  </a:lnTo>
                  <a:lnTo>
                    <a:pt x="11" y="30"/>
                  </a:lnTo>
                  <a:lnTo>
                    <a:pt x="11" y="30"/>
                  </a:lnTo>
                  <a:lnTo>
                    <a:pt x="15" y="30"/>
                  </a:lnTo>
                  <a:lnTo>
                    <a:pt x="15" y="30"/>
                  </a:lnTo>
                  <a:lnTo>
                    <a:pt x="17" y="30"/>
                  </a:lnTo>
                  <a:lnTo>
                    <a:pt x="17" y="30"/>
                  </a:lnTo>
                  <a:lnTo>
                    <a:pt x="18" y="30"/>
                  </a:lnTo>
                  <a:lnTo>
                    <a:pt x="18" y="30"/>
                  </a:lnTo>
                  <a:lnTo>
                    <a:pt x="18" y="30"/>
                  </a:lnTo>
                  <a:lnTo>
                    <a:pt x="18" y="30"/>
                  </a:lnTo>
                  <a:lnTo>
                    <a:pt x="20" y="30"/>
                  </a:lnTo>
                  <a:lnTo>
                    <a:pt x="20" y="30"/>
                  </a:lnTo>
                  <a:lnTo>
                    <a:pt x="23" y="29"/>
                  </a:lnTo>
                  <a:lnTo>
                    <a:pt x="24" y="26"/>
                  </a:lnTo>
                  <a:lnTo>
                    <a:pt x="25" y="24"/>
                  </a:lnTo>
                  <a:lnTo>
                    <a:pt x="27" y="24"/>
                  </a:lnTo>
                  <a:lnTo>
                    <a:pt x="27" y="24"/>
                  </a:lnTo>
                  <a:lnTo>
                    <a:pt x="30" y="24"/>
                  </a:lnTo>
                  <a:lnTo>
                    <a:pt x="35" y="23"/>
                  </a:lnTo>
                  <a:lnTo>
                    <a:pt x="42" y="19"/>
                  </a:lnTo>
                  <a:lnTo>
                    <a:pt x="42" y="19"/>
                  </a:lnTo>
                  <a:lnTo>
                    <a:pt x="42" y="17"/>
                  </a:lnTo>
                  <a:lnTo>
                    <a:pt x="42" y="17"/>
                  </a:lnTo>
                  <a:lnTo>
                    <a:pt x="41" y="16"/>
                  </a:lnTo>
                  <a:lnTo>
                    <a:pt x="40" y="13"/>
                  </a:lnTo>
                  <a:lnTo>
                    <a:pt x="40" y="13"/>
                  </a:lnTo>
                  <a:lnTo>
                    <a:pt x="35" y="7"/>
                  </a:lnTo>
                  <a:lnTo>
                    <a:pt x="31" y="3"/>
                  </a:lnTo>
                  <a:lnTo>
                    <a:pt x="31" y="3"/>
                  </a:lnTo>
                  <a:lnTo>
                    <a:pt x="30" y="2"/>
                  </a:lnTo>
                  <a:lnTo>
                    <a:pt x="30" y="2"/>
                  </a:lnTo>
                  <a:lnTo>
                    <a:pt x="30" y="2"/>
                  </a:lnTo>
                  <a:lnTo>
                    <a:pt x="30" y="2"/>
                  </a:lnTo>
                  <a:lnTo>
                    <a:pt x="30" y="0"/>
                  </a:lnTo>
                  <a:lnTo>
                    <a:pt x="30" y="0"/>
                  </a:lnTo>
                  <a:lnTo>
                    <a:pt x="3" y="4"/>
                  </a:lnTo>
                  <a:lnTo>
                    <a:pt x="3" y="4"/>
                  </a:lnTo>
                  <a:lnTo>
                    <a:pt x="1" y="4"/>
                  </a:lnTo>
                  <a:lnTo>
                    <a:pt x="1" y="4"/>
                  </a:lnTo>
                  <a:lnTo>
                    <a:pt x="0" y="13"/>
                  </a:lnTo>
                  <a:lnTo>
                    <a:pt x="0" y="20"/>
                  </a:lnTo>
                  <a:lnTo>
                    <a:pt x="0" y="20"/>
                  </a:lnTo>
                  <a:lnTo>
                    <a:pt x="3" y="26"/>
                  </a:lnTo>
                  <a:lnTo>
                    <a:pt x="10" y="30"/>
                  </a:lnTo>
                  <a:lnTo>
                    <a:pt x="10" y="3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7" name="Freeform 268">
              <a:extLst>
                <a:ext uri="{FF2B5EF4-FFF2-40B4-BE49-F238E27FC236}">
                  <a16:creationId xmlns:a16="http://schemas.microsoft.com/office/drawing/2014/main" id="{319726E8-0B8D-404E-9810-0ADCD834876F}"/>
                </a:ext>
              </a:extLst>
            </p:cNvPr>
            <p:cNvSpPr>
              <a:spLocks/>
            </p:cNvSpPr>
            <p:nvPr/>
          </p:nvSpPr>
          <p:spPr bwMode="auto">
            <a:xfrm>
              <a:off x="4599709" y="2325160"/>
              <a:ext cx="404584" cy="231999"/>
            </a:xfrm>
            <a:custGeom>
              <a:avLst/>
              <a:gdLst/>
              <a:ahLst/>
              <a:cxnLst>
                <a:cxn ang="0">
                  <a:pos x="264" y="96"/>
                </a:cxn>
                <a:cxn ang="0">
                  <a:pos x="280" y="94"/>
                </a:cxn>
                <a:cxn ang="0">
                  <a:pos x="280" y="83"/>
                </a:cxn>
                <a:cxn ang="0">
                  <a:pos x="283" y="77"/>
                </a:cxn>
                <a:cxn ang="0">
                  <a:pos x="283" y="73"/>
                </a:cxn>
                <a:cxn ang="0">
                  <a:pos x="286" y="64"/>
                </a:cxn>
                <a:cxn ang="0">
                  <a:pos x="277" y="59"/>
                </a:cxn>
                <a:cxn ang="0">
                  <a:pos x="259" y="53"/>
                </a:cxn>
                <a:cxn ang="0">
                  <a:pos x="247" y="49"/>
                </a:cxn>
                <a:cxn ang="0">
                  <a:pos x="235" y="44"/>
                </a:cxn>
                <a:cxn ang="0">
                  <a:pos x="222" y="43"/>
                </a:cxn>
                <a:cxn ang="0">
                  <a:pos x="212" y="40"/>
                </a:cxn>
                <a:cxn ang="0">
                  <a:pos x="205" y="26"/>
                </a:cxn>
                <a:cxn ang="0">
                  <a:pos x="193" y="23"/>
                </a:cxn>
                <a:cxn ang="0">
                  <a:pos x="190" y="12"/>
                </a:cxn>
                <a:cxn ang="0">
                  <a:pos x="180" y="0"/>
                </a:cxn>
                <a:cxn ang="0">
                  <a:pos x="163" y="2"/>
                </a:cxn>
                <a:cxn ang="0">
                  <a:pos x="156" y="5"/>
                </a:cxn>
                <a:cxn ang="0">
                  <a:pos x="142" y="6"/>
                </a:cxn>
                <a:cxn ang="0">
                  <a:pos x="132" y="16"/>
                </a:cxn>
                <a:cxn ang="0">
                  <a:pos x="126" y="20"/>
                </a:cxn>
                <a:cxn ang="0">
                  <a:pos x="109" y="17"/>
                </a:cxn>
                <a:cxn ang="0">
                  <a:pos x="98" y="16"/>
                </a:cxn>
                <a:cxn ang="0">
                  <a:pos x="89" y="17"/>
                </a:cxn>
                <a:cxn ang="0">
                  <a:pos x="71" y="13"/>
                </a:cxn>
                <a:cxn ang="0">
                  <a:pos x="41" y="9"/>
                </a:cxn>
                <a:cxn ang="0">
                  <a:pos x="30" y="15"/>
                </a:cxn>
                <a:cxn ang="0">
                  <a:pos x="23" y="22"/>
                </a:cxn>
                <a:cxn ang="0">
                  <a:pos x="30" y="37"/>
                </a:cxn>
                <a:cxn ang="0">
                  <a:pos x="14" y="52"/>
                </a:cxn>
                <a:cxn ang="0">
                  <a:pos x="7" y="70"/>
                </a:cxn>
                <a:cxn ang="0">
                  <a:pos x="0" y="81"/>
                </a:cxn>
                <a:cxn ang="0">
                  <a:pos x="10" y="91"/>
                </a:cxn>
                <a:cxn ang="0">
                  <a:pos x="33" y="94"/>
                </a:cxn>
                <a:cxn ang="0">
                  <a:pos x="42" y="97"/>
                </a:cxn>
                <a:cxn ang="0">
                  <a:pos x="52" y="93"/>
                </a:cxn>
                <a:cxn ang="0">
                  <a:pos x="67" y="89"/>
                </a:cxn>
                <a:cxn ang="0">
                  <a:pos x="88" y="83"/>
                </a:cxn>
                <a:cxn ang="0">
                  <a:pos x="101" y="90"/>
                </a:cxn>
                <a:cxn ang="0">
                  <a:pos x="115" y="107"/>
                </a:cxn>
                <a:cxn ang="0">
                  <a:pos x="124" y="124"/>
                </a:cxn>
                <a:cxn ang="0">
                  <a:pos x="109" y="123"/>
                </a:cxn>
                <a:cxn ang="0">
                  <a:pos x="102" y="137"/>
                </a:cxn>
                <a:cxn ang="0">
                  <a:pos x="104" y="148"/>
                </a:cxn>
                <a:cxn ang="0">
                  <a:pos x="118" y="148"/>
                </a:cxn>
                <a:cxn ang="0">
                  <a:pos x="125" y="137"/>
                </a:cxn>
                <a:cxn ang="0">
                  <a:pos x="139" y="120"/>
                </a:cxn>
                <a:cxn ang="0">
                  <a:pos x="159" y="118"/>
                </a:cxn>
                <a:cxn ang="0">
                  <a:pos x="159" y="128"/>
                </a:cxn>
                <a:cxn ang="0">
                  <a:pos x="183" y="130"/>
                </a:cxn>
                <a:cxn ang="0">
                  <a:pos x="173" y="138"/>
                </a:cxn>
                <a:cxn ang="0">
                  <a:pos x="171" y="147"/>
                </a:cxn>
                <a:cxn ang="0">
                  <a:pos x="179" y="161"/>
                </a:cxn>
                <a:cxn ang="0">
                  <a:pos x="193" y="160"/>
                </a:cxn>
                <a:cxn ang="0">
                  <a:pos x="209" y="154"/>
                </a:cxn>
                <a:cxn ang="0">
                  <a:pos x="230" y="151"/>
                </a:cxn>
                <a:cxn ang="0">
                  <a:pos x="213" y="147"/>
                </a:cxn>
                <a:cxn ang="0">
                  <a:pos x="203" y="141"/>
                </a:cxn>
                <a:cxn ang="0">
                  <a:pos x="207" y="126"/>
                </a:cxn>
                <a:cxn ang="0">
                  <a:pos x="242" y="114"/>
                </a:cxn>
                <a:cxn ang="0">
                  <a:pos x="253" y="104"/>
                </a:cxn>
              </a:cxnLst>
              <a:rect l="0" t="0" r="r" b="b"/>
              <a:pathLst>
                <a:path w="286" h="164">
                  <a:moveTo>
                    <a:pt x="254" y="103"/>
                  </a:moveTo>
                  <a:lnTo>
                    <a:pt x="254" y="103"/>
                  </a:lnTo>
                  <a:lnTo>
                    <a:pt x="257" y="101"/>
                  </a:lnTo>
                  <a:lnTo>
                    <a:pt x="260" y="98"/>
                  </a:lnTo>
                  <a:lnTo>
                    <a:pt x="264" y="96"/>
                  </a:lnTo>
                  <a:lnTo>
                    <a:pt x="267" y="94"/>
                  </a:lnTo>
                  <a:lnTo>
                    <a:pt x="267" y="94"/>
                  </a:lnTo>
                  <a:lnTo>
                    <a:pt x="274" y="96"/>
                  </a:lnTo>
                  <a:lnTo>
                    <a:pt x="279" y="96"/>
                  </a:lnTo>
                  <a:lnTo>
                    <a:pt x="280" y="94"/>
                  </a:lnTo>
                  <a:lnTo>
                    <a:pt x="280" y="94"/>
                  </a:lnTo>
                  <a:lnTo>
                    <a:pt x="281" y="90"/>
                  </a:lnTo>
                  <a:lnTo>
                    <a:pt x="283" y="86"/>
                  </a:lnTo>
                  <a:lnTo>
                    <a:pt x="283" y="86"/>
                  </a:lnTo>
                  <a:lnTo>
                    <a:pt x="280" y="83"/>
                  </a:lnTo>
                  <a:lnTo>
                    <a:pt x="280" y="80"/>
                  </a:lnTo>
                  <a:lnTo>
                    <a:pt x="280" y="79"/>
                  </a:lnTo>
                  <a:lnTo>
                    <a:pt x="280" y="79"/>
                  </a:lnTo>
                  <a:lnTo>
                    <a:pt x="280" y="79"/>
                  </a:lnTo>
                  <a:lnTo>
                    <a:pt x="283" y="77"/>
                  </a:lnTo>
                  <a:lnTo>
                    <a:pt x="284" y="77"/>
                  </a:lnTo>
                  <a:lnTo>
                    <a:pt x="286" y="76"/>
                  </a:lnTo>
                  <a:lnTo>
                    <a:pt x="286" y="76"/>
                  </a:lnTo>
                  <a:lnTo>
                    <a:pt x="284" y="74"/>
                  </a:lnTo>
                  <a:lnTo>
                    <a:pt x="283" y="73"/>
                  </a:lnTo>
                  <a:lnTo>
                    <a:pt x="281" y="70"/>
                  </a:lnTo>
                  <a:lnTo>
                    <a:pt x="281" y="70"/>
                  </a:lnTo>
                  <a:lnTo>
                    <a:pt x="284" y="67"/>
                  </a:lnTo>
                  <a:lnTo>
                    <a:pt x="286" y="66"/>
                  </a:lnTo>
                  <a:lnTo>
                    <a:pt x="286" y="64"/>
                  </a:lnTo>
                  <a:lnTo>
                    <a:pt x="286" y="64"/>
                  </a:lnTo>
                  <a:lnTo>
                    <a:pt x="284" y="62"/>
                  </a:lnTo>
                  <a:lnTo>
                    <a:pt x="283" y="62"/>
                  </a:lnTo>
                  <a:lnTo>
                    <a:pt x="277" y="59"/>
                  </a:lnTo>
                  <a:lnTo>
                    <a:pt x="277" y="59"/>
                  </a:lnTo>
                  <a:lnTo>
                    <a:pt x="273" y="57"/>
                  </a:lnTo>
                  <a:lnTo>
                    <a:pt x="270" y="56"/>
                  </a:lnTo>
                  <a:lnTo>
                    <a:pt x="263" y="54"/>
                  </a:lnTo>
                  <a:lnTo>
                    <a:pt x="263" y="54"/>
                  </a:lnTo>
                  <a:lnTo>
                    <a:pt x="259" y="53"/>
                  </a:lnTo>
                  <a:lnTo>
                    <a:pt x="254" y="53"/>
                  </a:lnTo>
                  <a:lnTo>
                    <a:pt x="252" y="53"/>
                  </a:lnTo>
                  <a:lnTo>
                    <a:pt x="250" y="53"/>
                  </a:lnTo>
                  <a:lnTo>
                    <a:pt x="250" y="53"/>
                  </a:lnTo>
                  <a:lnTo>
                    <a:pt x="247" y="49"/>
                  </a:lnTo>
                  <a:lnTo>
                    <a:pt x="243" y="44"/>
                  </a:lnTo>
                  <a:lnTo>
                    <a:pt x="243" y="44"/>
                  </a:lnTo>
                  <a:lnTo>
                    <a:pt x="242" y="43"/>
                  </a:lnTo>
                  <a:lnTo>
                    <a:pt x="239" y="43"/>
                  </a:lnTo>
                  <a:lnTo>
                    <a:pt x="235" y="44"/>
                  </a:lnTo>
                  <a:lnTo>
                    <a:pt x="235" y="44"/>
                  </a:lnTo>
                  <a:lnTo>
                    <a:pt x="230" y="46"/>
                  </a:lnTo>
                  <a:lnTo>
                    <a:pt x="226" y="46"/>
                  </a:lnTo>
                  <a:lnTo>
                    <a:pt x="226" y="46"/>
                  </a:lnTo>
                  <a:lnTo>
                    <a:pt x="222" y="43"/>
                  </a:lnTo>
                  <a:lnTo>
                    <a:pt x="220" y="42"/>
                  </a:lnTo>
                  <a:lnTo>
                    <a:pt x="217" y="42"/>
                  </a:lnTo>
                  <a:lnTo>
                    <a:pt x="217" y="42"/>
                  </a:lnTo>
                  <a:lnTo>
                    <a:pt x="213" y="42"/>
                  </a:lnTo>
                  <a:lnTo>
                    <a:pt x="212" y="40"/>
                  </a:lnTo>
                  <a:lnTo>
                    <a:pt x="212" y="39"/>
                  </a:lnTo>
                  <a:lnTo>
                    <a:pt x="212" y="39"/>
                  </a:lnTo>
                  <a:lnTo>
                    <a:pt x="212" y="36"/>
                  </a:lnTo>
                  <a:lnTo>
                    <a:pt x="210" y="32"/>
                  </a:lnTo>
                  <a:lnTo>
                    <a:pt x="205" y="26"/>
                  </a:lnTo>
                  <a:lnTo>
                    <a:pt x="205" y="26"/>
                  </a:lnTo>
                  <a:lnTo>
                    <a:pt x="199" y="26"/>
                  </a:lnTo>
                  <a:lnTo>
                    <a:pt x="195" y="25"/>
                  </a:lnTo>
                  <a:lnTo>
                    <a:pt x="193" y="23"/>
                  </a:lnTo>
                  <a:lnTo>
                    <a:pt x="193" y="23"/>
                  </a:lnTo>
                  <a:lnTo>
                    <a:pt x="190" y="19"/>
                  </a:lnTo>
                  <a:lnTo>
                    <a:pt x="189" y="16"/>
                  </a:lnTo>
                  <a:lnTo>
                    <a:pt x="189" y="15"/>
                  </a:lnTo>
                  <a:lnTo>
                    <a:pt x="189" y="15"/>
                  </a:lnTo>
                  <a:lnTo>
                    <a:pt x="190" y="12"/>
                  </a:lnTo>
                  <a:lnTo>
                    <a:pt x="189" y="9"/>
                  </a:lnTo>
                  <a:lnTo>
                    <a:pt x="188" y="2"/>
                  </a:lnTo>
                  <a:lnTo>
                    <a:pt x="188" y="2"/>
                  </a:lnTo>
                  <a:lnTo>
                    <a:pt x="185" y="0"/>
                  </a:lnTo>
                  <a:lnTo>
                    <a:pt x="180" y="0"/>
                  </a:lnTo>
                  <a:lnTo>
                    <a:pt x="175" y="0"/>
                  </a:lnTo>
                  <a:lnTo>
                    <a:pt x="175" y="0"/>
                  </a:lnTo>
                  <a:lnTo>
                    <a:pt x="169" y="0"/>
                  </a:lnTo>
                  <a:lnTo>
                    <a:pt x="166" y="0"/>
                  </a:lnTo>
                  <a:lnTo>
                    <a:pt x="163" y="2"/>
                  </a:lnTo>
                  <a:lnTo>
                    <a:pt x="163" y="2"/>
                  </a:lnTo>
                  <a:lnTo>
                    <a:pt x="161" y="3"/>
                  </a:lnTo>
                  <a:lnTo>
                    <a:pt x="158" y="5"/>
                  </a:lnTo>
                  <a:lnTo>
                    <a:pt x="156" y="5"/>
                  </a:lnTo>
                  <a:lnTo>
                    <a:pt x="156" y="5"/>
                  </a:lnTo>
                  <a:lnTo>
                    <a:pt x="153" y="5"/>
                  </a:lnTo>
                  <a:lnTo>
                    <a:pt x="152" y="3"/>
                  </a:lnTo>
                  <a:lnTo>
                    <a:pt x="152" y="3"/>
                  </a:lnTo>
                  <a:lnTo>
                    <a:pt x="145" y="5"/>
                  </a:lnTo>
                  <a:lnTo>
                    <a:pt x="142" y="6"/>
                  </a:lnTo>
                  <a:lnTo>
                    <a:pt x="142" y="6"/>
                  </a:lnTo>
                  <a:lnTo>
                    <a:pt x="136" y="9"/>
                  </a:lnTo>
                  <a:lnTo>
                    <a:pt x="134" y="13"/>
                  </a:lnTo>
                  <a:lnTo>
                    <a:pt x="132" y="16"/>
                  </a:lnTo>
                  <a:lnTo>
                    <a:pt x="132" y="16"/>
                  </a:lnTo>
                  <a:lnTo>
                    <a:pt x="131" y="20"/>
                  </a:lnTo>
                  <a:lnTo>
                    <a:pt x="131" y="22"/>
                  </a:lnTo>
                  <a:lnTo>
                    <a:pt x="129" y="22"/>
                  </a:lnTo>
                  <a:lnTo>
                    <a:pt x="129" y="22"/>
                  </a:lnTo>
                  <a:lnTo>
                    <a:pt x="126" y="20"/>
                  </a:lnTo>
                  <a:lnTo>
                    <a:pt x="122" y="19"/>
                  </a:lnTo>
                  <a:lnTo>
                    <a:pt x="115" y="20"/>
                  </a:lnTo>
                  <a:lnTo>
                    <a:pt x="115" y="20"/>
                  </a:lnTo>
                  <a:lnTo>
                    <a:pt x="112" y="20"/>
                  </a:lnTo>
                  <a:lnTo>
                    <a:pt x="109" y="17"/>
                  </a:lnTo>
                  <a:lnTo>
                    <a:pt x="106" y="16"/>
                  </a:lnTo>
                  <a:lnTo>
                    <a:pt x="104" y="17"/>
                  </a:lnTo>
                  <a:lnTo>
                    <a:pt x="104" y="17"/>
                  </a:lnTo>
                  <a:lnTo>
                    <a:pt x="101" y="17"/>
                  </a:lnTo>
                  <a:lnTo>
                    <a:pt x="98" y="16"/>
                  </a:lnTo>
                  <a:lnTo>
                    <a:pt x="95" y="16"/>
                  </a:lnTo>
                  <a:lnTo>
                    <a:pt x="94" y="16"/>
                  </a:lnTo>
                  <a:lnTo>
                    <a:pt x="94" y="16"/>
                  </a:lnTo>
                  <a:lnTo>
                    <a:pt x="92" y="17"/>
                  </a:lnTo>
                  <a:lnTo>
                    <a:pt x="89" y="17"/>
                  </a:lnTo>
                  <a:lnTo>
                    <a:pt x="82" y="15"/>
                  </a:lnTo>
                  <a:lnTo>
                    <a:pt x="82" y="15"/>
                  </a:lnTo>
                  <a:lnTo>
                    <a:pt x="79" y="13"/>
                  </a:lnTo>
                  <a:lnTo>
                    <a:pt x="75" y="13"/>
                  </a:lnTo>
                  <a:lnTo>
                    <a:pt x="71" y="13"/>
                  </a:lnTo>
                  <a:lnTo>
                    <a:pt x="68" y="12"/>
                  </a:lnTo>
                  <a:lnTo>
                    <a:pt x="68" y="12"/>
                  </a:lnTo>
                  <a:lnTo>
                    <a:pt x="64" y="10"/>
                  </a:lnTo>
                  <a:lnTo>
                    <a:pt x="55" y="9"/>
                  </a:lnTo>
                  <a:lnTo>
                    <a:pt x="41" y="9"/>
                  </a:lnTo>
                  <a:lnTo>
                    <a:pt x="41" y="9"/>
                  </a:lnTo>
                  <a:lnTo>
                    <a:pt x="37" y="9"/>
                  </a:lnTo>
                  <a:lnTo>
                    <a:pt x="34" y="10"/>
                  </a:lnTo>
                  <a:lnTo>
                    <a:pt x="30" y="15"/>
                  </a:lnTo>
                  <a:lnTo>
                    <a:pt x="30" y="15"/>
                  </a:lnTo>
                  <a:lnTo>
                    <a:pt x="28" y="16"/>
                  </a:lnTo>
                  <a:lnTo>
                    <a:pt x="25" y="17"/>
                  </a:lnTo>
                  <a:lnTo>
                    <a:pt x="21" y="17"/>
                  </a:lnTo>
                  <a:lnTo>
                    <a:pt x="21" y="17"/>
                  </a:lnTo>
                  <a:lnTo>
                    <a:pt x="23" y="22"/>
                  </a:lnTo>
                  <a:lnTo>
                    <a:pt x="23" y="22"/>
                  </a:lnTo>
                  <a:lnTo>
                    <a:pt x="27" y="30"/>
                  </a:lnTo>
                  <a:lnTo>
                    <a:pt x="30" y="34"/>
                  </a:lnTo>
                  <a:lnTo>
                    <a:pt x="30" y="37"/>
                  </a:lnTo>
                  <a:lnTo>
                    <a:pt x="30" y="37"/>
                  </a:lnTo>
                  <a:lnTo>
                    <a:pt x="27" y="40"/>
                  </a:lnTo>
                  <a:lnTo>
                    <a:pt x="25" y="42"/>
                  </a:lnTo>
                  <a:lnTo>
                    <a:pt x="23" y="43"/>
                  </a:lnTo>
                  <a:lnTo>
                    <a:pt x="23" y="43"/>
                  </a:lnTo>
                  <a:lnTo>
                    <a:pt x="14" y="52"/>
                  </a:lnTo>
                  <a:lnTo>
                    <a:pt x="7" y="59"/>
                  </a:lnTo>
                  <a:lnTo>
                    <a:pt x="7" y="59"/>
                  </a:lnTo>
                  <a:lnTo>
                    <a:pt x="8" y="64"/>
                  </a:lnTo>
                  <a:lnTo>
                    <a:pt x="8" y="67"/>
                  </a:lnTo>
                  <a:lnTo>
                    <a:pt x="7" y="70"/>
                  </a:lnTo>
                  <a:lnTo>
                    <a:pt x="7" y="70"/>
                  </a:lnTo>
                  <a:lnTo>
                    <a:pt x="3" y="76"/>
                  </a:lnTo>
                  <a:lnTo>
                    <a:pt x="1" y="79"/>
                  </a:lnTo>
                  <a:lnTo>
                    <a:pt x="0" y="81"/>
                  </a:lnTo>
                  <a:lnTo>
                    <a:pt x="0" y="81"/>
                  </a:lnTo>
                  <a:lnTo>
                    <a:pt x="1" y="84"/>
                  </a:lnTo>
                  <a:lnTo>
                    <a:pt x="3" y="86"/>
                  </a:lnTo>
                  <a:lnTo>
                    <a:pt x="7" y="90"/>
                  </a:lnTo>
                  <a:lnTo>
                    <a:pt x="7" y="90"/>
                  </a:lnTo>
                  <a:lnTo>
                    <a:pt x="10" y="91"/>
                  </a:lnTo>
                  <a:lnTo>
                    <a:pt x="10" y="91"/>
                  </a:lnTo>
                  <a:lnTo>
                    <a:pt x="17" y="91"/>
                  </a:lnTo>
                  <a:lnTo>
                    <a:pt x="17" y="91"/>
                  </a:lnTo>
                  <a:lnTo>
                    <a:pt x="24" y="93"/>
                  </a:lnTo>
                  <a:lnTo>
                    <a:pt x="33" y="94"/>
                  </a:lnTo>
                  <a:lnTo>
                    <a:pt x="33" y="94"/>
                  </a:lnTo>
                  <a:lnTo>
                    <a:pt x="38" y="94"/>
                  </a:lnTo>
                  <a:lnTo>
                    <a:pt x="42" y="97"/>
                  </a:lnTo>
                  <a:lnTo>
                    <a:pt x="42" y="97"/>
                  </a:lnTo>
                  <a:lnTo>
                    <a:pt x="42" y="97"/>
                  </a:lnTo>
                  <a:lnTo>
                    <a:pt x="45" y="97"/>
                  </a:lnTo>
                  <a:lnTo>
                    <a:pt x="50" y="94"/>
                  </a:lnTo>
                  <a:lnTo>
                    <a:pt x="50" y="94"/>
                  </a:lnTo>
                  <a:lnTo>
                    <a:pt x="51" y="93"/>
                  </a:lnTo>
                  <a:lnTo>
                    <a:pt x="52" y="93"/>
                  </a:lnTo>
                  <a:lnTo>
                    <a:pt x="57" y="94"/>
                  </a:lnTo>
                  <a:lnTo>
                    <a:pt x="57" y="94"/>
                  </a:lnTo>
                  <a:lnTo>
                    <a:pt x="62" y="93"/>
                  </a:lnTo>
                  <a:lnTo>
                    <a:pt x="67" y="89"/>
                  </a:lnTo>
                  <a:lnTo>
                    <a:pt x="67" y="89"/>
                  </a:lnTo>
                  <a:lnTo>
                    <a:pt x="70" y="87"/>
                  </a:lnTo>
                  <a:lnTo>
                    <a:pt x="75" y="84"/>
                  </a:lnTo>
                  <a:lnTo>
                    <a:pt x="85" y="83"/>
                  </a:lnTo>
                  <a:lnTo>
                    <a:pt x="85" y="83"/>
                  </a:lnTo>
                  <a:lnTo>
                    <a:pt x="88" y="83"/>
                  </a:lnTo>
                  <a:lnTo>
                    <a:pt x="92" y="86"/>
                  </a:lnTo>
                  <a:lnTo>
                    <a:pt x="95" y="89"/>
                  </a:lnTo>
                  <a:lnTo>
                    <a:pt x="98" y="90"/>
                  </a:lnTo>
                  <a:lnTo>
                    <a:pt x="98" y="90"/>
                  </a:lnTo>
                  <a:lnTo>
                    <a:pt x="101" y="90"/>
                  </a:lnTo>
                  <a:lnTo>
                    <a:pt x="105" y="91"/>
                  </a:lnTo>
                  <a:lnTo>
                    <a:pt x="108" y="94"/>
                  </a:lnTo>
                  <a:lnTo>
                    <a:pt x="109" y="98"/>
                  </a:lnTo>
                  <a:lnTo>
                    <a:pt x="109" y="98"/>
                  </a:lnTo>
                  <a:lnTo>
                    <a:pt x="115" y="107"/>
                  </a:lnTo>
                  <a:lnTo>
                    <a:pt x="119" y="114"/>
                  </a:lnTo>
                  <a:lnTo>
                    <a:pt x="119" y="114"/>
                  </a:lnTo>
                  <a:lnTo>
                    <a:pt x="122" y="120"/>
                  </a:lnTo>
                  <a:lnTo>
                    <a:pt x="124" y="124"/>
                  </a:lnTo>
                  <a:lnTo>
                    <a:pt x="124" y="124"/>
                  </a:lnTo>
                  <a:lnTo>
                    <a:pt x="122" y="126"/>
                  </a:lnTo>
                  <a:lnTo>
                    <a:pt x="121" y="124"/>
                  </a:lnTo>
                  <a:lnTo>
                    <a:pt x="112" y="123"/>
                  </a:lnTo>
                  <a:lnTo>
                    <a:pt x="112" y="123"/>
                  </a:lnTo>
                  <a:lnTo>
                    <a:pt x="109" y="123"/>
                  </a:lnTo>
                  <a:lnTo>
                    <a:pt x="108" y="124"/>
                  </a:lnTo>
                  <a:lnTo>
                    <a:pt x="106" y="130"/>
                  </a:lnTo>
                  <a:lnTo>
                    <a:pt x="106" y="130"/>
                  </a:lnTo>
                  <a:lnTo>
                    <a:pt x="105" y="133"/>
                  </a:lnTo>
                  <a:lnTo>
                    <a:pt x="102" y="137"/>
                  </a:lnTo>
                  <a:lnTo>
                    <a:pt x="97" y="144"/>
                  </a:lnTo>
                  <a:lnTo>
                    <a:pt x="97" y="144"/>
                  </a:lnTo>
                  <a:lnTo>
                    <a:pt x="97" y="145"/>
                  </a:lnTo>
                  <a:lnTo>
                    <a:pt x="98" y="147"/>
                  </a:lnTo>
                  <a:lnTo>
                    <a:pt x="104" y="148"/>
                  </a:lnTo>
                  <a:lnTo>
                    <a:pt x="104" y="148"/>
                  </a:lnTo>
                  <a:lnTo>
                    <a:pt x="108" y="147"/>
                  </a:lnTo>
                  <a:lnTo>
                    <a:pt x="112" y="144"/>
                  </a:lnTo>
                  <a:lnTo>
                    <a:pt x="112" y="144"/>
                  </a:lnTo>
                  <a:lnTo>
                    <a:pt x="118" y="148"/>
                  </a:lnTo>
                  <a:lnTo>
                    <a:pt x="118" y="148"/>
                  </a:lnTo>
                  <a:lnTo>
                    <a:pt x="118" y="144"/>
                  </a:lnTo>
                  <a:lnTo>
                    <a:pt x="119" y="141"/>
                  </a:lnTo>
                  <a:lnTo>
                    <a:pt x="125" y="137"/>
                  </a:lnTo>
                  <a:lnTo>
                    <a:pt x="125" y="137"/>
                  </a:lnTo>
                  <a:lnTo>
                    <a:pt x="129" y="131"/>
                  </a:lnTo>
                  <a:lnTo>
                    <a:pt x="132" y="127"/>
                  </a:lnTo>
                  <a:lnTo>
                    <a:pt x="135" y="123"/>
                  </a:lnTo>
                  <a:lnTo>
                    <a:pt x="139" y="120"/>
                  </a:lnTo>
                  <a:lnTo>
                    <a:pt x="139" y="120"/>
                  </a:lnTo>
                  <a:lnTo>
                    <a:pt x="146" y="118"/>
                  </a:lnTo>
                  <a:lnTo>
                    <a:pt x="151" y="117"/>
                  </a:lnTo>
                  <a:lnTo>
                    <a:pt x="156" y="117"/>
                  </a:lnTo>
                  <a:lnTo>
                    <a:pt x="156" y="117"/>
                  </a:lnTo>
                  <a:lnTo>
                    <a:pt x="159" y="118"/>
                  </a:lnTo>
                  <a:lnTo>
                    <a:pt x="161" y="120"/>
                  </a:lnTo>
                  <a:lnTo>
                    <a:pt x="159" y="123"/>
                  </a:lnTo>
                  <a:lnTo>
                    <a:pt x="156" y="126"/>
                  </a:lnTo>
                  <a:lnTo>
                    <a:pt x="156" y="127"/>
                  </a:lnTo>
                  <a:lnTo>
                    <a:pt x="159" y="128"/>
                  </a:lnTo>
                  <a:lnTo>
                    <a:pt x="159" y="128"/>
                  </a:lnTo>
                  <a:lnTo>
                    <a:pt x="165" y="130"/>
                  </a:lnTo>
                  <a:lnTo>
                    <a:pt x="173" y="130"/>
                  </a:lnTo>
                  <a:lnTo>
                    <a:pt x="180" y="130"/>
                  </a:lnTo>
                  <a:lnTo>
                    <a:pt x="183" y="130"/>
                  </a:lnTo>
                  <a:lnTo>
                    <a:pt x="185" y="131"/>
                  </a:lnTo>
                  <a:lnTo>
                    <a:pt x="185" y="131"/>
                  </a:lnTo>
                  <a:lnTo>
                    <a:pt x="183" y="134"/>
                  </a:lnTo>
                  <a:lnTo>
                    <a:pt x="182" y="135"/>
                  </a:lnTo>
                  <a:lnTo>
                    <a:pt x="173" y="138"/>
                  </a:lnTo>
                  <a:lnTo>
                    <a:pt x="166" y="141"/>
                  </a:lnTo>
                  <a:lnTo>
                    <a:pt x="163" y="144"/>
                  </a:lnTo>
                  <a:lnTo>
                    <a:pt x="163" y="144"/>
                  </a:lnTo>
                  <a:lnTo>
                    <a:pt x="165" y="145"/>
                  </a:lnTo>
                  <a:lnTo>
                    <a:pt x="171" y="147"/>
                  </a:lnTo>
                  <a:lnTo>
                    <a:pt x="179" y="151"/>
                  </a:lnTo>
                  <a:lnTo>
                    <a:pt x="179" y="151"/>
                  </a:lnTo>
                  <a:lnTo>
                    <a:pt x="180" y="154"/>
                  </a:lnTo>
                  <a:lnTo>
                    <a:pt x="180" y="157"/>
                  </a:lnTo>
                  <a:lnTo>
                    <a:pt x="179" y="161"/>
                  </a:lnTo>
                  <a:lnTo>
                    <a:pt x="180" y="164"/>
                  </a:lnTo>
                  <a:lnTo>
                    <a:pt x="180" y="164"/>
                  </a:lnTo>
                  <a:lnTo>
                    <a:pt x="182" y="164"/>
                  </a:lnTo>
                  <a:lnTo>
                    <a:pt x="185" y="164"/>
                  </a:lnTo>
                  <a:lnTo>
                    <a:pt x="193" y="160"/>
                  </a:lnTo>
                  <a:lnTo>
                    <a:pt x="193" y="160"/>
                  </a:lnTo>
                  <a:lnTo>
                    <a:pt x="196" y="158"/>
                  </a:lnTo>
                  <a:lnTo>
                    <a:pt x="200" y="157"/>
                  </a:lnTo>
                  <a:lnTo>
                    <a:pt x="205" y="155"/>
                  </a:lnTo>
                  <a:lnTo>
                    <a:pt x="209" y="154"/>
                  </a:lnTo>
                  <a:lnTo>
                    <a:pt x="209" y="154"/>
                  </a:lnTo>
                  <a:lnTo>
                    <a:pt x="215" y="151"/>
                  </a:lnTo>
                  <a:lnTo>
                    <a:pt x="220" y="151"/>
                  </a:lnTo>
                  <a:lnTo>
                    <a:pt x="226" y="151"/>
                  </a:lnTo>
                  <a:lnTo>
                    <a:pt x="230" y="151"/>
                  </a:lnTo>
                  <a:lnTo>
                    <a:pt x="230" y="151"/>
                  </a:lnTo>
                  <a:lnTo>
                    <a:pt x="230" y="148"/>
                  </a:lnTo>
                  <a:lnTo>
                    <a:pt x="227" y="147"/>
                  </a:lnTo>
                  <a:lnTo>
                    <a:pt x="222" y="147"/>
                  </a:lnTo>
                  <a:lnTo>
                    <a:pt x="213" y="147"/>
                  </a:lnTo>
                  <a:lnTo>
                    <a:pt x="213" y="147"/>
                  </a:lnTo>
                  <a:lnTo>
                    <a:pt x="209" y="145"/>
                  </a:lnTo>
                  <a:lnTo>
                    <a:pt x="206" y="145"/>
                  </a:lnTo>
                  <a:lnTo>
                    <a:pt x="205" y="143"/>
                  </a:lnTo>
                  <a:lnTo>
                    <a:pt x="203" y="141"/>
                  </a:lnTo>
                  <a:lnTo>
                    <a:pt x="200" y="137"/>
                  </a:lnTo>
                  <a:lnTo>
                    <a:pt x="200" y="133"/>
                  </a:lnTo>
                  <a:lnTo>
                    <a:pt x="200" y="133"/>
                  </a:lnTo>
                  <a:lnTo>
                    <a:pt x="203" y="130"/>
                  </a:lnTo>
                  <a:lnTo>
                    <a:pt x="207" y="126"/>
                  </a:lnTo>
                  <a:lnTo>
                    <a:pt x="215" y="123"/>
                  </a:lnTo>
                  <a:lnTo>
                    <a:pt x="220" y="120"/>
                  </a:lnTo>
                  <a:lnTo>
                    <a:pt x="220" y="120"/>
                  </a:lnTo>
                  <a:lnTo>
                    <a:pt x="232" y="118"/>
                  </a:lnTo>
                  <a:lnTo>
                    <a:pt x="242" y="114"/>
                  </a:lnTo>
                  <a:lnTo>
                    <a:pt x="242" y="114"/>
                  </a:lnTo>
                  <a:lnTo>
                    <a:pt x="254" y="111"/>
                  </a:lnTo>
                  <a:lnTo>
                    <a:pt x="254" y="111"/>
                  </a:lnTo>
                  <a:lnTo>
                    <a:pt x="253" y="106"/>
                  </a:lnTo>
                  <a:lnTo>
                    <a:pt x="253" y="104"/>
                  </a:lnTo>
                  <a:lnTo>
                    <a:pt x="254" y="103"/>
                  </a:lnTo>
                  <a:lnTo>
                    <a:pt x="254" y="10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8" name="Freeform 269">
              <a:extLst>
                <a:ext uri="{FF2B5EF4-FFF2-40B4-BE49-F238E27FC236}">
                  <a16:creationId xmlns:a16="http://schemas.microsoft.com/office/drawing/2014/main" id="{F1E43F55-B181-4FAA-B31F-23ABB2D0847E}"/>
                </a:ext>
              </a:extLst>
            </p:cNvPr>
            <p:cNvSpPr>
              <a:spLocks/>
            </p:cNvSpPr>
            <p:nvPr/>
          </p:nvSpPr>
          <p:spPr bwMode="auto">
            <a:xfrm>
              <a:off x="4623757" y="2204916"/>
              <a:ext cx="210780" cy="151366"/>
            </a:xfrm>
            <a:custGeom>
              <a:avLst/>
              <a:gdLst/>
              <a:ahLst/>
              <a:cxnLst>
                <a:cxn ang="0">
                  <a:pos x="138" y="51"/>
                </a:cxn>
                <a:cxn ang="0">
                  <a:pos x="131" y="44"/>
                </a:cxn>
                <a:cxn ang="0">
                  <a:pos x="128" y="40"/>
                </a:cxn>
                <a:cxn ang="0">
                  <a:pos x="124" y="34"/>
                </a:cxn>
                <a:cxn ang="0">
                  <a:pos x="122" y="23"/>
                </a:cxn>
                <a:cxn ang="0">
                  <a:pos x="122" y="13"/>
                </a:cxn>
                <a:cxn ang="0">
                  <a:pos x="114" y="9"/>
                </a:cxn>
                <a:cxn ang="0">
                  <a:pos x="105" y="7"/>
                </a:cxn>
                <a:cxn ang="0">
                  <a:pos x="97" y="7"/>
                </a:cxn>
                <a:cxn ang="0">
                  <a:pos x="91" y="3"/>
                </a:cxn>
                <a:cxn ang="0">
                  <a:pos x="87" y="4"/>
                </a:cxn>
                <a:cxn ang="0">
                  <a:pos x="81" y="1"/>
                </a:cxn>
                <a:cxn ang="0">
                  <a:pos x="75" y="1"/>
                </a:cxn>
                <a:cxn ang="0">
                  <a:pos x="71" y="7"/>
                </a:cxn>
                <a:cxn ang="0">
                  <a:pos x="62" y="7"/>
                </a:cxn>
                <a:cxn ang="0">
                  <a:pos x="58" y="9"/>
                </a:cxn>
                <a:cxn ang="0">
                  <a:pos x="54" y="17"/>
                </a:cxn>
                <a:cxn ang="0">
                  <a:pos x="51" y="24"/>
                </a:cxn>
                <a:cxn ang="0">
                  <a:pos x="48" y="26"/>
                </a:cxn>
                <a:cxn ang="0">
                  <a:pos x="47" y="28"/>
                </a:cxn>
                <a:cxn ang="0">
                  <a:pos x="38" y="36"/>
                </a:cxn>
                <a:cxn ang="0">
                  <a:pos x="35" y="43"/>
                </a:cxn>
                <a:cxn ang="0">
                  <a:pos x="27" y="46"/>
                </a:cxn>
                <a:cxn ang="0">
                  <a:pos x="23" y="50"/>
                </a:cxn>
                <a:cxn ang="0">
                  <a:pos x="17" y="50"/>
                </a:cxn>
                <a:cxn ang="0">
                  <a:pos x="6" y="51"/>
                </a:cxn>
                <a:cxn ang="0">
                  <a:pos x="6" y="58"/>
                </a:cxn>
                <a:cxn ang="0">
                  <a:pos x="8" y="63"/>
                </a:cxn>
                <a:cxn ang="0">
                  <a:pos x="10" y="74"/>
                </a:cxn>
                <a:cxn ang="0">
                  <a:pos x="3" y="81"/>
                </a:cxn>
                <a:cxn ang="0">
                  <a:pos x="0" y="85"/>
                </a:cxn>
                <a:cxn ang="0">
                  <a:pos x="4" y="91"/>
                </a:cxn>
                <a:cxn ang="0">
                  <a:pos x="4" y="102"/>
                </a:cxn>
                <a:cxn ang="0">
                  <a:pos x="11" y="101"/>
                </a:cxn>
                <a:cxn ang="0">
                  <a:pos x="17" y="95"/>
                </a:cxn>
                <a:cxn ang="0">
                  <a:pos x="24" y="94"/>
                </a:cxn>
                <a:cxn ang="0">
                  <a:pos x="51" y="97"/>
                </a:cxn>
                <a:cxn ang="0">
                  <a:pos x="58" y="98"/>
                </a:cxn>
                <a:cxn ang="0">
                  <a:pos x="65" y="100"/>
                </a:cxn>
                <a:cxn ang="0">
                  <a:pos x="77" y="101"/>
                </a:cxn>
                <a:cxn ang="0">
                  <a:pos x="81" y="101"/>
                </a:cxn>
                <a:cxn ang="0">
                  <a:pos x="87" y="102"/>
                </a:cxn>
                <a:cxn ang="0">
                  <a:pos x="95" y="105"/>
                </a:cxn>
                <a:cxn ang="0">
                  <a:pos x="105" y="104"/>
                </a:cxn>
                <a:cxn ang="0">
                  <a:pos x="112" y="107"/>
                </a:cxn>
                <a:cxn ang="0">
                  <a:pos x="115" y="101"/>
                </a:cxn>
                <a:cxn ang="0">
                  <a:pos x="119" y="94"/>
                </a:cxn>
                <a:cxn ang="0">
                  <a:pos x="128" y="90"/>
                </a:cxn>
                <a:cxn ang="0">
                  <a:pos x="132" y="81"/>
                </a:cxn>
                <a:cxn ang="0">
                  <a:pos x="129" y="70"/>
                </a:cxn>
                <a:cxn ang="0">
                  <a:pos x="132" y="67"/>
                </a:cxn>
                <a:cxn ang="0">
                  <a:pos x="141" y="68"/>
                </a:cxn>
                <a:cxn ang="0">
                  <a:pos x="149" y="64"/>
                </a:cxn>
                <a:cxn ang="0">
                  <a:pos x="148" y="58"/>
                </a:cxn>
                <a:cxn ang="0">
                  <a:pos x="141" y="53"/>
                </a:cxn>
              </a:cxnLst>
              <a:rect l="0" t="0" r="r" b="b"/>
              <a:pathLst>
                <a:path w="149" h="107">
                  <a:moveTo>
                    <a:pt x="141" y="53"/>
                  </a:moveTo>
                  <a:lnTo>
                    <a:pt x="141" y="53"/>
                  </a:lnTo>
                  <a:lnTo>
                    <a:pt x="138" y="51"/>
                  </a:lnTo>
                  <a:lnTo>
                    <a:pt x="136" y="48"/>
                  </a:lnTo>
                  <a:lnTo>
                    <a:pt x="134" y="46"/>
                  </a:lnTo>
                  <a:lnTo>
                    <a:pt x="131" y="44"/>
                  </a:lnTo>
                  <a:lnTo>
                    <a:pt x="131" y="44"/>
                  </a:lnTo>
                  <a:lnTo>
                    <a:pt x="129" y="43"/>
                  </a:lnTo>
                  <a:lnTo>
                    <a:pt x="128" y="40"/>
                  </a:lnTo>
                  <a:lnTo>
                    <a:pt x="126" y="37"/>
                  </a:lnTo>
                  <a:lnTo>
                    <a:pt x="124" y="34"/>
                  </a:lnTo>
                  <a:lnTo>
                    <a:pt x="124" y="34"/>
                  </a:lnTo>
                  <a:lnTo>
                    <a:pt x="122" y="31"/>
                  </a:lnTo>
                  <a:lnTo>
                    <a:pt x="122" y="28"/>
                  </a:lnTo>
                  <a:lnTo>
                    <a:pt x="122" y="23"/>
                  </a:lnTo>
                  <a:lnTo>
                    <a:pt x="122" y="23"/>
                  </a:lnTo>
                  <a:lnTo>
                    <a:pt x="122" y="16"/>
                  </a:lnTo>
                  <a:lnTo>
                    <a:pt x="122" y="13"/>
                  </a:lnTo>
                  <a:lnTo>
                    <a:pt x="121" y="11"/>
                  </a:lnTo>
                  <a:lnTo>
                    <a:pt x="121" y="11"/>
                  </a:lnTo>
                  <a:lnTo>
                    <a:pt x="114" y="9"/>
                  </a:lnTo>
                  <a:lnTo>
                    <a:pt x="109" y="7"/>
                  </a:lnTo>
                  <a:lnTo>
                    <a:pt x="105" y="7"/>
                  </a:lnTo>
                  <a:lnTo>
                    <a:pt x="105" y="7"/>
                  </a:lnTo>
                  <a:lnTo>
                    <a:pt x="101" y="9"/>
                  </a:lnTo>
                  <a:lnTo>
                    <a:pt x="98" y="9"/>
                  </a:lnTo>
                  <a:lnTo>
                    <a:pt x="97" y="7"/>
                  </a:lnTo>
                  <a:lnTo>
                    <a:pt x="97" y="7"/>
                  </a:lnTo>
                  <a:lnTo>
                    <a:pt x="94" y="4"/>
                  </a:lnTo>
                  <a:lnTo>
                    <a:pt x="91" y="3"/>
                  </a:lnTo>
                  <a:lnTo>
                    <a:pt x="89" y="3"/>
                  </a:lnTo>
                  <a:lnTo>
                    <a:pt x="89" y="3"/>
                  </a:lnTo>
                  <a:lnTo>
                    <a:pt x="87" y="4"/>
                  </a:lnTo>
                  <a:lnTo>
                    <a:pt x="84" y="3"/>
                  </a:lnTo>
                  <a:lnTo>
                    <a:pt x="81" y="1"/>
                  </a:lnTo>
                  <a:lnTo>
                    <a:pt x="81" y="1"/>
                  </a:lnTo>
                  <a:lnTo>
                    <a:pt x="80" y="0"/>
                  </a:lnTo>
                  <a:lnTo>
                    <a:pt x="80" y="0"/>
                  </a:lnTo>
                  <a:lnTo>
                    <a:pt x="75" y="1"/>
                  </a:lnTo>
                  <a:lnTo>
                    <a:pt x="75" y="1"/>
                  </a:lnTo>
                  <a:lnTo>
                    <a:pt x="72" y="6"/>
                  </a:lnTo>
                  <a:lnTo>
                    <a:pt x="71" y="7"/>
                  </a:lnTo>
                  <a:lnTo>
                    <a:pt x="68" y="7"/>
                  </a:lnTo>
                  <a:lnTo>
                    <a:pt x="68" y="7"/>
                  </a:lnTo>
                  <a:lnTo>
                    <a:pt x="62" y="7"/>
                  </a:lnTo>
                  <a:lnTo>
                    <a:pt x="61" y="7"/>
                  </a:lnTo>
                  <a:lnTo>
                    <a:pt x="58" y="9"/>
                  </a:lnTo>
                  <a:lnTo>
                    <a:pt x="58" y="9"/>
                  </a:lnTo>
                  <a:lnTo>
                    <a:pt x="54" y="13"/>
                  </a:lnTo>
                  <a:lnTo>
                    <a:pt x="54" y="17"/>
                  </a:lnTo>
                  <a:lnTo>
                    <a:pt x="54" y="17"/>
                  </a:lnTo>
                  <a:lnTo>
                    <a:pt x="54" y="21"/>
                  </a:lnTo>
                  <a:lnTo>
                    <a:pt x="53" y="23"/>
                  </a:lnTo>
                  <a:lnTo>
                    <a:pt x="51" y="24"/>
                  </a:lnTo>
                  <a:lnTo>
                    <a:pt x="51" y="24"/>
                  </a:lnTo>
                  <a:lnTo>
                    <a:pt x="50" y="24"/>
                  </a:lnTo>
                  <a:lnTo>
                    <a:pt x="48" y="26"/>
                  </a:lnTo>
                  <a:lnTo>
                    <a:pt x="48" y="27"/>
                  </a:lnTo>
                  <a:lnTo>
                    <a:pt x="47" y="28"/>
                  </a:lnTo>
                  <a:lnTo>
                    <a:pt x="47" y="28"/>
                  </a:lnTo>
                  <a:lnTo>
                    <a:pt x="41" y="31"/>
                  </a:lnTo>
                  <a:lnTo>
                    <a:pt x="38" y="36"/>
                  </a:lnTo>
                  <a:lnTo>
                    <a:pt x="38" y="36"/>
                  </a:lnTo>
                  <a:lnTo>
                    <a:pt x="37" y="40"/>
                  </a:lnTo>
                  <a:lnTo>
                    <a:pt x="37" y="43"/>
                  </a:lnTo>
                  <a:lnTo>
                    <a:pt x="35" y="43"/>
                  </a:lnTo>
                  <a:lnTo>
                    <a:pt x="35" y="43"/>
                  </a:lnTo>
                  <a:lnTo>
                    <a:pt x="31" y="44"/>
                  </a:lnTo>
                  <a:lnTo>
                    <a:pt x="27" y="46"/>
                  </a:lnTo>
                  <a:lnTo>
                    <a:pt x="25" y="47"/>
                  </a:lnTo>
                  <a:lnTo>
                    <a:pt x="25" y="47"/>
                  </a:lnTo>
                  <a:lnTo>
                    <a:pt x="23" y="50"/>
                  </a:lnTo>
                  <a:lnTo>
                    <a:pt x="20" y="50"/>
                  </a:lnTo>
                  <a:lnTo>
                    <a:pt x="17" y="50"/>
                  </a:lnTo>
                  <a:lnTo>
                    <a:pt x="17" y="50"/>
                  </a:lnTo>
                  <a:lnTo>
                    <a:pt x="6" y="50"/>
                  </a:lnTo>
                  <a:lnTo>
                    <a:pt x="6" y="50"/>
                  </a:lnTo>
                  <a:lnTo>
                    <a:pt x="6" y="51"/>
                  </a:lnTo>
                  <a:lnTo>
                    <a:pt x="6" y="51"/>
                  </a:lnTo>
                  <a:lnTo>
                    <a:pt x="4" y="54"/>
                  </a:lnTo>
                  <a:lnTo>
                    <a:pt x="6" y="58"/>
                  </a:lnTo>
                  <a:lnTo>
                    <a:pt x="6" y="61"/>
                  </a:lnTo>
                  <a:lnTo>
                    <a:pt x="8" y="63"/>
                  </a:lnTo>
                  <a:lnTo>
                    <a:pt x="8" y="63"/>
                  </a:lnTo>
                  <a:lnTo>
                    <a:pt x="10" y="65"/>
                  </a:lnTo>
                  <a:lnTo>
                    <a:pt x="10" y="70"/>
                  </a:lnTo>
                  <a:lnTo>
                    <a:pt x="10" y="74"/>
                  </a:lnTo>
                  <a:lnTo>
                    <a:pt x="8" y="77"/>
                  </a:lnTo>
                  <a:lnTo>
                    <a:pt x="8" y="77"/>
                  </a:lnTo>
                  <a:lnTo>
                    <a:pt x="3" y="81"/>
                  </a:lnTo>
                  <a:lnTo>
                    <a:pt x="0" y="82"/>
                  </a:lnTo>
                  <a:lnTo>
                    <a:pt x="0" y="85"/>
                  </a:lnTo>
                  <a:lnTo>
                    <a:pt x="0" y="85"/>
                  </a:lnTo>
                  <a:lnTo>
                    <a:pt x="0" y="87"/>
                  </a:lnTo>
                  <a:lnTo>
                    <a:pt x="3" y="88"/>
                  </a:lnTo>
                  <a:lnTo>
                    <a:pt x="4" y="91"/>
                  </a:lnTo>
                  <a:lnTo>
                    <a:pt x="4" y="92"/>
                  </a:lnTo>
                  <a:lnTo>
                    <a:pt x="4" y="92"/>
                  </a:lnTo>
                  <a:lnTo>
                    <a:pt x="4" y="102"/>
                  </a:lnTo>
                  <a:lnTo>
                    <a:pt x="4" y="102"/>
                  </a:lnTo>
                  <a:lnTo>
                    <a:pt x="8" y="102"/>
                  </a:lnTo>
                  <a:lnTo>
                    <a:pt x="11" y="101"/>
                  </a:lnTo>
                  <a:lnTo>
                    <a:pt x="13" y="100"/>
                  </a:lnTo>
                  <a:lnTo>
                    <a:pt x="13" y="100"/>
                  </a:lnTo>
                  <a:lnTo>
                    <a:pt x="17" y="95"/>
                  </a:lnTo>
                  <a:lnTo>
                    <a:pt x="20" y="94"/>
                  </a:lnTo>
                  <a:lnTo>
                    <a:pt x="24" y="94"/>
                  </a:lnTo>
                  <a:lnTo>
                    <a:pt x="24" y="94"/>
                  </a:lnTo>
                  <a:lnTo>
                    <a:pt x="38" y="94"/>
                  </a:lnTo>
                  <a:lnTo>
                    <a:pt x="47" y="95"/>
                  </a:lnTo>
                  <a:lnTo>
                    <a:pt x="51" y="97"/>
                  </a:lnTo>
                  <a:lnTo>
                    <a:pt x="51" y="97"/>
                  </a:lnTo>
                  <a:lnTo>
                    <a:pt x="54" y="98"/>
                  </a:lnTo>
                  <a:lnTo>
                    <a:pt x="58" y="98"/>
                  </a:lnTo>
                  <a:lnTo>
                    <a:pt x="62" y="98"/>
                  </a:lnTo>
                  <a:lnTo>
                    <a:pt x="65" y="100"/>
                  </a:lnTo>
                  <a:lnTo>
                    <a:pt x="65" y="100"/>
                  </a:lnTo>
                  <a:lnTo>
                    <a:pt x="72" y="102"/>
                  </a:lnTo>
                  <a:lnTo>
                    <a:pt x="75" y="102"/>
                  </a:lnTo>
                  <a:lnTo>
                    <a:pt x="77" y="101"/>
                  </a:lnTo>
                  <a:lnTo>
                    <a:pt x="77" y="101"/>
                  </a:lnTo>
                  <a:lnTo>
                    <a:pt x="78" y="101"/>
                  </a:lnTo>
                  <a:lnTo>
                    <a:pt x="81" y="101"/>
                  </a:lnTo>
                  <a:lnTo>
                    <a:pt x="84" y="102"/>
                  </a:lnTo>
                  <a:lnTo>
                    <a:pt x="87" y="102"/>
                  </a:lnTo>
                  <a:lnTo>
                    <a:pt x="87" y="102"/>
                  </a:lnTo>
                  <a:lnTo>
                    <a:pt x="89" y="101"/>
                  </a:lnTo>
                  <a:lnTo>
                    <a:pt x="92" y="102"/>
                  </a:lnTo>
                  <a:lnTo>
                    <a:pt x="95" y="105"/>
                  </a:lnTo>
                  <a:lnTo>
                    <a:pt x="98" y="105"/>
                  </a:lnTo>
                  <a:lnTo>
                    <a:pt x="98" y="105"/>
                  </a:lnTo>
                  <a:lnTo>
                    <a:pt x="105" y="104"/>
                  </a:lnTo>
                  <a:lnTo>
                    <a:pt x="109" y="105"/>
                  </a:lnTo>
                  <a:lnTo>
                    <a:pt x="112" y="107"/>
                  </a:lnTo>
                  <a:lnTo>
                    <a:pt x="112" y="107"/>
                  </a:lnTo>
                  <a:lnTo>
                    <a:pt x="114" y="107"/>
                  </a:lnTo>
                  <a:lnTo>
                    <a:pt x="114" y="105"/>
                  </a:lnTo>
                  <a:lnTo>
                    <a:pt x="115" y="101"/>
                  </a:lnTo>
                  <a:lnTo>
                    <a:pt x="115" y="101"/>
                  </a:lnTo>
                  <a:lnTo>
                    <a:pt x="117" y="98"/>
                  </a:lnTo>
                  <a:lnTo>
                    <a:pt x="119" y="94"/>
                  </a:lnTo>
                  <a:lnTo>
                    <a:pt x="125" y="91"/>
                  </a:lnTo>
                  <a:lnTo>
                    <a:pt x="125" y="91"/>
                  </a:lnTo>
                  <a:lnTo>
                    <a:pt x="128" y="90"/>
                  </a:lnTo>
                  <a:lnTo>
                    <a:pt x="135" y="88"/>
                  </a:lnTo>
                  <a:lnTo>
                    <a:pt x="135" y="88"/>
                  </a:lnTo>
                  <a:lnTo>
                    <a:pt x="132" y="81"/>
                  </a:lnTo>
                  <a:lnTo>
                    <a:pt x="132" y="81"/>
                  </a:lnTo>
                  <a:lnTo>
                    <a:pt x="129" y="73"/>
                  </a:lnTo>
                  <a:lnTo>
                    <a:pt x="129" y="70"/>
                  </a:lnTo>
                  <a:lnTo>
                    <a:pt x="129" y="67"/>
                  </a:lnTo>
                  <a:lnTo>
                    <a:pt x="129" y="67"/>
                  </a:lnTo>
                  <a:lnTo>
                    <a:pt x="132" y="67"/>
                  </a:lnTo>
                  <a:lnTo>
                    <a:pt x="135" y="67"/>
                  </a:lnTo>
                  <a:lnTo>
                    <a:pt x="138" y="68"/>
                  </a:lnTo>
                  <a:lnTo>
                    <a:pt x="141" y="68"/>
                  </a:lnTo>
                  <a:lnTo>
                    <a:pt x="141" y="68"/>
                  </a:lnTo>
                  <a:lnTo>
                    <a:pt x="146" y="65"/>
                  </a:lnTo>
                  <a:lnTo>
                    <a:pt x="149" y="64"/>
                  </a:lnTo>
                  <a:lnTo>
                    <a:pt x="149" y="61"/>
                  </a:lnTo>
                  <a:lnTo>
                    <a:pt x="149" y="61"/>
                  </a:lnTo>
                  <a:lnTo>
                    <a:pt x="148" y="58"/>
                  </a:lnTo>
                  <a:lnTo>
                    <a:pt x="146" y="55"/>
                  </a:lnTo>
                  <a:lnTo>
                    <a:pt x="141" y="53"/>
                  </a:lnTo>
                  <a:lnTo>
                    <a:pt x="141" y="5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19" name="Freeform 270">
              <a:extLst>
                <a:ext uri="{FF2B5EF4-FFF2-40B4-BE49-F238E27FC236}">
                  <a16:creationId xmlns:a16="http://schemas.microsoft.com/office/drawing/2014/main" id="{B151F6F8-5132-4932-9246-0CC25CF7C1EB}"/>
                </a:ext>
              </a:extLst>
            </p:cNvPr>
            <p:cNvSpPr>
              <a:spLocks/>
            </p:cNvSpPr>
            <p:nvPr/>
          </p:nvSpPr>
          <p:spPr bwMode="auto">
            <a:xfrm>
              <a:off x="4571416" y="2144088"/>
              <a:ext cx="165512" cy="79219"/>
            </a:xfrm>
            <a:custGeom>
              <a:avLst/>
              <a:gdLst/>
              <a:ahLst/>
              <a:cxnLst>
                <a:cxn ang="0">
                  <a:pos x="38" y="39"/>
                </a:cxn>
                <a:cxn ang="0">
                  <a:pos x="54" y="39"/>
                </a:cxn>
                <a:cxn ang="0">
                  <a:pos x="58" y="39"/>
                </a:cxn>
                <a:cxn ang="0">
                  <a:pos x="64" y="40"/>
                </a:cxn>
                <a:cxn ang="0">
                  <a:pos x="68" y="42"/>
                </a:cxn>
                <a:cxn ang="0">
                  <a:pos x="71" y="43"/>
                </a:cxn>
                <a:cxn ang="0">
                  <a:pos x="84" y="50"/>
                </a:cxn>
                <a:cxn ang="0">
                  <a:pos x="91" y="56"/>
                </a:cxn>
                <a:cxn ang="0">
                  <a:pos x="95" y="52"/>
                </a:cxn>
                <a:cxn ang="0">
                  <a:pos x="98" y="50"/>
                </a:cxn>
                <a:cxn ang="0">
                  <a:pos x="105" y="50"/>
                </a:cxn>
                <a:cxn ang="0">
                  <a:pos x="108" y="50"/>
                </a:cxn>
                <a:cxn ang="0">
                  <a:pos x="112" y="44"/>
                </a:cxn>
                <a:cxn ang="0">
                  <a:pos x="117" y="43"/>
                </a:cxn>
                <a:cxn ang="0">
                  <a:pos x="115" y="37"/>
                </a:cxn>
                <a:cxn ang="0">
                  <a:pos x="114" y="33"/>
                </a:cxn>
                <a:cxn ang="0">
                  <a:pos x="108" y="26"/>
                </a:cxn>
                <a:cxn ang="0">
                  <a:pos x="108" y="23"/>
                </a:cxn>
                <a:cxn ang="0">
                  <a:pos x="108" y="17"/>
                </a:cxn>
                <a:cxn ang="0">
                  <a:pos x="107" y="15"/>
                </a:cxn>
                <a:cxn ang="0">
                  <a:pos x="104" y="10"/>
                </a:cxn>
                <a:cxn ang="0">
                  <a:pos x="88" y="10"/>
                </a:cxn>
                <a:cxn ang="0">
                  <a:pos x="85" y="9"/>
                </a:cxn>
                <a:cxn ang="0">
                  <a:pos x="72" y="0"/>
                </a:cxn>
                <a:cxn ang="0">
                  <a:pos x="65" y="0"/>
                </a:cxn>
                <a:cxn ang="0">
                  <a:pos x="55" y="0"/>
                </a:cxn>
                <a:cxn ang="0">
                  <a:pos x="53" y="7"/>
                </a:cxn>
                <a:cxn ang="0">
                  <a:pos x="54" y="16"/>
                </a:cxn>
                <a:cxn ang="0">
                  <a:pos x="53" y="20"/>
                </a:cxn>
                <a:cxn ang="0">
                  <a:pos x="41" y="23"/>
                </a:cxn>
                <a:cxn ang="0">
                  <a:pos x="37" y="20"/>
                </a:cxn>
                <a:cxn ang="0">
                  <a:pos x="27" y="6"/>
                </a:cxn>
                <a:cxn ang="0">
                  <a:pos x="25" y="5"/>
                </a:cxn>
                <a:cxn ang="0">
                  <a:pos x="20" y="7"/>
                </a:cxn>
                <a:cxn ang="0">
                  <a:pos x="11" y="13"/>
                </a:cxn>
                <a:cxn ang="0">
                  <a:pos x="7" y="19"/>
                </a:cxn>
                <a:cxn ang="0">
                  <a:pos x="4" y="26"/>
                </a:cxn>
                <a:cxn ang="0">
                  <a:pos x="1" y="29"/>
                </a:cxn>
                <a:cxn ang="0">
                  <a:pos x="0" y="36"/>
                </a:cxn>
                <a:cxn ang="0">
                  <a:pos x="3" y="42"/>
                </a:cxn>
                <a:cxn ang="0">
                  <a:pos x="3" y="42"/>
                </a:cxn>
                <a:cxn ang="0">
                  <a:pos x="16" y="39"/>
                </a:cxn>
                <a:cxn ang="0">
                  <a:pos x="20" y="37"/>
                </a:cxn>
                <a:cxn ang="0">
                  <a:pos x="38" y="39"/>
                </a:cxn>
              </a:cxnLst>
              <a:rect l="0" t="0" r="r" b="b"/>
              <a:pathLst>
                <a:path w="117" h="56">
                  <a:moveTo>
                    <a:pt x="38" y="39"/>
                  </a:moveTo>
                  <a:lnTo>
                    <a:pt x="38" y="39"/>
                  </a:lnTo>
                  <a:lnTo>
                    <a:pt x="48" y="39"/>
                  </a:lnTo>
                  <a:lnTo>
                    <a:pt x="54" y="39"/>
                  </a:lnTo>
                  <a:lnTo>
                    <a:pt x="58" y="39"/>
                  </a:lnTo>
                  <a:lnTo>
                    <a:pt x="58" y="39"/>
                  </a:lnTo>
                  <a:lnTo>
                    <a:pt x="62" y="39"/>
                  </a:lnTo>
                  <a:lnTo>
                    <a:pt x="64" y="40"/>
                  </a:lnTo>
                  <a:lnTo>
                    <a:pt x="65" y="42"/>
                  </a:lnTo>
                  <a:lnTo>
                    <a:pt x="68" y="42"/>
                  </a:lnTo>
                  <a:lnTo>
                    <a:pt x="68" y="42"/>
                  </a:lnTo>
                  <a:lnTo>
                    <a:pt x="71" y="43"/>
                  </a:lnTo>
                  <a:lnTo>
                    <a:pt x="75" y="44"/>
                  </a:lnTo>
                  <a:lnTo>
                    <a:pt x="84" y="50"/>
                  </a:lnTo>
                  <a:lnTo>
                    <a:pt x="84" y="50"/>
                  </a:lnTo>
                  <a:lnTo>
                    <a:pt x="91" y="56"/>
                  </a:lnTo>
                  <a:lnTo>
                    <a:pt x="91" y="56"/>
                  </a:lnTo>
                  <a:lnTo>
                    <a:pt x="95" y="52"/>
                  </a:lnTo>
                  <a:lnTo>
                    <a:pt x="95" y="52"/>
                  </a:lnTo>
                  <a:lnTo>
                    <a:pt x="98" y="50"/>
                  </a:lnTo>
                  <a:lnTo>
                    <a:pt x="99" y="50"/>
                  </a:lnTo>
                  <a:lnTo>
                    <a:pt x="105" y="50"/>
                  </a:lnTo>
                  <a:lnTo>
                    <a:pt x="105" y="50"/>
                  </a:lnTo>
                  <a:lnTo>
                    <a:pt x="108" y="50"/>
                  </a:lnTo>
                  <a:lnTo>
                    <a:pt x="109" y="49"/>
                  </a:lnTo>
                  <a:lnTo>
                    <a:pt x="112" y="44"/>
                  </a:lnTo>
                  <a:lnTo>
                    <a:pt x="112" y="44"/>
                  </a:lnTo>
                  <a:lnTo>
                    <a:pt x="117" y="43"/>
                  </a:lnTo>
                  <a:lnTo>
                    <a:pt x="117" y="43"/>
                  </a:lnTo>
                  <a:lnTo>
                    <a:pt x="115" y="37"/>
                  </a:lnTo>
                  <a:lnTo>
                    <a:pt x="114" y="33"/>
                  </a:lnTo>
                  <a:lnTo>
                    <a:pt x="114" y="33"/>
                  </a:lnTo>
                  <a:lnTo>
                    <a:pt x="109" y="29"/>
                  </a:lnTo>
                  <a:lnTo>
                    <a:pt x="108" y="26"/>
                  </a:lnTo>
                  <a:lnTo>
                    <a:pt x="108" y="23"/>
                  </a:lnTo>
                  <a:lnTo>
                    <a:pt x="108" y="23"/>
                  </a:lnTo>
                  <a:lnTo>
                    <a:pt x="109" y="19"/>
                  </a:lnTo>
                  <a:lnTo>
                    <a:pt x="108" y="17"/>
                  </a:lnTo>
                  <a:lnTo>
                    <a:pt x="107" y="15"/>
                  </a:lnTo>
                  <a:lnTo>
                    <a:pt x="107" y="15"/>
                  </a:lnTo>
                  <a:lnTo>
                    <a:pt x="104" y="10"/>
                  </a:lnTo>
                  <a:lnTo>
                    <a:pt x="104" y="10"/>
                  </a:lnTo>
                  <a:lnTo>
                    <a:pt x="94" y="10"/>
                  </a:lnTo>
                  <a:lnTo>
                    <a:pt x="88" y="10"/>
                  </a:lnTo>
                  <a:lnTo>
                    <a:pt x="88" y="10"/>
                  </a:lnTo>
                  <a:lnTo>
                    <a:pt x="85" y="9"/>
                  </a:lnTo>
                  <a:lnTo>
                    <a:pt x="80" y="6"/>
                  </a:lnTo>
                  <a:lnTo>
                    <a:pt x="72" y="0"/>
                  </a:lnTo>
                  <a:lnTo>
                    <a:pt x="72" y="0"/>
                  </a:lnTo>
                  <a:lnTo>
                    <a:pt x="65" y="0"/>
                  </a:lnTo>
                  <a:lnTo>
                    <a:pt x="55" y="0"/>
                  </a:lnTo>
                  <a:lnTo>
                    <a:pt x="55" y="0"/>
                  </a:lnTo>
                  <a:lnTo>
                    <a:pt x="53" y="5"/>
                  </a:lnTo>
                  <a:lnTo>
                    <a:pt x="53" y="7"/>
                  </a:lnTo>
                  <a:lnTo>
                    <a:pt x="54" y="16"/>
                  </a:lnTo>
                  <a:lnTo>
                    <a:pt x="54" y="16"/>
                  </a:lnTo>
                  <a:lnTo>
                    <a:pt x="53" y="19"/>
                  </a:lnTo>
                  <a:lnTo>
                    <a:pt x="53" y="20"/>
                  </a:lnTo>
                  <a:lnTo>
                    <a:pt x="48" y="22"/>
                  </a:lnTo>
                  <a:lnTo>
                    <a:pt x="41" y="23"/>
                  </a:lnTo>
                  <a:lnTo>
                    <a:pt x="41" y="23"/>
                  </a:lnTo>
                  <a:lnTo>
                    <a:pt x="37" y="20"/>
                  </a:lnTo>
                  <a:lnTo>
                    <a:pt x="33" y="16"/>
                  </a:lnTo>
                  <a:lnTo>
                    <a:pt x="27" y="6"/>
                  </a:lnTo>
                  <a:lnTo>
                    <a:pt x="27" y="6"/>
                  </a:lnTo>
                  <a:lnTo>
                    <a:pt x="25" y="5"/>
                  </a:lnTo>
                  <a:lnTo>
                    <a:pt x="24" y="5"/>
                  </a:lnTo>
                  <a:lnTo>
                    <a:pt x="20" y="7"/>
                  </a:lnTo>
                  <a:lnTo>
                    <a:pt x="11" y="13"/>
                  </a:lnTo>
                  <a:lnTo>
                    <a:pt x="11" y="13"/>
                  </a:lnTo>
                  <a:lnTo>
                    <a:pt x="8" y="16"/>
                  </a:lnTo>
                  <a:lnTo>
                    <a:pt x="7" y="19"/>
                  </a:lnTo>
                  <a:lnTo>
                    <a:pt x="6" y="23"/>
                  </a:lnTo>
                  <a:lnTo>
                    <a:pt x="4" y="26"/>
                  </a:lnTo>
                  <a:lnTo>
                    <a:pt x="4" y="26"/>
                  </a:lnTo>
                  <a:lnTo>
                    <a:pt x="1" y="29"/>
                  </a:lnTo>
                  <a:lnTo>
                    <a:pt x="0" y="32"/>
                  </a:lnTo>
                  <a:lnTo>
                    <a:pt x="0" y="36"/>
                  </a:lnTo>
                  <a:lnTo>
                    <a:pt x="3" y="42"/>
                  </a:lnTo>
                  <a:lnTo>
                    <a:pt x="3" y="42"/>
                  </a:lnTo>
                  <a:lnTo>
                    <a:pt x="3" y="42"/>
                  </a:lnTo>
                  <a:lnTo>
                    <a:pt x="3" y="42"/>
                  </a:lnTo>
                  <a:lnTo>
                    <a:pt x="10" y="40"/>
                  </a:lnTo>
                  <a:lnTo>
                    <a:pt x="16" y="39"/>
                  </a:lnTo>
                  <a:lnTo>
                    <a:pt x="16" y="39"/>
                  </a:lnTo>
                  <a:lnTo>
                    <a:pt x="20" y="37"/>
                  </a:lnTo>
                  <a:lnTo>
                    <a:pt x="27" y="37"/>
                  </a:lnTo>
                  <a:lnTo>
                    <a:pt x="38" y="39"/>
                  </a:lnTo>
                  <a:lnTo>
                    <a:pt x="38" y="3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0" name="Freeform 271">
              <a:extLst>
                <a:ext uri="{FF2B5EF4-FFF2-40B4-BE49-F238E27FC236}">
                  <a16:creationId xmlns:a16="http://schemas.microsoft.com/office/drawing/2014/main" id="{434DCAF3-EF67-483B-B058-4F2CCD5759CD}"/>
                </a:ext>
              </a:extLst>
            </p:cNvPr>
            <p:cNvSpPr>
              <a:spLocks/>
            </p:cNvSpPr>
            <p:nvPr/>
          </p:nvSpPr>
          <p:spPr bwMode="auto">
            <a:xfrm>
              <a:off x="4571416" y="2196429"/>
              <a:ext cx="128732" cy="79219"/>
            </a:xfrm>
            <a:custGeom>
              <a:avLst/>
              <a:gdLst/>
              <a:ahLst/>
              <a:cxnLst>
                <a:cxn ang="0">
                  <a:pos x="11" y="27"/>
                </a:cxn>
                <a:cxn ang="0">
                  <a:pos x="18" y="32"/>
                </a:cxn>
                <a:cxn ang="0">
                  <a:pos x="21" y="32"/>
                </a:cxn>
                <a:cxn ang="0">
                  <a:pos x="27" y="33"/>
                </a:cxn>
                <a:cxn ang="0">
                  <a:pos x="30" y="36"/>
                </a:cxn>
                <a:cxn ang="0">
                  <a:pos x="30" y="43"/>
                </a:cxn>
                <a:cxn ang="0">
                  <a:pos x="30" y="47"/>
                </a:cxn>
                <a:cxn ang="0">
                  <a:pos x="37" y="50"/>
                </a:cxn>
                <a:cxn ang="0">
                  <a:pos x="43" y="56"/>
                </a:cxn>
                <a:cxn ang="0">
                  <a:pos x="54" y="56"/>
                </a:cxn>
                <a:cxn ang="0">
                  <a:pos x="57" y="56"/>
                </a:cxn>
                <a:cxn ang="0">
                  <a:pos x="62" y="53"/>
                </a:cxn>
                <a:cxn ang="0">
                  <a:pos x="64" y="52"/>
                </a:cxn>
                <a:cxn ang="0">
                  <a:pos x="72" y="49"/>
                </a:cxn>
                <a:cxn ang="0">
                  <a:pos x="74" y="49"/>
                </a:cxn>
                <a:cxn ang="0">
                  <a:pos x="75" y="42"/>
                </a:cxn>
                <a:cxn ang="0">
                  <a:pos x="78" y="37"/>
                </a:cxn>
                <a:cxn ang="0">
                  <a:pos x="84" y="34"/>
                </a:cxn>
                <a:cxn ang="0">
                  <a:pos x="85" y="32"/>
                </a:cxn>
                <a:cxn ang="0">
                  <a:pos x="88" y="30"/>
                </a:cxn>
                <a:cxn ang="0">
                  <a:pos x="90" y="29"/>
                </a:cxn>
                <a:cxn ang="0">
                  <a:pos x="91" y="23"/>
                </a:cxn>
                <a:cxn ang="0">
                  <a:pos x="91" y="22"/>
                </a:cxn>
                <a:cxn ang="0">
                  <a:pos x="91" y="19"/>
                </a:cxn>
                <a:cxn ang="0">
                  <a:pos x="84" y="13"/>
                </a:cxn>
                <a:cxn ang="0">
                  <a:pos x="71" y="6"/>
                </a:cxn>
                <a:cxn ang="0">
                  <a:pos x="68" y="5"/>
                </a:cxn>
                <a:cxn ang="0">
                  <a:pos x="64" y="3"/>
                </a:cxn>
                <a:cxn ang="0">
                  <a:pos x="58" y="2"/>
                </a:cxn>
                <a:cxn ang="0">
                  <a:pos x="54" y="2"/>
                </a:cxn>
                <a:cxn ang="0">
                  <a:pos x="38" y="2"/>
                </a:cxn>
                <a:cxn ang="0">
                  <a:pos x="27" y="0"/>
                </a:cxn>
                <a:cxn ang="0">
                  <a:pos x="16" y="2"/>
                </a:cxn>
                <a:cxn ang="0">
                  <a:pos x="10" y="3"/>
                </a:cxn>
                <a:cxn ang="0">
                  <a:pos x="3" y="5"/>
                </a:cxn>
                <a:cxn ang="0">
                  <a:pos x="4" y="15"/>
                </a:cxn>
                <a:cxn ang="0">
                  <a:pos x="1" y="22"/>
                </a:cxn>
                <a:cxn ang="0">
                  <a:pos x="0" y="24"/>
                </a:cxn>
                <a:cxn ang="0">
                  <a:pos x="1" y="27"/>
                </a:cxn>
                <a:cxn ang="0">
                  <a:pos x="7" y="26"/>
                </a:cxn>
                <a:cxn ang="0">
                  <a:pos x="11" y="27"/>
                </a:cxn>
              </a:cxnLst>
              <a:rect l="0" t="0" r="r" b="b"/>
              <a:pathLst>
                <a:path w="91" h="56">
                  <a:moveTo>
                    <a:pt x="11" y="27"/>
                  </a:moveTo>
                  <a:lnTo>
                    <a:pt x="11" y="27"/>
                  </a:lnTo>
                  <a:lnTo>
                    <a:pt x="16" y="30"/>
                  </a:lnTo>
                  <a:lnTo>
                    <a:pt x="18" y="32"/>
                  </a:lnTo>
                  <a:lnTo>
                    <a:pt x="21" y="32"/>
                  </a:lnTo>
                  <a:lnTo>
                    <a:pt x="21" y="32"/>
                  </a:lnTo>
                  <a:lnTo>
                    <a:pt x="23" y="32"/>
                  </a:lnTo>
                  <a:lnTo>
                    <a:pt x="27" y="33"/>
                  </a:lnTo>
                  <a:lnTo>
                    <a:pt x="28" y="34"/>
                  </a:lnTo>
                  <a:lnTo>
                    <a:pt x="30" y="36"/>
                  </a:lnTo>
                  <a:lnTo>
                    <a:pt x="30" y="36"/>
                  </a:lnTo>
                  <a:lnTo>
                    <a:pt x="30" y="43"/>
                  </a:lnTo>
                  <a:lnTo>
                    <a:pt x="30" y="46"/>
                  </a:lnTo>
                  <a:lnTo>
                    <a:pt x="30" y="47"/>
                  </a:lnTo>
                  <a:lnTo>
                    <a:pt x="30" y="47"/>
                  </a:lnTo>
                  <a:lnTo>
                    <a:pt x="37" y="50"/>
                  </a:lnTo>
                  <a:lnTo>
                    <a:pt x="40" y="53"/>
                  </a:lnTo>
                  <a:lnTo>
                    <a:pt x="43" y="56"/>
                  </a:lnTo>
                  <a:lnTo>
                    <a:pt x="43" y="56"/>
                  </a:lnTo>
                  <a:lnTo>
                    <a:pt x="54" y="56"/>
                  </a:lnTo>
                  <a:lnTo>
                    <a:pt x="54" y="56"/>
                  </a:lnTo>
                  <a:lnTo>
                    <a:pt x="57" y="56"/>
                  </a:lnTo>
                  <a:lnTo>
                    <a:pt x="60" y="56"/>
                  </a:lnTo>
                  <a:lnTo>
                    <a:pt x="62" y="53"/>
                  </a:lnTo>
                  <a:lnTo>
                    <a:pt x="62" y="53"/>
                  </a:lnTo>
                  <a:lnTo>
                    <a:pt x="64" y="52"/>
                  </a:lnTo>
                  <a:lnTo>
                    <a:pt x="68" y="50"/>
                  </a:lnTo>
                  <a:lnTo>
                    <a:pt x="72" y="49"/>
                  </a:lnTo>
                  <a:lnTo>
                    <a:pt x="72" y="49"/>
                  </a:lnTo>
                  <a:lnTo>
                    <a:pt x="74" y="49"/>
                  </a:lnTo>
                  <a:lnTo>
                    <a:pt x="74" y="46"/>
                  </a:lnTo>
                  <a:lnTo>
                    <a:pt x="75" y="42"/>
                  </a:lnTo>
                  <a:lnTo>
                    <a:pt x="75" y="42"/>
                  </a:lnTo>
                  <a:lnTo>
                    <a:pt x="78" y="37"/>
                  </a:lnTo>
                  <a:lnTo>
                    <a:pt x="84" y="34"/>
                  </a:lnTo>
                  <a:lnTo>
                    <a:pt x="84" y="34"/>
                  </a:lnTo>
                  <a:lnTo>
                    <a:pt x="85" y="33"/>
                  </a:lnTo>
                  <a:lnTo>
                    <a:pt x="85" y="32"/>
                  </a:lnTo>
                  <a:lnTo>
                    <a:pt x="87" y="30"/>
                  </a:lnTo>
                  <a:lnTo>
                    <a:pt x="88" y="30"/>
                  </a:lnTo>
                  <a:lnTo>
                    <a:pt x="88" y="30"/>
                  </a:lnTo>
                  <a:lnTo>
                    <a:pt x="90" y="29"/>
                  </a:lnTo>
                  <a:lnTo>
                    <a:pt x="91" y="27"/>
                  </a:lnTo>
                  <a:lnTo>
                    <a:pt x="91" y="23"/>
                  </a:lnTo>
                  <a:lnTo>
                    <a:pt x="91" y="23"/>
                  </a:lnTo>
                  <a:lnTo>
                    <a:pt x="91" y="22"/>
                  </a:lnTo>
                  <a:lnTo>
                    <a:pt x="91" y="19"/>
                  </a:lnTo>
                  <a:lnTo>
                    <a:pt x="91" y="19"/>
                  </a:lnTo>
                  <a:lnTo>
                    <a:pt x="84" y="13"/>
                  </a:lnTo>
                  <a:lnTo>
                    <a:pt x="84" y="13"/>
                  </a:lnTo>
                  <a:lnTo>
                    <a:pt x="75" y="7"/>
                  </a:lnTo>
                  <a:lnTo>
                    <a:pt x="71" y="6"/>
                  </a:lnTo>
                  <a:lnTo>
                    <a:pt x="68" y="5"/>
                  </a:lnTo>
                  <a:lnTo>
                    <a:pt x="68" y="5"/>
                  </a:lnTo>
                  <a:lnTo>
                    <a:pt x="65" y="5"/>
                  </a:lnTo>
                  <a:lnTo>
                    <a:pt x="64" y="3"/>
                  </a:lnTo>
                  <a:lnTo>
                    <a:pt x="62" y="2"/>
                  </a:lnTo>
                  <a:lnTo>
                    <a:pt x="58" y="2"/>
                  </a:lnTo>
                  <a:lnTo>
                    <a:pt x="58" y="2"/>
                  </a:lnTo>
                  <a:lnTo>
                    <a:pt x="54" y="2"/>
                  </a:lnTo>
                  <a:lnTo>
                    <a:pt x="48" y="2"/>
                  </a:lnTo>
                  <a:lnTo>
                    <a:pt x="38" y="2"/>
                  </a:lnTo>
                  <a:lnTo>
                    <a:pt x="38" y="2"/>
                  </a:lnTo>
                  <a:lnTo>
                    <a:pt x="27" y="0"/>
                  </a:lnTo>
                  <a:lnTo>
                    <a:pt x="20" y="0"/>
                  </a:lnTo>
                  <a:lnTo>
                    <a:pt x="16" y="2"/>
                  </a:lnTo>
                  <a:lnTo>
                    <a:pt x="16" y="2"/>
                  </a:lnTo>
                  <a:lnTo>
                    <a:pt x="10" y="3"/>
                  </a:lnTo>
                  <a:lnTo>
                    <a:pt x="3" y="5"/>
                  </a:lnTo>
                  <a:lnTo>
                    <a:pt x="3" y="5"/>
                  </a:lnTo>
                  <a:lnTo>
                    <a:pt x="4" y="10"/>
                  </a:lnTo>
                  <a:lnTo>
                    <a:pt x="4" y="15"/>
                  </a:lnTo>
                  <a:lnTo>
                    <a:pt x="3" y="19"/>
                  </a:lnTo>
                  <a:lnTo>
                    <a:pt x="1" y="22"/>
                  </a:lnTo>
                  <a:lnTo>
                    <a:pt x="1" y="22"/>
                  </a:lnTo>
                  <a:lnTo>
                    <a:pt x="0" y="24"/>
                  </a:lnTo>
                  <a:lnTo>
                    <a:pt x="0" y="24"/>
                  </a:lnTo>
                  <a:lnTo>
                    <a:pt x="1" y="27"/>
                  </a:lnTo>
                  <a:lnTo>
                    <a:pt x="1" y="27"/>
                  </a:lnTo>
                  <a:lnTo>
                    <a:pt x="7" y="26"/>
                  </a:lnTo>
                  <a:lnTo>
                    <a:pt x="10" y="26"/>
                  </a:lnTo>
                  <a:lnTo>
                    <a:pt x="11" y="27"/>
                  </a:lnTo>
                  <a:lnTo>
                    <a:pt x="11" y="2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1" name="Freeform 272">
              <a:extLst>
                <a:ext uri="{FF2B5EF4-FFF2-40B4-BE49-F238E27FC236}">
                  <a16:creationId xmlns:a16="http://schemas.microsoft.com/office/drawing/2014/main" id="{8FBAE192-B80D-457B-8980-625B74628CB7}"/>
                </a:ext>
              </a:extLst>
            </p:cNvPr>
            <p:cNvSpPr>
              <a:spLocks/>
            </p:cNvSpPr>
            <p:nvPr/>
          </p:nvSpPr>
          <p:spPr bwMode="auto">
            <a:xfrm>
              <a:off x="4244636" y="2466623"/>
              <a:ext cx="103268" cy="53756"/>
            </a:xfrm>
            <a:custGeom>
              <a:avLst/>
              <a:gdLst/>
              <a:ahLst/>
              <a:cxnLst>
                <a:cxn ang="0">
                  <a:pos x="64" y="16"/>
                </a:cxn>
                <a:cxn ang="0">
                  <a:pos x="59" y="14"/>
                </a:cxn>
                <a:cxn ang="0">
                  <a:pos x="56" y="11"/>
                </a:cxn>
                <a:cxn ang="0">
                  <a:pos x="56" y="4"/>
                </a:cxn>
                <a:cxn ang="0">
                  <a:pos x="47" y="1"/>
                </a:cxn>
                <a:cxn ang="0">
                  <a:pos x="42" y="0"/>
                </a:cxn>
                <a:cxn ang="0">
                  <a:pos x="36" y="1"/>
                </a:cxn>
                <a:cxn ang="0">
                  <a:pos x="23" y="1"/>
                </a:cxn>
                <a:cxn ang="0">
                  <a:pos x="22" y="3"/>
                </a:cxn>
                <a:cxn ang="0">
                  <a:pos x="20" y="4"/>
                </a:cxn>
                <a:cxn ang="0">
                  <a:pos x="16" y="6"/>
                </a:cxn>
                <a:cxn ang="0">
                  <a:pos x="12" y="11"/>
                </a:cxn>
                <a:cxn ang="0">
                  <a:pos x="10" y="13"/>
                </a:cxn>
                <a:cxn ang="0">
                  <a:pos x="5" y="20"/>
                </a:cxn>
                <a:cxn ang="0">
                  <a:pos x="2" y="24"/>
                </a:cxn>
                <a:cxn ang="0">
                  <a:pos x="0" y="30"/>
                </a:cxn>
                <a:cxn ang="0">
                  <a:pos x="5" y="28"/>
                </a:cxn>
                <a:cxn ang="0">
                  <a:pos x="6" y="27"/>
                </a:cxn>
                <a:cxn ang="0">
                  <a:pos x="10" y="27"/>
                </a:cxn>
                <a:cxn ang="0">
                  <a:pos x="12" y="30"/>
                </a:cxn>
                <a:cxn ang="0">
                  <a:pos x="13" y="33"/>
                </a:cxn>
                <a:cxn ang="0">
                  <a:pos x="15" y="37"/>
                </a:cxn>
                <a:cxn ang="0">
                  <a:pos x="15" y="38"/>
                </a:cxn>
                <a:cxn ang="0">
                  <a:pos x="27" y="37"/>
                </a:cxn>
                <a:cxn ang="0">
                  <a:pos x="30" y="35"/>
                </a:cxn>
                <a:cxn ang="0">
                  <a:pos x="36" y="26"/>
                </a:cxn>
                <a:cxn ang="0">
                  <a:pos x="37" y="27"/>
                </a:cxn>
                <a:cxn ang="0">
                  <a:pos x="45" y="37"/>
                </a:cxn>
                <a:cxn ang="0">
                  <a:pos x="47" y="37"/>
                </a:cxn>
                <a:cxn ang="0">
                  <a:pos x="49" y="31"/>
                </a:cxn>
                <a:cxn ang="0">
                  <a:pos x="50" y="28"/>
                </a:cxn>
                <a:cxn ang="0">
                  <a:pos x="54" y="27"/>
                </a:cxn>
                <a:cxn ang="0">
                  <a:pos x="59" y="28"/>
                </a:cxn>
                <a:cxn ang="0">
                  <a:pos x="63" y="26"/>
                </a:cxn>
                <a:cxn ang="0">
                  <a:pos x="63" y="24"/>
                </a:cxn>
                <a:cxn ang="0">
                  <a:pos x="67" y="24"/>
                </a:cxn>
                <a:cxn ang="0">
                  <a:pos x="69" y="23"/>
                </a:cxn>
                <a:cxn ang="0">
                  <a:pos x="70" y="20"/>
                </a:cxn>
                <a:cxn ang="0">
                  <a:pos x="73" y="17"/>
                </a:cxn>
                <a:cxn ang="0">
                  <a:pos x="64" y="16"/>
                </a:cxn>
              </a:cxnLst>
              <a:rect l="0" t="0" r="r" b="b"/>
              <a:pathLst>
                <a:path w="73" h="38">
                  <a:moveTo>
                    <a:pt x="64" y="16"/>
                  </a:moveTo>
                  <a:lnTo>
                    <a:pt x="64" y="16"/>
                  </a:lnTo>
                  <a:lnTo>
                    <a:pt x="62" y="16"/>
                  </a:lnTo>
                  <a:lnTo>
                    <a:pt x="59" y="14"/>
                  </a:lnTo>
                  <a:lnTo>
                    <a:pt x="56" y="11"/>
                  </a:lnTo>
                  <a:lnTo>
                    <a:pt x="56" y="11"/>
                  </a:lnTo>
                  <a:lnTo>
                    <a:pt x="56" y="8"/>
                  </a:lnTo>
                  <a:lnTo>
                    <a:pt x="56" y="4"/>
                  </a:lnTo>
                  <a:lnTo>
                    <a:pt x="56" y="4"/>
                  </a:lnTo>
                  <a:lnTo>
                    <a:pt x="47" y="1"/>
                  </a:lnTo>
                  <a:lnTo>
                    <a:pt x="47" y="1"/>
                  </a:lnTo>
                  <a:lnTo>
                    <a:pt x="42" y="0"/>
                  </a:lnTo>
                  <a:lnTo>
                    <a:pt x="36" y="1"/>
                  </a:lnTo>
                  <a:lnTo>
                    <a:pt x="36" y="1"/>
                  </a:lnTo>
                  <a:lnTo>
                    <a:pt x="30" y="3"/>
                  </a:lnTo>
                  <a:lnTo>
                    <a:pt x="23" y="1"/>
                  </a:lnTo>
                  <a:lnTo>
                    <a:pt x="23" y="1"/>
                  </a:lnTo>
                  <a:lnTo>
                    <a:pt x="22" y="3"/>
                  </a:lnTo>
                  <a:lnTo>
                    <a:pt x="20" y="4"/>
                  </a:lnTo>
                  <a:lnTo>
                    <a:pt x="20" y="4"/>
                  </a:lnTo>
                  <a:lnTo>
                    <a:pt x="17" y="4"/>
                  </a:lnTo>
                  <a:lnTo>
                    <a:pt x="16" y="6"/>
                  </a:lnTo>
                  <a:lnTo>
                    <a:pt x="13" y="8"/>
                  </a:lnTo>
                  <a:lnTo>
                    <a:pt x="12" y="11"/>
                  </a:lnTo>
                  <a:lnTo>
                    <a:pt x="12" y="11"/>
                  </a:lnTo>
                  <a:lnTo>
                    <a:pt x="10" y="13"/>
                  </a:lnTo>
                  <a:lnTo>
                    <a:pt x="8" y="16"/>
                  </a:lnTo>
                  <a:lnTo>
                    <a:pt x="5" y="20"/>
                  </a:lnTo>
                  <a:lnTo>
                    <a:pt x="2" y="24"/>
                  </a:lnTo>
                  <a:lnTo>
                    <a:pt x="2" y="24"/>
                  </a:lnTo>
                  <a:lnTo>
                    <a:pt x="0" y="28"/>
                  </a:lnTo>
                  <a:lnTo>
                    <a:pt x="0" y="30"/>
                  </a:lnTo>
                  <a:lnTo>
                    <a:pt x="2" y="31"/>
                  </a:lnTo>
                  <a:lnTo>
                    <a:pt x="5" y="28"/>
                  </a:lnTo>
                  <a:lnTo>
                    <a:pt x="5" y="28"/>
                  </a:lnTo>
                  <a:lnTo>
                    <a:pt x="6" y="27"/>
                  </a:lnTo>
                  <a:lnTo>
                    <a:pt x="9" y="27"/>
                  </a:lnTo>
                  <a:lnTo>
                    <a:pt x="10" y="27"/>
                  </a:lnTo>
                  <a:lnTo>
                    <a:pt x="12" y="30"/>
                  </a:lnTo>
                  <a:lnTo>
                    <a:pt x="12" y="30"/>
                  </a:lnTo>
                  <a:lnTo>
                    <a:pt x="12" y="31"/>
                  </a:lnTo>
                  <a:lnTo>
                    <a:pt x="13" y="33"/>
                  </a:lnTo>
                  <a:lnTo>
                    <a:pt x="15" y="35"/>
                  </a:lnTo>
                  <a:lnTo>
                    <a:pt x="15" y="37"/>
                  </a:lnTo>
                  <a:lnTo>
                    <a:pt x="15" y="37"/>
                  </a:lnTo>
                  <a:lnTo>
                    <a:pt x="15" y="38"/>
                  </a:lnTo>
                  <a:lnTo>
                    <a:pt x="15" y="38"/>
                  </a:lnTo>
                  <a:lnTo>
                    <a:pt x="27" y="37"/>
                  </a:lnTo>
                  <a:lnTo>
                    <a:pt x="27" y="37"/>
                  </a:lnTo>
                  <a:lnTo>
                    <a:pt x="30" y="35"/>
                  </a:lnTo>
                  <a:lnTo>
                    <a:pt x="33" y="31"/>
                  </a:lnTo>
                  <a:lnTo>
                    <a:pt x="36" y="26"/>
                  </a:lnTo>
                  <a:lnTo>
                    <a:pt x="36" y="26"/>
                  </a:lnTo>
                  <a:lnTo>
                    <a:pt x="37" y="27"/>
                  </a:lnTo>
                  <a:lnTo>
                    <a:pt x="39" y="30"/>
                  </a:lnTo>
                  <a:lnTo>
                    <a:pt x="45" y="37"/>
                  </a:lnTo>
                  <a:lnTo>
                    <a:pt x="45" y="37"/>
                  </a:lnTo>
                  <a:lnTo>
                    <a:pt x="47" y="37"/>
                  </a:lnTo>
                  <a:lnTo>
                    <a:pt x="49" y="35"/>
                  </a:lnTo>
                  <a:lnTo>
                    <a:pt x="49" y="31"/>
                  </a:lnTo>
                  <a:lnTo>
                    <a:pt x="49" y="31"/>
                  </a:lnTo>
                  <a:lnTo>
                    <a:pt x="50" y="28"/>
                  </a:lnTo>
                  <a:lnTo>
                    <a:pt x="52" y="28"/>
                  </a:lnTo>
                  <a:lnTo>
                    <a:pt x="54" y="27"/>
                  </a:lnTo>
                  <a:lnTo>
                    <a:pt x="54" y="27"/>
                  </a:lnTo>
                  <a:lnTo>
                    <a:pt x="59" y="28"/>
                  </a:lnTo>
                  <a:lnTo>
                    <a:pt x="62" y="27"/>
                  </a:lnTo>
                  <a:lnTo>
                    <a:pt x="63" y="26"/>
                  </a:lnTo>
                  <a:lnTo>
                    <a:pt x="63" y="26"/>
                  </a:lnTo>
                  <a:lnTo>
                    <a:pt x="63" y="24"/>
                  </a:lnTo>
                  <a:lnTo>
                    <a:pt x="64" y="23"/>
                  </a:lnTo>
                  <a:lnTo>
                    <a:pt x="67" y="24"/>
                  </a:lnTo>
                  <a:lnTo>
                    <a:pt x="67" y="24"/>
                  </a:lnTo>
                  <a:lnTo>
                    <a:pt x="69" y="23"/>
                  </a:lnTo>
                  <a:lnTo>
                    <a:pt x="69" y="21"/>
                  </a:lnTo>
                  <a:lnTo>
                    <a:pt x="70" y="20"/>
                  </a:lnTo>
                  <a:lnTo>
                    <a:pt x="73" y="17"/>
                  </a:lnTo>
                  <a:lnTo>
                    <a:pt x="73" y="17"/>
                  </a:lnTo>
                  <a:lnTo>
                    <a:pt x="69" y="16"/>
                  </a:lnTo>
                  <a:lnTo>
                    <a:pt x="64" y="16"/>
                  </a:lnTo>
                  <a:lnTo>
                    <a:pt x="64" y="1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2" name="Freeform 273">
              <a:extLst>
                <a:ext uri="{FF2B5EF4-FFF2-40B4-BE49-F238E27FC236}">
                  <a16:creationId xmlns:a16="http://schemas.microsoft.com/office/drawing/2014/main" id="{996F48F6-0F75-4805-B2E5-9D5B647A0360}"/>
                </a:ext>
              </a:extLst>
            </p:cNvPr>
            <p:cNvSpPr>
              <a:spLocks/>
            </p:cNvSpPr>
            <p:nvPr/>
          </p:nvSpPr>
          <p:spPr bwMode="auto">
            <a:xfrm>
              <a:off x="4243222" y="2248770"/>
              <a:ext cx="200877" cy="227756"/>
            </a:xfrm>
            <a:custGeom>
              <a:avLst/>
              <a:gdLst/>
              <a:ahLst/>
              <a:cxnLst>
                <a:cxn ang="0">
                  <a:pos x="11" y="47"/>
                </a:cxn>
                <a:cxn ang="0">
                  <a:pos x="13" y="54"/>
                </a:cxn>
                <a:cxn ang="0">
                  <a:pos x="13" y="60"/>
                </a:cxn>
                <a:cxn ang="0">
                  <a:pos x="10" y="66"/>
                </a:cxn>
                <a:cxn ang="0">
                  <a:pos x="1" y="69"/>
                </a:cxn>
                <a:cxn ang="0">
                  <a:pos x="1" y="76"/>
                </a:cxn>
                <a:cxn ang="0">
                  <a:pos x="0" y="91"/>
                </a:cxn>
                <a:cxn ang="0">
                  <a:pos x="4" y="98"/>
                </a:cxn>
                <a:cxn ang="0">
                  <a:pos x="1" y="104"/>
                </a:cxn>
                <a:cxn ang="0">
                  <a:pos x="6" y="118"/>
                </a:cxn>
                <a:cxn ang="0">
                  <a:pos x="20" y="124"/>
                </a:cxn>
                <a:cxn ang="0">
                  <a:pos x="28" y="127"/>
                </a:cxn>
                <a:cxn ang="0">
                  <a:pos x="33" y="130"/>
                </a:cxn>
                <a:cxn ang="0">
                  <a:pos x="27" y="140"/>
                </a:cxn>
                <a:cxn ang="0">
                  <a:pos x="24" y="155"/>
                </a:cxn>
                <a:cxn ang="0">
                  <a:pos x="43" y="154"/>
                </a:cxn>
                <a:cxn ang="0">
                  <a:pos x="57" y="158"/>
                </a:cxn>
                <a:cxn ang="0">
                  <a:pos x="61" y="158"/>
                </a:cxn>
                <a:cxn ang="0">
                  <a:pos x="68" y="160"/>
                </a:cxn>
                <a:cxn ang="0">
                  <a:pos x="78" y="158"/>
                </a:cxn>
                <a:cxn ang="0">
                  <a:pos x="87" y="157"/>
                </a:cxn>
                <a:cxn ang="0">
                  <a:pos x="104" y="154"/>
                </a:cxn>
                <a:cxn ang="0">
                  <a:pos x="110" y="150"/>
                </a:cxn>
                <a:cxn ang="0">
                  <a:pos x="115" y="141"/>
                </a:cxn>
                <a:cxn ang="0">
                  <a:pos x="122" y="135"/>
                </a:cxn>
                <a:cxn ang="0">
                  <a:pos x="118" y="127"/>
                </a:cxn>
                <a:cxn ang="0">
                  <a:pos x="105" y="114"/>
                </a:cxn>
                <a:cxn ang="0">
                  <a:pos x="100" y="100"/>
                </a:cxn>
                <a:cxn ang="0">
                  <a:pos x="115" y="94"/>
                </a:cxn>
                <a:cxn ang="0">
                  <a:pos x="127" y="88"/>
                </a:cxn>
                <a:cxn ang="0">
                  <a:pos x="134" y="84"/>
                </a:cxn>
                <a:cxn ang="0">
                  <a:pos x="141" y="86"/>
                </a:cxn>
                <a:cxn ang="0">
                  <a:pos x="141" y="76"/>
                </a:cxn>
                <a:cxn ang="0">
                  <a:pos x="137" y="59"/>
                </a:cxn>
                <a:cxn ang="0">
                  <a:pos x="131" y="47"/>
                </a:cxn>
                <a:cxn ang="0">
                  <a:pos x="131" y="40"/>
                </a:cxn>
                <a:cxn ang="0">
                  <a:pos x="131" y="24"/>
                </a:cxn>
                <a:cxn ang="0">
                  <a:pos x="129" y="20"/>
                </a:cxn>
                <a:cxn ang="0">
                  <a:pos x="120" y="15"/>
                </a:cxn>
                <a:cxn ang="0">
                  <a:pos x="120" y="12"/>
                </a:cxn>
                <a:cxn ang="0">
                  <a:pos x="121" y="6"/>
                </a:cxn>
                <a:cxn ang="0">
                  <a:pos x="111" y="9"/>
                </a:cxn>
                <a:cxn ang="0">
                  <a:pos x="98" y="13"/>
                </a:cxn>
                <a:cxn ang="0">
                  <a:pos x="81" y="20"/>
                </a:cxn>
                <a:cxn ang="0">
                  <a:pos x="83" y="10"/>
                </a:cxn>
                <a:cxn ang="0">
                  <a:pos x="71" y="12"/>
                </a:cxn>
                <a:cxn ang="0">
                  <a:pos x="63" y="5"/>
                </a:cxn>
                <a:cxn ang="0">
                  <a:pos x="57" y="2"/>
                </a:cxn>
                <a:cxn ang="0">
                  <a:pos x="44" y="5"/>
                </a:cxn>
                <a:cxn ang="0">
                  <a:pos x="44" y="10"/>
                </a:cxn>
                <a:cxn ang="0">
                  <a:pos x="50" y="23"/>
                </a:cxn>
                <a:cxn ang="0">
                  <a:pos x="43" y="27"/>
                </a:cxn>
                <a:cxn ang="0">
                  <a:pos x="40" y="29"/>
                </a:cxn>
                <a:cxn ang="0">
                  <a:pos x="27" y="26"/>
                </a:cxn>
                <a:cxn ang="0">
                  <a:pos x="18" y="29"/>
                </a:cxn>
                <a:cxn ang="0">
                  <a:pos x="18" y="43"/>
                </a:cxn>
              </a:cxnLst>
              <a:rect l="0" t="0" r="r" b="b"/>
              <a:pathLst>
                <a:path w="142" h="161">
                  <a:moveTo>
                    <a:pt x="18" y="43"/>
                  </a:moveTo>
                  <a:lnTo>
                    <a:pt x="18" y="43"/>
                  </a:lnTo>
                  <a:lnTo>
                    <a:pt x="14" y="46"/>
                  </a:lnTo>
                  <a:lnTo>
                    <a:pt x="11" y="47"/>
                  </a:lnTo>
                  <a:lnTo>
                    <a:pt x="10" y="49"/>
                  </a:lnTo>
                  <a:lnTo>
                    <a:pt x="10" y="50"/>
                  </a:lnTo>
                  <a:lnTo>
                    <a:pt x="10" y="50"/>
                  </a:lnTo>
                  <a:lnTo>
                    <a:pt x="13" y="54"/>
                  </a:lnTo>
                  <a:lnTo>
                    <a:pt x="14" y="56"/>
                  </a:lnTo>
                  <a:lnTo>
                    <a:pt x="16" y="59"/>
                  </a:lnTo>
                  <a:lnTo>
                    <a:pt x="16" y="59"/>
                  </a:lnTo>
                  <a:lnTo>
                    <a:pt x="13" y="60"/>
                  </a:lnTo>
                  <a:lnTo>
                    <a:pt x="11" y="61"/>
                  </a:lnTo>
                  <a:lnTo>
                    <a:pt x="11" y="64"/>
                  </a:lnTo>
                  <a:lnTo>
                    <a:pt x="11" y="64"/>
                  </a:lnTo>
                  <a:lnTo>
                    <a:pt x="10" y="66"/>
                  </a:lnTo>
                  <a:lnTo>
                    <a:pt x="9" y="67"/>
                  </a:lnTo>
                  <a:lnTo>
                    <a:pt x="3" y="69"/>
                  </a:lnTo>
                  <a:lnTo>
                    <a:pt x="3" y="69"/>
                  </a:lnTo>
                  <a:lnTo>
                    <a:pt x="1" y="69"/>
                  </a:lnTo>
                  <a:lnTo>
                    <a:pt x="1" y="70"/>
                  </a:lnTo>
                  <a:lnTo>
                    <a:pt x="1" y="73"/>
                  </a:lnTo>
                  <a:lnTo>
                    <a:pt x="1" y="76"/>
                  </a:lnTo>
                  <a:lnTo>
                    <a:pt x="1" y="76"/>
                  </a:lnTo>
                  <a:lnTo>
                    <a:pt x="0" y="83"/>
                  </a:lnTo>
                  <a:lnTo>
                    <a:pt x="0" y="88"/>
                  </a:lnTo>
                  <a:lnTo>
                    <a:pt x="0" y="88"/>
                  </a:lnTo>
                  <a:lnTo>
                    <a:pt x="0" y="91"/>
                  </a:lnTo>
                  <a:lnTo>
                    <a:pt x="1" y="94"/>
                  </a:lnTo>
                  <a:lnTo>
                    <a:pt x="3" y="96"/>
                  </a:lnTo>
                  <a:lnTo>
                    <a:pt x="4" y="98"/>
                  </a:lnTo>
                  <a:lnTo>
                    <a:pt x="4" y="98"/>
                  </a:lnTo>
                  <a:lnTo>
                    <a:pt x="1" y="101"/>
                  </a:lnTo>
                  <a:lnTo>
                    <a:pt x="1" y="103"/>
                  </a:lnTo>
                  <a:lnTo>
                    <a:pt x="1" y="104"/>
                  </a:lnTo>
                  <a:lnTo>
                    <a:pt x="1" y="104"/>
                  </a:lnTo>
                  <a:lnTo>
                    <a:pt x="3" y="108"/>
                  </a:lnTo>
                  <a:lnTo>
                    <a:pt x="4" y="113"/>
                  </a:lnTo>
                  <a:lnTo>
                    <a:pt x="6" y="118"/>
                  </a:lnTo>
                  <a:lnTo>
                    <a:pt x="6" y="118"/>
                  </a:lnTo>
                  <a:lnTo>
                    <a:pt x="10" y="120"/>
                  </a:lnTo>
                  <a:lnTo>
                    <a:pt x="10" y="120"/>
                  </a:lnTo>
                  <a:lnTo>
                    <a:pt x="14" y="123"/>
                  </a:lnTo>
                  <a:lnTo>
                    <a:pt x="20" y="124"/>
                  </a:lnTo>
                  <a:lnTo>
                    <a:pt x="20" y="124"/>
                  </a:lnTo>
                  <a:lnTo>
                    <a:pt x="23" y="125"/>
                  </a:lnTo>
                  <a:lnTo>
                    <a:pt x="26" y="127"/>
                  </a:lnTo>
                  <a:lnTo>
                    <a:pt x="28" y="127"/>
                  </a:lnTo>
                  <a:lnTo>
                    <a:pt x="28" y="127"/>
                  </a:lnTo>
                  <a:lnTo>
                    <a:pt x="30" y="128"/>
                  </a:lnTo>
                  <a:lnTo>
                    <a:pt x="33" y="128"/>
                  </a:lnTo>
                  <a:lnTo>
                    <a:pt x="33" y="130"/>
                  </a:lnTo>
                  <a:lnTo>
                    <a:pt x="31" y="133"/>
                  </a:lnTo>
                  <a:lnTo>
                    <a:pt x="31" y="133"/>
                  </a:lnTo>
                  <a:lnTo>
                    <a:pt x="28" y="135"/>
                  </a:lnTo>
                  <a:lnTo>
                    <a:pt x="27" y="140"/>
                  </a:lnTo>
                  <a:lnTo>
                    <a:pt x="26" y="145"/>
                  </a:lnTo>
                  <a:lnTo>
                    <a:pt x="26" y="145"/>
                  </a:lnTo>
                  <a:lnTo>
                    <a:pt x="24" y="155"/>
                  </a:lnTo>
                  <a:lnTo>
                    <a:pt x="24" y="155"/>
                  </a:lnTo>
                  <a:lnTo>
                    <a:pt x="31" y="157"/>
                  </a:lnTo>
                  <a:lnTo>
                    <a:pt x="37" y="155"/>
                  </a:lnTo>
                  <a:lnTo>
                    <a:pt x="37" y="155"/>
                  </a:lnTo>
                  <a:lnTo>
                    <a:pt x="43" y="154"/>
                  </a:lnTo>
                  <a:lnTo>
                    <a:pt x="48" y="155"/>
                  </a:lnTo>
                  <a:lnTo>
                    <a:pt x="48" y="155"/>
                  </a:lnTo>
                  <a:lnTo>
                    <a:pt x="57" y="158"/>
                  </a:lnTo>
                  <a:lnTo>
                    <a:pt x="57" y="158"/>
                  </a:lnTo>
                  <a:lnTo>
                    <a:pt x="58" y="158"/>
                  </a:lnTo>
                  <a:lnTo>
                    <a:pt x="60" y="157"/>
                  </a:lnTo>
                  <a:lnTo>
                    <a:pt x="60" y="157"/>
                  </a:lnTo>
                  <a:lnTo>
                    <a:pt x="61" y="158"/>
                  </a:lnTo>
                  <a:lnTo>
                    <a:pt x="64" y="160"/>
                  </a:lnTo>
                  <a:lnTo>
                    <a:pt x="67" y="161"/>
                  </a:lnTo>
                  <a:lnTo>
                    <a:pt x="68" y="160"/>
                  </a:lnTo>
                  <a:lnTo>
                    <a:pt x="68" y="160"/>
                  </a:lnTo>
                  <a:lnTo>
                    <a:pt x="71" y="158"/>
                  </a:lnTo>
                  <a:lnTo>
                    <a:pt x="73" y="157"/>
                  </a:lnTo>
                  <a:lnTo>
                    <a:pt x="78" y="158"/>
                  </a:lnTo>
                  <a:lnTo>
                    <a:pt x="78" y="158"/>
                  </a:lnTo>
                  <a:lnTo>
                    <a:pt x="83" y="160"/>
                  </a:lnTo>
                  <a:lnTo>
                    <a:pt x="85" y="158"/>
                  </a:lnTo>
                  <a:lnTo>
                    <a:pt x="87" y="157"/>
                  </a:lnTo>
                  <a:lnTo>
                    <a:pt x="87" y="157"/>
                  </a:lnTo>
                  <a:lnTo>
                    <a:pt x="91" y="155"/>
                  </a:lnTo>
                  <a:lnTo>
                    <a:pt x="95" y="154"/>
                  </a:lnTo>
                  <a:lnTo>
                    <a:pt x="104" y="154"/>
                  </a:lnTo>
                  <a:lnTo>
                    <a:pt x="104" y="154"/>
                  </a:lnTo>
                  <a:lnTo>
                    <a:pt x="107" y="155"/>
                  </a:lnTo>
                  <a:lnTo>
                    <a:pt x="108" y="155"/>
                  </a:lnTo>
                  <a:lnTo>
                    <a:pt x="111" y="154"/>
                  </a:lnTo>
                  <a:lnTo>
                    <a:pt x="110" y="150"/>
                  </a:lnTo>
                  <a:lnTo>
                    <a:pt x="110" y="150"/>
                  </a:lnTo>
                  <a:lnTo>
                    <a:pt x="110" y="145"/>
                  </a:lnTo>
                  <a:lnTo>
                    <a:pt x="112" y="143"/>
                  </a:lnTo>
                  <a:lnTo>
                    <a:pt x="115" y="141"/>
                  </a:lnTo>
                  <a:lnTo>
                    <a:pt x="117" y="140"/>
                  </a:lnTo>
                  <a:lnTo>
                    <a:pt x="117" y="140"/>
                  </a:lnTo>
                  <a:lnTo>
                    <a:pt x="118" y="137"/>
                  </a:lnTo>
                  <a:lnTo>
                    <a:pt x="122" y="135"/>
                  </a:lnTo>
                  <a:lnTo>
                    <a:pt x="125" y="134"/>
                  </a:lnTo>
                  <a:lnTo>
                    <a:pt x="125" y="133"/>
                  </a:lnTo>
                  <a:lnTo>
                    <a:pt x="125" y="133"/>
                  </a:lnTo>
                  <a:lnTo>
                    <a:pt x="118" y="127"/>
                  </a:lnTo>
                  <a:lnTo>
                    <a:pt x="108" y="120"/>
                  </a:lnTo>
                  <a:lnTo>
                    <a:pt x="108" y="120"/>
                  </a:lnTo>
                  <a:lnTo>
                    <a:pt x="107" y="117"/>
                  </a:lnTo>
                  <a:lnTo>
                    <a:pt x="105" y="114"/>
                  </a:lnTo>
                  <a:lnTo>
                    <a:pt x="104" y="107"/>
                  </a:lnTo>
                  <a:lnTo>
                    <a:pt x="104" y="107"/>
                  </a:lnTo>
                  <a:lnTo>
                    <a:pt x="101" y="101"/>
                  </a:lnTo>
                  <a:lnTo>
                    <a:pt x="100" y="100"/>
                  </a:lnTo>
                  <a:lnTo>
                    <a:pt x="102" y="98"/>
                  </a:lnTo>
                  <a:lnTo>
                    <a:pt x="102" y="98"/>
                  </a:lnTo>
                  <a:lnTo>
                    <a:pt x="111" y="96"/>
                  </a:lnTo>
                  <a:lnTo>
                    <a:pt x="115" y="94"/>
                  </a:lnTo>
                  <a:lnTo>
                    <a:pt x="120" y="91"/>
                  </a:lnTo>
                  <a:lnTo>
                    <a:pt x="120" y="91"/>
                  </a:lnTo>
                  <a:lnTo>
                    <a:pt x="122" y="90"/>
                  </a:lnTo>
                  <a:lnTo>
                    <a:pt x="127" y="88"/>
                  </a:lnTo>
                  <a:lnTo>
                    <a:pt x="129" y="87"/>
                  </a:lnTo>
                  <a:lnTo>
                    <a:pt x="132" y="86"/>
                  </a:lnTo>
                  <a:lnTo>
                    <a:pt x="132" y="86"/>
                  </a:lnTo>
                  <a:lnTo>
                    <a:pt x="134" y="84"/>
                  </a:lnTo>
                  <a:lnTo>
                    <a:pt x="137" y="86"/>
                  </a:lnTo>
                  <a:lnTo>
                    <a:pt x="139" y="86"/>
                  </a:lnTo>
                  <a:lnTo>
                    <a:pt x="141" y="86"/>
                  </a:lnTo>
                  <a:lnTo>
                    <a:pt x="141" y="86"/>
                  </a:lnTo>
                  <a:lnTo>
                    <a:pt x="142" y="81"/>
                  </a:lnTo>
                  <a:lnTo>
                    <a:pt x="142" y="79"/>
                  </a:lnTo>
                  <a:lnTo>
                    <a:pt x="141" y="76"/>
                  </a:lnTo>
                  <a:lnTo>
                    <a:pt x="141" y="76"/>
                  </a:lnTo>
                  <a:lnTo>
                    <a:pt x="138" y="71"/>
                  </a:lnTo>
                  <a:lnTo>
                    <a:pt x="137" y="63"/>
                  </a:lnTo>
                  <a:lnTo>
                    <a:pt x="137" y="63"/>
                  </a:lnTo>
                  <a:lnTo>
                    <a:pt x="137" y="59"/>
                  </a:lnTo>
                  <a:lnTo>
                    <a:pt x="135" y="54"/>
                  </a:lnTo>
                  <a:lnTo>
                    <a:pt x="135" y="54"/>
                  </a:lnTo>
                  <a:lnTo>
                    <a:pt x="134" y="50"/>
                  </a:lnTo>
                  <a:lnTo>
                    <a:pt x="131" y="47"/>
                  </a:lnTo>
                  <a:lnTo>
                    <a:pt x="131" y="47"/>
                  </a:lnTo>
                  <a:lnTo>
                    <a:pt x="129" y="44"/>
                  </a:lnTo>
                  <a:lnTo>
                    <a:pt x="129" y="43"/>
                  </a:lnTo>
                  <a:lnTo>
                    <a:pt x="131" y="40"/>
                  </a:lnTo>
                  <a:lnTo>
                    <a:pt x="131" y="40"/>
                  </a:lnTo>
                  <a:lnTo>
                    <a:pt x="131" y="37"/>
                  </a:lnTo>
                  <a:lnTo>
                    <a:pt x="132" y="32"/>
                  </a:lnTo>
                  <a:lnTo>
                    <a:pt x="131" y="24"/>
                  </a:lnTo>
                  <a:lnTo>
                    <a:pt x="131" y="24"/>
                  </a:lnTo>
                  <a:lnTo>
                    <a:pt x="131" y="22"/>
                  </a:lnTo>
                  <a:lnTo>
                    <a:pt x="131" y="22"/>
                  </a:lnTo>
                  <a:lnTo>
                    <a:pt x="129" y="20"/>
                  </a:lnTo>
                  <a:lnTo>
                    <a:pt x="129" y="20"/>
                  </a:lnTo>
                  <a:lnTo>
                    <a:pt x="128" y="17"/>
                  </a:lnTo>
                  <a:lnTo>
                    <a:pt x="127" y="16"/>
                  </a:lnTo>
                  <a:lnTo>
                    <a:pt x="120" y="15"/>
                  </a:lnTo>
                  <a:lnTo>
                    <a:pt x="120" y="15"/>
                  </a:lnTo>
                  <a:lnTo>
                    <a:pt x="118" y="15"/>
                  </a:lnTo>
                  <a:lnTo>
                    <a:pt x="118" y="15"/>
                  </a:lnTo>
                  <a:lnTo>
                    <a:pt x="120" y="12"/>
                  </a:lnTo>
                  <a:lnTo>
                    <a:pt x="121" y="9"/>
                  </a:lnTo>
                  <a:lnTo>
                    <a:pt x="121" y="7"/>
                  </a:lnTo>
                  <a:lnTo>
                    <a:pt x="121" y="6"/>
                  </a:lnTo>
                  <a:lnTo>
                    <a:pt x="121" y="6"/>
                  </a:lnTo>
                  <a:lnTo>
                    <a:pt x="120" y="5"/>
                  </a:lnTo>
                  <a:lnTo>
                    <a:pt x="118" y="5"/>
                  </a:lnTo>
                  <a:lnTo>
                    <a:pt x="115" y="7"/>
                  </a:lnTo>
                  <a:lnTo>
                    <a:pt x="111" y="9"/>
                  </a:lnTo>
                  <a:lnTo>
                    <a:pt x="107" y="9"/>
                  </a:lnTo>
                  <a:lnTo>
                    <a:pt x="107" y="9"/>
                  </a:lnTo>
                  <a:lnTo>
                    <a:pt x="102" y="10"/>
                  </a:lnTo>
                  <a:lnTo>
                    <a:pt x="98" y="13"/>
                  </a:lnTo>
                  <a:lnTo>
                    <a:pt x="90" y="20"/>
                  </a:lnTo>
                  <a:lnTo>
                    <a:pt x="90" y="20"/>
                  </a:lnTo>
                  <a:lnTo>
                    <a:pt x="85" y="22"/>
                  </a:lnTo>
                  <a:lnTo>
                    <a:pt x="81" y="20"/>
                  </a:lnTo>
                  <a:lnTo>
                    <a:pt x="80" y="17"/>
                  </a:lnTo>
                  <a:lnTo>
                    <a:pt x="81" y="13"/>
                  </a:lnTo>
                  <a:lnTo>
                    <a:pt x="81" y="13"/>
                  </a:lnTo>
                  <a:lnTo>
                    <a:pt x="83" y="10"/>
                  </a:lnTo>
                  <a:lnTo>
                    <a:pt x="81" y="9"/>
                  </a:lnTo>
                  <a:lnTo>
                    <a:pt x="75" y="10"/>
                  </a:lnTo>
                  <a:lnTo>
                    <a:pt x="75" y="10"/>
                  </a:lnTo>
                  <a:lnTo>
                    <a:pt x="71" y="12"/>
                  </a:lnTo>
                  <a:lnTo>
                    <a:pt x="67" y="10"/>
                  </a:lnTo>
                  <a:lnTo>
                    <a:pt x="64" y="9"/>
                  </a:lnTo>
                  <a:lnTo>
                    <a:pt x="63" y="5"/>
                  </a:lnTo>
                  <a:lnTo>
                    <a:pt x="63" y="5"/>
                  </a:lnTo>
                  <a:lnTo>
                    <a:pt x="63" y="2"/>
                  </a:lnTo>
                  <a:lnTo>
                    <a:pt x="63" y="2"/>
                  </a:lnTo>
                  <a:lnTo>
                    <a:pt x="57" y="2"/>
                  </a:lnTo>
                  <a:lnTo>
                    <a:pt x="57" y="2"/>
                  </a:lnTo>
                  <a:lnTo>
                    <a:pt x="50" y="0"/>
                  </a:lnTo>
                  <a:lnTo>
                    <a:pt x="41" y="0"/>
                  </a:lnTo>
                  <a:lnTo>
                    <a:pt x="41" y="0"/>
                  </a:lnTo>
                  <a:lnTo>
                    <a:pt x="44" y="5"/>
                  </a:lnTo>
                  <a:lnTo>
                    <a:pt x="44" y="6"/>
                  </a:lnTo>
                  <a:lnTo>
                    <a:pt x="44" y="7"/>
                  </a:lnTo>
                  <a:lnTo>
                    <a:pt x="44" y="7"/>
                  </a:lnTo>
                  <a:lnTo>
                    <a:pt x="44" y="10"/>
                  </a:lnTo>
                  <a:lnTo>
                    <a:pt x="44" y="15"/>
                  </a:lnTo>
                  <a:lnTo>
                    <a:pt x="48" y="22"/>
                  </a:lnTo>
                  <a:lnTo>
                    <a:pt x="48" y="22"/>
                  </a:lnTo>
                  <a:lnTo>
                    <a:pt x="50" y="23"/>
                  </a:lnTo>
                  <a:lnTo>
                    <a:pt x="48" y="24"/>
                  </a:lnTo>
                  <a:lnTo>
                    <a:pt x="47" y="26"/>
                  </a:lnTo>
                  <a:lnTo>
                    <a:pt x="43" y="26"/>
                  </a:lnTo>
                  <a:lnTo>
                    <a:pt x="43" y="27"/>
                  </a:lnTo>
                  <a:lnTo>
                    <a:pt x="41" y="27"/>
                  </a:lnTo>
                  <a:lnTo>
                    <a:pt x="41" y="27"/>
                  </a:lnTo>
                  <a:lnTo>
                    <a:pt x="41" y="29"/>
                  </a:lnTo>
                  <a:lnTo>
                    <a:pt x="40" y="29"/>
                  </a:lnTo>
                  <a:lnTo>
                    <a:pt x="37" y="29"/>
                  </a:lnTo>
                  <a:lnTo>
                    <a:pt x="30" y="26"/>
                  </a:lnTo>
                  <a:lnTo>
                    <a:pt x="30" y="26"/>
                  </a:lnTo>
                  <a:lnTo>
                    <a:pt x="27" y="26"/>
                  </a:lnTo>
                  <a:lnTo>
                    <a:pt x="23" y="26"/>
                  </a:lnTo>
                  <a:lnTo>
                    <a:pt x="18" y="27"/>
                  </a:lnTo>
                  <a:lnTo>
                    <a:pt x="18" y="29"/>
                  </a:lnTo>
                  <a:lnTo>
                    <a:pt x="18" y="29"/>
                  </a:lnTo>
                  <a:lnTo>
                    <a:pt x="17" y="32"/>
                  </a:lnTo>
                  <a:lnTo>
                    <a:pt x="17" y="32"/>
                  </a:lnTo>
                  <a:lnTo>
                    <a:pt x="18" y="37"/>
                  </a:lnTo>
                  <a:lnTo>
                    <a:pt x="18" y="43"/>
                  </a:lnTo>
                  <a:lnTo>
                    <a:pt x="18" y="4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3" name="Freeform 274">
              <a:extLst>
                <a:ext uri="{FF2B5EF4-FFF2-40B4-BE49-F238E27FC236}">
                  <a16:creationId xmlns:a16="http://schemas.microsoft.com/office/drawing/2014/main" id="{57D772AB-C459-492E-AE4D-0DDA5D893191}"/>
                </a:ext>
              </a:extLst>
            </p:cNvPr>
            <p:cNvSpPr>
              <a:spLocks/>
            </p:cNvSpPr>
            <p:nvPr/>
          </p:nvSpPr>
          <p:spPr bwMode="auto">
            <a:xfrm>
              <a:off x="4572830" y="1701309"/>
              <a:ext cx="237658" cy="376291"/>
            </a:xfrm>
            <a:custGeom>
              <a:avLst/>
              <a:gdLst/>
              <a:ahLst/>
              <a:cxnLst>
                <a:cxn ang="0">
                  <a:pos x="155" y="211"/>
                </a:cxn>
                <a:cxn ang="0">
                  <a:pos x="168" y="198"/>
                </a:cxn>
                <a:cxn ang="0">
                  <a:pos x="157" y="182"/>
                </a:cxn>
                <a:cxn ang="0">
                  <a:pos x="143" y="171"/>
                </a:cxn>
                <a:cxn ang="0">
                  <a:pos x="153" y="163"/>
                </a:cxn>
                <a:cxn ang="0">
                  <a:pos x="144" y="154"/>
                </a:cxn>
                <a:cxn ang="0">
                  <a:pos x="147" y="147"/>
                </a:cxn>
                <a:cxn ang="0">
                  <a:pos x="138" y="141"/>
                </a:cxn>
                <a:cxn ang="0">
                  <a:pos x="143" y="137"/>
                </a:cxn>
                <a:cxn ang="0">
                  <a:pos x="140" y="124"/>
                </a:cxn>
                <a:cxn ang="0">
                  <a:pos x="145" y="114"/>
                </a:cxn>
                <a:cxn ang="0">
                  <a:pos x="130" y="89"/>
                </a:cxn>
                <a:cxn ang="0">
                  <a:pos x="144" y="71"/>
                </a:cxn>
                <a:cxn ang="0">
                  <a:pos x="134" y="57"/>
                </a:cxn>
                <a:cxn ang="0">
                  <a:pos x="124" y="52"/>
                </a:cxn>
                <a:cxn ang="0">
                  <a:pos x="123" y="39"/>
                </a:cxn>
                <a:cxn ang="0">
                  <a:pos x="128" y="32"/>
                </a:cxn>
                <a:cxn ang="0">
                  <a:pos x="133" y="23"/>
                </a:cxn>
                <a:cxn ang="0">
                  <a:pos x="125" y="9"/>
                </a:cxn>
                <a:cxn ang="0">
                  <a:pos x="110" y="0"/>
                </a:cxn>
                <a:cxn ang="0">
                  <a:pos x="94" y="5"/>
                </a:cxn>
                <a:cxn ang="0">
                  <a:pos x="86" y="10"/>
                </a:cxn>
                <a:cxn ang="0">
                  <a:pos x="77" y="17"/>
                </a:cxn>
                <a:cxn ang="0">
                  <a:pos x="74" y="32"/>
                </a:cxn>
                <a:cxn ang="0">
                  <a:pos x="67" y="40"/>
                </a:cxn>
                <a:cxn ang="0">
                  <a:pos x="59" y="37"/>
                </a:cxn>
                <a:cxn ang="0">
                  <a:pos x="46" y="37"/>
                </a:cxn>
                <a:cxn ang="0">
                  <a:pos x="29" y="36"/>
                </a:cxn>
                <a:cxn ang="0">
                  <a:pos x="12" y="23"/>
                </a:cxn>
                <a:cxn ang="0">
                  <a:pos x="0" y="32"/>
                </a:cxn>
                <a:cxn ang="0">
                  <a:pos x="33" y="50"/>
                </a:cxn>
                <a:cxn ang="0">
                  <a:pos x="40" y="67"/>
                </a:cxn>
                <a:cxn ang="0">
                  <a:pos x="43" y="76"/>
                </a:cxn>
                <a:cxn ang="0">
                  <a:pos x="46" y="87"/>
                </a:cxn>
                <a:cxn ang="0">
                  <a:pos x="44" y="101"/>
                </a:cxn>
                <a:cxn ang="0">
                  <a:pos x="47" y="110"/>
                </a:cxn>
                <a:cxn ang="0">
                  <a:pos x="63" y="123"/>
                </a:cxn>
                <a:cxn ang="0">
                  <a:pos x="69" y="135"/>
                </a:cxn>
                <a:cxn ang="0">
                  <a:pos x="63" y="140"/>
                </a:cxn>
                <a:cxn ang="0">
                  <a:pos x="54" y="154"/>
                </a:cxn>
                <a:cxn ang="0">
                  <a:pos x="37" y="165"/>
                </a:cxn>
                <a:cxn ang="0">
                  <a:pos x="27" y="172"/>
                </a:cxn>
                <a:cxn ang="0">
                  <a:pos x="22" y="182"/>
                </a:cxn>
                <a:cxn ang="0">
                  <a:pos x="7" y="190"/>
                </a:cxn>
                <a:cxn ang="0">
                  <a:pos x="2" y="199"/>
                </a:cxn>
                <a:cxn ang="0">
                  <a:pos x="6" y="214"/>
                </a:cxn>
                <a:cxn ang="0">
                  <a:pos x="9" y="234"/>
                </a:cxn>
                <a:cxn ang="0">
                  <a:pos x="5" y="251"/>
                </a:cxn>
                <a:cxn ang="0">
                  <a:pos x="20" y="256"/>
                </a:cxn>
                <a:cxn ang="0">
                  <a:pos x="30" y="262"/>
                </a:cxn>
                <a:cxn ang="0">
                  <a:pos x="47" y="266"/>
                </a:cxn>
                <a:cxn ang="0">
                  <a:pos x="97" y="255"/>
                </a:cxn>
                <a:cxn ang="0">
                  <a:pos x="120" y="244"/>
                </a:cxn>
                <a:cxn ang="0">
                  <a:pos x="144" y="224"/>
                </a:cxn>
              </a:cxnLst>
              <a:rect l="0" t="0" r="r" b="b"/>
              <a:pathLst>
                <a:path w="168" h="266">
                  <a:moveTo>
                    <a:pt x="144" y="224"/>
                  </a:moveTo>
                  <a:lnTo>
                    <a:pt x="144" y="224"/>
                  </a:lnTo>
                  <a:lnTo>
                    <a:pt x="145" y="219"/>
                  </a:lnTo>
                  <a:lnTo>
                    <a:pt x="148" y="217"/>
                  </a:lnTo>
                  <a:lnTo>
                    <a:pt x="155" y="211"/>
                  </a:lnTo>
                  <a:lnTo>
                    <a:pt x="162" y="207"/>
                  </a:lnTo>
                  <a:lnTo>
                    <a:pt x="165" y="204"/>
                  </a:lnTo>
                  <a:lnTo>
                    <a:pt x="168" y="201"/>
                  </a:lnTo>
                  <a:lnTo>
                    <a:pt x="168" y="201"/>
                  </a:lnTo>
                  <a:lnTo>
                    <a:pt x="168" y="198"/>
                  </a:lnTo>
                  <a:lnTo>
                    <a:pt x="168" y="195"/>
                  </a:lnTo>
                  <a:lnTo>
                    <a:pt x="167" y="192"/>
                  </a:lnTo>
                  <a:lnTo>
                    <a:pt x="164" y="188"/>
                  </a:lnTo>
                  <a:lnTo>
                    <a:pt x="164" y="188"/>
                  </a:lnTo>
                  <a:lnTo>
                    <a:pt x="157" y="182"/>
                  </a:lnTo>
                  <a:lnTo>
                    <a:pt x="151" y="178"/>
                  </a:lnTo>
                  <a:lnTo>
                    <a:pt x="145" y="175"/>
                  </a:lnTo>
                  <a:lnTo>
                    <a:pt x="143" y="172"/>
                  </a:lnTo>
                  <a:lnTo>
                    <a:pt x="143" y="172"/>
                  </a:lnTo>
                  <a:lnTo>
                    <a:pt x="143" y="171"/>
                  </a:lnTo>
                  <a:lnTo>
                    <a:pt x="144" y="170"/>
                  </a:lnTo>
                  <a:lnTo>
                    <a:pt x="148" y="168"/>
                  </a:lnTo>
                  <a:lnTo>
                    <a:pt x="151" y="165"/>
                  </a:lnTo>
                  <a:lnTo>
                    <a:pt x="153" y="164"/>
                  </a:lnTo>
                  <a:lnTo>
                    <a:pt x="153" y="163"/>
                  </a:lnTo>
                  <a:lnTo>
                    <a:pt x="153" y="163"/>
                  </a:lnTo>
                  <a:lnTo>
                    <a:pt x="151" y="160"/>
                  </a:lnTo>
                  <a:lnTo>
                    <a:pt x="150" y="158"/>
                  </a:lnTo>
                  <a:lnTo>
                    <a:pt x="147" y="157"/>
                  </a:lnTo>
                  <a:lnTo>
                    <a:pt x="144" y="154"/>
                  </a:lnTo>
                  <a:lnTo>
                    <a:pt x="144" y="154"/>
                  </a:lnTo>
                  <a:lnTo>
                    <a:pt x="144" y="151"/>
                  </a:lnTo>
                  <a:lnTo>
                    <a:pt x="145" y="150"/>
                  </a:lnTo>
                  <a:lnTo>
                    <a:pt x="145" y="148"/>
                  </a:lnTo>
                  <a:lnTo>
                    <a:pt x="147" y="147"/>
                  </a:lnTo>
                  <a:lnTo>
                    <a:pt x="147" y="147"/>
                  </a:lnTo>
                  <a:lnTo>
                    <a:pt x="145" y="145"/>
                  </a:lnTo>
                  <a:lnTo>
                    <a:pt x="143" y="144"/>
                  </a:lnTo>
                  <a:lnTo>
                    <a:pt x="140" y="143"/>
                  </a:lnTo>
                  <a:lnTo>
                    <a:pt x="138" y="141"/>
                  </a:lnTo>
                  <a:lnTo>
                    <a:pt x="138" y="141"/>
                  </a:lnTo>
                  <a:lnTo>
                    <a:pt x="140" y="140"/>
                  </a:lnTo>
                  <a:lnTo>
                    <a:pt x="141" y="138"/>
                  </a:lnTo>
                  <a:lnTo>
                    <a:pt x="143" y="138"/>
                  </a:lnTo>
                  <a:lnTo>
                    <a:pt x="143" y="137"/>
                  </a:lnTo>
                  <a:lnTo>
                    <a:pt x="143" y="137"/>
                  </a:lnTo>
                  <a:lnTo>
                    <a:pt x="140" y="131"/>
                  </a:lnTo>
                  <a:lnTo>
                    <a:pt x="138" y="127"/>
                  </a:lnTo>
                  <a:lnTo>
                    <a:pt x="140" y="124"/>
                  </a:lnTo>
                  <a:lnTo>
                    <a:pt x="140" y="124"/>
                  </a:lnTo>
                  <a:lnTo>
                    <a:pt x="143" y="123"/>
                  </a:lnTo>
                  <a:lnTo>
                    <a:pt x="145" y="121"/>
                  </a:lnTo>
                  <a:lnTo>
                    <a:pt x="147" y="120"/>
                  </a:lnTo>
                  <a:lnTo>
                    <a:pt x="147" y="120"/>
                  </a:lnTo>
                  <a:lnTo>
                    <a:pt x="145" y="114"/>
                  </a:lnTo>
                  <a:lnTo>
                    <a:pt x="145" y="114"/>
                  </a:lnTo>
                  <a:lnTo>
                    <a:pt x="137" y="100"/>
                  </a:lnTo>
                  <a:lnTo>
                    <a:pt x="130" y="90"/>
                  </a:lnTo>
                  <a:lnTo>
                    <a:pt x="130" y="90"/>
                  </a:lnTo>
                  <a:lnTo>
                    <a:pt x="130" y="89"/>
                  </a:lnTo>
                  <a:lnTo>
                    <a:pt x="131" y="86"/>
                  </a:lnTo>
                  <a:lnTo>
                    <a:pt x="135" y="81"/>
                  </a:lnTo>
                  <a:lnTo>
                    <a:pt x="135" y="81"/>
                  </a:lnTo>
                  <a:lnTo>
                    <a:pt x="141" y="76"/>
                  </a:lnTo>
                  <a:lnTo>
                    <a:pt x="144" y="71"/>
                  </a:lnTo>
                  <a:lnTo>
                    <a:pt x="145" y="69"/>
                  </a:lnTo>
                  <a:lnTo>
                    <a:pt x="145" y="69"/>
                  </a:lnTo>
                  <a:lnTo>
                    <a:pt x="143" y="66"/>
                  </a:lnTo>
                  <a:lnTo>
                    <a:pt x="140" y="63"/>
                  </a:lnTo>
                  <a:lnTo>
                    <a:pt x="134" y="57"/>
                  </a:lnTo>
                  <a:lnTo>
                    <a:pt x="134" y="57"/>
                  </a:lnTo>
                  <a:lnTo>
                    <a:pt x="128" y="56"/>
                  </a:lnTo>
                  <a:lnTo>
                    <a:pt x="125" y="54"/>
                  </a:lnTo>
                  <a:lnTo>
                    <a:pt x="124" y="52"/>
                  </a:lnTo>
                  <a:lnTo>
                    <a:pt x="124" y="52"/>
                  </a:lnTo>
                  <a:lnTo>
                    <a:pt x="120" y="46"/>
                  </a:lnTo>
                  <a:lnTo>
                    <a:pt x="120" y="44"/>
                  </a:lnTo>
                  <a:lnTo>
                    <a:pt x="121" y="43"/>
                  </a:lnTo>
                  <a:lnTo>
                    <a:pt x="121" y="43"/>
                  </a:lnTo>
                  <a:lnTo>
                    <a:pt x="123" y="39"/>
                  </a:lnTo>
                  <a:lnTo>
                    <a:pt x="124" y="34"/>
                  </a:lnTo>
                  <a:lnTo>
                    <a:pt x="124" y="34"/>
                  </a:lnTo>
                  <a:lnTo>
                    <a:pt x="124" y="33"/>
                  </a:lnTo>
                  <a:lnTo>
                    <a:pt x="125" y="32"/>
                  </a:lnTo>
                  <a:lnTo>
                    <a:pt x="128" y="32"/>
                  </a:lnTo>
                  <a:lnTo>
                    <a:pt x="130" y="29"/>
                  </a:lnTo>
                  <a:lnTo>
                    <a:pt x="130" y="29"/>
                  </a:lnTo>
                  <a:lnTo>
                    <a:pt x="131" y="26"/>
                  </a:lnTo>
                  <a:lnTo>
                    <a:pt x="133" y="23"/>
                  </a:lnTo>
                  <a:lnTo>
                    <a:pt x="133" y="23"/>
                  </a:lnTo>
                  <a:lnTo>
                    <a:pt x="133" y="15"/>
                  </a:lnTo>
                  <a:lnTo>
                    <a:pt x="133" y="15"/>
                  </a:lnTo>
                  <a:lnTo>
                    <a:pt x="133" y="13"/>
                  </a:lnTo>
                  <a:lnTo>
                    <a:pt x="131" y="12"/>
                  </a:lnTo>
                  <a:lnTo>
                    <a:pt x="125" y="9"/>
                  </a:lnTo>
                  <a:lnTo>
                    <a:pt x="120" y="6"/>
                  </a:lnTo>
                  <a:lnTo>
                    <a:pt x="117" y="3"/>
                  </a:lnTo>
                  <a:lnTo>
                    <a:pt x="117" y="3"/>
                  </a:lnTo>
                  <a:lnTo>
                    <a:pt x="113" y="0"/>
                  </a:lnTo>
                  <a:lnTo>
                    <a:pt x="110" y="0"/>
                  </a:lnTo>
                  <a:lnTo>
                    <a:pt x="106" y="0"/>
                  </a:lnTo>
                  <a:lnTo>
                    <a:pt x="103" y="3"/>
                  </a:lnTo>
                  <a:lnTo>
                    <a:pt x="103" y="3"/>
                  </a:lnTo>
                  <a:lnTo>
                    <a:pt x="100" y="5"/>
                  </a:lnTo>
                  <a:lnTo>
                    <a:pt x="94" y="5"/>
                  </a:lnTo>
                  <a:lnTo>
                    <a:pt x="90" y="5"/>
                  </a:lnTo>
                  <a:lnTo>
                    <a:pt x="89" y="6"/>
                  </a:lnTo>
                  <a:lnTo>
                    <a:pt x="87" y="7"/>
                  </a:lnTo>
                  <a:lnTo>
                    <a:pt x="87" y="7"/>
                  </a:lnTo>
                  <a:lnTo>
                    <a:pt x="86" y="10"/>
                  </a:lnTo>
                  <a:lnTo>
                    <a:pt x="83" y="12"/>
                  </a:lnTo>
                  <a:lnTo>
                    <a:pt x="79" y="15"/>
                  </a:lnTo>
                  <a:lnTo>
                    <a:pt x="79" y="16"/>
                  </a:lnTo>
                  <a:lnTo>
                    <a:pt x="77" y="17"/>
                  </a:lnTo>
                  <a:lnTo>
                    <a:pt x="77" y="17"/>
                  </a:lnTo>
                  <a:lnTo>
                    <a:pt x="79" y="26"/>
                  </a:lnTo>
                  <a:lnTo>
                    <a:pt x="79" y="30"/>
                  </a:lnTo>
                  <a:lnTo>
                    <a:pt x="77" y="32"/>
                  </a:lnTo>
                  <a:lnTo>
                    <a:pt x="74" y="32"/>
                  </a:lnTo>
                  <a:lnTo>
                    <a:pt x="74" y="32"/>
                  </a:lnTo>
                  <a:lnTo>
                    <a:pt x="71" y="32"/>
                  </a:lnTo>
                  <a:lnTo>
                    <a:pt x="70" y="33"/>
                  </a:lnTo>
                  <a:lnTo>
                    <a:pt x="70" y="36"/>
                  </a:lnTo>
                  <a:lnTo>
                    <a:pt x="67" y="40"/>
                  </a:lnTo>
                  <a:lnTo>
                    <a:pt x="67" y="40"/>
                  </a:lnTo>
                  <a:lnTo>
                    <a:pt x="64" y="42"/>
                  </a:lnTo>
                  <a:lnTo>
                    <a:pt x="63" y="40"/>
                  </a:lnTo>
                  <a:lnTo>
                    <a:pt x="61" y="39"/>
                  </a:lnTo>
                  <a:lnTo>
                    <a:pt x="60" y="37"/>
                  </a:lnTo>
                  <a:lnTo>
                    <a:pt x="59" y="37"/>
                  </a:lnTo>
                  <a:lnTo>
                    <a:pt x="59" y="37"/>
                  </a:lnTo>
                  <a:lnTo>
                    <a:pt x="54" y="37"/>
                  </a:lnTo>
                  <a:lnTo>
                    <a:pt x="52" y="37"/>
                  </a:lnTo>
                  <a:lnTo>
                    <a:pt x="49" y="36"/>
                  </a:lnTo>
                  <a:lnTo>
                    <a:pt x="46" y="37"/>
                  </a:lnTo>
                  <a:lnTo>
                    <a:pt x="46" y="37"/>
                  </a:lnTo>
                  <a:lnTo>
                    <a:pt x="43" y="39"/>
                  </a:lnTo>
                  <a:lnTo>
                    <a:pt x="40" y="39"/>
                  </a:lnTo>
                  <a:lnTo>
                    <a:pt x="29" y="36"/>
                  </a:lnTo>
                  <a:lnTo>
                    <a:pt x="29" y="36"/>
                  </a:lnTo>
                  <a:lnTo>
                    <a:pt x="23" y="34"/>
                  </a:lnTo>
                  <a:lnTo>
                    <a:pt x="19" y="30"/>
                  </a:lnTo>
                  <a:lnTo>
                    <a:pt x="16" y="26"/>
                  </a:lnTo>
                  <a:lnTo>
                    <a:pt x="12" y="23"/>
                  </a:lnTo>
                  <a:lnTo>
                    <a:pt x="12" y="23"/>
                  </a:lnTo>
                  <a:lnTo>
                    <a:pt x="9" y="23"/>
                  </a:lnTo>
                  <a:lnTo>
                    <a:pt x="5" y="26"/>
                  </a:lnTo>
                  <a:lnTo>
                    <a:pt x="3" y="27"/>
                  </a:lnTo>
                  <a:lnTo>
                    <a:pt x="0" y="32"/>
                  </a:lnTo>
                  <a:lnTo>
                    <a:pt x="0" y="32"/>
                  </a:lnTo>
                  <a:lnTo>
                    <a:pt x="9" y="37"/>
                  </a:lnTo>
                  <a:lnTo>
                    <a:pt x="13" y="42"/>
                  </a:lnTo>
                  <a:lnTo>
                    <a:pt x="17" y="44"/>
                  </a:lnTo>
                  <a:lnTo>
                    <a:pt x="17" y="44"/>
                  </a:lnTo>
                  <a:lnTo>
                    <a:pt x="33" y="50"/>
                  </a:lnTo>
                  <a:lnTo>
                    <a:pt x="39" y="54"/>
                  </a:lnTo>
                  <a:lnTo>
                    <a:pt x="40" y="56"/>
                  </a:lnTo>
                  <a:lnTo>
                    <a:pt x="42" y="57"/>
                  </a:lnTo>
                  <a:lnTo>
                    <a:pt x="42" y="57"/>
                  </a:lnTo>
                  <a:lnTo>
                    <a:pt x="40" y="67"/>
                  </a:lnTo>
                  <a:lnTo>
                    <a:pt x="40" y="70"/>
                  </a:lnTo>
                  <a:lnTo>
                    <a:pt x="42" y="73"/>
                  </a:lnTo>
                  <a:lnTo>
                    <a:pt x="42" y="73"/>
                  </a:lnTo>
                  <a:lnTo>
                    <a:pt x="43" y="74"/>
                  </a:lnTo>
                  <a:lnTo>
                    <a:pt x="43" y="76"/>
                  </a:lnTo>
                  <a:lnTo>
                    <a:pt x="43" y="80"/>
                  </a:lnTo>
                  <a:lnTo>
                    <a:pt x="43" y="84"/>
                  </a:lnTo>
                  <a:lnTo>
                    <a:pt x="44" y="86"/>
                  </a:lnTo>
                  <a:lnTo>
                    <a:pt x="46" y="87"/>
                  </a:lnTo>
                  <a:lnTo>
                    <a:pt x="46" y="87"/>
                  </a:lnTo>
                  <a:lnTo>
                    <a:pt x="47" y="90"/>
                  </a:lnTo>
                  <a:lnTo>
                    <a:pt x="49" y="96"/>
                  </a:lnTo>
                  <a:lnTo>
                    <a:pt x="47" y="100"/>
                  </a:lnTo>
                  <a:lnTo>
                    <a:pt x="46" y="101"/>
                  </a:lnTo>
                  <a:lnTo>
                    <a:pt x="44" y="101"/>
                  </a:lnTo>
                  <a:lnTo>
                    <a:pt x="44" y="101"/>
                  </a:lnTo>
                  <a:lnTo>
                    <a:pt x="43" y="103"/>
                  </a:lnTo>
                  <a:lnTo>
                    <a:pt x="44" y="104"/>
                  </a:lnTo>
                  <a:lnTo>
                    <a:pt x="47" y="110"/>
                  </a:lnTo>
                  <a:lnTo>
                    <a:pt x="47" y="110"/>
                  </a:lnTo>
                  <a:lnTo>
                    <a:pt x="49" y="113"/>
                  </a:lnTo>
                  <a:lnTo>
                    <a:pt x="50" y="117"/>
                  </a:lnTo>
                  <a:lnTo>
                    <a:pt x="50" y="117"/>
                  </a:lnTo>
                  <a:lnTo>
                    <a:pt x="57" y="120"/>
                  </a:lnTo>
                  <a:lnTo>
                    <a:pt x="63" y="123"/>
                  </a:lnTo>
                  <a:lnTo>
                    <a:pt x="63" y="123"/>
                  </a:lnTo>
                  <a:lnTo>
                    <a:pt x="67" y="126"/>
                  </a:lnTo>
                  <a:lnTo>
                    <a:pt x="69" y="128"/>
                  </a:lnTo>
                  <a:lnTo>
                    <a:pt x="69" y="135"/>
                  </a:lnTo>
                  <a:lnTo>
                    <a:pt x="69" y="135"/>
                  </a:lnTo>
                  <a:lnTo>
                    <a:pt x="69" y="141"/>
                  </a:lnTo>
                  <a:lnTo>
                    <a:pt x="67" y="141"/>
                  </a:lnTo>
                  <a:lnTo>
                    <a:pt x="66" y="141"/>
                  </a:lnTo>
                  <a:lnTo>
                    <a:pt x="66" y="141"/>
                  </a:lnTo>
                  <a:lnTo>
                    <a:pt x="63" y="140"/>
                  </a:lnTo>
                  <a:lnTo>
                    <a:pt x="61" y="141"/>
                  </a:lnTo>
                  <a:lnTo>
                    <a:pt x="59" y="144"/>
                  </a:lnTo>
                  <a:lnTo>
                    <a:pt x="57" y="148"/>
                  </a:lnTo>
                  <a:lnTo>
                    <a:pt x="57" y="148"/>
                  </a:lnTo>
                  <a:lnTo>
                    <a:pt x="54" y="154"/>
                  </a:lnTo>
                  <a:lnTo>
                    <a:pt x="50" y="158"/>
                  </a:lnTo>
                  <a:lnTo>
                    <a:pt x="46" y="163"/>
                  </a:lnTo>
                  <a:lnTo>
                    <a:pt x="40" y="164"/>
                  </a:lnTo>
                  <a:lnTo>
                    <a:pt x="40" y="164"/>
                  </a:lnTo>
                  <a:lnTo>
                    <a:pt x="37" y="165"/>
                  </a:lnTo>
                  <a:lnTo>
                    <a:pt x="36" y="167"/>
                  </a:lnTo>
                  <a:lnTo>
                    <a:pt x="34" y="170"/>
                  </a:lnTo>
                  <a:lnTo>
                    <a:pt x="32" y="171"/>
                  </a:lnTo>
                  <a:lnTo>
                    <a:pt x="32" y="171"/>
                  </a:lnTo>
                  <a:lnTo>
                    <a:pt x="27" y="172"/>
                  </a:lnTo>
                  <a:lnTo>
                    <a:pt x="24" y="174"/>
                  </a:lnTo>
                  <a:lnTo>
                    <a:pt x="23" y="177"/>
                  </a:lnTo>
                  <a:lnTo>
                    <a:pt x="23" y="180"/>
                  </a:lnTo>
                  <a:lnTo>
                    <a:pt x="23" y="180"/>
                  </a:lnTo>
                  <a:lnTo>
                    <a:pt x="22" y="182"/>
                  </a:lnTo>
                  <a:lnTo>
                    <a:pt x="19" y="185"/>
                  </a:lnTo>
                  <a:lnTo>
                    <a:pt x="12" y="185"/>
                  </a:lnTo>
                  <a:lnTo>
                    <a:pt x="12" y="185"/>
                  </a:lnTo>
                  <a:lnTo>
                    <a:pt x="9" y="187"/>
                  </a:lnTo>
                  <a:lnTo>
                    <a:pt x="7" y="190"/>
                  </a:lnTo>
                  <a:lnTo>
                    <a:pt x="6" y="194"/>
                  </a:lnTo>
                  <a:lnTo>
                    <a:pt x="5" y="195"/>
                  </a:lnTo>
                  <a:lnTo>
                    <a:pt x="5" y="195"/>
                  </a:lnTo>
                  <a:lnTo>
                    <a:pt x="3" y="198"/>
                  </a:lnTo>
                  <a:lnTo>
                    <a:pt x="2" y="199"/>
                  </a:lnTo>
                  <a:lnTo>
                    <a:pt x="5" y="205"/>
                  </a:lnTo>
                  <a:lnTo>
                    <a:pt x="5" y="205"/>
                  </a:lnTo>
                  <a:lnTo>
                    <a:pt x="6" y="208"/>
                  </a:lnTo>
                  <a:lnTo>
                    <a:pt x="6" y="211"/>
                  </a:lnTo>
                  <a:lnTo>
                    <a:pt x="6" y="214"/>
                  </a:lnTo>
                  <a:lnTo>
                    <a:pt x="6" y="217"/>
                  </a:lnTo>
                  <a:lnTo>
                    <a:pt x="6" y="217"/>
                  </a:lnTo>
                  <a:lnTo>
                    <a:pt x="10" y="224"/>
                  </a:lnTo>
                  <a:lnTo>
                    <a:pt x="10" y="228"/>
                  </a:lnTo>
                  <a:lnTo>
                    <a:pt x="9" y="234"/>
                  </a:lnTo>
                  <a:lnTo>
                    <a:pt x="9" y="234"/>
                  </a:lnTo>
                  <a:lnTo>
                    <a:pt x="5" y="246"/>
                  </a:lnTo>
                  <a:lnTo>
                    <a:pt x="5" y="249"/>
                  </a:lnTo>
                  <a:lnTo>
                    <a:pt x="5" y="251"/>
                  </a:lnTo>
                  <a:lnTo>
                    <a:pt x="5" y="251"/>
                  </a:lnTo>
                  <a:lnTo>
                    <a:pt x="5" y="251"/>
                  </a:lnTo>
                  <a:lnTo>
                    <a:pt x="7" y="252"/>
                  </a:lnTo>
                  <a:lnTo>
                    <a:pt x="12" y="254"/>
                  </a:lnTo>
                  <a:lnTo>
                    <a:pt x="16" y="256"/>
                  </a:lnTo>
                  <a:lnTo>
                    <a:pt x="20" y="256"/>
                  </a:lnTo>
                  <a:lnTo>
                    <a:pt x="20" y="256"/>
                  </a:lnTo>
                  <a:lnTo>
                    <a:pt x="23" y="258"/>
                  </a:lnTo>
                  <a:lnTo>
                    <a:pt x="24" y="259"/>
                  </a:lnTo>
                  <a:lnTo>
                    <a:pt x="27" y="262"/>
                  </a:lnTo>
                  <a:lnTo>
                    <a:pt x="30" y="262"/>
                  </a:lnTo>
                  <a:lnTo>
                    <a:pt x="30" y="262"/>
                  </a:lnTo>
                  <a:lnTo>
                    <a:pt x="33" y="262"/>
                  </a:lnTo>
                  <a:lnTo>
                    <a:pt x="36" y="264"/>
                  </a:lnTo>
                  <a:lnTo>
                    <a:pt x="40" y="265"/>
                  </a:lnTo>
                  <a:lnTo>
                    <a:pt x="47" y="266"/>
                  </a:lnTo>
                  <a:lnTo>
                    <a:pt x="47" y="266"/>
                  </a:lnTo>
                  <a:lnTo>
                    <a:pt x="59" y="264"/>
                  </a:lnTo>
                  <a:lnTo>
                    <a:pt x="73" y="259"/>
                  </a:lnTo>
                  <a:lnTo>
                    <a:pt x="87" y="256"/>
                  </a:lnTo>
                  <a:lnTo>
                    <a:pt x="97" y="255"/>
                  </a:lnTo>
                  <a:lnTo>
                    <a:pt x="97" y="255"/>
                  </a:lnTo>
                  <a:lnTo>
                    <a:pt x="106" y="254"/>
                  </a:lnTo>
                  <a:lnTo>
                    <a:pt x="111" y="252"/>
                  </a:lnTo>
                  <a:lnTo>
                    <a:pt x="111" y="252"/>
                  </a:lnTo>
                  <a:lnTo>
                    <a:pt x="120" y="244"/>
                  </a:lnTo>
                  <a:lnTo>
                    <a:pt x="120" y="244"/>
                  </a:lnTo>
                  <a:lnTo>
                    <a:pt x="125" y="238"/>
                  </a:lnTo>
                  <a:lnTo>
                    <a:pt x="133" y="234"/>
                  </a:lnTo>
                  <a:lnTo>
                    <a:pt x="140" y="229"/>
                  </a:lnTo>
                  <a:lnTo>
                    <a:pt x="144" y="224"/>
                  </a:lnTo>
                  <a:lnTo>
                    <a:pt x="144" y="22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4" name="Freeform 275">
              <a:extLst>
                <a:ext uri="{FF2B5EF4-FFF2-40B4-BE49-F238E27FC236}">
                  <a16:creationId xmlns:a16="http://schemas.microsoft.com/office/drawing/2014/main" id="{6D6F3057-0F94-449D-B1FA-314BB78D7253}"/>
                </a:ext>
              </a:extLst>
            </p:cNvPr>
            <p:cNvSpPr>
              <a:spLocks/>
            </p:cNvSpPr>
            <p:nvPr/>
          </p:nvSpPr>
          <p:spPr bwMode="auto">
            <a:xfrm>
              <a:off x="4879805" y="2886768"/>
              <a:ext cx="476730" cy="384779"/>
            </a:xfrm>
            <a:custGeom>
              <a:avLst/>
              <a:gdLst/>
              <a:ahLst/>
              <a:cxnLst>
                <a:cxn ang="0">
                  <a:pos x="173" y="54"/>
                </a:cxn>
                <a:cxn ang="0">
                  <a:pos x="159" y="51"/>
                </a:cxn>
                <a:cxn ang="0">
                  <a:pos x="135" y="33"/>
                </a:cxn>
                <a:cxn ang="0">
                  <a:pos x="99" y="10"/>
                </a:cxn>
                <a:cxn ang="0">
                  <a:pos x="83" y="2"/>
                </a:cxn>
                <a:cxn ang="0">
                  <a:pos x="71" y="2"/>
                </a:cxn>
                <a:cxn ang="0">
                  <a:pos x="61" y="5"/>
                </a:cxn>
                <a:cxn ang="0">
                  <a:pos x="45" y="7"/>
                </a:cxn>
                <a:cxn ang="0">
                  <a:pos x="37" y="16"/>
                </a:cxn>
                <a:cxn ang="0">
                  <a:pos x="42" y="19"/>
                </a:cxn>
                <a:cxn ang="0">
                  <a:pos x="51" y="29"/>
                </a:cxn>
                <a:cxn ang="0">
                  <a:pos x="48" y="33"/>
                </a:cxn>
                <a:cxn ang="0">
                  <a:pos x="41" y="37"/>
                </a:cxn>
                <a:cxn ang="0">
                  <a:pos x="31" y="40"/>
                </a:cxn>
                <a:cxn ang="0">
                  <a:pos x="29" y="46"/>
                </a:cxn>
                <a:cxn ang="0">
                  <a:pos x="18" y="51"/>
                </a:cxn>
                <a:cxn ang="0">
                  <a:pos x="1" y="44"/>
                </a:cxn>
                <a:cxn ang="0">
                  <a:pos x="0" y="54"/>
                </a:cxn>
                <a:cxn ang="0">
                  <a:pos x="2" y="71"/>
                </a:cxn>
                <a:cxn ang="0">
                  <a:pos x="7" y="77"/>
                </a:cxn>
                <a:cxn ang="0">
                  <a:pos x="29" y="107"/>
                </a:cxn>
                <a:cxn ang="0">
                  <a:pos x="38" y="124"/>
                </a:cxn>
                <a:cxn ang="0">
                  <a:pos x="45" y="137"/>
                </a:cxn>
                <a:cxn ang="0">
                  <a:pos x="56" y="147"/>
                </a:cxn>
                <a:cxn ang="0">
                  <a:pos x="65" y="160"/>
                </a:cxn>
                <a:cxn ang="0">
                  <a:pos x="69" y="167"/>
                </a:cxn>
                <a:cxn ang="0">
                  <a:pos x="71" y="185"/>
                </a:cxn>
                <a:cxn ang="0">
                  <a:pos x="82" y="205"/>
                </a:cxn>
                <a:cxn ang="0">
                  <a:pos x="93" y="214"/>
                </a:cxn>
                <a:cxn ang="0">
                  <a:pos x="101" y="225"/>
                </a:cxn>
                <a:cxn ang="0">
                  <a:pos x="115" y="251"/>
                </a:cxn>
                <a:cxn ang="0">
                  <a:pos x="119" y="259"/>
                </a:cxn>
                <a:cxn ang="0">
                  <a:pos x="126" y="272"/>
                </a:cxn>
                <a:cxn ang="0">
                  <a:pos x="133" y="268"/>
                </a:cxn>
                <a:cxn ang="0">
                  <a:pos x="133" y="259"/>
                </a:cxn>
                <a:cxn ang="0">
                  <a:pos x="140" y="253"/>
                </a:cxn>
                <a:cxn ang="0">
                  <a:pos x="145" y="253"/>
                </a:cxn>
                <a:cxn ang="0">
                  <a:pos x="152" y="255"/>
                </a:cxn>
                <a:cxn ang="0">
                  <a:pos x="172" y="256"/>
                </a:cxn>
                <a:cxn ang="0">
                  <a:pos x="189" y="259"/>
                </a:cxn>
                <a:cxn ang="0">
                  <a:pos x="197" y="262"/>
                </a:cxn>
                <a:cxn ang="0">
                  <a:pos x="204" y="256"/>
                </a:cxn>
                <a:cxn ang="0">
                  <a:pos x="217" y="243"/>
                </a:cxn>
                <a:cxn ang="0">
                  <a:pos x="234" y="234"/>
                </a:cxn>
                <a:cxn ang="0">
                  <a:pos x="261" y="232"/>
                </a:cxn>
                <a:cxn ang="0">
                  <a:pos x="325" y="212"/>
                </a:cxn>
                <a:cxn ang="0">
                  <a:pos x="332" y="195"/>
                </a:cxn>
                <a:cxn ang="0">
                  <a:pos x="337" y="175"/>
                </a:cxn>
                <a:cxn ang="0">
                  <a:pos x="328" y="167"/>
                </a:cxn>
                <a:cxn ang="0">
                  <a:pos x="288" y="162"/>
                </a:cxn>
                <a:cxn ang="0">
                  <a:pos x="278" y="151"/>
                </a:cxn>
                <a:cxn ang="0">
                  <a:pos x="273" y="141"/>
                </a:cxn>
                <a:cxn ang="0">
                  <a:pos x="266" y="135"/>
                </a:cxn>
                <a:cxn ang="0">
                  <a:pos x="256" y="125"/>
                </a:cxn>
                <a:cxn ang="0">
                  <a:pos x="250" y="117"/>
                </a:cxn>
                <a:cxn ang="0">
                  <a:pos x="247" y="108"/>
                </a:cxn>
                <a:cxn ang="0">
                  <a:pos x="247" y="100"/>
                </a:cxn>
                <a:cxn ang="0">
                  <a:pos x="240" y="91"/>
                </a:cxn>
                <a:cxn ang="0">
                  <a:pos x="224" y="71"/>
                </a:cxn>
                <a:cxn ang="0">
                  <a:pos x="209" y="64"/>
                </a:cxn>
              </a:cxnLst>
              <a:rect l="0" t="0" r="r" b="b"/>
              <a:pathLst>
                <a:path w="337" h="272">
                  <a:moveTo>
                    <a:pt x="202" y="57"/>
                  </a:moveTo>
                  <a:lnTo>
                    <a:pt x="202" y="57"/>
                  </a:lnTo>
                  <a:lnTo>
                    <a:pt x="173" y="54"/>
                  </a:lnTo>
                  <a:lnTo>
                    <a:pt x="173" y="54"/>
                  </a:lnTo>
                  <a:lnTo>
                    <a:pt x="163" y="53"/>
                  </a:lnTo>
                  <a:lnTo>
                    <a:pt x="159" y="51"/>
                  </a:lnTo>
                  <a:lnTo>
                    <a:pt x="153" y="49"/>
                  </a:lnTo>
                  <a:lnTo>
                    <a:pt x="153" y="49"/>
                  </a:lnTo>
                  <a:lnTo>
                    <a:pt x="135" y="33"/>
                  </a:lnTo>
                  <a:lnTo>
                    <a:pt x="115" y="20"/>
                  </a:lnTo>
                  <a:lnTo>
                    <a:pt x="115" y="20"/>
                  </a:lnTo>
                  <a:lnTo>
                    <a:pt x="99" y="10"/>
                  </a:lnTo>
                  <a:lnTo>
                    <a:pt x="91" y="5"/>
                  </a:lnTo>
                  <a:lnTo>
                    <a:pt x="83" y="2"/>
                  </a:lnTo>
                  <a:lnTo>
                    <a:pt x="83" y="2"/>
                  </a:lnTo>
                  <a:lnTo>
                    <a:pt x="78" y="0"/>
                  </a:lnTo>
                  <a:lnTo>
                    <a:pt x="71" y="2"/>
                  </a:lnTo>
                  <a:lnTo>
                    <a:pt x="71" y="2"/>
                  </a:lnTo>
                  <a:lnTo>
                    <a:pt x="66" y="2"/>
                  </a:lnTo>
                  <a:lnTo>
                    <a:pt x="64" y="3"/>
                  </a:lnTo>
                  <a:lnTo>
                    <a:pt x="61" y="5"/>
                  </a:lnTo>
                  <a:lnTo>
                    <a:pt x="54" y="6"/>
                  </a:lnTo>
                  <a:lnTo>
                    <a:pt x="54" y="6"/>
                  </a:lnTo>
                  <a:lnTo>
                    <a:pt x="45" y="7"/>
                  </a:lnTo>
                  <a:lnTo>
                    <a:pt x="39" y="12"/>
                  </a:lnTo>
                  <a:lnTo>
                    <a:pt x="37" y="14"/>
                  </a:lnTo>
                  <a:lnTo>
                    <a:pt x="37" y="16"/>
                  </a:lnTo>
                  <a:lnTo>
                    <a:pt x="38" y="16"/>
                  </a:lnTo>
                  <a:lnTo>
                    <a:pt x="38" y="16"/>
                  </a:lnTo>
                  <a:lnTo>
                    <a:pt x="42" y="19"/>
                  </a:lnTo>
                  <a:lnTo>
                    <a:pt x="46" y="23"/>
                  </a:lnTo>
                  <a:lnTo>
                    <a:pt x="49" y="27"/>
                  </a:lnTo>
                  <a:lnTo>
                    <a:pt x="51" y="29"/>
                  </a:lnTo>
                  <a:lnTo>
                    <a:pt x="49" y="30"/>
                  </a:lnTo>
                  <a:lnTo>
                    <a:pt x="49" y="30"/>
                  </a:lnTo>
                  <a:lnTo>
                    <a:pt x="48" y="33"/>
                  </a:lnTo>
                  <a:lnTo>
                    <a:pt x="45" y="34"/>
                  </a:lnTo>
                  <a:lnTo>
                    <a:pt x="44" y="37"/>
                  </a:lnTo>
                  <a:lnTo>
                    <a:pt x="41" y="37"/>
                  </a:lnTo>
                  <a:lnTo>
                    <a:pt x="41" y="37"/>
                  </a:lnTo>
                  <a:lnTo>
                    <a:pt x="34" y="39"/>
                  </a:lnTo>
                  <a:lnTo>
                    <a:pt x="31" y="40"/>
                  </a:lnTo>
                  <a:lnTo>
                    <a:pt x="31" y="43"/>
                  </a:lnTo>
                  <a:lnTo>
                    <a:pt x="31" y="43"/>
                  </a:lnTo>
                  <a:lnTo>
                    <a:pt x="29" y="46"/>
                  </a:lnTo>
                  <a:lnTo>
                    <a:pt x="27" y="49"/>
                  </a:lnTo>
                  <a:lnTo>
                    <a:pt x="22" y="51"/>
                  </a:lnTo>
                  <a:lnTo>
                    <a:pt x="18" y="51"/>
                  </a:lnTo>
                  <a:lnTo>
                    <a:pt x="18" y="51"/>
                  </a:lnTo>
                  <a:lnTo>
                    <a:pt x="11" y="49"/>
                  </a:lnTo>
                  <a:lnTo>
                    <a:pt x="1" y="44"/>
                  </a:lnTo>
                  <a:lnTo>
                    <a:pt x="0" y="50"/>
                  </a:lnTo>
                  <a:lnTo>
                    <a:pt x="0" y="54"/>
                  </a:lnTo>
                  <a:lnTo>
                    <a:pt x="0" y="54"/>
                  </a:lnTo>
                  <a:lnTo>
                    <a:pt x="0" y="64"/>
                  </a:lnTo>
                  <a:lnTo>
                    <a:pt x="1" y="69"/>
                  </a:lnTo>
                  <a:lnTo>
                    <a:pt x="2" y="71"/>
                  </a:lnTo>
                  <a:lnTo>
                    <a:pt x="2" y="71"/>
                  </a:lnTo>
                  <a:lnTo>
                    <a:pt x="4" y="74"/>
                  </a:lnTo>
                  <a:lnTo>
                    <a:pt x="7" y="77"/>
                  </a:lnTo>
                  <a:lnTo>
                    <a:pt x="15" y="88"/>
                  </a:lnTo>
                  <a:lnTo>
                    <a:pt x="15" y="88"/>
                  </a:lnTo>
                  <a:lnTo>
                    <a:pt x="29" y="107"/>
                  </a:lnTo>
                  <a:lnTo>
                    <a:pt x="35" y="117"/>
                  </a:lnTo>
                  <a:lnTo>
                    <a:pt x="38" y="124"/>
                  </a:lnTo>
                  <a:lnTo>
                    <a:pt x="38" y="124"/>
                  </a:lnTo>
                  <a:lnTo>
                    <a:pt x="39" y="128"/>
                  </a:lnTo>
                  <a:lnTo>
                    <a:pt x="41" y="133"/>
                  </a:lnTo>
                  <a:lnTo>
                    <a:pt x="45" y="137"/>
                  </a:lnTo>
                  <a:lnTo>
                    <a:pt x="51" y="141"/>
                  </a:lnTo>
                  <a:lnTo>
                    <a:pt x="51" y="141"/>
                  </a:lnTo>
                  <a:lnTo>
                    <a:pt x="56" y="147"/>
                  </a:lnTo>
                  <a:lnTo>
                    <a:pt x="59" y="151"/>
                  </a:lnTo>
                  <a:lnTo>
                    <a:pt x="62" y="157"/>
                  </a:lnTo>
                  <a:lnTo>
                    <a:pt x="65" y="160"/>
                  </a:lnTo>
                  <a:lnTo>
                    <a:pt x="65" y="160"/>
                  </a:lnTo>
                  <a:lnTo>
                    <a:pt x="68" y="162"/>
                  </a:lnTo>
                  <a:lnTo>
                    <a:pt x="69" y="167"/>
                  </a:lnTo>
                  <a:lnTo>
                    <a:pt x="69" y="178"/>
                  </a:lnTo>
                  <a:lnTo>
                    <a:pt x="69" y="178"/>
                  </a:lnTo>
                  <a:lnTo>
                    <a:pt x="71" y="185"/>
                  </a:lnTo>
                  <a:lnTo>
                    <a:pt x="72" y="192"/>
                  </a:lnTo>
                  <a:lnTo>
                    <a:pt x="76" y="199"/>
                  </a:lnTo>
                  <a:lnTo>
                    <a:pt x="82" y="205"/>
                  </a:lnTo>
                  <a:lnTo>
                    <a:pt x="82" y="205"/>
                  </a:lnTo>
                  <a:lnTo>
                    <a:pt x="88" y="208"/>
                  </a:lnTo>
                  <a:lnTo>
                    <a:pt x="93" y="214"/>
                  </a:lnTo>
                  <a:lnTo>
                    <a:pt x="98" y="219"/>
                  </a:lnTo>
                  <a:lnTo>
                    <a:pt x="101" y="225"/>
                  </a:lnTo>
                  <a:lnTo>
                    <a:pt x="101" y="225"/>
                  </a:lnTo>
                  <a:lnTo>
                    <a:pt x="108" y="239"/>
                  </a:lnTo>
                  <a:lnTo>
                    <a:pt x="115" y="251"/>
                  </a:lnTo>
                  <a:lnTo>
                    <a:pt x="115" y="251"/>
                  </a:lnTo>
                  <a:lnTo>
                    <a:pt x="118" y="253"/>
                  </a:lnTo>
                  <a:lnTo>
                    <a:pt x="119" y="256"/>
                  </a:lnTo>
                  <a:lnTo>
                    <a:pt x="119" y="259"/>
                  </a:lnTo>
                  <a:lnTo>
                    <a:pt x="120" y="262"/>
                  </a:lnTo>
                  <a:lnTo>
                    <a:pt x="120" y="262"/>
                  </a:lnTo>
                  <a:lnTo>
                    <a:pt x="126" y="272"/>
                  </a:lnTo>
                  <a:lnTo>
                    <a:pt x="126" y="272"/>
                  </a:lnTo>
                  <a:lnTo>
                    <a:pt x="133" y="268"/>
                  </a:lnTo>
                  <a:lnTo>
                    <a:pt x="133" y="268"/>
                  </a:lnTo>
                  <a:lnTo>
                    <a:pt x="133" y="263"/>
                  </a:lnTo>
                  <a:lnTo>
                    <a:pt x="133" y="261"/>
                  </a:lnTo>
                  <a:lnTo>
                    <a:pt x="133" y="259"/>
                  </a:lnTo>
                  <a:lnTo>
                    <a:pt x="133" y="259"/>
                  </a:lnTo>
                  <a:lnTo>
                    <a:pt x="136" y="255"/>
                  </a:lnTo>
                  <a:lnTo>
                    <a:pt x="140" y="253"/>
                  </a:lnTo>
                  <a:lnTo>
                    <a:pt x="140" y="253"/>
                  </a:lnTo>
                  <a:lnTo>
                    <a:pt x="142" y="253"/>
                  </a:lnTo>
                  <a:lnTo>
                    <a:pt x="145" y="253"/>
                  </a:lnTo>
                  <a:lnTo>
                    <a:pt x="147" y="255"/>
                  </a:lnTo>
                  <a:lnTo>
                    <a:pt x="152" y="255"/>
                  </a:lnTo>
                  <a:lnTo>
                    <a:pt x="152" y="255"/>
                  </a:lnTo>
                  <a:lnTo>
                    <a:pt x="163" y="255"/>
                  </a:lnTo>
                  <a:lnTo>
                    <a:pt x="172" y="256"/>
                  </a:lnTo>
                  <a:lnTo>
                    <a:pt x="172" y="256"/>
                  </a:lnTo>
                  <a:lnTo>
                    <a:pt x="175" y="258"/>
                  </a:lnTo>
                  <a:lnTo>
                    <a:pt x="182" y="258"/>
                  </a:lnTo>
                  <a:lnTo>
                    <a:pt x="189" y="259"/>
                  </a:lnTo>
                  <a:lnTo>
                    <a:pt x="194" y="261"/>
                  </a:lnTo>
                  <a:lnTo>
                    <a:pt x="194" y="261"/>
                  </a:lnTo>
                  <a:lnTo>
                    <a:pt x="197" y="262"/>
                  </a:lnTo>
                  <a:lnTo>
                    <a:pt x="200" y="262"/>
                  </a:lnTo>
                  <a:lnTo>
                    <a:pt x="203" y="261"/>
                  </a:lnTo>
                  <a:lnTo>
                    <a:pt x="204" y="256"/>
                  </a:lnTo>
                  <a:lnTo>
                    <a:pt x="204" y="256"/>
                  </a:lnTo>
                  <a:lnTo>
                    <a:pt x="210" y="251"/>
                  </a:lnTo>
                  <a:lnTo>
                    <a:pt x="217" y="243"/>
                  </a:lnTo>
                  <a:lnTo>
                    <a:pt x="230" y="235"/>
                  </a:lnTo>
                  <a:lnTo>
                    <a:pt x="230" y="235"/>
                  </a:lnTo>
                  <a:lnTo>
                    <a:pt x="234" y="234"/>
                  </a:lnTo>
                  <a:lnTo>
                    <a:pt x="243" y="234"/>
                  </a:lnTo>
                  <a:lnTo>
                    <a:pt x="253" y="234"/>
                  </a:lnTo>
                  <a:lnTo>
                    <a:pt x="261" y="232"/>
                  </a:lnTo>
                  <a:lnTo>
                    <a:pt x="261" y="232"/>
                  </a:lnTo>
                  <a:lnTo>
                    <a:pt x="295" y="222"/>
                  </a:lnTo>
                  <a:lnTo>
                    <a:pt x="325" y="212"/>
                  </a:lnTo>
                  <a:lnTo>
                    <a:pt x="325" y="212"/>
                  </a:lnTo>
                  <a:lnTo>
                    <a:pt x="328" y="207"/>
                  </a:lnTo>
                  <a:lnTo>
                    <a:pt x="332" y="195"/>
                  </a:lnTo>
                  <a:lnTo>
                    <a:pt x="337" y="178"/>
                  </a:lnTo>
                  <a:lnTo>
                    <a:pt x="337" y="178"/>
                  </a:lnTo>
                  <a:lnTo>
                    <a:pt x="337" y="175"/>
                  </a:lnTo>
                  <a:lnTo>
                    <a:pt x="334" y="171"/>
                  </a:lnTo>
                  <a:lnTo>
                    <a:pt x="331" y="168"/>
                  </a:lnTo>
                  <a:lnTo>
                    <a:pt x="328" y="167"/>
                  </a:lnTo>
                  <a:lnTo>
                    <a:pt x="328" y="167"/>
                  </a:lnTo>
                  <a:lnTo>
                    <a:pt x="308" y="165"/>
                  </a:lnTo>
                  <a:lnTo>
                    <a:pt x="288" y="162"/>
                  </a:lnTo>
                  <a:lnTo>
                    <a:pt x="288" y="162"/>
                  </a:lnTo>
                  <a:lnTo>
                    <a:pt x="283" y="157"/>
                  </a:lnTo>
                  <a:lnTo>
                    <a:pt x="278" y="151"/>
                  </a:lnTo>
                  <a:lnTo>
                    <a:pt x="276" y="145"/>
                  </a:lnTo>
                  <a:lnTo>
                    <a:pt x="276" y="145"/>
                  </a:lnTo>
                  <a:lnTo>
                    <a:pt x="273" y="141"/>
                  </a:lnTo>
                  <a:lnTo>
                    <a:pt x="270" y="135"/>
                  </a:lnTo>
                  <a:lnTo>
                    <a:pt x="270" y="135"/>
                  </a:lnTo>
                  <a:lnTo>
                    <a:pt x="266" y="135"/>
                  </a:lnTo>
                  <a:lnTo>
                    <a:pt x="263" y="134"/>
                  </a:lnTo>
                  <a:lnTo>
                    <a:pt x="258" y="131"/>
                  </a:lnTo>
                  <a:lnTo>
                    <a:pt x="256" y="125"/>
                  </a:lnTo>
                  <a:lnTo>
                    <a:pt x="256" y="125"/>
                  </a:lnTo>
                  <a:lnTo>
                    <a:pt x="253" y="123"/>
                  </a:lnTo>
                  <a:lnTo>
                    <a:pt x="250" y="117"/>
                  </a:lnTo>
                  <a:lnTo>
                    <a:pt x="247" y="113"/>
                  </a:lnTo>
                  <a:lnTo>
                    <a:pt x="247" y="110"/>
                  </a:lnTo>
                  <a:lnTo>
                    <a:pt x="247" y="108"/>
                  </a:lnTo>
                  <a:lnTo>
                    <a:pt x="247" y="108"/>
                  </a:lnTo>
                  <a:lnTo>
                    <a:pt x="248" y="104"/>
                  </a:lnTo>
                  <a:lnTo>
                    <a:pt x="247" y="100"/>
                  </a:lnTo>
                  <a:lnTo>
                    <a:pt x="244" y="96"/>
                  </a:lnTo>
                  <a:lnTo>
                    <a:pt x="240" y="91"/>
                  </a:lnTo>
                  <a:lnTo>
                    <a:pt x="240" y="91"/>
                  </a:lnTo>
                  <a:lnTo>
                    <a:pt x="230" y="81"/>
                  </a:lnTo>
                  <a:lnTo>
                    <a:pt x="226" y="77"/>
                  </a:lnTo>
                  <a:lnTo>
                    <a:pt x="224" y="71"/>
                  </a:lnTo>
                  <a:lnTo>
                    <a:pt x="224" y="71"/>
                  </a:lnTo>
                  <a:lnTo>
                    <a:pt x="221" y="66"/>
                  </a:lnTo>
                  <a:lnTo>
                    <a:pt x="209" y="64"/>
                  </a:lnTo>
                  <a:lnTo>
                    <a:pt x="202" y="5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5" name="Freeform 276">
              <a:extLst>
                <a:ext uri="{FF2B5EF4-FFF2-40B4-BE49-F238E27FC236}">
                  <a16:creationId xmlns:a16="http://schemas.microsoft.com/office/drawing/2014/main" id="{1AEDCCFC-5DFF-473C-80EC-CFA709C2165F}"/>
                </a:ext>
              </a:extLst>
            </p:cNvPr>
            <p:cNvSpPr>
              <a:spLocks/>
            </p:cNvSpPr>
            <p:nvPr/>
          </p:nvSpPr>
          <p:spPr bwMode="auto">
            <a:xfrm>
              <a:off x="5271657" y="3063597"/>
              <a:ext cx="181072" cy="203707"/>
            </a:xfrm>
            <a:custGeom>
              <a:avLst/>
              <a:gdLst/>
              <a:ahLst/>
              <a:cxnLst>
                <a:cxn ang="0">
                  <a:pos x="64" y="16"/>
                </a:cxn>
                <a:cxn ang="0">
                  <a:pos x="48" y="42"/>
                </a:cxn>
                <a:cxn ang="0">
                  <a:pos x="51" y="42"/>
                </a:cxn>
                <a:cxn ang="0">
                  <a:pos x="54" y="43"/>
                </a:cxn>
                <a:cxn ang="0">
                  <a:pos x="60" y="50"/>
                </a:cxn>
                <a:cxn ang="0">
                  <a:pos x="60" y="53"/>
                </a:cxn>
                <a:cxn ang="0">
                  <a:pos x="51" y="82"/>
                </a:cxn>
                <a:cxn ang="0">
                  <a:pos x="48" y="87"/>
                </a:cxn>
                <a:cxn ang="0">
                  <a:pos x="0" y="103"/>
                </a:cxn>
                <a:cxn ang="0">
                  <a:pos x="20" y="144"/>
                </a:cxn>
                <a:cxn ang="0">
                  <a:pos x="24" y="141"/>
                </a:cxn>
                <a:cxn ang="0">
                  <a:pos x="30" y="140"/>
                </a:cxn>
                <a:cxn ang="0">
                  <a:pos x="44" y="138"/>
                </a:cxn>
                <a:cxn ang="0">
                  <a:pos x="50" y="137"/>
                </a:cxn>
                <a:cxn ang="0">
                  <a:pos x="53" y="136"/>
                </a:cxn>
                <a:cxn ang="0">
                  <a:pos x="53" y="128"/>
                </a:cxn>
                <a:cxn ang="0">
                  <a:pos x="55" y="124"/>
                </a:cxn>
                <a:cxn ang="0">
                  <a:pos x="65" y="123"/>
                </a:cxn>
                <a:cxn ang="0">
                  <a:pos x="74" y="121"/>
                </a:cxn>
                <a:cxn ang="0">
                  <a:pos x="75" y="120"/>
                </a:cxn>
                <a:cxn ang="0">
                  <a:pos x="80" y="110"/>
                </a:cxn>
                <a:cxn ang="0">
                  <a:pos x="84" y="107"/>
                </a:cxn>
                <a:cxn ang="0">
                  <a:pos x="94" y="104"/>
                </a:cxn>
                <a:cxn ang="0">
                  <a:pos x="94" y="101"/>
                </a:cxn>
                <a:cxn ang="0">
                  <a:pos x="94" y="90"/>
                </a:cxn>
                <a:cxn ang="0">
                  <a:pos x="98" y="82"/>
                </a:cxn>
                <a:cxn ang="0">
                  <a:pos x="100" y="80"/>
                </a:cxn>
                <a:cxn ang="0">
                  <a:pos x="108" y="77"/>
                </a:cxn>
                <a:cxn ang="0">
                  <a:pos x="112" y="72"/>
                </a:cxn>
                <a:cxn ang="0">
                  <a:pos x="114" y="69"/>
                </a:cxn>
                <a:cxn ang="0">
                  <a:pos x="125" y="53"/>
                </a:cxn>
                <a:cxn ang="0">
                  <a:pos x="128" y="49"/>
                </a:cxn>
                <a:cxn ang="0">
                  <a:pos x="127" y="45"/>
                </a:cxn>
                <a:cxn ang="0">
                  <a:pos x="125" y="45"/>
                </a:cxn>
                <a:cxn ang="0">
                  <a:pos x="117" y="36"/>
                </a:cxn>
                <a:cxn ang="0">
                  <a:pos x="111" y="27"/>
                </a:cxn>
                <a:cxn ang="0">
                  <a:pos x="101" y="25"/>
                </a:cxn>
                <a:cxn ang="0">
                  <a:pos x="88" y="20"/>
                </a:cxn>
                <a:cxn ang="0">
                  <a:pos x="84" y="17"/>
                </a:cxn>
                <a:cxn ang="0">
                  <a:pos x="78" y="10"/>
                </a:cxn>
                <a:cxn ang="0">
                  <a:pos x="70" y="3"/>
                </a:cxn>
              </a:cxnLst>
              <a:rect l="0" t="0" r="r" b="b"/>
              <a:pathLst>
                <a:path w="128" h="144">
                  <a:moveTo>
                    <a:pt x="64" y="3"/>
                  </a:moveTo>
                  <a:lnTo>
                    <a:pt x="64" y="16"/>
                  </a:lnTo>
                  <a:lnTo>
                    <a:pt x="54" y="29"/>
                  </a:lnTo>
                  <a:lnTo>
                    <a:pt x="48" y="42"/>
                  </a:lnTo>
                  <a:lnTo>
                    <a:pt x="48" y="42"/>
                  </a:lnTo>
                  <a:lnTo>
                    <a:pt x="51" y="42"/>
                  </a:lnTo>
                  <a:lnTo>
                    <a:pt x="51" y="42"/>
                  </a:lnTo>
                  <a:lnTo>
                    <a:pt x="54" y="43"/>
                  </a:lnTo>
                  <a:lnTo>
                    <a:pt x="57" y="46"/>
                  </a:lnTo>
                  <a:lnTo>
                    <a:pt x="60" y="50"/>
                  </a:lnTo>
                  <a:lnTo>
                    <a:pt x="60" y="53"/>
                  </a:lnTo>
                  <a:lnTo>
                    <a:pt x="60" y="53"/>
                  </a:lnTo>
                  <a:lnTo>
                    <a:pt x="55" y="70"/>
                  </a:lnTo>
                  <a:lnTo>
                    <a:pt x="51" y="82"/>
                  </a:lnTo>
                  <a:lnTo>
                    <a:pt x="48" y="87"/>
                  </a:lnTo>
                  <a:lnTo>
                    <a:pt x="48" y="87"/>
                  </a:lnTo>
                  <a:lnTo>
                    <a:pt x="31" y="93"/>
                  </a:lnTo>
                  <a:lnTo>
                    <a:pt x="0" y="103"/>
                  </a:lnTo>
                  <a:lnTo>
                    <a:pt x="0" y="103"/>
                  </a:lnTo>
                  <a:lnTo>
                    <a:pt x="20" y="144"/>
                  </a:lnTo>
                  <a:lnTo>
                    <a:pt x="20" y="144"/>
                  </a:lnTo>
                  <a:lnTo>
                    <a:pt x="24" y="141"/>
                  </a:lnTo>
                  <a:lnTo>
                    <a:pt x="24" y="141"/>
                  </a:lnTo>
                  <a:lnTo>
                    <a:pt x="30" y="140"/>
                  </a:lnTo>
                  <a:lnTo>
                    <a:pt x="37" y="138"/>
                  </a:lnTo>
                  <a:lnTo>
                    <a:pt x="44" y="138"/>
                  </a:lnTo>
                  <a:lnTo>
                    <a:pt x="50" y="137"/>
                  </a:lnTo>
                  <a:lnTo>
                    <a:pt x="50" y="137"/>
                  </a:lnTo>
                  <a:lnTo>
                    <a:pt x="51" y="137"/>
                  </a:lnTo>
                  <a:lnTo>
                    <a:pt x="53" y="136"/>
                  </a:lnTo>
                  <a:lnTo>
                    <a:pt x="53" y="133"/>
                  </a:lnTo>
                  <a:lnTo>
                    <a:pt x="53" y="128"/>
                  </a:lnTo>
                  <a:lnTo>
                    <a:pt x="55" y="124"/>
                  </a:lnTo>
                  <a:lnTo>
                    <a:pt x="55" y="124"/>
                  </a:lnTo>
                  <a:lnTo>
                    <a:pt x="61" y="123"/>
                  </a:lnTo>
                  <a:lnTo>
                    <a:pt x="65" y="123"/>
                  </a:lnTo>
                  <a:lnTo>
                    <a:pt x="70" y="123"/>
                  </a:lnTo>
                  <a:lnTo>
                    <a:pt x="74" y="121"/>
                  </a:lnTo>
                  <a:lnTo>
                    <a:pt x="74" y="121"/>
                  </a:lnTo>
                  <a:lnTo>
                    <a:pt x="75" y="120"/>
                  </a:lnTo>
                  <a:lnTo>
                    <a:pt x="78" y="114"/>
                  </a:lnTo>
                  <a:lnTo>
                    <a:pt x="80" y="110"/>
                  </a:lnTo>
                  <a:lnTo>
                    <a:pt x="84" y="107"/>
                  </a:lnTo>
                  <a:lnTo>
                    <a:pt x="84" y="107"/>
                  </a:lnTo>
                  <a:lnTo>
                    <a:pt x="91" y="106"/>
                  </a:lnTo>
                  <a:lnTo>
                    <a:pt x="94" y="104"/>
                  </a:lnTo>
                  <a:lnTo>
                    <a:pt x="94" y="101"/>
                  </a:lnTo>
                  <a:lnTo>
                    <a:pt x="94" y="101"/>
                  </a:lnTo>
                  <a:lnTo>
                    <a:pt x="94" y="97"/>
                  </a:lnTo>
                  <a:lnTo>
                    <a:pt x="94" y="90"/>
                  </a:lnTo>
                  <a:lnTo>
                    <a:pt x="97" y="83"/>
                  </a:lnTo>
                  <a:lnTo>
                    <a:pt x="98" y="82"/>
                  </a:lnTo>
                  <a:lnTo>
                    <a:pt x="100" y="80"/>
                  </a:lnTo>
                  <a:lnTo>
                    <a:pt x="100" y="80"/>
                  </a:lnTo>
                  <a:lnTo>
                    <a:pt x="104" y="79"/>
                  </a:lnTo>
                  <a:lnTo>
                    <a:pt x="108" y="77"/>
                  </a:lnTo>
                  <a:lnTo>
                    <a:pt x="111" y="74"/>
                  </a:lnTo>
                  <a:lnTo>
                    <a:pt x="112" y="72"/>
                  </a:lnTo>
                  <a:lnTo>
                    <a:pt x="112" y="72"/>
                  </a:lnTo>
                  <a:lnTo>
                    <a:pt x="114" y="69"/>
                  </a:lnTo>
                  <a:lnTo>
                    <a:pt x="118" y="63"/>
                  </a:lnTo>
                  <a:lnTo>
                    <a:pt x="125" y="53"/>
                  </a:lnTo>
                  <a:lnTo>
                    <a:pt x="125" y="53"/>
                  </a:lnTo>
                  <a:lnTo>
                    <a:pt x="128" y="49"/>
                  </a:lnTo>
                  <a:lnTo>
                    <a:pt x="128" y="46"/>
                  </a:lnTo>
                  <a:lnTo>
                    <a:pt x="127" y="45"/>
                  </a:lnTo>
                  <a:lnTo>
                    <a:pt x="125" y="45"/>
                  </a:lnTo>
                  <a:lnTo>
                    <a:pt x="125" y="45"/>
                  </a:lnTo>
                  <a:lnTo>
                    <a:pt x="121" y="42"/>
                  </a:lnTo>
                  <a:lnTo>
                    <a:pt x="117" y="36"/>
                  </a:lnTo>
                  <a:lnTo>
                    <a:pt x="111" y="27"/>
                  </a:lnTo>
                  <a:lnTo>
                    <a:pt x="111" y="27"/>
                  </a:lnTo>
                  <a:lnTo>
                    <a:pt x="108" y="25"/>
                  </a:lnTo>
                  <a:lnTo>
                    <a:pt x="101" y="25"/>
                  </a:lnTo>
                  <a:lnTo>
                    <a:pt x="92" y="22"/>
                  </a:lnTo>
                  <a:lnTo>
                    <a:pt x="88" y="20"/>
                  </a:lnTo>
                  <a:lnTo>
                    <a:pt x="84" y="17"/>
                  </a:lnTo>
                  <a:lnTo>
                    <a:pt x="84" y="17"/>
                  </a:lnTo>
                  <a:lnTo>
                    <a:pt x="81" y="13"/>
                  </a:lnTo>
                  <a:lnTo>
                    <a:pt x="78" y="10"/>
                  </a:lnTo>
                  <a:lnTo>
                    <a:pt x="75" y="0"/>
                  </a:lnTo>
                  <a:lnTo>
                    <a:pt x="70" y="3"/>
                  </a:lnTo>
                  <a:lnTo>
                    <a:pt x="64" y="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6" name="Freeform 277">
              <a:extLst>
                <a:ext uri="{FF2B5EF4-FFF2-40B4-BE49-F238E27FC236}">
                  <a16:creationId xmlns:a16="http://schemas.microsoft.com/office/drawing/2014/main" id="{AC520D72-3FB7-46EE-A917-6F92864D2851}"/>
                </a:ext>
              </a:extLst>
            </p:cNvPr>
            <p:cNvSpPr>
              <a:spLocks/>
            </p:cNvSpPr>
            <p:nvPr/>
          </p:nvSpPr>
          <p:spPr bwMode="auto">
            <a:xfrm>
              <a:off x="5241950" y="3042377"/>
              <a:ext cx="24049" cy="35366"/>
            </a:xfrm>
            <a:custGeom>
              <a:avLst/>
              <a:gdLst/>
              <a:ahLst/>
              <a:cxnLst>
                <a:cxn ang="0">
                  <a:pos x="14" y="25"/>
                </a:cxn>
                <a:cxn ang="0">
                  <a:pos x="14" y="25"/>
                </a:cxn>
                <a:cxn ang="0">
                  <a:pos x="14" y="23"/>
                </a:cxn>
                <a:cxn ang="0">
                  <a:pos x="14" y="20"/>
                </a:cxn>
                <a:cxn ang="0">
                  <a:pos x="14" y="20"/>
                </a:cxn>
                <a:cxn ang="0">
                  <a:pos x="15" y="15"/>
                </a:cxn>
                <a:cxn ang="0">
                  <a:pos x="17" y="8"/>
                </a:cxn>
                <a:cxn ang="0">
                  <a:pos x="15" y="3"/>
                </a:cxn>
                <a:cxn ang="0">
                  <a:pos x="14" y="1"/>
                </a:cxn>
                <a:cxn ang="0">
                  <a:pos x="12" y="0"/>
                </a:cxn>
                <a:cxn ang="0">
                  <a:pos x="12" y="0"/>
                </a:cxn>
                <a:cxn ang="0">
                  <a:pos x="10" y="0"/>
                </a:cxn>
                <a:cxn ang="0">
                  <a:pos x="7" y="1"/>
                </a:cxn>
                <a:cxn ang="0">
                  <a:pos x="4" y="5"/>
                </a:cxn>
                <a:cxn ang="0">
                  <a:pos x="2" y="11"/>
                </a:cxn>
                <a:cxn ang="0">
                  <a:pos x="1" y="15"/>
                </a:cxn>
                <a:cxn ang="0">
                  <a:pos x="1" y="15"/>
                </a:cxn>
                <a:cxn ang="0">
                  <a:pos x="1" y="15"/>
                </a:cxn>
                <a:cxn ang="0">
                  <a:pos x="0" y="15"/>
                </a:cxn>
                <a:cxn ang="0">
                  <a:pos x="0" y="15"/>
                </a:cxn>
                <a:cxn ang="0">
                  <a:pos x="2" y="21"/>
                </a:cxn>
                <a:cxn ang="0">
                  <a:pos x="7" y="24"/>
                </a:cxn>
                <a:cxn ang="0">
                  <a:pos x="10" y="25"/>
                </a:cxn>
                <a:cxn ang="0">
                  <a:pos x="14" y="25"/>
                </a:cxn>
                <a:cxn ang="0">
                  <a:pos x="14" y="25"/>
                </a:cxn>
              </a:cxnLst>
              <a:rect l="0" t="0" r="r" b="b"/>
              <a:pathLst>
                <a:path w="17" h="25">
                  <a:moveTo>
                    <a:pt x="14" y="25"/>
                  </a:moveTo>
                  <a:lnTo>
                    <a:pt x="14" y="25"/>
                  </a:lnTo>
                  <a:lnTo>
                    <a:pt x="14" y="23"/>
                  </a:lnTo>
                  <a:lnTo>
                    <a:pt x="14" y="20"/>
                  </a:lnTo>
                  <a:lnTo>
                    <a:pt x="14" y="20"/>
                  </a:lnTo>
                  <a:lnTo>
                    <a:pt x="15" y="15"/>
                  </a:lnTo>
                  <a:lnTo>
                    <a:pt x="17" y="8"/>
                  </a:lnTo>
                  <a:lnTo>
                    <a:pt x="15" y="3"/>
                  </a:lnTo>
                  <a:lnTo>
                    <a:pt x="14" y="1"/>
                  </a:lnTo>
                  <a:lnTo>
                    <a:pt x="12" y="0"/>
                  </a:lnTo>
                  <a:lnTo>
                    <a:pt x="12" y="0"/>
                  </a:lnTo>
                  <a:lnTo>
                    <a:pt x="10" y="0"/>
                  </a:lnTo>
                  <a:lnTo>
                    <a:pt x="7" y="1"/>
                  </a:lnTo>
                  <a:lnTo>
                    <a:pt x="4" y="5"/>
                  </a:lnTo>
                  <a:lnTo>
                    <a:pt x="2" y="11"/>
                  </a:lnTo>
                  <a:lnTo>
                    <a:pt x="1" y="15"/>
                  </a:lnTo>
                  <a:lnTo>
                    <a:pt x="1" y="15"/>
                  </a:lnTo>
                  <a:lnTo>
                    <a:pt x="1" y="15"/>
                  </a:lnTo>
                  <a:lnTo>
                    <a:pt x="0" y="15"/>
                  </a:lnTo>
                  <a:lnTo>
                    <a:pt x="0" y="15"/>
                  </a:lnTo>
                  <a:lnTo>
                    <a:pt x="2" y="21"/>
                  </a:lnTo>
                  <a:lnTo>
                    <a:pt x="7" y="24"/>
                  </a:lnTo>
                  <a:lnTo>
                    <a:pt x="10" y="25"/>
                  </a:lnTo>
                  <a:lnTo>
                    <a:pt x="14" y="25"/>
                  </a:lnTo>
                  <a:lnTo>
                    <a:pt x="14" y="2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7" name="Freeform 278">
              <a:extLst>
                <a:ext uri="{FF2B5EF4-FFF2-40B4-BE49-F238E27FC236}">
                  <a16:creationId xmlns:a16="http://schemas.microsoft.com/office/drawing/2014/main" id="{5B1D1F21-E95D-48ED-AE01-F8791DCFA842}"/>
                </a:ext>
              </a:extLst>
            </p:cNvPr>
            <p:cNvSpPr>
              <a:spLocks/>
            </p:cNvSpPr>
            <p:nvPr/>
          </p:nvSpPr>
          <p:spPr bwMode="auto">
            <a:xfrm>
              <a:off x="5270243" y="3036718"/>
              <a:ext cx="107512" cy="86293"/>
            </a:xfrm>
            <a:custGeom>
              <a:avLst/>
              <a:gdLst/>
              <a:ahLst/>
              <a:cxnLst>
                <a:cxn ang="0">
                  <a:pos x="12" y="56"/>
                </a:cxn>
                <a:cxn ang="0">
                  <a:pos x="12" y="56"/>
                </a:cxn>
                <a:cxn ang="0">
                  <a:pos x="28" y="59"/>
                </a:cxn>
                <a:cxn ang="0">
                  <a:pos x="49" y="61"/>
                </a:cxn>
                <a:cxn ang="0">
                  <a:pos x="55" y="48"/>
                </a:cxn>
                <a:cxn ang="0">
                  <a:pos x="65" y="35"/>
                </a:cxn>
                <a:cxn ang="0">
                  <a:pos x="65" y="22"/>
                </a:cxn>
                <a:cxn ang="0">
                  <a:pos x="71" y="22"/>
                </a:cxn>
                <a:cxn ang="0">
                  <a:pos x="76" y="19"/>
                </a:cxn>
                <a:cxn ang="0">
                  <a:pos x="76" y="19"/>
                </a:cxn>
                <a:cxn ang="0">
                  <a:pos x="73" y="5"/>
                </a:cxn>
                <a:cxn ang="0">
                  <a:pos x="73" y="1"/>
                </a:cxn>
                <a:cxn ang="0">
                  <a:pos x="72" y="0"/>
                </a:cxn>
                <a:cxn ang="0">
                  <a:pos x="72" y="0"/>
                </a:cxn>
                <a:cxn ang="0">
                  <a:pos x="69" y="1"/>
                </a:cxn>
                <a:cxn ang="0">
                  <a:pos x="64" y="7"/>
                </a:cxn>
                <a:cxn ang="0">
                  <a:pos x="58" y="14"/>
                </a:cxn>
                <a:cxn ang="0">
                  <a:pos x="54" y="21"/>
                </a:cxn>
                <a:cxn ang="0">
                  <a:pos x="54" y="21"/>
                </a:cxn>
                <a:cxn ang="0">
                  <a:pos x="48" y="27"/>
                </a:cxn>
                <a:cxn ang="0">
                  <a:pos x="41" y="32"/>
                </a:cxn>
                <a:cxn ang="0">
                  <a:pos x="32" y="35"/>
                </a:cxn>
                <a:cxn ang="0">
                  <a:pos x="22" y="35"/>
                </a:cxn>
                <a:cxn ang="0">
                  <a:pos x="22" y="35"/>
                </a:cxn>
                <a:cxn ang="0">
                  <a:pos x="15" y="35"/>
                </a:cxn>
                <a:cxn ang="0">
                  <a:pos x="9" y="36"/>
                </a:cxn>
                <a:cxn ang="0">
                  <a:pos x="4" y="39"/>
                </a:cxn>
                <a:cxn ang="0">
                  <a:pos x="4" y="39"/>
                </a:cxn>
                <a:cxn ang="0">
                  <a:pos x="2" y="41"/>
                </a:cxn>
                <a:cxn ang="0">
                  <a:pos x="0" y="39"/>
                </a:cxn>
                <a:cxn ang="0">
                  <a:pos x="0" y="39"/>
                </a:cxn>
                <a:cxn ang="0">
                  <a:pos x="2" y="45"/>
                </a:cxn>
                <a:cxn ang="0">
                  <a:pos x="7" y="51"/>
                </a:cxn>
                <a:cxn ang="0">
                  <a:pos x="12" y="56"/>
                </a:cxn>
                <a:cxn ang="0">
                  <a:pos x="12" y="56"/>
                </a:cxn>
              </a:cxnLst>
              <a:rect l="0" t="0" r="r" b="b"/>
              <a:pathLst>
                <a:path w="76" h="61">
                  <a:moveTo>
                    <a:pt x="12" y="56"/>
                  </a:moveTo>
                  <a:lnTo>
                    <a:pt x="12" y="56"/>
                  </a:lnTo>
                  <a:lnTo>
                    <a:pt x="28" y="59"/>
                  </a:lnTo>
                  <a:lnTo>
                    <a:pt x="49" y="61"/>
                  </a:lnTo>
                  <a:lnTo>
                    <a:pt x="55" y="48"/>
                  </a:lnTo>
                  <a:lnTo>
                    <a:pt x="65" y="35"/>
                  </a:lnTo>
                  <a:lnTo>
                    <a:pt x="65" y="22"/>
                  </a:lnTo>
                  <a:lnTo>
                    <a:pt x="71" y="22"/>
                  </a:lnTo>
                  <a:lnTo>
                    <a:pt x="76" y="19"/>
                  </a:lnTo>
                  <a:lnTo>
                    <a:pt x="76" y="19"/>
                  </a:lnTo>
                  <a:lnTo>
                    <a:pt x="73" y="5"/>
                  </a:lnTo>
                  <a:lnTo>
                    <a:pt x="73" y="1"/>
                  </a:lnTo>
                  <a:lnTo>
                    <a:pt x="72" y="0"/>
                  </a:lnTo>
                  <a:lnTo>
                    <a:pt x="72" y="0"/>
                  </a:lnTo>
                  <a:lnTo>
                    <a:pt x="69" y="1"/>
                  </a:lnTo>
                  <a:lnTo>
                    <a:pt x="64" y="7"/>
                  </a:lnTo>
                  <a:lnTo>
                    <a:pt x="58" y="14"/>
                  </a:lnTo>
                  <a:lnTo>
                    <a:pt x="54" y="21"/>
                  </a:lnTo>
                  <a:lnTo>
                    <a:pt x="54" y="21"/>
                  </a:lnTo>
                  <a:lnTo>
                    <a:pt x="48" y="27"/>
                  </a:lnTo>
                  <a:lnTo>
                    <a:pt x="41" y="32"/>
                  </a:lnTo>
                  <a:lnTo>
                    <a:pt x="32" y="35"/>
                  </a:lnTo>
                  <a:lnTo>
                    <a:pt x="22" y="35"/>
                  </a:lnTo>
                  <a:lnTo>
                    <a:pt x="22" y="35"/>
                  </a:lnTo>
                  <a:lnTo>
                    <a:pt x="15" y="35"/>
                  </a:lnTo>
                  <a:lnTo>
                    <a:pt x="9" y="36"/>
                  </a:lnTo>
                  <a:lnTo>
                    <a:pt x="4" y="39"/>
                  </a:lnTo>
                  <a:lnTo>
                    <a:pt x="4" y="39"/>
                  </a:lnTo>
                  <a:lnTo>
                    <a:pt x="2" y="41"/>
                  </a:lnTo>
                  <a:lnTo>
                    <a:pt x="0" y="39"/>
                  </a:lnTo>
                  <a:lnTo>
                    <a:pt x="0" y="39"/>
                  </a:lnTo>
                  <a:lnTo>
                    <a:pt x="2" y="45"/>
                  </a:lnTo>
                  <a:lnTo>
                    <a:pt x="7" y="51"/>
                  </a:lnTo>
                  <a:lnTo>
                    <a:pt x="12" y="56"/>
                  </a:lnTo>
                  <a:lnTo>
                    <a:pt x="12" y="5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8" name="Freeform 279">
              <a:extLst>
                <a:ext uri="{FF2B5EF4-FFF2-40B4-BE49-F238E27FC236}">
                  <a16:creationId xmlns:a16="http://schemas.microsoft.com/office/drawing/2014/main" id="{38847B23-F4D2-4897-A874-BD3DD637024A}"/>
                </a:ext>
              </a:extLst>
            </p:cNvPr>
            <p:cNvSpPr>
              <a:spLocks noEditPoints="1"/>
            </p:cNvSpPr>
            <p:nvPr/>
          </p:nvSpPr>
          <p:spPr bwMode="auto">
            <a:xfrm>
              <a:off x="6342531" y="3499302"/>
              <a:ext cx="438535" cy="134390"/>
            </a:xfrm>
            <a:custGeom>
              <a:avLst/>
              <a:gdLst/>
              <a:ahLst/>
              <a:cxnLst>
                <a:cxn ang="0">
                  <a:pos x="55" y="28"/>
                </a:cxn>
                <a:cxn ang="0">
                  <a:pos x="44" y="18"/>
                </a:cxn>
                <a:cxn ang="0">
                  <a:pos x="37" y="10"/>
                </a:cxn>
                <a:cxn ang="0">
                  <a:pos x="32" y="10"/>
                </a:cxn>
                <a:cxn ang="0">
                  <a:pos x="30" y="14"/>
                </a:cxn>
                <a:cxn ang="0">
                  <a:pos x="17" y="13"/>
                </a:cxn>
                <a:cxn ang="0">
                  <a:pos x="10" y="3"/>
                </a:cxn>
                <a:cxn ang="0">
                  <a:pos x="3" y="8"/>
                </a:cxn>
                <a:cxn ang="0">
                  <a:pos x="5" y="31"/>
                </a:cxn>
                <a:cxn ang="0">
                  <a:pos x="21" y="58"/>
                </a:cxn>
                <a:cxn ang="0">
                  <a:pos x="37" y="72"/>
                </a:cxn>
                <a:cxn ang="0">
                  <a:pos x="67" y="88"/>
                </a:cxn>
                <a:cxn ang="0">
                  <a:pos x="65" y="78"/>
                </a:cxn>
                <a:cxn ang="0">
                  <a:pos x="55" y="62"/>
                </a:cxn>
                <a:cxn ang="0">
                  <a:pos x="57" y="34"/>
                </a:cxn>
                <a:cxn ang="0">
                  <a:pos x="286" y="15"/>
                </a:cxn>
                <a:cxn ang="0">
                  <a:pos x="283" y="8"/>
                </a:cxn>
                <a:cxn ang="0">
                  <a:pos x="270" y="0"/>
                </a:cxn>
                <a:cxn ang="0">
                  <a:pos x="257" y="17"/>
                </a:cxn>
                <a:cxn ang="0">
                  <a:pos x="249" y="24"/>
                </a:cxn>
                <a:cxn ang="0">
                  <a:pos x="247" y="30"/>
                </a:cxn>
                <a:cxn ang="0">
                  <a:pos x="246" y="41"/>
                </a:cxn>
                <a:cxn ang="0">
                  <a:pos x="240" y="42"/>
                </a:cxn>
                <a:cxn ang="0">
                  <a:pos x="233" y="44"/>
                </a:cxn>
                <a:cxn ang="0">
                  <a:pos x="226" y="34"/>
                </a:cxn>
                <a:cxn ang="0">
                  <a:pos x="215" y="48"/>
                </a:cxn>
                <a:cxn ang="0">
                  <a:pos x="209" y="61"/>
                </a:cxn>
                <a:cxn ang="0">
                  <a:pos x="185" y="64"/>
                </a:cxn>
                <a:cxn ang="0">
                  <a:pos x="179" y="78"/>
                </a:cxn>
                <a:cxn ang="0">
                  <a:pos x="175" y="85"/>
                </a:cxn>
                <a:cxn ang="0">
                  <a:pos x="153" y="77"/>
                </a:cxn>
                <a:cxn ang="0">
                  <a:pos x="159" y="88"/>
                </a:cxn>
                <a:cxn ang="0">
                  <a:pos x="170" y="95"/>
                </a:cxn>
                <a:cxn ang="0">
                  <a:pos x="182" y="92"/>
                </a:cxn>
                <a:cxn ang="0">
                  <a:pos x="196" y="91"/>
                </a:cxn>
                <a:cxn ang="0">
                  <a:pos x="209" y="85"/>
                </a:cxn>
                <a:cxn ang="0">
                  <a:pos x="225" y="88"/>
                </a:cxn>
                <a:cxn ang="0">
                  <a:pos x="239" y="84"/>
                </a:cxn>
                <a:cxn ang="0">
                  <a:pos x="242" y="71"/>
                </a:cxn>
                <a:cxn ang="0">
                  <a:pos x="243" y="62"/>
                </a:cxn>
                <a:cxn ang="0">
                  <a:pos x="253" y="54"/>
                </a:cxn>
                <a:cxn ang="0">
                  <a:pos x="256" y="42"/>
                </a:cxn>
                <a:cxn ang="0">
                  <a:pos x="277" y="40"/>
                </a:cxn>
                <a:cxn ang="0">
                  <a:pos x="293" y="37"/>
                </a:cxn>
                <a:cxn ang="0">
                  <a:pos x="296" y="32"/>
                </a:cxn>
                <a:cxn ang="0">
                  <a:pos x="306" y="28"/>
                </a:cxn>
                <a:cxn ang="0">
                  <a:pos x="310" y="24"/>
                </a:cxn>
                <a:cxn ang="0">
                  <a:pos x="298" y="17"/>
                </a:cxn>
              </a:cxnLst>
              <a:rect l="0" t="0" r="r" b="b"/>
              <a:pathLst>
                <a:path w="310" h="95">
                  <a:moveTo>
                    <a:pt x="57" y="34"/>
                  </a:moveTo>
                  <a:lnTo>
                    <a:pt x="57" y="34"/>
                  </a:lnTo>
                  <a:lnTo>
                    <a:pt x="55" y="31"/>
                  </a:lnTo>
                  <a:lnTo>
                    <a:pt x="55" y="28"/>
                  </a:lnTo>
                  <a:lnTo>
                    <a:pt x="51" y="25"/>
                  </a:lnTo>
                  <a:lnTo>
                    <a:pt x="47" y="22"/>
                  </a:lnTo>
                  <a:lnTo>
                    <a:pt x="44" y="18"/>
                  </a:lnTo>
                  <a:lnTo>
                    <a:pt x="44" y="18"/>
                  </a:lnTo>
                  <a:lnTo>
                    <a:pt x="42" y="14"/>
                  </a:lnTo>
                  <a:lnTo>
                    <a:pt x="40" y="13"/>
                  </a:lnTo>
                  <a:lnTo>
                    <a:pt x="38" y="13"/>
                  </a:lnTo>
                  <a:lnTo>
                    <a:pt x="37" y="10"/>
                  </a:lnTo>
                  <a:lnTo>
                    <a:pt x="37" y="10"/>
                  </a:lnTo>
                  <a:lnTo>
                    <a:pt x="35" y="7"/>
                  </a:lnTo>
                  <a:lnTo>
                    <a:pt x="35" y="7"/>
                  </a:lnTo>
                  <a:lnTo>
                    <a:pt x="32" y="10"/>
                  </a:lnTo>
                  <a:lnTo>
                    <a:pt x="31" y="11"/>
                  </a:lnTo>
                  <a:lnTo>
                    <a:pt x="31" y="13"/>
                  </a:lnTo>
                  <a:lnTo>
                    <a:pt x="30" y="14"/>
                  </a:lnTo>
                  <a:lnTo>
                    <a:pt x="30" y="14"/>
                  </a:lnTo>
                  <a:lnTo>
                    <a:pt x="23" y="14"/>
                  </a:lnTo>
                  <a:lnTo>
                    <a:pt x="18" y="14"/>
                  </a:lnTo>
                  <a:lnTo>
                    <a:pt x="17" y="13"/>
                  </a:lnTo>
                  <a:lnTo>
                    <a:pt x="17" y="13"/>
                  </a:lnTo>
                  <a:lnTo>
                    <a:pt x="17" y="10"/>
                  </a:lnTo>
                  <a:lnTo>
                    <a:pt x="15" y="7"/>
                  </a:lnTo>
                  <a:lnTo>
                    <a:pt x="13" y="4"/>
                  </a:lnTo>
                  <a:lnTo>
                    <a:pt x="10" y="3"/>
                  </a:lnTo>
                  <a:lnTo>
                    <a:pt x="10" y="3"/>
                  </a:lnTo>
                  <a:lnTo>
                    <a:pt x="0" y="3"/>
                  </a:lnTo>
                  <a:lnTo>
                    <a:pt x="0" y="3"/>
                  </a:lnTo>
                  <a:lnTo>
                    <a:pt x="3" y="8"/>
                  </a:lnTo>
                  <a:lnTo>
                    <a:pt x="4" y="15"/>
                  </a:lnTo>
                  <a:lnTo>
                    <a:pt x="4" y="27"/>
                  </a:lnTo>
                  <a:lnTo>
                    <a:pt x="4" y="27"/>
                  </a:lnTo>
                  <a:lnTo>
                    <a:pt x="5" y="31"/>
                  </a:lnTo>
                  <a:lnTo>
                    <a:pt x="7" y="35"/>
                  </a:lnTo>
                  <a:lnTo>
                    <a:pt x="13" y="44"/>
                  </a:lnTo>
                  <a:lnTo>
                    <a:pt x="17" y="51"/>
                  </a:lnTo>
                  <a:lnTo>
                    <a:pt x="21" y="58"/>
                  </a:lnTo>
                  <a:lnTo>
                    <a:pt x="21" y="58"/>
                  </a:lnTo>
                  <a:lnTo>
                    <a:pt x="23" y="62"/>
                  </a:lnTo>
                  <a:lnTo>
                    <a:pt x="25" y="65"/>
                  </a:lnTo>
                  <a:lnTo>
                    <a:pt x="37" y="72"/>
                  </a:lnTo>
                  <a:lnTo>
                    <a:pt x="37" y="72"/>
                  </a:lnTo>
                  <a:lnTo>
                    <a:pt x="54" y="84"/>
                  </a:lnTo>
                  <a:lnTo>
                    <a:pt x="62" y="88"/>
                  </a:lnTo>
                  <a:lnTo>
                    <a:pt x="67" y="88"/>
                  </a:lnTo>
                  <a:lnTo>
                    <a:pt x="67" y="88"/>
                  </a:lnTo>
                  <a:lnTo>
                    <a:pt x="68" y="86"/>
                  </a:lnTo>
                  <a:lnTo>
                    <a:pt x="68" y="85"/>
                  </a:lnTo>
                  <a:lnTo>
                    <a:pt x="65" y="78"/>
                  </a:lnTo>
                  <a:lnTo>
                    <a:pt x="61" y="71"/>
                  </a:lnTo>
                  <a:lnTo>
                    <a:pt x="57" y="65"/>
                  </a:lnTo>
                  <a:lnTo>
                    <a:pt x="57" y="65"/>
                  </a:lnTo>
                  <a:lnTo>
                    <a:pt x="55" y="62"/>
                  </a:lnTo>
                  <a:lnTo>
                    <a:pt x="54" y="59"/>
                  </a:lnTo>
                  <a:lnTo>
                    <a:pt x="54" y="52"/>
                  </a:lnTo>
                  <a:lnTo>
                    <a:pt x="57" y="34"/>
                  </a:lnTo>
                  <a:lnTo>
                    <a:pt x="57" y="34"/>
                  </a:lnTo>
                  <a:close/>
                  <a:moveTo>
                    <a:pt x="298" y="17"/>
                  </a:moveTo>
                  <a:lnTo>
                    <a:pt x="298" y="17"/>
                  </a:lnTo>
                  <a:lnTo>
                    <a:pt x="290" y="17"/>
                  </a:lnTo>
                  <a:lnTo>
                    <a:pt x="286" y="15"/>
                  </a:lnTo>
                  <a:lnTo>
                    <a:pt x="284" y="14"/>
                  </a:lnTo>
                  <a:lnTo>
                    <a:pt x="284" y="13"/>
                  </a:lnTo>
                  <a:lnTo>
                    <a:pt x="284" y="13"/>
                  </a:lnTo>
                  <a:lnTo>
                    <a:pt x="283" y="8"/>
                  </a:lnTo>
                  <a:lnTo>
                    <a:pt x="280" y="4"/>
                  </a:lnTo>
                  <a:lnTo>
                    <a:pt x="274" y="1"/>
                  </a:lnTo>
                  <a:lnTo>
                    <a:pt x="270" y="0"/>
                  </a:lnTo>
                  <a:lnTo>
                    <a:pt x="270" y="0"/>
                  </a:lnTo>
                  <a:lnTo>
                    <a:pt x="266" y="3"/>
                  </a:lnTo>
                  <a:lnTo>
                    <a:pt x="262" y="7"/>
                  </a:lnTo>
                  <a:lnTo>
                    <a:pt x="259" y="11"/>
                  </a:lnTo>
                  <a:lnTo>
                    <a:pt x="257" y="17"/>
                  </a:lnTo>
                  <a:lnTo>
                    <a:pt x="257" y="17"/>
                  </a:lnTo>
                  <a:lnTo>
                    <a:pt x="256" y="20"/>
                  </a:lnTo>
                  <a:lnTo>
                    <a:pt x="252" y="21"/>
                  </a:lnTo>
                  <a:lnTo>
                    <a:pt x="249" y="24"/>
                  </a:lnTo>
                  <a:lnTo>
                    <a:pt x="249" y="25"/>
                  </a:lnTo>
                  <a:lnTo>
                    <a:pt x="249" y="27"/>
                  </a:lnTo>
                  <a:lnTo>
                    <a:pt x="249" y="27"/>
                  </a:lnTo>
                  <a:lnTo>
                    <a:pt x="247" y="30"/>
                  </a:lnTo>
                  <a:lnTo>
                    <a:pt x="244" y="31"/>
                  </a:lnTo>
                  <a:lnTo>
                    <a:pt x="244" y="31"/>
                  </a:lnTo>
                  <a:lnTo>
                    <a:pt x="246" y="38"/>
                  </a:lnTo>
                  <a:lnTo>
                    <a:pt x="246" y="41"/>
                  </a:lnTo>
                  <a:lnTo>
                    <a:pt x="246" y="41"/>
                  </a:lnTo>
                  <a:lnTo>
                    <a:pt x="246" y="41"/>
                  </a:lnTo>
                  <a:lnTo>
                    <a:pt x="243" y="41"/>
                  </a:lnTo>
                  <a:lnTo>
                    <a:pt x="240" y="42"/>
                  </a:lnTo>
                  <a:lnTo>
                    <a:pt x="239" y="44"/>
                  </a:lnTo>
                  <a:lnTo>
                    <a:pt x="234" y="45"/>
                  </a:lnTo>
                  <a:lnTo>
                    <a:pt x="234" y="45"/>
                  </a:lnTo>
                  <a:lnTo>
                    <a:pt x="233" y="44"/>
                  </a:lnTo>
                  <a:lnTo>
                    <a:pt x="232" y="41"/>
                  </a:lnTo>
                  <a:lnTo>
                    <a:pt x="226" y="34"/>
                  </a:lnTo>
                  <a:lnTo>
                    <a:pt x="226" y="34"/>
                  </a:lnTo>
                  <a:lnTo>
                    <a:pt x="226" y="34"/>
                  </a:lnTo>
                  <a:lnTo>
                    <a:pt x="226" y="34"/>
                  </a:lnTo>
                  <a:lnTo>
                    <a:pt x="222" y="35"/>
                  </a:lnTo>
                  <a:lnTo>
                    <a:pt x="217" y="41"/>
                  </a:lnTo>
                  <a:lnTo>
                    <a:pt x="215" y="48"/>
                  </a:lnTo>
                  <a:lnTo>
                    <a:pt x="212" y="55"/>
                  </a:lnTo>
                  <a:lnTo>
                    <a:pt x="212" y="55"/>
                  </a:lnTo>
                  <a:lnTo>
                    <a:pt x="210" y="58"/>
                  </a:lnTo>
                  <a:lnTo>
                    <a:pt x="209" y="61"/>
                  </a:lnTo>
                  <a:lnTo>
                    <a:pt x="205" y="62"/>
                  </a:lnTo>
                  <a:lnTo>
                    <a:pt x="189" y="62"/>
                  </a:lnTo>
                  <a:lnTo>
                    <a:pt x="189" y="62"/>
                  </a:lnTo>
                  <a:lnTo>
                    <a:pt x="185" y="64"/>
                  </a:lnTo>
                  <a:lnTo>
                    <a:pt x="182" y="65"/>
                  </a:lnTo>
                  <a:lnTo>
                    <a:pt x="180" y="68"/>
                  </a:lnTo>
                  <a:lnTo>
                    <a:pt x="179" y="71"/>
                  </a:lnTo>
                  <a:lnTo>
                    <a:pt x="179" y="78"/>
                  </a:lnTo>
                  <a:lnTo>
                    <a:pt x="178" y="84"/>
                  </a:lnTo>
                  <a:lnTo>
                    <a:pt x="178" y="84"/>
                  </a:lnTo>
                  <a:lnTo>
                    <a:pt x="176" y="85"/>
                  </a:lnTo>
                  <a:lnTo>
                    <a:pt x="175" y="85"/>
                  </a:lnTo>
                  <a:lnTo>
                    <a:pt x="168" y="82"/>
                  </a:lnTo>
                  <a:lnTo>
                    <a:pt x="161" y="79"/>
                  </a:lnTo>
                  <a:lnTo>
                    <a:pt x="153" y="77"/>
                  </a:lnTo>
                  <a:lnTo>
                    <a:pt x="153" y="77"/>
                  </a:lnTo>
                  <a:lnTo>
                    <a:pt x="156" y="84"/>
                  </a:lnTo>
                  <a:lnTo>
                    <a:pt x="158" y="86"/>
                  </a:lnTo>
                  <a:lnTo>
                    <a:pt x="159" y="88"/>
                  </a:lnTo>
                  <a:lnTo>
                    <a:pt x="159" y="88"/>
                  </a:lnTo>
                  <a:lnTo>
                    <a:pt x="162" y="89"/>
                  </a:lnTo>
                  <a:lnTo>
                    <a:pt x="166" y="92"/>
                  </a:lnTo>
                  <a:lnTo>
                    <a:pt x="169" y="94"/>
                  </a:lnTo>
                  <a:lnTo>
                    <a:pt x="170" y="95"/>
                  </a:lnTo>
                  <a:lnTo>
                    <a:pt x="172" y="94"/>
                  </a:lnTo>
                  <a:lnTo>
                    <a:pt x="172" y="94"/>
                  </a:lnTo>
                  <a:lnTo>
                    <a:pt x="176" y="92"/>
                  </a:lnTo>
                  <a:lnTo>
                    <a:pt x="182" y="92"/>
                  </a:lnTo>
                  <a:lnTo>
                    <a:pt x="188" y="92"/>
                  </a:lnTo>
                  <a:lnTo>
                    <a:pt x="193" y="92"/>
                  </a:lnTo>
                  <a:lnTo>
                    <a:pt x="193" y="92"/>
                  </a:lnTo>
                  <a:lnTo>
                    <a:pt x="196" y="91"/>
                  </a:lnTo>
                  <a:lnTo>
                    <a:pt x="200" y="88"/>
                  </a:lnTo>
                  <a:lnTo>
                    <a:pt x="203" y="86"/>
                  </a:lnTo>
                  <a:lnTo>
                    <a:pt x="209" y="85"/>
                  </a:lnTo>
                  <a:lnTo>
                    <a:pt x="209" y="85"/>
                  </a:lnTo>
                  <a:lnTo>
                    <a:pt x="215" y="86"/>
                  </a:lnTo>
                  <a:lnTo>
                    <a:pt x="217" y="89"/>
                  </a:lnTo>
                  <a:lnTo>
                    <a:pt x="219" y="89"/>
                  </a:lnTo>
                  <a:lnTo>
                    <a:pt x="225" y="88"/>
                  </a:lnTo>
                  <a:lnTo>
                    <a:pt x="225" y="88"/>
                  </a:lnTo>
                  <a:lnTo>
                    <a:pt x="230" y="86"/>
                  </a:lnTo>
                  <a:lnTo>
                    <a:pt x="236" y="85"/>
                  </a:lnTo>
                  <a:lnTo>
                    <a:pt x="239" y="84"/>
                  </a:lnTo>
                  <a:lnTo>
                    <a:pt x="239" y="79"/>
                  </a:lnTo>
                  <a:lnTo>
                    <a:pt x="239" y="79"/>
                  </a:lnTo>
                  <a:lnTo>
                    <a:pt x="239" y="74"/>
                  </a:lnTo>
                  <a:lnTo>
                    <a:pt x="242" y="71"/>
                  </a:lnTo>
                  <a:lnTo>
                    <a:pt x="243" y="68"/>
                  </a:lnTo>
                  <a:lnTo>
                    <a:pt x="243" y="64"/>
                  </a:lnTo>
                  <a:lnTo>
                    <a:pt x="243" y="64"/>
                  </a:lnTo>
                  <a:lnTo>
                    <a:pt x="243" y="62"/>
                  </a:lnTo>
                  <a:lnTo>
                    <a:pt x="244" y="61"/>
                  </a:lnTo>
                  <a:lnTo>
                    <a:pt x="249" y="58"/>
                  </a:lnTo>
                  <a:lnTo>
                    <a:pt x="252" y="55"/>
                  </a:lnTo>
                  <a:lnTo>
                    <a:pt x="253" y="54"/>
                  </a:lnTo>
                  <a:lnTo>
                    <a:pt x="253" y="49"/>
                  </a:lnTo>
                  <a:lnTo>
                    <a:pt x="253" y="49"/>
                  </a:lnTo>
                  <a:lnTo>
                    <a:pt x="253" y="45"/>
                  </a:lnTo>
                  <a:lnTo>
                    <a:pt x="256" y="42"/>
                  </a:lnTo>
                  <a:lnTo>
                    <a:pt x="259" y="41"/>
                  </a:lnTo>
                  <a:lnTo>
                    <a:pt x="262" y="40"/>
                  </a:lnTo>
                  <a:lnTo>
                    <a:pt x="270" y="40"/>
                  </a:lnTo>
                  <a:lnTo>
                    <a:pt x="277" y="40"/>
                  </a:lnTo>
                  <a:lnTo>
                    <a:pt x="277" y="40"/>
                  </a:lnTo>
                  <a:lnTo>
                    <a:pt x="286" y="41"/>
                  </a:lnTo>
                  <a:lnTo>
                    <a:pt x="286" y="41"/>
                  </a:lnTo>
                  <a:lnTo>
                    <a:pt x="293" y="37"/>
                  </a:lnTo>
                  <a:lnTo>
                    <a:pt x="296" y="34"/>
                  </a:lnTo>
                  <a:lnTo>
                    <a:pt x="296" y="32"/>
                  </a:lnTo>
                  <a:lnTo>
                    <a:pt x="296" y="32"/>
                  </a:lnTo>
                  <a:lnTo>
                    <a:pt x="296" y="32"/>
                  </a:lnTo>
                  <a:lnTo>
                    <a:pt x="294" y="31"/>
                  </a:lnTo>
                  <a:lnTo>
                    <a:pt x="296" y="30"/>
                  </a:lnTo>
                  <a:lnTo>
                    <a:pt x="300" y="30"/>
                  </a:lnTo>
                  <a:lnTo>
                    <a:pt x="306" y="28"/>
                  </a:lnTo>
                  <a:lnTo>
                    <a:pt x="308" y="27"/>
                  </a:lnTo>
                  <a:lnTo>
                    <a:pt x="310" y="25"/>
                  </a:lnTo>
                  <a:lnTo>
                    <a:pt x="310" y="25"/>
                  </a:lnTo>
                  <a:lnTo>
                    <a:pt x="310" y="24"/>
                  </a:lnTo>
                  <a:lnTo>
                    <a:pt x="310" y="21"/>
                  </a:lnTo>
                  <a:lnTo>
                    <a:pt x="307" y="18"/>
                  </a:lnTo>
                  <a:lnTo>
                    <a:pt x="303" y="17"/>
                  </a:lnTo>
                  <a:lnTo>
                    <a:pt x="298" y="17"/>
                  </a:lnTo>
                  <a:lnTo>
                    <a:pt x="298" y="1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29" name="Freeform 280">
              <a:extLst>
                <a:ext uri="{FF2B5EF4-FFF2-40B4-BE49-F238E27FC236}">
                  <a16:creationId xmlns:a16="http://schemas.microsoft.com/office/drawing/2014/main" id="{CA9A54BC-6845-461C-A4FC-E5B193A699CE}"/>
                </a:ext>
              </a:extLst>
            </p:cNvPr>
            <p:cNvSpPr>
              <a:spLocks/>
            </p:cNvSpPr>
            <p:nvPr/>
          </p:nvSpPr>
          <p:spPr bwMode="auto">
            <a:xfrm>
              <a:off x="6662237" y="3543155"/>
              <a:ext cx="28293" cy="19805"/>
            </a:xfrm>
            <a:custGeom>
              <a:avLst/>
              <a:gdLst/>
              <a:ahLst/>
              <a:cxnLst>
                <a:cxn ang="0">
                  <a:pos x="8" y="14"/>
                </a:cxn>
                <a:cxn ang="0">
                  <a:pos x="8" y="14"/>
                </a:cxn>
                <a:cxn ang="0">
                  <a:pos x="13" y="13"/>
                </a:cxn>
                <a:cxn ang="0">
                  <a:pos x="14" y="11"/>
                </a:cxn>
                <a:cxn ang="0">
                  <a:pos x="17" y="10"/>
                </a:cxn>
                <a:cxn ang="0">
                  <a:pos x="20" y="10"/>
                </a:cxn>
                <a:cxn ang="0">
                  <a:pos x="20" y="10"/>
                </a:cxn>
                <a:cxn ang="0">
                  <a:pos x="20" y="10"/>
                </a:cxn>
                <a:cxn ang="0">
                  <a:pos x="20" y="7"/>
                </a:cxn>
                <a:cxn ang="0">
                  <a:pos x="18" y="0"/>
                </a:cxn>
                <a:cxn ang="0">
                  <a:pos x="18" y="0"/>
                </a:cxn>
                <a:cxn ang="0">
                  <a:pos x="14" y="1"/>
                </a:cxn>
                <a:cxn ang="0">
                  <a:pos x="11" y="3"/>
                </a:cxn>
                <a:cxn ang="0">
                  <a:pos x="11" y="4"/>
                </a:cxn>
                <a:cxn ang="0">
                  <a:pos x="11" y="4"/>
                </a:cxn>
                <a:cxn ang="0">
                  <a:pos x="11" y="6"/>
                </a:cxn>
                <a:cxn ang="0">
                  <a:pos x="10" y="6"/>
                </a:cxn>
                <a:cxn ang="0">
                  <a:pos x="7" y="4"/>
                </a:cxn>
                <a:cxn ang="0">
                  <a:pos x="0" y="3"/>
                </a:cxn>
                <a:cxn ang="0">
                  <a:pos x="0" y="3"/>
                </a:cxn>
                <a:cxn ang="0">
                  <a:pos x="6" y="10"/>
                </a:cxn>
                <a:cxn ang="0">
                  <a:pos x="7" y="13"/>
                </a:cxn>
                <a:cxn ang="0">
                  <a:pos x="8" y="14"/>
                </a:cxn>
                <a:cxn ang="0">
                  <a:pos x="8" y="14"/>
                </a:cxn>
              </a:cxnLst>
              <a:rect l="0" t="0" r="r" b="b"/>
              <a:pathLst>
                <a:path w="20" h="14">
                  <a:moveTo>
                    <a:pt x="8" y="14"/>
                  </a:moveTo>
                  <a:lnTo>
                    <a:pt x="8" y="14"/>
                  </a:lnTo>
                  <a:lnTo>
                    <a:pt x="13" y="13"/>
                  </a:lnTo>
                  <a:lnTo>
                    <a:pt x="14" y="11"/>
                  </a:lnTo>
                  <a:lnTo>
                    <a:pt x="17" y="10"/>
                  </a:lnTo>
                  <a:lnTo>
                    <a:pt x="20" y="10"/>
                  </a:lnTo>
                  <a:lnTo>
                    <a:pt x="20" y="10"/>
                  </a:lnTo>
                  <a:lnTo>
                    <a:pt x="20" y="10"/>
                  </a:lnTo>
                  <a:lnTo>
                    <a:pt x="20" y="7"/>
                  </a:lnTo>
                  <a:lnTo>
                    <a:pt x="18" y="0"/>
                  </a:lnTo>
                  <a:lnTo>
                    <a:pt x="18" y="0"/>
                  </a:lnTo>
                  <a:lnTo>
                    <a:pt x="14" y="1"/>
                  </a:lnTo>
                  <a:lnTo>
                    <a:pt x="11" y="3"/>
                  </a:lnTo>
                  <a:lnTo>
                    <a:pt x="11" y="4"/>
                  </a:lnTo>
                  <a:lnTo>
                    <a:pt x="11" y="4"/>
                  </a:lnTo>
                  <a:lnTo>
                    <a:pt x="11" y="6"/>
                  </a:lnTo>
                  <a:lnTo>
                    <a:pt x="10" y="6"/>
                  </a:lnTo>
                  <a:lnTo>
                    <a:pt x="7" y="4"/>
                  </a:lnTo>
                  <a:lnTo>
                    <a:pt x="0" y="3"/>
                  </a:lnTo>
                  <a:lnTo>
                    <a:pt x="0" y="3"/>
                  </a:lnTo>
                  <a:lnTo>
                    <a:pt x="6" y="10"/>
                  </a:lnTo>
                  <a:lnTo>
                    <a:pt x="7" y="13"/>
                  </a:lnTo>
                  <a:lnTo>
                    <a:pt x="8" y="14"/>
                  </a:lnTo>
                  <a:lnTo>
                    <a:pt x="8" y="1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0" name="Freeform 281">
              <a:extLst>
                <a:ext uri="{FF2B5EF4-FFF2-40B4-BE49-F238E27FC236}">
                  <a16:creationId xmlns:a16="http://schemas.microsoft.com/office/drawing/2014/main" id="{CFCF931B-1100-477C-A0D3-95D4AD350D36}"/>
                </a:ext>
              </a:extLst>
            </p:cNvPr>
            <p:cNvSpPr>
              <a:spLocks/>
            </p:cNvSpPr>
            <p:nvPr/>
          </p:nvSpPr>
          <p:spPr bwMode="auto">
            <a:xfrm>
              <a:off x="4973171" y="2750963"/>
              <a:ext cx="222097" cy="215024"/>
            </a:xfrm>
            <a:custGeom>
              <a:avLst/>
              <a:gdLst/>
              <a:ahLst/>
              <a:cxnLst>
                <a:cxn ang="0">
                  <a:pos x="134" y="135"/>
                </a:cxn>
                <a:cxn ang="0">
                  <a:pos x="140" y="132"/>
                </a:cxn>
                <a:cxn ang="0">
                  <a:pos x="150" y="139"/>
                </a:cxn>
                <a:cxn ang="0">
                  <a:pos x="157" y="135"/>
                </a:cxn>
                <a:cxn ang="0">
                  <a:pos x="148" y="125"/>
                </a:cxn>
                <a:cxn ang="0">
                  <a:pos x="147" y="119"/>
                </a:cxn>
                <a:cxn ang="0">
                  <a:pos x="143" y="110"/>
                </a:cxn>
                <a:cxn ang="0">
                  <a:pos x="144" y="106"/>
                </a:cxn>
                <a:cxn ang="0">
                  <a:pos x="143" y="101"/>
                </a:cxn>
                <a:cxn ang="0">
                  <a:pos x="136" y="91"/>
                </a:cxn>
                <a:cxn ang="0">
                  <a:pos x="126" y="86"/>
                </a:cxn>
                <a:cxn ang="0">
                  <a:pos x="118" y="79"/>
                </a:cxn>
                <a:cxn ang="0">
                  <a:pos x="116" y="73"/>
                </a:cxn>
                <a:cxn ang="0">
                  <a:pos x="109" y="68"/>
                </a:cxn>
                <a:cxn ang="0">
                  <a:pos x="109" y="55"/>
                </a:cxn>
                <a:cxn ang="0">
                  <a:pos x="111" y="48"/>
                </a:cxn>
                <a:cxn ang="0">
                  <a:pos x="114" y="42"/>
                </a:cxn>
                <a:cxn ang="0">
                  <a:pos x="117" y="39"/>
                </a:cxn>
                <a:cxn ang="0">
                  <a:pos x="117" y="34"/>
                </a:cxn>
                <a:cxn ang="0">
                  <a:pos x="110" y="28"/>
                </a:cxn>
                <a:cxn ang="0">
                  <a:pos x="104" y="25"/>
                </a:cxn>
                <a:cxn ang="0">
                  <a:pos x="101" y="18"/>
                </a:cxn>
                <a:cxn ang="0">
                  <a:pos x="97" y="8"/>
                </a:cxn>
                <a:cxn ang="0">
                  <a:pos x="94" y="8"/>
                </a:cxn>
                <a:cxn ang="0">
                  <a:pos x="83" y="4"/>
                </a:cxn>
                <a:cxn ang="0">
                  <a:pos x="79" y="2"/>
                </a:cxn>
                <a:cxn ang="0">
                  <a:pos x="70" y="0"/>
                </a:cxn>
                <a:cxn ang="0">
                  <a:pos x="62" y="1"/>
                </a:cxn>
                <a:cxn ang="0">
                  <a:pos x="57" y="5"/>
                </a:cxn>
                <a:cxn ang="0">
                  <a:pos x="44" y="14"/>
                </a:cxn>
                <a:cxn ang="0">
                  <a:pos x="39" y="19"/>
                </a:cxn>
                <a:cxn ang="0">
                  <a:pos x="40" y="31"/>
                </a:cxn>
                <a:cxn ang="0">
                  <a:pos x="39" y="36"/>
                </a:cxn>
                <a:cxn ang="0">
                  <a:pos x="39" y="46"/>
                </a:cxn>
                <a:cxn ang="0">
                  <a:pos x="35" y="55"/>
                </a:cxn>
                <a:cxn ang="0">
                  <a:pos x="0" y="73"/>
                </a:cxn>
                <a:cxn ang="0">
                  <a:pos x="5" y="98"/>
                </a:cxn>
                <a:cxn ang="0">
                  <a:pos x="17" y="98"/>
                </a:cxn>
                <a:cxn ang="0">
                  <a:pos x="33" y="106"/>
                </a:cxn>
                <a:cxn ang="0">
                  <a:pos x="69" y="129"/>
                </a:cxn>
                <a:cxn ang="0">
                  <a:pos x="93" y="147"/>
                </a:cxn>
                <a:cxn ang="0">
                  <a:pos x="107" y="150"/>
                </a:cxn>
                <a:cxn ang="0">
                  <a:pos x="128" y="143"/>
                </a:cxn>
              </a:cxnLst>
              <a:rect l="0" t="0" r="r" b="b"/>
              <a:pathLst>
                <a:path w="157" h="152">
                  <a:moveTo>
                    <a:pt x="131" y="137"/>
                  </a:moveTo>
                  <a:lnTo>
                    <a:pt x="131" y="137"/>
                  </a:lnTo>
                  <a:lnTo>
                    <a:pt x="134" y="135"/>
                  </a:lnTo>
                  <a:lnTo>
                    <a:pt x="136" y="133"/>
                  </a:lnTo>
                  <a:lnTo>
                    <a:pt x="140" y="132"/>
                  </a:lnTo>
                  <a:lnTo>
                    <a:pt x="140" y="132"/>
                  </a:lnTo>
                  <a:lnTo>
                    <a:pt x="141" y="132"/>
                  </a:lnTo>
                  <a:lnTo>
                    <a:pt x="144" y="133"/>
                  </a:lnTo>
                  <a:lnTo>
                    <a:pt x="150" y="139"/>
                  </a:lnTo>
                  <a:lnTo>
                    <a:pt x="150" y="139"/>
                  </a:lnTo>
                  <a:lnTo>
                    <a:pt x="153" y="136"/>
                  </a:lnTo>
                  <a:lnTo>
                    <a:pt x="157" y="135"/>
                  </a:lnTo>
                  <a:lnTo>
                    <a:pt x="157" y="135"/>
                  </a:lnTo>
                  <a:lnTo>
                    <a:pt x="151" y="128"/>
                  </a:lnTo>
                  <a:lnTo>
                    <a:pt x="148" y="125"/>
                  </a:lnTo>
                  <a:lnTo>
                    <a:pt x="148" y="122"/>
                  </a:lnTo>
                  <a:lnTo>
                    <a:pt x="148" y="122"/>
                  </a:lnTo>
                  <a:lnTo>
                    <a:pt x="147" y="119"/>
                  </a:lnTo>
                  <a:lnTo>
                    <a:pt x="146" y="116"/>
                  </a:lnTo>
                  <a:lnTo>
                    <a:pt x="143" y="113"/>
                  </a:lnTo>
                  <a:lnTo>
                    <a:pt x="143" y="110"/>
                  </a:lnTo>
                  <a:lnTo>
                    <a:pt x="143" y="110"/>
                  </a:lnTo>
                  <a:lnTo>
                    <a:pt x="143" y="109"/>
                  </a:lnTo>
                  <a:lnTo>
                    <a:pt x="144" y="106"/>
                  </a:lnTo>
                  <a:lnTo>
                    <a:pt x="144" y="103"/>
                  </a:lnTo>
                  <a:lnTo>
                    <a:pt x="143" y="101"/>
                  </a:lnTo>
                  <a:lnTo>
                    <a:pt x="143" y="101"/>
                  </a:lnTo>
                  <a:lnTo>
                    <a:pt x="140" y="95"/>
                  </a:lnTo>
                  <a:lnTo>
                    <a:pt x="138" y="92"/>
                  </a:lnTo>
                  <a:lnTo>
                    <a:pt x="136" y="91"/>
                  </a:lnTo>
                  <a:lnTo>
                    <a:pt x="136" y="91"/>
                  </a:lnTo>
                  <a:lnTo>
                    <a:pt x="131" y="89"/>
                  </a:lnTo>
                  <a:lnTo>
                    <a:pt x="126" y="86"/>
                  </a:lnTo>
                  <a:lnTo>
                    <a:pt x="120" y="82"/>
                  </a:lnTo>
                  <a:lnTo>
                    <a:pt x="118" y="81"/>
                  </a:lnTo>
                  <a:lnTo>
                    <a:pt x="118" y="79"/>
                  </a:lnTo>
                  <a:lnTo>
                    <a:pt x="118" y="79"/>
                  </a:lnTo>
                  <a:lnTo>
                    <a:pt x="117" y="76"/>
                  </a:lnTo>
                  <a:lnTo>
                    <a:pt x="116" y="73"/>
                  </a:lnTo>
                  <a:lnTo>
                    <a:pt x="110" y="71"/>
                  </a:lnTo>
                  <a:lnTo>
                    <a:pt x="110" y="71"/>
                  </a:lnTo>
                  <a:lnTo>
                    <a:pt x="109" y="68"/>
                  </a:lnTo>
                  <a:lnTo>
                    <a:pt x="107" y="64"/>
                  </a:lnTo>
                  <a:lnTo>
                    <a:pt x="107" y="58"/>
                  </a:lnTo>
                  <a:lnTo>
                    <a:pt x="109" y="55"/>
                  </a:lnTo>
                  <a:lnTo>
                    <a:pt x="109" y="55"/>
                  </a:lnTo>
                  <a:lnTo>
                    <a:pt x="110" y="52"/>
                  </a:lnTo>
                  <a:lnTo>
                    <a:pt x="111" y="48"/>
                  </a:lnTo>
                  <a:lnTo>
                    <a:pt x="113" y="45"/>
                  </a:lnTo>
                  <a:lnTo>
                    <a:pt x="114" y="44"/>
                  </a:lnTo>
                  <a:lnTo>
                    <a:pt x="114" y="42"/>
                  </a:lnTo>
                  <a:lnTo>
                    <a:pt x="114" y="42"/>
                  </a:lnTo>
                  <a:lnTo>
                    <a:pt x="117" y="42"/>
                  </a:lnTo>
                  <a:lnTo>
                    <a:pt x="117" y="39"/>
                  </a:lnTo>
                  <a:lnTo>
                    <a:pt x="117" y="36"/>
                  </a:lnTo>
                  <a:lnTo>
                    <a:pt x="117" y="34"/>
                  </a:lnTo>
                  <a:lnTo>
                    <a:pt x="117" y="34"/>
                  </a:lnTo>
                  <a:lnTo>
                    <a:pt x="117" y="31"/>
                  </a:lnTo>
                  <a:lnTo>
                    <a:pt x="116" y="29"/>
                  </a:lnTo>
                  <a:lnTo>
                    <a:pt x="110" y="28"/>
                  </a:lnTo>
                  <a:lnTo>
                    <a:pt x="110" y="28"/>
                  </a:lnTo>
                  <a:lnTo>
                    <a:pt x="107" y="27"/>
                  </a:lnTo>
                  <a:lnTo>
                    <a:pt x="104" y="25"/>
                  </a:lnTo>
                  <a:lnTo>
                    <a:pt x="103" y="21"/>
                  </a:lnTo>
                  <a:lnTo>
                    <a:pt x="101" y="18"/>
                  </a:lnTo>
                  <a:lnTo>
                    <a:pt x="101" y="18"/>
                  </a:lnTo>
                  <a:lnTo>
                    <a:pt x="100" y="15"/>
                  </a:lnTo>
                  <a:lnTo>
                    <a:pt x="99" y="11"/>
                  </a:lnTo>
                  <a:lnTo>
                    <a:pt x="97" y="8"/>
                  </a:lnTo>
                  <a:lnTo>
                    <a:pt x="96" y="5"/>
                  </a:lnTo>
                  <a:lnTo>
                    <a:pt x="96" y="5"/>
                  </a:lnTo>
                  <a:lnTo>
                    <a:pt x="94" y="8"/>
                  </a:lnTo>
                  <a:lnTo>
                    <a:pt x="93" y="8"/>
                  </a:lnTo>
                  <a:lnTo>
                    <a:pt x="89" y="7"/>
                  </a:lnTo>
                  <a:lnTo>
                    <a:pt x="83" y="4"/>
                  </a:lnTo>
                  <a:lnTo>
                    <a:pt x="80" y="2"/>
                  </a:lnTo>
                  <a:lnTo>
                    <a:pt x="79" y="2"/>
                  </a:lnTo>
                  <a:lnTo>
                    <a:pt x="79" y="2"/>
                  </a:lnTo>
                  <a:lnTo>
                    <a:pt x="76" y="2"/>
                  </a:lnTo>
                  <a:lnTo>
                    <a:pt x="73" y="2"/>
                  </a:lnTo>
                  <a:lnTo>
                    <a:pt x="70" y="0"/>
                  </a:lnTo>
                  <a:lnTo>
                    <a:pt x="64" y="0"/>
                  </a:lnTo>
                  <a:lnTo>
                    <a:pt x="64" y="0"/>
                  </a:lnTo>
                  <a:lnTo>
                    <a:pt x="62" y="1"/>
                  </a:lnTo>
                  <a:lnTo>
                    <a:pt x="60" y="2"/>
                  </a:lnTo>
                  <a:lnTo>
                    <a:pt x="57" y="5"/>
                  </a:lnTo>
                  <a:lnTo>
                    <a:pt x="57" y="5"/>
                  </a:lnTo>
                  <a:lnTo>
                    <a:pt x="49" y="12"/>
                  </a:lnTo>
                  <a:lnTo>
                    <a:pt x="49" y="12"/>
                  </a:lnTo>
                  <a:lnTo>
                    <a:pt x="44" y="14"/>
                  </a:lnTo>
                  <a:lnTo>
                    <a:pt x="40" y="17"/>
                  </a:lnTo>
                  <a:lnTo>
                    <a:pt x="39" y="19"/>
                  </a:lnTo>
                  <a:lnTo>
                    <a:pt x="39" y="19"/>
                  </a:lnTo>
                  <a:lnTo>
                    <a:pt x="37" y="24"/>
                  </a:lnTo>
                  <a:lnTo>
                    <a:pt x="39" y="28"/>
                  </a:lnTo>
                  <a:lnTo>
                    <a:pt x="40" y="31"/>
                  </a:lnTo>
                  <a:lnTo>
                    <a:pt x="39" y="34"/>
                  </a:lnTo>
                  <a:lnTo>
                    <a:pt x="39" y="34"/>
                  </a:lnTo>
                  <a:lnTo>
                    <a:pt x="39" y="36"/>
                  </a:lnTo>
                  <a:lnTo>
                    <a:pt x="37" y="39"/>
                  </a:lnTo>
                  <a:lnTo>
                    <a:pt x="39" y="46"/>
                  </a:lnTo>
                  <a:lnTo>
                    <a:pt x="39" y="46"/>
                  </a:lnTo>
                  <a:lnTo>
                    <a:pt x="37" y="48"/>
                  </a:lnTo>
                  <a:lnTo>
                    <a:pt x="36" y="52"/>
                  </a:lnTo>
                  <a:lnTo>
                    <a:pt x="35" y="55"/>
                  </a:lnTo>
                  <a:lnTo>
                    <a:pt x="35" y="55"/>
                  </a:lnTo>
                  <a:lnTo>
                    <a:pt x="0" y="73"/>
                  </a:lnTo>
                  <a:lnTo>
                    <a:pt x="0" y="73"/>
                  </a:lnTo>
                  <a:lnTo>
                    <a:pt x="2" y="82"/>
                  </a:lnTo>
                  <a:lnTo>
                    <a:pt x="2" y="82"/>
                  </a:lnTo>
                  <a:lnTo>
                    <a:pt x="5" y="98"/>
                  </a:lnTo>
                  <a:lnTo>
                    <a:pt x="5" y="98"/>
                  </a:lnTo>
                  <a:lnTo>
                    <a:pt x="12" y="96"/>
                  </a:lnTo>
                  <a:lnTo>
                    <a:pt x="17" y="98"/>
                  </a:lnTo>
                  <a:lnTo>
                    <a:pt x="17" y="98"/>
                  </a:lnTo>
                  <a:lnTo>
                    <a:pt x="25" y="101"/>
                  </a:lnTo>
                  <a:lnTo>
                    <a:pt x="33" y="106"/>
                  </a:lnTo>
                  <a:lnTo>
                    <a:pt x="49" y="116"/>
                  </a:lnTo>
                  <a:lnTo>
                    <a:pt x="49" y="116"/>
                  </a:lnTo>
                  <a:lnTo>
                    <a:pt x="69" y="129"/>
                  </a:lnTo>
                  <a:lnTo>
                    <a:pt x="87" y="145"/>
                  </a:lnTo>
                  <a:lnTo>
                    <a:pt x="87" y="145"/>
                  </a:lnTo>
                  <a:lnTo>
                    <a:pt x="93" y="147"/>
                  </a:lnTo>
                  <a:lnTo>
                    <a:pt x="97" y="149"/>
                  </a:lnTo>
                  <a:lnTo>
                    <a:pt x="107" y="150"/>
                  </a:lnTo>
                  <a:lnTo>
                    <a:pt x="107" y="150"/>
                  </a:lnTo>
                  <a:lnTo>
                    <a:pt x="126" y="152"/>
                  </a:lnTo>
                  <a:lnTo>
                    <a:pt x="126" y="152"/>
                  </a:lnTo>
                  <a:lnTo>
                    <a:pt x="128" y="143"/>
                  </a:lnTo>
                  <a:lnTo>
                    <a:pt x="131" y="137"/>
                  </a:lnTo>
                  <a:lnTo>
                    <a:pt x="131" y="13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1" name="Freeform 282">
              <a:extLst>
                <a:ext uri="{FF2B5EF4-FFF2-40B4-BE49-F238E27FC236}">
                  <a16:creationId xmlns:a16="http://schemas.microsoft.com/office/drawing/2014/main" id="{1203B5A6-B3F2-42E0-9D87-D8A021F0001A}"/>
                </a:ext>
              </a:extLst>
            </p:cNvPr>
            <p:cNvSpPr>
              <a:spLocks/>
            </p:cNvSpPr>
            <p:nvPr/>
          </p:nvSpPr>
          <p:spPr bwMode="auto">
            <a:xfrm>
              <a:off x="5151414" y="2937694"/>
              <a:ext cx="41025" cy="42439"/>
            </a:xfrm>
            <a:custGeom>
              <a:avLst/>
              <a:gdLst/>
              <a:ahLst/>
              <a:cxnLst>
                <a:cxn ang="0">
                  <a:pos x="10" y="21"/>
                </a:cxn>
                <a:cxn ang="0">
                  <a:pos x="17" y="28"/>
                </a:cxn>
                <a:cxn ang="0">
                  <a:pos x="29" y="30"/>
                </a:cxn>
                <a:cxn ang="0">
                  <a:pos x="29" y="30"/>
                </a:cxn>
                <a:cxn ang="0">
                  <a:pos x="25" y="17"/>
                </a:cxn>
                <a:cxn ang="0">
                  <a:pos x="22" y="8"/>
                </a:cxn>
                <a:cxn ang="0">
                  <a:pos x="22" y="8"/>
                </a:cxn>
                <a:cxn ang="0">
                  <a:pos x="24" y="7"/>
                </a:cxn>
                <a:cxn ang="0">
                  <a:pos x="24" y="7"/>
                </a:cxn>
                <a:cxn ang="0">
                  <a:pos x="18" y="1"/>
                </a:cxn>
                <a:cxn ang="0">
                  <a:pos x="15" y="0"/>
                </a:cxn>
                <a:cxn ang="0">
                  <a:pos x="14" y="0"/>
                </a:cxn>
                <a:cxn ang="0">
                  <a:pos x="14" y="0"/>
                </a:cxn>
                <a:cxn ang="0">
                  <a:pos x="10" y="1"/>
                </a:cxn>
                <a:cxn ang="0">
                  <a:pos x="8" y="3"/>
                </a:cxn>
                <a:cxn ang="0">
                  <a:pos x="5" y="5"/>
                </a:cxn>
                <a:cxn ang="0">
                  <a:pos x="5" y="5"/>
                </a:cxn>
                <a:cxn ang="0">
                  <a:pos x="2" y="11"/>
                </a:cxn>
                <a:cxn ang="0">
                  <a:pos x="0" y="20"/>
                </a:cxn>
                <a:cxn ang="0">
                  <a:pos x="0" y="20"/>
                </a:cxn>
                <a:cxn ang="0">
                  <a:pos x="10" y="21"/>
                </a:cxn>
                <a:cxn ang="0">
                  <a:pos x="10" y="21"/>
                </a:cxn>
              </a:cxnLst>
              <a:rect l="0" t="0" r="r" b="b"/>
              <a:pathLst>
                <a:path w="29" h="30">
                  <a:moveTo>
                    <a:pt x="10" y="21"/>
                  </a:moveTo>
                  <a:lnTo>
                    <a:pt x="17" y="28"/>
                  </a:lnTo>
                  <a:lnTo>
                    <a:pt x="29" y="30"/>
                  </a:lnTo>
                  <a:lnTo>
                    <a:pt x="29" y="30"/>
                  </a:lnTo>
                  <a:lnTo>
                    <a:pt x="25" y="17"/>
                  </a:lnTo>
                  <a:lnTo>
                    <a:pt x="22" y="8"/>
                  </a:lnTo>
                  <a:lnTo>
                    <a:pt x="22" y="8"/>
                  </a:lnTo>
                  <a:lnTo>
                    <a:pt x="24" y="7"/>
                  </a:lnTo>
                  <a:lnTo>
                    <a:pt x="24" y="7"/>
                  </a:lnTo>
                  <a:lnTo>
                    <a:pt x="18" y="1"/>
                  </a:lnTo>
                  <a:lnTo>
                    <a:pt x="15" y="0"/>
                  </a:lnTo>
                  <a:lnTo>
                    <a:pt x="14" y="0"/>
                  </a:lnTo>
                  <a:lnTo>
                    <a:pt x="14" y="0"/>
                  </a:lnTo>
                  <a:lnTo>
                    <a:pt x="10" y="1"/>
                  </a:lnTo>
                  <a:lnTo>
                    <a:pt x="8" y="3"/>
                  </a:lnTo>
                  <a:lnTo>
                    <a:pt x="5" y="5"/>
                  </a:lnTo>
                  <a:lnTo>
                    <a:pt x="5" y="5"/>
                  </a:lnTo>
                  <a:lnTo>
                    <a:pt x="2" y="11"/>
                  </a:lnTo>
                  <a:lnTo>
                    <a:pt x="0" y="20"/>
                  </a:lnTo>
                  <a:lnTo>
                    <a:pt x="0" y="20"/>
                  </a:lnTo>
                  <a:lnTo>
                    <a:pt x="10" y="21"/>
                  </a:lnTo>
                  <a:lnTo>
                    <a:pt x="10" y="2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2" name="Freeform 283">
              <a:extLst>
                <a:ext uri="{FF2B5EF4-FFF2-40B4-BE49-F238E27FC236}">
                  <a16:creationId xmlns:a16="http://schemas.microsoft.com/office/drawing/2014/main" id="{E5A1B191-1F8A-4976-8B0F-B5E99582FE8E}"/>
                </a:ext>
              </a:extLst>
            </p:cNvPr>
            <p:cNvSpPr>
              <a:spLocks noEditPoints="1"/>
            </p:cNvSpPr>
            <p:nvPr/>
          </p:nvSpPr>
          <p:spPr bwMode="auto">
            <a:xfrm>
              <a:off x="3995662" y="2366184"/>
              <a:ext cx="325365" cy="275853"/>
            </a:xfrm>
            <a:custGeom>
              <a:avLst/>
              <a:gdLst/>
              <a:ahLst/>
              <a:cxnLst>
                <a:cxn ang="0">
                  <a:pos x="195" y="41"/>
                </a:cxn>
                <a:cxn ang="0">
                  <a:pos x="181" y="35"/>
                </a:cxn>
                <a:cxn ang="0">
                  <a:pos x="164" y="31"/>
                </a:cxn>
                <a:cxn ang="0">
                  <a:pos x="157" y="25"/>
                </a:cxn>
                <a:cxn ang="0">
                  <a:pos x="148" y="24"/>
                </a:cxn>
                <a:cxn ang="0">
                  <a:pos x="144" y="20"/>
                </a:cxn>
                <a:cxn ang="0">
                  <a:pos x="128" y="10"/>
                </a:cxn>
                <a:cxn ang="0">
                  <a:pos x="122" y="7"/>
                </a:cxn>
                <a:cxn ang="0">
                  <a:pos x="117" y="0"/>
                </a:cxn>
                <a:cxn ang="0">
                  <a:pos x="104" y="8"/>
                </a:cxn>
                <a:cxn ang="0">
                  <a:pos x="100" y="23"/>
                </a:cxn>
                <a:cxn ang="0">
                  <a:pos x="80" y="30"/>
                </a:cxn>
                <a:cxn ang="0">
                  <a:pos x="65" y="37"/>
                </a:cxn>
                <a:cxn ang="0">
                  <a:pos x="54" y="28"/>
                </a:cxn>
                <a:cxn ang="0">
                  <a:pos x="47" y="35"/>
                </a:cxn>
                <a:cxn ang="0">
                  <a:pos x="50" y="52"/>
                </a:cxn>
                <a:cxn ang="0">
                  <a:pos x="36" y="52"/>
                </a:cxn>
                <a:cxn ang="0">
                  <a:pos x="26" y="48"/>
                </a:cxn>
                <a:cxn ang="0">
                  <a:pos x="10" y="50"/>
                </a:cxn>
                <a:cxn ang="0">
                  <a:pos x="0" y="57"/>
                </a:cxn>
                <a:cxn ang="0">
                  <a:pos x="3" y="67"/>
                </a:cxn>
                <a:cxn ang="0">
                  <a:pos x="24" y="74"/>
                </a:cxn>
                <a:cxn ang="0">
                  <a:pos x="37" y="78"/>
                </a:cxn>
                <a:cxn ang="0">
                  <a:pos x="44" y="89"/>
                </a:cxn>
                <a:cxn ang="0">
                  <a:pos x="58" y="101"/>
                </a:cxn>
                <a:cxn ang="0">
                  <a:pos x="60" y="115"/>
                </a:cxn>
                <a:cxn ang="0">
                  <a:pos x="57" y="136"/>
                </a:cxn>
                <a:cxn ang="0">
                  <a:pos x="48" y="159"/>
                </a:cxn>
                <a:cxn ang="0">
                  <a:pos x="74" y="170"/>
                </a:cxn>
                <a:cxn ang="0">
                  <a:pos x="85" y="170"/>
                </a:cxn>
                <a:cxn ang="0">
                  <a:pos x="94" y="172"/>
                </a:cxn>
                <a:cxn ang="0">
                  <a:pos x="121" y="178"/>
                </a:cxn>
                <a:cxn ang="0">
                  <a:pos x="128" y="169"/>
                </a:cxn>
                <a:cxn ang="0">
                  <a:pos x="141" y="156"/>
                </a:cxn>
                <a:cxn ang="0">
                  <a:pos x="171" y="163"/>
                </a:cxn>
                <a:cxn ang="0">
                  <a:pos x="189" y="158"/>
                </a:cxn>
                <a:cxn ang="0">
                  <a:pos x="201" y="145"/>
                </a:cxn>
                <a:cxn ang="0">
                  <a:pos x="191" y="142"/>
                </a:cxn>
                <a:cxn ang="0">
                  <a:pos x="191" y="132"/>
                </a:cxn>
                <a:cxn ang="0">
                  <a:pos x="185" y="124"/>
                </a:cxn>
                <a:cxn ang="0">
                  <a:pos x="192" y="116"/>
                </a:cxn>
                <a:cxn ang="0">
                  <a:pos x="191" y="108"/>
                </a:cxn>
                <a:cxn ang="0">
                  <a:pos x="188" y="101"/>
                </a:cxn>
                <a:cxn ang="0">
                  <a:pos x="181" y="99"/>
                </a:cxn>
                <a:cxn ang="0">
                  <a:pos x="178" y="95"/>
                </a:cxn>
                <a:cxn ang="0">
                  <a:pos x="188" y="82"/>
                </a:cxn>
                <a:cxn ang="0">
                  <a:pos x="196" y="75"/>
                </a:cxn>
                <a:cxn ang="0">
                  <a:pos x="202" y="57"/>
                </a:cxn>
                <a:cxn ang="0">
                  <a:pos x="208" y="45"/>
                </a:cxn>
                <a:cxn ang="0">
                  <a:pos x="229" y="165"/>
                </a:cxn>
                <a:cxn ang="0">
                  <a:pos x="219" y="173"/>
                </a:cxn>
                <a:cxn ang="0">
                  <a:pos x="223" y="195"/>
                </a:cxn>
                <a:cxn ang="0">
                  <a:pos x="230" y="180"/>
                </a:cxn>
              </a:cxnLst>
              <a:rect l="0" t="0" r="r" b="b"/>
              <a:pathLst>
                <a:path w="230" h="195">
                  <a:moveTo>
                    <a:pt x="203" y="44"/>
                  </a:moveTo>
                  <a:lnTo>
                    <a:pt x="203" y="44"/>
                  </a:lnTo>
                  <a:lnTo>
                    <a:pt x="201" y="44"/>
                  </a:lnTo>
                  <a:lnTo>
                    <a:pt x="198" y="42"/>
                  </a:lnTo>
                  <a:lnTo>
                    <a:pt x="195" y="41"/>
                  </a:lnTo>
                  <a:lnTo>
                    <a:pt x="195" y="41"/>
                  </a:lnTo>
                  <a:lnTo>
                    <a:pt x="189" y="40"/>
                  </a:lnTo>
                  <a:lnTo>
                    <a:pt x="185" y="37"/>
                  </a:lnTo>
                  <a:lnTo>
                    <a:pt x="185" y="37"/>
                  </a:lnTo>
                  <a:lnTo>
                    <a:pt x="181" y="35"/>
                  </a:lnTo>
                  <a:lnTo>
                    <a:pt x="176" y="34"/>
                  </a:lnTo>
                  <a:lnTo>
                    <a:pt x="168" y="34"/>
                  </a:lnTo>
                  <a:lnTo>
                    <a:pt x="168" y="34"/>
                  </a:lnTo>
                  <a:lnTo>
                    <a:pt x="165" y="33"/>
                  </a:lnTo>
                  <a:lnTo>
                    <a:pt x="164" y="31"/>
                  </a:lnTo>
                  <a:lnTo>
                    <a:pt x="162" y="30"/>
                  </a:lnTo>
                  <a:lnTo>
                    <a:pt x="159" y="28"/>
                  </a:lnTo>
                  <a:lnTo>
                    <a:pt x="159" y="28"/>
                  </a:lnTo>
                  <a:lnTo>
                    <a:pt x="158" y="28"/>
                  </a:lnTo>
                  <a:lnTo>
                    <a:pt x="157" y="25"/>
                  </a:lnTo>
                  <a:lnTo>
                    <a:pt x="155" y="21"/>
                  </a:lnTo>
                  <a:lnTo>
                    <a:pt x="155" y="21"/>
                  </a:lnTo>
                  <a:lnTo>
                    <a:pt x="154" y="20"/>
                  </a:lnTo>
                  <a:lnTo>
                    <a:pt x="152" y="21"/>
                  </a:lnTo>
                  <a:lnTo>
                    <a:pt x="148" y="24"/>
                  </a:lnTo>
                  <a:lnTo>
                    <a:pt x="148" y="24"/>
                  </a:lnTo>
                  <a:lnTo>
                    <a:pt x="145" y="24"/>
                  </a:lnTo>
                  <a:lnTo>
                    <a:pt x="144" y="23"/>
                  </a:lnTo>
                  <a:lnTo>
                    <a:pt x="144" y="20"/>
                  </a:lnTo>
                  <a:lnTo>
                    <a:pt x="144" y="20"/>
                  </a:lnTo>
                  <a:lnTo>
                    <a:pt x="142" y="18"/>
                  </a:lnTo>
                  <a:lnTo>
                    <a:pt x="139" y="15"/>
                  </a:lnTo>
                  <a:lnTo>
                    <a:pt x="134" y="13"/>
                  </a:lnTo>
                  <a:lnTo>
                    <a:pt x="134" y="13"/>
                  </a:lnTo>
                  <a:lnTo>
                    <a:pt x="128" y="10"/>
                  </a:lnTo>
                  <a:lnTo>
                    <a:pt x="127" y="8"/>
                  </a:lnTo>
                  <a:lnTo>
                    <a:pt x="125" y="8"/>
                  </a:lnTo>
                  <a:lnTo>
                    <a:pt x="125" y="8"/>
                  </a:lnTo>
                  <a:lnTo>
                    <a:pt x="124" y="8"/>
                  </a:lnTo>
                  <a:lnTo>
                    <a:pt x="122" y="7"/>
                  </a:lnTo>
                  <a:lnTo>
                    <a:pt x="120" y="3"/>
                  </a:lnTo>
                  <a:lnTo>
                    <a:pt x="120" y="3"/>
                  </a:lnTo>
                  <a:lnTo>
                    <a:pt x="118" y="1"/>
                  </a:lnTo>
                  <a:lnTo>
                    <a:pt x="117" y="0"/>
                  </a:lnTo>
                  <a:lnTo>
                    <a:pt x="117" y="0"/>
                  </a:lnTo>
                  <a:lnTo>
                    <a:pt x="114" y="0"/>
                  </a:lnTo>
                  <a:lnTo>
                    <a:pt x="114" y="0"/>
                  </a:lnTo>
                  <a:lnTo>
                    <a:pt x="110" y="1"/>
                  </a:lnTo>
                  <a:lnTo>
                    <a:pt x="107" y="4"/>
                  </a:lnTo>
                  <a:lnTo>
                    <a:pt x="104" y="8"/>
                  </a:lnTo>
                  <a:lnTo>
                    <a:pt x="104" y="14"/>
                  </a:lnTo>
                  <a:lnTo>
                    <a:pt x="104" y="14"/>
                  </a:lnTo>
                  <a:lnTo>
                    <a:pt x="104" y="17"/>
                  </a:lnTo>
                  <a:lnTo>
                    <a:pt x="102" y="20"/>
                  </a:lnTo>
                  <a:lnTo>
                    <a:pt x="100" y="23"/>
                  </a:lnTo>
                  <a:lnTo>
                    <a:pt x="94" y="24"/>
                  </a:lnTo>
                  <a:lnTo>
                    <a:pt x="87" y="25"/>
                  </a:lnTo>
                  <a:lnTo>
                    <a:pt x="87" y="25"/>
                  </a:lnTo>
                  <a:lnTo>
                    <a:pt x="83" y="27"/>
                  </a:lnTo>
                  <a:lnTo>
                    <a:pt x="80" y="30"/>
                  </a:lnTo>
                  <a:lnTo>
                    <a:pt x="78" y="34"/>
                  </a:lnTo>
                  <a:lnTo>
                    <a:pt x="77" y="37"/>
                  </a:lnTo>
                  <a:lnTo>
                    <a:pt x="77" y="37"/>
                  </a:lnTo>
                  <a:lnTo>
                    <a:pt x="73" y="38"/>
                  </a:lnTo>
                  <a:lnTo>
                    <a:pt x="65" y="37"/>
                  </a:lnTo>
                  <a:lnTo>
                    <a:pt x="60" y="34"/>
                  </a:lnTo>
                  <a:lnTo>
                    <a:pt x="57" y="30"/>
                  </a:lnTo>
                  <a:lnTo>
                    <a:pt x="57" y="30"/>
                  </a:lnTo>
                  <a:lnTo>
                    <a:pt x="56" y="28"/>
                  </a:lnTo>
                  <a:lnTo>
                    <a:pt x="54" y="28"/>
                  </a:lnTo>
                  <a:lnTo>
                    <a:pt x="50" y="28"/>
                  </a:lnTo>
                  <a:lnTo>
                    <a:pt x="47" y="31"/>
                  </a:lnTo>
                  <a:lnTo>
                    <a:pt x="46" y="34"/>
                  </a:lnTo>
                  <a:lnTo>
                    <a:pt x="47" y="35"/>
                  </a:lnTo>
                  <a:lnTo>
                    <a:pt x="47" y="35"/>
                  </a:lnTo>
                  <a:lnTo>
                    <a:pt x="51" y="41"/>
                  </a:lnTo>
                  <a:lnTo>
                    <a:pt x="51" y="45"/>
                  </a:lnTo>
                  <a:lnTo>
                    <a:pt x="51" y="50"/>
                  </a:lnTo>
                  <a:lnTo>
                    <a:pt x="50" y="52"/>
                  </a:lnTo>
                  <a:lnTo>
                    <a:pt x="50" y="52"/>
                  </a:lnTo>
                  <a:lnTo>
                    <a:pt x="47" y="54"/>
                  </a:lnTo>
                  <a:lnTo>
                    <a:pt x="43" y="52"/>
                  </a:lnTo>
                  <a:lnTo>
                    <a:pt x="40" y="51"/>
                  </a:lnTo>
                  <a:lnTo>
                    <a:pt x="36" y="52"/>
                  </a:lnTo>
                  <a:lnTo>
                    <a:pt x="36" y="52"/>
                  </a:lnTo>
                  <a:lnTo>
                    <a:pt x="33" y="52"/>
                  </a:lnTo>
                  <a:lnTo>
                    <a:pt x="31" y="52"/>
                  </a:lnTo>
                  <a:lnTo>
                    <a:pt x="28" y="50"/>
                  </a:lnTo>
                  <a:lnTo>
                    <a:pt x="26" y="48"/>
                  </a:lnTo>
                  <a:lnTo>
                    <a:pt x="26" y="48"/>
                  </a:lnTo>
                  <a:lnTo>
                    <a:pt x="23" y="47"/>
                  </a:lnTo>
                  <a:lnTo>
                    <a:pt x="19" y="48"/>
                  </a:lnTo>
                  <a:lnTo>
                    <a:pt x="16" y="50"/>
                  </a:lnTo>
                  <a:lnTo>
                    <a:pt x="10" y="50"/>
                  </a:lnTo>
                  <a:lnTo>
                    <a:pt x="10" y="50"/>
                  </a:lnTo>
                  <a:lnTo>
                    <a:pt x="4" y="50"/>
                  </a:lnTo>
                  <a:lnTo>
                    <a:pt x="1" y="51"/>
                  </a:lnTo>
                  <a:lnTo>
                    <a:pt x="0" y="54"/>
                  </a:lnTo>
                  <a:lnTo>
                    <a:pt x="0" y="57"/>
                  </a:lnTo>
                  <a:lnTo>
                    <a:pt x="0" y="57"/>
                  </a:lnTo>
                  <a:lnTo>
                    <a:pt x="1" y="60"/>
                  </a:lnTo>
                  <a:lnTo>
                    <a:pt x="1" y="62"/>
                  </a:lnTo>
                  <a:lnTo>
                    <a:pt x="1" y="64"/>
                  </a:lnTo>
                  <a:lnTo>
                    <a:pt x="3" y="67"/>
                  </a:lnTo>
                  <a:lnTo>
                    <a:pt x="3" y="67"/>
                  </a:lnTo>
                  <a:lnTo>
                    <a:pt x="6" y="68"/>
                  </a:lnTo>
                  <a:lnTo>
                    <a:pt x="11" y="69"/>
                  </a:lnTo>
                  <a:lnTo>
                    <a:pt x="17" y="71"/>
                  </a:lnTo>
                  <a:lnTo>
                    <a:pt x="24" y="74"/>
                  </a:lnTo>
                  <a:lnTo>
                    <a:pt x="24" y="74"/>
                  </a:lnTo>
                  <a:lnTo>
                    <a:pt x="28" y="75"/>
                  </a:lnTo>
                  <a:lnTo>
                    <a:pt x="31" y="77"/>
                  </a:lnTo>
                  <a:lnTo>
                    <a:pt x="34" y="77"/>
                  </a:lnTo>
                  <a:lnTo>
                    <a:pt x="37" y="78"/>
                  </a:lnTo>
                  <a:lnTo>
                    <a:pt x="37" y="78"/>
                  </a:lnTo>
                  <a:lnTo>
                    <a:pt x="41" y="79"/>
                  </a:lnTo>
                  <a:lnTo>
                    <a:pt x="43" y="81"/>
                  </a:lnTo>
                  <a:lnTo>
                    <a:pt x="43" y="85"/>
                  </a:lnTo>
                  <a:lnTo>
                    <a:pt x="43" y="85"/>
                  </a:lnTo>
                  <a:lnTo>
                    <a:pt x="44" y="89"/>
                  </a:lnTo>
                  <a:lnTo>
                    <a:pt x="46" y="92"/>
                  </a:lnTo>
                  <a:lnTo>
                    <a:pt x="50" y="97"/>
                  </a:lnTo>
                  <a:lnTo>
                    <a:pt x="56" y="98"/>
                  </a:lnTo>
                  <a:lnTo>
                    <a:pt x="56" y="98"/>
                  </a:lnTo>
                  <a:lnTo>
                    <a:pt x="58" y="101"/>
                  </a:lnTo>
                  <a:lnTo>
                    <a:pt x="60" y="104"/>
                  </a:lnTo>
                  <a:lnTo>
                    <a:pt x="58" y="106"/>
                  </a:lnTo>
                  <a:lnTo>
                    <a:pt x="60" y="111"/>
                  </a:lnTo>
                  <a:lnTo>
                    <a:pt x="60" y="111"/>
                  </a:lnTo>
                  <a:lnTo>
                    <a:pt x="60" y="115"/>
                  </a:lnTo>
                  <a:lnTo>
                    <a:pt x="58" y="121"/>
                  </a:lnTo>
                  <a:lnTo>
                    <a:pt x="57" y="125"/>
                  </a:lnTo>
                  <a:lnTo>
                    <a:pt x="57" y="131"/>
                  </a:lnTo>
                  <a:lnTo>
                    <a:pt x="57" y="131"/>
                  </a:lnTo>
                  <a:lnTo>
                    <a:pt x="57" y="136"/>
                  </a:lnTo>
                  <a:lnTo>
                    <a:pt x="56" y="146"/>
                  </a:lnTo>
                  <a:lnTo>
                    <a:pt x="53" y="155"/>
                  </a:lnTo>
                  <a:lnTo>
                    <a:pt x="50" y="159"/>
                  </a:lnTo>
                  <a:lnTo>
                    <a:pt x="50" y="159"/>
                  </a:lnTo>
                  <a:lnTo>
                    <a:pt x="48" y="159"/>
                  </a:lnTo>
                  <a:lnTo>
                    <a:pt x="48" y="159"/>
                  </a:lnTo>
                  <a:lnTo>
                    <a:pt x="58" y="163"/>
                  </a:lnTo>
                  <a:lnTo>
                    <a:pt x="58" y="163"/>
                  </a:lnTo>
                  <a:lnTo>
                    <a:pt x="65" y="168"/>
                  </a:lnTo>
                  <a:lnTo>
                    <a:pt x="74" y="170"/>
                  </a:lnTo>
                  <a:lnTo>
                    <a:pt x="74" y="170"/>
                  </a:lnTo>
                  <a:lnTo>
                    <a:pt x="77" y="173"/>
                  </a:lnTo>
                  <a:lnTo>
                    <a:pt x="81" y="173"/>
                  </a:lnTo>
                  <a:lnTo>
                    <a:pt x="85" y="172"/>
                  </a:lnTo>
                  <a:lnTo>
                    <a:pt x="85" y="170"/>
                  </a:lnTo>
                  <a:lnTo>
                    <a:pt x="85" y="170"/>
                  </a:lnTo>
                  <a:lnTo>
                    <a:pt x="87" y="169"/>
                  </a:lnTo>
                  <a:lnTo>
                    <a:pt x="88" y="169"/>
                  </a:lnTo>
                  <a:lnTo>
                    <a:pt x="94" y="172"/>
                  </a:lnTo>
                  <a:lnTo>
                    <a:pt x="94" y="172"/>
                  </a:lnTo>
                  <a:lnTo>
                    <a:pt x="97" y="173"/>
                  </a:lnTo>
                  <a:lnTo>
                    <a:pt x="102" y="175"/>
                  </a:lnTo>
                  <a:lnTo>
                    <a:pt x="112" y="176"/>
                  </a:lnTo>
                  <a:lnTo>
                    <a:pt x="112" y="176"/>
                  </a:lnTo>
                  <a:lnTo>
                    <a:pt x="121" y="178"/>
                  </a:lnTo>
                  <a:lnTo>
                    <a:pt x="129" y="176"/>
                  </a:lnTo>
                  <a:lnTo>
                    <a:pt x="129" y="176"/>
                  </a:lnTo>
                  <a:lnTo>
                    <a:pt x="128" y="173"/>
                  </a:lnTo>
                  <a:lnTo>
                    <a:pt x="128" y="173"/>
                  </a:lnTo>
                  <a:lnTo>
                    <a:pt x="128" y="169"/>
                  </a:lnTo>
                  <a:lnTo>
                    <a:pt x="128" y="166"/>
                  </a:lnTo>
                  <a:lnTo>
                    <a:pt x="131" y="162"/>
                  </a:lnTo>
                  <a:lnTo>
                    <a:pt x="135" y="159"/>
                  </a:lnTo>
                  <a:lnTo>
                    <a:pt x="141" y="156"/>
                  </a:lnTo>
                  <a:lnTo>
                    <a:pt x="141" y="156"/>
                  </a:lnTo>
                  <a:lnTo>
                    <a:pt x="148" y="156"/>
                  </a:lnTo>
                  <a:lnTo>
                    <a:pt x="158" y="159"/>
                  </a:lnTo>
                  <a:lnTo>
                    <a:pt x="165" y="161"/>
                  </a:lnTo>
                  <a:lnTo>
                    <a:pt x="171" y="163"/>
                  </a:lnTo>
                  <a:lnTo>
                    <a:pt x="171" y="163"/>
                  </a:lnTo>
                  <a:lnTo>
                    <a:pt x="175" y="165"/>
                  </a:lnTo>
                  <a:lnTo>
                    <a:pt x="179" y="165"/>
                  </a:lnTo>
                  <a:lnTo>
                    <a:pt x="184" y="162"/>
                  </a:lnTo>
                  <a:lnTo>
                    <a:pt x="189" y="158"/>
                  </a:lnTo>
                  <a:lnTo>
                    <a:pt x="189" y="158"/>
                  </a:lnTo>
                  <a:lnTo>
                    <a:pt x="195" y="152"/>
                  </a:lnTo>
                  <a:lnTo>
                    <a:pt x="199" y="151"/>
                  </a:lnTo>
                  <a:lnTo>
                    <a:pt x="199" y="151"/>
                  </a:lnTo>
                  <a:lnTo>
                    <a:pt x="201" y="145"/>
                  </a:lnTo>
                  <a:lnTo>
                    <a:pt x="201" y="145"/>
                  </a:lnTo>
                  <a:lnTo>
                    <a:pt x="201" y="143"/>
                  </a:lnTo>
                  <a:lnTo>
                    <a:pt x="199" y="143"/>
                  </a:lnTo>
                  <a:lnTo>
                    <a:pt x="193" y="142"/>
                  </a:lnTo>
                  <a:lnTo>
                    <a:pt x="193" y="142"/>
                  </a:lnTo>
                  <a:lnTo>
                    <a:pt x="191" y="142"/>
                  </a:lnTo>
                  <a:lnTo>
                    <a:pt x="189" y="141"/>
                  </a:lnTo>
                  <a:lnTo>
                    <a:pt x="189" y="138"/>
                  </a:lnTo>
                  <a:lnTo>
                    <a:pt x="191" y="135"/>
                  </a:lnTo>
                  <a:lnTo>
                    <a:pt x="191" y="135"/>
                  </a:lnTo>
                  <a:lnTo>
                    <a:pt x="191" y="132"/>
                  </a:lnTo>
                  <a:lnTo>
                    <a:pt x="189" y="131"/>
                  </a:lnTo>
                  <a:lnTo>
                    <a:pt x="185" y="126"/>
                  </a:lnTo>
                  <a:lnTo>
                    <a:pt x="185" y="126"/>
                  </a:lnTo>
                  <a:lnTo>
                    <a:pt x="185" y="125"/>
                  </a:lnTo>
                  <a:lnTo>
                    <a:pt x="185" y="124"/>
                  </a:lnTo>
                  <a:lnTo>
                    <a:pt x="189" y="122"/>
                  </a:lnTo>
                  <a:lnTo>
                    <a:pt x="189" y="122"/>
                  </a:lnTo>
                  <a:lnTo>
                    <a:pt x="192" y="119"/>
                  </a:lnTo>
                  <a:lnTo>
                    <a:pt x="192" y="118"/>
                  </a:lnTo>
                  <a:lnTo>
                    <a:pt x="192" y="116"/>
                  </a:lnTo>
                  <a:lnTo>
                    <a:pt x="192" y="116"/>
                  </a:lnTo>
                  <a:lnTo>
                    <a:pt x="189" y="114"/>
                  </a:lnTo>
                  <a:lnTo>
                    <a:pt x="189" y="111"/>
                  </a:lnTo>
                  <a:lnTo>
                    <a:pt x="191" y="108"/>
                  </a:lnTo>
                  <a:lnTo>
                    <a:pt x="191" y="108"/>
                  </a:lnTo>
                  <a:lnTo>
                    <a:pt x="191" y="106"/>
                  </a:lnTo>
                  <a:lnTo>
                    <a:pt x="189" y="104"/>
                  </a:lnTo>
                  <a:lnTo>
                    <a:pt x="188" y="102"/>
                  </a:lnTo>
                  <a:lnTo>
                    <a:pt x="188" y="101"/>
                  </a:lnTo>
                  <a:lnTo>
                    <a:pt x="188" y="101"/>
                  </a:lnTo>
                  <a:lnTo>
                    <a:pt x="186" y="98"/>
                  </a:lnTo>
                  <a:lnTo>
                    <a:pt x="185" y="98"/>
                  </a:lnTo>
                  <a:lnTo>
                    <a:pt x="182" y="98"/>
                  </a:lnTo>
                  <a:lnTo>
                    <a:pt x="181" y="99"/>
                  </a:lnTo>
                  <a:lnTo>
                    <a:pt x="181" y="99"/>
                  </a:lnTo>
                  <a:lnTo>
                    <a:pt x="178" y="102"/>
                  </a:lnTo>
                  <a:lnTo>
                    <a:pt x="176" y="101"/>
                  </a:lnTo>
                  <a:lnTo>
                    <a:pt x="176" y="99"/>
                  </a:lnTo>
                  <a:lnTo>
                    <a:pt x="178" y="95"/>
                  </a:lnTo>
                  <a:lnTo>
                    <a:pt x="178" y="95"/>
                  </a:lnTo>
                  <a:lnTo>
                    <a:pt x="181" y="91"/>
                  </a:lnTo>
                  <a:lnTo>
                    <a:pt x="184" y="87"/>
                  </a:lnTo>
                  <a:lnTo>
                    <a:pt x="186" y="84"/>
                  </a:lnTo>
                  <a:lnTo>
                    <a:pt x="188" y="82"/>
                  </a:lnTo>
                  <a:lnTo>
                    <a:pt x="188" y="82"/>
                  </a:lnTo>
                  <a:lnTo>
                    <a:pt x="189" y="79"/>
                  </a:lnTo>
                  <a:lnTo>
                    <a:pt x="192" y="77"/>
                  </a:lnTo>
                  <a:lnTo>
                    <a:pt x="193" y="75"/>
                  </a:lnTo>
                  <a:lnTo>
                    <a:pt x="196" y="75"/>
                  </a:lnTo>
                  <a:lnTo>
                    <a:pt x="196" y="75"/>
                  </a:lnTo>
                  <a:lnTo>
                    <a:pt x="198" y="74"/>
                  </a:lnTo>
                  <a:lnTo>
                    <a:pt x="199" y="71"/>
                  </a:lnTo>
                  <a:lnTo>
                    <a:pt x="201" y="62"/>
                  </a:lnTo>
                  <a:lnTo>
                    <a:pt x="201" y="62"/>
                  </a:lnTo>
                  <a:lnTo>
                    <a:pt x="202" y="57"/>
                  </a:lnTo>
                  <a:lnTo>
                    <a:pt x="203" y="52"/>
                  </a:lnTo>
                  <a:lnTo>
                    <a:pt x="206" y="50"/>
                  </a:lnTo>
                  <a:lnTo>
                    <a:pt x="206" y="50"/>
                  </a:lnTo>
                  <a:lnTo>
                    <a:pt x="208" y="47"/>
                  </a:lnTo>
                  <a:lnTo>
                    <a:pt x="208" y="45"/>
                  </a:lnTo>
                  <a:lnTo>
                    <a:pt x="205" y="45"/>
                  </a:lnTo>
                  <a:lnTo>
                    <a:pt x="203" y="44"/>
                  </a:lnTo>
                  <a:lnTo>
                    <a:pt x="203" y="44"/>
                  </a:lnTo>
                  <a:close/>
                  <a:moveTo>
                    <a:pt x="229" y="165"/>
                  </a:moveTo>
                  <a:lnTo>
                    <a:pt x="229" y="165"/>
                  </a:lnTo>
                  <a:lnTo>
                    <a:pt x="226" y="166"/>
                  </a:lnTo>
                  <a:lnTo>
                    <a:pt x="225" y="168"/>
                  </a:lnTo>
                  <a:lnTo>
                    <a:pt x="222" y="170"/>
                  </a:lnTo>
                  <a:lnTo>
                    <a:pt x="219" y="173"/>
                  </a:lnTo>
                  <a:lnTo>
                    <a:pt x="219" y="173"/>
                  </a:lnTo>
                  <a:lnTo>
                    <a:pt x="216" y="176"/>
                  </a:lnTo>
                  <a:lnTo>
                    <a:pt x="216" y="179"/>
                  </a:lnTo>
                  <a:lnTo>
                    <a:pt x="218" y="186"/>
                  </a:lnTo>
                  <a:lnTo>
                    <a:pt x="221" y="193"/>
                  </a:lnTo>
                  <a:lnTo>
                    <a:pt x="223" y="195"/>
                  </a:lnTo>
                  <a:lnTo>
                    <a:pt x="225" y="195"/>
                  </a:lnTo>
                  <a:lnTo>
                    <a:pt x="225" y="195"/>
                  </a:lnTo>
                  <a:lnTo>
                    <a:pt x="228" y="193"/>
                  </a:lnTo>
                  <a:lnTo>
                    <a:pt x="229" y="190"/>
                  </a:lnTo>
                  <a:lnTo>
                    <a:pt x="230" y="180"/>
                  </a:lnTo>
                  <a:lnTo>
                    <a:pt x="230" y="170"/>
                  </a:lnTo>
                  <a:lnTo>
                    <a:pt x="229" y="166"/>
                  </a:lnTo>
                  <a:lnTo>
                    <a:pt x="229" y="165"/>
                  </a:lnTo>
                  <a:lnTo>
                    <a:pt x="229" y="16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3" name="Freeform 284">
              <a:extLst>
                <a:ext uri="{FF2B5EF4-FFF2-40B4-BE49-F238E27FC236}">
                  <a16:creationId xmlns:a16="http://schemas.microsoft.com/office/drawing/2014/main" id="{313BDA71-7AEE-43A4-9807-AF83E7B654E4}"/>
                </a:ext>
              </a:extLst>
            </p:cNvPr>
            <p:cNvSpPr>
              <a:spLocks/>
            </p:cNvSpPr>
            <p:nvPr/>
          </p:nvSpPr>
          <p:spPr bwMode="auto">
            <a:xfrm>
              <a:off x="2043474" y="3318230"/>
              <a:ext cx="52342" cy="29708"/>
            </a:xfrm>
            <a:custGeom>
              <a:avLst/>
              <a:gdLst/>
              <a:ahLst/>
              <a:cxnLst>
                <a:cxn ang="0">
                  <a:pos x="36" y="8"/>
                </a:cxn>
                <a:cxn ang="0">
                  <a:pos x="36" y="8"/>
                </a:cxn>
                <a:cxn ang="0">
                  <a:pos x="33" y="7"/>
                </a:cxn>
                <a:cxn ang="0">
                  <a:pos x="29" y="7"/>
                </a:cxn>
                <a:cxn ang="0">
                  <a:pos x="24" y="5"/>
                </a:cxn>
                <a:cxn ang="0">
                  <a:pos x="19" y="4"/>
                </a:cxn>
                <a:cxn ang="0">
                  <a:pos x="19" y="4"/>
                </a:cxn>
                <a:cxn ang="0">
                  <a:pos x="12" y="0"/>
                </a:cxn>
                <a:cxn ang="0">
                  <a:pos x="12" y="0"/>
                </a:cxn>
                <a:cxn ang="0">
                  <a:pos x="12" y="1"/>
                </a:cxn>
                <a:cxn ang="0">
                  <a:pos x="12" y="1"/>
                </a:cxn>
                <a:cxn ang="0">
                  <a:pos x="7" y="4"/>
                </a:cxn>
                <a:cxn ang="0">
                  <a:pos x="0" y="10"/>
                </a:cxn>
                <a:cxn ang="0">
                  <a:pos x="0" y="10"/>
                </a:cxn>
                <a:cxn ang="0">
                  <a:pos x="6" y="14"/>
                </a:cxn>
                <a:cxn ang="0">
                  <a:pos x="16" y="17"/>
                </a:cxn>
                <a:cxn ang="0">
                  <a:pos x="24" y="20"/>
                </a:cxn>
                <a:cxn ang="0">
                  <a:pos x="31" y="21"/>
                </a:cxn>
                <a:cxn ang="0">
                  <a:pos x="31" y="21"/>
                </a:cxn>
                <a:cxn ang="0">
                  <a:pos x="34" y="20"/>
                </a:cxn>
                <a:cxn ang="0">
                  <a:pos x="36" y="18"/>
                </a:cxn>
                <a:cxn ang="0">
                  <a:pos x="36" y="18"/>
                </a:cxn>
                <a:cxn ang="0">
                  <a:pos x="37" y="12"/>
                </a:cxn>
                <a:cxn ang="0">
                  <a:pos x="36" y="8"/>
                </a:cxn>
                <a:cxn ang="0">
                  <a:pos x="36" y="8"/>
                </a:cxn>
              </a:cxnLst>
              <a:rect l="0" t="0" r="r" b="b"/>
              <a:pathLst>
                <a:path w="37" h="21">
                  <a:moveTo>
                    <a:pt x="36" y="8"/>
                  </a:moveTo>
                  <a:lnTo>
                    <a:pt x="36" y="8"/>
                  </a:lnTo>
                  <a:lnTo>
                    <a:pt x="33" y="7"/>
                  </a:lnTo>
                  <a:lnTo>
                    <a:pt x="29" y="7"/>
                  </a:lnTo>
                  <a:lnTo>
                    <a:pt x="24" y="5"/>
                  </a:lnTo>
                  <a:lnTo>
                    <a:pt x="19" y="4"/>
                  </a:lnTo>
                  <a:lnTo>
                    <a:pt x="19" y="4"/>
                  </a:lnTo>
                  <a:lnTo>
                    <a:pt x="12" y="0"/>
                  </a:lnTo>
                  <a:lnTo>
                    <a:pt x="12" y="0"/>
                  </a:lnTo>
                  <a:lnTo>
                    <a:pt x="12" y="1"/>
                  </a:lnTo>
                  <a:lnTo>
                    <a:pt x="12" y="1"/>
                  </a:lnTo>
                  <a:lnTo>
                    <a:pt x="7" y="4"/>
                  </a:lnTo>
                  <a:lnTo>
                    <a:pt x="0" y="10"/>
                  </a:lnTo>
                  <a:lnTo>
                    <a:pt x="0" y="10"/>
                  </a:lnTo>
                  <a:lnTo>
                    <a:pt x="6" y="14"/>
                  </a:lnTo>
                  <a:lnTo>
                    <a:pt x="16" y="17"/>
                  </a:lnTo>
                  <a:lnTo>
                    <a:pt x="24" y="20"/>
                  </a:lnTo>
                  <a:lnTo>
                    <a:pt x="31" y="21"/>
                  </a:lnTo>
                  <a:lnTo>
                    <a:pt x="31" y="21"/>
                  </a:lnTo>
                  <a:lnTo>
                    <a:pt x="34" y="20"/>
                  </a:lnTo>
                  <a:lnTo>
                    <a:pt x="36" y="18"/>
                  </a:lnTo>
                  <a:lnTo>
                    <a:pt x="36" y="18"/>
                  </a:lnTo>
                  <a:lnTo>
                    <a:pt x="37" y="12"/>
                  </a:lnTo>
                  <a:lnTo>
                    <a:pt x="36" y="8"/>
                  </a:lnTo>
                  <a:lnTo>
                    <a:pt x="36" y="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4" name="Freeform 285">
              <a:extLst>
                <a:ext uri="{FF2B5EF4-FFF2-40B4-BE49-F238E27FC236}">
                  <a16:creationId xmlns:a16="http://schemas.microsoft.com/office/drawing/2014/main" id="{CC46B2D6-D02B-4498-A804-51A128A40E23}"/>
                </a:ext>
              </a:extLst>
            </p:cNvPr>
            <p:cNvSpPr>
              <a:spLocks/>
            </p:cNvSpPr>
            <p:nvPr/>
          </p:nvSpPr>
          <p:spPr bwMode="auto">
            <a:xfrm>
              <a:off x="2060449" y="3280034"/>
              <a:ext cx="138634" cy="72147"/>
            </a:xfrm>
            <a:custGeom>
              <a:avLst/>
              <a:gdLst/>
              <a:ahLst/>
              <a:cxnLst>
                <a:cxn ang="0">
                  <a:pos x="41" y="45"/>
                </a:cxn>
                <a:cxn ang="0">
                  <a:pos x="42" y="37"/>
                </a:cxn>
                <a:cxn ang="0">
                  <a:pos x="46" y="35"/>
                </a:cxn>
                <a:cxn ang="0">
                  <a:pos x="52" y="35"/>
                </a:cxn>
                <a:cxn ang="0">
                  <a:pos x="62" y="31"/>
                </a:cxn>
                <a:cxn ang="0">
                  <a:pos x="64" y="28"/>
                </a:cxn>
                <a:cxn ang="0">
                  <a:pos x="66" y="25"/>
                </a:cxn>
                <a:cxn ang="0">
                  <a:pos x="79" y="25"/>
                </a:cxn>
                <a:cxn ang="0">
                  <a:pos x="86" y="21"/>
                </a:cxn>
                <a:cxn ang="0">
                  <a:pos x="98" y="17"/>
                </a:cxn>
                <a:cxn ang="0">
                  <a:pos x="98" y="15"/>
                </a:cxn>
                <a:cxn ang="0">
                  <a:pos x="92" y="11"/>
                </a:cxn>
                <a:cxn ang="0">
                  <a:pos x="81" y="4"/>
                </a:cxn>
                <a:cxn ang="0">
                  <a:pos x="76" y="2"/>
                </a:cxn>
                <a:cxn ang="0">
                  <a:pos x="64" y="0"/>
                </a:cxn>
                <a:cxn ang="0">
                  <a:pos x="46" y="4"/>
                </a:cxn>
                <a:cxn ang="0">
                  <a:pos x="39" y="5"/>
                </a:cxn>
                <a:cxn ang="0">
                  <a:pos x="24" y="4"/>
                </a:cxn>
                <a:cxn ang="0">
                  <a:pos x="17" y="5"/>
                </a:cxn>
                <a:cxn ang="0">
                  <a:pos x="15" y="5"/>
                </a:cxn>
                <a:cxn ang="0">
                  <a:pos x="7" y="15"/>
                </a:cxn>
                <a:cxn ang="0">
                  <a:pos x="4" y="18"/>
                </a:cxn>
                <a:cxn ang="0">
                  <a:pos x="1" y="25"/>
                </a:cxn>
                <a:cxn ang="0">
                  <a:pos x="0" y="27"/>
                </a:cxn>
                <a:cxn ang="0">
                  <a:pos x="7" y="31"/>
                </a:cxn>
                <a:cxn ang="0">
                  <a:pos x="17" y="34"/>
                </a:cxn>
                <a:cxn ang="0">
                  <a:pos x="24" y="35"/>
                </a:cxn>
                <a:cxn ang="0">
                  <a:pos x="25" y="39"/>
                </a:cxn>
                <a:cxn ang="0">
                  <a:pos x="24" y="45"/>
                </a:cxn>
                <a:cxn ang="0">
                  <a:pos x="29" y="45"/>
                </a:cxn>
                <a:cxn ang="0">
                  <a:pos x="31" y="48"/>
                </a:cxn>
                <a:cxn ang="0">
                  <a:pos x="36" y="49"/>
                </a:cxn>
                <a:cxn ang="0">
                  <a:pos x="41" y="45"/>
                </a:cxn>
              </a:cxnLst>
              <a:rect l="0" t="0" r="r" b="b"/>
              <a:pathLst>
                <a:path w="98" h="51">
                  <a:moveTo>
                    <a:pt x="41" y="45"/>
                  </a:moveTo>
                  <a:lnTo>
                    <a:pt x="41" y="45"/>
                  </a:lnTo>
                  <a:lnTo>
                    <a:pt x="41" y="41"/>
                  </a:lnTo>
                  <a:lnTo>
                    <a:pt x="42" y="37"/>
                  </a:lnTo>
                  <a:lnTo>
                    <a:pt x="44" y="37"/>
                  </a:lnTo>
                  <a:lnTo>
                    <a:pt x="46" y="35"/>
                  </a:lnTo>
                  <a:lnTo>
                    <a:pt x="46" y="35"/>
                  </a:lnTo>
                  <a:lnTo>
                    <a:pt x="52" y="35"/>
                  </a:lnTo>
                  <a:lnTo>
                    <a:pt x="58" y="34"/>
                  </a:lnTo>
                  <a:lnTo>
                    <a:pt x="62" y="31"/>
                  </a:lnTo>
                  <a:lnTo>
                    <a:pt x="64" y="28"/>
                  </a:lnTo>
                  <a:lnTo>
                    <a:pt x="64" y="28"/>
                  </a:lnTo>
                  <a:lnTo>
                    <a:pt x="65" y="27"/>
                  </a:lnTo>
                  <a:lnTo>
                    <a:pt x="66" y="25"/>
                  </a:lnTo>
                  <a:lnTo>
                    <a:pt x="71" y="24"/>
                  </a:lnTo>
                  <a:lnTo>
                    <a:pt x="79" y="25"/>
                  </a:lnTo>
                  <a:lnTo>
                    <a:pt x="79" y="25"/>
                  </a:lnTo>
                  <a:lnTo>
                    <a:pt x="86" y="21"/>
                  </a:lnTo>
                  <a:lnTo>
                    <a:pt x="92" y="18"/>
                  </a:lnTo>
                  <a:lnTo>
                    <a:pt x="98" y="17"/>
                  </a:lnTo>
                  <a:lnTo>
                    <a:pt x="98" y="17"/>
                  </a:lnTo>
                  <a:lnTo>
                    <a:pt x="98" y="15"/>
                  </a:lnTo>
                  <a:lnTo>
                    <a:pt x="96" y="12"/>
                  </a:lnTo>
                  <a:lnTo>
                    <a:pt x="92" y="11"/>
                  </a:lnTo>
                  <a:lnTo>
                    <a:pt x="86" y="8"/>
                  </a:lnTo>
                  <a:lnTo>
                    <a:pt x="81" y="4"/>
                  </a:lnTo>
                  <a:lnTo>
                    <a:pt x="81" y="4"/>
                  </a:lnTo>
                  <a:lnTo>
                    <a:pt x="76" y="2"/>
                  </a:lnTo>
                  <a:lnTo>
                    <a:pt x="72" y="1"/>
                  </a:lnTo>
                  <a:lnTo>
                    <a:pt x="64" y="0"/>
                  </a:lnTo>
                  <a:lnTo>
                    <a:pt x="54" y="1"/>
                  </a:lnTo>
                  <a:lnTo>
                    <a:pt x="46" y="4"/>
                  </a:lnTo>
                  <a:lnTo>
                    <a:pt x="46" y="4"/>
                  </a:lnTo>
                  <a:lnTo>
                    <a:pt x="39" y="5"/>
                  </a:lnTo>
                  <a:lnTo>
                    <a:pt x="31" y="4"/>
                  </a:lnTo>
                  <a:lnTo>
                    <a:pt x="24" y="4"/>
                  </a:lnTo>
                  <a:lnTo>
                    <a:pt x="19" y="4"/>
                  </a:lnTo>
                  <a:lnTo>
                    <a:pt x="17" y="5"/>
                  </a:lnTo>
                  <a:lnTo>
                    <a:pt x="17" y="5"/>
                  </a:lnTo>
                  <a:lnTo>
                    <a:pt x="15" y="5"/>
                  </a:lnTo>
                  <a:lnTo>
                    <a:pt x="15" y="5"/>
                  </a:lnTo>
                  <a:lnTo>
                    <a:pt x="7" y="15"/>
                  </a:lnTo>
                  <a:lnTo>
                    <a:pt x="7" y="15"/>
                  </a:lnTo>
                  <a:lnTo>
                    <a:pt x="4" y="18"/>
                  </a:lnTo>
                  <a:lnTo>
                    <a:pt x="2" y="22"/>
                  </a:lnTo>
                  <a:lnTo>
                    <a:pt x="1" y="25"/>
                  </a:lnTo>
                  <a:lnTo>
                    <a:pt x="0" y="27"/>
                  </a:lnTo>
                  <a:lnTo>
                    <a:pt x="0" y="27"/>
                  </a:lnTo>
                  <a:lnTo>
                    <a:pt x="7" y="31"/>
                  </a:lnTo>
                  <a:lnTo>
                    <a:pt x="7" y="31"/>
                  </a:lnTo>
                  <a:lnTo>
                    <a:pt x="12" y="32"/>
                  </a:lnTo>
                  <a:lnTo>
                    <a:pt x="17" y="34"/>
                  </a:lnTo>
                  <a:lnTo>
                    <a:pt x="21" y="34"/>
                  </a:lnTo>
                  <a:lnTo>
                    <a:pt x="24" y="35"/>
                  </a:lnTo>
                  <a:lnTo>
                    <a:pt x="24" y="35"/>
                  </a:lnTo>
                  <a:lnTo>
                    <a:pt x="25" y="39"/>
                  </a:lnTo>
                  <a:lnTo>
                    <a:pt x="24" y="45"/>
                  </a:lnTo>
                  <a:lnTo>
                    <a:pt x="24" y="45"/>
                  </a:lnTo>
                  <a:lnTo>
                    <a:pt x="27" y="44"/>
                  </a:lnTo>
                  <a:lnTo>
                    <a:pt x="29" y="45"/>
                  </a:lnTo>
                  <a:lnTo>
                    <a:pt x="29" y="45"/>
                  </a:lnTo>
                  <a:lnTo>
                    <a:pt x="31" y="48"/>
                  </a:lnTo>
                  <a:lnTo>
                    <a:pt x="31" y="51"/>
                  </a:lnTo>
                  <a:lnTo>
                    <a:pt x="36" y="49"/>
                  </a:lnTo>
                  <a:lnTo>
                    <a:pt x="36" y="49"/>
                  </a:lnTo>
                  <a:lnTo>
                    <a:pt x="41" y="45"/>
                  </a:lnTo>
                  <a:lnTo>
                    <a:pt x="41" y="4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5" name="Freeform 286">
              <a:extLst>
                <a:ext uri="{FF2B5EF4-FFF2-40B4-BE49-F238E27FC236}">
                  <a16:creationId xmlns:a16="http://schemas.microsoft.com/office/drawing/2014/main" id="{CF57AA81-F2F4-4CAB-9382-8AC06309E6DF}"/>
                </a:ext>
              </a:extLst>
            </p:cNvPr>
            <p:cNvSpPr>
              <a:spLocks/>
            </p:cNvSpPr>
            <p:nvPr/>
          </p:nvSpPr>
          <p:spPr bwMode="auto">
            <a:xfrm>
              <a:off x="1429525" y="2875451"/>
              <a:ext cx="688925" cy="430047"/>
            </a:xfrm>
            <a:custGeom>
              <a:avLst/>
              <a:gdLst/>
              <a:ahLst/>
              <a:cxnLst>
                <a:cxn ang="0">
                  <a:pos x="427" y="284"/>
                </a:cxn>
                <a:cxn ang="0">
                  <a:pos x="417" y="266"/>
                </a:cxn>
                <a:cxn ang="0">
                  <a:pos x="450" y="256"/>
                </a:cxn>
                <a:cxn ang="0">
                  <a:pos x="468" y="251"/>
                </a:cxn>
                <a:cxn ang="0">
                  <a:pos x="478" y="212"/>
                </a:cxn>
                <a:cxn ang="0">
                  <a:pos x="485" y="195"/>
                </a:cxn>
                <a:cxn ang="0">
                  <a:pos x="448" y="196"/>
                </a:cxn>
                <a:cxn ang="0">
                  <a:pos x="427" y="219"/>
                </a:cxn>
                <a:cxn ang="0">
                  <a:pos x="417" y="237"/>
                </a:cxn>
                <a:cxn ang="0">
                  <a:pos x="407" y="244"/>
                </a:cxn>
                <a:cxn ang="0">
                  <a:pos x="359" y="249"/>
                </a:cxn>
                <a:cxn ang="0">
                  <a:pos x="337" y="236"/>
                </a:cxn>
                <a:cxn ang="0">
                  <a:pos x="317" y="203"/>
                </a:cxn>
                <a:cxn ang="0">
                  <a:pos x="313" y="141"/>
                </a:cxn>
                <a:cxn ang="0">
                  <a:pos x="312" y="118"/>
                </a:cxn>
                <a:cxn ang="0">
                  <a:pos x="285" y="101"/>
                </a:cxn>
                <a:cxn ang="0">
                  <a:pos x="273" y="81"/>
                </a:cxn>
                <a:cxn ang="0">
                  <a:pos x="244" y="52"/>
                </a:cxn>
                <a:cxn ang="0">
                  <a:pos x="225" y="65"/>
                </a:cxn>
                <a:cxn ang="0">
                  <a:pos x="202" y="51"/>
                </a:cxn>
                <a:cxn ang="0">
                  <a:pos x="179" y="24"/>
                </a:cxn>
                <a:cxn ang="0">
                  <a:pos x="54" y="10"/>
                </a:cxn>
                <a:cxn ang="0">
                  <a:pos x="3" y="11"/>
                </a:cxn>
                <a:cxn ang="0">
                  <a:pos x="22" y="49"/>
                </a:cxn>
                <a:cxn ang="0">
                  <a:pos x="49" y="77"/>
                </a:cxn>
                <a:cxn ang="0">
                  <a:pos x="39" y="86"/>
                </a:cxn>
                <a:cxn ang="0">
                  <a:pos x="57" y="102"/>
                </a:cxn>
                <a:cxn ang="0">
                  <a:pos x="81" y="125"/>
                </a:cxn>
                <a:cxn ang="0">
                  <a:pos x="97" y="149"/>
                </a:cxn>
                <a:cxn ang="0">
                  <a:pos x="115" y="172"/>
                </a:cxn>
                <a:cxn ang="0">
                  <a:pos x="120" y="156"/>
                </a:cxn>
                <a:cxn ang="0">
                  <a:pos x="106" y="146"/>
                </a:cxn>
                <a:cxn ang="0">
                  <a:pos x="98" y="128"/>
                </a:cxn>
                <a:cxn ang="0">
                  <a:pos x="73" y="85"/>
                </a:cxn>
                <a:cxn ang="0">
                  <a:pos x="63" y="62"/>
                </a:cxn>
                <a:cxn ang="0">
                  <a:pos x="46" y="52"/>
                </a:cxn>
                <a:cxn ang="0">
                  <a:pos x="36" y="18"/>
                </a:cxn>
                <a:cxn ang="0">
                  <a:pos x="44" y="20"/>
                </a:cxn>
                <a:cxn ang="0">
                  <a:pos x="56" y="22"/>
                </a:cxn>
                <a:cxn ang="0">
                  <a:pos x="66" y="27"/>
                </a:cxn>
                <a:cxn ang="0">
                  <a:pos x="74" y="57"/>
                </a:cxn>
                <a:cxn ang="0">
                  <a:pos x="77" y="69"/>
                </a:cxn>
                <a:cxn ang="0">
                  <a:pos x="94" y="81"/>
                </a:cxn>
                <a:cxn ang="0">
                  <a:pos x="108" y="95"/>
                </a:cxn>
                <a:cxn ang="0">
                  <a:pos x="123" y="105"/>
                </a:cxn>
                <a:cxn ang="0">
                  <a:pos x="125" y="121"/>
                </a:cxn>
                <a:cxn ang="0">
                  <a:pos x="148" y="139"/>
                </a:cxn>
                <a:cxn ang="0">
                  <a:pos x="191" y="195"/>
                </a:cxn>
                <a:cxn ang="0">
                  <a:pos x="188" y="210"/>
                </a:cxn>
                <a:cxn ang="0">
                  <a:pos x="195" y="232"/>
                </a:cxn>
                <a:cxn ang="0">
                  <a:pos x="226" y="251"/>
                </a:cxn>
                <a:cxn ang="0">
                  <a:pos x="269" y="269"/>
                </a:cxn>
                <a:cxn ang="0">
                  <a:pos x="329" y="291"/>
                </a:cxn>
                <a:cxn ang="0">
                  <a:pos x="370" y="287"/>
                </a:cxn>
                <a:cxn ang="0">
                  <a:pos x="406" y="286"/>
                </a:cxn>
              </a:cxnLst>
              <a:rect l="0" t="0" r="r" b="b"/>
              <a:pathLst>
                <a:path w="487" h="304">
                  <a:moveTo>
                    <a:pt x="406" y="286"/>
                  </a:moveTo>
                  <a:lnTo>
                    <a:pt x="406" y="286"/>
                  </a:lnTo>
                  <a:lnTo>
                    <a:pt x="417" y="287"/>
                  </a:lnTo>
                  <a:lnTo>
                    <a:pt x="424" y="286"/>
                  </a:lnTo>
                  <a:lnTo>
                    <a:pt x="426" y="286"/>
                  </a:lnTo>
                  <a:lnTo>
                    <a:pt x="427" y="284"/>
                  </a:lnTo>
                  <a:lnTo>
                    <a:pt x="427" y="284"/>
                  </a:lnTo>
                  <a:lnTo>
                    <a:pt x="427" y="281"/>
                  </a:lnTo>
                  <a:lnTo>
                    <a:pt x="426" y="280"/>
                  </a:lnTo>
                  <a:lnTo>
                    <a:pt x="421" y="274"/>
                  </a:lnTo>
                  <a:lnTo>
                    <a:pt x="417" y="270"/>
                  </a:lnTo>
                  <a:lnTo>
                    <a:pt x="416" y="269"/>
                  </a:lnTo>
                  <a:lnTo>
                    <a:pt x="416" y="269"/>
                  </a:lnTo>
                  <a:lnTo>
                    <a:pt x="417" y="266"/>
                  </a:lnTo>
                  <a:lnTo>
                    <a:pt x="418" y="261"/>
                  </a:lnTo>
                  <a:lnTo>
                    <a:pt x="420" y="259"/>
                  </a:lnTo>
                  <a:lnTo>
                    <a:pt x="421" y="256"/>
                  </a:lnTo>
                  <a:lnTo>
                    <a:pt x="421" y="256"/>
                  </a:lnTo>
                  <a:lnTo>
                    <a:pt x="436" y="257"/>
                  </a:lnTo>
                  <a:lnTo>
                    <a:pt x="450" y="256"/>
                  </a:lnTo>
                  <a:lnTo>
                    <a:pt x="450" y="256"/>
                  </a:lnTo>
                  <a:lnTo>
                    <a:pt x="454" y="251"/>
                  </a:lnTo>
                  <a:lnTo>
                    <a:pt x="457" y="249"/>
                  </a:lnTo>
                  <a:lnTo>
                    <a:pt x="461" y="246"/>
                  </a:lnTo>
                  <a:lnTo>
                    <a:pt x="461" y="246"/>
                  </a:lnTo>
                  <a:lnTo>
                    <a:pt x="464" y="247"/>
                  </a:lnTo>
                  <a:lnTo>
                    <a:pt x="468" y="251"/>
                  </a:lnTo>
                  <a:lnTo>
                    <a:pt x="468" y="251"/>
                  </a:lnTo>
                  <a:lnTo>
                    <a:pt x="471" y="247"/>
                  </a:lnTo>
                  <a:lnTo>
                    <a:pt x="473" y="242"/>
                  </a:lnTo>
                  <a:lnTo>
                    <a:pt x="475" y="229"/>
                  </a:lnTo>
                  <a:lnTo>
                    <a:pt x="475" y="229"/>
                  </a:lnTo>
                  <a:lnTo>
                    <a:pt x="475" y="219"/>
                  </a:lnTo>
                  <a:lnTo>
                    <a:pt x="475" y="215"/>
                  </a:lnTo>
                  <a:lnTo>
                    <a:pt x="478" y="212"/>
                  </a:lnTo>
                  <a:lnTo>
                    <a:pt x="478" y="212"/>
                  </a:lnTo>
                  <a:lnTo>
                    <a:pt x="485" y="206"/>
                  </a:lnTo>
                  <a:lnTo>
                    <a:pt x="487" y="203"/>
                  </a:lnTo>
                  <a:lnTo>
                    <a:pt x="487" y="197"/>
                  </a:lnTo>
                  <a:lnTo>
                    <a:pt x="487" y="197"/>
                  </a:lnTo>
                  <a:lnTo>
                    <a:pt x="487" y="196"/>
                  </a:lnTo>
                  <a:lnTo>
                    <a:pt x="485" y="195"/>
                  </a:lnTo>
                  <a:lnTo>
                    <a:pt x="481" y="195"/>
                  </a:lnTo>
                  <a:lnTo>
                    <a:pt x="477" y="196"/>
                  </a:lnTo>
                  <a:lnTo>
                    <a:pt x="473" y="195"/>
                  </a:lnTo>
                  <a:lnTo>
                    <a:pt x="473" y="195"/>
                  </a:lnTo>
                  <a:lnTo>
                    <a:pt x="468" y="193"/>
                  </a:lnTo>
                  <a:lnTo>
                    <a:pt x="464" y="193"/>
                  </a:lnTo>
                  <a:lnTo>
                    <a:pt x="448" y="196"/>
                  </a:lnTo>
                  <a:lnTo>
                    <a:pt x="448" y="196"/>
                  </a:lnTo>
                  <a:lnTo>
                    <a:pt x="438" y="197"/>
                  </a:lnTo>
                  <a:lnTo>
                    <a:pt x="431" y="202"/>
                  </a:lnTo>
                  <a:lnTo>
                    <a:pt x="428" y="207"/>
                  </a:lnTo>
                  <a:lnTo>
                    <a:pt x="427" y="215"/>
                  </a:lnTo>
                  <a:lnTo>
                    <a:pt x="427" y="215"/>
                  </a:lnTo>
                  <a:lnTo>
                    <a:pt x="427" y="219"/>
                  </a:lnTo>
                  <a:lnTo>
                    <a:pt x="426" y="222"/>
                  </a:lnTo>
                  <a:lnTo>
                    <a:pt x="423" y="224"/>
                  </a:lnTo>
                  <a:lnTo>
                    <a:pt x="423" y="229"/>
                  </a:lnTo>
                  <a:lnTo>
                    <a:pt x="423" y="229"/>
                  </a:lnTo>
                  <a:lnTo>
                    <a:pt x="423" y="232"/>
                  </a:lnTo>
                  <a:lnTo>
                    <a:pt x="421" y="234"/>
                  </a:lnTo>
                  <a:lnTo>
                    <a:pt x="417" y="237"/>
                  </a:lnTo>
                  <a:lnTo>
                    <a:pt x="413" y="240"/>
                  </a:lnTo>
                  <a:lnTo>
                    <a:pt x="413" y="242"/>
                  </a:lnTo>
                  <a:lnTo>
                    <a:pt x="411" y="243"/>
                  </a:lnTo>
                  <a:lnTo>
                    <a:pt x="411" y="243"/>
                  </a:lnTo>
                  <a:lnTo>
                    <a:pt x="411" y="244"/>
                  </a:lnTo>
                  <a:lnTo>
                    <a:pt x="411" y="246"/>
                  </a:lnTo>
                  <a:lnTo>
                    <a:pt x="407" y="244"/>
                  </a:lnTo>
                  <a:lnTo>
                    <a:pt x="400" y="242"/>
                  </a:lnTo>
                  <a:lnTo>
                    <a:pt x="400" y="242"/>
                  </a:lnTo>
                  <a:lnTo>
                    <a:pt x="393" y="242"/>
                  </a:lnTo>
                  <a:lnTo>
                    <a:pt x="381" y="244"/>
                  </a:lnTo>
                  <a:lnTo>
                    <a:pt x="362" y="250"/>
                  </a:lnTo>
                  <a:lnTo>
                    <a:pt x="362" y="250"/>
                  </a:lnTo>
                  <a:lnTo>
                    <a:pt x="359" y="249"/>
                  </a:lnTo>
                  <a:lnTo>
                    <a:pt x="353" y="246"/>
                  </a:lnTo>
                  <a:lnTo>
                    <a:pt x="349" y="243"/>
                  </a:lnTo>
                  <a:lnTo>
                    <a:pt x="345" y="242"/>
                  </a:lnTo>
                  <a:lnTo>
                    <a:pt x="345" y="242"/>
                  </a:lnTo>
                  <a:lnTo>
                    <a:pt x="342" y="240"/>
                  </a:lnTo>
                  <a:lnTo>
                    <a:pt x="340" y="240"/>
                  </a:lnTo>
                  <a:lnTo>
                    <a:pt x="337" y="236"/>
                  </a:lnTo>
                  <a:lnTo>
                    <a:pt x="336" y="230"/>
                  </a:lnTo>
                  <a:lnTo>
                    <a:pt x="335" y="224"/>
                  </a:lnTo>
                  <a:lnTo>
                    <a:pt x="335" y="224"/>
                  </a:lnTo>
                  <a:lnTo>
                    <a:pt x="333" y="219"/>
                  </a:lnTo>
                  <a:lnTo>
                    <a:pt x="327" y="215"/>
                  </a:lnTo>
                  <a:lnTo>
                    <a:pt x="322" y="209"/>
                  </a:lnTo>
                  <a:lnTo>
                    <a:pt x="317" y="203"/>
                  </a:lnTo>
                  <a:lnTo>
                    <a:pt x="317" y="203"/>
                  </a:lnTo>
                  <a:lnTo>
                    <a:pt x="315" y="197"/>
                  </a:lnTo>
                  <a:lnTo>
                    <a:pt x="313" y="189"/>
                  </a:lnTo>
                  <a:lnTo>
                    <a:pt x="312" y="172"/>
                  </a:lnTo>
                  <a:lnTo>
                    <a:pt x="312" y="172"/>
                  </a:lnTo>
                  <a:lnTo>
                    <a:pt x="312" y="153"/>
                  </a:lnTo>
                  <a:lnTo>
                    <a:pt x="313" y="141"/>
                  </a:lnTo>
                  <a:lnTo>
                    <a:pt x="317" y="128"/>
                  </a:lnTo>
                  <a:lnTo>
                    <a:pt x="317" y="128"/>
                  </a:lnTo>
                  <a:lnTo>
                    <a:pt x="319" y="121"/>
                  </a:lnTo>
                  <a:lnTo>
                    <a:pt x="319" y="121"/>
                  </a:lnTo>
                  <a:lnTo>
                    <a:pt x="315" y="119"/>
                  </a:lnTo>
                  <a:lnTo>
                    <a:pt x="312" y="118"/>
                  </a:lnTo>
                  <a:lnTo>
                    <a:pt x="312" y="118"/>
                  </a:lnTo>
                  <a:lnTo>
                    <a:pt x="306" y="118"/>
                  </a:lnTo>
                  <a:lnTo>
                    <a:pt x="299" y="115"/>
                  </a:lnTo>
                  <a:lnTo>
                    <a:pt x="289" y="111"/>
                  </a:lnTo>
                  <a:lnTo>
                    <a:pt x="289" y="111"/>
                  </a:lnTo>
                  <a:lnTo>
                    <a:pt x="288" y="109"/>
                  </a:lnTo>
                  <a:lnTo>
                    <a:pt x="286" y="106"/>
                  </a:lnTo>
                  <a:lnTo>
                    <a:pt x="285" y="101"/>
                  </a:lnTo>
                  <a:lnTo>
                    <a:pt x="285" y="101"/>
                  </a:lnTo>
                  <a:lnTo>
                    <a:pt x="283" y="98"/>
                  </a:lnTo>
                  <a:lnTo>
                    <a:pt x="283" y="94"/>
                  </a:lnTo>
                  <a:lnTo>
                    <a:pt x="282" y="91"/>
                  </a:lnTo>
                  <a:lnTo>
                    <a:pt x="280" y="88"/>
                  </a:lnTo>
                  <a:lnTo>
                    <a:pt x="280" y="88"/>
                  </a:lnTo>
                  <a:lnTo>
                    <a:pt x="273" y="81"/>
                  </a:lnTo>
                  <a:lnTo>
                    <a:pt x="269" y="74"/>
                  </a:lnTo>
                  <a:lnTo>
                    <a:pt x="266" y="67"/>
                  </a:lnTo>
                  <a:lnTo>
                    <a:pt x="266" y="67"/>
                  </a:lnTo>
                  <a:lnTo>
                    <a:pt x="263" y="64"/>
                  </a:lnTo>
                  <a:lnTo>
                    <a:pt x="261" y="59"/>
                  </a:lnTo>
                  <a:lnTo>
                    <a:pt x="253" y="55"/>
                  </a:lnTo>
                  <a:lnTo>
                    <a:pt x="244" y="52"/>
                  </a:lnTo>
                  <a:lnTo>
                    <a:pt x="238" y="51"/>
                  </a:lnTo>
                  <a:lnTo>
                    <a:pt x="238" y="51"/>
                  </a:lnTo>
                  <a:lnTo>
                    <a:pt x="235" y="51"/>
                  </a:lnTo>
                  <a:lnTo>
                    <a:pt x="232" y="52"/>
                  </a:lnTo>
                  <a:lnTo>
                    <a:pt x="229" y="58"/>
                  </a:lnTo>
                  <a:lnTo>
                    <a:pt x="226" y="62"/>
                  </a:lnTo>
                  <a:lnTo>
                    <a:pt x="225" y="65"/>
                  </a:lnTo>
                  <a:lnTo>
                    <a:pt x="225" y="65"/>
                  </a:lnTo>
                  <a:lnTo>
                    <a:pt x="222" y="64"/>
                  </a:lnTo>
                  <a:lnTo>
                    <a:pt x="216" y="61"/>
                  </a:lnTo>
                  <a:lnTo>
                    <a:pt x="207" y="55"/>
                  </a:lnTo>
                  <a:lnTo>
                    <a:pt x="207" y="55"/>
                  </a:lnTo>
                  <a:lnTo>
                    <a:pt x="204" y="54"/>
                  </a:lnTo>
                  <a:lnTo>
                    <a:pt x="202" y="51"/>
                  </a:lnTo>
                  <a:lnTo>
                    <a:pt x="201" y="45"/>
                  </a:lnTo>
                  <a:lnTo>
                    <a:pt x="201" y="45"/>
                  </a:lnTo>
                  <a:lnTo>
                    <a:pt x="199" y="42"/>
                  </a:lnTo>
                  <a:lnTo>
                    <a:pt x="197" y="38"/>
                  </a:lnTo>
                  <a:lnTo>
                    <a:pt x="189" y="32"/>
                  </a:lnTo>
                  <a:lnTo>
                    <a:pt x="189" y="32"/>
                  </a:lnTo>
                  <a:lnTo>
                    <a:pt x="179" y="24"/>
                  </a:lnTo>
                  <a:lnTo>
                    <a:pt x="172" y="17"/>
                  </a:lnTo>
                  <a:lnTo>
                    <a:pt x="147" y="17"/>
                  </a:lnTo>
                  <a:lnTo>
                    <a:pt x="141" y="24"/>
                  </a:lnTo>
                  <a:lnTo>
                    <a:pt x="96" y="24"/>
                  </a:lnTo>
                  <a:lnTo>
                    <a:pt x="96" y="24"/>
                  </a:lnTo>
                  <a:lnTo>
                    <a:pt x="77" y="17"/>
                  </a:lnTo>
                  <a:lnTo>
                    <a:pt x="54" y="10"/>
                  </a:lnTo>
                  <a:lnTo>
                    <a:pt x="54" y="10"/>
                  </a:lnTo>
                  <a:lnTo>
                    <a:pt x="49" y="7"/>
                  </a:lnTo>
                  <a:lnTo>
                    <a:pt x="43" y="4"/>
                  </a:lnTo>
                  <a:lnTo>
                    <a:pt x="37" y="0"/>
                  </a:lnTo>
                  <a:lnTo>
                    <a:pt x="0" y="5"/>
                  </a:lnTo>
                  <a:lnTo>
                    <a:pt x="0" y="5"/>
                  </a:lnTo>
                  <a:lnTo>
                    <a:pt x="3" y="11"/>
                  </a:lnTo>
                  <a:lnTo>
                    <a:pt x="9" y="18"/>
                  </a:lnTo>
                  <a:lnTo>
                    <a:pt x="9" y="18"/>
                  </a:lnTo>
                  <a:lnTo>
                    <a:pt x="13" y="27"/>
                  </a:lnTo>
                  <a:lnTo>
                    <a:pt x="17" y="35"/>
                  </a:lnTo>
                  <a:lnTo>
                    <a:pt x="20" y="44"/>
                  </a:lnTo>
                  <a:lnTo>
                    <a:pt x="22" y="49"/>
                  </a:lnTo>
                  <a:lnTo>
                    <a:pt x="22" y="49"/>
                  </a:lnTo>
                  <a:lnTo>
                    <a:pt x="24" y="54"/>
                  </a:lnTo>
                  <a:lnTo>
                    <a:pt x="29" y="58"/>
                  </a:lnTo>
                  <a:lnTo>
                    <a:pt x="42" y="65"/>
                  </a:lnTo>
                  <a:lnTo>
                    <a:pt x="42" y="65"/>
                  </a:lnTo>
                  <a:lnTo>
                    <a:pt x="44" y="68"/>
                  </a:lnTo>
                  <a:lnTo>
                    <a:pt x="47" y="71"/>
                  </a:lnTo>
                  <a:lnTo>
                    <a:pt x="49" y="77"/>
                  </a:lnTo>
                  <a:lnTo>
                    <a:pt x="50" y="82"/>
                  </a:lnTo>
                  <a:lnTo>
                    <a:pt x="50" y="86"/>
                  </a:lnTo>
                  <a:lnTo>
                    <a:pt x="50" y="86"/>
                  </a:lnTo>
                  <a:lnTo>
                    <a:pt x="49" y="88"/>
                  </a:lnTo>
                  <a:lnTo>
                    <a:pt x="47" y="88"/>
                  </a:lnTo>
                  <a:lnTo>
                    <a:pt x="43" y="88"/>
                  </a:lnTo>
                  <a:lnTo>
                    <a:pt x="39" y="86"/>
                  </a:lnTo>
                  <a:lnTo>
                    <a:pt x="37" y="86"/>
                  </a:lnTo>
                  <a:lnTo>
                    <a:pt x="37" y="88"/>
                  </a:lnTo>
                  <a:lnTo>
                    <a:pt x="37" y="88"/>
                  </a:lnTo>
                  <a:lnTo>
                    <a:pt x="39" y="92"/>
                  </a:lnTo>
                  <a:lnTo>
                    <a:pt x="44" y="96"/>
                  </a:lnTo>
                  <a:lnTo>
                    <a:pt x="51" y="101"/>
                  </a:lnTo>
                  <a:lnTo>
                    <a:pt x="57" y="102"/>
                  </a:lnTo>
                  <a:lnTo>
                    <a:pt x="57" y="102"/>
                  </a:lnTo>
                  <a:lnTo>
                    <a:pt x="60" y="104"/>
                  </a:lnTo>
                  <a:lnTo>
                    <a:pt x="64" y="105"/>
                  </a:lnTo>
                  <a:lnTo>
                    <a:pt x="74" y="114"/>
                  </a:lnTo>
                  <a:lnTo>
                    <a:pt x="74" y="114"/>
                  </a:lnTo>
                  <a:lnTo>
                    <a:pt x="78" y="119"/>
                  </a:lnTo>
                  <a:lnTo>
                    <a:pt x="81" y="125"/>
                  </a:lnTo>
                  <a:lnTo>
                    <a:pt x="81" y="131"/>
                  </a:lnTo>
                  <a:lnTo>
                    <a:pt x="78" y="133"/>
                  </a:lnTo>
                  <a:lnTo>
                    <a:pt x="78" y="133"/>
                  </a:lnTo>
                  <a:lnTo>
                    <a:pt x="78" y="135"/>
                  </a:lnTo>
                  <a:lnTo>
                    <a:pt x="78" y="136"/>
                  </a:lnTo>
                  <a:lnTo>
                    <a:pt x="83" y="139"/>
                  </a:lnTo>
                  <a:lnTo>
                    <a:pt x="97" y="149"/>
                  </a:lnTo>
                  <a:lnTo>
                    <a:pt x="97" y="149"/>
                  </a:lnTo>
                  <a:lnTo>
                    <a:pt x="104" y="156"/>
                  </a:lnTo>
                  <a:lnTo>
                    <a:pt x="110" y="162"/>
                  </a:lnTo>
                  <a:lnTo>
                    <a:pt x="113" y="166"/>
                  </a:lnTo>
                  <a:lnTo>
                    <a:pt x="114" y="170"/>
                  </a:lnTo>
                  <a:lnTo>
                    <a:pt x="114" y="170"/>
                  </a:lnTo>
                  <a:lnTo>
                    <a:pt x="115" y="172"/>
                  </a:lnTo>
                  <a:lnTo>
                    <a:pt x="118" y="172"/>
                  </a:lnTo>
                  <a:lnTo>
                    <a:pt x="120" y="169"/>
                  </a:lnTo>
                  <a:lnTo>
                    <a:pt x="123" y="165"/>
                  </a:lnTo>
                  <a:lnTo>
                    <a:pt x="123" y="165"/>
                  </a:lnTo>
                  <a:lnTo>
                    <a:pt x="123" y="162"/>
                  </a:lnTo>
                  <a:lnTo>
                    <a:pt x="121" y="159"/>
                  </a:lnTo>
                  <a:lnTo>
                    <a:pt x="120" y="156"/>
                  </a:lnTo>
                  <a:lnTo>
                    <a:pt x="118" y="152"/>
                  </a:lnTo>
                  <a:lnTo>
                    <a:pt x="118" y="152"/>
                  </a:lnTo>
                  <a:lnTo>
                    <a:pt x="118" y="150"/>
                  </a:lnTo>
                  <a:lnTo>
                    <a:pt x="117" y="149"/>
                  </a:lnTo>
                  <a:lnTo>
                    <a:pt x="113" y="148"/>
                  </a:lnTo>
                  <a:lnTo>
                    <a:pt x="106" y="146"/>
                  </a:lnTo>
                  <a:lnTo>
                    <a:pt x="106" y="146"/>
                  </a:lnTo>
                  <a:lnTo>
                    <a:pt x="104" y="146"/>
                  </a:lnTo>
                  <a:lnTo>
                    <a:pt x="103" y="145"/>
                  </a:lnTo>
                  <a:lnTo>
                    <a:pt x="103" y="141"/>
                  </a:lnTo>
                  <a:lnTo>
                    <a:pt x="103" y="136"/>
                  </a:lnTo>
                  <a:lnTo>
                    <a:pt x="101" y="132"/>
                  </a:lnTo>
                  <a:lnTo>
                    <a:pt x="101" y="132"/>
                  </a:lnTo>
                  <a:lnTo>
                    <a:pt x="98" y="128"/>
                  </a:lnTo>
                  <a:lnTo>
                    <a:pt x="96" y="122"/>
                  </a:lnTo>
                  <a:lnTo>
                    <a:pt x="91" y="109"/>
                  </a:lnTo>
                  <a:lnTo>
                    <a:pt x="91" y="109"/>
                  </a:lnTo>
                  <a:lnTo>
                    <a:pt x="87" y="104"/>
                  </a:lnTo>
                  <a:lnTo>
                    <a:pt x="83" y="98"/>
                  </a:lnTo>
                  <a:lnTo>
                    <a:pt x="77" y="92"/>
                  </a:lnTo>
                  <a:lnTo>
                    <a:pt x="73" y="85"/>
                  </a:lnTo>
                  <a:lnTo>
                    <a:pt x="73" y="85"/>
                  </a:lnTo>
                  <a:lnTo>
                    <a:pt x="66" y="75"/>
                  </a:lnTo>
                  <a:lnTo>
                    <a:pt x="60" y="68"/>
                  </a:lnTo>
                  <a:lnTo>
                    <a:pt x="60" y="68"/>
                  </a:lnTo>
                  <a:lnTo>
                    <a:pt x="60" y="67"/>
                  </a:lnTo>
                  <a:lnTo>
                    <a:pt x="61" y="64"/>
                  </a:lnTo>
                  <a:lnTo>
                    <a:pt x="63" y="62"/>
                  </a:lnTo>
                  <a:lnTo>
                    <a:pt x="61" y="59"/>
                  </a:lnTo>
                  <a:lnTo>
                    <a:pt x="61" y="59"/>
                  </a:lnTo>
                  <a:lnTo>
                    <a:pt x="60" y="58"/>
                  </a:lnTo>
                  <a:lnTo>
                    <a:pt x="57" y="57"/>
                  </a:lnTo>
                  <a:lnTo>
                    <a:pt x="50" y="54"/>
                  </a:lnTo>
                  <a:lnTo>
                    <a:pt x="50" y="54"/>
                  </a:lnTo>
                  <a:lnTo>
                    <a:pt x="46" y="52"/>
                  </a:lnTo>
                  <a:lnTo>
                    <a:pt x="43" y="49"/>
                  </a:lnTo>
                  <a:lnTo>
                    <a:pt x="42" y="45"/>
                  </a:lnTo>
                  <a:lnTo>
                    <a:pt x="40" y="42"/>
                  </a:lnTo>
                  <a:lnTo>
                    <a:pt x="40" y="42"/>
                  </a:lnTo>
                  <a:lnTo>
                    <a:pt x="39" y="30"/>
                  </a:lnTo>
                  <a:lnTo>
                    <a:pt x="36" y="18"/>
                  </a:lnTo>
                  <a:lnTo>
                    <a:pt x="36" y="18"/>
                  </a:lnTo>
                  <a:lnTo>
                    <a:pt x="36" y="15"/>
                  </a:lnTo>
                  <a:lnTo>
                    <a:pt x="37" y="15"/>
                  </a:lnTo>
                  <a:lnTo>
                    <a:pt x="39" y="15"/>
                  </a:lnTo>
                  <a:lnTo>
                    <a:pt x="42" y="17"/>
                  </a:lnTo>
                  <a:lnTo>
                    <a:pt x="42" y="17"/>
                  </a:lnTo>
                  <a:lnTo>
                    <a:pt x="43" y="20"/>
                  </a:lnTo>
                  <a:lnTo>
                    <a:pt x="44" y="20"/>
                  </a:lnTo>
                  <a:lnTo>
                    <a:pt x="47" y="20"/>
                  </a:lnTo>
                  <a:lnTo>
                    <a:pt x="47" y="20"/>
                  </a:lnTo>
                  <a:lnTo>
                    <a:pt x="49" y="18"/>
                  </a:lnTo>
                  <a:lnTo>
                    <a:pt x="51" y="20"/>
                  </a:lnTo>
                  <a:lnTo>
                    <a:pt x="53" y="20"/>
                  </a:lnTo>
                  <a:lnTo>
                    <a:pt x="56" y="22"/>
                  </a:lnTo>
                  <a:lnTo>
                    <a:pt x="56" y="22"/>
                  </a:lnTo>
                  <a:lnTo>
                    <a:pt x="57" y="24"/>
                  </a:lnTo>
                  <a:lnTo>
                    <a:pt x="60" y="24"/>
                  </a:lnTo>
                  <a:lnTo>
                    <a:pt x="63" y="24"/>
                  </a:lnTo>
                  <a:lnTo>
                    <a:pt x="66" y="25"/>
                  </a:lnTo>
                  <a:lnTo>
                    <a:pt x="66" y="25"/>
                  </a:lnTo>
                  <a:lnTo>
                    <a:pt x="66" y="25"/>
                  </a:lnTo>
                  <a:lnTo>
                    <a:pt x="66" y="27"/>
                  </a:lnTo>
                  <a:lnTo>
                    <a:pt x="64" y="30"/>
                  </a:lnTo>
                  <a:lnTo>
                    <a:pt x="64" y="35"/>
                  </a:lnTo>
                  <a:lnTo>
                    <a:pt x="66" y="40"/>
                  </a:lnTo>
                  <a:lnTo>
                    <a:pt x="69" y="45"/>
                  </a:lnTo>
                  <a:lnTo>
                    <a:pt x="69" y="45"/>
                  </a:lnTo>
                  <a:lnTo>
                    <a:pt x="73" y="54"/>
                  </a:lnTo>
                  <a:lnTo>
                    <a:pt x="74" y="57"/>
                  </a:lnTo>
                  <a:lnTo>
                    <a:pt x="73" y="58"/>
                  </a:lnTo>
                  <a:lnTo>
                    <a:pt x="71" y="64"/>
                  </a:lnTo>
                  <a:lnTo>
                    <a:pt x="71" y="64"/>
                  </a:lnTo>
                  <a:lnTo>
                    <a:pt x="73" y="69"/>
                  </a:lnTo>
                  <a:lnTo>
                    <a:pt x="73" y="69"/>
                  </a:lnTo>
                  <a:lnTo>
                    <a:pt x="74" y="71"/>
                  </a:lnTo>
                  <a:lnTo>
                    <a:pt x="77" y="69"/>
                  </a:lnTo>
                  <a:lnTo>
                    <a:pt x="78" y="68"/>
                  </a:lnTo>
                  <a:lnTo>
                    <a:pt x="78" y="68"/>
                  </a:lnTo>
                  <a:lnTo>
                    <a:pt x="81" y="68"/>
                  </a:lnTo>
                  <a:lnTo>
                    <a:pt x="84" y="69"/>
                  </a:lnTo>
                  <a:lnTo>
                    <a:pt x="90" y="77"/>
                  </a:lnTo>
                  <a:lnTo>
                    <a:pt x="90" y="77"/>
                  </a:lnTo>
                  <a:lnTo>
                    <a:pt x="94" y="81"/>
                  </a:lnTo>
                  <a:lnTo>
                    <a:pt x="98" y="82"/>
                  </a:lnTo>
                  <a:lnTo>
                    <a:pt x="103" y="84"/>
                  </a:lnTo>
                  <a:lnTo>
                    <a:pt x="104" y="86"/>
                  </a:lnTo>
                  <a:lnTo>
                    <a:pt x="104" y="86"/>
                  </a:lnTo>
                  <a:lnTo>
                    <a:pt x="104" y="89"/>
                  </a:lnTo>
                  <a:lnTo>
                    <a:pt x="106" y="92"/>
                  </a:lnTo>
                  <a:lnTo>
                    <a:pt x="108" y="95"/>
                  </a:lnTo>
                  <a:lnTo>
                    <a:pt x="111" y="96"/>
                  </a:lnTo>
                  <a:lnTo>
                    <a:pt x="111" y="96"/>
                  </a:lnTo>
                  <a:lnTo>
                    <a:pt x="115" y="98"/>
                  </a:lnTo>
                  <a:lnTo>
                    <a:pt x="118" y="101"/>
                  </a:lnTo>
                  <a:lnTo>
                    <a:pt x="120" y="104"/>
                  </a:lnTo>
                  <a:lnTo>
                    <a:pt x="123" y="105"/>
                  </a:lnTo>
                  <a:lnTo>
                    <a:pt x="123" y="105"/>
                  </a:lnTo>
                  <a:lnTo>
                    <a:pt x="125" y="106"/>
                  </a:lnTo>
                  <a:lnTo>
                    <a:pt x="127" y="109"/>
                  </a:lnTo>
                  <a:lnTo>
                    <a:pt x="127" y="112"/>
                  </a:lnTo>
                  <a:lnTo>
                    <a:pt x="125" y="115"/>
                  </a:lnTo>
                  <a:lnTo>
                    <a:pt x="125" y="115"/>
                  </a:lnTo>
                  <a:lnTo>
                    <a:pt x="124" y="118"/>
                  </a:lnTo>
                  <a:lnTo>
                    <a:pt x="125" y="121"/>
                  </a:lnTo>
                  <a:lnTo>
                    <a:pt x="130" y="125"/>
                  </a:lnTo>
                  <a:lnTo>
                    <a:pt x="135" y="128"/>
                  </a:lnTo>
                  <a:lnTo>
                    <a:pt x="135" y="128"/>
                  </a:lnTo>
                  <a:lnTo>
                    <a:pt x="140" y="129"/>
                  </a:lnTo>
                  <a:lnTo>
                    <a:pt x="143" y="132"/>
                  </a:lnTo>
                  <a:lnTo>
                    <a:pt x="144" y="135"/>
                  </a:lnTo>
                  <a:lnTo>
                    <a:pt x="148" y="139"/>
                  </a:lnTo>
                  <a:lnTo>
                    <a:pt x="148" y="139"/>
                  </a:lnTo>
                  <a:lnTo>
                    <a:pt x="167" y="159"/>
                  </a:lnTo>
                  <a:lnTo>
                    <a:pt x="182" y="178"/>
                  </a:lnTo>
                  <a:lnTo>
                    <a:pt x="182" y="178"/>
                  </a:lnTo>
                  <a:lnTo>
                    <a:pt x="188" y="187"/>
                  </a:lnTo>
                  <a:lnTo>
                    <a:pt x="191" y="195"/>
                  </a:lnTo>
                  <a:lnTo>
                    <a:pt x="191" y="195"/>
                  </a:lnTo>
                  <a:lnTo>
                    <a:pt x="191" y="199"/>
                  </a:lnTo>
                  <a:lnTo>
                    <a:pt x="189" y="202"/>
                  </a:lnTo>
                  <a:lnTo>
                    <a:pt x="189" y="205"/>
                  </a:lnTo>
                  <a:lnTo>
                    <a:pt x="189" y="207"/>
                  </a:lnTo>
                  <a:lnTo>
                    <a:pt x="189" y="207"/>
                  </a:lnTo>
                  <a:lnTo>
                    <a:pt x="191" y="209"/>
                  </a:lnTo>
                  <a:lnTo>
                    <a:pt x="188" y="210"/>
                  </a:lnTo>
                  <a:lnTo>
                    <a:pt x="187" y="212"/>
                  </a:lnTo>
                  <a:lnTo>
                    <a:pt x="185" y="213"/>
                  </a:lnTo>
                  <a:lnTo>
                    <a:pt x="185" y="213"/>
                  </a:lnTo>
                  <a:lnTo>
                    <a:pt x="187" y="217"/>
                  </a:lnTo>
                  <a:lnTo>
                    <a:pt x="188" y="223"/>
                  </a:lnTo>
                  <a:lnTo>
                    <a:pt x="192" y="230"/>
                  </a:lnTo>
                  <a:lnTo>
                    <a:pt x="195" y="232"/>
                  </a:lnTo>
                  <a:lnTo>
                    <a:pt x="198" y="233"/>
                  </a:lnTo>
                  <a:lnTo>
                    <a:pt x="198" y="233"/>
                  </a:lnTo>
                  <a:lnTo>
                    <a:pt x="204" y="234"/>
                  </a:lnTo>
                  <a:lnTo>
                    <a:pt x="209" y="239"/>
                  </a:lnTo>
                  <a:lnTo>
                    <a:pt x="221" y="249"/>
                  </a:lnTo>
                  <a:lnTo>
                    <a:pt x="221" y="249"/>
                  </a:lnTo>
                  <a:lnTo>
                    <a:pt x="226" y="251"/>
                  </a:lnTo>
                  <a:lnTo>
                    <a:pt x="232" y="253"/>
                  </a:lnTo>
                  <a:lnTo>
                    <a:pt x="239" y="254"/>
                  </a:lnTo>
                  <a:lnTo>
                    <a:pt x="246" y="256"/>
                  </a:lnTo>
                  <a:lnTo>
                    <a:pt x="246" y="256"/>
                  </a:lnTo>
                  <a:lnTo>
                    <a:pt x="253" y="260"/>
                  </a:lnTo>
                  <a:lnTo>
                    <a:pt x="261" y="264"/>
                  </a:lnTo>
                  <a:lnTo>
                    <a:pt x="269" y="269"/>
                  </a:lnTo>
                  <a:lnTo>
                    <a:pt x="278" y="271"/>
                  </a:lnTo>
                  <a:lnTo>
                    <a:pt x="278" y="271"/>
                  </a:lnTo>
                  <a:lnTo>
                    <a:pt x="298" y="279"/>
                  </a:lnTo>
                  <a:lnTo>
                    <a:pt x="315" y="287"/>
                  </a:lnTo>
                  <a:lnTo>
                    <a:pt x="315" y="287"/>
                  </a:lnTo>
                  <a:lnTo>
                    <a:pt x="322" y="290"/>
                  </a:lnTo>
                  <a:lnTo>
                    <a:pt x="329" y="291"/>
                  </a:lnTo>
                  <a:lnTo>
                    <a:pt x="337" y="288"/>
                  </a:lnTo>
                  <a:lnTo>
                    <a:pt x="347" y="286"/>
                  </a:lnTo>
                  <a:lnTo>
                    <a:pt x="347" y="286"/>
                  </a:lnTo>
                  <a:lnTo>
                    <a:pt x="352" y="284"/>
                  </a:lnTo>
                  <a:lnTo>
                    <a:pt x="356" y="284"/>
                  </a:lnTo>
                  <a:lnTo>
                    <a:pt x="363" y="286"/>
                  </a:lnTo>
                  <a:lnTo>
                    <a:pt x="370" y="287"/>
                  </a:lnTo>
                  <a:lnTo>
                    <a:pt x="376" y="290"/>
                  </a:lnTo>
                  <a:lnTo>
                    <a:pt x="376" y="290"/>
                  </a:lnTo>
                  <a:lnTo>
                    <a:pt x="383" y="296"/>
                  </a:lnTo>
                  <a:lnTo>
                    <a:pt x="393" y="304"/>
                  </a:lnTo>
                  <a:lnTo>
                    <a:pt x="393" y="304"/>
                  </a:lnTo>
                  <a:lnTo>
                    <a:pt x="406" y="286"/>
                  </a:lnTo>
                  <a:lnTo>
                    <a:pt x="406" y="28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6" name="Freeform 287">
              <a:extLst>
                <a:ext uri="{FF2B5EF4-FFF2-40B4-BE49-F238E27FC236}">
                  <a16:creationId xmlns:a16="http://schemas.microsoft.com/office/drawing/2014/main" id="{49E4C27D-B7AF-48E4-8A4C-0C1733A817F1}"/>
                </a:ext>
              </a:extLst>
            </p:cNvPr>
            <p:cNvSpPr>
              <a:spLocks/>
            </p:cNvSpPr>
            <p:nvPr/>
          </p:nvSpPr>
          <p:spPr bwMode="auto">
            <a:xfrm>
              <a:off x="1985474" y="3237596"/>
              <a:ext cx="96195" cy="94781"/>
            </a:xfrm>
            <a:custGeom>
              <a:avLst/>
              <a:gdLst/>
              <a:ahLst/>
              <a:cxnLst>
                <a:cxn ang="0">
                  <a:pos x="60" y="45"/>
                </a:cxn>
                <a:cxn ang="0">
                  <a:pos x="60" y="45"/>
                </a:cxn>
                <a:cxn ang="0">
                  <a:pos x="68" y="35"/>
                </a:cxn>
                <a:cxn ang="0">
                  <a:pos x="68" y="35"/>
                </a:cxn>
                <a:cxn ang="0">
                  <a:pos x="65" y="37"/>
                </a:cxn>
                <a:cxn ang="0">
                  <a:pos x="62" y="37"/>
                </a:cxn>
                <a:cxn ang="0">
                  <a:pos x="62" y="35"/>
                </a:cxn>
                <a:cxn ang="0">
                  <a:pos x="62" y="32"/>
                </a:cxn>
                <a:cxn ang="0">
                  <a:pos x="54" y="32"/>
                </a:cxn>
                <a:cxn ang="0">
                  <a:pos x="55" y="1"/>
                </a:cxn>
                <a:cxn ang="0">
                  <a:pos x="55" y="1"/>
                </a:cxn>
                <a:cxn ang="0">
                  <a:pos x="28" y="0"/>
                </a:cxn>
                <a:cxn ang="0">
                  <a:pos x="28" y="0"/>
                </a:cxn>
                <a:cxn ang="0">
                  <a:pos x="27" y="3"/>
                </a:cxn>
                <a:cxn ang="0">
                  <a:pos x="25" y="5"/>
                </a:cxn>
                <a:cxn ang="0">
                  <a:pos x="24" y="10"/>
                </a:cxn>
                <a:cxn ang="0">
                  <a:pos x="23" y="13"/>
                </a:cxn>
                <a:cxn ang="0">
                  <a:pos x="23" y="13"/>
                </a:cxn>
                <a:cxn ang="0">
                  <a:pos x="24" y="14"/>
                </a:cxn>
                <a:cxn ang="0">
                  <a:pos x="28" y="18"/>
                </a:cxn>
                <a:cxn ang="0">
                  <a:pos x="33" y="24"/>
                </a:cxn>
                <a:cxn ang="0">
                  <a:pos x="34" y="25"/>
                </a:cxn>
                <a:cxn ang="0">
                  <a:pos x="34" y="28"/>
                </a:cxn>
                <a:cxn ang="0">
                  <a:pos x="34" y="28"/>
                </a:cxn>
                <a:cxn ang="0">
                  <a:pos x="33" y="30"/>
                </a:cxn>
                <a:cxn ang="0">
                  <a:pos x="31" y="30"/>
                </a:cxn>
                <a:cxn ang="0">
                  <a:pos x="24" y="31"/>
                </a:cxn>
                <a:cxn ang="0">
                  <a:pos x="13" y="30"/>
                </a:cxn>
                <a:cxn ang="0">
                  <a:pos x="13" y="30"/>
                </a:cxn>
                <a:cxn ang="0">
                  <a:pos x="0" y="48"/>
                </a:cxn>
                <a:cxn ang="0">
                  <a:pos x="0" y="48"/>
                </a:cxn>
                <a:cxn ang="0">
                  <a:pos x="10" y="57"/>
                </a:cxn>
                <a:cxn ang="0">
                  <a:pos x="18" y="62"/>
                </a:cxn>
                <a:cxn ang="0">
                  <a:pos x="18" y="62"/>
                </a:cxn>
                <a:cxn ang="0">
                  <a:pos x="24" y="64"/>
                </a:cxn>
                <a:cxn ang="0">
                  <a:pos x="30" y="65"/>
                </a:cxn>
                <a:cxn ang="0">
                  <a:pos x="35" y="65"/>
                </a:cxn>
                <a:cxn ang="0">
                  <a:pos x="40" y="67"/>
                </a:cxn>
                <a:cxn ang="0">
                  <a:pos x="40" y="67"/>
                </a:cxn>
                <a:cxn ang="0">
                  <a:pos x="41" y="67"/>
                </a:cxn>
                <a:cxn ang="0">
                  <a:pos x="41" y="67"/>
                </a:cxn>
                <a:cxn ang="0">
                  <a:pos x="48" y="61"/>
                </a:cxn>
                <a:cxn ang="0">
                  <a:pos x="53" y="58"/>
                </a:cxn>
                <a:cxn ang="0">
                  <a:pos x="53" y="58"/>
                </a:cxn>
                <a:cxn ang="0">
                  <a:pos x="54" y="55"/>
                </a:cxn>
                <a:cxn ang="0">
                  <a:pos x="55" y="52"/>
                </a:cxn>
                <a:cxn ang="0">
                  <a:pos x="57" y="50"/>
                </a:cxn>
                <a:cxn ang="0">
                  <a:pos x="60" y="45"/>
                </a:cxn>
                <a:cxn ang="0">
                  <a:pos x="60" y="45"/>
                </a:cxn>
              </a:cxnLst>
              <a:rect l="0" t="0" r="r" b="b"/>
              <a:pathLst>
                <a:path w="68" h="67">
                  <a:moveTo>
                    <a:pt x="60" y="45"/>
                  </a:moveTo>
                  <a:lnTo>
                    <a:pt x="60" y="45"/>
                  </a:lnTo>
                  <a:lnTo>
                    <a:pt x="68" y="35"/>
                  </a:lnTo>
                  <a:lnTo>
                    <a:pt x="68" y="35"/>
                  </a:lnTo>
                  <a:lnTo>
                    <a:pt x="65" y="37"/>
                  </a:lnTo>
                  <a:lnTo>
                    <a:pt x="62" y="37"/>
                  </a:lnTo>
                  <a:lnTo>
                    <a:pt x="62" y="35"/>
                  </a:lnTo>
                  <a:lnTo>
                    <a:pt x="62" y="32"/>
                  </a:lnTo>
                  <a:lnTo>
                    <a:pt x="54" y="32"/>
                  </a:lnTo>
                  <a:lnTo>
                    <a:pt x="55" y="1"/>
                  </a:lnTo>
                  <a:lnTo>
                    <a:pt x="55" y="1"/>
                  </a:lnTo>
                  <a:lnTo>
                    <a:pt x="28" y="0"/>
                  </a:lnTo>
                  <a:lnTo>
                    <a:pt x="28" y="0"/>
                  </a:lnTo>
                  <a:lnTo>
                    <a:pt x="27" y="3"/>
                  </a:lnTo>
                  <a:lnTo>
                    <a:pt x="25" y="5"/>
                  </a:lnTo>
                  <a:lnTo>
                    <a:pt x="24" y="10"/>
                  </a:lnTo>
                  <a:lnTo>
                    <a:pt x="23" y="13"/>
                  </a:lnTo>
                  <a:lnTo>
                    <a:pt x="23" y="13"/>
                  </a:lnTo>
                  <a:lnTo>
                    <a:pt x="24" y="14"/>
                  </a:lnTo>
                  <a:lnTo>
                    <a:pt x="28" y="18"/>
                  </a:lnTo>
                  <a:lnTo>
                    <a:pt x="33" y="24"/>
                  </a:lnTo>
                  <a:lnTo>
                    <a:pt x="34" y="25"/>
                  </a:lnTo>
                  <a:lnTo>
                    <a:pt x="34" y="28"/>
                  </a:lnTo>
                  <a:lnTo>
                    <a:pt x="34" y="28"/>
                  </a:lnTo>
                  <a:lnTo>
                    <a:pt x="33" y="30"/>
                  </a:lnTo>
                  <a:lnTo>
                    <a:pt x="31" y="30"/>
                  </a:lnTo>
                  <a:lnTo>
                    <a:pt x="24" y="31"/>
                  </a:lnTo>
                  <a:lnTo>
                    <a:pt x="13" y="30"/>
                  </a:lnTo>
                  <a:lnTo>
                    <a:pt x="13" y="30"/>
                  </a:lnTo>
                  <a:lnTo>
                    <a:pt x="0" y="48"/>
                  </a:lnTo>
                  <a:lnTo>
                    <a:pt x="0" y="48"/>
                  </a:lnTo>
                  <a:lnTo>
                    <a:pt x="10" y="57"/>
                  </a:lnTo>
                  <a:lnTo>
                    <a:pt x="18" y="62"/>
                  </a:lnTo>
                  <a:lnTo>
                    <a:pt x="18" y="62"/>
                  </a:lnTo>
                  <a:lnTo>
                    <a:pt x="24" y="64"/>
                  </a:lnTo>
                  <a:lnTo>
                    <a:pt x="30" y="65"/>
                  </a:lnTo>
                  <a:lnTo>
                    <a:pt x="35" y="65"/>
                  </a:lnTo>
                  <a:lnTo>
                    <a:pt x="40" y="67"/>
                  </a:lnTo>
                  <a:lnTo>
                    <a:pt x="40" y="67"/>
                  </a:lnTo>
                  <a:lnTo>
                    <a:pt x="41" y="67"/>
                  </a:lnTo>
                  <a:lnTo>
                    <a:pt x="41" y="67"/>
                  </a:lnTo>
                  <a:lnTo>
                    <a:pt x="48" y="61"/>
                  </a:lnTo>
                  <a:lnTo>
                    <a:pt x="53" y="58"/>
                  </a:lnTo>
                  <a:lnTo>
                    <a:pt x="53" y="58"/>
                  </a:lnTo>
                  <a:lnTo>
                    <a:pt x="54" y="55"/>
                  </a:lnTo>
                  <a:lnTo>
                    <a:pt x="55" y="52"/>
                  </a:lnTo>
                  <a:lnTo>
                    <a:pt x="57" y="50"/>
                  </a:lnTo>
                  <a:lnTo>
                    <a:pt x="60" y="45"/>
                  </a:lnTo>
                  <a:lnTo>
                    <a:pt x="60" y="4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7" name="Freeform 288">
              <a:extLst>
                <a:ext uri="{FF2B5EF4-FFF2-40B4-BE49-F238E27FC236}">
                  <a16:creationId xmlns:a16="http://schemas.microsoft.com/office/drawing/2014/main" id="{40053E05-3F51-445D-8748-9E8C2AC3FBD1}"/>
                </a:ext>
              </a:extLst>
            </p:cNvPr>
            <p:cNvSpPr>
              <a:spLocks/>
            </p:cNvSpPr>
            <p:nvPr/>
          </p:nvSpPr>
          <p:spPr bwMode="auto">
            <a:xfrm>
              <a:off x="2061864" y="3223449"/>
              <a:ext cx="29708" cy="59414"/>
            </a:xfrm>
            <a:custGeom>
              <a:avLst/>
              <a:gdLst/>
              <a:ahLst/>
              <a:cxnLst>
                <a:cxn ang="0">
                  <a:pos x="3" y="10"/>
                </a:cxn>
                <a:cxn ang="0">
                  <a:pos x="3" y="10"/>
                </a:cxn>
                <a:cxn ang="0">
                  <a:pos x="1" y="11"/>
                </a:cxn>
                <a:cxn ang="0">
                  <a:pos x="0" y="42"/>
                </a:cxn>
                <a:cxn ang="0">
                  <a:pos x="8" y="42"/>
                </a:cxn>
                <a:cxn ang="0">
                  <a:pos x="8" y="42"/>
                </a:cxn>
                <a:cxn ang="0">
                  <a:pos x="10" y="38"/>
                </a:cxn>
                <a:cxn ang="0">
                  <a:pos x="13" y="34"/>
                </a:cxn>
                <a:cxn ang="0">
                  <a:pos x="13" y="34"/>
                </a:cxn>
                <a:cxn ang="0">
                  <a:pos x="16" y="31"/>
                </a:cxn>
                <a:cxn ang="0">
                  <a:pos x="16" y="28"/>
                </a:cxn>
                <a:cxn ang="0">
                  <a:pos x="16" y="20"/>
                </a:cxn>
                <a:cxn ang="0">
                  <a:pos x="14" y="11"/>
                </a:cxn>
                <a:cxn ang="0">
                  <a:pos x="16" y="8"/>
                </a:cxn>
                <a:cxn ang="0">
                  <a:pos x="17" y="7"/>
                </a:cxn>
                <a:cxn ang="0">
                  <a:pos x="17" y="7"/>
                </a:cxn>
                <a:cxn ang="0">
                  <a:pos x="21" y="5"/>
                </a:cxn>
                <a:cxn ang="0">
                  <a:pos x="21" y="5"/>
                </a:cxn>
                <a:cxn ang="0">
                  <a:pos x="17" y="1"/>
                </a:cxn>
                <a:cxn ang="0">
                  <a:pos x="14" y="0"/>
                </a:cxn>
                <a:cxn ang="0">
                  <a:pos x="14" y="0"/>
                </a:cxn>
                <a:cxn ang="0">
                  <a:pos x="10" y="3"/>
                </a:cxn>
                <a:cxn ang="0">
                  <a:pos x="7" y="5"/>
                </a:cxn>
                <a:cxn ang="0">
                  <a:pos x="3" y="10"/>
                </a:cxn>
                <a:cxn ang="0">
                  <a:pos x="3" y="10"/>
                </a:cxn>
              </a:cxnLst>
              <a:rect l="0" t="0" r="r" b="b"/>
              <a:pathLst>
                <a:path w="21" h="42">
                  <a:moveTo>
                    <a:pt x="3" y="10"/>
                  </a:moveTo>
                  <a:lnTo>
                    <a:pt x="3" y="10"/>
                  </a:lnTo>
                  <a:lnTo>
                    <a:pt x="1" y="11"/>
                  </a:lnTo>
                  <a:lnTo>
                    <a:pt x="0" y="42"/>
                  </a:lnTo>
                  <a:lnTo>
                    <a:pt x="8" y="42"/>
                  </a:lnTo>
                  <a:lnTo>
                    <a:pt x="8" y="42"/>
                  </a:lnTo>
                  <a:lnTo>
                    <a:pt x="10" y="38"/>
                  </a:lnTo>
                  <a:lnTo>
                    <a:pt x="13" y="34"/>
                  </a:lnTo>
                  <a:lnTo>
                    <a:pt x="13" y="34"/>
                  </a:lnTo>
                  <a:lnTo>
                    <a:pt x="16" y="31"/>
                  </a:lnTo>
                  <a:lnTo>
                    <a:pt x="16" y="28"/>
                  </a:lnTo>
                  <a:lnTo>
                    <a:pt x="16" y="20"/>
                  </a:lnTo>
                  <a:lnTo>
                    <a:pt x="14" y="11"/>
                  </a:lnTo>
                  <a:lnTo>
                    <a:pt x="16" y="8"/>
                  </a:lnTo>
                  <a:lnTo>
                    <a:pt x="17" y="7"/>
                  </a:lnTo>
                  <a:lnTo>
                    <a:pt x="17" y="7"/>
                  </a:lnTo>
                  <a:lnTo>
                    <a:pt x="21" y="5"/>
                  </a:lnTo>
                  <a:lnTo>
                    <a:pt x="21" y="5"/>
                  </a:lnTo>
                  <a:lnTo>
                    <a:pt x="17" y="1"/>
                  </a:lnTo>
                  <a:lnTo>
                    <a:pt x="14" y="0"/>
                  </a:lnTo>
                  <a:lnTo>
                    <a:pt x="14" y="0"/>
                  </a:lnTo>
                  <a:lnTo>
                    <a:pt x="10" y="3"/>
                  </a:lnTo>
                  <a:lnTo>
                    <a:pt x="7" y="5"/>
                  </a:lnTo>
                  <a:lnTo>
                    <a:pt x="3" y="10"/>
                  </a:lnTo>
                  <a:lnTo>
                    <a:pt x="3" y="1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8" name="Freeform 289">
              <a:extLst>
                <a:ext uri="{FF2B5EF4-FFF2-40B4-BE49-F238E27FC236}">
                  <a16:creationId xmlns:a16="http://schemas.microsoft.com/office/drawing/2014/main" id="{1FB9E96E-E34C-4747-8035-7277D05FD28F}"/>
                </a:ext>
              </a:extLst>
            </p:cNvPr>
            <p:cNvSpPr>
              <a:spLocks/>
            </p:cNvSpPr>
            <p:nvPr/>
          </p:nvSpPr>
          <p:spPr bwMode="auto">
            <a:xfrm>
              <a:off x="2398546" y="3185255"/>
              <a:ext cx="63659" cy="49512"/>
            </a:xfrm>
            <a:custGeom>
              <a:avLst/>
              <a:gdLst/>
              <a:ahLst/>
              <a:cxnLst>
                <a:cxn ang="0">
                  <a:pos x="19" y="0"/>
                </a:cxn>
                <a:cxn ang="0">
                  <a:pos x="19" y="0"/>
                </a:cxn>
                <a:cxn ang="0">
                  <a:pos x="18" y="3"/>
                </a:cxn>
                <a:cxn ang="0">
                  <a:pos x="18" y="5"/>
                </a:cxn>
                <a:cxn ang="0">
                  <a:pos x="22" y="11"/>
                </a:cxn>
                <a:cxn ang="0">
                  <a:pos x="28" y="17"/>
                </a:cxn>
                <a:cxn ang="0">
                  <a:pos x="29" y="20"/>
                </a:cxn>
                <a:cxn ang="0">
                  <a:pos x="31" y="23"/>
                </a:cxn>
                <a:cxn ang="0">
                  <a:pos x="31" y="23"/>
                </a:cxn>
                <a:cxn ang="0">
                  <a:pos x="29" y="24"/>
                </a:cxn>
                <a:cxn ang="0">
                  <a:pos x="27" y="25"/>
                </a:cxn>
                <a:cxn ang="0">
                  <a:pos x="17" y="25"/>
                </a:cxn>
                <a:cxn ang="0">
                  <a:pos x="5" y="25"/>
                </a:cxn>
                <a:cxn ang="0">
                  <a:pos x="1" y="27"/>
                </a:cxn>
                <a:cxn ang="0">
                  <a:pos x="0" y="28"/>
                </a:cxn>
                <a:cxn ang="0">
                  <a:pos x="0" y="28"/>
                </a:cxn>
                <a:cxn ang="0">
                  <a:pos x="0" y="30"/>
                </a:cxn>
                <a:cxn ang="0">
                  <a:pos x="1" y="31"/>
                </a:cxn>
                <a:cxn ang="0">
                  <a:pos x="5" y="34"/>
                </a:cxn>
                <a:cxn ang="0">
                  <a:pos x="12" y="34"/>
                </a:cxn>
                <a:cxn ang="0">
                  <a:pos x="19" y="32"/>
                </a:cxn>
                <a:cxn ang="0">
                  <a:pos x="19" y="32"/>
                </a:cxn>
                <a:cxn ang="0">
                  <a:pos x="27" y="31"/>
                </a:cxn>
                <a:cxn ang="0">
                  <a:pos x="32" y="32"/>
                </a:cxn>
                <a:cxn ang="0">
                  <a:pos x="38" y="34"/>
                </a:cxn>
                <a:cxn ang="0">
                  <a:pos x="42" y="35"/>
                </a:cxn>
                <a:cxn ang="0">
                  <a:pos x="42" y="35"/>
                </a:cxn>
                <a:cxn ang="0">
                  <a:pos x="45" y="5"/>
                </a:cxn>
                <a:cxn ang="0">
                  <a:pos x="45" y="5"/>
                </a:cxn>
                <a:cxn ang="0">
                  <a:pos x="31" y="0"/>
                </a:cxn>
                <a:cxn ang="0">
                  <a:pos x="25" y="0"/>
                </a:cxn>
                <a:cxn ang="0">
                  <a:pos x="22" y="0"/>
                </a:cxn>
                <a:cxn ang="0">
                  <a:pos x="19" y="0"/>
                </a:cxn>
                <a:cxn ang="0">
                  <a:pos x="19" y="0"/>
                </a:cxn>
              </a:cxnLst>
              <a:rect l="0" t="0" r="r" b="b"/>
              <a:pathLst>
                <a:path w="45" h="35">
                  <a:moveTo>
                    <a:pt x="19" y="0"/>
                  </a:moveTo>
                  <a:lnTo>
                    <a:pt x="19" y="0"/>
                  </a:lnTo>
                  <a:lnTo>
                    <a:pt x="18" y="3"/>
                  </a:lnTo>
                  <a:lnTo>
                    <a:pt x="18" y="5"/>
                  </a:lnTo>
                  <a:lnTo>
                    <a:pt x="22" y="11"/>
                  </a:lnTo>
                  <a:lnTo>
                    <a:pt x="28" y="17"/>
                  </a:lnTo>
                  <a:lnTo>
                    <a:pt x="29" y="20"/>
                  </a:lnTo>
                  <a:lnTo>
                    <a:pt x="31" y="23"/>
                  </a:lnTo>
                  <a:lnTo>
                    <a:pt x="31" y="23"/>
                  </a:lnTo>
                  <a:lnTo>
                    <a:pt x="29" y="24"/>
                  </a:lnTo>
                  <a:lnTo>
                    <a:pt x="27" y="25"/>
                  </a:lnTo>
                  <a:lnTo>
                    <a:pt x="17" y="25"/>
                  </a:lnTo>
                  <a:lnTo>
                    <a:pt x="5" y="25"/>
                  </a:lnTo>
                  <a:lnTo>
                    <a:pt x="1" y="27"/>
                  </a:lnTo>
                  <a:lnTo>
                    <a:pt x="0" y="28"/>
                  </a:lnTo>
                  <a:lnTo>
                    <a:pt x="0" y="28"/>
                  </a:lnTo>
                  <a:lnTo>
                    <a:pt x="0" y="30"/>
                  </a:lnTo>
                  <a:lnTo>
                    <a:pt x="1" y="31"/>
                  </a:lnTo>
                  <a:lnTo>
                    <a:pt x="5" y="34"/>
                  </a:lnTo>
                  <a:lnTo>
                    <a:pt x="12" y="34"/>
                  </a:lnTo>
                  <a:lnTo>
                    <a:pt x="19" y="32"/>
                  </a:lnTo>
                  <a:lnTo>
                    <a:pt x="19" y="32"/>
                  </a:lnTo>
                  <a:lnTo>
                    <a:pt x="27" y="31"/>
                  </a:lnTo>
                  <a:lnTo>
                    <a:pt x="32" y="32"/>
                  </a:lnTo>
                  <a:lnTo>
                    <a:pt x="38" y="34"/>
                  </a:lnTo>
                  <a:lnTo>
                    <a:pt x="42" y="35"/>
                  </a:lnTo>
                  <a:lnTo>
                    <a:pt x="42" y="35"/>
                  </a:lnTo>
                  <a:lnTo>
                    <a:pt x="45" y="5"/>
                  </a:lnTo>
                  <a:lnTo>
                    <a:pt x="45" y="5"/>
                  </a:lnTo>
                  <a:lnTo>
                    <a:pt x="31" y="0"/>
                  </a:lnTo>
                  <a:lnTo>
                    <a:pt x="25" y="0"/>
                  </a:lnTo>
                  <a:lnTo>
                    <a:pt x="22" y="0"/>
                  </a:lnTo>
                  <a:lnTo>
                    <a:pt x="19" y="0"/>
                  </a:lnTo>
                  <a:lnTo>
                    <a:pt x="19"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39" name="Freeform 290">
              <a:extLst>
                <a:ext uri="{FF2B5EF4-FFF2-40B4-BE49-F238E27FC236}">
                  <a16:creationId xmlns:a16="http://schemas.microsoft.com/office/drawing/2014/main" id="{BB13008E-0B1E-4BC3-A06C-82638B4644FF}"/>
                </a:ext>
              </a:extLst>
            </p:cNvPr>
            <p:cNvSpPr>
              <a:spLocks/>
            </p:cNvSpPr>
            <p:nvPr/>
          </p:nvSpPr>
          <p:spPr bwMode="auto">
            <a:xfrm>
              <a:off x="2457961" y="3192327"/>
              <a:ext cx="76390" cy="45268"/>
            </a:xfrm>
            <a:custGeom>
              <a:avLst/>
              <a:gdLst/>
              <a:ahLst/>
              <a:cxnLst>
                <a:cxn ang="0">
                  <a:pos x="22" y="25"/>
                </a:cxn>
                <a:cxn ang="0">
                  <a:pos x="22" y="25"/>
                </a:cxn>
                <a:cxn ang="0">
                  <a:pos x="26" y="23"/>
                </a:cxn>
                <a:cxn ang="0">
                  <a:pos x="31" y="23"/>
                </a:cxn>
                <a:cxn ang="0">
                  <a:pos x="43" y="23"/>
                </a:cxn>
                <a:cxn ang="0">
                  <a:pos x="51" y="23"/>
                </a:cxn>
                <a:cxn ang="0">
                  <a:pos x="54" y="22"/>
                </a:cxn>
                <a:cxn ang="0">
                  <a:pos x="54" y="18"/>
                </a:cxn>
                <a:cxn ang="0">
                  <a:pos x="54" y="18"/>
                </a:cxn>
                <a:cxn ang="0">
                  <a:pos x="53" y="15"/>
                </a:cxn>
                <a:cxn ang="0">
                  <a:pos x="50" y="10"/>
                </a:cxn>
                <a:cxn ang="0">
                  <a:pos x="43" y="8"/>
                </a:cxn>
                <a:cxn ang="0">
                  <a:pos x="37" y="5"/>
                </a:cxn>
                <a:cxn ang="0">
                  <a:pos x="23" y="0"/>
                </a:cxn>
                <a:cxn ang="0">
                  <a:pos x="16" y="0"/>
                </a:cxn>
                <a:cxn ang="0">
                  <a:pos x="12" y="0"/>
                </a:cxn>
                <a:cxn ang="0">
                  <a:pos x="12" y="0"/>
                </a:cxn>
                <a:cxn ang="0">
                  <a:pos x="9" y="0"/>
                </a:cxn>
                <a:cxn ang="0">
                  <a:pos x="3" y="0"/>
                </a:cxn>
                <a:cxn ang="0">
                  <a:pos x="3" y="0"/>
                </a:cxn>
                <a:cxn ang="0">
                  <a:pos x="0" y="30"/>
                </a:cxn>
                <a:cxn ang="0">
                  <a:pos x="0" y="30"/>
                </a:cxn>
                <a:cxn ang="0">
                  <a:pos x="2" y="32"/>
                </a:cxn>
                <a:cxn ang="0">
                  <a:pos x="2" y="32"/>
                </a:cxn>
                <a:cxn ang="0">
                  <a:pos x="4" y="32"/>
                </a:cxn>
                <a:cxn ang="0">
                  <a:pos x="9" y="30"/>
                </a:cxn>
                <a:cxn ang="0">
                  <a:pos x="13" y="27"/>
                </a:cxn>
                <a:cxn ang="0">
                  <a:pos x="22" y="25"/>
                </a:cxn>
                <a:cxn ang="0">
                  <a:pos x="22" y="25"/>
                </a:cxn>
              </a:cxnLst>
              <a:rect l="0" t="0" r="r" b="b"/>
              <a:pathLst>
                <a:path w="54" h="32">
                  <a:moveTo>
                    <a:pt x="22" y="25"/>
                  </a:moveTo>
                  <a:lnTo>
                    <a:pt x="22" y="25"/>
                  </a:lnTo>
                  <a:lnTo>
                    <a:pt x="26" y="23"/>
                  </a:lnTo>
                  <a:lnTo>
                    <a:pt x="31" y="23"/>
                  </a:lnTo>
                  <a:lnTo>
                    <a:pt x="43" y="23"/>
                  </a:lnTo>
                  <a:lnTo>
                    <a:pt x="51" y="23"/>
                  </a:lnTo>
                  <a:lnTo>
                    <a:pt x="54" y="22"/>
                  </a:lnTo>
                  <a:lnTo>
                    <a:pt x="54" y="18"/>
                  </a:lnTo>
                  <a:lnTo>
                    <a:pt x="54" y="18"/>
                  </a:lnTo>
                  <a:lnTo>
                    <a:pt x="53" y="15"/>
                  </a:lnTo>
                  <a:lnTo>
                    <a:pt x="50" y="10"/>
                  </a:lnTo>
                  <a:lnTo>
                    <a:pt x="43" y="8"/>
                  </a:lnTo>
                  <a:lnTo>
                    <a:pt x="37" y="5"/>
                  </a:lnTo>
                  <a:lnTo>
                    <a:pt x="23" y="0"/>
                  </a:lnTo>
                  <a:lnTo>
                    <a:pt x="16" y="0"/>
                  </a:lnTo>
                  <a:lnTo>
                    <a:pt x="12" y="0"/>
                  </a:lnTo>
                  <a:lnTo>
                    <a:pt x="12" y="0"/>
                  </a:lnTo>
                  <a:lnTo>
                    <a:pt x="9" y="0"/>
                  </a:lnTo>
                  <a:lnTo>
                    <a:pt x="3" y="0"/>
                  </a:lnTo>
                  <a:lnTo>
                    <a:pt x="3" y="0"/>
                  </a:lnTo>
                  <a:lnTo>
                    <a:pt x="0" y="30"/>
                  </a:lnTo>
                  <a:lnTo>
                    <a:pt x="0" y="30"/>
                  </a:lnTo>
                  <a:lnTo>
                    <a:pt x="2" y="32"/>
                  </a:lnTo>
                  <a:lnTo>
                    <a:pt x="2" y="32"/>
                  </a:lnTo>
                  <a:lnTo>
                    <a:pt x="4" y="32"/>
                  </a:lnTo>
                  <a:lnTo>
                    <a:pt x="9" y="30"/>
                  </a:lnTo>
                  <a:lnTo>
                    <a:pt x="13" y="27"/>
                  </a:lnTo>
                  <a:lnTo>
                    <a:pt x="22" y="25"/>
                  </a:lnTo>
                  <a:lnTo>
                    <a:pt x="22" y="2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0" name="Freeform 291">
              <a:extLst>
                <a:ext uri="{FF2B5EF4-FFF2-40B4-BE49-F238E27FC236}">
                  <a16:creationId xmlns:a16="http://schemas.microsoft.com/office/drawing/2014/main" id="{00EA20E5-3743-4DA9-ADF4-E4FCF625D9A8}"/>
                </a:ext>
              </a:extLst>
            </p:cNvPr>
            <p:cNvSpPr>
              <a:spLocks/>
            </p:cNvSpPr>
            <p:nvPr/>
          </p:nvSpPr>
          <p:spPr bwMode="auto">
            <a:xfrm>
              <a:off x="2104303" y="3304084"/>
              <a:ext cx="94781" cy="97610"/>
            </a:xfrm>
            <a:custGeom>
              <a:avLst/>
              <a:gdLst/>
              <a:ahLst/>
              <a:cxnLst>
                <a:cxn ang="0">
                  <a:pos x="35" y="67"/>
                </a:cxn>
                <a:cxn ang="0">
                  <a:pos x="44" y="68"/>
                </a:cxn>
                <a:cxn ang="0">
                  <a:pos x="51" y="69"/>
                </a:cxn>
                <a:cxn ang="0">
                  <a:pos x="55" y="69"/>
                </a:cxn>
                <a:cxn ang="0">
                  <a:pos x="60" y="69"/>
                </a:cxn>
                <a:cxn ang="0">
                  <a:pos x="57" y="67"/>
                </a:cxn>
                <a:cxn ang="0">
                  <a:pos x="58" y="57"/>
                </a:cxn>
                <a:cxn ang="0">
                  <a:pos x="61" y="45"/>
                </a:cxn>
                <a:cxn ang="0">
                  <a:pos x="61" y="31"/>
                </a:cxn>
                <a:cxn ang="0">
                  <a:pos x="62" y="21"/>
                </a:cxn>
                <a:cxn ang="0">
                  <a:pos x="64" y="18"/>
                </a:cxn>
                <a:cxn ang="0">
                  <a:pos x="65" y="13"/>
                </a:cxn>
                <a:cxn ang="0">
                  <a:pos x="67" y="1"/>
                </a:cxn>
                <a:cxn ang="0">
                  <a:pos x="67" y="0"/>
                </a:cxn>
                <a:cxn ang="0">
                  <a:pos x="55" y="4"/>
                </a:cxn>
                <a:cxn ang="0">
                  <a:pos x="48" y="8"/>
                </a:cxn>
                <a:cxn ang="0">
                  <a:pos x="35" y="8"/>
                </a:cxn>
                <a:cxn ang="0">
                  <a:pos x="33" y="11"/>
                </a:cxn>
                <a:cxn ang="0">
                  <a:pos x="31" y="14"/>
                </a:cxn>
                <a:cxn ang="0">
                  <a:pos x="21" y="18"/>
                </a:cxn>
                <a:cxn ang="0">
                  <a:pos x="15" y="18"/>
                </a:cxn>
                <a:cxn ang="0">
                  <a:pos x="11" y="20"/>
                </a:cxn>
                <a:cxn ang="0">
                  <a:pos x="10" y="28"/>
                </a:cxn>
                <a:cxn ang="0">
                  <a:pos x="5" y="32"/>
                </a:cxn>
                <a:cxn ang="0">
                  <a:pos x="0" y="34"/>
                </a:cxn>
                <a:cxn ang="0">
                  <a:pos x="1" y="41"/>
                </a:cxn>
                <a:cxn ang="0">
                  <a:pos x="7" y="44"/>
                </a:cxn>
                <a:cxn ang="0">
                  <a:pos x="17" y="55"/>
                </a:cxn>
                <a:cxn ang="0">
                  <a:pos x="21" y="59"/>
                </a:cxn>
                <a:cxn ang="0">
                  <a:pos x="27" y="65"/>
                </a:cxn>
                <a:cxn ang="0">
                  <a:pos x="31" y="65"/>
                </a:cxn>
                <a:cxn ang="0">
                  <a:pos x="35" y="67"/>
                </a:cxn>
              </a:cxnLst>
              <a:rect l="0" t="0" r="r" b="b"/>
              <a:pathLst>
                <a:path w="67" h="69">
                  <a:moveTo>
                    <a:pt x="35" y="67"/>
                  </a:moveTo>
                  <a:lnTo>
                    <a:pt x="35" y="67"/>
                  </a:lnTo>
                  <a:lnTo>
                    <a:pt x="40" y="67"/>
                  </a:lnTo>
                  <a:lnTo>
                    <a:pt x="44" y="68"/>
                  </a:lnTo>
                  <a:lnTo>
                    <a:pt x="48" y="68"/>
                  </a:lnTo>
                  <a:lnTo>
                    <a:pt x="51" y="69"/>
                  </a:lnTo>
                  <a:lnTo>
                    <a:pt x="51" y="69"/>
                  </a:lnTo>
                  <a:lnTo>
                    <a:pt x="55" y="69"/>
                  </a:lnTo>
                  <a:lnTo>
                    <a:pt x="60" y="69"/>
                  </a:lnTo>
                  <a:lnTo>
                    <a:pt x="60" y="69"/>
                  </a:lnTo>
                  <a:lnTo>
                    <a:pt x="57" y="67"/>
                  </a:lnTo>
                  <a:lnTo>
                    <a:pt x="57" y="67"/>
                  </a:lnTo>
                  <a:lnTo>
                    <a:pt x="57" y="62"/>
                  </a:lnTo>
                  <a:lnTo>
                    <a:pt x="58" y="57"/>
                  </a:lnTo>
                  <a:lnTo>
                    <a:pt x="61" y="45"/>
                  </a:lnTo>
                  <a:lnTo>
                    <a:pt x="61" y="45"/>
                  </a:lnTo>
                  <a:lnTo>
                    <a:pt x="62" y="40"/>
                  </a:lnTo>
                  <a:lnTo>
                    <a:pt x="61" y="31"/>
                  </a:lnTo>
                  <a:lnTo>
                    <a:pt x="61" y="24"/>
                  </a:lnTo>
                  <a:lnTo>
                    <a:pt x="62" y="21"/>
                  </a:lnTo>
                  <a:lnTo>
                    <a:pt x="64" y="18"/>
                  </a:lnTo>
                  <a:lnTo>
                    <a:pt x="64" y="18"/>
                  </a:lnTo>
                  <a:lnTo>
                    <a:pt x="65" y="15"/>
                  </a:lnTo>
                  <a:lnTo>
                    <a:pt x="65" y="13"/>
                  </a:lnTo>
                  <a:lnTo>
                    <a:pt x="67" y="1"/>
                  </a:lnTo>
                  <a:lnTo>
                    <a:pt x="67" y="1"/>
                  </a:lnTo>
                  <a:lnTo>
                    <a:pt x="67" y="0"/>
                  </a:lnTo>
                  <a:lnTo>
                    <a:pt x="67" y="0"/>
                  </a:lnTo>
                  <a:lnTo>
                    <a:pt x="61" y="1"/>
                  </a:lnTo>
                  <a:lnTo>
                    <a:pt x="55" y="4"/>
                  </a:lnTo>
                  <a:lnTo>
                    <a:pt x="48" y="8"/>
                  </a:lnTo>
                  <a:lnTo>
                    <a:pt x="48" y="8"/>
                  </a:lnTo>
                  <a:lnTo>
                    <a:pt x="40" y="7"/>
                  </a:lnTo>
                  <a:lnTo>
                    <a:pt x="35" y="8"/>
                  </a:lnTo>
                  <a:lnTo>
                    <a:pt x="34" y="10"/>
                  </a:lnTo>
                  <a:lnTo>
                    <a:pt x="33" y="11"/>
                  </a:lnTo>
                  <a:lnTo>
                    <a:pt x="33" y="11"/>
                  </a:lnTo>
                  <a:lnTo>
                    <a:pt x="31" y="14"/>
                  </a:lnTo>
                  <a:lnTo>
                    <a:pt x="27" y="17"/>
                  </a:lnTo>
                  <a:lnTo>
                    <a:pt x="21" y="18"/>
                  </a:lnTo>
                  <a:lnTo>
                    <a:pt x="15" y="18"/>
                  </a:lnTo>
                  <a:lnTo>
                    <a:pt x="15" y="18"/>
                  </a:lnTo>
                  <a:lnTo>
                    <a:pt x="13" y="20"/>
                  </a:lnTo>
                  <a:lnTo>
                    <a:pt x="11" y="20"/>
                  </a:lnTo>
                  <a:lnTo>
                    <a:pt x="10" y="24"/>
                  </a:lnTo>
                  <a:lnTo>
                    <a:pt x="10" y="28"/>
                  </a:lnTo>
                  <a:lnTo>
                    <a:pt x="10" y="28"/>
                  </a:lnTo>
                  <a:lnTo>
                    <a:pt x="5" y="32"/>
                  </a:lnTo>
                  <a:lnTo>
                    <a:pt x="0" y="34"/>
                  </a:lnTo>
                  <a:lnTo>
                    <a:pt x="0" y="34"/>
                  </a:lnTo>
                  <a:lnTo>
                    <a:pt x="0" y="38"/>
                  </a:lnTo>
                  <a:lnTo>
                    <a:pt x="1" y="41"/>
                  </a:lnTo>
                  <a:lnTo>
                    <a:pt x="1" y="41"/>
                  </a:lnTo>
                  <a:lnTo>
                    <a:pt x="7" y="44"/>
                  </a:lnTo>
                  <a:lnTo>
                    <a:pt x="11" y="49"/>
                  </a:lnTo>
                  <a:lnTo>
                    <a:pt x="17" y="55"/>
                  </a:lnTo>
                  <a:lnTo>
                    <a:pt x="21" y="59"/>
                  </a:lnTo>
                  <a:lnTo>
                    <a:pt x="21" y="59"/>
                  </a:lnTo>
                  <a:lnTo>
                    <a:pt x="25" y="62"/>
                  </a:lnTo>
                  <a:lnTo>
                    <a:pt x="27" y="65"/>
                  </a:lnTo>
                  <a:lnTo>
                    <a:pt x="27" y="65"/>
                  </a:lnTo>
                  <a:lnTo>
                    <a:pt x="31" y="65"/>
                  </a:lnTo>
                  <a:lnTo>
                    <a:pt x="35" y="67"/>
                  </a:lnTo>
                  <a:lnTo>
                    <a:pt x="35" y="6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1" name="Freeform 292">
              <a:extLst>
                <a:ext uri="{FF2B5EF4-FFF2-40B4-BE49-F238E27FC236}">
                  <a16:creationId xmlns:a16="http://schemas.microsoft.com/office/drawing/2014/main" id="{42A59D06-4B93-4F03-8E26-0E35969C1B6E}"/>
                </a:ext>
              </a:extLst>
            </p:cNvPr>
            <p:cNvSpPr>
              <a:spLocks/>
            </p:cNvSpPr>
            <p:nvPr/>
          </p:nvSpPr>
          <p:spPr bwMode="auto">
            <a:xfrm>
              <a:off x="2411277" y="3533253"/>
              <a:ext cx="896875" cy="920924"/>
            </a:xfrm>
            <a:custGeom>
              <a:avLst/>
              <a:gdLst/>
              <a:ahLst/>
              <a:cxnLst>
                <a:cxn ang="0">
                  <a:pos x="358" y="604"/>
                </a:cxn>
                <a:cxn ang="0">
                  <a:pos x="373" y="587"/>
                </a:cxn>
                <a:cxn ang="0">
                  <a:pos x="389" y="576"/>
                </a:cxn>
                <a:cxn ang="0">
                  <a:pos x="409" y="536"/>
                </a:cxn>
                <a:cxn ang="0">
                  <a:pos x="423" y="496"/>
                </a:cxn>
                <a:cxn ang="0">
                  <a:pos x="464" y="471"/>
                </a:cxn>
                <a:cxn ang="0">
                  <a:pos x="517" y="461"/>
                </a:cxn>
                <a:cxn ang="0">
                  <a:pos x="534" y="439"/>
                </a:cxn>
                <a:cxn ang="0">
                  <a:pos x="548" y="407"/>
                </a:cxn>
                <a:cxn ang="0">
                  <a:pos x="564" y="373"/>
                </a:cxn>
                <a:cxn ang="0">
                  <a:pos x="565" y="307"/>
                </a:cxn>
                <a:cxn ang="0">
                  <a:pos x="571" y="287"/>
                </a:cxn>
                <a:cxn ang="0">
                  <a:pos x="601" y="256"/>
                </a:cxn>
                <a:cxn ang="0">
                  <a:pos x="631" y="185"/>
                </a:cxn>
                <a:cxn ang="0">
                  <a:pos x="575" y="145"/>
                </a:cxn>
                <a:cxn ang="0">
                  <a:pos x="520" y="131"/>
                </a:cxn>
                <a:cxn ang="0">
                  <a:pos x="474" y="134"/>
                </a:cxn>
                <a:cxn ang="0">
                  <a:pos x="441" y="95"/>
                </a:cxn>
                <a:cxn ang="0">
                  <a:pos x="410" y="107"/>
                </a:cxn>
                <a:cxn ang="0">
                  <a:pos x="399" y="111"/>
                </a:cxn>
                <a:cxn ang="0">
                  <a:pos x="380" y="84"/>
                </a:cxn>
                <a:cxn ang="0">
                  <a:pos x="367" y="88"/>
                </a:cxn>
                <a:cxn ang="0">
                  <a:pos x="387" y="54"/>
                </a:cxn>
                <a:cxn ang="0">
                  <a:pos x="355" y="28"/>
                </a:cxn>
                <a:cxn ang="0">
                  <a:pos x="316" y="47"/>
                </a:cxn>
                <a:cxn ang="0">
                  <a:pos x="289" y="53"/>
                </a:cxn>
                <a:cxn ang="0">
                  <a:pos x="262" y="57"/>
                </a:cxn>
                <a:cxn ang="0">
                  <a:pos x="234" y="54"/>
                </a:cxn>
                <a:cxn ang="0">
                  <a:pos x="229" y="13"/>
                </a:cxn>
                <a:cxn ang="0">
                  <a:pos x="214" y="6"/>
                </a:cxn>
                <a:cxn ang="0">
                  <a:pos x="181" y="23"/>
                </a:cxn>
                <a:cxn ang="0">
                  <a:pos x="161" y="17"/>
                </a:cxn>
                <a:cxn ang="0">
                  <a:pos x="157" y="34"/>
                </a:cxn>
                <a:cxn ang="0">
                  <a:pos x="170" y="48"/>
                </a:cxn>
                <a:cxn ang="0">
                  <a:pos x="147" y="64"/>
                </a:cxn>
                <a:cxn ang="0">
                  <a:pos x="124" y="71"/>
                </a:cxn>
                <a:cxn ang="0">
                  <a:pos x="76" y="55"/>
                </a:cxn>
                <a:cxn ang="0">
                  <a:pos x="76" y="70"/>
                </a:cxn>
                <a:cxn ang="0">
                  <a:pos x="72" y="101"/>
                </a:cxn>
                <a:cxn ang="0">
                  <a:pos x="63" y="151"/>
                </a:cxn>
                <a:cxn ang="0">
                  <a:pos x="25" y="162"/>
                </a:cxn>
                <a:cxn ang="0">
                  <a:pos x="9" y="189"/>
                </a:cxn>
                <a:cxn ang="0">
                  <a:pos x="6" y="216"/>
                </a:cxn>
                <a:cxn ang="0">
                  <a:pos x="22" y="236"/>
                </a:cxn>
                <a:cxn ang="0">
                  <a:pos x="47" y="240"/>
                </a:cxn>
                <a:cxn ang="0">
                  <a:pos x="67" y="262"/>
                </a:cxn>
                <a:cxn ang="0">
                  <a:pos x="106" y="253"/>
                </a:cxn>
                <a:cxn ang="0">
                  <a:pos x="138" y="259"/>
                </a:cxn>
                <a:cxn ang="0">
                  <a:pos x="170" y="289"/>
                </a:cxn>
                <a:cxn ang="0">
                  <a:pos x="195" y="301"/>
                </a:cxn>
                <a:cxn ang="0">
                  <a:pos x="218" y="317"/>
                </a:cxn>
                <a:cxn ang="0">
                  <a:pos x="222" y="343"/>
                </a:cxn>
                <a:cxn ang="0">
                  <a:pos x="255" y="363"/>
                </a:cxn>
                <a:cxn ang="0">
                  <a:pos x="259" y="401"/>
                </a:cxn>
                <a:cxn ang="0">
                  <a:pos x="261" y="430"/>
                </a:cxn>
                <a:cxn ang="0">
                  <a:pos x="282" y="448"/>
                </a:cxn>
                <a:cxn ang="0">
                  <a:pos x="301" y="479"/>
                </a:cxn>
                <a:cxn ang="0">
                  <a:pos x="319" y="505"/>
                </a:cxn>
                <a:cxn ang="0">
                  <a:pos x="306" y="542"/>
                </a:cxn>
                <a:cxn ang="0">
                  <a:pos x="272" y="586"/>
                </a:cxn>
                <a:cxn ang="0">
                  <a:pos x="294" y="600"/>
                </a:cxn>
                <a:cxn ang="0">
                  <a:pos x="328" y="627"/>
                </a:cxn>
              </a:cxnLst>
              <a:rect l="0" t="0" r="r" b="b"/>
              <a:pathLst>
                <a:path w="634" h="651">
                  <a:moveTo>
                    <a:pt x="338" y="644"/>
                  </a:moveTo>
                  <a:lnTo>
                    <a:pt x="338" y="644"/>
                  </a:lnTo>
                  <a:lnTo>
                    <a:pt x="343" y="639"/>
                  </a:lnTo>
                  <a:lnTo>
                    <a:pt x="346" y="634"/>
                  </a:lnTo>
                  <a:lnTo>
                    <a:pt x="348" y="630"/>
                  </a:lnTo>
                  <a:lnTo>
                    <a:pt x="349" y="624"/>
                  </a:lnTo>
                  <a:lnTo>
                    <a:pt x="349" y="624"/>
                  </a:lnTo>
                  <a:lnTo>
                    <a:pt x="352" y="619"/>
                  </a:lnTo>
                  <a:lnTo>
                    <a:pt x="353" y="614"/>
                  </a:lnTo>
                  <a:lnTo>
                    <a:pt x="355" y="610"/>
                  </a:lnTo>
                  <a:lnTo>
                    <a:pt x="358" y="604"/>
                  </a:lnTo>
                  <a:lnTo>
                    <a:pt x="358" y="604"/>
                  </a:lnTo>
                  <a:lnTo>
                    <a:pt x="360" y="602"/>
                  </a:lnTo>
                  <a:lnTo>
                    <a:pt x="362" y="600"/>
                  </a:lnTo>
                  <a:lnTo>
                    <a:pt x="362" y="595"/>
                  </a:lnTo>
                  <a:lnTo>
                    <a:pt x="362" y="592"/>
                  </a:lnTo>
                  <a:lnTo>
                    <a:pt x="363" y="589"/>
                  </a:lnTo>
                  <a:lnTo>
                    <a:pt x="366" y="587"/>
                  </a:lnTo>
                  <a:lnTo>
                    <a:pt x="366" y="587"/>
                  </a:lnTo>
                  <a:lnTo>
                    <a:pt x="370" y="586"/>
                  </a:lnTo>
                  <a:lnTo>
                    <a:pt x="372" y="586"/>
                  </a:lnTo>
                  <a:lnTo>
                    <a:pt x="373" y="587"/>
                  </a:lnTo>
                  <a:lnTo>
                    <a:pt x="373" y="589"/>
                  </a:lnTo>
                  <a:lnTo>
                    <a:pt x="372" y="595"/>
                  </a:lnTo>
                  <a:lnTo>
                    <a:pt x="367" y="602"/>
                  </a:lnTo>
                  <a:lnTo>
                    <a:pt x="367" y="602"/>
                  </a:lnTo>
                  <a:lnTo>
                    <a:pt x="360" y="612"/>
                  </a:lnTo>
                  <a:lnTo>
                    <a:pt x="362" y="612"/>
                  </a:lnTo>
                  <a:lnTo>
                    <a:pt x="367" y="607"/>
                  </a:lnTo>
                  <a:lnTo>
                    <a:pt x="367" y="607"/>
                  </a:lnTo>
                  <a:lnTo>
                    <a:pt x="375" y="602"/>
                  </a:lnTo>
                  <a:lnTo>
                    <a:pt x="380" y="593"/>
                  </a:lnTo>
                  <a:lnTo>
                    <a:pt x="389" y="576"/>
                  </a:lnTo>
                  <a:lnTo>
                    <a:pt x="389" y="576"/>
                  </a:lnTo>
                  <a:lnTo>
                    <a:pt x="393" y="569"/>
                  </a:lnTo>
                  <a:lnTo>
                    <a:pt x="397" y="563"/>
                  </a:lnTo>
                  <a:lnTo>
                    <a:pt x="400" y="560"/>
                  </a:lnTo>
                  <a:lnTo>
                    <a:pt x="404" y="559"/>
                  </a:lnTo>
                  <a:lnTo>
                    <a:pt x="404" y="559"/>
                  </a:lnTo>
                  <a:lnTo>
                    <a:pt x="406" y="559"/>
                  </a:lnTo>
                  <a:lnTo>
                    <a:pt x="407" y="556"/>
                  </a:lnTo>
                  <a:lnTo>
                    <a:pt x="409" y="550"/>
                  </a:lnTo>
                  <a:lnTo>
                    <a:pt x="409" y="536"/>
                  </a:lnTo>
                  <a:lnTo>
                    <a:pt x="409" y="536"/>
                  </a:lnTo>
                  <a:lnTo>
                    <a:pt x="407" y="523"/>
                  </a:lnTo>
                  <a:lnTo>
                    <a:pt x="407" y="518"/>
                  </a:lnTo>
                  <a:lnTo>
                    <a:pt x="410" y="512"/>
                  </a:lnTo>
                  <a:lnTo>
                    <a:pt x="410" y="512"/>
                  </a:lnTo>
                  <a:lnTo>
                    <a:pt x="412" y="508"/>
                  </a:lnTo>
                  <a:lnTo>
                    <a:pt x="412" y="503"/>
                  </a:lnTo>
                  <a:lnTo>
                    <a:pt x="412" y="502"/>
                  </a:lnTo>
                  <a:lnTo>
                    <a:pt x="414" y="501"/>
                  </a:lnTo>
                  <a:lnTo>
                    <a:pt x="414" y="501"/>
                  </a:lnTo>
                  <a:lnTo>
                    <a:pt x="419" y="499"/>
                  </a:lnTo>
                  <a:lnTo>
                    <a:pt x="423" y="496"/>
                  </a:lnTo>
                  <a:lnTo>
                    <a:pt x="434" y="485"/>
                  </a:lnTo>
                  <a:lnTo>
                    <a:pt x="434" y="485"/>
                  </a:lnTo>
                  <a:lnTo>
                    <a:pt x="440" y="481"/>
                  </a:lnTo>
                  <a:lnTo>
                    <a:pt x="446" y="478"/>
                  </a:lnTo>
                  <a:lnTo>
                    <a:pt x="450" y="476"/>
                  </a:lnTo>
                  <a:lnTo>
                    <a:pt x="456" y="476"/>
                  </a:lnTo>
                  <a:lnTo>
                    <a:pt x="456" y="476"/>
                  </a:lnTo>
                  <a:lnTo>
                    <a:pt x="460" y="475"/>
                  </a:lnTo>
                  <a:lnTo>
                    <a:pt x="461" y="474"/>
                  </a:lnTo>
                  <a:lnTo>
                    <a:pt x="463" y="472"/>
                  </a:lnTo>
                  <a:lnTo>
                    <a:pt x="464" y="471"/>
                  </a:lnTo>
                  <a:lnTo>
                    <a:pt x="464" y="471"/>
                  </a:lnTo>
                  <a:lnTo>
                    <a:pt x="468" y="469"/>
                  </a:lnTo>
                  <a:lnTo>
                    <a:pt x="471" y="466"/>
                  </a:lnTo>
                  <a:lnTo>
                    <a:pt x="477" y="461"/>
                  </a:lnTo>
                  <a:lnTo>
                    <a:pt x="477" y="461"/>
                  </a:lnTo>
                  <a:lnTo>
                    <a:pt x="481" y="461"/>
                  </a:lnTo>
                  <a:lnTo>
                    <a:pt x="488" y="461"/>
                  </a:lnTo>
                  <a:lnTo>
                    <a:pt x="504" y="462"/>
                  </a:lnTo>
                  <a:lnTo>
                    <a:pt x="504" y="462"/>
                  </a:lnTo>
                  <a:lnTo>
                    <a:pt x="514" y="461"/>
                  </a:lnTo>
                  <a:lnTo>
                    <a:pt x="517" y="461"/>
                  </a:lnTo>
                  <a:lnTo>
                    <a:pt x="518" y="457"/>
                  </a:lnTo>
                  <a:lnTo>
                    <a:pt x="518" y="457"/>
                  </a:lnTo>
                  <a:lnTo>
                    <a:pt x="518" y="454"/>
                  </a:lnTo>
                  <a:lnTo>
                    <a:pt x="521" y="451"/>
                  </a:lnTo>
                  <a:lnTo>
                    <a:pt x="524" y="448"/>
                  </a:lnTo>
                  <a:lnTo>
                    <a:pt x="527" y="448"/>
                  </a:lnTo>
                  <a:lnTo>
                    <a:pt x="527" y="448"/>
                  </a:lnTo>
                  <a:lnTo>
                    <a:pt x="530" y="447"/>
                  </a:lnTo>
                  <a:lnTo>
                    <a:pt x="533" y="447"/>
                  </a:lnTo>
                  <a:lnTo>
                    <a:pt x="534" y="444"/>
                  </a:lnTo>
                  <a:lnTo>
                    <a:pt x="534" y="439"/>
                  </a:lnTo>
                  <a:lnTo>
                    <a:pt x="534" y="439"/>
                  </a:lnTo>
                  <a:lnTo>
                    <a:pt x="534" y="434"/>
                  </a:lnTo>
                  <a:lnTo>
                    <a:pt x="535" y="431"/>
                  </a:lnTo>
                  <a:lnTo>
                    <a:pt x="538" y="427"/>
                  </a:lnTo>
                  <a:lnTo>
                    <a:pt x="541" y="424"/>
                  </a:lnTo>
                  <a:lnTo>
                    <a:pt x="541" y="424"/>
                  </a:lnTo>
                  <a:lnTo>
                    <a:pt x="542" y="421"/>
                  </a:lnTo>
                  <a:lnTo>
                    <a:pt x="545" y="418"/>
                  </a:lnTo>
                  <a:lnTo>
                    <a:pt x="547" y="410"/>
                  </a:lnTo>
                  <a:lnTo>
                    <a:pt x="547" y="410"/>
                  </a:lnTo>
                  <a:lnTo>
                    <a:pt x="548" y="407"/>
                  </a:lnTo>
                  <a:lnTo>
                    <a:pt x="551" y="405"/>
                  </a:lnTo>
                  <a:lnTo>
                    <a:pt x="552" y="404"/>
                  </a:lnTo>
                  <a:lnTo>
                    <a:pt x="552" y="401"/>
                  </a:lnTo>
                  <a:lnTo>
                    <a:pt x="552" y="401"/>
                  </a:lnTo>
                  <a:lnTo>
                    <a:pt x="554" y="391"/>
                  </a:lnTo>
                  <a:lnTo>
                    <a:pt x="555" y="381"/>
                  </a:lnTo>
                  <a:lnTo>
                    <a:pt x="555" y="381"/>
                  </a:lnTo>
                  <a:lnTo>
                    <a:pt x="557" y="378"/>
                  </a:lnTo>
                  <a:lnTo>
                    <a:pt x="558" y="377"/>
                  </a:lnTo>
                  <a:lnTo>
                    <a:pt x="561" y="375"/>
                  </a:lnTo>
                  <a:lnTo>
                    <a:pt x="564" y="373"/>
                  </a:lnTo>
                  <a:lnTo>
                    <a:pt x="564" y="373"/>
                  </a:lnTo>
                  <a:lnTo>
                    <a:pt x="564" y="370"/>
                  </a:lnTo>
                  <a:lnTo>
                    <a:pt x="564" y="365"/>
                  </a:lnTo>
                  <a:lnTo>
                    <a:pt x="564" y="360"/>
                  </a:lnTo>
                  <a:lnTo>
                    <a:pt x="565" y="353"/>
                  </a:lnTo>
                  <a:lnTo>
                    <a:pt x="565" y="353"/>
                  </a:lnTo>
                  <a:lnTo>
                    <a:pt x="567" y="344"/>
                  </a:lnTo>
                  <a:lnTo>
                    <a:pt x="567" y="337"/>
                  </a:lnTo>
                  <a:lnTo>
                    <a:pt x="565" y="321"/>
                  </a:lnTo>
                  <a:lnTo>
                    <a:pt x="565" y="321"/>
                  </a:lnTo>
                  <a:lnTo>
                    <a:pt x="565" y="307"/>
                  </a:lnTo>
                  <a:lnTo>
                    <a:pt x="567" y="301"/>
                  </a:lnTo>
                  <a:lnTo>
                    <a:pt x="569" y="299"/>
                  </a:lnTo>
                  <a:lnTo>
                    <a:pt x="569" y="299"/>
                  </a:lnTo>
                  <a:lnTo>
                    <a:pt x="571" y="296"/>
                  </a:lnTo>
                  <a:lnTo>
                    <a:pt x="571" y="294"/>
                  </a:lnTo>
                  <a:lnTo>
                    <a:pt x="568" y="292"/>
                  </a:lnTo>
                  <a:lnTo>
                    <a:pt x="568" y="292"/>
                  </a:lnTo>
                  <a:lnTo>
                    <a:pt x="567" y="290"/>
                  </a:lnTo>
                  <a:lnTo>
                    <a:pt x="567" y="289"/>
                  </a:lnTo>
                  <a:lnTo>
                    <a:pt x="569" y="287"/>
                  </a:lnTo>
                  <a:lnTo>
                    <a:pt x="571" y="287"/>
                  </a:lnTo>
                  <a:lnTo>
                    <a:pt x="571" y="287"/>
                  </a:lnTo>
                  <a:lnTo>
                    <a:pt x="575" y="290"/>
                  </a:lnTo>
                  <a:lnTo>
                    <a:pt x="578" y="292"/>
                  </a:lnTo>
                  <a:lnTo>
                    <a:pt x="581" y="290"/>
                  </a:lnTo>
                  <a:lnTo>
                    <a:pt x="581" y="290"/>
                  </a:lnTo>
                  <a:lnTo>
                    <a:pt x="584" y="287"/>
                  </a:lnTo>
                  <a:lnTo>
                    <a:pt x="588" y="280"/>
                  </a:lnTo>
                  <a:lnTo>
                    <a:pt x="594" y="266"/>
                  </a:lnTo>
                  <a:lnTo>
                    <a:pt x="594" y="266"/>
                  </a:lnTo>
                  <a:lnTo>
                    <a:pt x="597" y="260"/>
                  </a:lnTo>
                  <a:lnTo>
                    <a:pt x="601" y="256"/>
                  </a:lnTo>
                  <a:lnTo>
                    <a:pt x="609" y="253"/>
                  </a:lnTo>
                  <a:lnTo>
                    <a:pt x="609" y="253"/>
                  </a:lnTo>
                  <a:lnTo>
                    <a:pt x="614" y="250"/>
                  </a:lnTo>
                  <a:lnTo>
                    <a:pt x="619" y="243"/>
                  </a:lnTo>
                  <a:lnTo>
                    <a:pt x="625" y="235"/>
                  </a:lnTo>
                  <a:lnTo>
                    <a:pt x="631" y="222"/>
                  </a:lnTo>
                  <a:lnTo>
                    <a:pt x="631" y="222"/>
                  </a:lnTo>
                  <a:lnTo>
                    <a:pt x="634" y="216"/>
                  </a:lnTo>
                  <a:lnTo>
                    <a:pt x="634" y="209"/>
                  </a:lnTo>
                  <a:lnTo>
                    <a:pt x="634" y="196"/>
                  </a:lnTo>
                  <a:lnTo>
                    <a:pt x="631" y="185"/>
                  </a:lnTo>
                  <a:lnTo>
                    <a:pt x="628" y="175"/>
                  </a:lnTo>
                  <a:lnTo>
                    <a:pt x="628" y="175"/>
                  </a:lnTo>
                  <a:lnTo>
                    <a:pt x="625" y="169"/>
                  </a:lnTo>
                  <a:lnTo>
                    <a:pt x="622" y="166"/>
                  </a:lnTo>
                  <a:lnTo>
                    <a:pt x="619" y="166"/>
                  </a:lnTo>
                  <a:lnTo>
                    <a:pt x="614" y="166"/>
                  </a:lnTo>
                  <a:lnTo>
                    <a:pt x="614" y="166"/>
                  </a:lnTo>
                  <a:lnTo>
                    <a:pt x="608" y="166"/>
                  </a:lnTo>
                  <a:lnTo>
                    <a:pt x="599" y="163"/>
                  </a:lnTo>
                  <a:lnTo>
                    <a:pt x="588" y="156"/>
                  </a:lnTo>
                  <a:lnTo>
                    <a:pt x="575" y="145"/>
                  </a:lnTo>
                  <a:lnTo>
                    <a:pt x="575" y="145"/>
                  </a:lnTo>
                  <a:lnTo>
                    <a:pt x="569" y="139"/>
                  </a:lnTo>
                  <a:lnTo>
                    <a:pt x="562" y="135"/>
                  </a:lnTo>
                  <a:lnTo>
                    <a:pt x="557" y="132"/>
                  </a:lnTo>
                  <a:lnTo>
                    <a:pt x="550" y="129"/>
                  </a:lnTo>
                  <a:lnTo>
                    <a:pt x="544" y="129"/>
                  </a:lnTo>
                  <a:lnTo>
                    <a:pt x="538" y="129"/>
                  </a:lnTo>
                  <a:lnTo>
                    <a:pt x="528" y="131"/>
                  </a:lnTo>
                  <a:lnTo>
                    <a:pt x="528" y="131"/>
                  </a:lnTo>
                  <a:lnTo>
                    <a:pt x="524" y="132"/>
                  </a:lnTo>
                  <a:lnTo>
                    <a:pt x="520" y="131"/>
                  </a:lnTo>
                  <a:lnTo>
                    <a:pt x="511" y="129"/>
                  </a:lnTo>
                  <a:lnTo>
                    <a:pt x="504" y="126"/>
                  </a:lnTo>
                  <a:lnTo>
                    <a:pt x="497" y="124"/>
                  </a:lnTo>
                  <a:lnTo>
                    <a:pt x="497" y="124"/>
                  </a:lnTo>
                  <a:lnTo>
                    <a:pt x="494" y="124"/>
                  </a:lnTo>
                  <a:lnTo>
                    <a:pt x="491" y="124"/>
                  </a:lnTo>
                  <a:lnTo>
                    <a:pt x="486" y="128"/>
                  </a:lnTo>
                  <a:lnTo>
                    <a:pt x="481" y="131"/>
                  </a:lnTo>
                  <a:lnTo>
                    <a:pt x="476" y="134"/>
                  </a:lnTo>
                  <a:lnTo>
                    <a:pt x="476" y="134"/>
                  </a:lnTo>
                  <a:lnTo>
                    <a:pt x="474" y="134"/>
                  </a:lnTo>
                  <a:lnTo>
                    <a:pt x="474" y="134"/>
                  </a:lnTo>
                  <a:lnTo>
                    <a:pt x="476" y="129"/>
                  </a:lnTo>
                  <a:lnTo>
                    <a:pt x="478" y="124"/>
                  </a:lnTo>
                  <a:lnTo>
                    <a:pt x="480" y="118"/>
                  </a:lnTo>
                  <a:lnTo>
                    <a:pt x="480" y="118"/>
                  </a:lnTo>
                  <a:lnTo>
                    <a:pt x="478" y="117"/>
                  </a:lnTo>
                  <a:lnTo>
                    <a:pt x="476" y="114"/>
                  </a:lnTo>
                  <a:lnTo>
                    <a:pt x="467" y="107"/>
                  </a:lnTo>
                  <a:lnTo>
                    <a:pt x="454" y="101"/>
                  </a:lnTo>
                  <a:lnTo>
                    <a:pt x="441" y="95"/>
                  </a:lnTo>
                  <a:lnTo>
                    <a:pt x="441" y="95"/>
                  </a:lnTo>
                  <a:lnTo>
                    <a:pt x="432" y="92"/>
                  </a:lnTo>
                  <a:lnTo>
                    <a:pt x="427" y="92"/>
                  </a:lnTo>
                  <a:lnTo>
                    <a:pt x="424" y="94"/>
                  </a:lnTo>
                  <a:lnTo>
                    <a:pt x="422" y="94"/>
                  </a:lnTo>
                  <a:lnTo>
                    <a:pt x="420" y="97"/>
                  </a:lnTo>
                  <a:lnTo>
                    <a:pt x="419" y="102"/>
                  </a:lnTo>
                  <a:lnTo>
                    <a:pt x="419" y="102"/>
                  </a:lnTo>
                  <a:lnTo>
                    <a:pt x="417" y="105"/>
                  </a:lnTo>
                  <a:lnTo>
                    <a:pt x="417" y="107"/>
                  </a:lnTo>
                  <a:lnTo>
                    <a:pt x="414" y="107"/>
                  </a:lnTo>
                  <a:lnTo>
                    <a:pt x="410" y="107"/>
                  </a:lnTo>
                  <a:lnTo>
                    <a:pt x="409" y="108"/>
                  </a:lnTo>
                  <a:lnTo>
                    <a:pt x="407" y="111"/>
                  </a:lnTo>
                  <a:lnTo>
                    <a:pt x="407" y="111"/>
                  </a:lnTo>
                  <a:lnTo>
                    <a:pt x="404" y="114"/>
                  </a:lnTo>
                  <a:lnTo>
                    <a:pt x="403" y="117"/>
                  </a:lnTo>
                  <a:lnTo>
                    <a:pt x="400" y="117"/>
                  </a:lnTo>
                  <a:lnTo>
                    <a:pt x="399" y="117"/>
                  </a:lnTo>
                  <a:lnTo>
                    <a:pt x="396" y="114"/>
                  </a:lnTo>
                  <a:lnTo>
                    <a:pt x="397" y="112"/>
                  </a:lnTo>
                  <a:lnTo>
                    <a:pt x="399" y="111"/>
                  </a:lnTo>
                  <a:lnTo>
                    <a:pt x="399" y="111"/>
                  </a:lnTo>
                  <a:lnTo>
                    <a:pt x="403" y="108"/>
                  </a:lnTo>
                  <a:lnTo>
                    <a:pt x="407" y="104"/>
                  </a:lnTo>
                  <a:lnTo>
                    <a:pt x="410" y="98"/>
                  </a:lnTo>
                  <a:lnTo>
                    <a:pt x="413" y="92"/>
                  </a:lnTo>
                  <a:lnTo>
                    <a:pt x="413" y="92"/>
                  </a:lnTo>
                  <a:lnTo>
                    <a:pt x="412" y="90"/>
                  </a:lnTo>
                  <a:lnTo>
                    <a:pt x="410" y="88"/>
                  </a:lnTo>
                  <a:lnTo>
                    <a:pt x="400" y="84"/>
                  </a:lnTo>
                  <a:lnTo>
                    <a:pt x="389" y="82"/>
                  </a:lnTo>
                  <a:lnTo>
                    <a:pt x="385" y="84"/>
                  </a:lnTo>
                  <a:lnTo>
                    <a:pt x="380" y="84"/>
                  </a:lnTo>
                  <a:lnTo>
                    <a:pt x="380" y="84"/>
                  </a:lnTo>
                  <a:lnTo>
                    <a:pt x="377" y="85"/>
                  </a:lnTo>
                  <a:lnTo>
                    <a:pt x="376" y="88"/>
                  </a:lnTo>
                  <a:lnTo>
                    <a:pt x="375" y="94"/>
                  </a:lnTo>
                  <a:lnTo>
                    <a:pt x="373" y="97"/>
                  </a:lnTo>
                  <a:lnTo>
                    <a:pt x="372" y="97"/>
                  </a:lnTo>
                  <a:lnTo>
                    <a:pt x="370" y="97"/>
                  </a:lnTo>
                  <a:lnTo>
                    <a:pt x="370" y="97"/>
                  </a:lnTo>
                  <a:lnTo>
                    <a:pt x="367" y="95"/>
                  </a:lnTo>
                  <a:lnTo>
                    <a:pt x="366" y="92"/>
                  </a:lnTo>
                  <a:lnTo>
                    <a:pt x="367" y="88"/>
                  </a:lnTo>
                  <a:lnTo>
                    <a:pt x="370" y="85"/>
                  </a:lnTo>
                  <a:lnTo>
                    <a:pt x="375" y="84"/>
                  </a:lnTo>
                  <a:lnTo>
                    <a:pt x="375" y="84"/>
                  </a:lnTo>
                  <a:lnTo>
                    <a:pt x="376" y="82"/>
                  </a:lnTo>
                  <a:lnTo>
                    <a:pt x="379" y="81"/>
                  </a:lnTo>
                  <a:lnTo>
                    <a:pt x="383" y="77"/>
                  </a:lnTo>
                  <a:lnTo>
                    <a:pt x="390" y="64"/>
                  </a:lnTo>
                  <a:lnTo>
                    <a:pt x="390" y="64"/>
                  </a:lnTo>
                  <a:lnTo>
                    <a:pt x="390" y="61"/>
                  </a:lnTo>
                  <a:lnTo>
                    <a:pt x="390" y="58"/>
                  </a:lnTo>
                  <a:lnTo>
                    <a:pt x="387" y="54"/>
                  </a:lnTo>
                  <a:lnTo>
                    <a:pt x="382" y="51"/>
                  </a:lnTo>
                  <a:lnTo>
                    <a:pt x="377" y="47"/>
                  </a:lnTo>
                  <a:lnTo>
                    <a:pt x="377" y="47"/>
                  </a:lnTo>
                  <a:lnTo>
                    <a:pt x="375" y="43"/>
                  </a:lnTo>
                  <a:lnTo>
                    <a:pt x="373" y="40"/>
                  </a:lnTo>
                  <a:lnTo>
                    <a:pt x="372" y="30"/>
                  </a:lnTo>
                  <a:lnTo>
                    <a:pt x="369" y="21"/>
                  </a:lnTo>
                  <a:lnTo>
                    <a:pt x="367" y="17"/>
                  </a:lnTo>
                  <a:lnTo>
                    <a:pt x="366" y="16"/>
                  </a:lnTo>
                  <a:lnTo>
                    <a:pt x="366" y="16"/>
                  </a:lnTo>
                  <a:lnTo>
                    <a:pt x="355" y="28"/>
                  </a:lnTo>
                  <a:lnTo>
                    <a:pt x="349" y="35"/>
                  </a:lnTo>
                  <a:lnTo>
                    <a:pt x="346" y="41"/>
                  </a:lnTo>
                  <a:lnTo>
                    <a:pt x="346" y="41"/>
                  </a:lnTo>
                  <a:lnTo>
                    <a:pt x="343" y="45"/>
                  </a:lnTo>
                  <a:lnTo>
                    <a:pt x="340" y="47"/>
                  </a:lnTo>
                  <a:lnTo>
                    <a:pt x="336" y="47"/>
                  </a:lnTo>
                  <a:lnTo>
                    <a:pt x="329" y="48"/>
                  </a:lnTo>
                  <a:lnTo>
                    <a:pt x="329" y="48"/>
                  </a:lnTo>
                  <a:lnTo>
                    <a:pt x="323" y="50"/>
                  </a:lnTo>
                  <a:lnTo>
                    <a:pt x="319" y="48"/>
                  </a:lnTo>
                  <a:lnTo>
                    <a:pt x="316" y="47"/>
                  </a:lnTo>
                  <a:lnTo>
                    <a:pt x="313" y="44"/>
                  </a:lnTo>
                  <a:lnTo>
                    <a:pt x="313" y="44"/>
                  </a:lnTo>
                  <a:lnTo>
                    <a:pt x="311" y="43"/>
                  </a:lnTo>
                  <a:lnTo>
                    <a:pt x="306" y="43"/>
                  </a:lnTo>
                  <a:lnTo>
                    <a:pt x="296" y="43"/>
                  </a:lnTo>
                  <a:lnTo>
                    <a:pt x="296" y="43"/>
                  </a:lnTo>
                  <a:lnTo>
                    <a:pt x="294" y="43"/>
                  </a:lnTo>
                  <a:lnTo>
                    <a:pt x="292" y="44"/>
                  </a:lnTo>
                  <a:lnTo>
                    <a:pt x="292" y="47"/>
                  </a:lnTo>
                  <a:lnTo>
                    <a:pt x="291" y="51"/>
                  </a:lnTo>
                  <a:lnTo>
                    <a:pt x="289" y="53"/>
                  </a:lnTo>
                  <a:lnTo>
                    <a:pt x="289" y="53"/>
                  </a:lnTo>
                  <a:lnTo>
                    <a:pt x="285" y="54"/>
                  </a:lnTo>
                  <a:lnTo>
                    <a:pt x="279" y="53"/>
                  </a:lnTo>
                  <a:lnTo>
                    <a:pt x="274" y="51"/>
                  </a:lnTo>
                  <a:lnTo>
                    <a:pt x="272" y="51"/>
                  </a:lnTo>
                  <a:lnTo>
                    <a:pt x="269" y="53"/>
                  </a:lnTo>
                  <a:lnTo>
                    <a:pt x="269" y="53"/>
                  </a:lnTo>
                  <a:lnTo>
                    <a:pt x="268" y="54"/>
                  </a:lnTo>
                  <a:lnTo>
                    <a:pt x="265" y="55"/>
                  </a:lnTo>
                  <a:lnTo>
                    <a:pt x="264" y="55"/>
                  </a:lnTo>
                  <a:lnTo>
                    <a:pt x="262" y="57"/>
                  </a:lnTo>
                  <a:lnTo>
                    <a:pt x="262" y="57"/>
                  </a:lnTo>
                  <a:lnTo>
                    <a:pt x="259" y="58"/>
                  </a:lnTo>
                  <a:lnTo>
                    <a:pt x="257" y="60"/>
                  </a:lnTo>
                  <a:lnTo>
                    <a:pt x="254" y="60"/>
                  </a:lnTo>
                  <a:lnTo>
                    <a:pt x="251" y="61"/>
                  </a:lnTo>
                  <a:lnTo>
                    <a:pt x="251" y="61"/>
                  </a:lnTo>
                  <a:lnTo>
                    <a:pt x="249" y="62"/>
                  </a:lnTo>
                  <a:lnTo>
                    <a:pt x="245" y="62"/>
                  </a:lnTo>
                  <a:lnTo>
                    <a:pt x="239" y="60"/>
                  </a:lnTo>
                  <a:lnTo>
                    <a:pt x="234" y="54"/>
                  </a:lnTo>
                  <a:lnTo>
                    <a:pt x="234" y="54"/>
                  </a:lnTo>
                  <a:lnTo>
                    <a:pt x="231" y="51"/>
                  </a:lnTo>
                  <a:lnTo>
                    <a:pt x="229" y="47"/>
                  </a:lnTo>
                  <a:lnTo>
                    <a:pt x="228" y="38"/>
                  </a:lnTo>
                  <a:lnTo>
                    <a:pt x="228" y="31"/>
                  </a:lnTo>
                  <a:lnTo>
                    <a:pt x="231" y="25"/>
                  </a:lnTo>
                  <a:lnTo>
                    <a:pt x="231" y="25"/>
                  </a:lnTo>
                  <a:lnTo>
                    <a:pt x="232" y="23"/>
                  </a:lnTo>
                  <a:lnTo>
                    <a:pt x="234" y="20"/>
                  </a:lnTo>
                  <a:lnTo>
                    <a:pt x="232" y="16"/>
                  </a:lnTo>
                  <a:lnTo>
                    <a:pt x="229" y="13"/>
                  </a:lnTo>
                  <a:lnTo>
                    <a:pt x="229" y="13"/>
                  </a:lnTo>
                  <a:lnTo>
                    <a:pt x="228" y="11"/>
                  </a:lnTo>
                  <a:lnTo>
                    <a:pt x="227" y="10"/>
                  </a:lnTo>
                  <a:lnTo>
                    <a:pt x="227" y="6"/>
                  </a:lnTo>
                  <a:lnTo>
                    <a:pt x="225" y="1"/>
                  </a:lnTo>
                  <a:lnTo>
                    <a:pt x="224" y="0"/>
                  </a:lnTo>
                  <a:lnTo>
                    <a:pt x="222" y="0"/>
                  </a:lnTo>
                  <a:lnTo>
                    <a:pt x="222" y="0"/>
                  </a:lnTo>
                  <a:lnTo>
                    <a:pt x="220" y="0"/>
                  </a:lnTo>
                  <a:lnTo>
                    <a:pt x="218" y="0"/>
                  </a:lnTo>
                  <a:lnTo>
                    <a:pt x="217" y="3"/>
                  </a:lnTo>
                  <a:lnTo>
                    <a:pt x="214" y="6"/>
                  </a:lnTo>
                  <a:lnTo>
                    <a:pt x="212" y="8"/>
                  </a:lnTo>
                  <a:lnTo>
                    <a:pt x="212" y="8"/>
                  </a:lnTo>
                  <a:lnTo>
                    <a:pt x="202" y="13"/>
                  </a:lnTo>
                  <a:lnTo>
                    <a:pt x="197" y="16"/>
                  </a:lnTo>
                  <a:lnTo>
                    <a:pt x="193" y="16"/>
                  </a:lnTo>
                  <a:lnTo>
                    <a:pt x="193" y="16"/>
                  </a:lnTo>
                  <a:lnTo>
                    <a:pt x="188" y="16"/>
                  </a:lnTo>
                  <a:lnTo>
                    <a:pt x="185" y="17"/>
                  </a:lnTo>
                  <a:lnTo>
                    <a:pt x="183" y="18"/>
                  </a:lnTo>
                  <a:lnTo>
                    <a:pt x="181" y="23"/>
                  </a:lnTo>
                  <a:lnTo>
                    <a:pt x="181" y="23"/>
                  </a:lnTo>
                  <a:lnTo>
                    <a:pt x="181" y="25"/>
                  </a:lnTo>
                  <a:lnTo>
                    <a:pt x="178" y="25"/>
                  </a:lnTo>
                  <a:lnTo>
                    <a:pt x="177" y="24"/>
                  </a:lnTo>
                  <a:lnTo>
                    <a:pt x="175" y="21"/>
                  </a:lnTo>
                  <a:lnTo>
                    <a:pt x="175" y="21"/>
                  </a:lnTo>
                  <a:lnTo>
                    <a:pt x="174" y="21"/>
                  </a:lnTo>
                  <a:lnTo>
                    <a:pt x="173" y="20"/>
                  </a:lnTo>
                  <a:lnTo>
                    <a:pt x="168" y="18"/>
                  </a:lnTo>
                  <a:lnTo>
                    <a:pt x="164" y="18"/>
                  </a:lnTo>
                  <a:lnTo>
                    <a:pt x="161" y="17"/>
                  </a:lnTo>
                  <a:lnTo>
                    <a:pt x="161" y="17"/>
                  </a:lnTo>
                  <a:lnTo>
                    <a:pt x="157" y="16"/>
                  </a:lnTo>
                  <a:lnTo>
                    <a:pt x="153" y="16"/>
                  </a:lnTo>
                  <a:lnTo>
                    <a:pt x="150" y="17"/>
                  </a:lnTo>
                  <a:lnTo>
                    <a:pt x="150" y="18"/>
                  </a:lnTo>
                  <a:lnTo>
                    <a:pt x="150" y="18"/>
                  </a:lnTo>
                  <a:lnTo>
                    <a:pt x="150" y="18"/>
                  </a:lnTo>
                  <a:lnTo>
                    <a:pt x="154" y="21"/>
                  </a:lnTo>
                  <a:lnTo>
                    <a:pt x="156" y="24"/>
                  </a:lnTo>
                  <a:lnTo>
                    <a:pt x="157" y="31"/>
                  </a:lnTo>
                  <a:lnTo>
                    <a:pt x="157" y="31"/>
                  </a:lnTo>
                  <a:lnTo>
                    <a:pt x="157" y="34"/>
                  </a:lnTo>
                  <a:lnTo>
                    <a:pt x="158" y="35"/>
                  </a:lnTo>
                  <a:lnTo>
                    <a:pt x="160" y="38"/>
                  </a:lnTo>
                  <a:lnTo>
                    <a:pt x="161" y="41"/>
                  </a:lnTo>
                  <a:lnTo>
                    <a:pt x="161" y="41"/>
                  </a:lnTo>
                  <a:lnTo>
                    <a:pt x="161" y="44"/>
                  </a:lnTo>
                  <a:lnTo>
                    <a:pt x="164" y="44"/>
                  </a:lnTo>
                  <a:lnTo>
                    <a:pt x="170" y="43"/>
                  </a:lnTo>
                  <a:lnTo>
                    <a:pt x="170" y="43"/>
                  </a:lnTo>
                  <a:lnTo>
                    <a:pt x="171" y="44"/>
                  </a:lnTo>
                  <a:lnTo>
                    <a:pt x="171" y="45"/>
                  </a:lnTo>
                  <a:lnTo>
                    <a:pt x="170" y="48"/>
                  </a:lnTo>
                  <a:lnTo>
                    <a:pt x="167" y="50"/>
                  </a:lnTo>
                  <a:lnTo>
                    <a:pt x="167" y="50"/>
                  </a:lnTo>
                  <a:lnTo>
                    <a:pt x="164" y="51"/>
                  </a:lnTo>
                  <a:lnTo>
                    <a:pt x="161" y="53"/>
                  </a:lnTo>
                  <a:lnTo>
                    <a:pt x="160" y="55"/>
                  </a:lnTo>
                  <a:lnTo>
                    <a:pt x="158" y="58"/>
                  </a:lnTo>
                  <a:lnTo>
                    <a:pt x="158" y="58"/>
                  </a:lnTo>
                  <a:lnTo>
                    <a:pt x="157" y="61"/>
                  </a:lnTo>
                  <a:lnTo>
                    <a:pt x="154" y="61"/>
                  </a:lnTo>
                  <a:lnTo>
                    <a:pt x="151" y="62"/>
                  </a:lnTo>
                  <a:lnTo>
                    <a:pt x="147" y="64"/>
                  </a:lnTo>
                  <a:lnTo>
                    <a:pt x="147" y="64"/>
                  </a:lnTo>
                  <a:lnTo>
                    <a:pt x="141" y="68"/>
                  </a:lnTo>
                  <a:lnTo>
                    <a:pt x="138" y="70"/>
                  </a:lnTo>
                  <a:lnTo>
                    <a:pt x="137" y="70"/>
                  </a:lnTo>
                  <a:lnTo>
                    <a:pt x="137" y="70"/>
                  </a:lnTo>
                  <a:lnTo>
                    <a:pt x="134" y="68"/>
                  </a:lnTo>
                  <a:lnTo>
                    <a:pt x="133" y="68"/>
                  </a:lnTo>
                  <a:lnTo>
                    <a:pt x="128" y="71"/>
                  </a:lnTo>
                  <a:lnTo>
                    <a:pt x="128" y="71"/>
                  </a:lnTo>
                  <a:lnTo>
                    <a:pt x="126" y="71"/>
                  </a:lnTo>
                  <a:lnTo>
                    <a:pt x="124" y="71"/>
                  </a:lnTo>
                  <a:lnTo>
                    <a:pt x="119" y="67"/>
                  </a:lnTo>
                  <a:lnTo>
                    <a:pt x="119" y="67"/>
                  </a:lnTo>
                  <a:lnTo>
                    <a:pt x="116" y="64"/>
                  </a:lnTo>
                  <a:lnTo>
                    <a:pt x="113" y="60"/>
                  </a:lnTo>
                  <a:lnTo>
                    <a:pt x="110" y="55"/>
                  </a:lnTo>
                  <a:lnTo>
                    <a:pt x="106" y="51"/>
                  </a:lnTo>
                  <a:lnTo>
                    <a:pt x="106" y="51"/>
                  </a:lnTo>
                  <a:lnTo>
                    <a:pt x="99" y="54"/>
                  </a:lnTo>
                  <a:lnTo>
                    <a:pt x="90" y="55"/>
                  </a:lnTo>
                  <a:lnTo>
                    <a:pt x="90" y="55"/>
                  </a:lnTo>
                  <a:lnTo>
                    <a:pt x="76" y="55"/>
                  </a:lnTo>
                  <a:lnTo>
                    <a:pt x="69" y="55"/>
                  </a:lnTo>
                  <a:lnTo>
                    <a:pt x="67" y="57"/>
                  </a:lnTo>
                  <a:lnTo>
                    <a:pt x="66" y="57"/>
                  </a:lnTo>
                  <a:lnTo>
                    <a:pt x="66" y="57"/>
                  </a:lnTo>
                  <a:lnTo>
                    <a:pt x="66" y="60"/>
                  </a:lnTo>
                  <a:lnTo>
                    <a:pt x="67" y="62"/>
                  </a:lnTo>
                  <a:lnTo>
                    <a:pt x="69" y="65"/>
                  </a:lnTo>
                  <a:lnTo>
                    <a:pt x="70" y="67"/>
                  </a:lnTo>
                  <a:lnTo>
                    <a:pt x="70" y="67"/>
                  </a:lnTo>
                  <a:lnTo>
                    <a:pt x="74" y="68"/>
                  </a:lnTo>
                  <a:lnTo>
                    <a:pt x="76" y="70"/>
                  </a:lnTo>
                  <a:lnTo>
                    <a:pt x="73" y="72"/>
                  </a:lnTo>
                  <a:lnTo>
                    <a:pt x="73" y="72"/>
                  </a:lnTo>
                  <a:lnTo>
                    <a:pt x="69" y="74"/>
                  </a:lnTo>
                  <a:lnTo>
                    <a:pt x="66" y="75"/>
                  </a:lnTo>
                  <a:lnTo>
                    <a:pt x="63" y="77"/>
                  </a:lnTo>
                  <a:lnTo>
                    <a:pt x="63" y="81"/>
                  </a:lnTo>
                  <a:lnTo>
                    <a:pt x="63" y="81"/>
                  </a:lnTo>
                  <a:lnTo>
                    <a:pt x="63" y="85"/>
                  </a:lnTo>
                  <a:lnTo>
                    <a:pt x="64" y="88"/>
                  </a:lnTo>
                  <a:lnTo>
                    <a:pt x="69" y="95"/>
                  </a:lnTo>
                  <a:lnTo>
                    <a:pt x="72" y="101"/>
                  </a:lnTo>
                  <a:lnTo>
                    <a:pt x="73" y="104"/>
                  </a:lnTo>
                  <a:lnTo>
                    <a:pt x="73" y="108"/>
                  </a:lnTo>
                  <a:lnTo>
                    <a:pt x="73" y="108"/>
                  </a:lnTo>
                  <a:lnTo>
                    <a:pt x="70" y="118"/>
                  </a:lnTo>
                  <a:lnTo>
                    <a:pt x="70" y="129"/>
                  </a:lnTo>
                  <a:lnTo>
                    <a:pt x="70" y="129"/>
                  </a:lnTo>
                  <a:lnTo>
                    <a:pt x="67" y="142"/>
                  </a:lnTo>
                  <a:lnTo>
                    <a:pt x="66" y="148"/>
                  </a:lnTo>
                  <a:lnTo>
                    <a:pt x="64" y="151"/>
                  </a:lnTo>
                  <a:lnTo>
                    <a:pt x="63" y="151"/>
                  </a:lnTo>
                  <a:lnTo>
                    <a:pt x="63" y="151"/>
                  </a:lnTo>
                  <a:lnTo>
                    <a:pt x="60" y="151"/>
                  </a:lnTo>
                  <a:lnTo>
                    <a:pt x="57" y="151"/>
                  </a:lnTo>
                  <a:lnTo>
                    <a:pt x="53" y="151"/>
                  </a:lnTo>
                  <a:lnTo>
                    <a:pt x="50" y="152"/>
                  </a:lnTo>
                  <a:lnTo>
                    <a:pt x="50" y="152"/>
                  </a:lnTo>
                  <a:lnTo>
                    <a:pt x="45" y="155"/>
                  </a:lnTo>
                  <a:lnTo>
                    <a:pt x="40" y="155"/>
                  </a:lnTo>
                  <a:lnTo>
                    <a:pt x="35" y="156"/>
                  </a:lnTo>
                  <a:lnTo>
                    <a:pt x="30" y="159"/>
                  </a:lnTo>
                  <a:lnTo>
                    <a:pt x="30" y="159"/>
                  </a:lnTo>
                  <a:lnTo>
                    <a:pt x="25" y="162"/>
                  </a:lnTo>
                  <a:lnTo>
                    <a:pt x="20" y="163"/>
                  </a:lnTo>
                  <a:lnTo>
                    <a:pt x="18" y="165"/>
                  </a:lnTo>
                  <a:lnTo>
                    <a:pt x="16" y="169"/>
                  </a:lnTo>
                  <a:lnTo>
                    <a:pt x="16" y="169"/>
                  </a:lnTo>
                  <a:lnTo>
                    <a:pt x="15" y="173"/>
                  </a:lnTo>
                  <a:lnTo>
                    <a:pt x="13" y="176"/>
                  </a:lnTo>
                  <a:lnTo>
                    <a:pt x="10" y="181"/>
                  </a:lnTo>
                  <a:lnTo>
                    <a:pt x="10" y="183"/>
                  </a:lnTo>
                  <a:lnTo>
                    <a:pt x="10" y="183"/>
                  </a:lnTo>
                  <a:lnTo>
                    <a:pt x="10" y="186"/>
                  </a:lnTo>
                  <a:lnTo>
                    <a:pt x="9" y="189"/>
                  </a:lnTo>
                  <a:lnTo>
                    <a:pt x="6" y="191"/>
                  </a:lnTo>
                  <a:lnTo>
                    <a:pt x="3" y="192"/>
                  </a:lnTo>
                  <a:lnTo>
                    <a:pt x="3" y="192"/>
                  </a:lnTo>
                  <a:lnTo>
                    <a:pt x="2" y="195"/>
                  </a:lnTo>
                  <a:lnTo>
                    <a:pt x="2" y="198"/>
                  </a:lnTo>
                  <a:lnTo>
                    <a:pt x="2" y="200"/>
                  </a:lnTo>
                  <a:lnTo>
                    <a:pt x="2" y="203"/>
                  </a:lnTo>
                  <a:lnTo>
                    <a:pt x="2" y="203"/>
                  </a:lnTo>
                  <a:lnTo>
                    <a:pt x="0" y="206"/>
                  </a:lnTo>
                  <a:lnTo>
                    <a:pt x="0" y="209"/>
                  </a:lnTo>
                  <a:lnTo>
                    <a:pt x="6" y="216"/>
                  </a:lnTo>
                  <a:lnTo>
                    <a:pt x="6" y="216"/>
                  </a:lnTo>
                  <a:lnTo>
                    <a:pt x="10" y="223"/>
                  </a:lnTo>
                  <a:lnTo>
                    <a:pt x="12" y="227"/>
                  </a:lnTo>
                  <a:lnTo>
                    <a:pt x="12" y="230"/>
                  </a:lnTo>
                  <a:lnTo>
                    <a:pt x="12" y="230"/>
                  </a:lnTo>
                  <a:lnTo>
                    <a:pt x="12" y="233"/>
                  </a:lnTo>
                  <a:lnTo>
                    <a:pt x="15" y="235"/>
                  </a:lnTo>
                  <a:lnTo>
                    <a:pt x="18" y="236"/>
                  </a:lnTo>
                  <a:lnTo>
                    <a:pt x="20" y="236"/>
                  </a:lnTo>
                  <a:lnTo>
                    <a:pt x="20" y="236"/>
                  </a:lnTo>
                  <a:lnTo>
                    <a:pt x="22" y="236"/>
                  </a:lnTo>
                  <a:lnTo>
                    <a:pt x="22" y="237"/>
                  </a:lnTo>
                  <a:lnTo>
                    <a:pt x="23" y="240"/>
                  </a:lnTo>
                  <a:lnTo>
                    <a:pt x="25" y="245"/>
                  </a:lnTo>
                  <a:lnTo>
                    <a:pt x="26" y="245"/>
                  </a:lnTo>
                  <a:lnTo>
                    <a:pt x="29" y="246"/>
                  </a:lnTo>
                  <a:lnTo>
                    <a:pt x="29" y="246"/>
                  </a:lnTo>
                  <a:lnTo>
                    <a:pt x="39" y="246"/>
                  </a:lnTo>
                  <a:lnTo>
                    <a:pt x="43" y="245"/>
                  </a:lnTo>
                  <a:lnTo>
                    <a:pt x="46" y="243"/>
                  </a:lnTo>
                  <a:lnTo>
                    <a:pt x="46" y="243"/>
                  </a:lnTo>
                  <a:lnTo>
                    <a:pt x="47" y="240"/>
                  </a:lnTo>
                  <a:lnTo>
                    <a:pt x="50" y="239"/>
                  </a:lnTo>
                  <a:lnTo>
                    <a:pt x="52" y="239"/>
                  </a:lnTo>
                  <a:lnTo>
                    <a:pt x="53" y="242"/>
                  </a:lnTo>
                  <a:lnTo>
                    <a:pt x="53" y="242"/>
                  </a:lnTo>
                  <a:lnTo>
                    <a:pt x="53" y="255"/>
                  </a:lnTo>
                  <a:lnTo>
                    <a:pt x="55" y="260"/>
                  </a:lnTo>
                  <a:lnTo>
                    <a:pt x="55" y="263"/>
                  </a:lnTo>
                  <a:lnTo>
                    <a:pt x="57" y="263"/>
                  </a:lnTo>
                  <a:lnTo>
                    <a:pt x="57" y="263"/>
                  </a:lnTo>
                  <a:lnTo>
                    <a:pt x="62" y="262"/>
                  </a:lnTo>
                  <a:lnTo>
                    <a:pt x="67" y="262"/>
                  </a:lnTo>
                  <a:lnTo>
                    <a:pt x="77" y="263"/>
                  </a:lnTo>
                  <a:lnTo>
                    <a:pt x="77" y="263"/>
                  </a:lnTo>
                  <a:lnTo>
                    <a:pt x="82" y="263"/>
                  </a:lnTo>
                  <a:lnTo>
                    <a:pt x="86" y="263"/>
                  </a:lnTo>
                  <a:lnTo>
                    <a:pt x="89" y="262"/>
                  </a:lnTo>
                  <a:lnTo>
                    <a:pt x="92" y="260"/>
                  </a:lnTo>
                  <a:lnTo>
                    <a:pt x="92" y="260"/>
                  </a:lnTo>
                  <a:lnTo>
                    <a:pt x="94" y="257"/>
                  </a:lnTo>
                  <a:lnTo>
                    <a:pt x="97" y="256"/>
                  </a:lnTo>
                  <a:lnTo>
                    <a:pt x="106" y="253"/>
                  </a:lnTo>
                  <a:lnTo>
                    <a:pt x="106" y="253"/>
                  </a:lnTo>
                  <a:lnTo>
                    <a:pt x="114" y="247"/>
                  </a:lnTo>
                  <a:lnTo>
                    <a:pt x="120" y="245"/>
                  </a:lnTo>
                  <a:lnTo>
                    <a:pt x="124" y="245"/>
                  </a:lnTo>
                  <a:lnTo>
                    <a:pt x="124" y="245"/>
                  </a:lnTo>
                  <a:lnTo>
                    <a:pt x="134" y="243"/>
                  </a:lnTo>
                  <a:lnTo>
                    <a:pt x="138" y="243"/>
                  </a:lnTo>
                  <a:lnTo>
                    <a:pt x="140" y="243"/>
                  </a:lnTo>
                  <a:lnTo>
                    <a:pt x="140" y="245"/>
                  </a:lnTo>
                  <a:lnTo>
                    <a:pt x="140" y="245"/>
                  </a:lnTo>
                  <a:lnTo>
                    <a:pt x="138" y="250"/>
                  </a:lnTo>
                  <a:lnTo>
                    <a:pt x="138" y="259"/>
                  </a:lnTo>
                  <a:lnTo>
                    <a:pt x="140" y="269"/>
                  </a:lnTo>
                  <a:lnTo>
                    <a:pt x="141" y="273"/>
                  </a:lnTo>
                  <a:lnTo>
                    <a:pt x="144" y="276"/>
                  </a:lnTo>
                  <a:lnTo>
                    <a:pt x="144" y="276"/>
                  </a:lnTo>
                  <a:lnTo>
                    <a:pt x="150" y="282"/>
                  </a:lnTo>
                  <a:lnTo>
                    <a:pt x="154" y="286"/>
                  </a:lnTo>
                  <a:lnTo>
                    <a:pt x="158" y="287"/>
                  </a:lnTo>
                  <a:lnTo>
                    <a:pt x="164" y="287"/>
                  </a:lnTo>
                  <a:lnTo>
                    <a:pt x="164" y="287"/>
                  </a:lnTo>
                  <a:lnTo>
                    <a:pt x="167" y="287"/>
                  </a:lnTo>
                  <a:lnTo>
                    <a:pt x="170" y="289"/>
                  </a:lnTo>
                  <a:lnTo>
                    <a:pt x="171" y="290"/>
                  </a:lnTo>
                  <a:lnTo>
                    <a:pt x="175" y="290"/>
                  </a:lnTo>
                  <a:lnTo>
                    <a:pt x="175" y="290"/>
                  </a:lnTo>
                  <a:lnTo>
                    <a:pt x="177" y="290"/>
                  </a:lnTo>
                  <a:lnTo>
                    <a:pt x="178" y="293"/>
                  </a:lnTo>
                  <a:lnTo>
                    <a:pt x="180" y="294"/>
                  </a:lnTo>
                  <a:lnTo>
                    <a:pt x="181" y="296"/>
                  </a:lnTo>
                  <a:lnTo>
                    <a:pt x="181" y="296"/>
                  </a:lnTo>
                  <a:lnTo>
                    <a:pt x="190" y="297"/>
                  </a:lnTo>
                  <a:lnTo>
                    <a:pt x="194" y="299"/>
                  </a:lnTo>
                  <a:lnTo>
                    <a:pt x="195" y="301"/>
                  </a:lnTo>
                  <a:lnTo>
                    <a:pt x="195" y="301"/>
                  </a:lnTo>
                  <a:lnTo>
                    <a:pt x="195" y="303"/>
                  </a:lnTo>
                  <a:lnTo>
                    <a:pt x="197" y="304"/>
                  </a:lnTo>
                  <a:lnTo>
                    <a:pt x="202" y="304"/>
                  </a:lnTo>
                  <a:lnTo>
                    <a:pt x="208" y="304"/>
                  </a:lnTo>
                  <a:lnTo>
                    <a:pt x="212" y="306"/>
                  </a:lnTo>
                  <a:lnTo>
                    <a:pt x="212" y="306"/>
                  </a:lnTo>
                  <a:lnTo>
                    <a:pt x="217" y="310"/>
                  </a:lnTo>
                  <a:lnTo>
                    <a:pt x="218" y="313"/>
                  </a:lnTo>
                  <a:lnTo>
                    <a:pt x="218" y="317"/>
                  </a:lnTo>
                  <a:lnTo>
                    <a:pt x="218" y="317"/>
                  </a:lnTo>
                  <a:lnTo>
                    <a:pt x="220" y="320"/>
                  </a:lnTo>
                  <a:lnTo>
                    <a:pt x="221" y="324"/>
                  </a:lnTo>
                  <a:lnTo>
                    <a:pt x="222" y="327"/>
                  </a:lnTo>
                  <a:lnTo>
                    <a:pt x="222" y="328"/>
                  </a:lnTo>
                  <a:lnTo>
                    <a:pt x="221" y="328"/>
                  </a:lnTo>
                  <a:lnTo>
                    <a:pt x="221" y="328"/>
                  </a:lnTo>
                  <a:lnTo>
                    <a:pt x="220" y="331"/>
                  </a:lnTo>
                  <a:lnTo>
                    <a:pt x="220" y="334"/>
                  </a:lnTo>
                  <a:lnTo>
                    <a:pt x="221" y="338"/>
                  </a:lnTo>
                  <a:lnTo>
                    <a:pt x="222" y="343"/>
                  </a:lnTo>
                  <a:lnTo>
                    <a:pt x="222" y="343"/>
                  </a:lnTo>
                  <a:lnTo>
                    <a:pt x="224" y="346"/>
                  </a:lnTo>
                  <a:lnTo>
                    <a:pt x="228" y="348"/>
                  </a:lnTo>
                  <a:lnTo>
                    <a:pt x="234" y="350"/>
                  </a:lnTo>
                  <a:lnTo>
                    <a:pt x="241" y="350"/>
                  </a:lnTo>
                  <a:lnTo>
                    <a:pt x="241" y="350"/>
                  </a:lnTo>
                  <a:lnTo>
                    <a:pt x="247" y="350"/>
                  </a:lnTo>
                  <a:lnTo>
                    <a:pt x="251" y="351"/>
                  </a:lnTo>
                  <a:lnTo>
                    <a:pt x="252" y="354"/>
                  </a:lnTo>
                  <a:lnTo>
                    <a:pt x="254" y="358"/>
                  </a:lnTo>
                  <a:lnTo>
                    <a:pt x="254" y="358"/>
                  </a:lnTo>
                  <a:lnTo>
                    <a:pt x="255" y="363"/>
                  </a:lnTo>
                  <a:lnTo>
                    <a:pt x="258" y="367"/>
                  </a:lnTo>
                  <a:lnTo>
                    <a:pt x="261" y="370"/>
                  </a:lnTo>
                  <a:lnTo>
                    <a:pt x="264" y="374"/>
                  </a:lnTo>
                  <a:lnTo>
                    <a:pt x="264" y="374"/>
                  </a:lnTo>
                  <a:lnTo>
                    <a:pt x="264" y="380"/>
                  </a:lnTo>
                  <a:lnTo>
                    <a:pt x="262" y="385"/>
                  </a:lnTo>
                  <a:lnTo>
                    <a:pt x="261" y="390"/>
                  </a:lnTo>
                  <a:lnTo>
                    <a:pt x="261" y="395"/>
                  </a:lnTo>
                  <a:lnTo>
                    <a:pt x="261" y="395"/>
                  </a:lnTo>
                  <a:lnTo>
                    <a:pt x="261" y="398"/>
                  </a:lnTo>
                  <a:lnTo>
                    <a:pt x="259" y="401"/>
                  </a:lnTo>
                  <a:lnTo>
                    <a:pt x="257" y="405"/>
                  </a:lnTo>
                  <a:lnTo>
                    <a:pt x="257" y="405"/>
                  </a:lnTo>
                  <a:lnTo>
                    <a:pt x="259" y="411"/>
                  </a:lnTo>
                  <a:lnTo>
                    <a:pt x="258" y="412"/>
                  </a:lnTo>
                  <a:lnTo>
                    <a:pt x="257" y="414"/>
                  </a:lnTo>
                  <a:lnTo>
                    <a:pt x="257" y="414"/>
                  </a:lnTo>
                  <a:lnTo>
                    <a:pt x="257" y="415"/>
                  </a:lnTo>
                  <a:lnTo>
                    <a:pt x="257" y="417"/>
                  </a:lnTo>
                  <a:lnTo>
                    <a:pt x="258" y="421"/>
                  </a:lnTo>
                  <a:lnTo>
                    <a:pt x="259" y="427"/>
                  </a:lnTo>
                  <a:lnTo>
                    <a:pt x="261" y="430"/>
                  </a:lnTo>
                  <a:lnTo>
                    <a:pt x="259" y="434"/>
                  </a:lnTo>
                  <a:lnTo>
                    <a:pt x="259" y="434"/>
                  </a:lnTo>
                  <a:lnTo>
                    <a:pt x="258" y="441"/>
                  </a:lnTo>
                  <a:lnTo>
                    <a:pt x="259" y="444"/>
                  </a:lnTo>
                  <a:lnTo>
                    <a:pt x="262" y="447"/>
                  </a:lnTo>
                  <a:lnTo>
                    <a:pt x="268" y="447"/>
                  </a:lnTo>
                  <a:lnTo>
                    <a:pt x="268" y="447"/>
                  </a:lnTo>
                  <a:lnTo>
                    <a:pt x="274" y="448"/>
                  </a:lnTo>
                  <a:lnTo>
                    <a:pt x="278" y="449"/>
                  </a:lnTo>
                  <a:lnTo>
                    <a:pt x="279" y="449"/>
                  </a:lnTo>
                  <a:lnTo>
                    <a:pt x="282" y="448"/>
                  </a:lnTo>
                  <a:lnTo>
                    <a:pt x="282" y="448"/>
                  </a:lnTo>
                  <a:lnTo>
                    <a:pt x="284" y="448"/>
                  </a:lnTo>
                  <a:lnTo>
                    <a:pt x="285" y="449"/>
                  </a:lnTo>
                  <a:lnTo>
                    <a:pt x="288" y="452"/>
                  </a:lnTo>
                  <a:lnTo>
                    <a:pt x="291" y="457"/>
                  </a:lnTo>
                  <a:lnTo>
                    <a:pt x="294" y="462"/>
                  </a:lnTo>
                  <a:lnTo>
                    <a:pt x="294" y="462"/>
                  </a:lnTo>
                  <a:lnTo>
                    <a:pt x="296" y="472"/>
                  </a:lnTo>
                  <a:lnTo>
                    <a:pt x="299" y="478"/>
                  </a:lnTo>
                  <a:lnTo>
                    <a:pt x="301" y="479"/>
                  </a:lnTo>
                  <a:lnTo>
                    <a:pt x="301" y="479"/>
                  </a:lnTo>
                  <a:lnTo>
                    <a:pt x="306" y="478"/>
                  </a:lnTo>
                  <a:lnTo>
                    <a:pt x="311" y="476"/>
                  </a:lnTo>
                  <a:lnTo>
                    <a:pt x="315" y="476"/>
                  </a:lnTo>
                  <a:lnTo>
                    <a:pt x="315" y="476"/>
                  </a:lnTo>
                  <a:lnTo>
                    <a:pt x="316" y="478"/>
                  </a:lnTo>
                  <a:lnTo>
                    <a:pt x="316" y="481"/>
                  </a:lnTo>
                  <a:lnTo>
                    <a:pt x="315" y="489"/>
                  </a:lnTo>
                  <a:lnTo>
                    <a:pt x="313" y="498"/>
                  </a:lnTo>
                  <a:lnTo>
                    <a:pt x="312" y="505"/>
                  </a:lnTo>
                  <a:lnTo>
                    <a:pt x="312" y="505"/>
                  </a:lnTo>
                  <a:lnTo>
                    <a:pt x="319" y="505"/>
                  </a:lnTo>
                  <a:lnTo>
                    <a:pt x="323" y="506"/>
                  </a:lnTo>
                  <a:lnTo>
                    <a:pt x="323" y="506"/>
                  </a:lnTo>
                  <a:lnTo>
                    <a:pt x="325" y="511"/>
                  </a:lnTo>
                  <a:lnTo>
                    <a:pt x="326" y="518"/>
                  </a:lnTo>
                  <a:lnTo>
                    <a:pt x="326" y="526"/>
                  </a:lnTo>
                  <a:lnTo>
                    <a:pt x="326" y="531"/>
                  </a:lnTo>
                  <a:lnTo>
                    <a:pt x="326" y="531"/>
                  </a:lnTo>
                  <a:lnTo>
                    <a:pt x="323" y="533"/>
                  </a:lnTo>
                  <a:lnTo>
                    <a:pt x="318" y="536"/>
                  </a:lnTo>
                  <a:lnTo>
                    <a:pt x="306" y="542"/>
                  </a:lnTo>
                  <a:lnTo>
                    <a:pt x="306" y="542"/>
                  </a:lnTo>
                  <a:lnTo>
                    <a:pt x="301" y="546"/>
                  </a:lnTo>
                  <a:lnTo>
                    <a:pt x="294" y="553"/>
                  </a:lnTo>
                  <a:lnTo>
                    <a:pt x="285" y="562"/>
                  </a:lnTo>
                  <a:lnTo>
                    <a:pt x="279" y="570"/>
                  </a:lnTo>
                  <a:lnTo>
                    <a:pt x="279" y="570"/>
                  </a:lnTo>
                  <a:lnTo>
                    <a:pt x="272" y="580"/>
                  </a:lnTo>
                  <a:lnTo>
                    <a:pt x="265" y="587"/>
                  </a:lnTo>
                  <a:lnTo>
                    <a:pt x="265" y="587"/>
                  </a:lnTo>
                  <a:lnTo>
                    <a:pt x="269" y="587"/>
                  </a:lnTo>
                  <a:lnTo>
                    <a:pt x="269" y="587"/>
                  </a:lnTo>
                  <a:lnTo>
                    <a:pt x="272" y="586"/>
                  </a:lnTo>
                  <a:lnTo>
                    <a:pt x="275" y="587"/>
                  </a:lnTo>
                  <a:lnTo>
                    <a:pt x="279" y="589"/>
                  </a:lnTo>
                  <a:lnTo>
                    <a:pt x="284" y="592"/>
                  </a:lnTo>
                  <a:lnTo>
                    <a:pt x="284" y="592"/>
                  </a:lnTo>
                  <a:lnTo>
                    <a:pt x="286" y="597"/>
                  </a:lnTo>
                  <a:lnTo>
                    <a:pt x="288" y="600"/>
                  </a:lnTo>
                  <a:lnTo>
                    <a:pt x="289" y="603"/>
                  </a:lnTo>
                  <a:lnTo>
                    <a:pt x="291" y="603"/>
                  </a:lnTo>
                  <a:lnTo>
                    <a:pt x="291" y="603"/>
                  </a:lnTo>
                  <a:lnTo>
                    <a:pt x="292" y="602"/>
                  </a:lnTo>
                  <a:lnTo>
                    <a:pt x="294" y="600"/>
                  </a:lnTo>
                  <a:lnTo>
                    <a:pt x="296" y="599"/>
                  </a:lnTo>
                  <a:lnTo>
                    <a:pt x="299" y="602"/>
                  </a:lnTo>
                  <a:lnTo>
                    <a:pt x="299" y="602"/>
                  </a:lnTo>
                  <a:lnTo>
                    <a:pt x="303" y="606"/>
                  </a:lnTo>
                  <a:lnTo>
                    <a:pt x="309" y="609"/>
                  </a:lnTo>
                  <a:lnTo>
                    <a:pt x="318" y="614"/>
                  </a:lnTo>
                  <a:lnTo>
                    <a:pt x="318" y="614"/>
                  </a:lnTo>
                  <a:lnTo>
                    <a:pt x="323" y="619"/>
                  </a:lnTo>
                  <a:lnTo>
                    <a:pt x="326" y="623"/>
                  </a:lnTo>
                  <a:lnTo>
                    <a:pt x="328" y="627"/>
                  </a:lnTo>
                  <a:lnTo>
                    <a:pt x="328" y="627"/>
                  </a:lnTo>
                  <a:lnTo>
                    <a:pt x="328" y="639"/>
                  </a:lnTo>
                  <a:lnTo>
                    <a:pt x="328" y="644"/>
                  </a:lnTo>
                  <a:lnTo>
                    <a:pt x="331" y="651"/>
                  </a:lnTo>
                  <a:lnTo>
                    <a:pt x="331" y="651"/>
                  </a:lnTo>
                  <a:lnTo>
                    <a:pt x="333" y="647"/>
                  </a:lnTo>
                  <a:lnTo>
                    <a:pt x="338" y="644"/>
                  </a:lnTo>
                  <a:lnTo>
                    <a:pt x="338" y="64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2" name="Freeform 293">
              <a:extLst>
                <a:ext uri="{FF2B5EF4-FFF2-40B4-BE49-F238E27FC236}">
                  <a16:creationId xmlns:a16="http://schemas.microsoft.com/office/drawing/2014/main" id="{7E444313-9668-431D-8CA5-0E0E49325EDA}"/>
                </a:ext>
              </a:extLst>
            </p:cNvPr>
            <p:cNvSpPr>
              <a:spLocks/>
            </p:cNvSpPr>
            <p:nvPr/>
          </p:nvSpPr>
          <p:spPr bwMode="auto">
            <a:xfrm>
              <a:off x="2763520" y="4362226"/>
              <a:ext cx="116000" cy="120244"/>
            </a:xfrm>
            <a:custGeom>
              <a:avLst/>
              <a:gdLst/>
              <a:ahLst/>
              <a:cxnLst>
                <a:cxn ang="0">
                  <a:pos x="79" y="41"/>
                </a:cxn>
                <a:cxn ang="0">
                  <a:pos x="74" y="33"/>
                </a:cxn>
                <a:cxn ang="0">
                  <a:pos x="69" y="28"/>
                </a:cxn>
                <a:cxn ang="0">
                  <a:pos x="54" y="20"/>
                </a:cxn>
                <a:cxn ang="0">
                  <a:pos x="50" y="16"/>
                </a:cxn>
                <a:cxn ang="0">
                  <a:pos x="45" y="14"/>
                </a:cxn>
                <a:cxn ang="0">
                  <a:pos x="42" y="17"/>
                </a:cxn>
                <a:cxn ang="0">
                  <a:pos x="40" y="17"/>
                </a:cxn>
                <a:cxn ang="0">
                  <a:pos x="37" y="11"/>
                </a:cxn>
                <a:cxn ang="0">
                  <a:pos x="35" y="6"/>
                </a:cxn>
                <a:cxn ang="0">
                  <a:pos x="26" y="1"/>
                </a:cxn>
                <a:cxn ang="0">
                  <a:pos x="20" y="1"/>
                </a:cxn>
                <a:cxn ang="0">
                  <a:pos x="16" y="1"/>
                </a:cxn>
                <a:cxn ang="0">
                  <a:pos x="12" y="6"/>
                </a:cxn>
                <a:cxn ang="0">
                  <a:pos x="10" y="10"/>
                </a:cxn>
                <a:cxn ang="0">
                  <a:pos x="8" y="23"/>
                </a:cxn>
                <a:cxn ang="0">
                  <a:pos x="5" y="38"/>
                </a:cxn>
                <a:cxn ang="0">
                  <a:pos x="5" y="46"/>
                </a:cxn>
                <a:cxn ang="0">
                  <a:pos x="2" y="53"/>
                </a:cxn>
                <a:cxn ang="0">
                  <a:pos x="0" y="58"/>
                </a:cxn>
                <a:cxn ang="0">
                  <a:pos x="3" y="67"/>
                </a:cxn>
                <a:cxn ang="0">
                  <a:pos x="6" y="68"/>
                </a:cxn>
                <a:cxn ang="0">
                  <a:pos x="5" y="75"/>
                </a:cxn>
                <a:cxn ang="0">
                  <a:pos x="8" y="78"/>
                </a:cxn>
                <a:cxn ang="0">
                  <a:pos x="10" y="78"/>
                </a:cxn>
                <a:cxn ang="0">
                  <a:pos x="20" y="80"/>
                </a:cxn>
                <a:cxn ang="0">
                  <a:pos x="32" y="84"/>
                </a:cxn>
                <a:cxn ang="0">
                  <a:pos x="37" y="85"/>
                </a:cxn>
                <a:cxn ang="0">
                  <a:pos x="45" y="84"/>
                </a:cxn>
                <a:cxn ang="0">
                  <a:pos x="56" y="84"/>
                </a:cxn>
                <a:cxn ang="0">
                  <a:pos x="69" y="81"/>
                </a:cxn>
                <a:cxn ang="0">
                  <a:pos x="72" y="78"/>
                </a:cxn>
                <a:cxn ang="0">
                  <a:pos x="82" y="65"/>
                </a:cxn>
                <a:cxn ang="0">
                  <a:pos x="79" y="58"/>
                </a:cxn>
                <a:cxn ang="0">
                  <a:pos x="79" y="41"/>
                </a:cxn>
              </a:cxnLst>
              <a:rect l="0" t="0" r="r" b="b"/>
              <a:pathLst>
                <a:path w="82" h="85">
                  <a:moveTo>
                    <a:pt x="79" y="41"/>
                  </a:moveTo>
                  <a:lnTo>
                    <a:pt x="79" y="41"/>
                  </a:lnTo>
                  <a:lnTo>
                    <a:pt x="77" y="37"/>
                  </a:lnTo>
                  <a:lnTo>
                    <a:pt x="74" y="33"/>
                  </a:lnTo>
                  <a:lnTo>
                    <a:pt x="69" y="28"/>
                  </a:lnTo>
                  <a:lnTo>
                    <a:pt x="69" y="28"/>
                  </a:lnTo>
                  <a:lnTo>
                    <a:pt x="60" y="23"/>
                  </a:lnTo>
                  <a:lnTo>
                    <a:pt x="54" y="20"/>
                  </a:lnTo>
                  <a:lnTo>
                    <a:pt x="50" y="16"/>
                  </a:lnTo>
                  <a:lnTo>
                    <a:pt x="50" y="16"/>
                  </a:lnTo>
                  <a:lnTo>
                    <a:pt x="47" y="13"/>
                  </a:lnTo>
                  <a:lnTo>
                    <a:pt x="45" y="14"/>
                  </a:lnTo>
                  <a:lnTo>
                    <a:pt x="43" y="16"/>
                  </a:lnTo>
                  <a:lnTo>
                    <a:pt x="42" y="17"/>
                  </a:lnTo>
                  <a:lnTo>
                    <a:pt x="42" y="17"/>
                  </a:lnTo>
                  <a:lnTo>
                    <a:pt x="40" y="17"/>
                  </a:lnTo>
                  <a:lnTo>
                    <a:pt x="39" y="14"/>
                  </a:lnTo>
                  <a:lnTo>
                    <a:pt x="37" y="11"/>
                  </a:lnTo>
                  <a:lnTo>
                    <a:pt x="35" y="6"/>
                  </a:lnTo>
                  <a:lnTo>
                    <a:pt x="35" y="6"/>
                  </a:lnTo>
                  <a:lnTo>
                    <a:pt x="30" y="3"/>
                  </a:lnTo>
                  <a:lnTo>
                    <a:pt x="26" y="1"/>
                  </a:lnTo>
                  <a:lnTo>
                    <a:pt x="23" y="0"/>
                  </a:lnTo>
                  <a:lnTo>
                    <a:pt x="20" y="1"/>
                  </a:lnTo>
                  <a:lnTo>
                    <a:pt x="20" y="1"/>
                  </a:lnTo>
                  <a:lnTo>
                    <a:pt x="16" y="1"/>
                  </a:lnTo>
                  <a:lnTo>
                    <a:pt x="16" y="1"/>
                  </a:lnTo>
                  <a:lnTo>
                    <a:pt x="12" y="6"/>
                  </a:lnTo>
                  <a:lnTo>
                    <a:pt x="10" y="10"/>
                  </a:lnTo>
                  <a:lnTo>
                    <a:pt x="10" y="10"/>
                  </a:lnTo>
                  <a:lnTo>
                    <a:pt x="10" y="16"/>
                  </a:lnTo>
                  <a:lnTo>
                    <a:pt x="8" y="23"/>
                  </a:lnTo>
                  <a:lnTo>
                    <a:pt x="6" y="30"/>
                  </a:lnTo>
                  <a:lnTo>
                    <a:pt x="5" y="38"/>
                  </a:lnTo>
                  <a:lnTo>
                    <a:pt x="5" y="38"/>
                  </a:lnTo>
                  <a:lnTo>
                    <a:pt x="5" y="46"/>
                  </a:lnTo>
                  <a:lnTo>
                    <a:pt x="3" y="50"/>
                  </a:lnTo>
                  <a:lnTo>
                    <a:pt x="2" y="53"/>
                  </a:lnTo>
                  <a:lnTo>
                    <a:pt x="0" y="58"/>
                  </a:lnTo>
                  <a:lnTo>
                    <a:pt x="0" y="58"/>
                  </a:lnTo>
                  <a:lnTo>
                    <a:pt x="2" y="64"/>
                  </a:lnTo>
                  <a:lnTo>
                    <a:pt x="3" y="67"/>
                  </a:lnTo>
                  <a:lnTo>
                    <a:pt x="6" y="68"/>
                  </a:lnTo>
                  <a:lnTo>
                    <a:pt x="6" y="68"/>
                  </a:lnTo>
                  <a:lnTo>
                    <a:pt x="6" y="71"/>
                  </a:lnTo>
                  <a:lnTo>
                    <a:pt x="5" y="75"/>
                  </a:lnTo>
                  <a:lnTo>
                    <a:pt x="5" y="75"/>
                  </a:lnTo>
                  <a:lnTo>
                    <a:pt x="8" y="78"/>
                  </a:lnTo>
                  <a:lnTo>
                    <a:pt x="10" y="78"/>
                  </a:lnTo>
                  <a:lnTo>
                    <a:pt x="10" y="78"/>
                  </a:lnTo>
                  <a:lnTo>
                    <a:pt x="16" y="78"/>
                  </a:lnTo>
                  <a:lnTo>
                    <a:pt x="20" y="80"/>
                  </a:lnTo>
                  <a:lnTo>
                    <a:pt x="32" y="84"/>
                  </a:lnTo>
                  <a:lnTo>
                    <a:pt x="32" y="84"/>
                  </a:lnTo>
                  <a:lnTo>
                    <a:pt x="36" y="85"/>
                  </a:lnTo>
                  <a:lnTo>
                    <a:pt x="37" y="85"/>
                  </a:lnTo>
                  <a:lnTo>
                    <a:pt x="40" y="84"/>
                  </a:lnTo>
                  <a:lnTo>
                    <a:pt x="45" y="84"/>
                  </a:lnTo>
                  <a:lnTo>
                    <a:pt x="45" y="84"/>
                  </a:lnTo>
                  <a:lnTo>
                    <a:pt x="56" y="84"/>
                  </a:lnTo>
                  <a:lnTo>
                    <a:pt x="62" y="84"/>
                  </a:lnTo>
                  <a:lnTo>
                    <a:pt x="69" y="81"/>
                  </a:lnTo>
                  <a:lnTo>
                    <a:pt x="69" y="81"/>
                  </a:lnTo>
                  <a:lnTo>
                    <a:pt x="72" y="78"/>
                  </a:lnTo>
                  <a:lnTo>
                    <a:pt x="74" y="74"/>
                  </a:lnTo>
                  <a:lnTo>
                    <a:pt x="82" y="65"/>
                  </a:lnTo>
                  <a:lnTo>
                    <a:pt x="82" y="65"/>
                  </a:lnTo>
                  <a:lnTo>
                    <a:pt x="79" y="58"/>
                  </a:lnTo>
                  <a:lnTo>
                    <a:pt x="79" y="53"/>
                  </a:lnTo>
                  <a:lnTo>
                    <a:pt x="79" y="41"/>
                  </a:lnTo>
                  <a:lnTo>
                    <a:pt x="79" y="4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3" name="Freeform 294">
              <a:extLst>
                <a:ext uri="{FF2B5EF4-FFF2-40B4-BE49-F238E27FC236}">
                  <a16:creationId xmlns:a16="http://schemas.microsoft.com/office/drawing/2014/main" id="{B5DAD433-1C05-4A9C-B59C-6879537746C4}"/>
                </a:ext>
              </a:extLst>
            </p:cNvPr>
            <p:cNvSpPr>
              <a:spLocks noEditPoints="1"/>
            </p:cNvSpPr>
            <p:nvPr/>
          </p:nvSpPr>
          <p:spPr bwMode="auto">
            <a:xfrm>
              <a:off x="2418351" y="4161349"/>
              <a:ext cx="454096" cy="899704"/>
            </a:xfrm>
            <a:custGeom>
              <a:avLst/>
              <a:gdLst/>
              <a:ahLst/>
              <a:cxnLst>
                <a:cxn ang="0">
                  <a:pos x="87" y="597"/>
                </a:cxn>
                <a:cxn ang="0">
                  <a:pos x="84" y="587"/>
                </a:cxn>
                <a:cxn ang="0">
                  <a:pos x="78" y="633"/>
                </a:cxn>
                <a:cxn ang="0">
                  <a:pos x="116" y="633"/>
                </a:cxn>
                <a:cxn ang="0">
                  <a:pos x="318" y="62"/>
                </a:cxn>
                <a:cxn ang="0">
                  <a:pos x="303" y="84"/>
                </a:cxn>
                <a:cxn ang="0">
                  <a:pos x="284" y="94"/>
                </a:cxn>
                <a:cxn ang="0">
                  <a:pos x="257" y="95"/>
                </a:cxn>
                <a:cxn ang="0">
                  <a:pos x="249" y="81"/>
                </a:cxn>
                <a:cxn ang="0">
                  <a:pos x="256" y="55"/>
                </a:cxn>
                <a:cxn ang="0">
                  <a:pos x="213" y="35"/>
                </a:cxn>
                <a:cxn ang="0">
                  <a:pos x="173" y="1"/>
                </a:cxn>
                <a:cxn ang="0">
                  <a:pos x="148" y="11"/>
                </a:cxn>
                <a:cxn ang="0">
                  <a:pos x="115" y="4"/>
                </a:cxn>
                <a:cxn ang="0">
                  <a:pos x="89" y="40"/>
                </a:cxn>
                <a:cxn ang="0">
                  <a:pos x="81" y="61"/>
                </a:cxn>
                <a:cxn ang="0">
                  <a:pos x="84" y="84"/>
                </a:cxn>
                <a:cxn ang="0">
                  <a:pos x="71" y="105"/>
                </a:cxn>
                <a:cxn ang="0">
                  <a:pos x="58" y="125"/>
                </a:cxn>
                <a:cxn ang="0">
                  <a:pos x="55" y="148"/>
                </a:cxn>
                <a:cxn ang="0">
                  <a:pos x="50" y="176"/>
                </a:cxn>
                <a:cxn ang="0">
                  <a:pos x="59" y="206"/>
                </a:cxn>
                <a:cxn ang="0">
                  <a:pos x="50" y="232"/>
                </a:cxn>
                <a:cxn ang="0">
                  <a:pos x="42" y="256"/>
                </a:cxn>
                <a:cxn ang="0">
                  <a:pos x="41" y="294"/>
                </a:cxn>
                <a:cxn ang="0">
                  <a:pos x="34" y="311"/>
                </a:cxn>
                <a:cxn ang="0">
                  <a:pos x="25" y="333"/>
                </a:cxn>
                <a:cxn ang="0">
                  <a:pos x="27" y="358"/>
                </a:cxn>
                <a:cxn ang="0">
                  <a:pos x="22" y="382"/>
                </a:cxn>
                <a:cxn ang="0">
                  <a:pos x="27" y="401"/>
                </a:cxn>
                <a:cxn ang="0">
                  <a:pos x="37" y="415"/>
                </a:cxn>
                <a:cxn ang="0">
                  <a:pos x="34" y="425"/>
                </a:cxn>
                <a:cxn ang="0">
                  <a:pos x="28" y="448"/>
                </a:cxn>
                <a:cxn ang="0">
                  <a:pos x="25" y="466"/>
                </a:cxn>
                <a:cxn ang="0">
                  <a:pos x="15" y="481"/>
                </a:cxn>
                <a:cxn ang="0">
                  <a:pos x="11" y="500"/>
                </a:cxn>
                <a:cxn ang="0">
                  <a:pos x="1" y="526"/>
                </a:cxn>
                <a:cxn ang="0">
                  <a:pos x="18" y="539"/>
                </a:cxn>
                <a:cxn ang="0">
                  <a:pos x="22" y="562"/>
                </a:cxn>
                <a:cxn ang="0">
                  <a:pos x="61" y="569"/>
                </a:cxn>
                <a:cxn ang="0">
                  <a:pos x="79" y="570"/>
                </a:cxn>
                <a:cxn ang="0">
                  <a:pos x="71" y="535"/>
                </a:cxn>
                <a:cxn ang="0">
                  <a:pos x="91" y="519"/>
                </a:cxn>
                <a:cxn ang="0">
                  <a:pos x="122" y="482"/>
                </a:cxn>
                <a:cxn ang="0">
                  <a:pos x="118" y="462"/>
                </a:cxn>
                <a:cxn ang="0">
                  <a:pos x="98" y="435"/>
                </a:cxn>
                <a:cxn ang="0">
                  <a:pos x="126" y="414"/>
                </a:cxn>
                <a:cxn ang="0">
                  <a:pos x="136" y="385"/>
                </a:cxn>
                <a:cxn ang="0">
                  <a:pos x="139" y="377"/>
                </a:cxn>
                <a:cxn ang="0">
                  <a:pos x="156" y="377"/>
                </a:cxn>
                <a:cxn ang="0">
                  <a:pos x="148" y="368"/>
                </a:cxn>
                <a:cxn ang="0">
                  <a:pos x="136" y="355"/>
                </a:cxn>
                <a:cxn ang="0">
                  <a:pos x="146" y="340"/>
                </a:cxn>
                <a:cxn ang="0">
                  <a:pos x="178" y="327"/>
                </a:cxn>
                <a:cxn ang="0">
                  <a:pos x="180" y="308"/>
                </a:cxn>
                <a:cxn ang="0">
                  <a:pos x="227" y="300"/>
                </a:cxn>
                <a:cxn ang="0">
                  <a:pos x="273" y="263"/>
                </a:cxn>
                <a:cxn ang="0">
                  <a:pos x="263" y="239"/>
                </a:cxn>
                <a:cxn ang="0">
                  <a:pos x="242" y="222"/>
                </a:cxn>
                <a:cxn ang="0">
                  <a:pos x="250" y="210"/>
                </a:cxn>
                <a:cxn ang="0">
                  <a:pos x="249" y="180"/>
                </a:cxn>
                <a:cxn ang="0">
                  <a:pos x="269" y="135"/>
                </a:cxn>
                <a:cxn ang="0">
                  <a:pos x="318" y="89"/>
                </a:cxn>
              </a:cxnLst>
              <a:rect l="0" t="0" r="r" b="b"/>
              <a:pathLst>
                <a:path w="321" h="636">
                  <a:moveTo>
                    <a:pt x="121" y="624"/>
                  </a:moveTo>
                  <a:lnTo>
                    <a:pt x="121" y="624"/>
                  </a:lnTo>
                  <a:lnTo>
                    <a:pt x="118" y="623"/>
                  </a:lnTo>
                  <a:lnTo>
                    <a:pt x="114" y="621"/>
                  </a:lnTo>
                  <a:lnTo>
                    <a:pt x="104" y="614"/>
                  </a:lnTo>
                  <a:lnTo>
                    <a:pt x="89" y="603"/>
                  </a:lnTo>
                  <a:lnTo>
                    <a:pt x="89" y="603"/>
                  </a:lnTo>
                  <a:lnTo>
                    <a:pt x="87" y="600"/>
                  </a:lnTo>
                  <a:lnTo>
                    <a:pt x="87" y="597"/>
                  </a:lnTo>
                  <a:lnTo>
                    <a:pt x="85" y="596"/>
                  </a:lnTo>
                  <a:lnTo>
                    <a:pt x="82" y="596"/>
                  </a:lnTo>
                  <a:lnTo>
                    <a:pt x="82" y="596"/>
                  </a:lnTo>
                  <a:lnTo>
                    <a:pt x="79" y="594"/>
                  </a:lnTo>
                  <a:lnTo>
                    <a:pt x="78" y="593"/>
                  </a:lnTo>
                  <a:lnTo>
                    <a:pt x="81" y="590"/>
                  </a:lnTo>
                  <a:lnTo>
                    <a:pt x="84" y="589"/>
                  </a:lnTo>
                  <a:lnTo>
                    <a:pt x="84" y="589"/>
                  </a:lnTo>
                  <a:lnTo>
                    <a:pt x="84" y="587"/>
                  </a:lnTo>
                  <a:lnTo>
                    <a:pt x="84" y="584"/>
                  </a:lnTo>
                  <a:lnTo>
                    <a:pt x="81" y="582"/>
                  </a:lnTo>
                  <a:lnTo>
                    <a:pt x="78" y="580"/>
                  </a:lnTo>
                  <a:lnTo>
                    <a:pt x="78" y="580"/>
                  </a:lnTo>
                  <a:lnTo>
                    <a:pt x="77" y="610"/>
                  </a:lnTo>
                  <a:lnTo>
                    <a:pt x="77" y="626"/>
                  </a:lnTo>
                  <a:lnTo>
                    <a:pt x="77" y="631"/>
                  </a:lnTo>
                  <a:lnTo>
                    <a:pt x="78" y="633"/>
                  </a:lnTo>
                  <a:lnTo>
                    <a:pt x="78" y="633"/>
                  </a:lnTo>
                  <a:lnTo>
                    <a:pt x="89" y="633"/>
                  </a:lnTo>
                  <a:lnTo>
                    <a:pt x="98" y="633"/>
                  </a:lnTo>
                  <a:lnTo>
                    <a:pt x="105" y="634"/>
                  </a:lnTo>
                  <a:lnTo>
                    <a:pt x="105" y="634"/>
                  </a:lnTo>
                  <a:lnTo>
                    <a:pt x="108" y="636"/>
                  </a:lnTo>
                  <a:lnTo>
                    <a:pt x="111" y="636"/>
                  </a:lnTo>
                  <a:lnTo>
                    <a:pt x="112" y="634"/>
                  </a:lnTo>
                  <a:lnTo>
                    <a:pt x="112" y="634"/>
                  </a:lnTo>
                  <a:lnTo>
                    <a:pt x="116" y="633"/>
                  </a:lnTo>
                  <a:lnTo>
                    <a:pt x="121" y="631"/>
                  </a:lnTo>
                  <a:lnTo>
                    <a:pt x="126" y="630"/>
                  </a:lnTo>
                  <a:lnTo>
                    <a:pt x="132" y="629"/>
                  </a:lnTo>
                  <a:lnTo>
                    <a:pt x="132" y="629"/>
                  </a:lnTo>
                  <a:lnTo>
                    <a:pt x="133" y="627"/>
                  </a:lnTo>
                  <a:lnTo>
                    <a:pt x="132" y="626"/>
                  </a:lnTo>
                  <a:lnTo>
                    <a:pt x="121" y="624"/>
                  </a:lnTo>
                  <a:lnTo>
                    <a:pt x="121" y="624"/>
                  </a:lnTo>
                  <a:close/>
                  <a:moveTo>
                    <a:pt x="318" y="62"/>
                  </a:moveTo>
                  <a:lnTo>
                    <a:pt x="318" y="62"/>
                  </a:lnTo>
                  <a:lnTo>
                    <a:pt x="314" y="61"/>
                  </a:lnTo>
                  <a:lnTo>
                    <a:pt x="307" y="61"/>
                  </a:lnTo>
                  <a:lnTo>
                    <a:pt x="307" y="61"/>
                  </a:lnTo>
                  <a:lnTo>
                    <a:pt x="307" y="64"/>
                  </a:lnTo>
                  <a:lnTo>
                    <a:pt x="307" y="64"/>
                  </a:lnTo>
                  <a:lnTo>
                    <a:pt x="307" y="69"/>
                  </a:lnTo>
                  <a:lnTo>
                    <a:pt x="306" y="78"/>
                  </a:lnTo>
                  <a:lnTo>
                    <a:pt x="303" y="84"/>
                  </a:lnTo>
                  <a:lnTo>
                    <a:pt x="301" y="87"/>
                  </a:lnTo>
                  <a:lnTo>
                    <a:pt x="300" y="87"/>
                  </a:lnTo>
                  <a:lnTo>
                    <a:pt x="300" y="87"/>
                  </a:lnTo>
                  <a:lnTo>
                    <a:pt x="296" y="88"/>
                  </a:lnTo>
                  <a:lnTo>
                    <a:pt x="293" y="89"/>
                  </a:lnTo>
                  <a:lnTo>
                    <a:pt x="290" y="92"/>
                  </a:lnTo>
                  <a:lnTo>
                    <a:pt x="287" y="94"/>
                  </a:lnTo>
                  <a:lnTo>
                    <a:pt x="287" y="94"/>
                  </a:lnTo>
                  <a:lnTo>
                    <a:pt x="284" y="94"/>
                  </a:lnTo>
                  <a:lnTo>
                    <a:pt x="280" y="95"/>
                  </a:lnTo>
                  <a:lnTo>
                    <a:pt x="277" y="96"/>
                  </a:lnTo>
                  <a:lnTo>
                    <a:pt x="273" y="96"/>
                  </a:lnTo>
                  <a:lnTo>
                    <a:pt x="273" y="96"/>
                  </a:lnTo>
                  <a:lnTo>
                    <a:pt x="269" y="95"/>
                  </a:lnTo>
                  <a:lnTo>
                    <a:pt x="264" y="95"/>
                  </a:lnTo>
                  <a:lnTo>
                    <a:pt x="261" y="95"/>
                  </a:lnTo>
                  <a:lnTo>
                    <a:pt x="257" y="95"/>
                  </a:lnTo>
                  <a:lnTo>
                    <a:pt x="257" y="95"/>
                  </a:lnTo>
                  <a:lnTo>
                    <a:pt x="254" y="94"/>
                  </a:lnTo>
                  <a:lnTo>
                    <a:pt x="249" y="94"/>
                  </a:lnTo>
                  <a:lnTo>
                    <a:pt x="244" y="92"/>
                  </a:lnTo>
                  <a:lnTo>
                    <a:pt x="243" y="91"/>
                  </a:lnTo>
                  <a:lnTo>
                    <a:pt x="243" y="91"/>
                  </a:lnTo>
                  <a:lnTo>
                    <a:pt x="243" y="89"/>
                  </a:lnTo>
                  <a:lnTo>
                    <a:pt x="246" y="88"/>
                  </a:lnTo>
                  <a:lnTo>
                    <a:pt x="247" y="85"/>
                  </a:lnTo>
                  <a:lnTo>
                    <a:pt x="249" y="81"/>
                  </a:lnTo>
                  <a:lnTo>
                    <a:pt x="249" y="81"/>
                  </a:lnTo>
                  <a:lnTo>
                    <a:pt x="249" y="77"/>
                  </a:lnTo>
                  <a:lnTo>
                    <a:pt x="250" y="74"/>
                  </a:lnTo>
                  <a:lnTo>
                    <a:pt x="254" y="68"/>
                  </a:lnTo>
                  <a:lnTo>
                    <a:pt x="260" y="62"/>
                  </a:lnTo>
                  <a:lnTo>
                    <a:pt x="260" y="61"/>
                  </a:lnTo>
                  <a:lnTo>
                    <a:pt x="260" y="59"/>
                  </a:lnTo>
                  <a:lnTo>
                    <a:pt x="260" y="59"/>
                  </a:lnTo>
                  <a:lnTo>
                    <a:pt x="256" y="55"/>
                  </a:lnTo>
                  <a:lnTo>
                    <a:pt x="246" y="52"/>
                  </a:lnTo>
                  <a:lnTo>
                    <a:pt x="236" y="48"/>
                  </a:lnTo>
                  <a:lnTo>
                    <a:pt x="230" y="44"/>
                  </a:lnTo>
                  <a:lnTo>
                    <a:pt x="230" y="44"/>
                  </a:lnTo>
                  <a:lnTo>
                    <a:pt x="227" y="41"/>
                  </a:lnTo>
                  <a:lnTo>
                    <a:pt x="224" y="38"/>
                  </a:lnTo>
                  <a:lnTo>
                    <a:pt x="219" y="35"/>
                  </a:lnTo>
                  <a:lnTo>
                    <a:pt x="213" y="35"/>
                  </a:lnTo>
                  <a:lnTo>
                    <a:pt x="213" y="35"/>
                  </a:lnTo>
                  <a:lnTo>
                    <a:pt x="207" y="34"/>
                  </a:lnTo>
                  <a:lnTo>
                    <a:pt x="203" y="31"/>
                  </a:lnTo>
                  <a:lnTo>
                    <a:pt x="200" y="28"/>
                  </a:lnTo>
                  <a:lnTo>
                    <a:pt x="195" y="24"/>
                  </a:lnTo>
                  <a:lnTo>
                    <a:pt x="195" y="24"/>
                  </a:lnTo>
                  <a:lnTo>
                    <a:pt x="189" y="20"/>
                  </a:lnTo>
                  <a:lnTo>
                    <a:pt x="183" y="13"/>
                  </a:lnTo>
                  <a:lnTo>
                    <a:pt x="178" y="7"/>
                  </a:lnTo>
                  <a:lnTo>
                    <a:pt x="173" y="1"/>
                  </a:lnTo>
                  <a:lnTo>
                    <a:pt x="173" y="1"/>
                  </a:lnTo>
                  <a:lnTo>
                    <a:pt x="163" y="0"/>
                  </a:lnTo>
                  <a:lnTo>
                    <a:pt x="159" y="0"/>
                  </a:lnTo>
                  <a:lnTo>
                    <a:pt x="158" y="1"/>
                  </a:lnTo>
                  <a:lnTo>
                    <a:pt x="158" y="1"/>
                  </a:lnTo>
                  <a:lnTo>
                    <a:pt x="152" y="10"/>
                  </a:lnTo>
                  <a:lnTo>
                    <a:pt x="151" y="13"/>
                  </a:lnTo>
                  <a:lnTo>
                    <a:pt x="149" y="13"/>
                  </a:lnTo>
                  <a:lnTo>
                    <a:pt x="148" y="11"/>
                  </a:lnTo>
                  <a:lnTo>
                    <a:pt x="148" y="11"/>
                  </a:lnTo>
                  <a:lnTo>
                    <a:pt x="145" y="7"/>
                  </a:lnTo>
                  <a:lnTo>
                    <a:pt x="139" y="4"/>
                  </a:lnTo>
                  <a:lnTo>
                    <a:pt x="129" y="3"/>
                  </a:lnTo>
                  <a:lnTo>
                    <a:pt x="129" y="3"/>
                  </a:lnTo>
                  <a:lnTo>
                    <a:pt x="125" y="1"/>
                  </a:lnTo>
                  <a:lnTo>
                    <a:pt x="122" y="0"/>
                  </a:lnTo>
                  <a:lnTo>
                    <a:pt x="119" y="0"/>
                  </a:lnTo>
                  <a:lnTo>
                    <a:pt x="115" y="4"/>
                  </a:lnTo>
                  <a:lnTo>
                    <a:pt x="115" y="4"/>
                  </a:lnTo>
                  <a:lnTo>
                    <a:pt x="109" y="8"/>
                  </a:lnTo>
                  <a:lnTo>
                    <a:pt x="104" y="13"/>
                  </a:lnTo>
                  <a:lnTo>
                    <a:pt x="104" y="13"/>
                  </a:lnTo>
                  <a:lnTo>
                    <a:pt x="102" y="24"/>
                  </a:lnTo>
                  <a:lnTo>
                    <a:pt x="99" y="32"/>
                  </a:lnTo>
                  <a:lnTo>
                    <a:pt x="99" y="32"/>
                  </a:lnTo>
                  <a:lnTo>
                    <a:pt x="96" y="35"/>
                  </a:lnTo>
                  <a:lnTo>
                    <a:pt x="89" y="40"/>
                  </a:lnTo>
                  <a:lnTo>
                    <a:pt x="84" y="42"/>
                  </a:lnTo>
                  <a:lnTo>
                    <a:pt x="81" y="47"/>
                  </a:lnTo>
                  <a:lnTo>
                    <a:pt x="81" y="47"/>
                  </a:lnTo>
                  <a:lnTo>
                    <a:pt x="82" y="52"/>
                  </a:lnTo>
                  <a:lnTo>
                    <a:pt x="82" y="55"/>
                  </a:lnTo>
                  <a:lnTo>
                    <a:pt x="81" y="58"/>
                  </a:lnTo>
                  <a:lnTo>
                    <a:pt x="81" y="58"/>
                  </a:lnTo>
                  <a:lnTo>
                    <a:pt x="79" y="59"/>
                  </a:lnTo>
                  <a:lnTo>
                    <a:pt x="81" y="61"/>
                  </a:lnTo>
                  <a:lnTo>
                    <a:pt x="82" y="67"/>
                  </a:lnTo>
                  <a:lnTo>
                    <a:pt x="84" y="72"/>
                  </a:lnTo>
                  <a:lnTo>
                    <a:pt x="84" y="74"/>
                  </a:lnTo>
                  <a:lnTo>
                    <a:pt x="82" y="75"/>
                  </a:lnTo>
                  <a:lnTo>
                    <a:pt x="82" y="75"/>
                  </a:lnTo>
                  <a:lnTo>
                    <a:pt x="81" y="77"/>
                  </a:lnTo>
                  <a:lnTo>
                    <a:pt x="81" y="78"/>
                  </a:lnTo>
                  <a:lnTo>
                    <a:pt x="81" y="81"/>
                  </a:lnTo>
                  <a:lnTo>
                    <a:pt x="84" y="84"/>
                  </a:lnTo>
                  <a:lnTo>
                    <a:pt x="84" y="85"/>
                  </a:lnTo>
                  <a:lnTo>
                    <a:pt x="82" y="85"/>
                  </a:lnTo>
                  <a:lnTo>
                    <a:pt x="82" y="85"/>
                  </a:lnTo>
                  <a:lnTo>
                    <a:pt x="77" y="89"/>
                  </a:lnTo>
                  <a:lnTo>
                    <a:pt x="74" y="91"/>
                  </a:lnTo>
                  <a:lnTo>
                    <a:pt x="72" y="94"/>
                  </a:lnTo>
                  <a:lnTo>
                    <a:pt x="72" y="94"/>
                  </a:lnTo>
                  <a:lnTo>
                    <a:pt x="72" y="101"/>
                  </a:lnTo>
                  <a:lnTo>
                    <a:pt x="71" y="105"/>
                  </a:lnTo>
                  <a:lnTo>
                    <a:pt x="68" y="106"/>
                  </a:lnTo>
                  <a:lnTo>
                    <a:pt x="68" y="106"/>
                  </a:lnTo>
                  <a:lnTo>
                    <a:pt x="65" y="109"/>
                  </a:lnTo>
                  <a:lnTo>
                    <a:pt x="62" y="114"/>
                  </a:lnTo>
                  <a:lnTo>
                    <a:pt x="61" y="118"/>
                  </a:lnTo>
                  <a:lnTo>
                    <a:pt x="61" y="122"/>
                  </a:lnTo>
                  <a:lnTo>
                    <a:pt x="61" y="122"/>
                  </a:lnTo>
                  <a:lnTo>
                    <a:pt x="59" y="123"/>
                  </a:lnTo>
                  <a:lnTo>
                    <a:pt x="58" y="125"/>
                  </a:lnTo>
                  <a:lnTo>
                    <a:pt x="57" y="126"/>
                  </a:lnTo>
                  <a:lnTo>
                    <a:pt x="57" y="131"/>
                  </a:lnTo>
                  <a:lnTo>
                    <a:pt x="57" y="131"/>
                  </a:lnTo>
                  <a:lnTo>
                    <a:pt x="59" y="141"/>
                  </a:lnTo>
                  <a:lnTo>
                    <a:pt x="59" y="145"/>
                  </a:lnTo>
                  <a:lnTo>
                    <a:pt x="58" y="146"/>
                  </a:lnTo>
                  <a:lnTo>
                    <a:pt x="57" y="146"/>
                  </a:lnTo>
                  <a:lnTo>
                    <a:pt x="57" y="146"/>
                  </a:lnTo>
                  <a:lnTo>
                    <a:pt x="55" y="148"/>
                  </a:lnTo>
                  <a:lnTo>
                    <a:pt x="54" y="149"/>
                  </a:lnTo>
                  <a:lnTo>
                    <a:pt x="52" y="153"/>
                  </a:lnTo>
                  <a:lnTo>
                    <a:pt x="51" y="158"/>
                  </a:lnTo>
                  <a:lnTo>
                    <a:pt x="50" y="159"/>
                  </a:lnTo>
                  <a:lnTo>
                    <a:pt x="50" y="159"/>
                  </a:lnTo>
                  <a:lnTo>
                    <a:pt x="48" y="160"/>
                  </a:lnTo>
                  <a:lnTo>
                    <a:pt x="47" y="166"/>
                  </a:lnTo>
                  <a:lnTo>
                    <a:pt x="48" y="172"/>
                  </a:lnTo>
                  <a:lnTo>
                    <a:pt x="50" y="176"/>
                  </a:lnTo>
                  <a:lnTo>
                    <a:pt x="50" y="176"/>
                  </a:lnTo>
                  <a:lnTo>
                    <a:pt x="52" y="180"/>
                  </a:lnTo>
                  <a:lnTo>
                    <a:pt x="54" y="185"/>
                  </a:lnTo>
                  <a:lnTo>
                    <a:pt x="55" y="192"/>
                  </a:lnTo>
                  <a:lnTo>
                    <a:pt x="55" y="192"/>
                  </a:lnTo>
                  <a:lnTo>
                    <a:pt x="55" y="196"/>
                  </a:lnTo>
                  <a:lnTo>
                    <a:pt x="58" y="199"/>
                  </a:lnTo>
                  <a:lnTo>
                    <a:pt x="59" y="202"/>
                  </a:lnTo>
                  <a:lnTo>
                    <a:pt x="59" y="206"/>
                  </a:lnTo>
                  <a:lnTo>
                    <a:pt x="59" y="206"/>
                  </a:lnTo>
                  <a:lnTo>
                    <a:pt x="57" y="215"/>
                  </a:lnTo>
                  <a:lnTo>
                    <a:pt x="57" y="217"/>
                  </a:lnTo>
                  <a:lnTo>
                    <a:pt x="54" y="220"/>
                  </a:lnTo>
                  <a:lnTo>
                    <a:pt x="54" y="220"/>
                  </a:lnTo>
                  <a:lnTo>
                    <a:pt x="52" y="222"/>
                  </a:lnTo>
                  <a:lnTo>
                    <a:pt x="52" y="226"/>
                  </a:lnTo>
                  <a:lnTo>
                    <a:pt x="52" y="229"/>
                  </a:lnTo>
                  <a:lnTo>
                    <a:pt x="50" y="232"/>
                  </a:lnTo>
                  <a:lnTo>
                    <a:pt x="50" y="232"/>
                  </a:lnTo>
                  <a:lnTo>
                    <a:pt x="48" y="233"/>
                  </a:lnTo>
                  <a:lnTo>
                    <a:pt x="48" y="234"/>
                  </a:lnTo>
                  <a:lnTo>
                    <a:pt x="50" y="242"/>
                  </a:lnTo>
                  <a:lnTo>
                    <a:pt x="51" y="247"/>
                  </a:lnTo>
                  <a:lnTo>
                    <a:pt x="51" y="250"/>
                  </a:lnTo>
                  <a:lnTo>
                    <a:pt x="50" y="252"/>
                  </a:lnTo>
                  <a:lnTo>
                    <a:pt x="50" y="252"/>
                  </a:lnTo>
                  <a:lnTo>
                    <a:pt x="42" y="256"/>
                  </a:lnTo>
                  <a:lnTo>
                    <a:pt x="40" y="260"/>
                  </a:lnTo>
                  <a:lnTo>
                    <a:pt x="38" y="267"/>
                  </a:lnTo>
                  <a:lnTo>
                    <a:pt x="38" y="267"/>
                  </a:lnTo>
                  <a:lnTo>
                    <a:pt x="38" y="280"/>
                  </a:lnTo>
                  <a:lnTo>
                    <a:pt x="38" y="289"/>
                  </a:lnTo>
                  <a:lnTo>
                    <a:pt x="38" y="289"/>
                  </a:lnTo>
                  <a:lnTo>
                    <a:pt x="38" y="291"/>
                  </a:lnTo>
                  <a:lnTo>
                    <a:pt x="40" y="293"/>
                  </a:lnTo>
                  <a:lnTo>
                    <a:pt x="41" y="294"/>
                  </a:lnTo>
                  <a:lnTo>
                    <a:pt x="42" y="297"/>
                  </a:lnTo>
                  <a:lnTo>
                    <a:pt x="42" y="297"/>
                  </a:lnTo>
                  <a:lnTo>
                    <a:pt x="41" y="300"/>
                  </a:lnTo>
                  <a:lnTo>
                    <a:pt x="40" y="301"/>
                  </a:lnTo>
                  <a:lnTo>
                    <a:pt x="37" y="301"/>
                  </a:lnTo>
                  <a:lnTo>
                    <a:pt x="34" y="303"/>
                  </a:lnTo>
                  <a:lnTo>
                    <a:pt x="32" y="304"/>
                  </a:lnTo>
                  <a:lnTo>
                    <a:pt x="32" y="304"/>
                  </a:lnTo>
                  <a:lnTo>
                    <a:pt x="34" y="311"/>
                  </a:lnTo>
                  <a:lnTo>
                    <a:pt x="32" y="314"/>
                  </a:lnTo>
                  <a:lnTo>
                    <a:pt x="32" y="316"/>
                  </a:lnTo>
                  <a:lnTo>
                    <a:pt x="32" y="316"/>
                  </a:lnTo>
                  <a:lnTo>
                    <a:pt x="30" y="317"/>
                  </a:lnTo>
                  <a:lnTo>
                    <a:pt x="28" y="318"/>
                  </a:lnTo>
                  <a:lnTo>
                    <a:pt x="28" y="325"/>
                  </a:lnTo>
                  <a:lnTo>
                    <a:pt x="28" y="325"/>
                  </a:lnTo>
                  <a:lnTo>
                    <a:pt x="27" y="330"/>
                  </a:lnTo>
                  <a:lnTo>
                    <a:pt x="25" y="333"/>
                  </a:lnTo>
                  <a:lnTo>
                    <a:pt x="24" y="335"/>
                  </a:lnTo>
                  <a:lnTo>
                    <a:pt x="22" y="337"/>
                  </a:lnTo>
                  <a:lnTo>
                    <a:pt x="22" y="337"/>
                  </a:lnTo>
                  <a:lnTo>
                    <a:pt x="24" y="340"/>
                  </a:lnTo>
                  <a:lnTo>
                    <a:pt x="25" y="343"/>
                  </a:lnTo>
                  <a:lnTo>
                    <a:pt x="25" y="345"/>
                  </a:lnTo>
                  <a:lnTo>
                    <a:pt x="27" y="348"/>
                  </a:lnTo>
                  <a:lnTo>
                    <a:pt x="27" y="348"/>
                  </a:lnTo>
                  <a:lnTo>
                    <a:pt x="27" y="358"/>
                  </a:lnTo>
                  <a:lnTo>
                    <a:pt x="27" y="362"/>
                  </a:lnTo>
                  <a:lnTo>
                    <a:pt x="27" y="365"/>
                  </a:lnTo>
                  <a:lnTo>
                    <a:pt x="25" y="365"/>
                  </a:lnTo>
                  <a:lnTo>
                    <a:pt x="25" y="365"/>
                  </a:lnTo>
                  <a:lnTo>
                    <a:pt x="24" y="368"/>
                  </a:lnTo>
                  <a:lnTo>
                    <a:pt x="22" y="374"/>
                  </a:lnTo>
                  <a:lnTo>
                    <a:pt x="22" y="380"/>
                  </a:lnTo>
                  <a:lnTo>
                    <a:pt x="22" y="382"/>
                  </a:lnTo>
                  <a:lnTo>
                    <a:pt x="22" y="382"/>
                  </a:lnTo>
                  <a:lnTo>
                    <a:pt x="25" y="384"/>
                  </a:lnTo>
                  <a:lnTo>
                    <a:pt x="25" y="387"/>
                  </a:lnTo>
                  <a:lnTo>
                    <a:pt x="24" y="391"/>
                  </a:lnTo>
                  <a:lnTo>
                    <a:pt x="24" y="391"/>
                  </a:lnTo>
                  <a:lnTo>
                    <a:pt x="25" y="394"/>
                  </a:lnTo>
                  <a:lnTo>
                    <a:pt x="27" y="395"/>
                  </a:lnTo>
                  <a:lnTo>
                    <a:pt x="28" y="398"/>
                  </a:lnTo>
                  <a:lnTo>
                    <a:pt x="28" y="399"/>
                  </a:lnTo>
                  <a:lnTo>
                    <a:pt x="27" y="401"/>
                  </a:lnTo>
                  <a:lnTo>
                    <a:pt x="27" y="401"/>
                  </a:lnTo>
                  <a:lnTo>
                    <a:pt x="25" y="405"/>
                  </a:lnTo>
                  <a:lnTo>
                    <a:pt x="25" y="408"/>
                  </a:lnTo>
                  <a:lnTo>
                    <a:pt x="28" y="409"/>
                  </a:lnTo>
                  <a:lnTo>
                    <a:pt x="32" y="409"/>
                  </a:lnTo>
                  <a:lnTo>
                    <a:pt x="32" y="409"/>
                  </a:lnTo>
                  <a:lnTo>
                    <a:pt x="35" y="409"/>
                  </a:lnTo>
                  <a:lnTo>
                    <a:pt x="37" y="412"/>
                  </a:lnTo>
                  <a:lnTo>
                    <a:pt x="37" y="415"/>
                  </a:lnTo>
                  <a:lnTo>
                    <a:pt x="35" y="417"/>
                  </a:lnTo>
                  <a:lnTo>
                    <a:pt x="34" y="417"/>
                  </a:lnTo>
                  <a:lnTo>
                    <a:pt x="34" y="417"/>
                  </a:lnTo>
                  <a:lnTo>
                    <a:pt x="28" y="417"/>
                  </a:lnTo>
                  <a:lnTo>
                    <a:pt x="27" y="418"/>
                  </a:lnTo>
                  <a:lnTo>
                    <a:pt x="28" y="419"/>
                  </a:lnTo>
                  <a:lnTo>
                    <a:pt x="28" y="419"/>
                  </a:lnTo>
                  <a:lnTo>
                    <a:pt x="31" y="422"/>
                  </a:lnTo>
                  <a:lnTo>
                    <a:pt x="34" y="425"/>
                  </a:lnTo>
                  <a:lnTo>
                    <a:pt x="34" y="428"/>
                  </a:lnTo>
                  <a:lnTo>
                    <a:pt x="31" y="431"/>
                  </a:lnTo>
                  <a:lnTo>
                    <a:pt x="31" y="431"/>
                  </a:lnTo>
                  <a:lnTo>
                    <a:pt x="28" y="432"/>
                  </a:lnTo>
                  <a:lnTo>
                    <a:pt x="27" y="435"/>
                  </a:lnTo>
                  <a:lnTo>
                    <a:pt x="28" y="439"/>
                  </a:lnTo>
                  <a:lnTo>
                    <a:pt x="28" y="444"/>
                  </a:lnTo>
                  <a:lnTo>
                    <a:pt x="28" y="444"/>
                  </a:lnTo>
                  <a:lnTo>
                    <a:pt x="28" y="448"/>
                  </a:lnTo>
                  <a:lnTo>
                    <a:pt x="30" y="451"/>
                  </a:lnTo>
                  <a:lnTo>
                    <a:pt x="30" y="454"/>
                  </a:lnTo>
                  <a:lnTo>
                    <a:pt x="28" y="455"/>
                  </a:lnTo>
                  <a:lnTo>
                    <a:pt x="28" y="455"/>
                  </a:lnTo>
                  <a:lnTo>
                    <a:pt x="27" y="456"/>
                  </a:lnTo>
                  <a:lnTo>
                    <a:pt x="25" y="458"/>
                  </a:lnTo>
                  <a:lnTo>
                    <a:pt x="25" y="461"/>
                  </a:lnTo>
                  <a:lnTo>
                    <a:pt x="25" y="465"/>
                  </a:lnTo>
                  <a:lnTo>
                    <a:pt x="25" y="466"/>
                  </a:lnTo>
                  <a:lnTo>
                    <a:pt x="22" y="466"/>
                  </a:lnTo>
                  <a:lnTo>
                    <a:pt x="22" y="466"/>
                  </a:lnTo>
                  <a:lnTo>
                    <a:pt x="20" y="468"/>
                  </a:lnTo>
                  <a:lnTo>
                    <a:pt x="18" y="471"/>
                  </a:lnTo>
                  <a:lnTo>
                    <a:pt x="18" y="475"/>
                  </a:lnTo>
                  <a:lnTo>
                    <a:pt x="15" y="478"/>
                  </a:lnTo>
                  <a:lnTo>
                    <a:pt x="15" y="478"/>
                  </a:lnTo>
                  <a:lnTo>
                    <a:pt x="15" y="479"/>
                  </a:lnTo>
                  <a:lnTo>
                    <a:pt x="15" y="481"/>
                  </a:lnTo>
                  <a:lnTo>
                    <a:pt x="17" y="483"/>
                  </a:lnTo>
                  <a:lnTo>
                    <a:pt x="18" y="486"/>
                  </a:lnTo>
                  <a:lnTo>
                    <a:pt x="18" y="488"/>
                  </a:lnTo>
                  <a:lnTo>
                    <a:pt x="17" y="489"/>
                  </a:lnTo>
                  <a:lnTo>
                    <a:pt x="17" y="489"/>
                  </a:lnTo>
                  <a:lnTo>
                    <a:pt x="14" y="493"/>
                  </a:lnTo>
                  <a:lnTo>
                    <a:pt x="13" y="496"/>
                  </a:lnTo>
                  <a:lnTo>
                    <a:pt x="13" y="499"/>
                  </a:lnTo>
                  <a:lnTo>
                    <a:pt x="11" y="500"/>
                  </a:lnTo>
                  <a:lnTo>
                    <a:pt x="10" y="500"/>
                  </a:lnTo>
                  <a:lnTo>
                    <a:pt x="10" y="500"/>
                  </a:lnTo>
                  <a:lnTo>
                    <a:pt x="7" y="502"/>
                  </a:lnTo>
                  <a:lnTo>
                    <a:pt x="4" y="505"/>
                  </a:lnTo>
                  <a:lnTo>
                    <a:pt x="1" y="512"/>
                  </a:lnTo>
                  <a:lnTo>
                    <a:pt x="1" y="512"/>
                  </a:lnTo>
                  <a:lnTo>
                    <a:pt x="0" y="519"/>
                  </a:lnTo>
                  <a:lnTo>
                    <a:pt x="0" y="522"/>
                  </a:lnTo>
                  <a:lnTo>
                    <a:pt x="1" y="526"/>
                  </a:lnTo>
                  <a:lnTo>
                    <a:pt x="1" y="526"/>
                  </a:lnTo>
                  <a:lnTo>
                    <a:pt x="3" y="530"/>
                  </a:lnTo>
                  <a:lnTo>
                    <a:pt x="3" y="533"/>
                  </a:lnTo>
                  <a:lnTo>
                    <a:pt x="3" y="535"/>
                  </a:lnTo>
                  <a:lnTo>
                    <a:pt x="4" y="537"/>
                  </a:lnTo>
                  <a:lnTo>
                    <a:pt x="4" y="537"/>
                  </a:lnTo>
                  <a:lnTo>
                    <a:pt x="8" y="537"/>
                  </a:lnTo>
                  <a:lnTo>
                    <a:pt x="14" y="537"/>
                  </a:lnTo>
                  <a:lnTo>
                    <a:pt x="18" y="539"/>
                  </a:lnTo>
                  <a:lnTo>
                    <a:pt x="20" y="540"/>
                  </a:lnTo>
                  <a:lnTo>
                    <a:pt x="20" y="542"/>
                  </a:lnTo>
                  <a:lnTo>
                    <a:pt x="20" y="542"/>
                  </a:lnTo>
                  <a:lnTo>
                    <a:pt x="18" y="547"/>
                  </a:lnTo>
                  <a:lnTo>
                    <a:pt x="18" y="553"/>
                  </a:lnTo>
                  <a:lnTo>
                    <a:pt x="18" y="557"/>
                  </a:lnTo>
                  <a:lnTo>
                    <a:pt x="20" y="560"/>
                  </a:lnTo>
                  <a:lnTo>
                    <a:pt x="20" y="560"/>
                  </a:lnTo>
                  <a:lnTo>
                    <a:pt x="22" y="562"/>
                  </a:lnTo>
                  <a:lnTo>
                    <a:pt x="24" y="563"/>
                  </a:lnTo>
                  <a:lnTo>
                    <a:pt x="25" y="566"/>
                  </a:lnTo>
                  <a:lnTo>
                    <a:pt x="28" y="567"/>
                  </a:lnTo>
                  <a:lnTo>
                    <a:pt x="28" y="567"/>
                  </a:lnTo>
                  <a:lnTo>
                    <a:pt x="41" y="566"/>
                  </a:lnTo>
                  <a:lnTo>
                    <a:pt x="50" y="566"/>
                  </a:lnTo>
                  <a:lnTo>
                    <a:pt x="57" y="566"/>
                  </a:lnTo>
                  <a:lnTo>
                    <a:pt x="57" y="566"/>
                  </a:lnTo>
                  <a:lnTo>
                    <a:pt x="61" y="569"/>
                  </a:lnTo>
                  <a:lnTo>
                    <a:pt x="65" y="572"/>
                  </a:lnTo>
                  <a:lnTo>
                    <a:pt x="65" y="572"/>
                  </a:lnTo>
                  <a:lnTo>
                    <a:pt x="69" y="572"/>
                  </a:lnTo>
                  <a:lnTo>
                    <a:pt x="74" y="573"/>
                  </a:lnTo>
                  <a:lnTo>
                    <a:pt x="78" y="573"/>
                  </a:lnTo>
                  <a:lnTo>
                    <a:pt x="81" y="573"/>
                  </a:lnTo>
                  <a:lnTo>
                    <a:pt x="81" y="573"/>
                  </a:lnTo>
                  <a:lnTo>
                    <a:pt x="81" y="572"/>
                  </a:lnTo>
                  <a:lnTo>
                    <a:pt x="79" y="570"/>
                  </a:lnTo>
                  <a:lnTo>
                    <a:pt x="77" y="566"/>
                  </a:lnTo>
                  <a:lnTo>
                    <a:pt x="74" y="562"/>
                  </a:lnTo>
                  <a:lnTo>
                    <a:pt x="72" y="559"/>
                  </a:lnTo>
                  <a:lnTo>
                    <a:pt x="72" y="559"/>
                  </a:lnTo>
                  <a:lnTo>
                    <a:pt x="71" y="553"/>
                  </a:lnTo>
                  <a:lnTo>
                    <a:pt x="69" y="546"/>
                  </a:lnTo>
                  <a:lnTo>
                    <a:pt x="69" y="546"/>
                  </a:lnTo>
                  <a:lnTo>
                    <a:pt x="69" y="539"/>
                  </a:lnTo>
                  <a:lnTo>
                    <a:pt x="71" y="535"/>
                  </a:lnTo>
                  <a:lnTo>
                    <a:pt x="74" y="532"/>
                  </a:lnTo>
                  <a:lnTo>
                    <a:pt x="74" y="532"/>
                  </a:lnTo>
                  <a:lnTo>
                    <a:pt x="78" y="526"/>
                  </a:lnTo>
                  <a:lnTo>
                    <a:pt x="79" y="525"/>
                  </a:lnTo>
                  <a:lnTo>
                    <a:pt x="82" y="525"/>
                  </a:lnTo>
                  <a:lnTo>
                    <a:pt x="82" y="525"/>
                  </a:lnTo>
                  <a:lnTo>
                    <a:pt x="85" y="525"/>
                  </a:lnTo>
                  <a:lnTo>
                    <a:pt x="88" y="523"/>
                  </a:lnTo>
                  <a:lnTo>
                    <a:pt x="91" y="519"/>
                  </a:lnTo>
                  <a:lnTo>
                    <a:pt x="92" y="513"/>
                  </a:lnTo>
                  <a:lnTo>
                    <a:pt x="92" y="513"/>
                  </a:lnTo>
                  <a:lnTo>
                    <a:pt x="92" y="508"/>
                  </a:lnTo>
                  <a:lnTo>
                    <a:pt x="95" y="503"/>
                  </a:lnTo>
                  <a:lnTo>
                    <a:pt x="104" y="496"/>
                  </a:lnTo>
                  <a:lnTo>
                    <a:pt x="104" y="496"/>
                  </a:lnTo>
                  <a:lnTo>
                    <a:pt x="116" y="486"/>
                  </a:lnTo>
                  <a:lnTo>
                    <a:pt x="121" y="483"/>
                  </a:lnTo>
                  <a:lnTo>
                    <a:pt x="122" y="482"/>
                  </a:lnTo>
                  <a:lnTo>
                    <a:pt x="122" y="481"/>
                  </a:lnTo>
                  <a:lnTo>
                    <a:pt x="122" y="481"/>
                  </a:lnTo>
                  <a:lnTo>
                    <a:pt x="122" y="476"/>
                  </a:lnTo>
                  <a:lnTo>
                    <a:pt x="122" y="472"/>
                  </a:lnTo>
                  <a:lnTo>
                    <a:pt x="125" y="465"/>
                  </a:lnTo>
                  <a:lnTo>
                    <a:pt x="125" y="465"/>
                  </a:lnTo>
                  <a:lnTo>
                    <a:pt x="123" y="463"/>
                  </a:lnTo>
                  <a:lnTo>
                    <a:pt x="122" y="462"/>
                  </a:lnTo>
                  <a:lnTo>
                    <a:pt x="118" y="462"/>
                  </a:lnTo>
                  <a:lnTo>
                    <a:pt x="109" y="461"/>
                  </a:lnTo>
                  <a:lnTo>
                    <a:pt x="109" y="461"/>
                  </a:lnTo>
                  <a:lnTo>
                    <a:pt x="105" y="458"/>
                  </a:lnTo>
                  <a:lnTo>
                    <a:pt x="99" y="452"/>
                  </a:lnTo>
                  <a:lnTo>
                    <a:pt x="96" y="449"/>
                  </a:lnTo>
                  <a:lnTo>
                    <a:pt x="96" y="445"/>
                  </a:lnTo>
                  <a:lnTo>
                    <a:pt x="96" y="441"/>
                  </a:lnTo>
                  <a:lnTo>
                    <a:pt x="98" y="435"/>
                  </a:lnTo>
                  <a:lnTo>
                    <a:pt x="98" y="435"/>
                  </a:lnTo>
                  <a:lnTo>
                    <a:pt x="101" y="431"/>
                  </a:lnTo>
                  <a:lnTo>
                    <a:pt x="104" y="428"/>
                  </a:lnTo>
                  <a:lnTo>
                    <a:pt x="112" y="424"/>
                  </a:lnTo>
                  <a:lnTo>
                    <a:pt x="119" y="421"/>
                  </a:lnTo>
                  <a:lnTo>
                    <a:pt x="123" y="421"/>
                  </a:lnTo>
                  <a:lnTo>
                    <a:pt x="123" y="421"/>
                  </a:lnTo>
                  <a:lnTo>
                    <a:pt x="126" y="419"/>
                  </a:lnTo>
                  <a:lnTo>
                    <a:pt x="126" y="417"/>
                  </a:lnTo>
                  <a:lnTo>
                    <a:pt x="126" y="414"/>
                  </a:lnTo>
                  <a:lnTo>
                    <a:pt x="128" y="412"/>
                  </a:lnTo>
                  <a:lnTo>
                    <a:pt x="128" y="412"/>
                  </a:lnTo>
                  <a:lnTo>
                    <a:pt x="131" y="411"/>
                  </a:lnTo>
                  <a:lnTo>
                    <a:pt x="132" y="408"/>
                  </a:lnTo>
                  <a:lnTo>
                    <a:pt x="132" y="401"/>
                  </a:lnTo>
                  <a:lnTo>
                    <a:pt x="132" y="401"/>
                  </a:lnTo>
                  <a:lnTo>
                    <a:pt x="133" y="391"/>
                  </a:lnTo>
                  <a:lnTo>
                    <a:pt x="135" y="387"/>
                  </a:lnTo>
                  <a:lnTo>
                    <a:pt x="136" y="385"/>
                  </a:lnTo>
                  <a:lnTo>
                    <a:pt x="139" y="385"/>
                  </a:lnTo>
                  <a:lnTo>
                    <a:pt x="139" y="385"/>
                  </a:lnTo>
                  <a:lnTo>
                    <a:pt x="142" y="384"/>
                  </a:lnTo>
                  <a:lnTo>
                    <a:pt x="145" y="382"/>
                  </a:lnTo>
                  <a:lnTo>
                    <a:pt x="145" y="381"/>
                  </a:lnTo>
                  <a:lnTo>
                    <a:pt x="143" y="380"/>
                  </a:lnTo>
                  <a:lnTo>
                    <a:pt x="143" y="380"/>
                  </a:lnTo>
                  <a:lnTo>
                    <a:pt x="141" y="378"/>
                  </a:lnTo>
                  <a:lnTo>
                    <a:pt x="139" y="377"/>
                  </a:lnTo>
                  <a:lnTo>
                    <a:pt x="141" y="374"/>
                  </a:lnTo>
                  <a:lnTo>
                    <a:pt x="143" y="372"/>
                  </a:lnTo>
                  <a:lnTo>
                    <a:pt x="143" y="372"/>
                  </a:lnTo>
                  <a:lnTo>
                    <a:pt x="148" y="374"/>
                  </a:lnTo>
                  <a:lnTo>
                    <a:pt x="149" y="375"/>
                  </a:lnTo>
                  <a:lnTo>
                    <a:pt x="151" y="378"/>
                  </a:lnTo>
                  <a:lnTo>
                    <a:pt x="152" y="378"/>
                  </a:lnTo>
                  <a:lnTo>
                    <a:pt x="152" y="378"/>
                  </a:lnTo>
                  <a:lnTo>
                    <a:pt x="156" y="377"/>
                  </a:lnTo>
                  <a:lnTo>
                    <a:pt x="159" y="374"/>
                  </a:lnTo>
                  <a:lnTo>
                    <a:pt x="160" y="370"/>
                  </a:lnTo>
                  <a:lnTo>
                    <a:pt x="160" y="368"/>
                  </a:lnTo>
                  <a:lnTo>
                    <a:pt x="159" y="365"/>
                  </a:lnTo>
                  <a:lnTo>
                    <a:pt x="159" y="365"/>
                  </a:lnTo>
                  <a:lnTo>
                    <a:pt x="155" y="364"/>
                  </a:lnTo>
                  <a:lnTo>
                    <a:pt x="152" y="365"/>
                  </a:lnTo>
                  <a:lnTo>
                    <a:pt x="151" y="367"/>
                  </a:lnTo>
                  <a:lnTo>
                    <a:pt x="148" y="368"/>
                  </a:lnTo>
                  <a:lnTo>
                    <a:pt x="148" y="368"/>
                  </a:lnTo>
                  <a:lnTo>
                    <a:pt x="145" y="368"/>
                  </a:lnTo>
                  <a:lnTo>
                    <a:pt x="143" y="367"/>
                  </a:lnTo>
                  <a:lnTo>
                    <a:pt x="141" y="365"/>
                  </a:lnTo>
                  <a:lnTo>
                    <a:pt x="139" y="364"/>
                  </a:lnTo>
                  <a:lnTo>
                    <a:pt x="139" y="364"/>
                  </a:lnTo>
                  <a:lnTo>
                    <a:pt x="138" y="362"/>
                  </a:lnTo>
                  <a:lnTo>
                    <a:pt x="138" y="360"/>
                  </a:lnTo>
                  <a:lnTo>
                    <a:pt x="136" y="355"/>
                  </a:lnTo>
                  <a:lnTo>
                    <a:pt x="136" y="353"/>
                  </a:lnTo>
                  <a:lnTo>
                    <a:pt x="136" y="353"/>
                  </a:lnTo>
                  <a:lnTo>
                    <a:pt x="135" y="345"/>
                  </a:lnTo>
                  <a:lnTo>
                    <a:pt x="135" y="341"/>
                  </a:lnTo>
                  <a:lnTo>
                    <a:pt x="136" y="337"/>
                  </a:lnTo>
                  <a:lnTo>
                    <a:pt x="136" y="337"/>
                  </a:lnTo>
                  <a:lnTo>
                    <a:pt x="138" y="337"/>
                  </a:lnTo>
                  <a:lnTo>
                    <a:pt x="139" y="337"/>
                  </a:lnTo>
                  <a:lnTo>
                    <a:pt x="146" y="340"/>
                  </a:lnTo>
                  <a:lnTo>
                    <a:pt x="153" y="343"/>
                  </a:lnTo>
                  <a:lnTo>
                    <a:pt x="162" y="344"/>
                  </a:lnTo>
                  <a:lnTo>
                    <a:pt x="162" y="344"/>
                  </a:lnTo>
                  <a:lnTo>
                    <a:pt x="169" y="344"/>
                  </a:lnTo>
                  <a:lnTo>
                    <a:pt x="175" y="341"/>
                  </a:lnTo>
                  <a:lnTo>
                    <a:pt x="179" y="338"/>
                  </a:lnTo>
                  <a:lnTo>
                    <a:pt x="180" y="335"/>
                  </a:lnTo>
                  <a:lnTo>
                    <a:pt x="180" y="335"/>
                  </a:lnTo>
                  <a:lnTo>
                    <a:pt x="178" y="327"/>
                  </a:lnTo>
                  <a:lnTo>
                    <a:pt x="179" y="323"/>
                  </a:lnTo>
                  <a:lnTo>
                    <a:pt x="179" y="321"/>
                  </a:lnTo>
                  <a:lnTo>
                    <a:pt x="182" y="320"/>
                  </a:lnTo>
                  <a:lnTo>
                    <a:pt x="182" y="320"/>
                  </a:lnTo>
                  <a:lnTo>
                    <a:pt x="185" y="317"/>
                  </a:lnTo>
                  <a:lnTo>
                    <a:pt x="185" y="314"/>
                  </a:lnTo>
                  <a:lnTo>
                    <a:pt x="182" y="311"/>
                  </a:lnTo>
                  <a:lnTo>
                    <a:pt x="180" y="308"/>
                  </a:lnTo>
                  <a:lnTo>
                    <a:pt x="180" y="308"/>
                  </a:lnTo>
                  <a:lnTo>
                    <a:pt x="180" y="304"/>
                  </a:lnTo>
                  <a:lnTo>
                    <a:pt x="182" y="301"/>
                  </a:lnTo>
                  <a:lnTo>
                    <a:pt x="183" y="301"/>
                  </a:lnTo>
                  <a:lnTo>
                    <a:pt x="186" y="301"/>
                  </a:lnTo>
                  <a:lnTo>
                    <a:pt x="186" y="301"/>
                  </a:lnTo>
                  <a:lnTo>
                    <a:pt x="192" y="303"/>
                  </a:lnTo>
                  <a:lnTo>
                    <a:pt x="202" y="303"/>
                  </a:lnTo>
                  <a:lnTo>
                    <a:pt x="227" y="300"/>
                  </a:lnTo>
                  <a:lnTo>
                    <a:pt x="227" y="300"/>
                  </a:lnTo>
                  <a:lnTo>
                    <a:pt x="240" y="296"/>
                  </a:lnTo>
                  <a:lnTo>
                    <a:pt x="249" y="293"/>
                  </a:lnTo>
                  <a:lnTo>
                    <a:pt x="256" y="289"/>
                  </a:lnTo>
                  <a:lnTo>
                    <a:pt x="259" y="284"/>
                  </a:lnTo>
                  <a:lnTo>
                    <a:pt x="259" y="284"/>
                  </a:lnTo>
                  <a:lnTo>
                    <a:pt x="260" y="280"/>
                  </a:lnTo>
                  <a:lnTo>
                    <a:pt x="264" y="274"/>
                  </a:lnTo>
                  <a:lnTo>
                    <a:pt x="273" y="263"/>
                  </a:lnTo>
                  <a:lnTo>
                    <a:pt x="273" y="263"/>
                  </a:lnTo>
                  <a:lnTo>
                    <a:pt x="274" y="260"/>
                  </a:lnTo>
                  <a:lnTo>
                    <a:pt x="273" y="257"/>
                  </a:lnTo>
                  <a:lnTo>
                    <a:pt x="270" y="254"/>
                  </a:lnTo>
                  <a:lnTo>
                    <a:pt x="266" y="253"/>
                  </a:lnTo>
                  <a:lnTo>
                    <a:pt x="266" y="253"/>
                  </a:lnTo>
                  <a:lnTo>
                    <a:pt x="261" y="252"/>
                  </a:lnTo>
                  <a:lnTo>
                    <a:pt x="260" y="247"/>
                  </a:lnTo>
                  <a:lnTo>
                    <a:pt x="261" y="243"/>
                  </a:lnTo>
                  <a:lnTo>
                    <a:pt x="263" y="239"/>
                  </a:lnTo>
                  <a:lnTo>
                    <a:pt x="263" y="239"/>
                  </a:lnTo>
                  <a:lnTo>
                    <a:pt x="264" y="236"/>
                  </a:lnTo>
                  <a:lnTo>
                    <a:pt x="263" y="233"/>
                  </a:lnTo>
                  <a:lnTo>
                    <a:pt x="259" y="230"/>
                  </a:lnTo>
                  <a:lnTo>
                    <a:pt x="254" y="229"/>
                  </a:lnTo>
                  <a:lnTo>
                    <a:pt x="254" y="229"/>
                  </a:lnTo>
                  <a:lnTo>
                    <a:pt x="249" y="229"/>
                  </a:lnTo>
                  <a:lnTo>
                    <a:pt x="243" y="226"/>
                  </a:lnTo>
                  <a:lnTo>
                    <a:pt x="242" y="222"/>
                  </a:lnTo>
                  <a:lnTo>
                    <a:pt x="242" y="220"/>
                  </a:lnTo>
                  <a:lnTo>
                    <a:pt x="243" y="219"/>
                  </a:lnTo>
                  <a:lnTo>
                    <a:pt x="243" y="219"/>
                  </a:lnTo>
                  <a:lnTo>
                    <a:pt x="246" y="216"/>
                  </a:lnTo>
                  <a:lnTo>
                    <a:pt x="249" y="217"/>
                  </a:lnTo>
                  <a:lnTo>
                    <a:pt x="249" y="217"/>
                  </a:lnTo>
                  <a:lnTo>
                    <a:pt x="250" y="213"/>
                  </a:lnTo>
                  <a:lnTo>
                    <a:pt x="250" y="210"/>
                  </a:lnTo>
                  <a:lnTo>
                    <a:pt x="250" y="210"/>
                  </a:lnTo>
                  <a:lnTo>
                    <a:pt x="247" y="209"/>
                  </a:lnTo>
                  <a:lnTo>
                    <a:pt x="246" y="206"/>
                  </a:lnTo>
                  <a:lnTo>
                    <a:pt x="244" y="200"/>
                  </a:lnTo>
                  <a:lnTo>
                    <a:pt x="244" y="200"/>
                  </a:lnTo>
                  <a:lnTo>
                    <a:pt x="246" y="195"/>
                  </a:lnTo>
                  <a:lnTo>
                    <a:pt x="247" y="192"/>
                  </a:lnTo>
                  <a:lnTo>
                    <a:pt x="249" y="188"/>
                  </a:lnTo>
                  <a:lnTo>
                    <a:pt x="249" y="180"/>
                  </a:lnTo>
                  <a:lnTo>
                    <a:pt x="249" y="180"/>
                  </a:lnTo>
                  <a:lnTo>
                    <a:pt x="250" y="172"/>
                  </a:lnTo>
                  <a:lnTo>
                    <a:pt x="252" y="165"/>
                  </a:lnTo>
                  <a:lnTo>
                    <a:pt x="254" y="158"/>
                  </a:lnTo>
                  <a:lnTo>
                    <a:pt x="254" y="152"/>
                  </a:lnTo>
                  <a:lnTo>
                    <a:pt x="254" y="152"/>
                  </a:lnTo>
                  <a:lnTo>
                    <a:pt x="256" y="151"/>
                  </a:lnTo>
                  <a:lnTo>
                    <a:pt x="257" y="148"/>
                  </a:lnTo>
                  <a:lnTo>
                    <a:pt x="261" y="142"/>
                  </a:lnTo>
                  <a:lnTo>
                    <a:pt x="269" y="135"/>
                  </a:lnTo>
                  <a:lnTo>
                    <a:pt x="274" y="126"/>
                  </a:lnTo>
                  <a:lnTo>
                    <a:pt x="274" y="126"/>
                  </a:lnTo>
                  <a:lnTo>
                    <a:pt x="280" y="118"/>
                  </a:lnTo>
                  <a:lnTo>
                    <a:pt x="289" y="109"/>
                  </a:lnTo>
                  <a:lnTo>
                    <a:pt x="296" y="102"/>
                  </a:lnTo>
                  <a:lnTo>
                    <a:pt x="301" y="98"/>
                  </a:lnTo>
                  <a:lnTo>
                    <a:pt x="301" y="98"/>
                  </a:lnTo>
                  <a:lnTo>
                    <a:pt x="313" y="92"/>
                  </a:lnTo>
                  <a:lnTo>
                    <a:pt x="318" y="89"/>
                  </a:lnTo>
                  <a:lnTo>
                    <a:pt x="321" y="87"/>
                  </a:lnTo>
                  <a:lnTo>
                    <a:pt x="321" y="87"/>
                  </a:lnTo>
                  <a:lnTo>
                    <a:pt x="321" y="82"/>
                  </a:lnTo>
                  <a:lnTo>
                    <a:pt x="321" y="74"/>
                  </a:lnTo>
                  <a:lnTo>
                    <a:pt x="320" y="67"/>
                  </a:lnTo>
                  <a:lnTo>
                    <a:pt x="318" y="62"/>
                  </a:lnTo>
                  <a:lnTo>
                    <a:pt x="318" y="6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4" name="Freeform 295">
              <a:extLst>
                <a:ext uri="{FF2B5EF4-FFF2-40B4-BE49-F238E27FC236}">
                  <a16:creationId xmlns:a16="http://schemas.microsoft.com/office/drawing/2014/main" id="{7E784F6B-28F3-4B70-809B-BEC5EA2F426A}"/>
                </a:ext>
              </a:extLst>
            </p:cNvPr>
            <p:cNvSpPr>
              <a:spLocks/>
            </p:cNvSpPr>
            <p:nvPr/>
          </p:nvSpPr>
          <p:spPr bwMode="auto">
            <a:xfrm>
              <a:off x="2370254" y="4056666"/>
              <a:ext cx="196634" cy="1019948"/>
            </a:xfrm>
            <a:custGeom>
              <a:avLst/>
              <a:gdLst/>
              <a:ahLst/>
              <a:cxnLst>
                <a:cxn ang="0">
                  <a:pos x="52" y="613"/>
                </a:cxn>
                <a:cxn ang="0">
                  <a:pos x="38" y="579"/>
                </a:cxn>
                <a:cxn ang="0">
                  <a:pos x="49" y="553"/>
                </a:cxn>
                <a:cxn ang="0">
                  <a:pos x="62" y="529"/>
                </a:cxn>
                <a:cxn ang="0">
                  <a:pos x="62" y="493"/>
                </a:cxn>
                <a:cxn ang="0">
                  <a:pos x="59" y="479"/>
                </a:cxn>
                <a:cxn ang="0">
                  <a:pos x="56" y="448"/>
                </a:cxn>
                <a:cxn ang="0">
                  <a:pos x="58" y="409"/>
                </a:cxn>
                <a:cxn ang="0">
                  <a:pos x="71" y="375"/>
                </a:cxn>
                <a:cxn ang="0">
                  <a:pos x="76" y="330"/>
                </a:cxn>
                <a:cxn ang="0">
                  <a:pos x="88" y="294"/>
                </a:cxn>
                <a:cxn ang="0">
                  <a:pos x="82" y="246"/>
                </a:cxn>
                <a:cxn ang="0">
                  <a:pos x="91" y="205"/>
                </a:cxn>
                <a:cxn ang="0">
                  <a:pos x="106" y="168"/>
                </a:cxn>
                <a:cxn ang="0">
                  <a:pos x="118" y="146"/>
                </a:cxn>
                <a:cxn ang="0">
                  <a:pos x="133" y="106"/>
                </a:cxn>
                <a:cxn ang="0">
                  <a:pos x="119" y="61"/>
                </a:cxn>
                <a:cxn ang="0">
                  <a:pos x="116" y="31"/>
                </a:cxn>
                <a:cxn ang="0">
                  <a:pos x="98" y="0"/>
                </a:cxn>
                <a:cxn ang="0">
                  <a:pos x="89" y="48"/>
                </a:cxn>
                <a:cxn ang="0">
                  <a:pos x="82" y="126"/>
                </a:cxn>
                <a:cxn ang="0">
                  <a:pos x="64" y="195"/>
                </a:cxn>
                <a:cxn ang="0">
                  <a:pos x="64" y="264"/>
                </a:cxn>
                <a:cxn ang="0">
                  <a:pos x="42" y="330"/>
                </a:cxn>
                <a:cxn ang="0">
                  <a:pos x="35" y="375"/>
                </a:cxn>
                <a:cxn ang="0">
                  <a:pos x="29" y="428"/>
                </a:cxn>
                <a:cxn ang="0">
                  <a:pos x="31" y="459"/>
                </a:cxn>
                <a:cxn ang="0">
                  <a:pos x="44" y="431"/>
                </a:cxn>
                <a:cxn ang="0">
                  <a:pos x="41" y="459"/>
                </a:cxn>
                <a:cxn ang="0">
                  <a:pos x="38" y="486"/>
                </a:cxn>
                <a:cxn ang="0">
                  <a:pos x="29" y="508"/>
                </a:cxn>
                <a:cxn ang="0">
                  <a:pos x="29" y="496"/>
                </a:cxn>
                <a:cxn ang="0">
                  <a:pos x="22" y="503"/>
                </a:cxn>
                <a:cxn ang="0">
                  <a:pos x="10" y="520"/>
                </a:cxn>
                <a:cxn ang="0">
                  <a:pos x="11" y="530"/>
                </a:cxn>
                <a:cxn ang="0">
                  <a:pos x="17" y="550"/>
                </a:cxn>
                <a:cxn ang="0">
                  <a:pos x="24" y="553"/>
                </a:cxn>
                <a:cxn ang="0">
                  <a:pos x="4" y="570"/>
                </a:cxn>
                <a:cxn ang="0">
                  <a:pos x="15" y="573"/>
                </a:cxn>
                <a:cxn ang="0">
                  <a:pos x="12" y="596"/>
                </a:cxn>
                <a:cxn ang="0">
                  <a:pos x="24" y="587"/>
                </a:cxn>
                <a:cxn ang="0">
                  <a:pos x="11" y="614"/>
                </a:cxn>
                <a:cxn ang="0">
                  <a:pos x="21" y="624"/>
                </a:cxn>
                <a:cxn ang="0">
                  <a:pos x="29" y="636"/>
                </a:cxn>
                <a:cxn ang="0">
                  <a:pos x="47" y="640"/>
                </a:cxn>
                <a:cxn ang="0">
                  <a:pos x="39" y="650"/>
                </a:cxn>
                <a:cxn ang="0">
                  <a:pos x="49" y="657"/>
                </a:cxn>
                <a:cxn ang="0">
                  <a:pos x="38" y="668"/>
                </a:cxn>
                <a:cxn ang="0">
                  <a:pos x="68" y="663"/>
                </a:cxn>
                <a:cxn ang="0">
                  <a:pos x="31" y="671"/>
                </a:cxn>
                <a:cxn ang="0">
                  <a:pos x="56" y="690"/>
                </a:cxn>
                <a:cxn ang="0">
                  <a:pos x="74" y="668"/>
                </a:cxn>
                <a:cxn ang="0">
                  <a:pos x="79" y="664"/>
                </a:cxn>
                <a:cxn ang="0">
                  <a:pos x="91" y="675"/>
                </a:cxn>
                <a:cxn ang="0">
                  <a:pos x="82" y="675"/>
                </a:cxn>
                <a:cxn ang="0">
                  <a:pos x="66" y="690"/>
                </a:cxn>
                <a:cxn ang="0">
                  <a:pos x="72" y="700"/>
                </a:cxn>
                <a:cxn ang="0">
                  <a:pos x="86" y="701"/>
                </a:cxn>
                <a:cxn ang="0">
                  <a:pos x="105" y="710"/>
                </a:cxn>
                <a:cxn ang="0">
                  <a:pos x="125" y="711"/>
                </a:cxn>
                <a:cxn ang="0">
                  <a:pos x="111" y="684"/>
                </a:cxn>
                <a:cxn ang="0">
                  <a:pos x="91" y="640"/>
                </a:cxn>
              </a:cxnLst>
              <a:rect l="0" t="0" r="r" b="b"/>
              <a:pathLst>
                <a:path w="139" h="721">
                  <a:moveTo>
                    <a:pt x="62" y="641"/>
                  </a:moveTo>
                  <a:lnTo>
                    <a:pt x="62" y="641"/>
                  </a:lnTo>
                  <a:lnTo>
                    <a:pt x="59" y="640"/>
                  </a:lnTo>
                  <a:lnTo>
                    <a:pt x="58" y="637"/>
                  </a:lnTo>
                  <a:lnTo>
                    <a:pt x="56" y="636"/>
                  </a:lnTo>
                  <a:lnTo>
                    <a:pt x="54" y="634"/>
                  </a:lnTo>
                  <a:lnTo>
                    <a:pt x="54" y="634"/>
                  </a:lnTo>
                  <a:lnTo>
                    <a:pt x="52" y="631"/>
                  </a:lnTo>
                  <a:lnTo>
                    <a:pt x="52" y="627"/>
                  </a:lnTo>
                  <a:lnTo>
                    <a:pt x="52" y="621"/>
                  </a:lnTo>
                  <a:lnTo>
                    <a:pt x="54" y="616"/>
                  </a:lnTo>
                  <a:lnTo>
                    <a:pt x="54" y="616"/>
                  </a:lnTo>
                  <a:lnTo>
                    <a:pt x="54" y="614"/>
                  </a:lnTo>
                  <a:lnTo>
                    <a:pt x="52" y="613"/>
                  </a:lnTo>
                  <a:lnTo>
                    <a:pt x="48" y="611"/>
                  </a:lnTo>
                  <a:lnTo>
                    <a:pt x="42" y="611"/>
                  </a:lnTo>
                  <a:lnTo>
                    <a:pt x="38" y="611"/>
                  </a:lnTo>
                  <a:lnTo>
                    <a:pt x="38" y="611"/>
                  </a:lnTo>
                  <a:lnTo>
                    <a:pt x="37" y="609"/>
                  </a:lnTo>
                  <a:lnTo>
                    <a:pt x="37" y="607"/>
                  </a:lnTo>
                  <a:lnTo>
                    <a:pt x="37" y="604"/>
                  </a:lnTo>
                  <a:lnTo>
                    <a:pt x="35" y="600"/>
                  </a:lnTo>
                  <a:lnTo>
                    <a:pt x="35" y="600"/>
                  </a:lnTo>
                  <a:lnTo>
                    <a:pt x="34" y="596"/>
                  </a:lnTo>
                  <a:lnTo>
                    <a:pt x="34" y="593"/>
                  </a:lnTo>
                  <a:lnTo>
                    <a:pt x="35" y="586"/>
                  </a:lnTo>
                  <a:lnTo>
                    <a:pt x="35" y="586"/>
                  </a:lnTo>
                  <a:lnTo>
                    <a:pt x="38" y="579"/>
                  </a:lnTo>
                  <a:lnTo>
                    <a:pt x="41" y="576"/>
                  </a:lnTo>
                  <a:lnTo>
                    <a:pt x="44" y="574"/>
                  </a:lnTo>
                  <a:lnTo>
                    <a:pt x="44" y="574"/>
                  </a:lnTo>
                  <a:lnTo>
                    <a:pt x="45" y="574"/>
                  </a:lnTo>
                  <a:lnTo>
                    <a:pt x="47" y="573"/>
                  </a:lnTo>
                  <a:lnTo>
                    <a:pt x="47" y="570"/>
                  </a:lnTo>
                  <a:lnTo>
                    <a:pt x="48" y="567"/>
                  </a:lnTo>
                  <a:lnTo>
                    <a:pt x="51" y="563"/>
                  </a:lnTo>
                  <a:lnTo>
                    <a:pt x="51" y="563"/>
                  </a:lnTo>
                  <a:lnTo>
                    <a:pt x="52" y="562"/>
                  </a:lnTo>
                  <a:lnTo>
                    <a:pt x="52" y="560"/>
                  </a:lnTo>
                  <a:lnTo>
                    <a:pt x="51" y="557"/>
                  </a:lnTo>
                  <a:lnTo>
                    <a:pt x="49" y="555"/>
                  </a:lnTo>
                  <a:lnTo>
                    <a:pt x="49" y="553"/>
                  </a:lnTo>
                  <a:lnTo>
                    <a:pt x="49" y="552"/>
                  </a:lnTo>
                  <a:lnTo>
                    <a:pt x="49" y="552"/>
                  </a:lnTo>
                  <a:lnTo>
                    <a:pt x="52" y="549"/>
                  </a:lnTo>
                  <a:lnTo>
                    <a:pt x="52" y="545"/>
                  </a:lnTo>
                  <a:lnTo>
                    <a:pt x="54" y="542"/>
                  </a:lnTo>
                  <a:lnTo>
                    <a:pt x="56" y="540"/>
                  </a:lnTo>
                  <a:lnTo>
                    <a:pt x="56" y="540"/>
                  </a:lnTo>
                  <a:lnTo>
                    <a:pt x="59" y="540"/>
                  </a:lnTo>
                  <a:lnTo>
                    <a:pt x="59" y="539"/>
                  </a:lnTo>
                  <a:lnTo>
                    <a:pt x="59" y="535"/>
                  </a:lnTo>
                  <a:lnTo>
                    <a:pt x="59" y="532"/>
                  </a:lnTo>
                  <a:lnTo>
                    <a:pt x="61" y="530"/>
                  </a:lnTo>
                  <a:lnTo>
                    <a:pt x="62" y="529"/>
                  </a:lnTo>
                  <a:lnTo>
                    <a:pt x="62" y="529"/>
                  </a:lnTo>
                  <a:lnTo>
                    <a:pt x="64" y="528"/>
                  </a:lnTo>
                  <a:lnTo>
                    <a:pt x="64" y="525"/>
                  </a:lnTo>
                  <a:lnTo>
                    <a:pt x="62" y="522"/>
                  </a:lnTo>
                  <a:lnTo>
                    <a:pt x="62" y="518"/>
                  </a:lnTo>
                  <a:lnTo>
                    <a:pt x="62" y="518"/>
                  </a:lnTo>
                  <a:lnTo>
                    <a:pt x="62" y="513"/>
                  </a:lnTo>
                  <a:lnTo>
                    <a:pt x="61" y="509"/>
                  </a:lnTo>
                  <a:lnTo>
                    <a:pt x="62" y="506"/>
                  </a:lnTo>
                  <a:lnTo>
                    <a:pt x="65" y="505"/>
                  </a:lnTo>
                  <a:lnTo>
                    <a:pt x="65" y="505"/>
                  </a:lnTo>
                  <a:lnTo>
                    <a:pt x="68" y="502"/>
                  </a:lnTo>
                  <a:lnTo>
                    <a:pt x="68" y="499"/>
                  </a:lnTo>
                  <a:lnTo>
                    <a:pt x="65" y="496"/>
                  </a:lnTo>
                  <a:lnTo>
                    <a:pt x="62" y="493"/>
                  </a:lnTo>
                  <a:lnTo>
                    <a:pt x="62" y="493"/>
                  </a:lnTo>
                  <a:lnTo>
                    <a:pt x="61" y="492"/>
                  </a:lnTo>
                  <a:lnTo>
                    <a:pt x="62" y="491"/>
                  </a:lnTo>
                  <a:lnTo>
                    <a:pt x="68" y="491"/>
                  </a:lnTo>
                  <a:lnTo>
                    <a:pt x="68" y="491"/>
                  </a:lnTo>
                  <a:lnTo>
                    <a:pt x="69" y="491"/>
                  </a:lnTo>
                  <a:lnTo>
                    <a:pt x="71" y="489"/>
                  </a:lnTo>
                  <a:lnTo>
                    <a:pt x="71" y="486"/>
                  </a:lnTo>
                  <a:lnTo>
                    <a:pt x="69" y="483"/>
                  </a:lnTo>
                  <a:lnTo>
                    <a:pt x="66" y="483"/>
                  </a:lnTo>
                  <a:lnTo>
                    <a:pt x="66" y="483"/>
                  </a:lnTo>
                  <a:lnTo>
                    <a:pt x="62" y="483"/>
                  </a:lnTo>
                  <a:lnTo>
                    <a:pt x="59" y="482"/>
                  </a:lnTo>
                  <a:lnTo>
                    <a:pt x="59" y="479"/>
                  </a:lnTo>
                  <a:lnTo>
                    <a:pt x="61" y="475"/>
                  </a:lnTo>
                  <a:lnTo>
                    <a:pt x="61" y="475"/>
                  </a:lnTo>
                  <a:lnTo>
                    <a:pt x="62" y="473"/>
                  </a:lnTo>
                  <a:lnTo>
                    <a:pt x="62" y="472"/>
                  </a:lnTo>
                  <a:lnTo>
                    <a:pt x="61" y="469"/>
                  </a:lnTo>
                  <a:lnTo>
                    <a:pt x="59" y="468"/>
                  </a:lnTo>
                  <a:lnTo>
                    <a:pt x="58" y="465"/>
                  </a:lnTo>
                  <a:lnTo>
                    <a:pt x="58" y="465"/>
                  </a:lnTo>
                  <a:lnTo>
                    <a:pt x="59" y="461"/>
                  </a:lnTo>
                  <a:lnTo>
                    <a:pt x="59" y="458"/>
                  </a:lnTo>
                  <a:lnTo>
                    <a:pt x="56" y="456"/>
                  </a:lnTo>
                  <a:lnTo>
                    <a:pt x="56" y="456"/>
                  </a:lnTo>
                  <a:lnTo>
                    <a:pt x="56" y="454"/>
                  </a:lnTo>
                  <a:lnTo>
                    <a:pt x="56" y="448"/>
                  </a:lnTo>
                  <a:lnTo>
                    <a:pt x="58" y="442"/>
                  </a:lnTo>
                  <a:lnTo>
                    <a:pt x="59" y="439"/>
                  </a:lnTo>
                  <a:lnTo>
                    <a:pt x="59" y="439"/>
                  </a:lnTo>
                  <a:lnTo>
                    <a:pt x="61" y="439"/>
                  </a:lnTo>
                  <a:lnTo>
                    <a:pt x="61" y="436"/>
                  </a:lnTo>
                  <a:lnTo>
                    <a:pt x="61" y="432"/>
                  </a:lnTo>
                  <a:lnTo>
                    <a:pt x="61" y="422"/>
                  </a:lnTo>
                  <a:lnTo>
                    <a:pt x="61" y="422"/>
                  </a:lnTo>
                  <a:lnTo>
                    <a:pt x="59" y="419"/>
                  </a:lnTo>
                  <a:lnTo>
                    <a:pt x="59" y="417"/>
                  </a:lnTo>
                  <a:lnTo>
                    <a:pt x="58" y="414"/>
                  </a:lnTo>
                  <a:lnTo>
                    <a:pt x="56" y="411"/>
                  </a:lnTo>
                  <a:lnTo>
                    <a:pt x="56" y="411"/>
                  </a:lnTo>
                  <a:lnTo>
                    <a:pt x="58" y="409"/>
                  </a:lnTo>
                  <a:lnTo>
                    <a:pt x="59" y="407"/>
                  </a:lnTo>
                  <a:lnTo>
                    <a:pt x="61" y="404"/>
                  </a:lnTo>
                  <a:lnTo>
                    <a:pt x="62" y="399"/>
                  </a:lnTo>
                  <a:lnTo>
                    <a:pt x="62" y="399"/>
                  </a:lnTo>
                  <a:lnTo>
                    <a:pt x="62" y="392"/>
                  </a:lnTo>
                  <a:lnTo>
                    <a:pt x="64" y="391"/>
                  </a:lnTo>
                  <a:lnTo>
                    <a:pt x="66" y="390"/>
                  </a:lnTo>
                  <a:lnTo>
                    <a:pt x="66" y="390"/>
                  </a:lnTo>
                  <a:lnTo>
                    <a:pt x="66" y="388"/>
                  </a:lnTo>
                  <a:lnTo>
                    <a:pt x="68" y="385"/>
                  </a:lnTo>
                  <a:lnTo>
                    <a:pt x="66" y="378"/>
                  </a:lnTo>
                  <a:lnTo>
                    <a:pt x="66" y="378"/>
                  </a:lnTo>
                  <a:lnTo>
                    <a:pt x="68" y="377"/>
                  </a:lnTo>
                  <a:lnTo>
                    <a:pt x="71" y="375"/>
                  </a:lnTo>
                  <a:lnTo>
                    <a:pt x="74" y="375"/>
                  </a:lnTo>
                  <a:lnTo>
                    <a:pt x="75" y="374"/>
                  </a:lnTo>
                  <a:lnTo>
                    <a:pt x="76" y="371"/>
                  </a:lnTo>
                  <a:lnTo>
                    <a:pt x="76" y="371"/>
                  </a:lnTo>
                  <a:lnTo>
                    <a:pt x="75" y="368"/>
                  </a:lnTo>
                  <a:lnTo>
                    <a:pt x="74" y="367"/>
                  </a:lnTo>
                  <a:lnTo>
                    <a:pt x="72" y="365"/>
                  </a:lnTo>
                  <a:lnTo>
                    <a:pt x="72" y="363"/>
                  </a:lnTo>
                  <a:lnTo>
                    <a:pt x="72" y="363"/>
                  </a:lnTo>
                  <a:lnTo>
                    <a:pt x="72" y="354"/>
                  </a:lnTo>
                  <a:lnTo>
                    <a:pt x="72" y="341"/>
                  </a:lnTo>
                  <a:lnTo>
                    <a:pt x="72" y="341"/>
                  </a:lnTo>
                  <a:lnTo>
                    <a:pt x="74" y="334"/>
                  </a:lnTo>
                  <a:lnTo>
                    <a:pt x="76" y="330"/>
                  </a:lnTo>
                  <a:lnTo>
                    <a:pt x="84" y="326"/>
                  </a:lnTo>
                  <a:lnTo>
                    <a:pt x="84" y="326"/>
                  </a:lnTo>
                  <a:lnTo>
                    <a:pt x="85" y="324"/>
                  </a:lnTo>
                  <a:lnTo>
                    <a:pt x="85" y="321"/>
                  </a:lnTo>
                  <a:lnTo>
                    <a:pt x="84" y="316"/>
                  </a:lnTo>
                  <a:lnTo>
                    <a:pt x="82" y="308"/>
                  </a:lnTo>
                  <a:lnTo>
                    <a:pt x="82" y="307"/>
                  </a:lnTo>
                  <a:lnTo>
                    <a:pt x="84" y="306"/>
                  </a:lnTo>
                  <a:lnTo>
                    <a:pt x="84" y="306"/>
                  </a:lnTo>
                  <a:lnTo>
                    <a:pt x="86" y="303"/>
                  </a:lnTo>
                  <a:lnTo>
                    <a:pt x="86" y="300"/>
                  </a:lnTo>
                  <a:lnTo>
                    <a:pt x="86" y="296"/>
                  </a:lnTo>
                  <a:lnTo>
                    <a:pt x="88" y="294"/>
                  </a:lnTo>
                  <a:lnTo>
                    <a:pt x="88" y="294"/>
                  </a:lnTo>
                  <a:lnTo>
                    <a:pt x="91" y="291"/>
                  </a:lnTo>
                  <a:lnTo>
                    <a:pt x="91" y="289"/>
                  </a:lnTo>
                  <a:lnTo>
                    <a:pt x="93" y="280"/>
                  </a:lnTo>
                  <a:lnTo>
                    <a:pt x="93" y="280"/>
                  </a:lnTo>
                  <a:lnTo>
                    <a:pt x="93" y="276"/>
                  </a:lnTo>
                  <a:lnTo>
                    <a:pt x="92" y="273"/>
                  </a:lnTo>
                  <a:lnTo>
                    <a:pt x="89" y="270"/>
                  </a:lnTo>
                  <a:lnTo>
                    <a:pt x="89" y="266"/>
                  </a:lnTo>
                  <a:lnTo>
                    <a:pt x="89" y="266"/>
                  </a:lnTo>
                  <a:lnTo>
                    <a:pt x="88" y="259"/>
                  </a:lnTo>
                  <a:lnTo>
                    <a:pt x="86" y="254"/>
                  </a:lnTo>
                  <a:lnTo>
                    <a:pt x="84" y="250"/>
                  </a:lnTo>
                  <a:lnTo>
                    <a:pt x="84" y="250"/>
                  </a:lnTo>
                  <a:lnTo>
                    <a:pt x="82" y="246"/>
                  </a:lnTo>
                  <a:lnTo>
                    <a:pt x="81" y="240"/>
                  </a:lnTo>
                  <a:lnTo>
                    <a:pt x="82" y="234"/>
                  </a:lnTo>
                  <a:lnTo>
                    <a:pt x="84" y="233"/>
                  </a:lnTo>
                  <a:lnTo>
                    <a:pt x="84" y="233"/>
                  </a:lnTo>
                  <a:lnTo>
                    <a:pt x="85" y="232"/>
                  </a:lnTo>
                  <a:lnTo>
                    <a:pt x="86" y="227"/>
                  </a:lnTo>
                  <a:lnTo>
                    <a:pt x="88" y="223"/>
                  </a:lnTo>
                  <a:lnTo>
                    <a:pt x="89" y="222"/>
                  </a:lnTo>
                  <a:lnTo>
                    <a:pt x="91" y="220"/>
                  </a:lnTo>
                  <a:lnTo>
                    <a:pt x="91" y="220"/>
                  </a:lnTo>
                  <a:lnTo>
                    <a:pt x="92" y="220"/>
                  </a:lnTo>
                  <a:lnTo>
                    <a:pt x="93" y="219"/>
                  </a:lnTo>
                  <a:lnTo>
                    <a:pt x="93" y="215"/>
                  </a:lnTo>
                  <a:lnTo>
                    <a:pt x="91" y="205"/>
                  </a:lnTo>
                  <a:lnTo>
                    <a:pt x="91" y="205"/>
                  </a:lnTo>
                  <a:lnTo>
                    <a:pt x="91" y="200"/>
                  </a:lnTo>
                  <a:lnTo>
                    <a:pt x="92" y="199"/>
                  </a:lnTo>
                  <a:lnTo>
                    <a:pt x="93" y="197"/>
                  </a:lnTo>
                  <a:lnTo>
                    <a:pt x="95" y="196"/>
                  </a:lnTo>
                  <a:lnTo>
                    <a:pt x="95" y="196"/>
                  </a:lnTo>
                  <a:lnTo>
                    <a:pt x="95" y="192"/>
                  </a:lnTo>
                  <a:lnTo>
                    <a:pt x="96" y="188"/>
                  </a:lnTo>
                  <a:lnTo>
                    <a:pt x="99" y="183"/>
                  </a:lnTo>
                  <a:lnTo>
                    <a:pt x="102" y="180"/>
                  </a:lnTo>
                  <a:lnTo>
                    <a:pt x="102" y="180"/>
                  </a:lnTo>
                  <a:lnTo>
                    <a:pt x="105" y="179"/>
                  </a:lnTo>
                  <a:lnTo>
                    <a:pt x="106" y="175"/>
                  </a:lnTo>
                  <a:lnTo>
                    <a:pt x="106" y="168"/>
                  </a:lnTo>
                  <a:lnTo>
                    <a:pt x="106" y="168"/>
                  </a:lnTo>
                  <a:lnTo>
                    <a:pt x="108" y="165"/>
                  </a:lnTo>
                  <a:lnTo>
                    <a:pt x="111" y="163"/>
                  </a:lnTo>
                  <a:lnTo>
                    <a:pt x="116" y="159"/>
                  </a:lnTo>
                  <a:lnTo>
                    <a:pt x="116" y="159"/>
                  </a:lnTo>
                  <a:lnTo>
                    <a:pt x="118" y="159"/>
                  </a:lnTo>
                  <a:lnTo>
                    <a:pt x="118" y="158"/>
                  </a:lnTo>
                  <a:lnTo>
                    <a:pt x="115" y="155"/>
                  </a:lnTo>
                  <a:lnTo>
                    <a:pt x="115" y="152"/>
                  </a:lnTo>
                  <a:lnTo>
                    <a:pt x="115" y="151"/>
                  </a:lnTo>
                  <a:lnTo>
                    <a:pt x="116" y="149"/>
                  </a:lnTo>
                  <a:lnTo>
                    <a:pt x="116" y="149"/>
                  </a:lnTo>
                  <a:lnTo>
                    <a:pt x="118" y="148"/>
                  </a:lnTo>
                  <a:lnTo>
                    <a:pt x="118" y="146"/>
                  </a:lnTo>
                  <a:lnTo>
                    <a:pt x="116" y="141"/>
                  </a:lnTo>
                  <a:lnTo>
                    <a:pt x="115" y="135"/>
                  </a:lnTo>
                  <a:lnTo>
                    <a:pt x="113" y="133"/>
                  </a:lnTo>
                  <a:lnTo>
                    <a:pt x="115" y="132"/>
                  </a:lnTo>
                  <a:lnTo>
                    <a:pt x="115" y="132"/>
                  </a:lnTo>
                  <a:lnTo>
                    <a:pt x="116" y="129"/>
                  </a:lnTo>
                  <a:lnTo>
                    <a:pt x="116" y="126"/>
                  </a:lnTo>
                  <a:lnTo>
                    <a:pt x="115" y="121"/>
                  </a:lnTo>
                  <a:lnTo>
                    <a:pt x="115" y="121"/>
                  </a:lnTo>
                  <a:lnTo>
                    <a:pt x="118" y="116"/>
                  </a:lnTo>
                  <a:lnTo>
                    <a:pt x="123" y="114"/>
                  </a:lnTo>
                  <a:lnTo>
                    <a:pt x="130" y="109"/>
                  </a:lnTo>
                  <a:lnTo>
                    <a:pt x="133" y="106"/>
                  </a:lnTo>
                  <a:lnTo>
                    <a:pt x="133" y="106"/>
                  </a:lnTo>
                  <a:lnTo>
                    <a:pt x="136" y="98"/>
                  </a:lnTo>
                  <a:lnTo>
                    <a:pt x="138" y="87"/>
                  </a:lnTo>
                  <a:lnTo>
                    <a:pt x="138" y="87"/>
                  </a:lnTo>
                  <a:lnTo>
                    <a:pt x="130" y="91"/>
                  </a:lnTo>
                  <a:lnTo>
                    <a:pt x="128" y="91"/>
                  </a:lnTo>
                  <a:lnTo>
                    <a:pt x="128" y="91"/>
                  </a:lnTo>
                  <a:lnTo>
                    <a:pt x="128" y="91"/>
                  </a:lnTo>
                  <a:lnTo>
                    <a:pt x="126" y="82"/>
                  </a:lnTo>
                  <a:lnTo>
                    <a:pt x="125" y="77"/>
                  </a:lnTo>
                  <a:lnTo>
                    <a:pt x="123" y="72"/>
                  </a:lnTo>
                  <a:lnTo>
                    <a:pt x="123" y="72"/>
                  </a:lnTo>
                  <a:lnTo>
                    <a:pt x="121" y="69"/>
                  </a:lnTo>
                  <a:lnTo>
                    <a:pt x="121" y="64"/>
                  </a:lnTo>
                  <a:lnTo>
                    <a:pt x="119" y="61"/>
                  </a:lnTo>
                  <a:lnTo>
                    <a:pt x="118" y="58"/>
                  </a:lnTo>
                  <a:lnTo>
                    <a:pt x="118" y="58"/>
                  </a:lnTo>
                  <a:lnTo>
                    <a:pt x="115" y="55"/>
                  </a:lnTo>
                  <a:lnTo>
                    <a:pt x="112" y="52"/>
                  </a:lnTo>
                  <a:lnTo>
                    <a:pt x="111" y="48"/>
                  </a:lnTo>
                  <a:lnTo>
                    <a:pt x="111" y="47"/>
                  </a:lnTo>
                  <a:lnTo>
                    <a:pt x="112" y="45"/>
                  </a:lnTo>
                  <a:lnTo>
                    <a:pt x="112" y="45"/>
                  </a:lnTo>
                  <a:lnTo>
                    <a:pt x="113" y="42"/>
                  </a:lnTo>
                  <a:lnTo>
                    <a:pt x="113" y="40"/>
                  </a:lnTo>
                  <a:lnTo>
                    <a:pt x="113" y="35"/>
                  </a:lnTo>
                  <a:lnTo>
                    <a:pt x="115" y="34"/>
                  </a:lnTo>
                  <a:lnTo>
                    <a:pt x="115" y="34"/>
                  </a:lnTo>
                  <a:lnTo>
                    <a:pt x="116" y="31"/>
                  </a:lnTo>
                  <a:lnTo>
                    <a:pt x="115" y="30"/>
                  </a:lnTo>
                  <a:lnTo>
                    <a:pt x="112" y="28"/>
                  </a:lnTo>
                  <a:lnTo>
                    <a:pt x="109" y="24"/>
                  </a:lnTo>
                  <a:lnTo>
                    <a:pt x="109" y="24"/>
                  </a:lnTo>
                  <a:lnTo>
                    <a:pt x="108" y="23"/>
                  </a:lnTo>
                  <a:lnTo>
                    <a:pt x="106" y="20"/>
                  </a:lnTo>
                  <a:lnTo>
                    <a:pt x="106" y="15"/>
                  </a:lnTo>
                  <a:lnTo>
                    <a:pt x="106" y="11"/>
                  </a:lnTo>
                  <a:lnTo>
                    <a:pt x="106" y="8"/>
                  </a:lnTo>
                  <a:lnTo>
                    <a:pt x="105" y="7"/>
                  </a:lnTo>
                  <a:lnTo>
                    <a:pt x="105" y="7"/>
                  </a:lnTo>
                  <a:lnTo>
                    <a:pt x="102" y="4"/>
                  </a:lnTo>
                  <a:lnTo>
                    <a:pt x="99" y="1"/>
                  </a:lnTo>
                  <a:lnTo>
                    <a:pt x="98" y="0"/>
                  </a:lnTo>
                  <a:lnTo>
                    <a:pt x="98" y="0"/>
                  </a:lnTo>
                  <a:lnTo>
                    <a:pt x="98" y="0"/>
                  </a:lnTo>
                  <a:lnTo>
                    <a:pt x="95" y="7"/>
                  </a:lnTo>
                  <a:lnTo>
                    <a:pt x="93" y="10"/>
                  </a:lnTo>
                  <a:lnTo>
                    <a:pt x="91" y="13"/>
                  </a:lnTo>
                  <a:lnTo>
                    <a:pt x="91" y="13"/>
                  </a:lnTo>
                  <a:lnTo>
                    <a:pt x="88" y="15"/>
                  </a:lnTo>
                  <a:lnTo>
                    <a:pt x="88" y="15"/>
                  </a:lnTo>
                  <a:lnTo>
                    <a:pt x="86" y="23"/>
                  </a:lnTo>
                  <a:lnTo>
                    <a:pt x="86" y="27"/>
                  </a:lnTo>
                  <a:lnTo>
                    <a:pt x="88" y="30"/>
                  </a:lnTo>
                  <a:lnTo>
                    <a:pt x="88" y="30"/>
                  </a:lnTo>
                  <a:lnTo>
                    <a:pt x="89" y="37"/>
                  </a:lnTo>
                  <a:lnTo>
                    <a:pt x="89" y="48"/>
                  </a:lnTo>
                  <a:lnTo>
                    <a:pt x="89" y="61"/>
                  </a:lnTo>
                  <a:lnTo>
                    <a:pt x="89" y="71"/>
                  </a:lnTo>
                  <a:lnTo>
                    <a:pt x="89" y="71"/>
                  </a:lnTo>
                  <a:lnTo>
                    <a:pt x="82" y="95"/>
                  </a:lnTo>
                  <a:lnTo>
                    <a:pt x="82" y="95"/>
                  </a:lnTo>
                  <a:lnTo>
                    <a:pt x="82" y="99"/>
                  </a:lnTo>
                  <a:lnTo>
                    <a:pt x="84" y="101"/>
                  </a:lnTo>
                  <a:lnTo>
                    <a:pt x="85" y="102"/>
                  </a:lnTo>
                  <a:lnTo>
                    <a:pt x="85" y="105"/>
                  </a:lnTo>
                  <a:lnTo>
                    <a:pt x="85" y="105"/>
                  </a:lnTo>
                  <a:lnTo>
                    <a:pt x="84" y="108"/>
                  </a:lnTo>
                  <a:lnTo>
                    <a:pt x="82" y="112"/>
                  </a:lnTo>
                  <a:lnTo>
                    <a:pt x="82" y="126"/>
                  </a:lnTo>
                  <a:lnTo>
                    <a:pt x="82" y="126"/>
                  </a:lnTo>
                  <a:lnTo>
                    <a:pt x="82" y="135"/>
                  </a:lnTo>
                  <a:lnTo>
                    <a:pt x="79" y="146"/>
                  </a:lnTo>
                  <a:lnTo>
                    <a:pt x="75" y="162"/>
                  </a:lnTo>
                  <a:lnTo>
                    <a:pt x="75" y="162"/>
                  </a:lnTo>
                  <a:lnTo>
                    <a:pt x="75" y="166"/>
                  </a:lnTo>
                  <a:lnTo>
                    <a:pt x="74" y="170"/>
                  </a:lnTo>
                  <a:lnTo>
                    <a:pt x="72" y="175"/>
                  </a:lnTo>
                  <a:lnTo>
                    <a:pt x="71" y="179"/>
                  </a:lnTo>
                  <a:lnTo>
                    <a:pt x="71" y="179"/>
                  </a:lnTo>
                  <a:lnTo>
                    <a:pt x="71" y="183"/>
                  </a:lnTo>
                  <a:lnTo>
                    <a:pt x="69" y="188"/>
                  </a:lnTo>
                  <a:lnTo>
                    <a:pt x="64" y="193"/>
                  </a:lnTo>
                  <a:lnTo>
                    <a:pt x="64" y="193"/>
                  </a:lnTo>
                  <a:lnTo>
                    <a:pt x="64" y="195"/>
                  </a:lnTo>
                  <a:lnTo>
                    <a:pt x="64" y="196"/>
                  </a:lnTo>
                  <a:lnTo>
                    <a:pt x="66" y="202"/>
                  </a:lnTo>
                  <a:lnTo>
                    <a:pt x="69" y="207"/>
                  </a:lnTo>
                  <a:lnTo>
                    <a:pt x="71" y="212"/>
                  </a:lnTo>
                  <a:lnTo>
                    <a:pt x="71" y="212"/>
                  </a:lnTo>
                  <a:lnTo>
                    <a:pt x="69" y="216"/>
                  </a:lnTo>
                  <a:lnTo>
                    <a:pt x="66" y="220"/>
                  </a:lnTo>
                  <a:lnTo>
                    <a:pt x="64" y="225"/>
                  </a:lnTo>
                  <a:lnTo>
                    <a:pt x="64" y="230"/>
                  </a:lnTo>
                  <a:lnTo>
                    <a:pt x="64" y="230"/>
                  </a:lnTo>
                  <a:lnTo>
                    <a:pt x="65" y="240"/>
                  </a:lnTo>
                  <a:lnTo>
                    <a:pt x="65" y="250"/>
                  </a:lnTo>
                  <a:lnTo>
                    <a:pt x="64" y="264"/>
                  </a:lnTo>
                  <a:lnTo>
                    <a:pt x="64" y="264"/>
                  </a:lnTo>
                  <a:lnTo>
                    <a:pt x="64" y="267"/>
                  </a:lnTo>
                  <a:lnTo>
                    <a:pt x="62" y="269"/>
                  </a:lnTo>
                  <a:lnTo>
                    <a:pt x="61" y="271"/>
                  </a:lnTo>
                  <a:lnTo>
                    <a:pt x="61" y="276"/>
                  </a:lnTo>
                  <a:lnTo>
                    <a:pt x="61" y="276"/>
                  </a:lnTo>
                  <a:lnTo>
                    <a:pt x="61" y="281"/>
                  </a:lnTo>
                  <a:lnTo>
                    <a:pt x="58" y="284"/>
                  </a:lnTo>
                  <a:lnTo>
                    <a:pt x="56" y="290"/>
                  </a:lnTo>
                  <a:lnTo>
                    <a:pt x="55" y="296"/>
                  </a:lnTo>
                  <a:lnTo>
                    <a:pt x="55" y="296"/>
                  </a:lnTo>
                  <a:lnTo>
                    <a:pt x="52" y="304"/>
                  </a:lnTo>
                  <a:lnTo>
                    <a:pt x="49" y="314"/>
                  </a:lnTo>
                  <a:lnTo>
                    <a:pt x="42" y="330"/>
                  </a:lnTo>
                  <a:lnTo>
                    <a:pt x="42" y="330"/>
                  </a:lnTo>
                  <a:lnTo>
                    <a:pt x="39" y="340"/>
                  </a:lnTo>
                  <a:lnTo>
                    <a:pt x="38" y="343"/>
                  </a:lnTo>
                  <a:lnTo>
                    <a:pt x="35" y="343"/>
                  </a:lnTo>
                  <a:lnTo>
                    <a:pt x="35" y="343"/>
                  </a:lnTo>
                  <a:lnTo>
                    <a:pt x="32" y="344"/>
                  </a:lnTo>
                  <a:lnTo>
                    <a:pt x="31" y="345"/>
                  </a:lnTo>
                  <a:lnTo>
                    <a:pt x="31" y="350"/>
                  </a:lnTo>
                  <a:lnTo>
                    <a:pt x="32" y="354"/>
                  </a:lnTo>
                  <a:lnTo>
                    <a:pt x="32" y="354"/>
                  </a:lnTo>
                  <a:lnTo>
                    <a:pt x="34" y="360"/>
                  </a:lnTo>
                  <a:lnTo>
                    <a:pt x="34" y="365"/>
                  </a:lnTo>
                  <a:lnTo>
                    <a:pt x="34" y="370"/>
                  </a:lnTo>
                  <a:lnTo>
                    <a:pt x="35" y="375"/>
                  </a:lnTo>
                  <a:lnTo>
                    <a:pt x="35" y="375"/>
                  </a:lnTo>
                  <a:lnTo>
                    <a:pt x="37" y="380"/>
                  </a:lnTo>
                  <a:lnTo>
                    <a:pt x="38" y="384"/>
                  </a:lnTo>
                  <a:lnTo>
                    <a:pt x="35" y="391"/>
                  </a:lnTo>
                  <a:lnTo>
                    <a:pt x="35" y="391"/>
                  </a:lnTo>
                  <a:lnTo>
                    <a:pt x="32" y="398"/>
                  </a:lnTo>
                  <a:lnTo>
                    <a:pt x="31" y="401"/>
                  </a:lnTo>
                  <a:lnTo>
                    <a:pt x="31" y="405"/>
                  </a:lnTo>
                  <a:lnTo>
                    <a:pt x="31" y="405"/>
                  </a:lnTo>
                  <a:lnTo>
                    <a:pt x="29" y="409"/>
                  </a:lnTo>
                  <a:lnTo>
                    <a:pt x="28" y="414"/>
                  </a:lnTo>
                  <a:lnTo>
                    <a:pt x="28" y="418"/>
                  </a:lnTo>
                  <a:lnTo>
                    <a:pt x="28" y="424"/>
                  </a:lnTo>
                  <a:lnTo>
                    <a:pt x="28" y="424"/>
                  </a:lnTo>
                  <a:lnTo>
                    <a:pt x="29" y="428"/>
                  </a:lnTo>
                  <a:lnTo>
                    <a:pt x="31" y="431"/>
                  </a:lnTo>
                  <a:lnTo>
                    <a:pt x="29" y="432"/>
                  </a:lnTo>
                  <a:lnTo>
                    <a:pt x="27" y="434"/>
                  </a:lnTo>
                  <a:lnTo>
                    <a:pt x="27" y="434"/>
                  </a:lnTo>
                  <a:lnTo>
                    <a:pt x="25" y="434"/>
                  </a:lnTo>
                  <a:lnTo>
                    <a:pt x="22" y="438"/>
                  </a:lnTo>
                  <a:lnTo>
                    <a:pt x="21" y="451"/>
                  </a:lnTo>
                  <a:lnTo>
                    <a:pt x="21" y="451"/>
                  </a:lnTo>
                  <a:lnTo>
                    <a:pt x="20" y="458"/>
                  </a:lnTo>
                  <a:lnTo>
                    <a:pt x="21" y="461"/>
                  </a:lnTo>
                  <a:lnTo>
                    <a:pt x="22" y="462"/>
                  </a:lnTo>
                  <a:lnTo>
                    <a:pt x="28" y="461"/>
                  </a:lnTo>
                  <a:lnTo>
                    <a:pt x="28" y="461"/>
                  </a:lnTo>
                  <a:lnTo>
                    <a:pt x="31" y="459"/>
                  </a:lnTo>
                  <a:lnTo>
                    <a:pt x="32" y="456"/>
                  </a:lnTo>
                  <a:lnTo>
                    <a:pt x="32" y="446"/>
                  </a:lnTo>
                  <a:lnTo>
                    <a:pt x="32" y="436"/>
                  </a:lnTo>
                  <a:lnTo>
                    <a:pt x="34" y="434"/>
                  </a:lnTo>
                  <a:lnTo>
                    <a:pt x="35" y="432"/>
                  </a:lnTo>
                  <a:lnTo>
                    <a:pt x="35" y="432"/>
                  </a:lnTo>
                  <a:lnTo>
                    <a:pt x="38" y="432"/>
                  </a:lnTo>
                  <a:lnTo>
                    <a:pt x="38" y="429"/>
                  </a:lnTo>
                  <a:lnTo>
                    <a:pt x="38" y="428"/>
                  </a:lnTo>
                  <a:lnTo>
                    <a:pt x="41" y="427"/>
                  </a:lnTo>
                  <a:lnTo>
                    <a:pt x="41" y="427"/>
                  </a:lnTo>
                  <a:lnTo>
                    <a:pt x="44" y="427"/>
                  </a:lnTo>
                  <a:lnTo>
                    <a:pt x="44" y="428"/>
                  </a:lnTo>
                  <a:lnTo>
                    <a:pt x="44" y="431"/>
                  </a:lnTo>
                  <a:lnTo>
                    <a:pt x="45" y="432"/>
                  </a:lnTo>
                  <a:lnTo>
                    <a:pt x="45" y="432"/>
                  </a:lnTo>
                  <a:lnTo>
                    <a:pt x="48" y="434"/>
                  </a:lnTo>
                  <a:lnTo>
                    <a:pt x="49" y="435"/>
                  </a:lnTo>
                  <a:lnTo>
                    <a:pt x="49" y="438"/>
                  </a:lnTo>
                  <a:lnTo>
                    <a:pt x="47" y="439"/>
                  </a:lnTo>
                  <a:lnTo>
                    <a:pt x="47" y="439"/>
                  </a:lnTo>
                  <a:lnTo>
                    <a:pt x="45" y="441"/>
                  </a:lnTo>
                  <a:lnTo>
                    <a:pt x="44" y="442"/>
                  </a:lnTo>
                  <a:lnTo>
                    <a:pt x="45" y="446"/>
                  </a:lnTo>
                  <a:lnTo>
                    <a:pt x="45" y="449"/>
                  </a:lnTo>
                  <a:lnTo>
                    <a:pt x="45" y="454"/>
                  </a:lnTo>
                  <a:lnTo>
                    <a:pt x="45" y="454"/>
                  </a:lnTo>
                  <a:lnTo>
                    <a:pt x="41" y="459"/>
                  </a:lnTo>
                  <a:lnTo>
                    <a:pt x="41" y="462"/>
                  </a:lnTo>
                  <a:lnTo>
                    <a:pt x="41" y="466"/>
                  </a:lnTo>
                  <a:lnTo>
                    <a:pt x="41" y="466"/>
                  </a:lnTo>
                  <a:lnTo>
                    <a:pt x="41" y="469"/>
                  </a:lnTo>
                  <a:lnTo>
                    <a:pt x="41" y="471"/>
                  </a:lnTo>
                  <a:lnTo>
                    <a:pt x="39" y="472"/>
                  </a:lnTo>
                  <a:lnTo>
                    <a:pt x="38" y="476"/>
                  </a:lnTo>
                  <a:lnTo>
                    <a:pt x="38" y="476"/>
                  </a:lnTo>
                  <a:lnTo>
                    <a:pt x="38" y="479"/>
                  </a:lnTo>
                  <a:lnTo>
                    <a:pt x="39" y="482"/>
                  </a:lnTo>
                  <a:lnTo>
                    <a:pt x="39" y="483"/>
                  </a:lnTo>
                  <a:lnTo>
                    <a:pt x="39" y="483"/>
                  </a:lnTo>
                  <a:lnTo>
                    <a:pt x="39" y="483"/>
                  </a:lnTo>
                  <a:lnTo>
                    <a:pt x="38" y="486"/>
                  </a:lnTo>
                  <a:lnTo>
                    <a:pt x="39" y="488"/>
                  </a:lnTo>
                  <a:lnTo>
                    <a:pt x="39" y="489"/>
                  </a:lnTo>
                  <a:lnTo>
                    <a:pt x="38" y="491"/>
                  </a:lnTo>
                  <a:lnTo>
                    <a:pt x="38" y="491"/>
                  </a:lnTo>
                  <a:lnTo>
                    <a:pt x="37" y="492"/>
                  </a:lnTo>
                  <a:lnTo>
                    <a:pt x="37" y="495"/>
                  </a:lnTo>
                  <a:lnTo>
                    <a:pt x="39" y="501"/>
                  </a:lnTo>
                  <a:lnTo>
                    <a:pt x="39" y="501"/>
                  </a:lnTo>
                  <a:lnTo>
                    <a:pt x="39" y="502"/>
                  </a:lnTo>
                  <a:lnTo>
                    <a:pt x="37" y="503"/>
                  </a:lnTo>
                  <a:lnTo>
                    <a:pt x="34" y="503"/>
                  </a:lnTo>
                  <a:lnTo>
                    <a:pt x="31" y="505"/>
                  </a:lnTo>
                  <a:lnTo>
                    <a:pt x="31" y="505"/>
                  </a:lnTo>
                  <a:lnTo>
                    <a:pt x="29" y="508"/>
                  </a:lnTo>
                  <a:lnTo>
                    <a:pt x="31" y="510"/>
                  </a:lnTo>
                  <a:lnTo>
                    <a:pt x="32" y="513"/>
                  </a:lnTo>
                  <a:lnTo>
                    <a:pt x="32" y="516"/>
                  </a:lnTo>
                  <a:lnTo>
                    <a:pt x="32" y="516"/>
                  </a:lnTo>
                  <a:lnTo>
                    <a:pt x="31" y="518"/>
                  </a:lnTo>
                  <a:lnTo>
                    <a:pt x="28" y="516"/>
                  </a:lnTo>
                  <a:lnTo>
                    <a:pt x="22" y="512"/>
                  </a:lnTo>
                  <a:lnTo>
                    <a:pt x="22" y="512"/>
                  </a:lnTo>
                  <a:lnTo>
                    <a:pt x="22" y="509"/>
                  </a:lnTo>
                  <a:lnTo>
                    <a:pt x="24" y="506"/>
                  </a:lnTo>
                  <a:lnTo>
                    <a:pt x="29" y="501"/>
                  </a:lnTo>
                  <a:lnTo>
                    <a:pt x="29" y="501"/>
                  </a:lnTo>
                  <a:lnTo>
                    <a:pt x="29" y="499"/>
                  </a:lnTo>
                  <a:lnTo>
                    <a:pt x="29" y="496"/>
                  </a:lnTo>
                  <a:lnTo>
                    <a:pt x="28" y="492"/>
                  </a:lnTo>
                  <a:lnTo>
                    <a:pt x="25" y="489"/>
                  </a:lnTo>
                  <a:lnTo>
                    <a:pt x="22" y="489"/>
                  </a:lnTo>
                  <a:lnTo>
                    <a:pt x="21" y="489"/>
                  </a:lnTo>
                  <a:lnTo>
                    <a:pt x="21" y="489"/>
                  </a:lnTo>
                  <a:lnTo>
                    <a:pt x="20" y="491"/>
                  </a:lnTo>
                  <a:lnTo>
                    <a:pt x="20" y="492"/>
                  </a:lnTo>
                  <a:lnTo>
                    <a:pt x="21" y="495"/>
                  </a:lnTo>
                  <a:lnTo>
                    <a:pt x="24" y="498"/>
                  </a:lnTo>
                  <a:lnTo>
                    <a:pt x="27" y="502"/>
                  </a:lnTo>
                  <a:lnTo>
                    <a:pt x="27" y="502"/>
                  </a:lnTo>
                  <a:lnTo>
                    <a:pt x="25" y="503"/>
                  </a:lnTo>
                  <a:lnTo>
                    <a:pt x="25" y="503"/>
                  </a:lnTo>
                  <a:lnTo>
                    <a:pt x="22" y="503"/>
                  </a:lnTo>
                  <a:lnTo>
                    <a:pt x="18" y="503"/>
                  </a:lnTo>
                  <a:lnTo>
                    <a:pt x="18" y="505"/>
                  </a:lnTo>
                  <a:lnTo>
                    <a:pt x="18" y="506"/>
                  </a:lnTo>
                  <a:lnTo>
                    <a:pt x="18" y="506"/>
                  </a:lnTo>
                  <a:lnTo>
                    <a:pt x="17" y="509"/>
                  </a:lnTo>
                  <a:lnTo>
                    <a:pt x="14" y="509"/>
                  </a:lnTo>
                  <a:lnTo>
                    <a:pt x="11" y="510"/>
                  </a:lnTo>
                  <a:lnTo>
                    <a:pt x="8" y="512"/>
                  </a:lnTo>
                  <a:lnTo>
                    <a:pt x="8" y="512"/>
                  </a:lnTo>
                  <a:lnTo>
                    <a:pt x="8" y="515"/>
                  </a:lnTo>
                  <a:lnTo>
                    <a:pt x="8" y="518"/>
                  </a:lnTo>
                  <a:lnTo>
                    <a:pt x="10" y="519"/>
                  </a:lnTo>
                  <a:lnTo>
                    <a:pt x="10" y="520"/>
                  </a:lnTo>
                  <a:lnTo>
                    <a:pt x="10" y="520"/>
                  </a:lnTo>
                  <a:lnTo>
                    <a:pt x="2" y="525"/>
                  </a:lnTo>
                  <a:lnTo>
                    <a:pt x="0" y="528"/>
                  </a:lnTo>
                  <a:lnTo>
                    <a:pt x="0" y="530"/>
                  </a:lnTo>
                  <a:lnTo>
                    <a:pt x="0" y="530"/>
                  </a:lnTo>
                  <a:lnTo>
                    <a:pt x="0" y="532"/>
                  </a:lnTo>
                  <a:lnTo>
                    <a:pt x="1" y="533"/>
                  </a:lnTo>
                  <a:lnTo>
                    <a:pt x="2" y="532"/>
                  </a:lnTo>
                  <a:lnTo>
                    <a:pt x="2" y="530"/>
                  </a:lnTo>
                  <a:lnTo>
                    <a:pt x="2" y="530"/>
                  </a:lnTo>
                  <a:lnTo>
                    <a:pt x="4" y="529"/>
                  </a:lnTo>
                  <a:lnTo>
                    <a:pt x="7" y="528"/>
                  </a:lnTo>
                  <a:lnTo>
                    <a:pt x="8" y="528"/>
                  </a:lnTo>
                  <a:lnTo>
                    <a:pt x="11" y="530"/>
                  </a:lnTo>
                  <a:lnTo>
                    <a:pt x="11" y="530"/>
                  </a:lnTo>
                  <a:lnTo>
                    <a:pt x="12" y="533"/>
                  </a:lnTo>
                  <a:lnTo>
                    <a:pt x="14" y="532"/>
                  </a:lnTo>
                  <a:lnTo>
                    <a:pt x="17" y="532"/>
                  </a:lnTo>
                  <a:lnTo>
                    <a:pt x="20" y="532"/>
                  </a:lnTo>
                  <a:lnTo>
                    <a:pt x="20" y="532"/>
                  </a:lnTo>
                  <a:lnTo>
                    <a:pt x="22" y="533"/>
                  </a:lnTo>
                  <a:lnTo>
                    <a:pt x="24" y="536"/>
                  </a:lnTo>
                  <a:lnTo>
                    <a:pt x="22" y="539"/>
                  </a:lnTo>
                  <a:lnTo>
                    <a:pt x="21" y="540"/>
                  </a:lnTo>
                  <a:lnTo>
                    <a:pt x="21" y="540"/>
                  </a:lnTo>
                  <a:lnTo>
                    <a:pt x="20" y="540"/>
                  </a:lnTo>
                  <a:lnTo>
                    <a:pt x="17" y="543"/>
                  </a:lnTo>
                  <a:lnTo>
                    <a:pt x="17" y="546"/>
                  </a:lnTo>
                  <a:lnTo>
                    <a:pt x="17" y="550"/>
                  </a:lnTo>
                  <a:lnTo>
                    <a:pt x="17" y="550"/>
                  </a:lnTo>
                  <a:lnTo>
                    <a:pt x="17" y="552"/>
                  </a:lnTo>
                  <a:lnTo>
                    <a:pt x="18" y="552"/>
                  </a:lnTo>
                  <a:lnTo>
                    <a:pt x="22" y="552"/>
                  </a:lnTo>
                  <a:lnTo>
                    <a:pt x="27" y="552"/>
                  </a:lnTo>
                  <a:lnTo>
                    <a:pt x="31" y="552"/>
                  </a:lnTo>
                  <a:lnTo>
                    <a:pt x="31" y="552"/>
                  </a:lnTo>
                  <a:lnTo>
                    <a:pt x="34" y="553"/>
                  </a:lnTo>
                  <a:lnTo>
                    <a:pt x="34" y="556"/>
                  </a:lnTo>
                  <a:lnTo>
                    <a:pt x="32" y="557"/>
                  </a:lnTo>
                  <a:lnTo>
                    <a:pt x="31" y="557"/>
                  </a:lnTo>
                  <a:lnTo>
                    <a:pt x="31" y="557"/>
                  </a:lnTo>
                  <a:lnTo>
                    <a:pt x="27" y="555"/>
                  </a:lnTo>
                  <a:lnTo>
                    <a:pt x="24" y="553"/>
                  </a:lnTo>
                  <a:lnTo>
                    <a:pt x="21" y="555"/>
                  </a:lnTo>
                  <a:lnTo>
                    <a:pt x="21" y="555"/>
                  </a:lnTo>
                  <a:lnTo>
                    <a:pt x="18" y="557"/>
                  </a:lnTo>
                  <a:lnTo>
                    <a:pt x="17" y="557"/>
                  </a:lnTo>
                  <a:lnTo>
                    <a:pt x="11" y="556"/>
                  </a:lnTo>
                  <a:lnTo>
                    <a:pt x="11" y="556"/>
                  </a:lnTo>
                  <a:lnTo>
                    <a:pt x="8" y="556"/>
                  </a:lnTo>
                  <a:lnTo>
                    <a:pt x="2" y="559"/>
                  </a:lnTo>
                  <a:lnTo>
                    <a:pt x="0" y="562"/>
                  </a:lnTo>
                  <a:lnTo>
                    <a:pt x="0" y="563"/>
                  </a:lnTo>
                  <a:lnTo>
                    <a:pt x="1" y="565"/>
                  </a:lnTo>
                  <a:lnTo>
                    <a:pt x="1" y="565"/>
                  </a:lnTo>
                  <a:lnTo>
                    <a:pt x="2" y="567"/>
                  </a:lnTo>
                  <a:lnTo>
                    <a:pt x="4" y="570"/>
                  </a:lnTo>
                  <a:lnTo>
                    <a:pt x="5" y="572"/>
                  </a:lnTo>
                  <a:lnTo>
                    <a:pt x="7" y="572"/>
                  </a:lnTo>
                  <a:lnTo>
                    <a:pt x="7" y="572"/>
                  </a:lnTo>
                  <a:lnTo>
                    <a:pt x="11" y="570"/>
                  </a:lnTo>
                  <a:lnTo>
                    <a:pt x="14" y="567"/>
                  </a:lnTo>
                  <a:lnTo>
                    <a:pt x="14" y="567"/>
                  </a:lnTo>
                  <a:lnTo>
                    <a:pt x="15" y="565"/>
                  </a:lnTo>
                  <a:lnTo>
                    <a:pt x="18" y="563"/>
                  </a:lnTo>
                  <a:lnTo>
                    <a:pt x="20" y="565"/>
                  </a:lnTo>
                  <a:lnTo>
                    <a:pt x="21" y="567"/>
                  </a:lnTo>
                  <a:lnTo>
                    <a:pt x="21" y="567"/>
                  </a:lnTo>
                  <a:lnTo>
                    <a:pt x="20" y="570"/>
                  </a:lnTo>
                  <a:lnTo>
                    <a:pt x="18" y="572"/>
                  </a:lnTo>
                  <a:lnTo>
                    <a:pt x="15" y="573"/>
                  </a:lnTo>
                  <a:lnTo>
                    <a:pt x="12" y="574"/>
                  </a:lnTo>
                  <a:lnTo>
                    <a:pt x="12" y="574"/>
                  </a:lnTo>
                  <a:lnTo>
                    <a:pt x="10" y="579"/>
                  </a:lnTo>
                  <a:lnTo>
                    <a:pt x="4" y="584"/>
                  </a:lnTo>
                  <a:lnTo>
                    <a:pt x="4" y="584"/>
                  </a:lnTo>
                  <a:lnTo>
                    <a:pt x="2" y="587"/>
                  </a:lnTo>
                  <a:lnTo>
                    <a:pt x="4" y="589"/>
                  </a:lnTo>
                  <a:lnTo>
                    <a:pt x="5" y="592"/>
                  </a:lnTo>
                  <a:lnTo>
                    <a:pt x="8" y="590"/>
                  </a:lnTo>
                  <a:lnTo>
                    <a:pt x="8" y="590"/>
                  </a:lnTo>
                  <a:lnTo>
                    <a:pt x="10" y="590"/>
                  </a:lnTo>
                  <a:lnTo>
                    <a:pt x="10" y="593"/>
                  </a:lnTo>
                  <a:lnTo>
                    <a:pt x="10" y="594"/>
                  </a:lnTo>
                  <a:lnTo>
                    <a:pt x="12" y="596"/>
                  </a:lnTo>
                  <a:lnTo>
                    <a:pt x="12" y="596"/>
                  </a:lnTo>
                  <a:lnTo>
                    <a:pt x="15" y="596"/>
                  </a:lnTo>
                  <a:lnTo>
                    <a:pt x="17" y="594"/>
                  </a:lnTo>
                  <a:lnTo>
                    <a:pt x="17" y="592"/>
                  </a:lnTo>
                  <a:lnTo>
                    <a:pt x="17" y="589"/>
                  </a:lnTo>
                  <a:lnTo>
                    <a:pt x="17" y="589"/>
                  </a:lnTo>
                  <a:lnTo>
                    <a:pt x="17" y="586"/>
                  </a:lnTo>
                  <a:lnTo>
                    <a:pt x="18" y="583"/>
                  </a:lnTo>
                  <a:lnTo>
                    <a:pt x="21" y="580"/>
                  </a:lnTo>
                  <a:lnTo>
                    <a:pt x="22" y="582"/>
                  </a:lnTo>
                  <a:lnTo>
                    <a:pt x="24" y="582"/>
                  </a:lnTo>
                  <a:lnTo>
                    <a:pt x="24" y="582"/>
                  </a:lnTo>
                  <a:lnTo>
                    <a:pt x="25" y="584"/>
                  </a:lnTo>
                  <a:lnTo>
                    <a:pt x="24" y="587"/>
                  </a:lnTo>
                  <a:lnTo>
                    <a:pt x="22" y="590"/>
                  </a:lnTo>
                  <a:lnTo>
                    <a:pt x="21" y="593"/>
                  </a:lnTo>
                  <a:lnTo>
                    <a:pt x="21" y="593"/>
                  </a:lnTo>
                  <a:lnTo>
                    <a:pt x="20" y="599"/>
                  </a:lnTo>
                  <a:lnTo>
                    <a:pt x="20" y="606"/>
                  </a:lnTo>
                  <a:lnTo>
                    <a:pt x="20" y="606"/>
                  </a:lnTo>
                  <a:lnTo>
                    <a:pt x="18" y="607"/>
                  </a:lnTo>
                  <a:lnTo>
                    <a:pt x="17" y="609"/>
                  </a:lnTo>
                  <a:lnTo>
                    <a:pt x="15" y="609"/>
                  </a:lnTo>
                  <a:lnTo>
                    <a:pt x="15" y="611"/>
                  </a:lnTo>
                  <a:lnTo>
                    <a:pt x="15" y="611"/>
                  </a:lnTo>
                  <a:lnTo>
                    <a:pt x="14" y="613"/>
                  </a:lnTo>
                  <a:lnTo>
                    <a:pt x="14" y="613"/>
                  </a:lnTo>
                  <a:lnTo>
                    <a:pt x="11" y="614"/>
                  </a:lnTo>
                  <a:lnTo>
                    <a:pt x="8" y="614"/>
                  </a:lnTo>
                  <a:lnTo>
                    <a:pt x="10" y="616"/>
                  </a:lnTo>
                  <a:lnTo>
                    <a:pt x="10" y="616"/>
                  </a:lnTo>
                  <a:lnTo>
                    <a:pt x="11" y="619"/>
                  </a:lnTo>
                  <a:lnTo>
                    <a:pt x="10" y="620"/>
                  </a:lnTo>
                  <a:lnTo>
                    <a:pt x="8" y="623"/>
                  </a:lnTo>
                  <a:lnTo>
                    <a:pt x="10" y="626"/>
                  </a:lnTo>
                  <a:lnTo>
                    <a:pt x="10" y="626"/>
                  </a:lnTo>
                  <a:lnTo>
                    <a:pt x="11" y="626"/>
                  </a:lnTo>
                  <a:lnTo>
                    <a:pt x="12" y="624"/>
                  </a:lnTo>
                  <a:lnTo>
                    <a:pt x="15" y="623"/>
                  </a:lnTo>
                  <a:lnTo>
                    <a:pt x="18" y="623"/>
                  </a:lnTo>
                  <a:lnTo>
                    <a:pt x="18" y="623"/>
                  </a:lnTo>
                  <a:lnTo>
                    <a:pt x="21" y="624"/>
                  </a:lnTo>
                  <a:lnTo>
                    <a:pt x="25" y="623"/>
                  </a:lnTo>
                  <a:lnTo>
                    <a:pt x="25" y="623"/>
                  </a:lnTo>
                  <a:lnTo>
                    <a:pt x="29" y="623"/>
                  </a:lnTo>
                  <a:lnTo>
                    <a:pt x="31" y="624"/>
                  </a:lnTo>
                  <a:lnTo>
                    <a:pt x="31" y="627"/>
                  </a:lnTo>
                  <a:lnTo>
                    <a:pt x="29" y="629"/>
                  </a:lnTo>
                  <a:lnTo>
                    <a:pt x="29" y="629"/>
                  </a:lnTo>
                  <a:lnTo>
                    <a:pt x="25" y="630"/>
                  </a:lnTo>
                  <a:lnTo>
                    <a:pt x="22" y="633"/>
                  </a:lnTo>
                  <a:lnTo>
                    <a:pt x="21" y="634"/>
                  </a:lnTo>
                  <a:lnTo>
                    <a:pt x="21" y="636"/>
                  </a:lnTo>
                  <a:lnTo>
                    <a:pt x="21" y="636"/>
                  </a:lnTo>
                  <a:lnTo>
                    <a:pt x="27" y="636"/>
                  </a:lnTo>
                  <a:lnTo>
                    <a:pt x="29" y="636"/>
                  </a:lnTo>
                  <a:lnTo>
                    <a:pt x="31" y="637"/>
                  </a:lnTo>
                  <a:lnTo>
                    <a:pt x="31" y="637"/>
                  </a:lnTo>
                  <a:lnTo>
                    <a:pt x="32" y="640"/>
                  </a:lnTo>
                  <a:lnTo>
                    <a:pt x="34" y="640"/>
                  </a:lnTo>
                  <a:lnTo>
                    <a:pt x="35" y="638"/>
                  </a:lnTo>
                  <a:lnTo>
                    <a:pt x="37" y="636"/>
                  </a:lnTo>
                  <a:lnTo>
                    <a:pt x="37" y="636"/>
                  </a:lnTo>
                  <a:lnTo>
                    <a:pt x="37" y="634"/>
                  </a:lnTo>
                  <a:lnTo>
                    <a:pt x="38" y="633"/>
                  </a:lnTo>
                  <a:lnTo>
                    <a:pt x="41" y="633"/>
                  </a:lnTo>
                  <a:lnTo>
                    <a:pt x="45" y="636"/>
                  </a:lnTo>
                  <a:lnTo>
                    <a:pt x="47" y="638"/>
                  </a:lnTo>
                  <a:lnTo>
                    <a:pt x="47" y="638"/>
                  </a:lnTo>
                  <a:lnTo>
                    <a:pt x="47" y="640"/>
                  </a:lnTo>
                  <a:lnTo>
                    <a:pt x="45" y="641"/>
                  </a:lnTo>
                  <a:lnTo>
                    <a:pt x="42" y="644"/>
                  </a:lnTo>
                  <a:lnTo>
                    <a:pt x="37" y="644"/>
                  </a:lnTo>
                  <a:lnTo>
                    <a:pt x="32" y="644"/>
                  </a:lnTo>
                  <a:lnTo>
                    <a:pt x="32" y="644"/>
                  </a:lnTo>
                  <a:lnTo>
                    <a:pt x="29" y="644"/>
                  </a:lnTo>
                  <a:lnTo>
                    <a:pt x="27" y="647"/>
                  </a:lnTo>
                  <a:lnTo>
                    <a:pt x="27" y="650"/>
                  </a:lnTo>
                  <a:lnTo>
                    <a:pt x="28" y="654"/>
                  </a:lnTo>
                  <a:lnTo>
                    <a:pt x="28" y="654"/>
                  </a:lnTo>
                  <a:lnTo>
                    <a:pt x="31" y="656"/>
                  </a:lnTo>
                  <a:lnTo>
                    <a:pt x="34" y="656"/>
                  </a:lnTo>
                  <a:lnTo>
                    <a:pt x="39" y="650"/>
                  </a:lnTo>
                  <a:lnTo>
                    <a:pt x="39" y="650"/>
                  </a:lnTo>
                  <a:lnTo>
                    <a:pt x="45" y="648"/>
                  </a:lnTo>
                  <a:lnTo>
                    <a:pt x="52" y="648"/>
                  </a:lnTo>
                  <a:lnTo>
                    <a:pt x="61" y="648"/>
                  </a:lnTo>
                  <a:lnTo>
                    <a:pt x="62" y="650"/>
                  </a:lnTo>
                  <a:lnTo>
                    <a:pt x="64" y="651"/>
                  </a:lnTo>
                  <a:lnTo>
                    <a:pt x="64" y="651"/>
                  </a:lnTo>
                  <a:lnTo>
                    <a:pt x="64" y="653"/>
                  </a:lnTo>
                  <a:lnTo>
                    <a:pt x="64" y="654"/>
                  </a:lnTo>
                  <a:lnTo>
                    <a:pt x="61" y="654"/>
                  </a:lnTo>
                  <a:lnTo>
                    <a:pt x="56" y="654"/>
                  </a:lnTo>
                  <a:lnTo>
                    <a:pt x="54" y="654"/>
                  </a:lnTo>
                  <a:lnTo>
                    <a:pt x="54" y="654"/>
                  </a:lnTo>
                  <a:lnTo>
                    <a:pt x="52" y="657"/>
                  </a:lnTo>
                  <a:lnTo>
                    <a:pt x="49" y="657"/>
                  </a:lnTo>
                  <a:lnTo>
                    <a:pt x="47" y="658"/>
                  </a:lnTo>
                  <a:lnTo>
                    <a:pt x="44" y="657"/>
                  </a:lnTo>
                  <a:lnTo>
                    <a:pt x="44" y="657"/>
                  </a:lnTo>
                  <a:lnTo>
                    <a:pt x="42" y="656"/>
                  </a:lnTo>
                  <a:lnTo>
                    <a:pt x="39" y="657"/>
                  </a:lnTo>
                  <a:lnTo>
                    <a:pt x="37" y="658"/>
                  </a:lnTo>
                  <a:lnTo>
                    <a:pt x="35" y="663"/>
                  </a:lnTo>
                  <a:lnTo>
                    <a:pt x="35" y="663"/>
                  </a:lnTo>
                  <a:lnTo>
                    <a:pt x="34" y="666"/>
                  </a:lnTo>
                  <a:lnTo>
                    <a:pt x="32" y="667"/>
                  </a:lnTo>
                  <a:lnTo>
                    <a:pt x="32" y="667"/>
                  </a:lnTo>
                  <a:lnTo>
                    <a:pt x="35" y="668"/>
                  </a:lnTo>
                  <a:lnTo>
                    <a:pt x="35" y="668"/>
                  </a:lnTo>
                  <a:lnTo>
                    <a:pt x="38" y="668"/>
                  </a:lnTo>
                  <a:lnTo>
                    <a:pt x="39" y="668"/>
                  </a:lnTo>
                  <a:lnTo>
                    <a:pt x="42" y="666"/>
                  </a:lnTo>
                  <a:lnTo>
                    <a:pt x="45" y="664"/>
                  </a:lnTo>
                  <a:lnTo>
                    <a:pt x="47" y="663"/>
                  </a:lnTo>
                  <a:lnTo>
                    <a:pt x="51" y="663"/>
                  </a:lnTo>
                  <a:lnTo>
                    <a:pt x="51" y="663"/>
                  </a:lnTo>
                  <a:lnTo>
                    <a:pt x="56" y="661"/>
                  </a:lnTo>
                  <a:lnTo>
                    <a:pt x="62" y="658"/>
                  </a:lnTo>
                  <a:lnTo>
                    <a:pt x="65" y="657"/>
                  </a:lnTo>
                  <a:lnTo>
                    <a:pt x="68" y="657"/>
                  </a:lnTo>
                  <a:lnTo>
                    <a:pt x="68" y="658"/>
                  </a:lnTo>
                  <a:lnTo>
                    <a:pt x="68" y="658"/>
                  </a:lnTo>
                  <a:lnTo>
                    <a:pt x="69" y="661"/>
                  </a:lnTo>
                  <a:lnTo>
                    <a:pt x="68" y="663"/>
                  </a:lnTo>
                  <a:lnTo>
                    <a:pt x="65" y="666"/>
                  </a:lnTo>
                  <a:lnTo>
                    <a:pt x="61" y="667"/>
                  </a:lnTo>
                  <a:lnTo>
                    <a:pt x="56" y="666"/>
                  </a:lnTo>
                  <a:lnTo>
                    <a:pt x="56" y="666"/>
                  </a:lnTo>
                  <a:lnTo>
                    <a:pt x="54" y="664"/>
                  </a:lnTo>
                  <a:lnTo>
                    <a:pt x="51" y="667"/>
                  </a:lnTo>
                  <a:lnTo>
                    <a:pt x="49" y="670"/>
                  </a:lnTo>
                  <a:lnTo>
                    <a:pt x="48" y="674"/>
                  </a:lnTo>
                  <a:lnTo>
                    <a:pt x="48" y="674"/>
                  </a:lnTo>
                  <a:lnTo>
                    <a:pt x="48" y="675"/>
                  </a:lnTo>
                  <a:lnTo>
                    <a:pt x="47" y="675"/>
                  </a:lnTo>
                  <a:lnTo>
                    <a:pt x="42" y="675"/>
                  </a:lnTo>
                  <a:lnTo>
                    <a:pt x="31" y="671"/>
                  </a:lnTo>
                  <a:lnTo>
                    <a:pt x="31" y="671"/>
                  </a:lnTo>
                  <a:lnTo>
                    <a:pt x="28" y="673"/>
                  </a:lnTo>
                  <a:lnTo>
                    <a:pt x="28" y="674"/>
                  </a:lnTo>
                  <a:lnTo>
                    <a:pt x="29" y="678"/>
                  </a:lnTo>
                  <a:lnTo>
                    <a:pt x="32" y="683"/>
                  </a:lnTo>
                  <a:lnTo>
                    <a:pt x="32" y="683"/>
                  </a:lnTo>
                  <a:lnTo>
                    <a:pt x="37" y="684"/>
                  </a:lnTo>
                  <a:lnTo>
                    <a:pt x="39" y="684"/>
                  </a:lnTo>
                  <a:lnTo>
                    <a:pt x="42" y="684"/>
                  </a:lnTo>
                  <a:lnTo>
                    <a:pt x="47" y="685"/>
                  </a:lnTo>
                  <a:lnTo>
                    <a:pt x="47" y="685"/>
                  </a:lnTo>
                  <a:lnTo>
                    <a:pt x="52" y="690"/>
                  </a:lnTo>
                  <a:lnTo>
                    <a:pt x="55" y="691"/>
                  </a:lnTo>
                  <a:lnTo>
                    <a:pt x="56" y="690"/>
                  </a:lnTo>
                  <a:lnTo>
                    <a:pt x="56" y="690"/>
                  </a:lnTo>
                  <a:lnTo>
                    <a:pt x="59" y="687"/>
                  </a:lnTo>
                  <a:lnTo>
                    <a:pt x="58" y="685"/>
                  </a:lnTo>
                  <a:lnTo>
                    <a:pt x="54" y="684"/>
                  </a:lnTo>
                  <a:lnTo>
                    <a:pt x="54" y="684"/>
                  </a:lnTo>
                  <a:lnTo>
                    <a:pt x="54" y="683"/>
                  </a:lnTo>
                  <a:lnTo>
                    <a:pt x="54" y="680"/>
                  </a:lnTo>
                  <a:lnTo>
                    <a:pt x="56" y="678"/>
                  </a:lnTo>
                  <a:lnTo>
                    <a:pt x="61" y="680"/>
                  </a:lnTo>
                  <a:lnTo>
                    <a:pt x="61" y="680"/>
                  </a:lnTo>
                  <a:lnTo>
                    <a:pt x="65" y="680"/>
                  </a:lnTo>
                  <a:lnTo>
                    <a:pt x="71" y="678"/>
                  </a:lnTo>
                  <a:lnTo>
                    <a:pt x="74" y="674"/>
                  </a:lnTo>
                  <a:lnTo>
                    <a:pt x="74" y="668"/>
                  </a:lnTo>
                  <a:lnTo>
                    <a:pt x="74" y="668"/>
                  </a:lnTo>
                  <a:lnTo>
                    <a:pt x="72" y="666"/>
                  </a:lnTo>
                  <a:lnTo>
                    <a:pt x="74" y="663"/>
                  </a:lnTo>
                  <a:lnTo>
                    <a:pt x="76" y="658"/>
                  </a:lnTo>
                  <a:lnTo>
                    <a:pt x="81" y="656"/>
                  </a:lnTo>
                  <a:lnTo>
                    <a:pt x="88" y="653"/>
                  </a:lnTo>
                  <a:lnTo>
                    <a:pt x="88" y="653"/>
                  </a:lnTo>
                  <a:lnTo>
                    <a:pt x="91" y="653"/>
                  </a:lnTo>
                  <a:lnTo>
                    <a:pt x="92" y="654"/>
                  </a:lnTo>
                  <a:lnTo>
                    <a:pt x="92" y="656"/>
                  </a:lnTo>
                  <a:lnTo>
                    <a:pt x="89" y="658"/>
                  </a:lnTo>
                  <a:lnTo>
                    <a:pt x="85" y="661"/>
                  </a:lnTo>
                  <a:lnTo>
                    <a:pt x="85" y="661"/>
                  </a:lnTo>
                  <a:lnTo>
                    <a:pt x="82" y="663"/>
                  </a:lnTo>
                  <a:lnTo>
                    <a:pt x="79" y="664"/>
                  </a:lnTo>
                  <a:lnTo>
                    <a:pt x="81" y="667"/>
                  </a:lnTo>
                  <a:lnTo>
                    <a:pt x="82" y="670"/>
                  </a:lnTo>
                  <a:lnTo>
                    <a:pt x="82" y="670"/>
                  </a:lnTo>
                  <a:lnTo>
                    <a:pt x="85" y="671"/>
                  </a:lnTo>
                  <a:lnTo>
                    <a:pt x="86" y="671"/>
                  </a:lnTo>
                  <a:lnTo>
                    <a:pt x="91" y="671"/>
                  </a:lnTo>
                  <a:lnTo>
                    <a:pt x="93" y="670"/>
                  </a:lnTo>
                  <a:lnTo>
                    <a:pt x="96" y="670"/>
                  </a:lnTo>
                  <a:lnTo>
                    <a:pt x="98" y="671"/>
                  </a:lnTo>
                  <a:lnTo>
                    <a:pt x="98" y="671"/>
                  </a:lnTo>
                  <a:lnTo>
                    <a:pt x="98" y="673"/>
                  </a:lnTo>
                  <a:lnTo>
                    <a:pt x="98" y="673"/>
                  </a:lnTo>
                  <a:lnTo>
                    <a:pt x="95" y="674"/>
                  </a:lnTo>
                  <a:lnTo>
                    <a:pt x="91" y="675"/>
                  </a:lnTo>
                  <a:lnTo>
                    <a:pt x="88" y="678"/>
                  </a:lnTo>
                  <a:lnTo>
                    <a:pt x="88" y="678"/>
                  </a:lnTo>
                  <a:lnTo>
                    <a:pt x="88" y="681"/>
                  </a:lnTo>
                  <a:lnTo>
                    <a:pt x="91" y="684"/>
                  </a:lnTo>
                  <a:lnTo>
                    <a:pt x="91" y="687"/>
                  </a:lnTo>
                  <a:lnTo>
                    <a:pt x="91" y="688"/>
                  </a:lnTo>
                  <a:lnTo>
                    <a:pt x="89" y="690"/>
                  </a:lnTo>
                  <a:lnTo>
                    <a:pt x="89" y="690"/>
                  </a:lnTo>
                  <a:lnTo>
                    <a:pt x="88" y="690"/>
                  </a:lnTo>
                  <a:lnTo>
                    <a:pt x="86" y="688"/>
                  </a:lnTo>
                  <a:lnTo>
                    <a:pt x="85" y="684"/>
                  </a:lnTo>
                  <a:lnTo>
                    <a:pt x="84" y="680"/>
                  </a:lnTo>
                  <a:lnTo>
                    <a:pt x="84" y="677"/>
                  </a:lnTo>
                  <a:lnTo>
                    <a:pt x="82" y="675"/>
                  </a:lnTo>
                  <a:lnTo>
                    <a:pt x="82" y="675"/>
                  </a:lnTo>
                  <a:lnTo>
                    <a:pt x="79" y="675"/>
                  </a:lnTo>
                  <a:lnTo>
                    <a:pt x="78" y="677"/>
                  </a:lnTo>
                  <a:lnTo>
                    <a:pt x="78" y="681"/>
                  </a:lnTo>
                  <a:lnTo>
                    <a:pt x="79" y="685"/>
                  </a:lnTo>
                  <a:lnTo>
                    <a:pt x="79" y="685"/>
                  </a:lnTo>
                  <a:lnTo>
                    <a:pt x="79" y="690"/>
                  </a:lnTo>
                  <a:lnTo>
                    <a:pt x="78" y="690"/>
                  </a:lnTo>
                  <a:lnTo>
                    <a:pt x="71" y="683"/>
                  </a:lnTo>
                  <a:lnTo>
                    <a:pt x="71" y="683"/>
                  </a:lnTo>
                  <a:lnTo>
                    <a:pt x="68" y="683"/>
                  </a:lnTo>
                  <a:lnTo>
                    <a:pt x="66" y="683"/>
                  </a:lnTo>
                  <a:lnTo>
                    <a:pt x="65" y="685"/>
                  </a:lnTo>
                  <a:lnTo>
                    <a:pt x="66" y="690"/>
                  </a:lnTo>
                  <a:lnTo>
                    <a:pt x="66" y="690"/>
                  </a:lnTo>
                  <a:lnTo>
                    <a:pt x="68" y="691"/>
                  </a:lnTo>
                  <a:lnTo>
                    <a:pt x="68" y="691"/>
                  </a:lnTo>
                  <a:lnTo>
                    <a:pt x="65" y="691"/>
                  </a:lnTo>
                  <a:lnTo>
                    <a:pt x="61" y="693"/>
                  </a:lnTo>
                  <a:lnTo>
                    <a:pt x="59" y="694"/>
                  </a:lnTo>
                  <a:lnTo>
                    <a:pt x="59" y="695"/>
                  </a:lnTo>
                  <a:lnTo>
                    <a:pt x="59" y="695"/>
                  </a:lnTo>
                  <a:lnTo>
                    <a:pt x="59" y="698"/>
                  </a:lnTo>
                  <a:lnTo>
                    <a:pt x="62" y="698"/>
                  </a:lnTo>
                  <a:lnTo>
                    <a:pt x="66" y="698"/>
                  </a:lnTo>
                  <a:lnTo>
                    <a:pt x="71" y="698"/>
                  </a:lnTo>
                  <a:lnTo>
                    <a:pt x="71" y="698"/>
                  </a:lnTo>
                  <a:lnTo>
                    <a:pt x="72" y="700"/>
                  </a:lnTo>
                  <a:lnTo>
                    <a:pt x="74" y="701"/>
                  </a:lnTo>
                  <a:lnTo>
                    <a:pt x="75" y="704"/>
                  </a:lnTo>
                  <a:lnTo>
                    <a:pt x="76" y="708"/>
                  </a:lnTo>
                  <a:lnTo>
                    <a:pt x="79" y="712"/>
                  </a:lnTo>
                  <a:lnTo>
                    <a:pt x="79" y="712"/>
                  </a:lnTo>
                  <a:lnTo>
                    <a:pt x="81" y="712"/>
                  </a:lnTo>
                  <a:lnTo>
                    <a:pt x="81" y="712"/>
                  </a:lnTo>
                  <a:lnTo>
                    <a:pt x="82" y="708"/>
                  </a:lnTo>
                  <a:lnTo>
                    <a:pt x="82" y="703"/>
                  </a:lnTo>
                  <a:lnTo>
                    <a:pt x="84" y="701"/>
                  </a:lnTo>
                  <a:lnTo>
                    <a:pt x="85" y="700"/>
                  </a:lnTo>
                  <a:lnTo>
                    <a:pt x="85" y="700"/>
                  </a:lnTo>
                  <a:lnTo>
                    <a:pt x="86" y="700"/>
                  </a:lnTo>
                  <a:lnTo>
                    <a:pt x="86" y="701"/>
                  </a:lnTo>
                  <a:lnTo>
                    <a:pt x="88" y="705"/>
                  </a:lnTo>
                  <a:lnTo>
                    <a:pt x="91" y="711"/>
                  </a:lnTo>
                  <a:lnTo>
                    <a:pt x="92" y="712"/>
                  </a:lnTo>
                  <a:lnTo>
                    <a:pt x="96" y="715"/>
                  </a:lnTo>
                  <a:lnTo>
                    <a:pt x="96" y="715"/>
                  </a:lnTo>
                  <a:lnTo>
                    <a:pt x="101" y="715"/>
                  </a:lnTo>
                  <a:lnTo>
                    <a:pt x="101" y="715"/>
                  </a:lnTo>
                  <a:lnTo>
                    <a:pt x="101" y="715"/>
                  </a:lnTo>
                  <a:lnTo>
                    <a:pt x="101" y="712"/>
                  </a:lnTo>
                  <a:lnTo>
                    <a:pt x="101" y="711"/>
                  </a:lnTo>
                  <a:lnTo>
                    <a:pt x="102" y="710"/>
                  </a:lnTo>
                  <a:lnTo>
                    <a:pt x="102" y="710"/>
                  </a:lnTo>
                  <a:lnTo>
                    <a:pt x="103" y="708"/>
                  </a:lnTo>
                  <a:lnTo>
                    <a:pt x="105" y="710"/>
                  </a:lnTo>
                  <a:lnTo>
                    <a:pt x="109" y="714"/>
                  </a:lnTo>
                  <a:lnTo>
                    <a:pt x="113" y="718"/>
                  </a:lnTo>
                  <a:lnTo>
                    <a:pt x="118" y="721"/>
                  </a:lnTo>
                  <a:lnTo>
                    <a:pt x="118" y="721"/>
                  </a:lnTo>
                  <a:lnTo>
                    <a:pt x="119" y="721"/>
                  </a:lnTo>
                  <a:lnTo>
                    <a:pt x="121" y="721"/>
                  </a:lnTo>
                  <a:lnTo>
                    <a:pt x="121" y="718"/>
                  </a:lnTo>
                  <a:lnTo>
                    <a:pt x="119" y="714"/>
                  </a:lnTo>
                  <a:lnTo>
                    <a:pt x="116" y="711"/>
                  </a:lnTo>
                  <a:lnTo>
                    <a:pt x="116" y="711"/>
                  </a:lnTo>
                  <a:lnTo>
                    <a:pt x="115" y="708"/>
                  </a:lnTo>
                  <a:lnTo>
                    <a:pt x="118" y="708"/>
                  </a:lnTo>
                  <a:lnTo>
                    <a:pt x="125" y="711"/>
                  </a:lnTo>
                  <a:lnTo>
                    <a:pt x="125" y="711"/>
                  </a:lnTo>
                  <a:lnTo>
                    <a:pt x="132" y="712"/>
                  </a:lnTo>
                  <a:lnTo>
                    <a:pt x="135" y="711"/>
                  </a:lnTo>
                  <a:lnTo>
                    <a:pt x="136" y="710"/>
                  </a:lnTo>
                  <a:lnTo>
                    <a:pt x="136" y="710"/>
                  </a:lnTo>
                  <a:lnTo>
                    <a:pt x="138" y="708"/>
                  </a:lnTo>
                  <a:lnTo>
                    <a:pt x="139" y="708"/>
                  </a:lnTo>
                  <a:lnTo>
                    <a:pt x="139" y="708"/>
                  </a:lnTo>
                  <a:lnTo>
                    <a:pt x="132" y="707"/>
                  </a:lnTo>
                  <a:lnTo>
                    <a:pt x="123" y="707"/>
                  </a:lnTo>
                  <a:lnTo>
                    <a:pt x="112" y="707"/>
                  </a:lnTo>
                  <a:lnTo>
                    <a:pt x="112" y="707"/>
                  </a:lnTo>
                  <a:lnTo>
                    <a:pt x="111" y="705"/>
                  </a:lnTo>
                  <a:lnTo>
                    <a:pt x="111" y="700"/>
                  </a:lnTo>
                  <a:lnTo>
                    <a:pt x="111" y="684"/>
                  </a:lnTo>
                  <a:lnTo>
                    <a:pt x="112" y="654"/>
                  </a:lnTo>
                  <a:lnTo>
                    <a:pt x="112" y="654"/>
                  </a:lnTo>
                  <a:lnTo>
                    <a:pt x="111" y="654"/>
                  </a:lnTo>
                  <a:lnTo>
                    <a:pt x="111" y="654"/>
                  </a:lnTo>
                  <a:lnTo>
                    <a:pt x="102" y="653"/>
                  </a:lnTo>
                  <a:lnTo>
                    <a:pt x="98" y="651"/>
                  </a:lnTo>
                  <a:lnTo>
                    <a:pt x="98" y="650"/>
                  </a:lnTo>
                  <a:lnTo>
                    <a:pt x="98" y="647"/>
                  </a:lnTo>
                  <a:lnTo>
                    <a:pt x="98" y="647"/>
                  </a:lnTo>
                  <a:lnTo>
                    <a:pt x="99" y="646"/>
                  </a:lnTo>
                  <a:lnTo>
                    <a:pt x="99" y="646"/>
                  </a:lnTo>
                  <a:lnTo>
                    <a:pt x="95" y="643"/>
                  </a:lnTo>
                  <a:lnTo>
                    <a:pt x="91" y="640"/>
                  </a:lnTo>
                  <a:lnTo>
                    <a:pt x="91" y="640"/>
                  </a:lnTo>
                  <a:lnTo>
                    <a:pt x="84" y="640"/>
                  </a:lnTo>
                  <a:lnTo>
                    <a:pt x="75" y="640"/>
                  </a:lnTo>
                  <a:lnTo>
                    <a:pt x="62" y="641"/>
                  </a:lnTo>
                  <a:lnTo>
                    <a:pt x="62" y="64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5" name="Freeform 296">
              <a:extLst>
                <a:ext uri="{FF2B5EF4-FFF2-40B4-BE49-F238E27FC236}">
                  <a16:creationId xmlns:a16="http://schemas.microsoft.com/office/drawing/2014/main" id="{490492AF-5932-422C-9187-0940EE2BFF48}"/>
                </a:ext>
              </a:extLst>
            </p:cNvPr>
            <p:cNvSpPr>
              <a:spLocks/>
            </p:cNvSpPr>
            <p:nvPr/>
          </p:nvSpPr>
          <p:spPr bwMode="auto">
            <a:xfrm>
              <a:off x="2663081" y="4099105"/>
              <a:ext cx="195219" cy="198048"/>
            </a:xfrm>
            <a:custGeom>
              <a:avLst/>
              <a:gdLst/>
              <a:ahLst/>
              <a:cxnLst>
                <a:cxn ang="0">
                  <a:pos x="137" y="76"/>
                </a:cxn>
                <a:cxn ang="0">
                  <a:pos x="128" y="78"/>
                </a:cxn>
                <a:cxn ang="0">
                  <a:pos x="123" y="79"/>
                </a:cxn>
                <a:cxn ang="0">
                  <a:pos x="118" y="72"/>
                </a:cxn>
                <a:cxn ang="0">
                  <a:pos x="116" y="62"/>
                </a:cxn>
                <a:cxn ang="0">
                  <a:pos x="110" y="52"/>
                </a:cxn>
                <a:cxn ang="0">
                  <a:pos x="106" y="48"/>
                </a:cxn>
                <a:cxn ang="0">
                  <a:pos x="104" y="48"/>
                </a:cxn>
                <a:cxn ang="0">
                  <a:pos x="100" y="49"/>
                </a:cxn>
                <a:cxn ang="0">
                  <a:pos x="90" y="47"/>
                </a:cxn>
                <a:cxn ang="0">
                  <a:pos x="84" y="47"/>
                </a:cxn>
                <a:cxn ang="0">
                  <a:pos x="80" y="41"/>
                </a:cxn>
                <a:cxn ang="0">
                  <a:pos x="81" y="34"/>
                </a:cxn>
                <a:cxn ang="0">
                  <a:pos x="81" y="27"/>
                </a:cxn>
                <a:cxn ang="0">
                  <a:pos x="79" y="17"/>
                </a:cxn>
                <a:cxn ang="0">
                  <a:pos x="79" y="14"/>
                </a:cxn>
                <a:cxn ang="0">
                  <a:pos x="80" y="12"/>
                </a:cxn>
                <a:cxn ang="0">
                  <a:pos x="79" y="5"/>
                </a:cxn>
                <a:cxn ang="0">
                  <a:pos x="76" y="7"/>
                </a:cxn>
                <a:cxn ang="0">
                  <a:pos x="73" y="5"/>
                </a:cxn>
                <a:cxn ang="0">
                  <a:pos x="64" y="1"/>
                </a:cxn>
                <a:cxn ang="0">
                  <a:pos x="60" y="0"/>
                </a:cxn>
                <a:cxn ang="0">
                  <a:pos x="46" y="1"/>
                </a:cxn>
                <a:cxn ang="0">
                  <a:pos x="42" y="2"/>
                </a:cxn>
                <a:cxn ang="0">
                  <a:pos x="33" y="2"/>
                </a:cxn>
                <a:cxn ang="0">
                  <a:pos x="23" y="5"/>
                </a:cxn>
                <a:cxn ang="0">
                  <a:pos x="15" y="12"/>
                </a:cxn>
                <a:cxn ang="0">
                  <a:pos x="10" y="21"/>
                </a:cxn>
                <a:cxn ang="0">
                  <a:pos x="9" y="34"/>
                </a:cxn>
                <a:cxn ang="0">
                  <a:pos x="6" y="45"/>
                </a:cxn>
                <a:cxn ang="0">
                  <a:pos x="0" y="45"/>
                </a:cxn>
                <a:cxn ang="0">
                  <a:pos x="5" y="51"/>
                </a:cxn>
                <a:cxn ang="0">
                  <a:pos x="16" y="64"/>
                </a:cxn>
                <a:cxn ang="0">
                  <a:pos x="22" y="68"/>
                </a:cxn>
                <a:cxn ang="0">
                  <a:pos x="30" y="75"/>
                </a:cxn>
                <a:cxn ang="0">
                  <a:pos x="40" y="79"/>
                </a:cxn>
                <a:cxn ang="0">
                  <a:pos x="46" y="79"/>
                </a:cxn>
                <a:cxn ang="0">
                  <a:pos x="54" y="85"/>
                </a:cxn>
                <a:cxn ang="0">
                  <a:pos x="57" y="88"/>
                </a:cxn>
                <a:cxn ang="0">
                  <a:pos x="73" y="96"/>
                </a:cxn>
                <a:cxn ang="0">
                  <a:pos x="87" y="103"/>
                </a:cxn>
                <a:cxn ang="0">
                  <a:pos x="87" y="105"/>
                </a:cxn>
                <a:cxn ang="0">
                  <a:pos x="81" y="112"/>
                </a:cxn>
                <a:cxn ang="0">
                  <a:pos x="76" y="121"/>
                </a:cxn>
                <a:cxn ang="0">
                  <a:pos x="76" y="125"/>
                </a:cxn>
                <a:cxn ang="0">
                  <a:pos x="73" y="132"/>
                </a:cxn>
                <a:cxn ang="0">
                  <a:pos x="70" y="135"/>
                </a:cxn>
                <a:cxn ang="0">
                  <a:pos x="71" y="136"/>
                </a:cxn>
                <a:cxn ang="0">
                  <a:pos x="81" y="138"/>
                </a:cxn>
                <a:cxn ang="0">
                  <a:pos x="84" y="139"/>
                </a:cxn>
                <a:cxn ang="0">
                  <a:pos x="91" y="139"/>
                </a:cxn>
                <a:cxn ang="0">
                  <a:pos x="100" y="140"/>
                </a:cxn>
                <a:cxn ang="0">
                  <a:pos x="104" y="140"/>
                </a:cxn>
                <a:cxn ang="0">
                  <a:pos x="111" y="138"/>
                </a:cxn>
                <a:cxn ang="0">
                  <a:pos x="114" y="138"/>
                </a:cxn>
                <a:cxn ang="0">
                  <a:pos x="120" y="133"/>
                </a:cxn>
                <a:cxn ang="0">
                  <a:pos x="127" y="131"/>
                </a:cxn>
                <a:cxn ang="0">
                  <a:pos x="128" y="131"/>
                </a:cxn>
                <a:cxn ang="0">
                  <a:pos x="133" y="122"/>
                </a:cxn>
                <a:cxn ang="0">
                  <a:pos x="134" y="108"/>
                </a:cxn>
                <a:cxn ang="0">
                  <a:pos x="135" y="101"/>
                </a:cxn>
                <a:cxn ang="0">
                  <a:pos x="138" y="82"/>
                </a:cxn>
                <a:cxn ang="0">
                  <a:pos x="137" y="76"/>
                </a:cxn>
              </a:cxnLst>
              <a:rect l="0" t="0" r="r" b="b"/>
              <a:pathLst>
                <a:path w="138" h="140">
                  <a:moveTo>
                    <a:pt x="137" y="76"/>
                  </a:moveTo>
                  <a:lnTo>
                    <a:pt x="137" y="76"/>
                  </a:lnTo>
                  <a:lnTo>
                    <a:pt x="133" y="76"/>
                  </a:lnTo>
                  <a:lnTo>
                    <a:pt x="128" y="78"/>
                  </a:lnTo>
                  <a:lnTo>
                    <a:pt x="123" y="79"/>
                  </a:lnTo>
                  <a:lnTo>
                    <a:pt x="123" y="79"/>
                  </a:lnTo>
                  <a:lnTo>
                    <a:pt x="121" y="78"/>
                  </a:lnTo>
                  <a:lnTo>
                    <a:pt x="118" y="72"/>
                  </a:lnTo>
                  <a:lnTo>
                    <a:pt x="116" y="62"/>
                  </a:lnTo>
                  <a:lnTo>
                    <a:pt x="116" y="62"/>
                  </a:lnTo>
                  <a:lnTo>
                    <a:pt x="113" y="57"/>
                  </a:lnTo>
                  <a:lnTo>
                    <a:pt x="110" y="52"/>
                  </a:lnTo>
                  <a:lnTo>
                    <a:pt x="107" y="49"/>
                  </a:lnTo>
                  <a:lnTo>
                    <a:pt x="106" y="48"/>
                  </a:lnTo>
                  <a:lnTo>
                    <a:pt x="104" y="48"/>
                  </a:lnTo>
                  <a:lnTo>
                    <a:pt x="104" y="48"/>
                  </a:lnTo>
                  <a:lnTo>
                    <a:pt x="101" y="49"/>
                  </a:lnTo>
                  <a:lnTo>
                    <a:pt x="100" y="49"/>
                  </a:lnTo>
                  <a:lnTo>
                    <a:pt x="96" y="48"/>
                  </a:lnTo>
                  <a:lnTo>
                    <a:pt x="90" y="47"/>
                  </a:lnTo>
                  <a:lnTo>
                    <a:pt x="90" y="47"/>
                  </a:lnTo>
                  <a:lnTo>
                    <a:pt x="84" y="47"/>
                  </a:lnTo>
                  <a:lnTo>
                    <a:pt x="81" y="44"/>
                  </a:lnTo>
                  <a:lnTo>
                    <a:pt x="80" y="41"/>
                  </a:lnTo>
                  <a:lnTo>
                    <a:pt x="81" y="34"/>
                  </a:lnTo>
                  <a:lnTo>
                    <a:pt x="81" y="34"/>
                  </a:lnTo>
                  <a:lnTo>
                    <a:pt x="83" y="30"/>
                  </a:lnTo>
                  <a:lnTo>
                    <a:pt x="81" y="27"/>
                  </a:lnTo>
                  <a:lnTo>
                    <a:pt x="80" y="21"/>
                  </a:lnTo>
                  <a:lnTo>
                    <a:pt x="79" y="17"/>
                  </a:lnTo>
                  <a:lnTo>
                    <a:pt x="79" y="15"/>
                  </a:lnTo>
                  <a:lnTo>
                    <a:pt x="79" y="14"/>
                  </a:lnTo>
                  <a:lnTo>
                    <a:pt x="79" y="14"/>
                  </a:lnTo>
                  <a:lnTo>
                    <a:pt x="80" y="12"/>
                  </a:lnTo>
                  <a:lnTo>
                    <a:pt x="81" y="11"/>
                  </a:lnTo>
                  <a:lnTo>
                    <a:pt x="79" y="5"/>
                  </a:lnTo>
                  <a:lnTo>
                    <a:pt x="79" y="5"/>
                  </a:lnTo>
                  <a:lnTo>
                    <a:pt x="76" y="7"/>
                  </a:lnTo>
                  <a:lnTo>
                    <a:pt x="76" y="7"/>
                  </a:lnTo>
                  <a:lnTo>
                    <a:pt x="73" y="5"/>
                  </a:lnTo>
                  <a:lnTo>
                    <a:pt x="69" y="4"/>
                  </a:lnTo>
                  <a:lnTo>
                    <a:pt x="64" y="1"/>
                  </a:lnTo>
                  <a:lnTo>
                    <a:pt x="60" y="0"/>
                  </a:lnTo>
                  <a:lnTo>
                    <a:pt x="60" y="0"/>
                  </a:lnTo>
                  <a:lnTo>
                    <a:pt x="50" y="0"/>
                  </a:lnTo>
                  <a:lnTo>
                    <a:pt x="46" y="1"/>
                  </a:lnTo>
                  <a:lnTo>
                    <a:pt x="42" y="2"/>
                  </a:lnTo>
                  <a:lnTo>
                    <a:pt x="42" y="2"/>
                  </a:lnTo>
                  <a:lnTo>
                    <a:pt x="37" y="2"/>
                  </a:lnTo>
                  <a:lnTo>
                    <a:pt x="33" y="2"/>
                  </a:lnTo>
                  <a:lnTo>
                    <a:pt x="27" y="4"/>
                  </a:lnTo>
                  <a:lnTo>
                    <a:pt x="23" y="5"/>
                  </a:lnTo>
                  <a:lnTo>
                    <a:pt x="23" y="5"/>
                  </a:lnTo>
                  <a:lnTo>
                    <a:pt x="15" y="12"/>
                  </a:lnTo>
                  <a:lnTo>
                    <a:pt x="10" y="17"/>
                  </a:lnTo>
                  <a:lnTo>
                    <a:pt x="10" y="21"/>
                  </a:lnTo>
                  <a:lnTo>
                    <a:pt x="10" y="21"/>
                  </a:lnTo>
                  <a:lnTo>
                    <a:pt x="9" y="34"/>
                  </a:lnTo>
                  <a:lnTo>
                    <a:pt x="7" y="41"/>
                  </a:lnTo>
                  <a:lnTo>
                    <a:pt x="6" y="45"/>
                  </a:lnTo>
                  <a:lnTo>
                    <a:pt x="6" y="45"/>
                  </a:lnTo>
                  <a:lnTo>
                    <a:pt x="0" y="45"/>
                  </a:lnTo>
                  <a:lnTo>
                    <a:pt x="0" y="45"/>
                  </a:lnTo>
                  <a:lnTo>
                    <a:pt x="5" y="51"/>
                  </a:lnTo>
                  <a:lnTo>
                    <a:pt x="10" y="57"/>
                  </a:lnTo>
                  <a:lnTo>
                    <a:pt x="16" y="64"/>
                  </a:lnTo>
                  <a:lnTo>
                    <a:pt x="22" y="68"/>
                  </a:lnTo>
                  <a:lnTo>
                    <a:pt x="22" y="68"/>
                  </a:lnTo>
                  <a:lnTo>
                    <a:pt x="27" y="72"/>
                  </a:lnTo>
                  <a:lnTo>
                    <a:pt x="30" y="75"/>
                  </a:lnTo>
                  <a:lnTo>
                    <a:pt x="34" y="78"/>
                  </a:lnTo>
                  <a:lnTo>
                    <a:pt x="40" y="79"/>
                  </a:lnTo>
                  <a:lnTo>
                    <a:pt x="40" y="79"/>
                  </a:lnTo>
                  <a:lnTo>
                    <a:pt x="46" y="79"/>
                  </a:lnTo>
                  <a:lnTo>
                    <a:pt x="51" y="82"/>
                  </a:lnTo>
                  <a:lnTo>
                    <a:pt x="54" y="85"/>
                  </a:lnTo>
                  <a:lnTo>
                    <a:pt x="57" y="88"/>
                  </a:lnTo>
                  <a:lnTo>
                    <a:pt x="57" y="88"/>
                  </a:lnTo>
                  <a:lnTo>
                    <a:pt x="63" y="92"/>
                  </a:lnTo>
                  <a:lnTo>
                    <a:pt x="73" y="96"/>
                  </a:lnTo>
                  <a:lnTo>
                    <a:pt x="83" y="99"/>
                  </a:lnTo>
                  <a:lnTo>
                    <a:pt x="87" y="103"/>
                  </a:lnTo>
                  <a:lnTo>
                    <a:pt x="87" y="103"/>
                  </a:lnTo>
                  <a:lnTo>
                    <a:pt x="87" y="105"/>
                  </a:lnTo>
                  <a:lnTo>
                    <a:pt x="87" y="106"/>
                  </a:lnTo>
                  <a:lnTo>
                    <a:pt x="81" y="112"/>
                  </a:lnTo>
                  <a:lnTo>
                    <a:pt x="77" y="118"/>
                  </a:lnTo>
                  <a:lnTo>
                    <a:pt x="76" y="121"/>
                  </a:lnTo>
                  <a:lnTo>
                    <a:pt x="76" y="125"/>
                  </a:lnTo>
                  <a:lnTo>
                    <a:pt x="76" y="125"/>
                  </a:lnTo>
                  <a:lnTo>
                    <a:pt x="74" y="129"/>
                  </a:lnTo>
                  <a:lnTo>
                    <a:pt x="73" y="132"/>
                  </a:lnTo>
                  <a:lnTo>
                    <a:pt x="70" y="133"/>
                  </a:lnTo>
                  <a:lnTo>
                    <a:pt x="70" y="135"/>
                  </a:lnTo>
                  <a:lnTo>
                    <a:pt x="70" y="135"/>
                  </a:lnTo>
                  <a:lnTo>
                    <a:pt x="71" y="136"/>
                  </a:lnTo>
                  <a:lnTo>
                    <a:pt x="76" y="138"/>
                  </a:lnTo>
                  <a:lnTo>
                    <a:pt x="81" y="138"/>
                  </a:lnTo>
                  <a:lnTo>
                    <a:pt x="84" y="139"/>
                  </a:lnTo>
                  <a:lnTo>
                    <a:pt x="84" y="139"/>
                  </a:lnTo>
                  <a:lnTo>
                    <a:pt x="88" y="139"/>
                  </a:lnTo>
                  <a:lnTo>
                    <a:pt x="91" y="139"/>
                  </a:lnTo>
                  <a:lnTo>
                    <a:pt x="96" y="139"/>
                  </a:lnTo>
                  <a:lnTo>
                    <a:pt x="100" y="140"/>
                  </a:lnTo>
                  <a:lnTo>
                    <a:pt x="100" y="140"/>
                  </a:lnTo>
                  <a:lnTo>
                    <a:pt x="104" y="140"/>
                  </a:lnTo>
                  <a:lnTo>
                    <a:pt x="107" y="139"/>
                  </a:lnTo>
                  <a:lnTo>
                    <a:pt x="111" y="138"/>
                  </a:lnTo>
                  <a:lnTo>
                    <a:pt x="114" y="138"/>
                  </a:lnTo>
                  <a:lnTo>
                    <a:pt x="114" y="138"/>
                  </a:lnTo>
                  <a:lnTo>
                    <a:pt x="117" y="136"/>
                  </a:lnTo>
                  <a:lnTo>
                    <a:pt x="120" y="133"/>
                  </a:lnTo>
                  <a:lnTo>
                    <a:pt x="123" y="132"/>
                  </a:lnTo>
                  <a:lnTo>
                    <a:pt x="127" y="131"/>
                  </a:lnTo>
                  <a:lnTo>
                    <a:pt x="127" y="131"/>
                  </a:lnTo>
                  <a:lnTo>
                    <a:pt x="128" y="131"/>
                  </a:lnTo>
                  <a:lnTo>
                    <a:pt x="130" y="128"/>
                  </a:lnTo>
                  <a:lnTo>
                    <a:pt x="133" y="122"/>
                  </a:lnTo>
                  <a:lnTo>
                    <a:pt x="134" y="113"/>
                  </a:lnTo>
                  <a:lnTo>
                    <a:pt x="134" y="108"/>
                  </a:lnTo>
                  <a:lnTo>
                    <a:pt x="134" y="108"/>
                  </a:lnTo>
                  <a:lnTo>
                    <a:pt x="135" y="101"/>
                  </a:lnTo>
                  <a:lnTo>
                    <a:pt x="137" y="91"/>
                  </a:lnTo>
                  <a:lnTo>
                    <a:pt x="138" y="82"/>
                  </a:lnTo>
                  <a:lnTo>
                    <a:pt x="138" y="79"/>
                  </a:lnTo>
                  <a:lnTo>
                    <a:pt x="137" y="76"/>
                  </a:lnTo>
                  <a:lnTo>
                    <a:pt x="137" y="7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6" name="Freeform 297">
              <a:extLst>
                <a:ext uri="{FF2B5EF4-FFF2-40B4-BE49-F238E27FC236}">
                  <a16:creationId xmlns:a16="http://schemas.microsoft.com/office/drawing/2014/main" id="{184B83F3-21FD-481A-9514-D2DB5DC8CB75}"/>
                </a:ext>
              </a:extLst>
            </p:cNvPr>
            <p:cNvSpPr>
              <a:spLocks/>
            </p:cNvSpPr>
            <p:nvPr/>
          </p:nvSpPr>
          <p:spPr bwMode="auto">
            <a:xfrm>
              <a:off x="2138254" y="3396034"/>
              <a:ext cx="72147" cy="62244"/>
            </a:xfrm>
            <a:custGeom>
              <a:avLst/>
              <a:gdLst/>
              <a:ahLst/>
              <a:cxnLst>
                <a:cxn ang="0">
                  <a:pos x="48" y="34"/>
                </a:cxn>
                <a:cxn ang="0">
                  <a:pos x="48" y="34"/>
                </a:cxn>
                <a:cxn ang="0">
                  <a:pos x="48" y="30"/>
                </a:cxn>
                <a:cxn ang="0">
                  <a:pos x="51" y="24"/>
                </a:cxn>
                <a:cxn ang="0">
                  <a:pos x="51" y="24"/>
                </a:cxn>
                <a:cxn ang="0">
                  <a:pos x="43" y="14"/>
                </a:cxn>
                <a:cxn ang="0">
                  <a:pos x="36" y="4"/>
                </a:cxn>
                <a:cxn ang="0">
                  <a:pos x="36" y="4"/>
                </a:cxn>
                <a:cxn ang="0">
                  <a:pos x="31" y="4"/>
                </a:cxn>
                <a:cxn ang="0">
                  <a:pos x="27" y="4"/>
                </a:cxn>
                <a:cxn ang="0">
                  <a:pos x="27" y="4"/>
                </a:cxn>
                <a:cxn ang="0">
                  <a:pos x="24" y="3"/>
                </a:cxn>
                <a:cxn ang="0">
                  <a:pos x="20" y="3"/>
                </a:cxn>
                <a:cxn ang="0">
                  <a:pos x="16" y="2"/>
                </a:cxn>
                <a:cxn ang="0">
                  <a:pos x="11" y="2"/>
                </a:cxn>
                <a:cxn ang="0">
                  <a:pos x="11" y="2"/>
                </a:cxn>
                <a:cxn ang="0">
                  <a:pos x="7" y="0"/>
                </a:cxn>
                <a:cxn ang="0">
                  <a:pos x="3" y="0"/>
                </a:cxn>
                <a:cxn ang="0">
                  <a:pos x="3" y="0"/>
                </a:cxn>
                <a:cxn ang="0">
                  <a:pos x="3" y="4"/>
                </a:cxn>
                <a:cxn ang="0">
                  <a:pos x="1" y="7"/>
                </a:cxn>
                <a:cxn ang="0">
                  <a:pos x="1" y="7"/>
                </a:cxn>
                <a:cxn ang="0">
                  <a:pos x="0" y="10"/>
                </a:cxn>
                <a:cxn ang="0">
                  <a:pos x="0" y="14"/>
                </a:cxn>
                <a:cxn ang="0">
                  <a:pos x="1" y="17"/>
                </a:cxn>
                <a:cxn ang="0">
                  <a:pos x="6" y="21"/>
                </a:cxn>
                <a:cxn ang="0">
                  <a:pos x="6" y="21"/>
                </a:cxn>
                <a:cxn ang="0">
                  <a:pos x="10" y="21"/>
                </a:cxn>
                <a:cxn ang="0">
                  <a:pos x="11" y="21"/>
                </a:cxn>
                <a:cxn ang="0">
                  <a:pos x="13" y="20"/>
                </a:cxn>
                <a:cxn ang="0">
                  <a:pos x="16" y="19"/>
                </a:cxn>
                <a:cxn ang="0">
                  <a:pos x="16" y="19"/>
                </a:cxn>
                <a:cxn ang="0">
                  <a:pos x="17" y="20"/>
                </a:cxn>
                <a:cxn ang="0">
                  <a:pos x="18" y="23"/>
                </a:cxn>
                <a:cxn ang="0">
                  <a:pos x="20" y="24"/>
                </a:cxn>
                <a:cxn ang="0">
                  <a:pos x="23" y="26"/>
                </a:cxn>
                <a:cxn ang="0">
                  <a:pos x="23" y="26"/>
                </a:cxn>
                <a:cxn ang="0">
                  <a:pos x="26" y="26"/>
                </a:cxn>
                <a:cxn ang="0">
                  <a:pos x="30" y="29"/>
                </a:cxn>
                <a:cxn ang="0">
                  <a:pos x="33" y="31"/>
                </a:cxn>
                <a:cxn ang="0">
                  <a:pos x="34" y="36"/>
                </a:cxn>
                <a:cxn ang="0">
                  <a:pos x="34" y="36"/>
                </a:cxn>
                <a:cxn ang="0">
                  <a:pos x="34" y="39"/>
                </a:cxn>
                <a:cxn ang="0">
                  <a:pos x="36" y="41"/>
                </a:cxn>
                <a:cxn ang="0">
                  <a:pos x="38" y="43"/>
                </a:cxn>
                <a:cxn ang="0">
                  <a:pos x="43" y="43"/>
                </a:cxn>
                <a:cxn ang="0">
                  <a:pos x="43" y="43"/>
                </a:cxn>
                <a:cxn ang="0">
                  <a:pos x="47" y="44"/>
                </a:cxn>
                <a:cxn ang="0">
                  <a:pos x="47" y="44"/>
                </a:cxn>
                <a:cxn ang="0">
                  <a:pos x="48" y="39"/>
                </a:cxn>
                <a:cxn ang="0">
                  <a:pos x="48" y="34"/>
                </a:cxn>
                <a:cxn ang="0">
                  <a:pos x="48" y="34"/>
                </a:cxn>
              </a:cxnLst>
              <a:rect l="0" t="0" r="r" b="b"/>
              <a:pathLst>
                <a:path w="51" h="44">
                  <a:moveTo>
                    <a:pt x="48" y="34"/>
                  </a:moveTo>
                  <a:lnTo>
                    <a:pt x="48" y="34"/>
                  </a:lnTo>
                  <a:lnTo>
                    <a:pt x="48" y="30"/>
                  </a:lnTo>
                  <a:lnTo>
                    <a:pt x="51" y="24"/>
                  </a:lnTo>
                  <a:lnTo>
                    <a:pt x="51" y="24"/>
                  </a:lnTo>
                  <a:lnTo>
                    <a:pt x="43" y="14"/>
                  </a:lnTo>
                  <a:lnTo>
                    <a:pt x="36" y="4"/>
                  </a:lnTo>
                  <a:lnTo>
                    <a:pt x="36" y="4"/>
                  </a:lnTo>
                  <a:lnTo>
                    <a:pt x="31" y="4"/>
                  </a:lnTo>
                  <a:lnTo>
                    <a:pt x="27" y="4"/>
                  </a:lnTo>
                  <a:lnTo>
                    <a:pt x="27" y="4"/>
                  </a:lnTo>
                  <a:lnTo>
                    <a:pt x="24" y="3"/>
                  </a:lnTo>
                  <a:lnTo>
                    <a:pt x="20" y="3"/>
                  </a:lnTo>
                  <a:lnTo>
                    <a:pt x="16" y="2"/>
                  </a:lnTo>
                  <a:lnTo>
                    <a:pt x="11" y="2"/>
                  </a:lnTo>
                  <a:lnTo>
                    <a:pt x="11" y="2"/>
                  </a:lnTo>
                  <a:lnTo>
                    <a:pt x="7" y="0"/>
                  </a:lnTo>
                  <a:lnTo>
                    <a:pt x="3" y="0"/>
                  </a:lnTo>
                  <a:lnTo>
                    <a:pt x="3" y="0"/>
                  </a:lnTo>
                  <a:lnTo>
                    <a:pt x="3" y="4"/>
                  </a:lnTo>
                  <a:lnTo>
                    <a:pt x="1" y="7"/>
                  </a:lnTo>
                  <a:lnTo>
                    <a:pt x="1" y="7"/>
                  </a:lnTo>
                  <a:lnTo>
                    <a:pt x="0" y="10"/>
                  </a:lnTo>
                  <a:lnTo>
                    <a:pt x="0" y="14"/>
                  </a:lnTo>
                  <a:lnTo>
                    <a:pt x="1" y="17"/>
                  </a:lnTo>
                  <a:lnTo>
                    <a:pt x="6" y="21"/>
                  </a:lnTo>
                  <a:lnTo>
                    <a:pt x="6" y="21"/>
                  </a:lnTo>
                  <a:lnTo>
                    <a:pt x="10" y="21"/>
                  </a:lnTo>
                  <a:lnTo>
                    <a:pt x="11" y="21"/>
                  </a:lnTo>
                  <a:lnTo>
                    <a:pt x="13" y="20"/>
                  </a:lnTo>
                  <a:lnTo>
                    <a:pt x="16" y="19"/>
                  </a:lnTo>
                  <a:lnTo>
                    <a:pt x="16" y="19"/>
                  </a:lnTo>
                  <a:lnTo>
                    <a:pt x="17" y="20"/>
                  </a:lnTo>
                  <a:lnTo>
                    <a:pt x="18" y="23"/>
                  </a:lnTo>
                  <a:lnTo>
                    <a:pt x="20" y="24"/>
                  </a:lnTo>
                  <a:lnTo>
                    <a:pt x="23" y="26"/>
                  </a:lnTo>
                  <a:lnTo>
                    <a:pt x="23" y="26"/>
                  </a:lnTo>
                  <a:lnTo>
                    <a:pt x="26" y="26"/>
                  </a:lnTo>
                  <a:lnTo>
                    <a:pt x="30" y="29"/>
                  </a:lnTo>
                  <a:lnTo>
                    <a:pt x="33" y="31"/>
                  </a:lnTo>
                  <a:lnTo>
                    <a:pt x="34" y="36"/>
                  </a:lnTo>
                  <a:lnTo>
                    <a:pt x="34" y="36"/>
                  </a:lnTo>
                  <a:lnTo>
                    <a:pt x="34" y="39"/>
                  </a:lnTo>
                  <a:lnTo>
                    <a:pt x="36" y="41"/>
                  </a:lnTo>
                  <a:lnTo>
                    <a:pt x="38" y="43"/>
                  </a:lnTo>
                  <a:lnTo>
                    <a:pt x="43" y="43"/>
                  </a:lnTo>
                  <a:lnTo>
                    <a:pt x="43" y="43"/>
                  </a:lnTo>
                  <a:lnTo>
                    <a:pt x="47" y="44"/>
                  </a:lnTo>
                  <a:lnTo>
                    <a:pt x="47" y="44"/>
                  </a:lnTo>
                  <a:lnTo>
                    <a:pt x="48" y="39"/>
                  </a:lnTo>
                  <a:lnTo>
                    <a:pt x="48" y="34"/>
                  </a:lnTo>
                  <a:lnTo>
                    <a:pt x="48" y="3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7" name="Freeform 298">
              <a:extLst>
                <a:ext uri="{FF2B5EF4-FFF2-40B4-BE49-F238E27FC236}">
                  <a16:creationId xmlns:a16="http://schemas.microsoft.com/office/drawing/2014/main" id="{9A3BB750-64AF-44F7-8BB5-5B8FB7959BE3}"/>
                </a:ext>
              </a:extLst>
            </p:cNvPr>
            <p:cNvSpPr>
              <a:spLocks/>
            </p:cNvSpPr>
            <p:nvPr/>
          </p:nvSpPr>
          <p:spPr bwMode="auto">
            <a:xfrm>
              <a:off x="2204742" y="3428571"/>
              <a:ext cx="132975" cy="56585"/>
            </a:xfrm>
            <a:custGeom>
              <a:avLst/>
              <a:gdLst/>
              <a:ahLst/>
              <a:cxnLst>
                <a:cxn ang="0">
                  <a:pos x="84" y="11"/>
                </a:cxn>
                <a:cxn ang="0">
                  <a:pos x="72" y="4"/>
                </a:cxn>
                <a:cxn ang="0">
                  <a:pos x="61" y="1"/>
                </a:cxn>
                <a:cxn ang="0">
                  <a:pos x="50" y="1"/>
                </a:cxn>
                <a:cxn ang="0">
                  <a:pos x="38" y="10"/>
                </a:cxn>
                <a:cxn ang="0">
                  <a:pos x="36" y="13"/>
                </a:cxn>
                <a:cxn ang="0">
                  <a:pos x="26" y="14"/>
                </a:cxn>
                <a:cxn ang="0">
                  <a:pos x="13" y="8"/>
                </a:cxn>
                <a:cxn ang="0">
                  <a:pos x="4" y="1"/>
                </a:cxn>
                <a:cxn ang="0">
                  <a:pos x="1" y="7"/>
                </a:cxn>
                <a:cxn ang="0">
                  <a:pos x="1" y="11"/>
                </a:cxn>
                <a:cxn ang="0">
                  <a:pos x="0" y="21"/>
                </a:cxn>
                <a:cxn ang="0">
                  <a:pos x="11" y="24"/>
                </a:cxn>
                <a:cxn ang="0">
                  <a:pos x="20" y="30"/>
                </a:cxn>
                <a:cxn ang="0">
                  <a:pos x="24" y="33"/>
                </a:cxn>
                <a:cxn ang="0">
                  <a:pos x="30" y="35"/>
                </a:cxn>
                <a:cxn ang="0">
                  <a:pos x="33" y="38"/>
                </a:cxn>
                <a:cxn ang="0">
                  <a:pos x="36" y="40"/>
                </a:cxn>
                <a:cxn ang="0">
                  <a:pos x="43" y="37"/>
                </a:cxn>
                <a:cxn ang="0">
                  <a:pos x="44" y="34"/>
                </a:cxn>
                <a:cxn ang="0">
                  <a:pos x="43" y="30"/>
                </a:cxn>
                <a:cxn ang="0">
                  <a:pos x="40" y="26"/>
                </a:cxn>
                <a:cxn ang="0">
                  <a:pos x="41" y="24"/>
                </a:cxn>
                <a:cxn ang="0">
                  <a:pos x="47" y="21"/>
                </a:cxn>
                <a:cxn ang="0">
                  <a:pos x="48" y="18"/>
                </a:cxn>
                <a:cxn ang="0">
                  <a:pos x="55" y="13"/>
                </a:cxn>
                <a:cxn ang="0">
                  <a:pos x="67" y="13"/>
                </a:cxn>
                <a:cxn ang="0">
                  <a:pos x="70" y="14"/>
                </a:cxn>
                <a:cxn ang="0">
                  <a:pos x="72" y="20"/>
                </a:cxn>
                <a:cxn ang="0">
                  <a:pos x="71" y="23"/>
                </a:cxn>
                <a:cxn ang="0">
                  <a:pos x="70" y="27"/>
                </a:cxn>
                <a:cxn ang="0">
                  <a:pos x="80" y="40"/>
                </a:cxn>
                <a:cxn ang="0">
                  <a:pos x="91" y="30"/>
                </a:cxn>
                <a:cxn ang="0">
                  <a:pos x="92" y="27"/>
                </a:cxn>
                <a:cxn ang="0">
                  <a:pos x="94" y="24"/>
                </a:cxn>
                <a:cxn ang="0">
                  <a:pos x="84" y="11"/>
                </a:cxn>
              </a:cxnLst>
              <a:rect l="0" t="0" r="r" b="b"/>
              <a:pathLst>
                <a:path w="94" h="40">
                  <a:moveTo>
                    <a:pt x="84" y="11"/>
                  </a:moveTo>
                  <a:lnTo>
                    <a:pt x="84" y="11"/>
                  </a:lnTo>
                  <a:lnTo>
                    <a:pt x="78" y="7"/>
                  </a:lnTo>
                  <a:lnTo>
                    <a:pt x="72" y="4"/>
                  </a:lnTo>
                  <a:lnTo>
                    <a:pt x="61" y="1"/>
                  </a:lnTo>
                  <a:lnTo>
                    <a:pt x="61" y="1"/>
                  </a:lnTo>
                  <a:lnTo>
                    <a:pt x="55" y="0"/>
                  </a:lnTo>
                  <a:lnTo>
                    <a:pt x="50" y="1"/>
                  </a:lnTo>
                  <a:lnTo>
                    <a:pt x="44" y="4"/>
                  </a:lnTo>
                  <a:lnTo>
                    <a:pt x="38" y="10"/>
                  </a:lnTo>
                  <a:lnTo>
                    <a:pt x="38" y="10"/>
                  </a:lnTo>
                  <a:lnTo>
                    <a:pt x="36" y="13"/>
                  </a:lnTo>
                  <a:lnTo>
                    <a:pt x="31" y="13"/>
                  </a:lnTo>
                  <a:lnTo>
                    <a:pt x="26" y="14"/>
                  </a:lnTo>
                  <a:lnTo>
                    <a:pt x="18" y="11"/>
                  </a:lnTo>
                  <a:lnTo>
                    <a:pt x="13" y="8"/>
                  </a:lnTo>
                  <a:lnTo>
                    <a:pt x="13" y="8"/>
                  </a:lnTo>
                  <a:lnTo>
                    <a:pt x="4" y="1"/>
                  </a:lnTo>
                  <a:lnTo>
                    <a:pt x="4" y="1"/>
                  </a:lnTo>
                  <a:lnTo>
                    <a:pt x="1" y="7"/>
                  </a:lnTo>
                  <a:lnTo>
                    <a:pt x="1" y="11"/>
                  </a:lnTo>
                  <a:lnTo>
                    <a:pt x="1" y="11"/>
                  </a:lnTo>
                  <a:lnTo>
                    <a:pt x="1" y="16"/>
                  </a:lnTo>
                  <a:lnTo>
                    <a:pt x="0" y="21"/>
                  </a:lnTo>
                  <a:lnTo>
                    <a:pt x="0" y="21"/>
                  </a:lnTo>
                  <a:lnTo>
                    <a:pt x="11" y="24"/>
                  </a:lnTo>
                  <a:lnTo>
                    <a:pt x="16" y="27"/>
                  </a:lnTo>
                  <a:lnTo>
                    <a:pt x="20" y="30"/>
                  </a:lnTo>
                  <a:lnTo>
                    <a:pt x="20" y="30"/>
                  </a:lnTo>
                  <a:lnTo>
                    <a:pt x="24" y="33"/>
                  </a:lnTo>
                  <a:lnTo>
                    <a:pt x="27" y="34"/>
                  </a:lnTo>
                  <a:lnTo>
                    <a:pt x="30" y="35"/>
                  </a:lnTo>
                  <a:lnTo>
                    <a:pt x="33" y="38"/>
                  </a:lnTo>
                  <a:lnTo>
                    <a:pt x="33" y="38"/>
                  </a:lnTo>
                  <a:lnTo>
                    <a:pt x="34" y="40"/>
                  </a:lnTo>
                  <a:lnTo>
                    <a:pt x="36" y="40"/>
                  </a:lnTo>
                  <a:lnTo>
                    <a:pt x="38" y="40"/>
                  </a:lnTo>
                  <a:lnTo>
                    <a:pt x="43" y="37"/>
                  </a:lnTo>
                  <a:lnTo>
                    <a:pt x="44" y="34"/>
                  </a:lnTo>
                  <a:lnTo>
                    <a:pt x="44" y="34"/>
                  </a:lnTo>
                  <a:lnTo>
                    <a:pt x="44" y="33"/>
                  </a:lnTo>
                  <a:lnTo>
                    <a:pt x="43" y="30"/>
                  </a:lnTo>
                  <a:lnTo>
                    <a:pt x="41" y="28"/>
                  </a:lnTo>
                  <a:lnTo>
                    <a:pt x="40" y="26"/>
                  </a:lnTo>
                  <a:lnTo>
                    <a:pt x="40" y="26"/>
                  </a:lnTo>
                  <a:lnTo>
                    <a:pt x="41" y="24"/>
                  </a:lnTo>
                  <a:lnTo>
                    <a:pt x="44" y="23"/>
                  </a:lnTo>
                  <a:lnTo>
                    <a:pt x="47" y="21"/>
                  </a:lnTo>
                  <a:lnTo>
                    <a:pt x="48" y="18"/>
                  </a:lnTo>
                  <a:lnTo>
                    <a:pt x="48" y="18"/>
                  </a:lnTo>
                  <a:lnTo>
                    <a:pt x="51" y="14"/>
                  </a:lnTo>
                  <a:lnTo>
                    <a:pt x="55" y="13"/>
                  </a:lnTo>
                  <a:lnTo>
                    <a:pt x="61" y="11"/>
                  </a:lnTo>
                  <a:lnTo>
                    <a:pt x="67" y="13"/>
                  </a:lnTo>
                  <a:lnTo>
                    <a:pt x="67" y="13"/>
                  </a:lnTo>
                  <a:lnTo>
                    <a:pt x="70" y="14"/>
                  </a:lnTo>
                  <a:lnTo>
                    <a:pt x="72" y="17"/>
                  </a:lnTo>
                  <a:lnTo>
                    <a:pt x="72" y="20"/>
                  </a:lnTo>
                  <a:lnTo>
                    <a:pt x="71" y="23"/>
                  </a:lnTo>
                  <a:lnTo>
                    <a:pt x="71" y="23"/>
                  </a:lnTo>
                  <a:lnTo>
                    <a:pt x="70" y="26"/>
                  </a:lnTo>
                  <a:lnTo>
                    <a:pt x="70" y="27"/>
                  </a:lnTo>
                  <a:lnTo>
                    <a:pt x="72" y="31"/>
                  </a:lnTo>
                  <a:lnTo>
                    <a:pt x="80" y="40"/>
                  </a:lnTo>
                  <a:lnTo>
                    <a:pt x="80" y="40"/>
                  </a:lnTo>
                  <a:lnTo>
                    <a:pt x="91" y="30"/>
                  </a:lnTo>
                  <a:lnTo>
                    <a:pt x="91" y="30"/>
                  </a:lnTo>
                  <a:lnTo>
                    <a:pt x="92" y="27"/>
                  </a:lnTo>
                  <a:lnTo>
                    <a:pt x="94" y="24"/>
                  </a:lnTo>
                  <a:lnTo>
                    <a:pt x="94" y="24"/>
                  </a:lnTo>
                  <a:lnTo>
                    <a:pt x="88" y="20"/>
                  </a:lnTo>
                  <a:lnTo>
                    <a:pt x="84" y="11"/>
                  </a:lnTo>
                  <a:lnTo>
                    <a:pt x="84" y="1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8" name="Freeform 299">
              <a:extLst>
                <a:ext uri="{FF2B5EF4-FFF2-40B4-BE49-F238E27FC236}">
                  <a16:creationId xmlns:a16="http://schemas.microsoft.com/office/drawing/2014/main" id="{FBB1EEB2-D9C0-46C9-B6F7-825D110BC3C8}"/>
                </a:ext>
              </a:extLst>
            </p:cNvPr>
            <p:cNvSpPr>
              <a:spLocks/>
            </p:cNvSpPr>
            <p:nvPr/>
          </p:nvSpPr>
          <p:spPr bwMode="auto">
            <a:xfrm>
              <a:off x="2295278" y="3363498"/>
              <a:ext cx="270195" cy="383365"/>
            </a:xfrm>
            <a:custGeom>
              <a:avLst/>
              <a:gdLst/>
              <a:ahLst/>
              <a:cxnLst>
                <a:cxn ang="0">
                  <a:pos x="40" y="198"/>
                </a:cxn>
                <a:cxn ang="0">
                  <a:pos x="53" y="207"/>
                </a:cxn>
                <a:cxn ang="0">
                  <a:pos x="65" y="205"/>
                </a:cxn>
                <a:cxn ang="0">
                  <a:pos x="74" y="218"/>
                </a:cxn>
                <a:cxn ang="0">
                  <a:pos x="84" y="224"/>
                </a:cxn>
                <a:cxn ang="0">
                  <a:pos x="90" y="234"/>
                </a:cxn>
                <a:cxn ang="0">
                  <a:pos x="95" y="242"/>
                </a:cxn>
                <a:cxn ang="0">
                  <a:pos x="117" y="241"/>
                </a:cxn>
                <a:cxn ang="0">
                  <a:pos x="127" y="241"/>
                </a:cxn>
                <a:cxn ang="0">
                  <a:pos x="142" y="246"/>
                </a:cxn>
                <a:cxn ang="0">
                  <a:pos x="135" y="261"/>
                </a:cxn>
                <a:cxn ang="0">
                  <a:pos x="142" y="269"/>
                </a:cxn>
                <a:cxn ang="0">
                  <a:pos x="146" y="271"/>
                </a:cxn>
                <a:cxn ang="0">
                  <a:pos x="152" y="238"/>
                </a:cxn>
                <a:cxn ang="0">
                  <a:pos x="151" y="215"/>
                </a:cxn>
                <a:cxn ang="0">
                  <a:pos x="145" y="197"/>
                </a:cxn>
                <a:cxn ang="0">
                  <a:pos x="158" y="190"/>
                </a:cxn>
                <a:cxn ang="0">
                  <a:pos x="149" y="182"/>
                </a:cxn>
                <a:cxn ang="0">
                  <a:pos x="151" y="175"/>
                </a:cxn>
                <a:cxn ang="0">
                  <a:pos x="183" y="173"/>
                </a:cxn>
                <a:cxn ang="0">
                  <a:pos x="188" y="161"/>
                </a:cxn>
                <a:cxn ang="0">
                  <a:pos x="188" y="150"/>
                </a:cxn>
                <a:cxn ang="0">
                  <a:pos x="182" y="137"/>
                </a:cxn>
                <a:cxn ang="0">
                  <a:pos x="185" y="107"/>
                </a:cxn>
                <a:cxn ang="0">
                  <a:pos x="182" y="101"/>
                </a:cxn>
                <a:cxn ang="0">
                  <a:pos x="155" y="101"/>
                </a:cxn>
                <a:cxn ang="0">
                  <a:pos x="139" y="90"/>
                </a:cxn>
                <a:cxn ang="0">
                  <a:pos x="109" y="89"/>
                </a:cxn>
                <a:cxn ang="0">
                  <a:pos x="107" y="69"/>
                </a:cxn>
                <a:cxn ang="0">
                  <a:pos x="100" y="59"/>
                </a:cxn>
                <a:cxn ang="0">
                  <a:pos x="91" y="54"/>
                </a:cxn>
                <a:cxn ang="0">
                  <a:pos x="97" y="36"/>
                </a:cxn>
                <a:cxn ang="0">
                  <a:pos x="111" y="17"/>
                </a:cxn>
                <a:cxn ang="0">
                  <a:pos x="119" y="12"/>
                </a:cxn>
                <a:cxn ang="0">
                  <a:pos x="124" y="2"/>
                </a:cxn>
                <a:cxn ang="0">
                  <a:pos x="111" y="7"/>
                </a:cxn>
                <a:cxn ang="0">
                  <a:pos x="91" y="19"/>
                </a:cxn>
                <a:cxn ang="0">
                  <a:pos x="77" y="22"/>
                </a:cxn>
                <a:cxn ang="0">
                  <a:pos x="70" y="22"/>
                </a:cxn>
                <a:cxn ang="0">
                  <a:pos x="54" y="36"/>
                </a:cxn>
                <a:cxn ang="0">
                  <a:pos x="48" y="52"/>
                </a:cxn>
                <a:cxn ang="0">
                  <a:pos x="31" y="70"/>
                </a:cxn>
                <a:cxn ang="0">
                  <a:pos x="27" y="76"/>
                </a:cxn>
                <a:cxn ang="0">
                  <a:pos x="24" y="94"/>
                </a:cxn>
                <a:cxn ang="0">
                  <a:pos x="26" y="109"/>
                </a:cxn>
                <a:cxn ang="0">
                  <a:pos x="24" y="124"/>
                </a:cxn>
                <a:cxn ang="0">
                  <a:pos x="28" y="143"/>
                </a:cxn>
                <a:cxn ang="0">
                  <a:pos x="16" y="161"/>
                </a:cxn>
                <a:cxn ang="0">
                  <a:pos x="6" y="167"/>
                </a:cxn>
                <a:cxn ang="0">
                  <a:pos x="0" y="174"/>
                </a:cxn>
                <a:cxn ang="0">
                  <a:pos x="20" y="190"/>
                </a:cxn>
                <a:cxn ang="0">
                  <a:pos x="30" y="197"/>
                </a:cxn>
              </a:cxnLst>
              <a:rect l="0" t="0" r="r" b="b"/>
              <a:pathLst>
                <a:path w="191" h="271">
                  <a:moveTo>
                    <a:pt x="30" y="197"/>
                  </a:moveTo>
                  <a:lnTo>
                    <a:pt x="30" y="197"/>
                  </a:lnTo>
                  <a:lnTo>
                    <a:pt x="33" y="198"/>
                  </a:lnTo>
                  <a:lnTo>
                    <a:pt x="37" y="200"/>
                  </a:lnTo>
                  <a:lnTo>
                    <a:pt x="40" y="198"/>
                  </a:lnTo>
                  <a:lnTo>
                    <a:pt x="41" y="197"/>
                  </a:lnTo>
                  <a:lnTo>
                    <a:pt x="41" y="197"/>
                  </a:lnTo>
                  <a:lnTo>
                    <a:pt x="43" y="197"/>
                  </a:lnTo>
                  <a:lnTo>
                    <a:pt x="45" y="198"/>
                  </a:lnTo>
                  <a:lnTo>
                    <a:pt x="53" y="207"/>
                  </a:lnTo>
                  <a:lnTo>
                    <a:pt x="53" y="207"/>
                  </a:lnTo>
                  <a:lnTo>
                    <a:pt x="54" y="207"/>
                  </a:lnTo>
                  <a:lnTo>
                    <a:pt x="54" y="207"/>
                  </a:lnTo>
                  <a:lnTo>
                    <a:pt x="61" y="205"/>
                  </a:lnTo>
                  <a:lnTo>
                    <a:pt x="65" y="205"/>
                  </a:lnTo>
                  <a:lnTo>
                    <a:pt x="67" y="207"/>
                  </a:lnTo>
                  <a:lnTo>
                    <a:pt x="67" y="207"/>
                  </a:lnTo>
                  <a:lnTo>
                    <a:pt x="70" y="210"/>
                  </a:lnTo>
                  <a:lnTo>
                    <a:pt x="71" y="214"/>
                  </a:lnTo>
                  <a:lnTo>
                    <a:pt x="74" y="218"/>
                  </a:lnTo>
                  <a:lnTo>
                    <a:pt x="75" y="219"/>
                  </a:lnTo>
                  <a:lnTo>
                    <a:pt x="77" y="219"/>
                  </a:lnTo>
                  <a:lnTo>
                    <a:pt x="77" y="219"/>
                  </a:lnTo>
                  <a:lnTo>
                    <a:pt x="81" y="221"/>
                  </a:lnTo>
                  <a:lnTo>
                    <a:pt x="84" y="224"/>
                  </a:lnTo>
                  <a:lnTo>
                    <a:pt x="87" y="227"/>
                  </a:lnTo>
                  <a:lnTo>
                    <a:pt x="87" y="229"/>
                  </a:lnTo>
                  <a:lnTo>
                    <a:pt x="87" y="229"/>
                  </a:lnTo>
                  <a:lnTo>
                    <a:pt x="88" y="232"/>
                  </a:lnTo>
                  <a:lnTo>
                    <a:pt x="90" y="234"/>
                  </a:lnTo>
                  <a:lnTo>
                    <a:pt x="92" y="237"/>
                  </a:lnTo>
                  <a:lnTo>
                    <a:pt x="92" y="239"/>
                  </a:lnTo>
                  <a:lnTo>
                    <a:pt x="92" y="239"/>
                  </a:lnTo>
                  <a:lnTo>
                    <a:pt x="94" y="242"/>
                  </a:lnTo>
                  <a:lnTo>
                    <a:pt x="95" y="242"/>
                  </a:lnTo>
                  <a:lnTo>
                    <a:pt x="101" y="244"/>
                  </a:lnTo>
                  <a:lnTo>
                    <a:pt x="108" y="244"/>
                  </a:lnTo>
                  <a:lnTo>
                    <a:pt x="111" y="242"/>
                  </a:lnTo>
                  <a:lnTo>
                    <a:pt x="111" y="242"/>
                  </a:lnTo>
                  <a:lnTo>
                    <a:pt x="117" y="241"/>
                  </a:lnTo>
                  <a:lnTo>
                    <a:pt x="118" y="241"/>
                  </a:lnTo>
                  <a:lnTo>
                    <a:pt x="121" y="241"/>
                  </a:lnTo>
                  <a:lnTo>
                    <a:pt x="121" y="241"/>
                  </a:lnTo>
                  <a:lnTo>
                    <a:pt x="124" y="242"/>
                  </a:lnTo>
                  <a:lnTo>
                    <a:pt x="127" y="241"/>
                  </a:lnTo>
                  <a:lnTo>
                    <a:pt x="129" y="241"/>
                  </a:lnTo>
                  <a:lnTo>
                    <a:pt x="132" y="241"/>
                  </a:lnTo>
                  <a:lnTo>
                    <a:pt x="132" y="241"/>
                  </a:lnTo>
                  <a:lnTo>
                    <a:pt x="139" y="244"/>
                  </a:lnTo>
                  <a:lnTo>
                    <a:pt x="142" y="246"/>
                  </a:lnTo>
                  <a:lnTo>
                    <a:pt x="144" y="248"/>
                  </a:lnTo>
                  <a:lnTo>
                    <a:pt x="144" y="251"/>
                  </a:lnTo>
                  <a:lnTo>
                    <a:pt x="144" y="251"/>
                  </a:lnTo>
                  <a:lnTo>
                    <a:pt x="138" y="256"/>
                  </a:lnTo>
                  <a:lnTo>
                    <a:pt x="135" y="261"/>
                  </a:lnTo>
                  <a:lnTo>
                    <a:pt x="135" y="264"/>
                  </a:lnTo>
                  <a:lnTo>
                    <a:pt x="135" y="264"/>
                  </a:lnTo>
                  <a:lnTo>
                    <a:pt x="137" y="265"/>
                  </a:lnTo>
                  <a:lnTo>
                    <a:pt x="139" y="266"/>
                  </a:lnTo>
                  <a:lnTo>
                    <a:pt x="142" y="269"/>
                  </a:lnTo>
                  <a:lnTo>
                    <a:pt x="145" y="271"/>
                  </a:lnTo>
                  <a:lnTo>
                    <a:pt x="145" y="271"/>
                  </a:lnTo>
                  <a:lnTo>
                    <a:pt x="145" y="271"/>
                  </a:lnTo>
                  <a:lnTo>
                    <a:pt x="145" y="271"/>
                  </a:lnTo>
                  <a:lnTo>
                    <a:pt x="146" y="271"/>
                  </a:lnTo>
                  <a:lnTo>
                    <a:pt x="148" y="268"/>
                  </a:lnTo>
                  <a:lnTo>
                    <a:pt x="149" y="262"/>
                  </a:lnTo>
                  <a:lnTo>
                    <a:pt x="152" y="249"/>
                  </a:lnTo>
                  <a:lnTo>
                    <a:pt x="152" y="249"/>
                  </a:lnTo>
                  <a:lnTo>
                    <a:pt x="152" y="238"/>
                  </a:lnTo>
                  <a:lnTo>
                    <a:pt x="155" y="228"/>
                  </a:lnTo>
                  <a:lnTo>
                    <a:pt x="155" y="228"/>
                  </a:lnTo>
                  <a:lnTo>
                    <a:pt x="155" y="224"/>
                  </a:lnTo>
                  <a:lnTo>
                    <a:pt x="154" y="221"/>
                  </a:lnTo>
                  <a:lnTo>
                    <a:pt x="151" y="215"/>
                  </a:lnTo>
                  <a:lnTo>
                    <a:pt x="146" y="208"/>
                  </a:lnTo>
                  <a:lnTo>
                    <a:pt x="145" y="205"/>
                  </a:lnTo>
                  <a:lnTo>
                    <a:pt x="145" y="201"/>
                  </a:lnTo>
                  <a:lnTo>
                    <a:pt x="145" y="201"/>
                  </a:lnTo>
                  <a:lnTo>
                    <a:pt x="145" y="197"/>
                  </a:lnTo>
                  <a:lnTo>
                    <a:pt x="148" y="195"/>
                  </a:lnTo>
                  <a:lnTo>
                    <a:pt x="151" y="194"/>
                  </a:lnTo>
                  <a:lnTo>
                    <a:pt x="155" y="192"/>
                  </a:lnTo>
                  <a:lnTo>
                    <a:pt x="155" y="192"/>
                  </a:lnTo>
                  <a:lnTo>
                    <a:pt x="158" y="190"/>
                  </a:lnTo>
                  <a:lnTo>
                    <a:pt x="156" y="188"/>
                  </a:lnTo>
                  <a:lnTo>
                    <a:pt x="152" y="187"/>
                  </a:lnTo>
                  <a:lnTo>
                    <a:pt x="152" y="187"/>
                  </a:lnTo>
                  <a:lnTo>
                    <a:pt x="151" y="185"/>
                  </a:lnTo>
                  <a:lnTo>
                    <a:pt x="149" y="182"/>
                  </a:lnTo>
                  <a:lnTo>
                    <a:pt x="148" y="180"/>
                  </a:lnTo>
                  <a:lnTo>
                    <a:pt x="148" y="177"/>
                  </a:lnTo>
                  <a:lnTo>
                    <a:pt x="148" y="177"/>
                  </a:lnTo>
                  <a:lnTo>
                    <a:pt x="149" y="177"/>
                  </a:lnTo>
                  <a:lnTo>
                    <a:pt x="151" y="175"/>
                  </a:lnTo>
                  <a:lnTo>
                    <a:pt x="158" y="175"/>
                  </a:lnTo>
                  <a:lnTo>
                    <a:pt x="172" y="175"/>
                  </a:lnTo>
                  <a:lnTo>
                    <a:pt x="172" y="175"/>
                  </a:lnTo>
                  <a:lnTo>
                    <a:pt x="178" y="175"/>
                  </a:lnTo>
                  <a:lnTo>
                    <a:pt x="183" y="173"/>
                  </a:lnTo>
                  <a:lnTo>
                    <a:pt x="191" y="170"/>
                  </a:lnTo>
                  <a:lnTo>
                    <a:pt x="191" y="170"/>
                  </a:lnTo>
                  <a:lnTo>
                    <a:pt x="191" y="167"/>
                  </a:lnTo>
                  <a:lnTo>
                    <a:pt x="189" y="164"/>
                  </a:lnTo>
                  <a:lnTo>
                    <a:pt x="188" y="161"/>
                  </a:lnTo>
                  <a:lnTo>
                    <a:pt x="188" y="161"/>
                  </a:lnTo>
                  <a:lnTo>
                    <a:pt x="185" y="158"/>
                  </a:lnTo>
                  <a:lnTo>
                    <a:pt x="185" y="155"/>
                  </a:lnTo>
                  <a:lnTo>
                    <a:pt x="186" y="153"/>
                  </a:lnTo>
                  <a:lnTo>
                    <a:pt x="188" y="150"/>
                  </a:lnTo>
                  <a:lnTo>
                    <a:pt x="188" y="150"/>
                  </a:lnTo>
                  <a:lnTo>
                    <a:pt x="189" y="147"/>
                  </a:lnTo>
                  <a:lnTo>
                    <a:pt x="188" y="144"/>
                  </a:lnTo>
                  <a:lnTo>
                    <a:pt x="182" y="137"/>
                  </a:lnTo>
                  <a:lnTo>
                    <a:pt x="182" y="137"/>
                  </a:lnTo>
                  <a:lnTo>
                    <a:pt x="181" y="134"/>
                  </a:lnTo>
                  <a:lnTo>
                    <a:pt x="179" y="131"/>
                  </a:lnTo>
                  <a:lnTo>
                    <a:pt x="181" y="124"/>
                  </a:lnTo>
                  <a:lnTo>
                    <a:pt x="182" y="116"/>
                  </a:lnTo>
                  <a:lnTo>
                    <a:pt x="185" y="107"/>
                  </a:lnTo>
                  <a:lnTo>
                    <a:pt x="185" y="107"/>
                  </a:lnTo>
                  <a:lnTo>
                    <a:pt x="186" y="106"/>
                  </a:lnTo>
                  <a:lnTo>
                    <a:pt x="186" y="103"/>
                  </a:lnTo>
                  <a:lnTo>
                    <a:pt x="183" y="103"/>
                  </a:lnTo>
                  <a:lnTo>
                    <a:pt x="182" y="101"/>
                  </a:lnTo>
                  <a:lnTo>
                    <a:pt x="174" y="101"/>
                  </a:lnTo>
                  <a:lnTo>
                    <a:pt x="166" y="103"/>
                  </a:lnTo>
                  <a:lnTo>
                    <a:pt x="166" y="103"/>
                  </a:lnTo>
                  <a:lnTo>
                    <a:pt x="161" y="103"/>
                  </a:lnTo>
                  <a:lnTo>
                    <a:pt x="155" y="101"/>
                  </a:lnTo>
                  <a:lnTo>
                    <a:pt x="149" y="97"/>
                  </a:lnTo>
                  <a:lnTo>
                    <a:pt x="144" y="93"/>
                  </a:lnTo>
                  <a:lnTo>
                    <a:pt x="144" y="93"/>
                  </a:lnTo>
                  <a:lnTo>
                    <a:pt x="142" y="90"/>
                  </a:lnTo>
                  <a:lnTo>
                    <a:pt x="139" y="90"/>
                  </a:lnTo>
                  <a:lnTo>
                    <a:pt x="134" y="89"/>
                  </a:lnTo>
                  <a:lnTo>
                    <a:pt x="117" y="90"/>
                  </a:lnTo>
                  <a:lnTo>
                    <a:pt x="117" y="90"/>
                  </a:lnTo>
                  <a:lnTo>
                    <a:pt x="112" y="90"/>
                  </a:lnTo>
                  <a:lnTo>
                    <a:pt x="109" y="89"/>
                  </a:lnTo>
                  <a:lnTo>
                    <a:pt x="108" y="86"/>
                  </a:lnTo>
                  <a:lnTo>
                    <a:pt x="107" y="83"/>
                  </a:lnTo>
                  <a:lnTo>
                    <a:pt x="105" y="76"/>
                  </a:lnTo>
                  <a:lnTo>
                    <a:pt x="107" y="69"/>
                  </a:lnTo>
                  <a:lnTo>
                    <a:pt x="107" y="69"/>
                  </a:lnTo>
                  <a:lnTo>
                    <a:pt x="105" y="66"/>
                  </a:lnTo>
                  <a:lnTo>
                    <a:pt x="104" y="63"/>
                  </a:lnTo>
                  <a:lnTo>
                    <a:pt x="101" y="62"/>
                  </a:lnTo>
                  <a:lnTo>
                    <a:pt x="100" y="59"/>
                  </a:lnTo>
                  <a:lnTo>
                    <a:pt x="100" y="59"/>
                  </a:lnTo>
                  <a:lnTo>
                    <a:pt x="98" y="56"/>
                  </a:lnTo>
                  <a:lnTo>
                    <a:pt x="97" y="56"/>
                  </a:lnTo>
                  <a:lnTo>
                    <a:pt x="92" y="56"/>
                  </a:lnTo>
                  <a:lnTo>
                    <a:pt x="92" y="56"/>
                  </a:lnTo>
                  <a:lnTo>
                    <a:pt x="91" y="54"/>
                  </a:lnTo>
                  <a:lnTo>
                    <a:pt x="91" y="53"/>
                  </a:lnTo>
                  <a:lnTo>
                    <a:pt x="94" y="47"/>
                  </a:lnTo>
                  <a:lnTo>
                    <a:pt x="94" y="47"/>
                  </a:lnTo>
                  <a:lnTo>
                    <a:pt x="97" y="43"/>
                  </a:lnTo>
                  <a:lnTo>
                    <a:pt x="97" y="36"/>
                  </a:lnTo>
                  <a:lnTo>
                    <a:pt x="97" y="36"/>
                  </a:lnTo>
                  <a:lnTo>
                    <a:pt x="98" y="32"/>
                  </a:lnTo>
                  <a:lnTo>
                    <a:pt x="102" y="27"/>
                  </a:lnTo>
                  <a:lnTo>
                    <a:pt x="111" y="17"/>
                  </a:lnTo>
                  <a:lnTo>
                    <a:pt x="111" y="17"/>
                  </a:lnTo>
                  <a:lnTo>
                    <a:pt x="112" y="16"/>
                  </a:lnTo>
                  <a:lnTo>
                    <a:pt x="115" y="15"/>
                  </a:lnTo>
                  <a:lnTo>
                    <a:pt x="115" y="15"/>
                  </a:lnTo>
                  <a:lnTo>
                    <a:pt x="117" y="13"/>
                  </a:lnTo>
                  <a:lnTo>
                    <a:pt x="119" y="12"/>
                  </a:lnTo>
                  <a:lnTo>
                    <a:pt x="119" y="12"/>
                  </a:lnTo>
                  <a:lnTo>
                    <a:pt x="124" y="10"/>
                  </a:lnTo>
                  <a:lnTo>
                    <a:pt x="127" y="7"/>
                  </a:lnTo>
                  <a:lnTo>
                    <a:pt x="127" y="5"/>
                  </a:lnTo>
                  <a:lnTo>
                    <a:pt x="124" y="2"/>
                  </a:lnTo>
                  <a:lnTo>
                    <a:pt x="124" y="2"/>
                  </a:lnTo>
                  <a:lnTo>
                    <a:pt x="121" y="0"/>
                  </a:lnTo>
                  <a:lnTo>
                    <a:pt x="119" y="2"/>
                  </a:lnTo>
                  <a:lnTo>
                    <a:pt x="115" y="5"/>
                  </a:lnTo>
                  <a:lnTo>
                    <a:pt x="111" y="7"/>
                  </a:lnTo>
                  <a:lnTo>
                    <a:pt x="105" y="10"/>
                  </a:lnTo>
                  <a:lnTo>
                    <a:pt x="105" y="10"/>
                  </a:lnTo>
                  <a:lnTo>
                    <a:pt x="101" y="12"/>
                  </a:lnTo>
                  <a:lnTo>
                    <a:pt x="98" y="13"/>
                  </a:lnTo>
                  <a:lnTo>
                    <a:pt x="91" y="19"/>
                  </a:lnTo>
                  <a:lnTo>
                    <a:pt x="91" y="19"/>
                  </a:lnTo>
                  <a:lnTo>
                    <a:pt x="87" y="19"/>
                  </a:lnTo>
                  <a:lnTo>
                    <a:pt x="82" y="20"/>
                  </a:lnTo>
                  <a:lnTo>
                    <a:pt x="78" y="20"/>
                  </a:lnTo>
                  <a:lnTo>
                    <a:pt x="77" y="22"/>
                  </a:lnTo>
                  <a:lnTo>
                    <a:pt x="77" y="23"/>
                  </a:lnTo>
                  <a:lnTo>
                    <a:pt x="77" y="23"/>
                  </a:lnTo>
                  <a:lnTo>
                    <a:pt x="77" y="25"/>
                  </a:lnTo>
                  <a:lnTo>
                    <a:pt x="74" y="25"/>
                  </a:lnTo>
                  <a:lnTo>
                    <a:pt x="70" y="22"/>
                  </a:lnTo>
                  <a:lnTo>
                    <a:pt x="70" y="22"/>
                  </a:lnTo>
                  <a:lnTo>
                    <a:pt x="65" y="23"/>
                  </a:lnTo>
                  <a:lnTo>
                    <a:pt x="60" y="26"/>
                  </a:lnTo>
                  <a:lnTo>
                    <a:pt x="55" y="32"/>
                  </a:lnTo>
                  <a:lnTo>
                    <a:pt x="54" y="36"/>
                  </a:lnTo>
                  <a:lnTo>
                    <a:pt x="54" y="36"/>
                  </a:lnTo>
                  <a:lnTo>
                    <a:pt x="55" y="43"/>
                  </a:lnTo>
                  <a:lnTo>
                    <a:pt x="53" y="47"/>
                  </a:lnTo>
                  <a:lnTo>
                    <a:pt x="48" y="52"/>
                  </a:lnTo>
                  <a:lnTo>
                    <a:pt x="48" y="52"/>
                  </a:lnTo>
                  <a:lnTo>
                    <a:pt x="44" y="56"/>
                  </a:lnTo>
                  <a:lnTo>
                    <a:pt x="40" y="60"/>
                  </a:lnTo>
                  <a:lnTo>
                    <a:pt x="33" y="70"/>
                  </a:lnTo>
                  <a:lnTo>
                    <a:pt x="33" y="70"/>
                  </a:lnTo>
                  <a:lnTo>
                    <a:pt x="31" y="70"/>
                  </a:lnTo>
                  <a:lnTo>
                    <a:pt x="30" y="70"/>
                  </a:lnTo>
                  <a:lnTo>
                    <a:pt x="30" y="70"/>
                  </a:lnTo>
                  <a:lnTo>
                    <a:pt x="28" y="73"/>
                  </a:lnTo>
                  <a:lnTo>
                    <a:pt x="27" y="76"/>
                  </a:lnTo>
                  <a:lnTo>
                    <a:pt x="27" y="76"/>
                  </a:lnTo>
                  <a:lnTo>
                    <a:pt x="16" y="86"/>
                  </a:lnTo>
                  <a:lnTo>
                    <a:pt x="16" y="86"/>
                  </a:lnTo>
                  <a:lnTo>
                    <a:pt x="21" y="91"/>
                  </a:lnTo>
                  <a:lnTo>
                    <a:pt x="21" y="91"/>
                  </a:lnTo>
                  <a:lnTo>
                    <a:pt x="24" y="94"/>
                  </a:lnTo>
                  <a:lnTo>
                    <a:pt x="24" y="99"/>
                  </a:lnTo>
                  <a:lnTo>
                    <a:pt x="24" y="101"/>
                  </a:lnTo>
                  <a:lnTo>
                    <a:pt x="24" y="103"/>
                  </a:lnTo>
                  <a:lnTo>
                    <a:pt x="24" y="103"/>
                  </a:lnTo>
                  <a:lnTo>
                    <a:pt x="26" y="109"/>
                  </a:lnTo>
                  <a:lnTo>
                    <a:pt x="26" y="110"/>
                  </a:lnTo>
                  <a:lnTo>
                    <a:pt x="24" y="113"/>
                  </a:lnTo>
                  <a:lnTo>
                    <a:pt x="24" y="113"/>
                  </a:lnTo>
                  <a:lnTo>
                    <a:pt x="24" y="117"/>
                  </a:lnTo>
                  <a:lnTo>
                    <a:pt x="24" y="124"/>
                  </a:lnTo>
                  <a:lnTo>
                    <a:pt x="26" y="133"/>
                  </a:lnTo>
                  <a:lnTo>
                    <a:pt x="27" y="137"/>
                  </a:lnTo>
                  <a:lnTo>
                    <a:pt x="27" y="137"/>
                  </a:lnTo>
                  <a:lnTo>
                    <a:pt x="28" y="140"/>
                  </a:lnTo>
                  <a:lnTo>
                    <a:pt x="28" y="143"/>
                  </a:lnTo>
                  <a:lnTo>
                    <a:pt x="24" y="151"/>
                  </a:lnTo>
                  <a:lnTo>
                    <a:pt x="24" y="151"/>
                  </a:lnTo>
                  <a:lnTo>
                    <a:pt x="21" y="155"/>
                  </a:lnTo>
                  <a:lnTo>
                    <a:pt x="18" y="158"/>
                  </a:lnTo>
                  <a:lnTo>
                    <a:pt x="16" y="161"/>
                  </a:lnTo>
                  <a:lnTo>
                    <a:pt x="11" y="161"/>
                  </a:lnTo>
                  <a:lnTo>
                    <a:pt x="11" y="161"/>
                  </a:lnTo>
                  <a:lnTo>
                    <a:pt x="8" y="163"/>
                  </a:lnTo>
                  <a:lnTo>
                    <a:pt x="7" y="164"/>
                  </a:lnTo>
                  <a:lnTo>
                    <a:pt x="6" y="167"/>
                  </a:lnTo>
                  <a:lnTo>
                    <a:pt x="4" y="171"/>
                  </a:lnTo>
                  <a:lnTo>
                    <a:pt x="3" y="173"/>
                  </a:lnTo>
                  <a:lnTo>
                    <a:pt x="3" y="173"/>
                  </a:lnTo>
                  <a:lnTo>
                    <a:pt x="1" y="173"/>
                  </a:lnTo>
                  <a:lnTo>
                    <a:pt x="0" y="174"/>
                  </a:lnTo>
                  <a:lnTo>
                    <a:pt x="0" y="178"/>
                  </a:lnTo>
                  <a:lnTo>
                    <a:pt x="0" y="178"/>
                  </a:lnTo>
                  <a:lnTo>
                    <a:pt x="10" y="187"/>
                  </a:lnTo>
                  <a:lnTo>
                    <a:pt x="16" y="188"/>
                  </a:lnTo>
                  <a:lnTo>
                    <a:pt x="20" y="190"/>
                  </a:lnTo>
                  <a:lnTo>
                    <a:pt x="20" y="190"/>
                  </a:lnTo>
                  <a:lnTo>
                    <a:pt x="21" y="191"/>
                  </a:lnTo>
                  <a:lnTo>
                    <a:pt x="24" y="192"/>
                  </a:lnTo>
                  <a:lnTo>
                    <a:pt x="30" y="197"/>
                  </a:lnTo>
                  <a:lnTo>
                    <a:pt x="30" y="19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49" name="Freeform 300">
              <a:extLst>
                <a:ext uri="{FF2B5EF4-FFF2-40B4-BE49-F238E27FC236}">
                  <a16:creationId xmlns:a16="http://schemas.microsoft.com/office/drawing/2014/main" id="{5FDE92C1-289E-48B0-A6AC-D9EA31CFBEB8}"/>
                </a:ext>
              </a:extLst>
            </p:cNvPr>
            <p:cNvSpPr>
              <a:spLocks/>
            </p:cNvSpPr>
            <p:nvPr/>
          </p:nvSpPr>
          <p:spPr bwMode="auto">
            <a:xfrm>
              <a:off x="2508887" y="3877008"/>
              <a:ext cx="275853" cy="308389"/>
            </a:xfrm>
            <a:custGeom>
              <a:avLst/>
              <a:gdLst/>
              <a:ahLst/>
              <a:cxnLst>
                <a:cxn ang="0">
                  <a:pos x="189" y="124"/>
                </a:cxn>
                <a:cxn ang="0">
                  <a:pos x="183" y="111"/>
                </a:cxn>
                <a:cxn ang="0">
                  <a:pos x="172" y="107"/>
                </a:cxn>
                <a:cxn ang="0">
                  <a:pos x="153" y="100"/>
                </a:cxn>
                <a:cxn ang="0">
                  <a:pos x="151" y="88"/>
                </a:cxn>
                <a:cxn ang="0">
                  <a:pos x="153" y="84"/>
                </a:cxn>
                <a:cxn ang="0">
                  <a:pos x="149" y="74"/>
                </a:cxn>
                <a:cxn ang="0">
                  <a:pos x="143" y="63"/>
                </a:cxn>
                <a:cxn ang="0">
                  <a:pos x="126" y="60"/>
                </a:cxn>
                <a:cxn ang="0">
                  <a:pos x="121" y="54"/>
                </a:cxn>
                <a:cxn ang="0">
                  <a:pos x="109" y="50"/>
                </a:cxn>
                <a:cxn ang="0">
                  <a:pos x="102" y="47"/>
                </a:cxn>
                <a:cxn ang="0">
                  <a:pos x="95" y="44"/>
                </a:cxn>
                <a:cxn ang="0">
                  <a:pos x="75" y="33"/>
                </a:cxn>
                <a:cxn ang="0">
                  <a:pos x="69" y="16"/>
                </a:cxn>
                <a:cxn ang="0">
                  <a:pos x="71" y="0"/>
                </a:cxn>
                <a:cxn ang="0">
                  <a:pos x="55" y="2"/>
                </a:cxn>
                <a:cxn ang="0">
                  <a:pos x="37" y="10"/>
                </a:cxn>
                <a:cxn ang="0">
                  <a:pos x="23" y="17"/>
                </a:cxn>
                <a:cxn ang="0">
                  <a:pos x="8" y="20"/>
                </a:cxn>
                <a:cxn ang="0">
                  <a:pos x="14" y="41"/>
                </a:cxn>
                <a:cxn ang="0">
                  <a:pos x="10" y="50"/>
                </a:cxn>
                <a:cxn ang="0">
                  <a:pos x="11" y="73"/>
                </a:cxn>
                <a:cxn ang="0">
                  <a:pos x="7" y="83"/>
                </a:cxn>
                <a:cxn ang="0">
                  <a:pos x="8" y="88"/>
                </a:cxn>
                <a:cxn ang="0">
                  <a:pos x="4" y="100"/>
                </a:cxn>
                <a:cxn ang="0">
                  <a:pos x="10" y="107"/>
                </a:cxn>
                <a:cxn ang="0">
                  <a:pos x="1" y="120"/>
                </a:cxn>
                <a:cxn ang="0">
                  <a:pos x="0" y="127"/>
                </a:cxn>
                <a:cxn ang="0">
                  <a:pos x="7" y="134"/>
                </a:cxn>
                <a:cxn ang="0">
                  <a:pos x="8" y="147"/>
                </a:cxn>
                <a:cxn ang="0">
                  <a:pos x="14" y="155"/>
                </a:cxn>
                <a:cxn ang="0">
                  <a:pos x="17" y="161"/>
                </a:cxn>
                <a:cxn ang="0">
                  <a:pos x="14" y="172"/>
                </a:cxn>
                <a:cxn ang="0">
                  <a:pos x="14" y="179"/>
                </a:cxn>
                <a:cxn ang="0">
                  <a:pos x="21" y="188"/>
                </a:cxn>
                <a:cxn ang="0">
                  <a:pos x="25" y="199"/>
                </a:cxn>
                <a:cxn ang="0">
                  <a:pos x="30" y="218"/>
                </a:cxn>
                <a:cxn ang="0">
                  <a:pos x="44" y="211"/>
                </a:cxn>
                <a:cxn ang="0">
                  <a:pos x="58" y="201"/>
                </a:cxn>
                <a:cxn ang="0">
                  <a:pos x="75" y="205"/>
                </a:cxn>
                <a:cxn ang="0">
                  <a:pos x="85" y="214"/>
                </a:cxn>
                <a:cxn ang="0">
                  <a:pos x="94" y="202"/>
                </a:cxn>
                <a:cxn ang="0">
                  <a:pos x="115" y="202"/>
                </a:cxn>
                <a:cxn ang="0">
                  <a:pos x="119" y="178"/>
                </a:cxn>
                <a:cxn ang="0">
                  <a:pos x="132" y="162"/>
                </a:cxn>
                <a:cxn ang="0">
                  <a:pos x="151" y="159"/>
                </a:cxn>
                <a:cxn ang="0">
                  <a:pos x="169" y="157"/>
                </a:cxn>
                <a:cxn ang="0">
                  <a:pos x="182" y="162"/>
                </a:cxn>
                <a:cxn ang="0">
                  <a:pos x="190" y="159"/>
                </a:cxn>
                <a:cxn ang="0">
                  <a:pos x="192" y="147"/>
                </a:cxn>
                <a:cxn ang="0">
                  <a:pos x="195" y="131"/>
                </a:cxn>
              </a:cxnLst>
              <a:rect l="0" t="0" r="r" b="b"/>
              <a:pathLst>
                <a:path w="195" h="218">
                  <a:moveTo>
                    <a:pt x="195" y="131"/>
                  </a:moveTo>
                  <a:lnTo>
                    <a:pt x="195" y="131"/>
                  </a:lnTo>
                  <a:lnTo>
                    <a:pt x="192" y="127"/>
                  </a:lnTo>
                  <a:lnTo>
                    <a:pt x="189" y="124"/>
                  </a:lnTo>
                  <a:lnTo>
                    <a:pt x="186" y="120"/>
                  </a:lnTo>
                  <a:lnTo>
                    <a:pt x="185" y="115"/>
                  </a:lnTo>
                  <a:lnTo>
                    <a:pt x="185" y="115"/>
                  </a:lnTo>
                  <a:lnTo>
                    <a:pt x="183" y="111"/>
                  </a:lnTo>
                  <a:lnTo>
                    <a:pt x="182" y="108"/>
                  </a:lnTo>
                  <a:lnTo>
                    <a:pt x="178" y="107"/>
                  </a:lnTo>
                  <a:lnTo>
                    <a:pt x="172" y="107"/>
                  </a:lnTo>
                  <a:lnTo>
                    <a:pt x="172" y="107"/>
                  </a:lnTo>
                  <a:lnTo>
                    <a:pt x="165" y="107"/>
                  </a:lnTo>
                  <a:lnTo>
                    <a:pt x="159" y="105"/>
                  </a:lnTo>
                  <a:lnTo>
                    <a:pt x="155" y="103"/>
                  </a:lnTo>
                  <a:lnTo>
                    <a:pt x="153" y="100"/>
                  </a:lnTo>
                  <a:lnTo>
                    <a:pt x="153" y="100"/>
                  </a:lnTo>
                  <a:lnTo>
                    <a:pt x="152" y="95"/>
                  </a:lnTo>
                  <a:lnTo>
                    <a:pt x="151" y="91"/>
                  </a:lnTo>
                  <a:lnTo>
                    <a:pt x="151" y="88"/>
                  </a:lnTo>
                  <a:lnTo>
                    <a:pt x="152" y="85"/>
                  </a:lnTo>
                  <a:lnTo>
                    <a:pt x="152" y="85"/>
                  </a:lnTo>
                  <a:lnTo>
                    <a:pt x="153" y="85"/>
                  </a:lnTo>
                  <a:lnTo>
                    <a:pt x="153" y="84"/>
                  </a:lnTo>
                  <a:lnTo>
                    <a:pt x="152" y="81"/>
                  </a:lnTo>
                  <a:lnTo>
                    <a:pt x="151" y="77"/>
                  </a:lnTo>
                  <a:lnTo>
                    <a:pt x="149" y="74"/>
                  </a:lnTo>
                  <a:lnTo>
                    <a:pt x="149" y="74"/>
                  </a:lnTo>
                  <a:lnTo>
                    <a:pt x="149" y="70"/>
                  </a:lnTo>
                  <a:lnTo>
                    <a:pt x="148" y="67"/>
                  </a:lnTo>
                  <a:lnTo>
                    <a:pt x="143" y="63"/>
                  </a:lnTo>
                  <a:lnTo>
                    <a:pt x="143" y="63"/>
                  </a:lnTo>
                  <a:lnTo>
                    <a:pt x="139" y="61"/>
                  </a:lnTo>
                  <a:lnTo>
                    <a:pt x="133" y="61"/>
                  </a:lnTo>
                  <a:lnTo>
                    <a:pt x="128" y="61"/>
                  </a:lnTo>
                  <a:lnTo>
                    <a:pt x="126" y="60"/>
                  </a:lnTo>
                  <a:lnTo>
                    <a:pt x="126" y="58"/>
                  </a:lnTo>
                  <a:lnTo>
                    <a:pt x="126" y="58"/>
                  </a:lnTo>
                  <a:lnTo>
                    <a:pt x="125" y="56"/>
                  </a:lnTo>
                  <a:lnTo>
                    <a:pt x="121" y="54"/>
                  </a:lnTo>
                  <a:lnTo>
                    <a:pt x="112" y="53"/>
                  </a:lnTo>
                  <a:lnTo>
                    <a:pt x="112" y="53"/>
                  </a:lnTo>
                  <a:lnTo>
                    <a:pt x="111" y="51"/>
                  </a:lnTo>
                  <a:lnTo>
                    <a:pt x="109" y="50"/>
                  </a:lnTo>
                  <a:lnTo>
                    <a:pt x="108" y="47"/>
                  </a:lnTo>
                  <a:lnTo>
                    <a:pt x="106" y="47"/>
                  </a:lnTo>
                  <a:lnTo>
                    <a:pt x="106" y="47"/>
                  </a:lnTo>
                  <a:lnTo>
                    <a:pt x="102" y="47"/>
                  </a:lnTo>
                  <a:lnTo>
                    <a:pt x="101" y="46"/>
                  </a:lnTo>
                  <a:lnTo>
                    <a:pt x="98" y="44"/>
                  </a:lnTo>
                  <a:lnTo>
                    <a:pt x="95" y="44"/>
                  </a:lnTo>
                  <a:lnTo>
                    <a:pt x="95" y="44"/>
                  </a:lnTo>
                  <a:lnTo>
                    <a:pt x="89" y="44"/>
                  </a:lnTo>
                  <a:lnTo>
                    <a:pt x="85" y="43"/>
                  </a:lnTo>
                  <a:lnTo>
                    <a:pt x="81" y="39"/>
                  </a:lnTo>
                  <a:lnTo>
                    <a:pt x="75" y="33"/>
                  </a:lnTo>
                  <a:lnTo>
                    <a:pt x="75" y="33"/>
                  </a:lnTo>
                  <a:lnTo>
                    <a:pt x="72" y="30"/>
                  </a:lnTo>
                  <a:lnTo>
                    <a:pt x="71" y="26"/>
                  </a:lnTo>
                  <a:lnTo>
                    <a:pt x="69" y="16"/>
                  </a:lnTo>
                  <a:lnTo>
                    <a:pt x="69" y="7"/>
                  </a:lnTo>
                  <a:lnTo>
                    <a:pt x="71" y="2"/>
                  </a:lnTo>
                  <a:lnTo>
                    <a:pt x="71" y="2"/>
                  </a:lnTo>
                  <a:lnTo>
                    <a:pt x="71" y="0"/>
                  </a:lnTo>
                  <a:lnTo>
                    <a:pt x="69" y="0"/>
                  </a:lnTo>
                  <a:lnTo>
                    <a:pt x="65" y="0"/>
                  </a:lnTo>
                  <a:lnTo>
                    <a:pt x="55" y="2"/>
                  </a:lnTo>
                  <a:lnTo>
                    <a:pt x="55" y="2"/>
                  </a:lnTo>
                  <a:lnTo>
                    <a:pt x="51" y="2"/>
                  </a:lnTo>
                  <a:lnTo>
                    <a:pt x="45" y="4"/>
                  </a:lnTo>
                  <a:lnTo>
                    <a:pt x="37" y="10"/>
                  </a:lnTo>
                  <a:lnTo>
                    <a:pt x="37" y="10"/>
                  </a:lnTo>
                  <a:lnTo>
                    <a:pt x="28" y="13"/>
                  </a:lnTo>
                  <a:lnTo>
                    <a:pt x="25" y="14"/>
                  </a:lnTo>
                  <a:lnTo>
                    <a:pt x="23" y="17"/>
                  </a:lnTo>
                  <a:lnTo>
                    <a:pt x="23" y="17"/>
                  </a:lnTo>
                  <a:lnTo>
                    <a:pt x="20" y="19"/>
                  </a:lnTo>
                  <a:lnTo>
                    <a:pt x="17" y="20"/>
                  </a:lnTo>
                  <a:lnTo>
                    <a:pt x="13" y="20"/>
                  </a:lnTo>
                  <a:lnTo>
                    <a:pt x="8" y="20"/>
                  </a:lnTo>
                  <a:lnTo>
                    <a:pt x="8" y="20"/>
                  </a:lnTo>
                  <a:lnTo>
                    <a:pt x="3" y="19"/>
                  </a:lnTo>
                  <a:lnTo>
                    <a:pt x="3" y="19"/>
                  </a:lnTo>
                  <a:lnTo>
                    <a:pt x="14" y="41"/>
                  </a:lnTo>
                  <a:lnTo>
                    <a:pt x="14" y="41"/>
                  </a:lnTo>
                  <a:lnTo>
                    <a:pt x="14" y="44"/>
                  </a:lnTo>
                  <a:lnTo>
                    <a:pt x="14" y="47"/>
                  </a:lnTo>
                  <a:lnTo>
                    <a:pt x="10" y="50"/>
                  </a:lnTo>
                  <a:lnTo>
                    <a:pt x="10" y="50"/>
                  </a:lnTo>
                  <a:lnTo>
                    <a:pt x="10" y="54"/>
                  </a:lnTo>
                  <a:lnTo>
                    <a:pt x="10" y="60"/>
                  </a:lnTo>
                  <a:lnTo>
                    <a:pt x="11" y="73"/>
                  </a:lnTo>
                  <a:lnTo>
                    <a:pt x="11" y="73"/>
                  </a:lnTo>
                  <a:lnTo>
                    <a:pt x="11" y="76"/>
                  </a:lnTo>
                  <a:lnTo>
                    <a:pt x="8" y="80"/>
                  </a:lnTo>
                  <a:lnTo>
                    <a:pt x="7" y="83"/>
                  </a:lnTo>
                  <a:lnTo>
                    <a:pt x="7" y="84"/>
                  </a:lnTo>
                  <a:lnTo>
                    <a:pt x="8" y="85"/>
                  </a:lnTo>
                  <a:lnTo>
                    <a:pt x="8" y="85"/>
                  </a:lnTo>
                  <a:lnTo>
                    <a:pt x="8" y="88"/>
                  </a:lnTo>
                  <a:lnTo>
                    <a:pt x="7" y="93"/>
                  </a:lnTo>
                  <a:lnTo>
                    <a:pt x="5" y="95"/>
                  </a:lnTo>
                  <a:lnTo>
                    <a:pt x="4" y="100"/>
                  </a:lnTo>
                  <a:lnTo>
                    <a:pt x="4" y="100"/>
                  </a:lnTo>
                  <a:lnTo>
                    <a:pt x="5" y="103"/>
                  </a:lnTo>
                  <a:lnTo>
                    <a:pt x="7" y="104"/>
                  </a:lnTo>
                  <a:lnTo>
                    <a:pt x="10" y="105"/>
                  </a:lnTo>
                  <a:lnTo>
                    <a:pt x="10" y="107"/>
                  </a:lnTo>
                  <a:lnTo>
                    <a:pt x="10" y="107"/>
                  </a:lnTo>
                  <a:lnTo>
                    <a:pt x="10" y="110"/>
                  </a:lnTo>
                  <a:lnTo>
                    <a:pt x="7" y="114"/>
                  </a:lnTo>
                  <a:lnTo>
                    <a:pt x="1" y="120"/>
                  </a:lnTo>
                  <a:lnTo>
                    <a:pt x="1" y="120"/>
                  </a:lnTo>
                  <a:lnTo>
                    <a:pt x="0" y="122"/>
                  </a:lnTo>
                  <a:lnTo>
                    <a:pt x="0" y="127"/>
                  </a:lnTo>
                  <a:lnTo>
                    <a:pt x="0" y="127"/>
                  </a:lnTo>
                  <a:lnTo>
                    <a:pt x="3" y="130"/>
                  </a:lnTo>
                  <a:lnTo>
                    <a:pt x="4" y="131"/>
                  </a:lnTo>
                  <a:lnTo>
                    <a:pt x="7" y="134"/>
                  </a:lnTo>
                  <a:lnTo>
                    <a:pt x="7" y="134"/>
                  </a:lnTo>
                  <a:lnTo>
                    <a:pt x="8" y="135"/>
                  </a:lnTo>
                  <a:lnTo>
                    <a:pt x="8" y="138"/>
                  </a:lnTo>
                  <a:lnTo>
                    <a:pt x="8" y="142"/>
                  </a:lnTo>
                  <a:lnTo>
                    <a:pt x="8" y="147"/>
                  </a:lnTo>
                  <a:lnTo>
                    <a:pt x="10" y="150"/>
                  </a:lnTo>
                  <a:lnTo>
                    <a:pt x="11" y="151"/>
                  </a:lnTo>
                  <a:lnTo>
                    <a:pt x="11" y="151"/>
                  </a:lnTo>
                  <a:lnTo>
                    <a:pt x="14" y="155"/>
                  </a:lnTo>
                  <a:lnTo>
                    <a:pt x="17" y="157"/>
                  </a:lnTo>
                  <a:lnTo>
                    <a:pt x="18" y="158"/>
                  </a:lnTo>
                  <a:lnTo>
                    <a:pt x="17" y="161"/>
                  </a:lnTo>
                  <a:lnTo>
                    <a:pt x="17" y="161"/>
                  </a:lnTo>
                  <a:lnTo>
                    <a:pt x="15" y="162"/>
                  </a:lnTo>
                  <a:lnTo>
                    <a:pt x="15" y="167"/>
                  </a:lnTo>
                  <a:lnTo>
                    <a:pt x="15" y="169"/>
                  </a:lnTo>
                  <a:lnTo>
                    <a:pt x="14" y="172"/>
                  </a:lnTo>
                  <a:lnTo>
                    <a:pt x="14" y="172"/>
                  </a:lnTo>
                  <a:lnTo>
                    <a:pt x="13" y="174"/>
                  </a:lnTo>
                  <a:lnTo>
                    <a:pt x="13" y="175"/>
                  </a:lnTo>
                  <a:lnTo>
                    <a:pt x="14" y="179"/>
                  </a:lnTo>
                  <a:lnTo>
                    <a:pt x="17" y="182"/>
                  </a:lnTo>
                  <a:lnTo>
                    <a:pt x="20" y="185"/>
                  </a:lnTo>
                  <a:lnTo>
                    <a:pt x="20" y="185"/>
                  </a:lnTo>
                  <a:lnTo>
                    <a:pt x="21" y="188"/>
                  </a:lnTo>
                  <a:lnTo>
                    <a:pt x="23" y="191"/>
                  </a:lnTo>
                  <a:lnTo>
                    <a:pt x="23" y="196"/>
                  </a:lnTo>
                  <a:lnTo>
                    <a:pt x="25" y="199"/>
                  </a:lnTo>
                  <a:lnTo>
                    <a:pt x="25" y="199"/>
                  </a:lnTo>
                  <a:lnTo>
                    <a:pt x="27" y="204"/>
                  </a:lnTo>
                  <a:lnTo>
                    <a:pt x="28" y="209"/>
                  </a:lnTo>
                  <a:lnTo>
                    <a:pt x="30" y="218"/>
                  </a:lnTo>
                  <a:lnTo>
                    <a:pt x="30" y="218"/>
                  </a:lnTo>
                  <a:lnTo>
                    <a:pt x="30" y="218"/>
                  </a:lnTo>
                  <a:lnTo>
                    <a:pt x="32" y="218"/>
                  </a:lnTo>
                  <a:lnTo>
                    <a:pt x="38" y="215"/>
                  </a:lnTo>
                  <a:lnTo>
                    <a:pt x="44" y="211"/>
                  </a:lnTo>
                  <a:lnTo>
                    <a:pt x="51" y="205"/>
                  </a:lnTo>
                  <a:lnTo>
                    <a:pt x="51" y="205"/>
                  </a:lnTo>
                  <a:lnTo>
                    <a:pt x="55" y="201"/>
                  </a:lnTo>
                  <a:lnTo>
                    <a:pt x="58" y="201"/>
                  </a:lnTo>
                  <a:lnTo>
                    <a:pt x="61" y="202"/>
                  </a:lnTo>
                  <a:lnTo>
                    <a:pt x="65" y="204"/>
                  </a:lnTo>
                  <a:lnTo>
                    <a:pt x="65" y="204"/>
                  </a:lnTo>
                  <a:lnTo>
                    <a:pt x="75" y="205"/>
                  </a:lnTo>
                  <a:lnTo>
                    <a:pt x="81" y="208"/>
                  </a:lnTo>
                  <a:lnTo>
                    <a:pt x="84" y="212"/>
                  </a:lnTo>
                  <a:lnTo>
                    <a:pt x="84" y="212"/>
                  </a:lnTo>
                  <a:lnTo>
                    <a:pt x="85" y="214"/>
                  </a:lnTo>
                  <a:lnTo>
                    <a:pt x="87" y="214"/>
                  </a:lnTo>
                  <a:lnTo>
                    <a:pt x="88" y="211"/>
                  </a:lnTo>
                  <a:lnTo>
                    <a:pt x="94" y="202"/>
                  </a:lnTo>
                  <a:lnTo>
                    <a:pt x="94" y="202"/>
                  </a:lnTo>
                  <a:lnTo>
                    <a:pt x="96" y="201"/>
                  </a:lnTo>
                  <a:lnTo>
                    <a:pt x="104" y="201"/>
                  </a:lnTo>
                  <a:lnTo>
                    <a:pt x="115" y="202"/>
                  </a:lnTo>
                  <a:lnTo>
                    <a:pt x="115" y="202"/>
                  </a:lnTo>
                  <a:lnTo>
                    <a:pt x="116" y="198"/>
                  </a:lnTo>
                  <a:lnTo>
                    <a:pt x="118" y="191"/>
                  </a:lnTo>
                  <a:lnTo>
                    <a:pt x="119" y="178"/>
                  </a:lnTo>
                  <a:lnTo>
                    <a:pt x="119" y="178"/>
                  </a:lnTo>
                  <a:lnTo>
                    <a:pt x="119" y="174"/>
                  </a:lnTo>
                  <a:lnTo>
                    <a:pt x="124" y="169"/>
                  </a:lnTo>
                  <a:lnTo>
                    <a:pt x="132" y="162"/>
                  </a:lnTo>
                  <a:lnTo>
                    <a:pt x="132" y="162"/>
                  </a:lnTo>
                  <a:lnTo>
                    <a:pt x="136" y="161"/>
                  </a:lnTo>
                  <a:lnTo>
                    <a:pt x="142" y="159"/>
                  </a:lnTo>
                  <a:lnTo>
                    <a:pt x="146" y="159"/>
                  </a:lnTo>
                  <a:lnTo>
                    <a:pt x="151" y="159"/>
                  </a:lnTo>
                  <a:lnTo>
                    <a:pt x="151" y="159"/>
                  </a:lnTo>
                  <a:lnTo>
                    <a:pt x="155" y="158"/>
                  </a:lnTo>
                  <a:lnTo>
                    <a:pt x="159" y="157"/>
                  </a:lnTo>
                  <a:lnTo>
                    <a:pt x="169" y="157"/>
                  </a:lnTo>
                  <a:lnTo>
                    <a:pt x="169" y="157"/>
                  </a:lnTo>
                  <a:lnTo>
                    <a:pt x="173" y="158"/>
                  </a:lnTo>
                  <a:lnTo>
                    <a:pt x="178" y="161"/>
                  </a:lnTo>
                  <a:lnTo>
                    <a:pt x="182" y="162"/>
                  </a:lnTo>
                  <a:lnTo>
                    <a:pt x="185" y="164"/>
                  </a:lnTo>
                  <a:lnTo>
                    <a:pt x="185" y="164"/>
                  </a:lnTo>
                  <a:lnTo>
                    <a:pt x="188" y="162"/>
                  </a:lnTo>
                  <a:lnTo>
                    <a:pt x="190" y="159"/>
                  </a:lnTo>
                  <a:lnTo>
                    <a:pt x="192" y="157"/>
                  </a:lnTo>
                  <a:lnTo>
                    <a:pt x="192" y="152"/>
                  </a:lnTo>
                  <a:lnTo>
                    <a:pt x="192" y="152"/>
                  </a:lnTo>
                  <a:lnTo>
                    <a:pt x="192" y="147"/>
                  </a:lnTo>
                  <a:lnTo>
                    <a:pt x="193" y="142"/>
                  </a:lnTo>
                  <a:lnTo>
                    <a:pt x="195" y="137"/>
                  </a:lnTo>
                  <a:lnTo>
                    <a:pt x="195" y="131"/>
                  </a:lnTo>
                  <a:lnTo>
                    <a:pt x="195" y="13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0" name="Freeform 301">
              <a:extLst>
                <a:ext uri="{FF2B5EF4-FFF2-40B4-BE49-F238E27FC236}">
                  <a16:creationId xmlns:a16="http://schemas.microsoft.com/office/drawing/2014/main" id="{966E52C2-D40C-4E03-97EA-7F094F862BA7}"/>
                </a:ext>
              </a:extLst>
            </p:cNvPr>
            <p:cNvSpPr>
              <a:spLocks/>
            </p:cNvSpPr>
            <p:nvPr/>
          </p:nvSpPr>
          <p:spPr bwMode="auto">
            <a:xfrm>
              <a:off x="2241522" y="3653496"/>
              <a:ext cx="287170" cy="424389"/>
            </a:xfrm>
            <a:custGeom>
              <a:avLst/>
              <a:gdLst/>
              <a:ahLst/>
              <a:cxnLst>
                <a:cxn ang="0">
                  <a:pos x="189" y="285"/>
                </a:cxn>
                <a:cxn ang="0">
                  <a:pos x="196" y="272"/>
                </a:cxn>
                <a:cxn ang="0">
                  <a:pos x="199" y="263"/>
                </a:cxn>
                <a:cxn ang="0">
                  <a:pos x="193" y="258"/>
                </a:cxn>
                <a:cxn ang="0">
                  <a:pos x="197" y="243"/>
                </a:cxn>
                <a:cxn ang="0">
                  <a:pos x="197" y="238"/>
                </a:cxn>
                <a:cxn ang="0">
                  <a:pos x="199" y="218"/>
                </a:cxn>
                <a:cxn ang="0">
                  <a:pos x="203" y="205"/>
                </a:cxn>
                <a:cxn ang="0">
                  <a:pos x="192" y="177"/>
                </a:cxn>
                <a:cxn ang="0">
                  <a:pos x="177" y="178"/>
                </a:cxn>
                <a:cxn ang="0">
                  <a:pos x="173" y="157"/>
                </a:cxn>
                <a:cxn ang="0">
                  <a:pos x="167" y="155"/>
                </a:cxn>
                <a:cxn ang="0">
                  <a:pos x="159" y="161"/>
                </a:cxn>
                <a:cxn ang="0">
                  <a:pos x="145" y="160"/>
                </a:cxn>
                <a:cxn ang="0">
                  <a:pos x="140" y="151"/>
                </a:cxn>
                <a:cxn ang="0">
                  <a:pos x="132" y="148"/>
                </a:cxn>
                <a:cxn ang="0">
                  <a:pos x="130" y="138"/>
                </a:cxn>
                <a:cxn ang="0">
                  <a:pos x="120" y="121"/>
                </a:cxn>
                <a:cxn ang="0">
                  <a:pos x="122" y="113"/>
                </a:cxn>
                <a:cxn ang="0">
                  <a:pos x="126" y="106"/>
                </a:cxn>
                <a:cxn ang="0">
                  <a:pos x="130" y="98"/>
                </a:cxn>
                <a:cxn ang="0">
                  <a:pos x="136" y="84"/>
                </a:cxn>
                <a:cxn ang="0">
                  <a:pos x="145" y="77"/>
                </a:cxn>
                <a:cxn ang="0">
                  <a:pos x="160" y="70"/>
                </a:cxn>
                <a:cxn ang="0">
                  <a:pos x="173" y="66"/>
                </a:cxn>
                <a:cxn ang="0">
                  <a:pos x="180" y="64"/>
                </a:cxn>
                <a:cxn ang="0">
                  <a:pos x="173" y="59"/>
                </a:cxn>
                <a:cxn ang="0">
                  <a:pos x="182" y="46"/>
                </a:cxn>
                <a:cxn ang="0">
                  <a:pos x="170" y="36"/>
                </a:cxn>
                <a:cxn ang="0">
                  <a:pos x="162" y="37"/>
                </a:cxn>
                <a:cxn ang="0">
                  <a:pos x="155" y="36"/>
                </a:cxn>
                <a:cxn ang="0">
                  <a:pos x="139" y="39"/>
                </a:cxn>
                <a:cxn ang="0">
                  <a:pos x="130" y="34"/>
                </a:cxn>
                <a:cxn ang="0">
                  <a:pos x="125" y="24"/>
                </a:cxn>
                <a:cxn ang="0">
                  <a:pos x="119" y="16"/>
                </a:cxn>
                <a:cxn ang="0">
                  <a:pos x="112" y="13"/>
                </a:cxn>
                <a:cxn ang="0">
                  <a:pos x="105" y="2"/>
                </a:cxn>
                <a:cxn ang="0">
                  <a:pos x="92" y="2"/>
                </a:cxn>
                <a:cxn ang="0">
                  <a:pos x="95" y="13"/>
                </a:cxn>
                <a:cxn ang="0">
                  <a:pos x="86" y="30"/>
                </a:cxn>
                <a:cxn ang="0">
                  <a:pos x="71" y="41"/>
                </a:cxn>
                <a:cxn ang="0">
                  <a:pos x="52" y="49"/>
                </a:cxn>
                <a:cxn ang="0">
                  <a:pos x="41" y="73"/>
                </a:cxn>
                <a:cxn ang="0">
                  <a:pos x="29" y="73"/>
                </a:cxn>
                <a:cxn ang="0">
                  <a:pos x="19" y="71"/>
                </a:cxn>
                <a:cxn ang="0">
                  <a:pos x="14" y="66"/>
                </a:cxn>
                <a:cxn ang="0">
                  <a:pos x="17" y="59"/>
                </a:cxn>
                <a:cxn ang="0">
                  <a:pos x="7" y="59"/>
                </a:cxn>
                <a:cxn ang="0">
                  <a:pos x="0" y="73"/>
                </a:cxn>
                <a:cxn ang="0">
                  <a:pos x="7" y="91"/>
                </a:cxn>
                <a:cxn ang="0">
                  <a:pos x="1" y="94"/>
                </a:cxn>
                <a:cxn ang="0">
                  <a:pos x="19" y="107"/>
                </a:cxn>
                <a:cxn ang="0">
                  <a:pos x="31" y="124"/>
                </a:cxn>
                <a:cxn ang="0">
                  <a:pos x="41" y="138"/>
                </a:cxn>
                <a:cxn ang="0">
                  <a:pos x="65" y="192"/>
                </a:cxn>
                <a:cxn ang="0">
                  <a:pos x="79" y="215"/>
                </a:cxn>
                <a:cxn ang="0">
                  <a:pos x="81" y="225"/>
                </a:cxn>
                <a:cxn ang="0">
                  <a:pos x="86" y="236"/>
                </a:cxn>
                <a:cxn ang="0">
                  <a:pos x="112" y="255"/>
                </a:cxn>
                <a:cxn ang="0">
                  <a:pos x="159" y="283"/>
                </a:cxn>
                <a:cxn ang="0">
                  <a:pos x="177" y="298"/>
                </a:cxn>
                <a:cxn ang="0">
                  <a:pos x="182" y="298"/>
                </a:cxn>
                <a:cxn ang="0">
                  <a:pos x="189" y="285"/>
                </a:cxn>
              </a:cxnLst>
              <a:rect l="0" t="0" r="r" b="b"/>
              <a:pathLst>
                <a:path w="203" h="300">
                  <a:moveTo>
                    <a:pt x="189" y="285"/>
                  </a:moveTo>
                  <a:lnTo>
                    <a:pt x="189" y="285"/>
                  </a:lnTo>
                  <a:lnTo>
                    <a:pt x="189" y="285"/>
                  </a:lnTo>
                  <a:lnTo>
                    <a:pt x="189" y="285"/>
                  </a:lnTo>
                  <a:lnTo>
                    <a:pt x="189" y="280"/>
                  </a:lnTo>
                  <a:lnTo>
                    <a:pt x="190" y="278"/>
                  </a:lnTo>
                  <a:lnTo>
                    <a:pt x="190" y="278"/>
                  </a:lnTo>
                  <a:lnTo>
                    <a:pt x="196" y="272"/>
                  </a:lnTo>
                  <a:lnTo>
                    <a:pt x="199" y="268"/>
                  </a:lnTo>
                  <a:lnTo>
                    <a:pt x="199" y="265"/>
                  </a:lnTo>
                  <a:lnTo>
                    <a:pt x="199" y="265"/>
                  </a:lnTo>
                  <a:lnTo>
                    <a:pt x="199" y="263"/>
                  </a:lnTo>
                  <a:lnTo>
                    <a:pt x="196" y="262"/>
                  </a:lnTo>
                  <a:lnTo>
                    <a:pt x="194" y="261"/>
                  </a:lnTo>
                  <a:lnTo>
                    <a:pt x="193" y="258"/>
                  </a:lnTo>
                  <a:lnTo>
                    <a:pt x="193" y="258"/>
                  </a:lnTo>
                  <a:lnTo>
                    <a:pt x="194" y="253"/>
                  </a:lnTo>
                  <a:lnTo>
                    <a:pt x="196" y="251"/>
                  </a:lnTo>
                  <a:lnTo>
                    <a:pt x="197" y="246"/>
                  </a:lnTo>
                  <a:lnTo>
                    <a:pt x="197" y="243"/>
                  </a:lnTo>
                  <a:lnTo>
                    <a:pt x="197" y="243"/>
                  </a:lnTo>
                  <a:lnTo>
                    <a:pt x="196" y="242"/>
                  </a:lnTo>
                  <a:lnTo>
                    <a:pt x="196" y="241"/>
                  </a:lnTo>
                  <a:lnTo>
                    <a:pt x="197" y="238"/>
                  </a:lnTo>
                  <a:lnTo>
                    <a:pt x="200" y="234"/>
                  </a:lnTo>
                  <a:lnTo>
                    <a:pt x="200" y="231"/>
                  </a:lnTo>
                  <a:lnTo>
                    <a:pt x="200" y="231"/>
                  </a:lnTo>
                  <a:lnTo>
                    <a:pt x="199" y="218"/>
                  </a:lnTo>
                  <a:lnTo>
                    <a:pt x="199" y="212"/>
                  </a:lnTo>
                  <a:lnTo>
                    <a:pt x="199" y="208"/>
                  </a:lnTo>
                  <a:lnTo>
                    <a:pt x="199" y="208"/>
                  </a:lnTo>
                  <a:lnTo>
                    <a:pt x="203" y="205"/>
                  </a:lnTo>
                  <a:lnTo>
                    <a:pt x="203" y="202"/>
                  </a:lnTo>
                  <a:lnTo>
                    <a:pt x="203" y="199"/>
                  </a:lnTo>
                  <a:lnTo>
                    <a:pt x="203" y="199"/>
                  </a:lnTo>
                  <a:lnTo>
                    <a:pt x="192" y="177"/>
                  </a:lnTo>
                  <a:lnTo>
                    <a:pt x="192" y="177"/>
                  </a:lnTo>
                  <a:lnTo>
                    <a:pt x="184" y="177"/>
                  </a:lnTo>
                  <a:lnTo>
                    <a:pt x="177" y="178"/>
                  </a:lnTo>
                  <a:lnTo>
                    <a:pt x="177" y="178"/>
                  </a:lnTo>
                  <a:lnTo>
                    <a:pt x="175" y="178"/>
                  </a:lnTo>
                  <a:lnTo>
                    <a:pt x="175" y="175"/>
                  </a:lnTo>
                  <a:lnTo>
                    <a:pt x="173" y="170"/>
                  </a:lnTo>
                  <a:lnTo>
                    <a:pt x="173" y="157"/>
                  </a:lnTo>
                  <a:lnTo>
                    <a:pt x="173" y="157"/>
                  </a:lnTo>
                  <a:lnTo>
                    <a:pt x="172" y="154"/>
                  </a:lnTo>
                  <a:lnTo>
                    <a:pt x="170" y="154"/>
                  </a:lnTo>
                  <a:lnTo>
                    <a:pt x="167" y="155"/>
                  </a:lnTo>
                  <a:lnTo>
                    <a:pt x="166" y="158"/>
                  </a:lnTo>
                  <a:lnTo>
                    <a:pt x="166" y="158"/>
                  </a:lnTo>
                  <a:lnTo>
                    <a:pt x="163" y="160"/>
                  </a:lnTo>
                  <a:lnTo>
                    <a:pt x="159" y="161"/>
                  </a:lnTo>
                  <a:lnTo>
                    <a:pt x="149" y="161"/>
                  </a:lnTo>
                  <a:lnTo>
                    <a:pt x="149" y="161"/>
                  </a:lnTo>
                  <a:lnTo>
                    <a:pt x="146" y="160"/>
                  </a:lnTo>
                  <a:lnTo>
                    <a:pt x="145" y="160"/>
                  </a:lnTo>
                  <a:lnTo>
                    <a:pt x="143" y="155"/>
                  </a:lnTo>
                  <a:lnTo>
                    <a:pt x="142" y="152"/>
                  </a:lnTo>
                  <a:lnTo>
                    <a:pt x="142" y="151"/>
                  </a:lnTo>
                  <a:lnTo>
                    <a:pt x="140" y="151"/>
                  </a:lnTo>
                  <a:lnTo>
                    <a:pt x="140" y="151"/>
                  </a:lnTo>
                  <a:lnTo>
                    <a:pt x="138" y="151"/>
                  </a:lnTo>
                  <a:lnTo>
                    <a:pt x="135" y="150"/>
                  </a:lnTo>
                  <a:lnTo>
                    <a:pt x="132" y="148"/>
                  </a:lnTo>
                  <a:lnTo>
                    <a:pt x="132" y="145"/>
                  </a:lnTo>
                  <a:lnTo>
                    <a:pt x="132" y="145"/>
                  </a:lnTo>
                  <a:lnTo>
                    <a:pt x="132" y="142"/>
                  </a:lnTo>
                  <a:lnTo>
                    <a:pt x="130" y="138"/>
                  </a:lnTo>
                  <a:lnTo>
                    <a:pt x="126" y="131"/>
                  </a:lnTo>
                  <a:lnTo>
                    <a:pt x="126" y="131"/>
                  </a:lnTo>
                  <a:lnTo>
                    <a:pt x="120" y="124"/>
                  </a:lnTo>
                  <a:lnTo>
                    <a:pt x="120" y="121"/>
                  </a:lnTo>
                  <a:lnTo>
                    <a:pt x="122" y="118"/>
                  </a:lnTo>
                  <a:lnTo>
                    <a:pt x="122" y="118"/>
                  </a:lnTo>
                  <a:lnTo>
                    <a:pt x="122" y="115"/>
                  </a:lnTo>
                  <a:lnTo>
                    <a:pt x="122" y="113"/>
                  </a:lnTo>
                  <a:lnTo>
                    <a:pt x="122" y="110"/>
                  </a:lnTo>
                  <a:lnTo>
                    <a:pt x="123" y="107"/>
                  </a:lnTo>
                  <a:lnTo>
                    <a:pt x="123" y="107"/>
                  </a:lnTo>
                  <a:lnTo>
                    <a:pt x="126" y="106"/>
                  </a:lnTo>
                  <a:lnTo>
                    <a:pt x="129" y="104"/>
                  </a:lnTo>
                  <a:lnTo>
                    <a:pt x="130" y="101"/>
                  </a:lnTo>
                  <a:lnTo>
                    <a:pt x="130" y="98"/>
                  </a:lnTo>
                  <a:lnTo>
                    <a:pt x="130" y="98"/>
                  </a:lnTo>
                  <a:lnTo>
                    <a:pt x="130" y="96"/>
                  </a:lnTo>
                  <a:lnTo>
                    <a:pt x="133" y="91"/>
                  </a:lnTo>
                  <a:lnTo>
                    <a:pt x="135" y="88"/>
                  </a:lnTo>
                  <a:lnTo>
                    <a:pt x="136" y="84"/>
                  </a:lnTo>
                  <a:lnTo>
                    <a:pt x="136" y="84"/>
                  </a:lnTo>
                  <a:lnTo>
                    <a:pt x="138" y="80"/>
                  </a:lnTo>
                  <a:lnTo>
                    <a:pt x="140" y="78"/>
                  </a:lnTo>
                  <a:lnTo>
                    <a:pt x="145" y="77"/>
                  </a:lnTo>
                  <a:lnTo>
                    <a:pt x="150" y="74"/>
                  </a:lnTo>
                  <a:lnTo>
                    <a:pt x="150" y="74"/>
                  </a:lnTo>
                  <a:lnTo>
                    <a:pt x="155" y="71"/>
                  </a:lnTo>
                  <a:lnTo>
                    <a:pt x="160" y="70"/>
                  </a:lnTo>
                  <a:lnTo>
                    <a:pt x="165" y="70"/>
                  </a:lnTo>
                  <a:lnTo>
                    <a:pt x="170" y="67"/>
                  </a:lnTo>
                  <a:lnTo>
                    <a:pt x="170" y="67"/>
                  </a:lnTo>
                  <a:lnTo>
                    <a:pt x="173" y="66"/>
                  </a:lnTo>
                  <a:lnTo>
                    <a:pt x="176" y="66"/>
                  </a:lnTo>
                  <a:lnTo>
                    <a:pt x="183" y="66"/>
                  </a:lnTo>
                  <a:lnTo>
                    <a:pt x="183" y="66"/>
                  </a:lnTo>
                  <a:lnTo>
                    <a:pt x="180" y="64"/>
                  </a:lnTo>
                  <a:lnTo>
                    <a:pt x="177" y="61"/>
                  </a:lnTo>
                  <a:lnTo>
                    <a:pt x="175" y="60"/>
                  </a:lnTo>
                  <a:lnTo>
                    <a:pt x="173" y="59"/>
                  </a:lnTo>
                  <a:lnTo>
                    <a:pt x="173" y="59"/>
                  </a:lnTo>
                  <a:lnTo>
                    <a:pt x="173" y="56"/>
                  </a:lnTo>
                  <a:lnTo>
                    <a:pt x="176" y="51"/>
                  </a:lnTo>
                  <a:lnTo>
                    <a:pt x="182" y="46"/>
                  </a:lnTo>
                  <a:lnTo>
                    <a:pt x="182" y="46"/>
                  </a:lnTo>
                  <a:lnTo>
                    <a:pt x="182" y="43"/>
                  </a:lnTo>
                  <a:lnTo>
                    <a:pt x="180" y="41"/>
                  </a:lnTo>
                  <a:lnTo>
                    <a:pt x="177" y="39"/>
                  </a:lnTo>
                  <a:lnTo>
                    <a:pt x="170" y="36"/>
                  </a:lnTo>
                  <a:lnTo>
                    <a:pt x="170" y="36"/>
                  </a:lnTo>
                  <a:lnTo>
                    <a:pt x="167" y="36"/>
                  </a:lnTo>
                  <a:lnTo>
                    <a:pt x="165" y="36"/>
                  </a:lnTo>
                  <a:lnTo>
                    <a:pt x="162" y="37"/>
                  </a:lnTo>
                  <a:lnTo>
                    <a:pt x="159" y="36"/>
                  </a:lnTo>
                  <a:lnTo>
                    <a:pt x="159" y="36"/>
                  </a:lnTo>
                  <a:lnTo>
                    <a:pt x="156" y="36"/>
                  </a:lnTo>
                  <a:lnTo>
                    <a:pt x="155" y="36"/>
                  </a:lnTo>
                  <a:lnTo>
                    <a:pt x="149" y="37"/>
                  </a:lnTo>
                  <a:lnTo>
                    <a:pt x="149" y="37"/>
                  </a:lnTo>
                  <a:lnTo>
                    <a:pt x="146" y="39"/>
                  </a:lnTo>
                  <a:lnTo>
                    <a:pt x="139" y="39"/>
                  </a:lnTo>
                  <a:lnTo>
                    <a:pt x="133" y="37"/>
                  </a:lnTo>
                  <a:lnTo>
                    <a:pt x="132" y="37"/>
                  </a:lnTo>
                  <a:lnTo>
                    <a:pt x="130" y="34"/>
                  </a:lnTo>
                  <a:lnTo>
                    <a:pt x="130" y="34"/>
                  </a:lnTo>
                  <a:lnTo>
                    <a:pt x="130" y="32"/>
                  </a:lnTo>
                  <a:lnTo>
                    <a:pt x="128" y="29"/>
                  </a:lnTo>
                  <a:lnTo>
                    <a:pt x="126" y="27"/>
                  </a:lnTo>
                  <a:lnTo>
                    <a:pt x="125" y="24"/>
                  </a:lnTo>
                  <a:lnTo>
                    <a:pt x="125" y="24"/>
                  </a:lnTo>
                  <a:lnTo>
                    <a:pt x="125" y="22"/>
                  </a:lnTo>
                  <a:lnTo>
                    <a:pt x="122" y="19"/>
                  </a:lnTo>
                  <a:lnTo>
                    <a:pt x="119" y="16"/>
                  </a:lnTo>
                  <a:lnTo>
                    <a:pt x="115" y="14"/>
                  </a:lnTo>
                  <a:lnTo>
                    <a:pt x="115" y="14"/>
                  </a:lnTo>
                  <a:lnTo>
                    <a:pt x="113" y="14"/>
                  </a:lnTo>
                  <a:lnTo>
                    <a:pt x="112" y="13"/>
                  </a:lnTo>
                  <a:lnTo>
                    <a:pt x="109" y="9"/>
                  </a:lnTo>
                  <a:lnTo>
                    <a:pt x="108" y="5"/>
                  </a:lnTo>
                  <a:lnTo>
                    <a:pt x="105" y="2"/>
                  </a:lnTo>
                  <a:lnTo>
                    <a:pt x="105" y="2"/>
                  </a:lnTo>
                  <a:lnTo>
                    <a:pt x="103" y="0"/>
                  </a:lnTo>
                  <a:lnTo>
                    <a:pt x="99" y="0"/>
                  </a:lnTo>
                  <a:lnTo>
                    <a:pt x="92" y="2"/>
                  </a:lnTo>
                  <a:lnTo>
                    <a:pt x="92" y="2"/>
                  </a:lnTo>
                  <a:lnTo>
                    <a:pt x="96" y="9"/>
                  </a:lnTo>
                  <a:lnTo>
                    <a:pt x="98" y="12"/>
                  </a:lnTo>
                  <a:lnTo>
                    <a:pt x="95" y="13"/>
                  </a:lnTo>
                  <a:lnTo>
                    <a:pt x="95" y="13"/>
                  </a:lnTo>
                  <a:lnTo>
                    <a:pt x="93" y="16"/>
                  </a:lnTo>
                  <a:lnTo>
                    <a:pt x="92" y="19"/>
                  </a:lnTo>
                  <a:lnTo>
                    <a:pt x="91" y="23"/>
                  </a:lnTo>
                  <a:lnTo>
                    <a:pt x="86" y="30"/>
                  </a:lnTo>
                  <a:lnTo>
                    <a:pt x="86" y="30"/>
                  </a:lnTo>
                  <a:lnTo>
                    <a:pt x="83" y="34"/>
                  </a:lnTo>
                  <a:lnTo>
                    <a:pt x="79" y="37"/>
                  </a:lnTo>
                  <a:lnTo>
                    <a:pt x="71" y="41"/>
                  </a:lnTo>
                  <a:lnTo>
                    <a:pt x="62" y="44"/>
                  </a:lnTo>
                  <a:lnTo>
                    <a:pt x="55" y="47"/>
                  </a:lnTo>
                  <a:lnTo>
                    <a:pt x="55" y="47"/>
                  </a:lnTo>
                  <a:lnTo>
                    <a:pt x="52" y="49"/>
                  </a:lnTo>
                  <a:lnTo>
                    <a:pt x="51" y="50"/>
                  </a:lnTo>
                  <a:lnTo>
                    <a:pt x="46" y="57"/>
                  </a:lnTo>
                  <a:lnTo>
                    <a:pt x="41" y="73"/>
                  </a:lnTo>
                  <a:lnTo>
                    <a:pt x="41" y="73"/>
                  </a:lnTo>
                  <a:lnTo>
                    <a:pt x="38" y="77"/>
                  </a:lnTo>
                  <a:lnTo>
                    <a:pt x="35" y="78"/>
                  </a:lnTo>
                  <a:lnTo>
                    <a:pt x="32" y="77"/>
                  </a:lnTo>
                  <a:lnTo>
                    <a:pt x="29" y="73"/>
                  </a:lnTo>
                  <a:lnTo>
                    <a:pt x="29" y="73"/>
                  </a:lnTo>
                  <a:lnTo>
                    <a:pt x="27" y="71"/>
                  </a:lnTo>
                  <a:lnTo>
                    <a:pt x="24" y="71"/>
                  </a:lnTo>
                  <a:lnTo>
                    <a:pt x="19" y="71"/>
                  </a:lnTo>
                  <a:lnTo>
                    <a:pt x="17" y="70"/>
                  </a:lnTo>
                  <a:lnTo>
                    <a:pt x="17" y="70"/>
                  </a:lnTo>
                  <a:lnTo>
                    <a:pt x="14" y="67"/>
                  </a:lnTo>
                  <a:lnTo>
                    <a:pt x="14" y="66"/>
                  </a:lnTo>
                  <a:lnTo>
                    <a:pt x="17" y="61"/>
                  </a:lnTo>
                  <a:lnTo>
                    <a:pt x="17" y="61"/>
                  </a:lnTo>
                  <a:lnTo>
                    <a:pt x="17" y="60"/>
                  </a:lnTo>
                  <a:lnTo>
                    <a:pt x="17" y="59"/>
                  </a:lnTo>
                  <a:lnTo>
                    <a:pt x="14" y="53"/>
                  </a:lnTo>
                  <a:lnTo>
                    <a:pt x="14" y="53"/>
                  </a:lnTo>
                  <a:lnTo>
                    <a:pt x="10" y="56"/>
                  </a:lnTo>
                  <a:lnTo>
                    <a:pt x="7" y="59"/>
                  </a:lnTo>
                  <a:lnTo>
                    <a:pt x="1" y="67"/>
                  </a:lnTo>
                  <a:lnTo>
                    <a:pt x="1" y="67"/>
                  </a:lnTo>
                  <a:lnTo>
                    <a:pt x="0" y="70"/>
                  </a:lnTo>
                  <a:lnTo>
                    <a:pt x="0" y="73"/>
                  </a:lnTo>
                  <a:lnTo>
                    <a:pt x="2" y="78"/>
                  </a:lnTo>
                  <a:lnTo>
                    <a:pt x="7" y="90"/>
                  </a:lnTo>
                  <a:lnTo>
                    <a:pt x="7" y="90"/>
                  </a:lnTo>
                  <a:lnTo>
                    <a:pt x="7" y="91"/>
                  </a:lnTo>
                  <a:lnTo>
                    <a:pt x="5" y="91"/>
                  </a:lnTo>
                  <a:lnTo>
                    <a:pt x="2" y="91"/>
                  </a:lnTo>
                  <a:lnTo>
                    <a:pt x="1" y="94"/>
                  </a:lnTo>
                  <a:lnTo>
                    <a:pt x="1" y="94"/>
                  </a:lnTo>
                  <a:lnTo>
                    <a:pt x="2" y="96"/>
                  </a:lnTo>
                  <a:lnTo>
                    <a:pt x="2" y="97"/>
                  </a:lnTo>
                  <a:lnTo>
                    <a:pt x="8" y="100"/>
                  </a:lnTo>
                  <a:lnTo>
                    <a:pt x="19" y="107"/>
                  </a:lnTo>
                  <a:lnTo>
                    <a:pt x="19" y="107"/>
                  </a:lnTo>
                  <a:lnTo>
                    <a:pt x="24" y="113"/>
                  </a:lnTo>
                  <a:lnTo>
                    <a:pt x="27" y="118"/>
                  </a:lnTo>
                  <a:lnTo>
                    <a:pt x="31" y="124"/>
                  </a:lnTo>
                  <a:lnTo>
                    <a:pt x="35" y="130"/>
                  </a:lnTo>
                  <a:lnTo>
                    <a:pt x="35" y="130"/>
                  </a:lnTo>
                  <a:lnTo>
                    <a:pt x="38" y="134"/>
                  </a:lnTo>
                  <a:lnTo>
                    <a:pt x="41" y="138"/>
                  </a:lnTo>
                  <a:lnTo>
                    <a:pt x="46" y="154"/>
                  </a:lnTo>
                  <a:lnTo>
                    <a:pt x="46" y="154"/>
                  </a:lnTo>
                  <a:lnTo>
                    <a:pt x="58" y="179"/>
                  </a:lnTo>
                  <a:lnTo>
                    <a:pt x="65" y="192"/>
                  </a:lnTo>
                  <a:lnTo>
                    <a:pt x="71" y="201"/>
                  </a:lnTo>
                  <a:lnTo>
                    <a:pt x="71" y="201"/>
                  </a:lnTo>
                  <a:lnTo>
                    <a:pt x="76" y="208"/>
                  </a:lnTo>
                  <a:lnTo>
                    <a:pt x="79" y="215"/>
                  </a:lnTo>
                  <a:lnTo>
                    <a:pt x="81" y="219"/>
                  </a:lnTo>
                  <a:lnTo>
                    <a:pt x="81" y="222"/>
                  </a:lnTo>
                  <a:lnTo>
                    <a:pt x="81" y="222"/>
                  </a:lnTo>
                  <a:lnTo>
                    <a:pt x="81" y="225"/>
                  </a:lnTo>
                  <a:lnTo>
                    <a:pt x="81" y="229"/>
                  </a:lnTo>
                  <a:lnTo>
                    <a:pt x="83" y="234"/>
                  </a:lnTo>
                  <a:lnTo>
                    <a:pt x="86" y="236"/>
                  </a:lnTo>
                  <a:lnTo>
                    <a:pt x="86" y="236"/>
                  </a:lnTo>
                  <a:lnTo>
                    <a:pt x="96" y="243"/>
                  </a:lnTo>
                  <a:lnTo>
                    <a:pt x="102" y="249"/>
                  </a:lnTo>
                  <a:lnTo>
                    <a:pt x="112" y="255"/>
                  </a:lnTo>
                  <a:lnTo>
                    <a:pt x="112" y="255"/>
                  </a:lnTo>
                  <a:lnTo>
                    <a:pt x="139" y="269"/>
                  </a:lnTo>
                  <a:lnTo>
                    <a:pt x="152" y="276"/>
                  </a:lnTo>
                  <a:lnTo>
                    <a:pt x="156" y="280"/>
                  </a:lnTo>
                  <a:lnTo>
                    <a:pt x="159" y="283"/>
                  </a:lnTo>
                  <a:lnTo>
                    <a:pt x="159" y="283"/>
                  </a:lnTo>
                  <a:lnTo>
                    <a:pt x="163" y="288"/>
                  </a:lnTo>
                  <a:lnTo>
                    <a:pt x="169" y="292"/>
                  </a:lnTo>
                  <a:lnTo>
                    <a:pt x="177" y="298"/>
                  </a:lnTo>
                  <a:lnTo>
                    <a:pt x="177" y="298"/>
                  </a:lnTo>
                  <a:lnTo>
                    <a:pt x="179" y="300"/>
                  </a:lnTo>
                  <a:lnTo>
                    <a:pt x="179" y="300"/>
                  </a:lnTo>
                  <a:lnTo>
                    <a:pt x="182" y="298"/>
                  </a:lnTo>
                  <a:lnTo>
                    <a:pt x="182" y="298"/>
                  </a:lnTo>
                  <a:lnTo>
                    <a:pt x="184" y="295"/>
                  </a:lnTo>
                  <a:lnTo>
                    <a:pt x="186" y="292"/>
                  </a:lnTo>
                  <a:lnTo>
                    <a:pt x="189" y="285"/>
                  </a:lnTo>
                  <a:lnTo>
                    <a:pt x="189" y="28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1" name="Freeform 302">
              <a:extLst>
                <a:ext uri="{FF2B5EF4-FFF2-40B4-BE49-F238E27FC236}">
                  <a16:creationId xmlns:a16="http://schemas.microsoft.com/office/drawing/2014/main" id="{8E7490E3-A43B-4701-8447-20200FBB9A8E}"/>
                </a:ext>
              </a:extLst>
            </p:cNvPr>
            <p:cNvSpPr>
              <a:spLocks/>
            </p:cNvSpPr>
            <p:nvPr/>
          </p:nvSpPr>
          <p:spPr bwMode="auto">
            <a:xfrm>
              <a:off x="2424009" y="3371986"/>
              <a:ext cx="311218" cy="261707"/>
            </a:xfrm>
            <a:custGeom>
              <a:avLst/>
              <a:gdLst/>
              <a:ahLst/>
              <a:cxnLst>
                <a:cxn ang="0">
                  <a:pos x="6" y="30"/>
                </a:cxn>
                <a:cxn ang="0">
                  <a:pos x="0" y="47"/>
                </a:cxn>
                <a:cxn ang="0">
                  <a:pos x="7" y="50"/>
                </a:cxn>
                <a:cxn ang="0">
                  <a:pos x="14" y="60"/>
                </a:cxn>
                <a:cxn ang="0">
                  <a:pos x="17" y="80"/>
                </a:cxn>
                <a:cxn ang="0">
                  <a:pos x="43" y="83"/>
                </a:cxn>
                <a:cxn ang="0">
                  <a:pos x="58" y="91"/>
                </a:cxn>
                <a:cxn ang="0">
                  <a:pos x="83" y="95"/>
                </a:cxn>
                <a:cxn ang="0">
                  <a:pos x="94" y="101"/>
                </a:cxn>
                <a:cxn ang="0">
                  <a:pos x="90" y="128"/>
                </a:cxn>
                <a:cxn ang="0">
                  <a:pos x="97" y="144"/>
                </a:cxn>
                <a:cxn ang="0">
                  <a:pos x="97" y="155"/>
                </a:cxn>
                <a:cxn ang="0">
                  <a:pos x="100" y="164"/>
                </a:cxn>
                <a:cxn ang="0">
                  <a:pos x="107" y="178"/>
                </a:cxn>
                <a:cxn ang="0">
                  <a:pos x="119" y="185"/>
                </a:cxn>
                <a:cxn ang="0">
                  <a:pos x="128" y="184"/>
                </a:cxn>
                <a:cxn ang="0">
                  <a:pos x="142" y="176"/>
                </a:cxn>
                <a:cxn ang="0">
                  <a:pos x="151" y="169"/>
                </a:cxn>
                <a:cxn ang="0">
                  <a:pos x="161" y="162"/>
                </a:cxn>
                <a:cxn ang="0">
                  <a:pos x="155" y="158"/>
                </a:cxn>
                <a:cxn ang="0">
                  <a:pos x="149" y="149"/>
                </a:cxn>
                <a:cxn ang="0">
                  <a:pos x="145" y="135"/>
                </a:cxn>
                <a:cxn ang="0">
                  <a:pos x="144" y="130"/>
                </a:cxn>
                <a:cxn ang="0">
                  <a:pos x="159" y="132"/>
                </a:cxn>
                <a:cxn ang="0">
                  <a:pos x="168" y="138"/>
                </a:cxn>
                <a:cxn ang="0">
                  <a:pos x="174" y="132"/>
                </a:cxn>
                <a:cxn ang="0">
                  <a:pos x="188" y="130"/>
                </a:cxn>
                <a:cxn ang="0">
                  <a:pos x="208" y="117"/>
                </a:cxn>
                <a:cxn ang="0">
                  <a:pos x="196" y="101"/>
                </a:cxn>
                <a:cxn ang="0">
                  <a:pos x="199" y="93"/>
                </a:cxn>
                <a:cxn ang="0">
                  <a:pos x="211" y="87"/>
                </a:cxn>
                <a:cxn ang="0">
                  <a:pos x="208" y="78"/>
                </a:cxn>
                <a:cxn ang="0">
                  <a:pos x="215" y="68"/>
                </a:cxn>
                <a:cxn ang="0">
                  <a:pos x="208" y="58"/>
                </a:cxn>
                <a:cxn ang="0">
                  <a:pos x="196" y="54"/>
                </a:cxn>
                <a:cxn ang="0">
                  <a:pos x="199" y="41"/>
                </a:cxn>
                <a:cxn ang="0">
                  <a:pos x="174" y="31"/>
                </a:cxn>
                <a:cxn ang="0">
                  <a:pos x="182" y="26"/>
                </a:cxn>
                <a:cxn ang="0">
                  <a:pos x="158" y="24"/>
                </a:cxn>
                <a:cxn ang="0">
                  <a:pos x="128" y="34"/>
                </a:cxn>
                <a:cxn ang="0">
                  <a:pos x="105" y="26"/>
                </a:cxn>
                <a:cxn ang="0">
                  <a:pos x="84" y="21"/>
                </a:cxn>
                <a:cxn ang="0">
                  <a:pos x="71" y="9"/>
                </a:cxn>
                <a:cxn ang="0">
                  <a:pos x="61" y="1"/>
                </a:cxn>
                <a:cxn ang="0">
                  <a:pos x="55" y="1"/>
                </a:cxn>
                <a:cxn ang="0">
                  <a:pos x="53" y="10"/>
                </a:cxn>
                <a:cxn ang="0">
                  <a:pos x="31" y="23"/>
                </a:cxn>
                <a:cxn ang="0">
                  <a:pos x="37" y="47"/>
                </a:cxn>
                <a:cxn ang="0">
                  <a:pos x="23" y="46"/>
                </a:cxn>
                <a:cxn ang="0">
                  <a:pos x="23" y="30"/>
                </a:cxn>
                <a:cxn ang="0">
                  <a:pos x="24" y="14"/>
                </a:cxn>
                <a:cxn ang="0">
                  <a:pos x="20" y="11"/>
                </a:cxn>
              </a:cxnLst>
              <a:rect l="0" t="0" r="r" b="b"/>
              <a:pathLst>
                <a:path w="220" h="185">
                  <a:moveTo>
                    <a:pt x="20" y="11"/>
                  </a:moveTo>
                  <a:lnTo>
                    <a:pt x="20" y="11"/>
                  </a:lnTo>
                  <a:lnTo>
                    <a:pt x="11" y="21"/>
                  </a:lnTo>
                  <a:lnTo>
                    <a:pt x="7" y="26"/>
                  </a:lnTo>
                  <a:lnTo>
                    <a:pt x="6" y="30"/>
                  </a:lnTo>
                  <a:lnTo>
                    <a:pt x="6" y="30"/>
                  </a:lnTo>
                  <a:lnTo>
                    <a:pt x="6" y="37"/>
                  </a:lnTo>
                  <a:lnTo>
                    <a:pt x="3" y="41"/>
                  </a:lnTo>
                  <a:lnTo>
                    <a:pt x="3" y="41"/>
                  </a:lnTo>
                  <a:lnTo>
                    <a:pt x="0" y="47"/>
                  </a:lnTo>
                  <a:lnTo>
                    <a:pt x="0" y="48"/>
                  </a:lnTo>
                  <a:lnTo>
                    <a:pt x="1" y="50"/>
                  </a:lnTo>
                  <a:lnTo>
                    <a:pt x="1" y="50"/>
                  </a:lnTo>
                  <a:lnTo>
                    <a:pt x="6" y="50"/>
                  </a:lnTo>
                  <a:lnTo>
                    <a:pt x="7" y="50"/>
                  </a:lnTo>
                  <a:lnTo>
                    <a:pt x="9" y="53"/>
                  </a:lnTo>
                  <a:lnTo>
                    <a:pt x="9" y="53"/>
                  </a:lnTo>
                  <a:lnTo>
                    <a:pt x="10" y="56"/>
                  </a:lnTo>
                  <a:lnTo>
                    <a:pt x="13" y="57"/>
                  </a:lnTo>
                  <a:lnTo>
                    <a:pt x="14" y="60"/>
                  </a:lnTo>
                  <a:lnTo>
                    <a:pt x="16" y="63"/>
                  </a:lnTo>
                  <a:lnTo>
                    <a:pt x="16" y="63"/>
                  </a:lnTo>
                  <a:lnTo>
                    <a:pt x="14" y="70"/>
                  </a:lnTo>
                  <a:lnTo>
                    <a:pt x="16" y="77"/>
                  </a:lnTo>
                  <a:lnTo>
                    <a:pt x="17" y="80"/>
                  </a:lnTo>
                  <a:lnTo>
                    <a:pt x="18" y="83"/>
                  </a:lnTo>
                  <a:lnTo>
                    <a:pt x="21" y="84"/>
                  </a:lnTo>
                  <a:lnTo>
                    <a:pt x="26" y="84"/>
                  </a:lnTo>
                  <a:lnTo>
                    <a:pt x="26" y="84"/>
                  </a:lnTo>
                  <a:lnTo>
                    <a:pt x="43" y="83"/>
                  </a:lnTo>
                  <a:lnTo>
                    <a:pt x="48" y="84"/>
                  </a:lnTo>
                  <a:lnTo>
                    <a:pt x="51" y="84"/>
                  </a:lnTo>
                  <a:lnTo>
                    <a:pt x="53" y="87"/>
                  </a:lnTo>
                  <a:lnTo>
                    <a:pt x="53" y="87"/>
                  </a:lnTo>
                  <a:lnTo>
                    <a:pt x="58" y="91"/>
                  </a:lnTo>
                  <a:lnTo>
                    <a:pt x="64" y="95"/>
                  </a:lnTo>
                  <a:lnTo>
                    <a:pt x="70" y="97"/>
                  </a:lnTo>
                  <a:lnTo>
                    <a:pt x="75" y="97"/>
                  </a:lnTo>
                  <a:lnTo>
                    <a:pt x="75" y="97"/>
                  </a:lnTo>
                  <a:lnTo>
                    <a:pt x="83" y="95"/>
                  </a:lnTo>
                  <a:lnTo>
                    <a:pt x="91" y="95"/>
                  </a:lnTo>
                  <a:lnTo>
                    <a:pt x="92" y="97"/>
                  </a:lnTo>
                  <a:lnTo>
                    <a:pt x="95" y="97"/>
                  </a:lnTo>
                  <a:lnTo>
                    <a:pt x="95" y="100"/>
                  </a:lnTo>
                  <a:lnTo>
                    <a:pt x="94" y="101"/>
                  </a:lnTo>
                  <a:lnTo>
                    <a:pt x="94" y="101"/>
                  </a:lnTo>
                  <a:lnTo>
                    <a:pt x="91" y="110"/>
                  </a:lnTo>
                  <a:lnTo>
                    <a:pt x="90" y="118"/>
                  </a:lnTo>
                  <a:lnTo>
                    <a:pt x="88" y="125"/>
                  </a:lnTo>
                  <a:lnTo>
                    <a:pt x="90" y="128"/>
                  </a:lnTo>
                  <a:lnTo>
                    <a:pt x="91" y="131"/>
                  </a:lnTo>
                  <a:lnTo>
                    <a:pt x="91" y="131"/>
                  </a:lnTo>
                  <a:lnTo>
                    <a:pt x="97" y="138"/>
                  </a:lnTo>
                  <a:lnTo>
                    <a:pt x="98" y="141"/>
                  </a:lnTo>
                  <a:lnTo>
                    <a:pt x="97" y="144"/>
                  </a:lnTo>
                  <a:lnTo>
                    <a:pt x="97" y="144"/>
                  </a:lnTo>
                  <a:lnTo>
                    <a:pt x="95" y="147"/>
                  </a:lnTo>
                  <a:lnTo>
                    <a:pt x="94" y="149"/>
                  </a:lnTo>
                  <a:lnTo>
                    <a:pt x="94" y="152"/>
                  </a:lnTo>
                  <a:lnTo>
                    <a:pt x="97" y="155"/>
                  </a:lnTo>
                  <a:lnTo>
                    <a:pt x="97" y="155"/>
                  </a:lnTo>
                  <a:lnTo>
                    <a:pt x="98" y="158"/>
                  </a:lnTo>
                  <a:lnTo>
                    <a:pt x="100" y="161"/>
                  </a:lnTo>
                  <a:lnTo>
                    <a:pt x="100" y="164"/>
                  </a:lnTo>
                  <a:lnTo>
                    <a:pt x="100" y="164"/>
                  </a:lnTo>
                  <a:lnTo>
                    <a:pt x="97" y="165"/>
                  </a:lnTo>
                  <a:lnTo>
                    <a:pt x="97" y="165"/>
                  </a:lnTo>
                  <a:lnTo>
                    <a:pt x="101" y="169"/>
                  </a:lnTo>
                  <a:lnTo>
                    <a:pt x="104" y="174"/>
                  </a:lnTo>
                  <a:lnTo>
                    <a:pt x="107" y="178"/>
                  </a:lnTo>
                  <a:lnTo>
                    <a:pt x="110" y="181"/>
                  </a:lnTo>
                  <a:lnTo>
                    <a:pt x="110" y="181"/>
                  </a:lnTo>
                  <a:lnTo>
                    <a:pt x="115" y="185"/>
                  </a:lnTo>
                  <a:lnTo>
                    <a:pt x="117" y="185"/>
                  </a:lnTo>
                  <a:lnTo>
                    <a:pt x="119" y="185"/>
                  </a:lnTo>
                  <a:lnTo>
                    <a:pt x="119" y="185"/>
                  </a:lnTo>
                  <a:lnTo>
                    <a:pt x="124" y="182"/>
                  </a:lnTo>
                  <a:lnTo>
                    <a:pt x="125" y="182"/>
                  </a:lnTo>
                  <a:lnTo>
                    <a:pt x="128" y="184"/>
                  </a:lnTo>
                  <a:lnTo>
                    <a:pt x="128" y="184"/>
                  </a:lnTo>
                  <a:lnTo>
                    <a:pt x="129" y="184"/>
                  </a:lnTo>
                  <a:lnTo>
                    <a:pt x="132" y="182"/>
                  </a:lnTo>
                  <a:lnTo>
                    <a:pt x="138" y="178"/>
                  </a:lnTo>
                  <a:lnTo>
                    <a:pt x="138" y="178"/>
                  </a:lnTo>
                  <a:lnTo>
                    <a:pt x="142" y="176"/>
                  </a:lnTo>
                  <a:lnTo>
                    <a:pt x="145" y="175"/>
                  </a:lnTo>
                  <a:lnTo>
                    <a:pt x="148" y="175"/>
                  </a:lnTo>
                  <a:lnTo>
                    <a:pt x="149" y="172"/>
                  </a:lnTo>
                  <a:lnTo>
                    <a:pt x="149" y="172"/>
                  </a:lnTo>
                  <a:lnTo>
                    <a:pt x="151" y="169"/>
                  </a:lnTo>
                  <a:lnTo>
                    <a:pt x="152" y="167"/>
                  </a:lnTo>
                  <a:lnTo>
                    <a:pt x="155" y="165"/>
                  </a:lnTo>
                  <a:lnTo>
                    <a:pt x="158" y="164"/>
                  </a:lnTo>
                  <a:lnTo>
                    <a:pt x="158" y="164"/>
                  </a:lnTo>
                  <a:lnTo>
                    <a:pt x="161" y="162"/>
                  </a:lnTo>
                  <a:lnTo>
                    <a:pt x="162" y="159"/>
                  </a:lnTo>
                  <a:lnTo>
                    <a:pt x="162" y="158"/>
                  </a:lnTo>
                  <a:lnTo>
                    <a:pt x="161" y="157"/>
                  </a:lnTo>
                  <a:lnTo>
                    <a:pt x="161" y="157"/>
                  </a:lnTo>
                  <a:lnTo>
                    <a:pt x="155" y="158"/>
                  </a:lnTo>
                  <a:lnTo>
                    <a:pt x="152" y="158"/>
                  </a:lnTo>
                  <a:lnTo>
                    <a:pt x="152" y="155"/>
                  </a:lnTo>
                  <a:lnTo>
                    <a:pt x="152" y="155"/>
                  </a:lnTo>
                  <a:lnTo>
                    <a:pt x="151" y="152"/>
                  </a:lnTo>
                  <a:lnTo>
                    <a:pt x="149" y="149"/>
                  </a:lnTo>
                  <a:lnTo>
                    <a:pt x="148" y="148"/>
                  </a:lnTo>
                  <a:lnTo>
                    <a:pt x="148" y="145"/>
                  </a:lnTo>
                  <a:lnTo>
                    <a:pt x="148" y="145"/>
                  </a:lnTo>
                  <a:lnTo>
                    <a:pt x="147" y="138"/>
                  </a:lnTo>
                  <a:lnTo>
                    <a:pt x="145" y="135"/>
                  </a:lnTo>
                  <a:lnTo>
                    <a:pt x="141" y="132"/>
                  </a:lnTo>
                  <a:lnTo>
                    <a:pt x="141" y="132"/>
                  </a:lnTo>
                  <a:lnTo>
                    <a:pt x="141" y="132"/>
                  </a:lnTo>
                  <a:lnTo>
                    <a:pt x="141" y="131"/>
                  </a:lnTo>
                  <a:lnTo>
                    <a:pt x="144" y="130"/>
                  </a:lnTo>
                  <a:lnTo>
                    <a:pt x="148" y="130"/>
                  </a:lnTo>
                  <a:lnTo>
                    <a:pt x="152" y="131"/>
                  </a:lnTo>
                  <a:lnTo>
                    <a:pt x="152" y="131"/>
                  </a:lnTo>
                  <a:lnTo>
                    <a:pt x="155" y="132"/>
                  </a:lnTo>
                  <a:lnTo>
                    <a:pt x="159" y="132"/>
                  </a:lnTo>
                  <a:lnTo>
                    <a:pt x="164" y="134"/>
                  </a:lnTo>
                  <a:lnTo>
                    <a:pt x="165" y="135"/>
                  </a:lnTo>
                  <a:lnTo>
                    <a:pt x="166" y="135"/>
                  </a:lnTo>
                  <a:lnTo>
                    <a:pt x="166" y="135"/>
                  </a:lnTo>
                  <a:lnTo>
                    <a:pt x="168" y="138"/>
                  </a:lnTo>
                  <a:lnTo>
                    <a:pt x="169" y="139"/>
                  </a:lnTo>
                  <a:lnTo>
                    <a:pt x="172" y="139"/>
                  </a:lnTo>
                  <a:lnTo>
                    <a:pt x="172" y="137"/>
                  </a:lnTo>
                  <a:lnTo>
                    <a:pt x="172" y="137"/>
                  </a:lnTo>
                  <a:lnTo>
                    <a:pt x="174" y="132"/>
                  </a:lnTo>
                  <a:lnTo>
                    <a:pt x="176" y="131"/>
                  </a:lnTo>
                  <a:lnTo>
                    <a:pt x="179" y="130"/>
                  </a:lnTo>
                  <a:lnTo>
                    <a:pt x="184" y="130"/>
                  </a:lnTo>
                  <a:lnTo>
                    <a:pt x="184" y="130"/>
                  </a:lnTo>
                  <a:lnTo>
                    <a:pt x="188" y="130"/>
                  </a:lnTo>
                  <a:lnTo>
                    <a:pt x="193" y="127"/>
                  </a:lnTo>
                  <a:lnTo>
                    <a:pt x="203" y="122"/>
                  </a:lnTo>
                  <a:lnTo>
                    <a:pt x="203" y="122"/>
                  </a:lnTo>
                  <a:lnTo>
                    <a:pt x="206" y="120"/>
                  </a:lnTo>
                  <a:lnTo>
                    <a:pt x="208" y="117"/>
                  </a:lnTo>
                  <a:lnTo>
                    <a:pt x="208" y="117"/>
                  </a:lnTo>
                  <a:lnTo>
                    <a:pt x="202" y="110"/>
                  </a:lnTo>
                  <a:lnTo>
                    <a:pt x="196" y="104"/>
                  </a:lnTo>
                  <a:lnTo>
                    <a:pt x="196" y="104"/>
                  </a:lnTo>
                  <a:lnTo>
                    <a:pt x="196" y="101"/>
                  </a:lnTo>
                  <a:lnTo>
                    <a:pt x="196" y="100"/>
                  </a:lnTo>
                  <a:lnTo>
                    <a:pt x="198" y="98"/>
                  </a:lnTo>
                  <a:lnTo>
                    <a:pt x="199" y="95"/>
                  </a:lnTo>
                  <a:lnTo>
                    <a:pt x="199" y="95"/>
                  </a:lnTo>
                  <a:lnTo>
                    <a:pt x="199" y="93"/>
                  </a:lnTo>
                  <a:lnTo>
                    <a:pt x="199" y="90"/>
                  </a:lnTo>
                  <a:lnTo>
                    <a:pt x="202" y="88"/>
                  </a:lnTo>
                  <a:lnTo>
                    <a:pt x="206" y="88"/>
                  </a:lnTo>
                  <a:lnTo>
                    <a:pt x="206" y="88"/>
                  </a:lnTo>
                  <a:lnTo>
                    <a:pt x="211" y="87"/>
                  </a:lnTo>
                  <a:lnTo>
                    <a:pt x="212" y="84"/>
                  </a:lnTo>
                  <a:lnTo>
                    <a:pt x="211" y="81"/>
                  </a:lnTo>
                  <a:lnTo>
                    <a:pt x="209" y="78"/>
                  </a:lnTo>
                  <a:lnTo>
                    <a:pt x="209" y="78"/>
                  </a:lnTo>
                  <a:lnTo>
                    <a:pt x="208" y="78"/>
                  </a:lnTo>
                  <a:lnTo>
                    <a:pt x="208" y="77"/>
                  </a:lnTo>
                  <a:lnTo>
                    <a:pt x="208" y="74"/>
                  </a:lnTo>
                  <a:lnTo>
                    <a:pt x="211" y="70"/>
                  </a:lnTo>
                  <a:lnTo>
                    <a:pt x="215" y="68"/>
                  </a:lnTo>
                  <a:lnTo>
                    <a:pt x="215" y="68"/>
                  </a:lnTo>
                  <a:lnTo>
                    <a:pt x="218" y="66"/>
                  </a:lnTo>
                  <a:lnTo>
                    <a:pt x="220" y="60"/>
                  </a:lnTo>
                  <a:lnTo>
                    <a:pt x="220" y="60"/>
                  </a:lnTo>
                  <a:lnTo>
                    <a:pt x="213" y="58"/>
                  </a:lnTo>
                  <a:lnTo>
                    <a:pt x="208" y="58"/>
                  </a:lnTo>
                  <a:lnTo>
                    <a:pt x="196" y="58"/>
                  </a:lnTo>
                  <a:lnTo>
                    <a:pt x="196" y="58"/>
                  </a:lnTo>
                  <a:lnTo>
                    <a:pt x="195" y="58"/>
                  </a:lnTo>
                  <a:lnTo>
                    <a:pt x="195" y="57"/>
                  </a:lnTo>
                  <a:lnTo>
                    <a:pt x="196" y="54"/>
                  </a:lnTo>
                  <a:lnTo>
                    <a:pt x="199" y="50"/>
                  </a:lnTo>
                  <a:lnTo>
                    <a:pt x="201" y="44"/>
                  </a:lnTo>
                  <a:lnTo>
                    <a:pt x="201" y="44"/>
                  </a:lnTo>
                  <a:lnTo>
                    <a:pt x="201" y="43"/>
                  </a:lnTo>
                  <a:lnTo>
                    <a:pt x="199" y="41"/>
                  </a:lnTo>
                  <a:lnTo>
                    <a:pt x="192" y="38"/>
                  </a:lnTo>
                  <a:lnTo>
                    <a:pt x="178" y="36"/>
                  </a:lnTo>
                  <a:lnTo>
                    <a:pt x="178" y="36"/>
                  </a:lnTo>
                  <a:lnTo>
                    <a:pt x="174" y="34"/>
                  </a:lnTo>
                  <a:lnTo>
                    <a:pt x="174" y="31"/>
                  </a:lnTo>
                  <a:lnTo>
                    <a:pt x="175" y="29"/>
                  </a:lnTo>
                  <a:lnTo>
                    <a:pt x="179" y="27"/>
                  </a:lnTo>
                  <a:lnTo>
                    <a:pt x="179" y="27"/>
                  </a:lnTo>
                  <a:lnTo>
                    <a:pt x="181" y="27"/>
                  </a:lnTo>
                  <a:lnTo>
                    <a:pt x="182" y="26"/>
                  </a:lnTo>
                  <a:lnTo>
                    <a:pt x="179" y="24"/>
                  </a:lnTo>
                  <a:lnTo>
                    <a:pt x="174" y="23"/>
                  </a:lnTo>
                  <a:lnTo>
                    <a:pt x="166" y="23"/>
                  </a:lnTo>
                  <a:lnTo>
                    <a:pt x="166" y="23"/>
                  </a:lnTo>
                  <a:lnTo>
                    <a:pt x="158" y="24"/>
                  </a:lnTo>
                  <a:lnTo>
                    <a:pt x="149" y="27"/>
                  </a:lnTo>
                  <a:lnTo>
                    <a:pt x="135" y="34"/>
                  </a:lnTo>
                  <a:lnTo>
                    <a:pt x="135" y="34"/>
                  </a:lnTo>
                  <a:lnTo>
                    <a:pt x="132" y="34"/>
                  </a:lnTo>
                  <a:lnTo>
                    <a:pt x="128" y="34"/>
                  </a:lnTo>
                  <a:lnTo>
                    <a:pt x="121" y="30"/>
                  </a:lnTo>
                  <a:lnTo>
                    <a:pt x="112" y="26"/>
                  </a:lnTo>
                  <a:lnTo>
                    <a:pt x="108" y="24"/>
                  </a:lnTo>
                  <a:lnTo>
                    <a:pt x="105" y="26"/>
                  </a:lnTo>
                  <a:lnTo>
                    <a:pt x="105" y="26"/>
                  </a:lnTo>
                  <a:lnTo>
                    <a:pt x="98" y="27"/>
                  </a:lnTo>
                  <a:lnTo>
                    <a:pt x="91" y="27"/>
                  </a:lnTo>
                  <a:lnTo>
                    <a:pt x="85" y="26"/>
                  </a:lnTo>
                  <a:lnTo>
                    <a:pt x="84" y="24"/>
                  </a:lnTo>
                  <a:lnTo>
                    <a:pt x="84" y="21"/>
                  </a:lnTo>
                  <a:lnTo>
                    <a:pt x="84" y="21"/>
                  </a:lnTo>
                  <a:lnTo>
                    <a:pt x="83" y="17"/>
                  </a:lnTo>
                  <a:lnTo>
                    <a:pt x="81" y="13"/>
                  </a:lnTo>
                  <a:lnTo>
                    <a:pt x="77" y="10"/>
                  </a:lnTo>
                  <a:lnTo>
                    <a:pt x="71" y="9"/>
                  </a:lnTo>
                  <a:lnTo>
                    <a:pt x="71" y="9"/>
                  </a:lnTo>
                  <a:lnTo>
                    <a:pt x="68" y="9"/>
                  </a:lnTo>
                  <a:lnTo>
                    <a:pt x="67" y="9"/>
                  </a:lnTo>
                  <a:lnTo>
                    <a:pt x="64" y="4"/>
                  </a:lnTo>
                  <a:lnTo>
                    <a:pt x="61" y="1"/>
                  </a:lnTo>
                  <a:lnTo>
                    <a:pt x="60" y="0"/>
                  </a:lnTo>
                  <a:lnTo>
                    <a:pt x="58" y="0"/>
                  </a:lnTo>
                  <a:lnTo>
                    <a:pt x="58" y="0"/>
                  </a:lnTo>
                  <a:lnTo>
                    <a:pt x="55" y="0"/>
                  </a:lnTo>
                  <a:lnTo>
                    <a:pt x="55" y="1"/>
                  </a:lnTo>
                  <a:lnTo>
                    <a:pt x="54" y="4"/>
                  </a:lnTo>
                  <a:lnTo>
                    <a:pt x="55" y="9"/>
                  </a:lnTo>
                  <a:lnTo>
                    <a:pt x="54" y="10"/>
                  </a:lnTo>
                  <a:lnTo>
                    <a:pt x="53" y="10"/>
                  </a:lnTo>
                  <a:lnTo>
                    <a:pt x="53" y="10"/>
                  </a:lnTo>
                  <a:lnTo>
                    <a:pt x="41" y="16"/>
                  </a:lnTo>
                  <a:lnTo>
                    <a:pt x="34" y="19"/>
                  </a:lnTo>
                  <a:lnTo>
                    <a:pt x="33" y="21"/>
                  </a:lnTo>
                  <a:lnTo>
                    <a:pt x="31" y="23"/>
                  </a:lnTo>
                  <a:lnTo>
                    <a:pt x="31" y="23"/>
                  </a:lnTo>
                  <a:lnTo>
                    <a:pt x="33" y="29"/>
                  </a:lnTo>
                  <a:lnTo>
                    <a:pt x="36" y="34"/>
                  </a:lnTo>
                  <a:lnTo>
                    <a:pt x="37" y="41"/>
                  </a:lnTo>
                  <a:lnTo>
                    <a:pt x="37" y="44"/>
                  </a:lnTo>
                  <a:lnTo>
                    <a:pt x="37" y="47"/>
                  </a:lnTo>
                  <a:lnTo>
                    <a:pt x="37" y="47"/>
                  </a:lnTo>
                  <a:lnTo>
                    <a:pt x="36" y="48"/>
                  </a:lnTo>
                  <a:lnTo>
                    <a:pt x="33" y="50"/>
                  </a:lnTo>
                  <a:lnTo>
                    <a:pt x="28" y="48"/>
                  </a:lnTo>
                  <a:lnTo>
                    <a:pt x="23" y="46"/>
                  </a:lnTo>
                  <a:lnTo>
                    <a:pt x="20" y="41"/>
                  </a:lnTo>
                  <a:lnTo>
                    <a:pt x="20" y="41"/>
                  </a:lnTo>
                  <a:lnTo>
                    <a:pt x="18" y="38"/>
                  </a:lnTo>
                  <a:lnTo>
                    <a:pt x="20" y="36"/>
                  </a:lnTo>
                  <a:lnTo>
                    <a:pt x="23" y="30"/>
                  </a:lnTo>
                  <a:lnTo>
                    <a:pt x="26" y="24"/>
                  </a:lnTo>
                  <a:lnTo>
                    <a:pt x="27" y="21"/>
                  </a:lnTo>
                  <a:lnTo>
                    <a:pt x="27" y="20"/>
                  </a:lnTo>
                  <a:lnTo>
                    <a:pt x="27" y="20"/>
                  </a:lnTo>
                  <a:lnTo>
                    <a:pt x="24" y="14"/>
                  </a:lnTo>
                  <a:lnTo>
                    <a:pt x="24" y="11"/>
                  </a:lnTo>
                  <a:lnTo>
                    <a:pt x="24" y="9"/>
                  </a:lnTo>
                  <a:lnTo>
                    <a:pt x="24" y="9"/>
                  </a:lnTo>
                  <a:lnTo>
                    <a:pt x="21" y="10"/>
                  </a:lnTo>
                  <a:lnTo>
                    <a:pt x="20" y="11"/>
                  </a:lnTo>
                  <a:lnTo>
                    <a:pt x="20" y="1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2" name="Freeform 303">
              <a:extLst>
                <a:ext uri="{FF2B5EF4-FFF2-40B4-BE49-F238E27FC236}">
                  <a16:creationId xmlns:a16="http://schemas.microsoft.com/office/drawing/2014/main" id="{27EBF354-935A-46F9-AC78-FDF4AAB978A2}"/>
                </a:ext>
              </a:extLst>
            </p:cNvPr>
            <p:cNvSpPr>
              <a:spLocks/>
            </p:cNvSpPr>
            <p:nvPr/>
          </p:nvSpPr>
          <p:spPr bwMode="auto">
            <a:xfrm>
              <a:off x="2776252" y="3509204"/>
              <a:ext cx="94781" cy="100439"/>
            </a:xfrm>
            <a:custGeom>
              <a:avLst/>
              <a:gdLst/>
              <a:ahLst/>
              <a:cxnLst>
                <a:cxn ang="0">
                  <a:pos x="14" y="14"/>
                </a:cxn>
                <a:cxn ang="0">
                  <a:pos x="13" y="18"/>
                </a:cxn>
                <a:cxn ang="0">
                  <a:pos x="7" y="21"/>
                </a:cxn>
                <a:cxn ang="0">
                  <a:pos x="6" y="21"/>
                </a:cxn>
                <a:cxn ang="0">
                  <a:pos x="3" y="27"/>
                </a:cxn>
                <a:cxn ang="0">
                  <a:pos x="0" y="35"/>
                </a:cxn>
                <a:cxn ang="0">
                  <a:pos x="0" y="37"/>
                </a:cxn>
                <a:cxn ang="0">
                  <a:pos x="6" y="42"/>
                </a:cxn>
                <a:cxn ang="0">
                  <a:pos x="14" y="51"/>
                </a:cxn>
                <a:cxn ang="0">
                  <a:pos x="23" y="70"/>
                </a:cxn>
                <a:cxn ang="0">
                  <a:pos x="27" y="71"/>
                </a:cxn>
                <a:cxn ang="0">
                  <a:pos x="31" y="70"/>
                </a:cxn>
                <a:cxn ang="0">
                  <a:pos x="34" y="64"/>
                </a:cxn>
                <a:cxn ang="0">
                  <a:pos x="36" y="60"/>
                </a:cxn>
                <a:cxn ang="0">
                  <a:pos x="38" y="60"/>
                </a:cxn>
                <a:cxn ang="0">
                  <a:pos x="53" y="60"/>
                </a:cxn>
                <a:cxn ang="0">
                  <a:pos x="55" y="61"/>
                </a:cxn>
                <a:cxn ang="0">
                  <a:pos x="57" y="62"/>
                </a:cxn>
                <a:cxn ang="0">
                  <a:pos x="63" y="55"/>
                </a:cxn>
                <a:cxn ang="0">
                  <a:pos x="63" y="40"/>
                </a:cxn>
                <a:cxn ang="0">
                  <a:pos x="60" y="34"/>
                </a:cxn>
                <a:cxn ang="0">
                  <a:pos x="60" y="23"/>
                </a:cxn>
                <a:cxn ang="0">
                  <a:pos x="63" y="15"/>
                </a:cxn>
                <a:cxn ang="0">
                  <a:pos x="67" y="7"/>
                </a:cxn>
                <a:cxn ang="0">
                  <a:pos x="58" y="4"/>
                </a:cxn>
                <a:cxn ang="0">
                  <a:pos x="50" y="3"/>
                </a:cxn>
                <a:cxn ang="0">
                  <a:pos x="33" y="6"/>
                </a:cxn>
                <a:cxn ang="0">
                  <a:pos x="30" y="3"/>
                </a:cxn>
                <a:cxn ang="0">
                  <a:pos x="27" y="1"/>
                </a:cxn>
                <a:cxn ang="0">
                  <a:pos x="21" y="1"/>
                </a:cxn>
                <a:cxn ang="0">
                  <a:pos x="17" y="3"/>
                </a:cxn>
                <a:cxn ang="0">
                  <a:pos x="16" y="3"/>
                </a:cxn>
                <a:cxn ang="0">
                  <a:pos x="14" y="14"/>
                </a:cxn>
              </a:cxnLst>
              <a:rect l="0" t="0" r="r" b="b"/>
              <a:pathLst>
                <a:path w="67" h="71">
                  <a:moveTo>
                    <a:pt x="14" y="14"/>
                  </a:moveTo>
                  <a:lnTo>
                    <a:pt x="14" y="14"/>
                  </a:lnTo>
                  <a:lnTo>
                    <a:pt x="14" y="17"/>
                  </a:lnTo>
                  <a:lnTo>
                    <a:pt x="13" y="18"/>
                  </a:lnTo>
                  <a:lnTo>
                    <a:pt x="10" y="20"/>
                  </a:lnTo>
                  <a:lnTo>
                    <a:pt x="7" y="21"/>
                  </a:lnTo>
                  <a:lnTo>
                    <a:pt x="7" y="21"/>
                  </a:lnTo>
                  <a:lnTo>
                    <a:pt x="6" y="21"/>
                  </a:lnTo>
                  <a:lnTo>
                    <a:pt x="4" y="23"/>
                  </a:lnTo>
                  <a:lnTo>
                    <a:pt x="3" y="27"/>
                  </a:lnTo>
                  <a:lnTo>
                    <a:pt x="1" y="31"/>
                  </a:lnTo>
                  <a:lnTo>
                    <a:pt x="0" y="35"/>
                  </a:lnTo>
                  <a:lnTo>
                    <a:pt x="0" y="35"/>
                  </a:lnTo>
                  <a:lnTo>
                    <a:pt x="0" y="37"/>
                  </a:lnTo>
                  <a:lnTo>
                    <a:pt x="1" y="38"/>
                  </a:lnTo>
                  <a:lnTo>
                    <a:pt x="6" y="42"/>
                  </a:lnTo>
                  <a:lnTo>
                    <a:pt x="10" y="47"/>
                  </a:lnTo>
                  <a:lnTo>
                    <a:pt x="14" y="51"/>
                  </a:lnTo>
                  <a:lnTo>
                    <a:pt x="14" y="51"/>
                  </a:lnTo>
                  <a:lnTo>
                    <a:pt x="23" y="70"/>
                  </a:lnTo>
                  <a:lnTo>
                    <a:pt x="23" y="70"/>
                  </a:lnTo>
                  <a:lnTo>
                    <a:pt x="27" y="71"/>
                  </a:lnTo>
                  <a:lnTo>
                    <a:pt x="31" y="70"/>
                  </a:lnTo>
                  <a:lnTo>
                    <a:pt x="31" y="70"/>
                  </a:lnTo>
                  <a:lnTo>
                    <a:pt x="33" y="68"/>
                  </a:lnTo>
                  <a:lnTo>
                    <a:pt x="34" y="64"/>
                  </a:lnTo>
                  <a:lnTo>
                    <a:pt x="34" y="61"/>
                  </a:lnTo>
                  <a:lnTo>
                    <a:pt x="36" y="60"/>
                  </a:lnTo>
                  <a:lnTo>
                    <a:pt x="38" y="60"/>
                  </a:lnTo>
                  <a:lnTo>
                    <a:pt x="38" y="60"/>
                  </a:lnTo>
                  <a:lnTo>
                    <a:pt x="48" y="60"/>
                  </a:lnTo>
                  <a:lnTo>
                    <a:pt x="53" y="60"/>
                  </a:lnTo>
                  <a:lnTo>
                    <a:pt x="55" y="61"/>
                  </a:lnTo>
                  <a:lnTo>
                    <a:pt x="55" y="61"/>
                  </a:lnTo>
                  <a:lnTo>
                    <a:pt x="57" y="62"/>
                  </a:lnTo>
                  <a:lnTo>
                    <a:pt x="57" y="62"/>
                  </a:lnTo>
                  <a:lnTo>
                    <a:pt x="63" y="55"/>
                  </a:lnTo>
                  <a:lnTo>
                    <a:pt x="63" y="55"/>
                  </a:lnTo>
                  <a:lnTo>
                    <a:pt x="63" y="47"/>
                  </a:lnTo>
                  <a:lnTo>
                    <a:pt x="63" y="40"/>
                  </a:lnTo>
                  <a:lnTo>
                    <a:pt x="60" y="34"/>
                  </a:lnTo>
                  <a:lnTo>
                    <a:pt x="60" y="34"/>
                  </a:lnTo>
                  <a:lnTo>
                    <a:pt x="60" y="28"/>
                  </a:lnTo>
                  <a:lnTo>
                    <a:pt x="60" y="23"/>
                  </a:lnTo>
                  <a:lnTo>
                    <a:pt x="61" y="18"/>
                  </a:lnTo>
                  <a:lnTo>
                    <a:pt x="63" y="15"/>
                  </a:lnTo>
                  <a:lnTo>
                    <a:pt x="63" y="15"/>
                  </a:lnTo>
                  <a:lnTo>
                    <a:pt x="67" y="7"/>
                  </a:lnTo>
                  <a:lnTo>
                    <a:pt x="67" y="7"/>
                  </a:lnTo>
                  <a:lnTo>
                    <a:pt x="58" y="4"/>
                  </a:lnTo>
                  <a:lnTo>
                    <a:pt x="50" y="3"/>
                  </a:lnTo>
                  <a:lnTo>
                    <a:pt x="50" y="3"/>
                  </a:lnTo>
                  <a:lnTo>
                    <a:pt x="38" y="6"/>
                  </a:lnTo>
                  <a:lnTo>
                    <a:pt x="33" y="6"/>
                  </a:lnTo>
                  <a:lnTo>
                    <a:pt x="31" y="4"/>
                  </a:lnTo>
                  <a:lnTo>
                    <a:pt x="30" y="3"/>
                  </a:lnTo>
                  <a:lnTo>
                    <a:pt x="30" y="3"/>
                  </a:lnTo>
                  <a:lnTo>
                    <a:pt x="27" y="1"/>
                  </a:lnTo>
                  <a:lnTo>
                    <a:pt x="24" y="0"/>
                  </a:lnTo>
                  <a:lnTo>
                    <a:pt x="21" y="1"/>
                  </a:lnTo>
                  <a:lnTo>
                    <a:pt x="17" y="3"/>
                  </a:lnTo>
                  <a:lnTo>
                    <a:pt x="17" y="3"/>
                  </a:lnTo>
                  <a:lnTo>
                    <a:pt x="16" y="3"/>
                  </a:lnTo>
                  <a:lnTo>
                    <a:pt x="16" y="3"/>
                  </a:lnTo>
                  <a:lnTo>
                    <a:pt x="14" y="10"/>
                  </a:lnTo>
                  <a:lnTo>
                    <a:pt x="14" y="14"/>
                  </a:lnTo>
                  <a:lnTo>
                    <a:pt x="14" y="1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3" name="Freeform 304">
              <a:extLst>
                <a:ext uri="{FF2B5EF4-FFF2-40B4-BE49-F238E27FC236}">
                  <a16:creationId xmlns:a16="http://schemas.microsoft.com/office/drawing/2014/main" id="{7814FFA7-EB2E-4C89-9C5C-6BE67C756709}"/>
                </a:ext>
              </a:extLst>
            </p:cNvPr>
            <p:cNvSpPr>
              <a:spLocks/>
            </p:cNvSpPr>
            <p:nvPr/>
          </p:nvSpPr>
          <p:spPr bwMode="auto">
            <a:xfrm>
              <a:off x="2701277" y="3456863"/>
              <a:ext cx="107512" cy="164097"/>
            </a:xfrm>
            <a:custGeom>
              <a:avLst/>
              <a:gdLst/>
              <a:ahLst/>
              <a:cxnLst>
                <a:cxn ang="0">
                  <a:pos x="19" y="8"/>
                </a:cxn>
                <a:cxn ang="0">
                  <a:pos x="12" y="14"/>
                </a:cxn>
                <a:cxn ang="0">
                  <a:pos x="12" y="18"/>
                </a:cxn>
                <a:cxn ang="0">
                  <a:pos x="13" y="18"/>
                </a:cxn>
                <a:cxn ang="0">
                  <a:pos x="16" y="24"/>
                </a:cxn>
                <a:cxn ang="0">
                  <a:pos x="10" y="28"/>
                </a:cxn>
                <a:cxn ang="0">
                  <a:pos x="6" y="28"/>
                </a:cxn>
                <a:cxn ang="0">
                  <a:pos x="3" y="33"/>
                </a:cxn>
                <a:cxn ang="0">
                  <a:pos x="3" y="35"/>
                </a:cxn>
                <a:cxn ang="0">
                  <a:pos x="0" y="40"/>
                </a:cxn>
                <a:cxn ang="0">
                  <a:pos x="0" y="44"/>
                </a:cxn>
                <a:cxn ang="0">
                  <a:pos x="6" y="50"/>
                </a:cxn>
                <a:cxn ang="0">
                  <a:pos x="12" y="57"/>
                </a:cxn>
                <a:cxn ang="0">
                  <a:pos x="17" y="54"/>
                </a:cxn>
                <a:cxn ang="0">
                  <a:pos x="19" y="54"/>
                </a:cxn>
                <a:cxn ang="0">
                  <a:pos x="22" y="60"/>
                </a:cxn>
                <a:cxn ang="0">
                  <a:pos x="23" y="65"/>
                </a:cxn>
                <a:cxn ang="0">
                  <a:pos x="24" y="67"/>
                </a:cxn>
                <a:cxn ang="0">
                  <a:pos x="29" y="74"/>
                </a:cxn>
                <a:cxn ang="0">
                  <a:pos x="26" y="79"/>
                </a:cxn>
                <a:cxn ang="0">
                  <a:pos x="23" y="85"/>
                </a:cxn>
                <a:cxn ang="0">
                  <a:pos x="24" y="101"/>
                </a:cxn>
                <a:cxn ang="0">
                  <a:pos x="29" y="108"/>
                </a:cxn>
                <a:cxn ang="0">
                  <a:pos x="34" y="114"/>
                </a:cxn>
                <a:cxn ang="0">
                  <a:pos x="44" y="116"/>
                </a:cxn>
                <a:cxn ang="0">
                  <a:pos x="46" y="115"/>
                </a:cxn>
                <a:cxn ang="0">
                  <a:pos x="52" y="114"/>
                </a:cxn>
                <a:cxn ang="0">
                  <a:pos x="57" y="111"/>
                </a:cxn>
                <a:cxn ang="0">
                  <a:pos x="59" y="109"/>
                </a:cxn>
                <a:cxn ang="0">
                  <a:pos x="63" y="108"/>
                </a:cxn>
                <a:cxn ang="0">
                  <a:pos x="64" y="107"/>
                </a:cxn>
                <a:cxn ang="0">
                  <a:pos x="70" y="105"/>
                </a:cxn>
                <a:cxn ang="0">
                  <a:pos x="76" y="107"/>
                </a:cxn>
                <a:cxn ang="0">
                  <a:pos x="67" y="88"/>
                </a:cxn>
                <a:cxn ang="0">
                  <a:pos x="59" y="79"/>
                </a:cxn>
                <a:cxn ang="0">
                  <a:pos x="53" y="74"/>
                </a:cxn>
                <a:cxn ang="0">
                  <a:pos x="53" y="72"/>
                </a:cxn>
                <a:cxn ang="0">
                  <a:pos x="56" y="64"/>
                </a:cxn>
                <a:cxn ang="0">
                  <a:pos x="59" y="58"/>
                </a:cxn>
                <a:cxn ang="0">
                  <a:pos x="60" y="58"/>
                </a:cxn>
                <a:cxn ang="0">
                  <a:pos x="66" y="55"/>
                </a:cxn>
                <a:cxn ang="0">
                  <a:pos x="67" y="51"/>
                </a:cxn>
                <a:cxn ang="0">
                  <a:pos x="67" y="47"/>
                </a:cxn>
                <a:cxn ang="0">
                  <a:pos x="69" y="40"/>
                </a:cxn>
                <a:cxn ang="0">
                  <a:pos x="61" y="34"/>
                </a:cxn>
                <a:cxn ang="0">
                  <a:pos x="54" y="27"/>
                </a:cxn>
                <a:cxn ang="0">
                  <a:pos x="52" y="27"/>
                </a:cxn>
                <a:cxn ang="0">
                  <a:pos x="46" y="21"/>
                </a:cxn>
                <a:cxn ang="0">
                  <a:pos x="46" y="17"/>
                </a:cxn>
                <a:cxn ang="0">
                  <a:pos x="44" y="14"/>
                </a:cxn>
                <a:cxn ang="0">
                  <a:pos x="36" y="8"/>
                </a:cxn>
                <a:cxn ang="0">
                  <a:pos x="30" y="4"/>
                </a:cxn>
                <a:cxn ang="0">
                  <a:pos x="24" y="0"/>
                </a:cxn>
                <a:cxn ang="0">
                  <a:pos x="22" y="6"/>
                </a:cxn>
                <a:cxn ang="0">
                  <a:pos x="19" y="8"/>
                </a:cxn>
              </a:cxnLst>
              <a:rect l="0" t="0" r="r" b="b"/>
              <a:pathLst>
                <a:path w="76" h="116">
                  <a:moveTo>
                    <a:pt x="19" y="8"/>
                  </a:moveTo>
                  <a:lnTo>
                    <a:pt x="19" y="8"/>
                  </a:lnTo>
                  <a:lnTo>
                    <a:pt x="15" y="10"/>
                  </a:lnTo>
                  <a:lnTo>
                    <a:pt x="12" y="14"/>
                  </a:lnTo>
                  <a:lnTo>
                    <a:pt x="12" y="17"/>
                  </a:lnTo>
                  <a:lnTo>
                    <a:pt x="12" y="18"/>
                  </a:lnTo>
                  <a:lnTo>
                    <a:pt x="13" y="18"/>
                  </a:lnTo>
                  <a:lnTo>
                    <a:pt x="13" y="18"/>
                  </a:lnTo>
                  <a:lnTo>
                    <a:pt x="15" y="21"/>
                  </a:lnTo>
                  <a:lnTo>
                    <a:pt x="16" y="24"/>
                  </a:lnTo>
                  <a:lnTo>
                    <a:pt x="15" y="27"/>
                  </a:lnTo>
                  <a:lnTo>
                    <a:pt x="10" y="28"/>
                  </a:lnTo>
                  <a:lnTo>
                    <a:pt x="10" y="28"/>
                  </a:lnTo>
                  <a:lnTo>
                    <a:pt x="6" y="28"/>
                  </a:lnTo>
                  <a:lnTo>
                    <a:pt x="3" y="30"/>
                  </a:lnTo>
                  <a:lnTo>
                    <a:pt x="3" y="33"/>
                  </a:lnTo>
                  <a:lnTo>
                    <a:pt x="3" y="35"/>
                  </a:lnTo>
                  <a:lnTo>
                    <a:pt x="3" y="35"/>
                  </a:lnTo>
                  <a:lnTo>
                    <a:pt x="2" y="38"/>
                  </a:lnTo>
                  <a:lnTo>
                    <a:pt x="0" y="40"/>
                  </a:lnTo>
                  <a:lnTo>
                    <a:pt x="0" y="41"/>
                  </a:lnTo>
                  <a:lnTo>
                    <a:pt x="0" y="44"/>
                  </a:lnTo>
                  <a:lnTo>
                    <a:pt x="0" y="44"/>
                  </a:lnTo>
                  <a:lnTo>
                    <a:pt x="6" y="50"/>
                  </a:lnTo>
                  <a:lnTo>
                    <a:pt x="12" y="57"/>
                  </a:lnTo>
                  <a:lnTo>
                    <a:pt x="12" y="57"/>
                  </a:lnTo>
                  <a:lnTo>
                    <a:pt x="13" y="54"/>
                  </a:lnTo>
                  <a:lnTo>
                    <a:pt x="17" y="54"/>
                  </a:lnTo>
                  <a:lnTo>
                    <a:pt x="17" y="54"/>
                  </a:lnTo>
                  <a:lnTo>
                    <a:pt x="19" y="54"/>
                  </a:lnTo>
                  <a:lnTo>
                    <a:pt x="20" y="55"/>
                  </a:lnTo>
                  <a:lnTo>
                    <a:pt x="22" y="60"/>
                  </a:lnTo>
                  <a:lnTo>
                    <a:pt x="22" y="64"/>
                  </a:lnTo>
                  <a:lnTo>
                    <a:pt x="23" y="65"/>
                  </a:lnTo>
                  <a:lnTo>
                    <a:pt x="24" y="67"/>
                  </a:lnTo>
                  <a:lnTo>
                    <a:pt x="24" y="67"/>
                  </a:lnTo>
                  <a:lnTo>
                    <a:pt x="27" y="70"/>
                  </a:lnTo>
                  <a:lnTo>
                    <a:pt x="29" y="74"/>
                  </a:lnTo>
                  <a:lnTo>
                    <a:pt x="27" y="77"/>
                  </a:lnTo>
                  <a:lnTo>
                    <a:pt x="26" y="79"/>
                  </a:lnTo>
                  <a:lnTo>
                    <a:pt x="26" y="79"/>
                  </a:lnTo>
                  <a:lnTo>
                    <a:pt x="23" y="85"/>
                  </a:lnTo>
                  <a:lnTo>
                    <a:pt x="23" y="92"/>
                  </a:lnTo>
                  <a:lnTo>
                    <a:pt x="24" y="101"/>
                  </a:lnTo>
                  <a:lnTo>
                    <a:pt x="26" y="105"/>
                  </a:lnTo>
                  <a:lnTo>
                    <a:pt x="29" y="108"/>
                  </a:lnTo>
                  <a:lnTo>
                    <a:pt x="29" y="108"/>
                  </a:lnTo>
                  <a:lnTo>
                    <a:pt x="34" y="114"/>
                  </a:lnTo>
                  <a:lnTo>
                    <a:pt x="40" y="116"/>
                  </a:lnTo>
                  <a:lnTo>
                    <a:pt x="44" y="116"/>
                  </a:lnTo>
                  <a:lnTo>
                    <a:pt x="46" y="115"/>
                  </a:lnTo>
                  <a:lnTo>
                    <a:pt x="46" y="115"/>
                  </a:lnTo>
                  <a:lnTo>
                    <a:pt x="49" y="114"/>
                  </a:lnTo>
                  <a:lnTo>
                    <a:pt x="52" y="114"/>
                  </a:lnTo>
                  <a:lnTo>
                    <a:pt x="54" y="112"/>
                  </a:lnTo>
                  <a:lnTo>
                    <a:pt x="57" y="111"/>
                  </a:lnTo>
                  <a:lnTo>
                    <a:pt x="57" y="111"/>
                  </a:lnTo>
                  <a:lnTo>
                    <a:pt x="59" y="109"/>
                  </a:lnTo>
                  <a:lnTo>
                    <a:pt x="60" y="109"/>
                  </a:lnTo>
                  <a:lnTo>
                    <a:pt x="63" y="108"/>
                  </a:lnTo>
                  <a:lnTo>
                    <a:pt x="64" y="107"/>
                  </a:lnTo>
                  <a:lnTo>
                    <a:pt x="64" y="107"/>
                  </a:lnTo>
                  <a:lnTo>
                    <a:pt x="67" y="105"/>
                  </a:lnTo>
                  <a:lnTo>
                    <a:pt x="70" y="105"/>
                  </a:lnTo>
                  <a:lnTo>
                    <a:pt x="76" y="107"/>
                  </a:lnTo>
                  <a:lnTo>
                    <a:pt x="76" y="107"/>
                  </a:lnTo>
                  <a:lnTo>
                    <a:pt x="67" y="88"/>
                  </a:lnTo>
                  <a:lnTo>
                    <a:pt x="67" y="88"/>
                  </a:lnTo>
                  <a:lnTo>
                    <a:pt x="63" y="84"/>
                  </a:lnTo>
                  <a:lnTo>
                    <a:pt x="59" y="79"/>
                  </a:lnTo>
                  <a:lnTo>
                    <a:pt x="54" y="75"/>
                  </a:lnTo>
                  <a:lnTo>
                    <a:pt x="53" y="74"/>
                  </a:lnTo>
                  <a:lnTo>
                    <a:pt x="53" y="72"/>
                  </a:lnTo>
                  <a:lnTo>
                    <a:pt x="53" y="72"/>
                  </a:lnTo>
                  <a:lnTo>
                    <a:pt x="54" y="68"/>
                  </a:lnTo>
                  <a:lnTo>
                    <a:pt x="56" y="64"/>
                  </a:lnTo>
                  <a:lnTo>
                    <a:pt x="57" y="60"/>
                  </a:lnTo>
                  <a:lnTo>
                    <a:pt x="59" y="58"/>
                  </a:lnTo>
                  <a:lnTo>
                    <a:pt x="60" y="58"/>
                  </a:lnTo>
                  <a:lnTo>
                    <a:pt x="60" y="58"/>
                  </a:lnTo>
                  <a:lnTo>
                    <a:pt x="63" y="57"/>
                  </a:lnTo>
                  <a:lnTo>
                    <a:pt x="66" y="55"/>
                  </a:lnTo>
                  <a:lnTo>
                    <a:pt x="67" y="54"/>
                  </a:lnTo>
                  <a:lnTo>
                    <a:pt x="67" y="51"/>
                  </a:lnTo>
                  <a:lnTo>
                    <a:pt x="67" y="51"/>
                  </a:lnTo>
                  <a:lnTo>
                    <a:pt x="67" y="47"/>
                  </a:lnTo>
                  <a:lnTo>
                    <a:pt x="69" y="40"/>
                  </a:lnTo>
                  <a:lnTo>
                    <a:pt x="69" y="40"/>
                  </a:lnTo>
                  <a:lnTo>
                    <a:pt x="66" y="38"/>
                  </a:lnTo>
                  <a:lnTo>
                    <a:pt x="61" y="34"/>
                  </a:lnTo>
                  <a:lnTo>
                    <a:pt x="57" y="30"/>
                  </a:lnTo>
                  <a:lnTo>
                    <a:pt x="54" y="27"/>
                  </a:lnTo>
                  <a:lnTo>
                    <a:pt x="54" y="27"/>
                  </a:lnTo>
                  <a:lnTo>
                    <a:pt x="52" y="27"/>
                  </a:lnTo>
                  <a:lnTo>
                    <a:pt x="49" y="24"/>
                  </a:lnTo>
                  <a:lnTo>
                    <a:pt x="46" y="21"/>
                  </a:lnTo>
                  <a:lnTo>
                    <a:pt x="46" y="17"/>
                  </a:lnTo>
                  <a:lnTo>
                    <a:pt x="46" y="17"/>
                  </a:lnTo>
                  <a:lnTo>
                    <a:pt x="46" y="15"/>
                  </a:lnTo>
                  <a:lnTo>
                    <a:pt x="44" y="14"/>
                  </a:lnTo>
                  <a:lnTo>
                    <a:pt x="40" y="11"/>
                  </a:lnTo>
                  <a:lnTo>
                    <a:pt x="36" y="8"/>
                  </a:lnTo>
                  <a:lnTo>
                    <a:pt x="30" y="4"/>
                  </a:lnTo>
                  <a:lnTo>
                    <a:pt x="30" y="4"/>
                  </a:lnTo>
                  <a:lnTo>
                    <a:pt x="27" y="1"/>
                  </a:lnTo>
                  <a:lnTo>
                    <a:pt x="24" y="0"/>
                  </a:lnTo>
                  <a:lnTo>
                    <a:pt x="24" y="0"/>
                  </a:lnTo>
                  <a:lnTo>
                    <a:pt x="22" y="6"/>
                  </a:lnTo>
                  <a:lnTo>
                    <a:pt x="19" y="8"/>
                  </a:lnTo>
                  <a:lnTo>
                    <a:pt x="19" y="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4" name="Freeform 305">
              <a:extLst>
                <a:ext uri="{FF2B5EF4-FFF2-40B4-BE49-F238E27FC236}">
                  <a16:creationId xmlns:a16="http://schemas.microsoft.com/office/drawing/2014/main" id="{C171EA6B-E667-4119-9474-D69D66B87DFA}"/>
                </a:ext>
              </a:extLst>
            </p:cNvPr>
            <p:cNvSpPr>
              <a:spLocks/>
            </p:cNvSpPr>
            <p:nvPr/>
          </p:nvSpPr>
          <p:spPr bwMode="auto">
            <a:xfrm>
              <a:off x="2856886" y="3519107"/>
              <a:ext cx="72147" cy="84878"/>
            </a:xfrm>
            <a:custGeom>
              <a:avLst/>
              <a:gdLst/>
              <a:ahLst/>
              <a:cxnLst>
                <a:cxn ang="0">
                  <a:pos x="3" y="27"/>
                </a:cxn>
                <a:cxn ang="0">
                  <a:pos x="3" y="27"/>
                </a:cxn>
                <a:cxn ang="0">
                  <a:pos x="6" y="33"/>
                </a:cxn>
                <a:cxn ang="0">
                  <a:pos x="6" y="40"/>
                </a:cxn>
                <a:cxn ang="0">
                  <a:pos x="6" y="48"/>
                </a:cxn>
                <a:cxn ang="0">
                  <a:pos x="6" y="48"/>
                </a:cxn>
                <a:cxn ang="0">
                  <a:pos x="0" y="55"/>
                </a:cxn>
                <a:cxn ang="0">
                  <a:pos x="0" y="55"/>
                </a:cxn>
                <a:cxn ang="0">
                  <a:pos x="3" y="58"/>
                </a:cxn>
                <a:cxn ang="0">
                  <a:pos x="6" y="60"/>
                </a:cxn>
                <a:cxn ang="0">
                  <a:pos x="10" y="60"/>
                </a:cxn>
                <a:cxn ang="0">
                  <a:pos x="14" y="58"/>
                </a:cxn>
                <a:cxn ang="0">
                  <a:pos x="14" y="58"/>
                </a:cxn>
                <a:cxn ang="0">
                  <a:pos x="21" y="57"/>
                </a:cxn>
                <a:cxn ang="0">
                  <a:pos x="25" y="57"/>
                </a:cxn>
                <a:cxn ang="0">
                  <a:pos x="28" y="55"/>
                </a:cxn>
                <a:cxn ang="0">
                  <a:pos x="31" y="51"/>
                </a:cxn>
                <a:cxn ang="0">
                  <a:pos x="31" y="51"/>
                </a:cxn>
                <a:cxn ang="0">
                  <a:pos x="34" y="45"/>
                </a:cxn>
                <a:cxn ang="0">
                  <a:pos x="40" y="38"/>
                </a:cxn>
                <a:cxn ang="0">
                  <a:pos x="51" y="26"/>
                </a:cxn>
                <a:cxn ang="0">
                  <a:pos x="51" y="26"/>
                </a:cxn>
                <a:cxn ang="0">
                  <a:pos x="50" y="26"/>
                </a:cxn>
                <a:cxn ang="0">
                  <a:pos x="50" y="26"/>
                </a:cxn>
                <a:cxn ang="0">
                  <a:pos x="44" y="21"/>
                </a:cxn>
                <a:cxn ang="0">
                  <a:pos x="38" y="14"/>
                </a:cxn>
                <a:cxn ang="0">
                  <a:pos x="30" y="8"/>
                </a:cxn>
                <a:cxn ang="0">
                  <a:pos x="27" y="6"/>
                </a:cxn>
                <a:cxn ang="0">
                  <a:pos x="23" y="4"/>
                </a:cxn>
                <a:cxn ang="0">
                  <a:pos x="23" y="4"/>
                </a:cxn>
                <a:cxn ang="0">
                  <a:pos x="10" y="0"/>
                </a:cxn>
                <a:cxn ang="0">
                  <a:pos x="10" y="0"/>
                </a:cxn>
                <a:cxn ang="0">
                  <a:pos x="6" y="8"/>
                </a:cxn>
                <a:cxn ang="0">
                  <a:pos x="6" y="8"/>
                </a:cxn>
                <a:cxn ang="0">
                  <a:pos x="4" y="11"/>
                </a:cxn>
                <a:cxn ang="0">
                  <a:pos x="3" y="16"/>
                </a:cxn>
                <a:cxn ang="0">
                  <a:pos x="3" y="21"/>
                </a:cxn>
                <a:cxn ang="0">
                  <a:pos x="3" y="27"/>
                </a:cxn>
                <a:cxn ang="0">
                  <a:pos x="3" y="27"/>
                </a:cxn>
              </a:cxnLst>
              <a:rect l="0" t="0" r="r" b="b"/>
              <a:pathLst>
                <a:path w="51" h="60">
                  <a:moveTo>
                    <a:pt x="3" y="27"/>
                  </a:moveTo>
                  <a:lnTo>
                    <a:pt x="3" y="27"/>
                  </a:lnTo>
                  <a:lnTo>
                    <a:pt x="6" y="33"/>
                  </a:lnTo>
                  <a:lnTo>
                    <a:pt x="6" y="40"/>
                  </a:lnTo>
                  <a:lnTo>
                    <a:pt x="6" y="48"/>
                  </a:lnTo>
                  <a:lnTo>
                    <a:pt x="6" y="48"/>
                  </a:lnTo>
                  <a:lnTo>
                    <a:pt x="0" y="55"/>
                  </a:lnTo>
                  <a:lnTo>
                    <a:pt x="0" y="55"/>
                  </a:lnTo>
                  <a:lnTo>
                    <a:pt x="3" y="58"/>
                  </a:lnTo>
                  <a:lnTo>
                    <a:pt x="6" y="60"/>
                  </a:lnTo>
                  <a:lnTo>
                    <a:pt x="10" y="60"/>
                  </a:lnTo>
                  <a:lnTo>
                    <a:pt x="14" y="58"/>
                  </a:lnTo>
                  <a:lnTo>
                    <a:pt x="14" y="58"/>
                  </a:lnTo>
                  <a:lnTo>
                    <a:pt x="21" y="57"/>
                  </a:lnTo>
                  <a:lnTo>
                    <a:pt x="25" y="57"/>
                  </a:lnTo>
                  <a:lnTo>
                    <a:pt x="28" y="55"/>
                  </a:lnTo>
                  <a:lnTo>
                    <a:pt x="31" y="51"/>
                  </a:lnTo>
                  <a:lnTo>
                    <a:pt x="31" y="51"/>
                  </a:lnTo>
                  <a:lnTo>
                    <a:pt x="34" y="45"/>
                  </a:lnTo>
                  <a:lnTo>
                    <a:pt x="40" y="38"/>
                  </a:lnTo>
                  <a:lnTo>
                    <a:pt x="51" y="26"/>
                  </a:lnTo>
                  <a:lnTo>
                    <a:pt x="51" y="26"/>
                  </a:lnTo>
                  <a:lnTo>
                    <a:pt x="50" y="26"/>
                  </a:lnTo>
                  <a:lnTo>
                    <a:pt x="50" y="26"/>
                  </a:lnTo>
                  <a:lnTo>
                    <a:pt x="44" y="21"/>
                  </a:lnTo>
                  <a:lnTo>
                    <a:pt x="38" y="14"/>
                  </a:lnTo>
                  <a:lnTo>
                    <a:pt x="30" y="8"/>
                  </a:lnTo>
                  <a:lnTo>
                    <a:pt x="27" y="6"/>
                  </a:lnTo>
                  <a:lnTo>
                    <a:pt x="23" y="4"/>
                  </a:lnTo>
                  <a:lnTo>
                    <a:pt x="23" y="4"/>
                  </a:lnTo>
                  <a:lnTo>
                    <a:pt x="10" y="0"/>
                  </a:lnTo>
                  <a:lnTo>
                    <a:pt x="10" y="0"/>
                  </a:lnTo>
                  <a:lnTo>
                    <a:pt x="6" y="8"/>
                  </a:lnTo>
                  <a:lnTo>
                    <a:pt x="6" y="8"/>
                  </a:lnTo>
                  <a:lnTo>
                    <a:pt x="4" y="11"/>
                  </a:lnTo>
                  <a:lnTo>
                    <a:pt x="3" y="16"/>
                  </a:lnTo>
                  <a:lnTo>
                    <a:pt x="3" y="21"/>
                  </a:lnTo>
                  <a:lnTo>
                    <a:pt x="3" y="27"/>
                  </a:lnTo>
                  <a:lnTo>
                    <a:pt x="3" y="2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5" name="Freeform 306">
              <a:extLst>
                <a:ext uri="{FF2B5EF4-FFF2-40B4-BE49-F238E27FC236}">
                  <a16:creationId xmlns:a16="http://schemas.microsoft.com/office/drawing/2014/main" id="{4EFF34CA-262B-494E-8250-78B5A7E331F5}"/>
                </a:ext>
              </a:extLst>
            </p:cNvPr>
            <p:cNvSpPr>
              <a:spLocks/>
            </p:cNvSpPr>
            <p:nvPr/>
          </p:nvSpPr>
          <p:spPr bwMode="auto">
            <a:xfrm>
              <a:off x="2167961" y="3110279"/>
              <a:ext cx="233414" cy="76390"/>
            </a:xfrm>
            <a:custGeom>
              <a:avLst/>
              <a:gdLst/>
              <a:ahLst/>
              <a:cxnLst>
                <a:cxn ang="0">
                  <a:pos x="135" y="33"/>
                </a:cxn>
                <a:cxn ang="0">
                  <a:pos x="135" y="33"/>
                </a:cxn>
                <a:cxn ang="0">
                  <a:pos x="130" y="33"/>
                </a:cxn>
                <a:cxn ang="0">
                  <a:pos x="123" y="30"/>
                </a:cxn>
                <a:cxn ang="0">
                  <a:pos x="104" y="20"/>
                </a:cxn>
                <a:cxn ang="0">
                  <a:pos x="81" y="10"/>
                </a:cxn>
                <a:cxn ang="0">
                  <a:pos x="70" y="6"/>
                </a:cxn>
                <a:cxn ang="0">
                  <a:pos x="57" y="2"/>
                </a:cxn>
                <a:cxn ang="0">
                  <a:pos x="57" y="2"/>
                </a:cxn>
                <a:cxn ang="0">
                  <a:pos x="46" y="0"/>
                </a:cxn>
                <a:cxn ang="0">
                  <a:pos x="34" y="2"/>
                </a:cxn>
                <a:cxn ang="0">
                  <a:pos x="25" y="4"/>
                </a:cxn>
                <a:cxn ang="0">
                  <a:pos x="16" y="7"/>
                </a:cxn>
                <a:cxn ang="0">
                  <a:pos x="9" y="12"/>
                </a:cxn>
                <a:cxn ang="0">
                  <a:pos x="5" y="16"/>
                </a:cxn>
                <a:cxn ang="0">
                  <a:pos x="2" y="20"/>
                </a:cxn>
                <a:cxn ang="0">
                  <a:pos x="0" y="21"/>
                </a:cxn>
                <a:cxn ang="0">
                  <a:pos x="0" y="21"/>
                </a:cxn>
                <a:cxn ang="0">
                  <a:pos x="3" y="23"/>
                </a:cxn>
                <a:cxn ang="0">
                  <a:pos x="6" y="23"/>
                </a:cxn>
                <a:cxn ang="0">
                  <a:pos x="13" y="20"/>
                </a:cxn>
                <a:cxn ang="0">
                  <a:pos x="29" y="9"/>
                </a:cxn>
                <a:cxn ang="0">
                  <a:pos x="29" y="9"/>
                </a:cxn>
                <a:cxn ang="0">
                  <a:pos x="32" y="7"/>
                </a:cxn>
                <a:cxn ang="0">
                  <a:pos x="34" y="7"/>
                </a:cxn>
                <a:cxn ang="0">
                  <a:pos x="39" y="9"/>
                </a:cxn>
                <a:cxn ang="0">
                  <a:pos x="43" y="13"/>
                </a:cxn>
                <a:cxn ang="0">
                  <a:pos x="44" y="16"/>
                </a:cxn>
                <a:cxn ang="0">
                  <a:pos x="44" y="16"/>
                </a:cxn>
                <a:cxn ang="0">
                  <a:pos x="46" y="19"/>
                </a:cxn>
                <a:cxn ang="0">
                  <a:pos x="52" y="20"/>
                </a:cxn>
                <a:cxn ang="0">
                  <a:pos x="71" y="21"/>
                </a:cxn>
                <a:cxn ang="0">
                  <a:pos x="71" y="21"/>
                </a:cxn>
                <a:cxn ang="0">
                  <a:pos x="77" y="23"/>
                </a:cxn>
                <a:cxn ang="0">
                  <a:pos x="81" y="24"/>
                </a:cxn>
                <a:cxn ang="0">
                  <a:pos x="89" y="30"/>
                </a:cxn>
                <a:cxn ang="0">
                  <a:pos x="96" y="36"/>
                </a:cxn>
                <a:cxn ang="0">
                  <a:pos x="100" y="39"/>
                </a:cxn>
                <a:cxn ang="0">
                  <a:pos x="106" y="40"/>
                </a:cxn>
                <a:cxn ang="0">
                  <a:pos x="106" y="40"/>
                </a:cxn>
                <a:cxn ang="0">
                  <a:pos x="110" y="41"/>
                </a:cxn>
                <a:cxn ang="0">
                  <a:pos x="113" y="43"/>
                </a:cxn>
                <a:cxn ang="0">
                  <a:pos x="113" y="44"/>
                </a:cxn>
                <a:cxn ang="0">
                  <a:pos x="113" y="47"/>
                </a:cxn>
                <a:cxn ang="0">
                  <a:pos x="111" y="50"/>
                </a:cxn>
                <a:cxn ang="0">
                  <a:pos x="111" y="51"/>
                </a:cxn>
                <a:cxn ang="0">
                  <a:pos x="113" y="53"/>
                </a:cxn>
                <a:cxn ang="0">
                  <a:pos x="113" y="53"/>
                </a:cxn>
                <a:cxn ang="0">
                  <a:pos x="124" y="54"/>
                </a:cxn>
                <a:cxn ang="0">
                  <a:pos x="141" y="54"/>
                </a:cxn>
                <a:cxn ang="0">
                  <a:pos x="157" y="53"/>
                </a:cxn>
                <a:cxn ang="0">
                  <a:pos x="163" y="53"/>
                </a:cxn>
                <a:cxn ang="0">
                  <a:pos x="165" y="51"/>
                </a:cxn>
                <a:cxn ang="0">
                  <a:pos x="165" y="51"/>
                </a:cxn>
                <a:cxn ang="0">
                  <a:pos x="165" y="50"/>
                </a:cxn>
                <a:cxn ang="0">
                  <a:pos x="163" y="47"/>
                </a:cxn>
                <a:cxn ang="0">
                  <a:pos x="155" y="41"/>
                </a:cxn>
                <a:cxn ang="0">
                  <a:pos x="145" y="36"/>
                </a:cxn>
                <a:cxn ang="0">
                  <a:pos x="140" y="34"/>
                </a:cxn>
                <a:cxn ang="0">
                  <a:pos x="135" y="33"/>
                </a:cxn>
                <a:cxn ang="0">
                  <a:pos x="135" y="33"/>
                </a:cxn>
              </a:cxnLst>
              <a:rect l="0" t="0" r="r" b="b"/>
              <a:pathLst>
                <a:path w="165" h="54">
                  <a:moveTo>
                    <a:pt x="135" y="33"/>
                  </a:moveTo>
                  <a:lnTo>
                    <a:pt x="135" y="33"/>
                  </a:lnTo>
                  <a:lnTo>
                    <a:pt x="130" y="33"/>
                  </a:lnTo>
                  <a:lnTo>
                    <a:pt x="123" y="30"/>
                  </a:lnTo>
                  <a:lnTo>
                    <a:pt x="104" y="20"/>
                  </a:lnTo>
                  <a:lnTo>
                    <a:pt x="81" y="10"/>
                  </a:lnTo>
                  <a:lnTo>
                    <a:pt x="70" y="6"/>
                  </a:lnTo>
                  <a:lnTo>
                    <a:pt x="57" y="2"/>
                  </a:lnTo>
                  <a:lnTo>
                    <a:pt x="57" y="2"/>
                  </a:lnTo>
                  <a:lnTo>
                    <a:pt x="46" y="0"/>
                  </a:lnTo>
                  <a:lnTo>
                    <a:pt x="34" y="2"/>
                  </a:lnTo>
                  <a:lnTo>
                    <a:pt x="25" y="4"/>
                  </a:lnTo>
                  <a:lnTo>
                    <a:pt x="16" y="7"/>
                  </a:lnTo>
                  <a:lnTo>
                    <a:pt x="9" y="12"/>
                  </a:lnTo>
                  <a:lnTo>
                    <a:pt x="5" y="16"/>
                  </a:lnTo>
                  <a:lnTo>
                    <a:pt x="2" y="20"/>
                  </a:lnTo>
                  <a:lnTo>
                    <a:pt x="0" y="21"/>
                  </a:lnTo>
                  <a:lnTo>
                    <a:pt x="0" y="21"/>
                  </a:lnTo>
                  <a:lnTo>
                    <a:pt x="3" y="23"/>
                  </a:lnTo>
                  <a:lnTo>
                    <a:pt x="6" y="23"/>
                  </a:lnTo>
                  <a:lnTo>
                    <a:pt x="13" y="20"/>
                  </a:lnTo>
                  <a:lnTo>
                    <a:pt x="29" y="9"/>
                  </a:lnTo>
                  <a:lnTo>
                    <a:pt x="29" y="9"/>
                  </a:lnTo>
                  <a:lnTo>
                    <a:pt x="32" y="7"/>
                  </a:lnTo>
                  <a:lnTo>
                    <a:pt x="34" y="7"/>
                  </a:lnTo>
                  <a:lnTo>
                    <a:pt x="39" y="9"/>
                  </a:lnTo>
                  <a:lnTo>
                    <a:pt x="43" y="13"/>
                  </a:lnTo>
                  <a:lnTo>
                    <a:pt x="44" y="16"/>
                  </a:lnTo>
                  <a:lnTo>
                    <a:pt x="44" y="16"/>
                  </a:lnTo>
                  <a:lnTo>
                    <a:pt x="46" y="19"/>
                  </a:lnTo>
                  <a:lnTo>
                    <a:pt x="52" y="20"/>
                  </a:lnTo>
                  <a:lnTo>
                    <a:pt x="71" y="21"/>
                  </a:lnTo>
                  <a:lnTo>
                    <a:pt x="71" y="21"/>
                  </a:lnTo>
                  <a:lnTo>
                    <a:pt x="77" y="23"/>
                  </a:lnTo>
                  <a:lnTo>
                    <a:pt x="81" y="24"/>
                  </a:lnTo>
                  <a:lnTo>
                    <a:pt x="89" y="30"/>
                  </a:lnTo>
                  <a:lnTo>
                    <a:pt x="96" y="36"/>
                  </a:lnTo>
                  <a:lnTo>
                    <a:pt x="100" y="39"/>
                  </a:lnTo>
                  <a:lnTo>
                    <a:pt x="106" y="40"/>
                  </a:lnTo>
                  <a:lnTo>
                    <a:pt x="106" y="40"/>
                  </a:lnTo>
                  <a:lnTo>
                    <a:pt x="110" y="41"/>
                  </a:lnTo>
                  <a:lnTo>
                    <a:pt x="113" y="43"/>
                  </a:lnTo>
                  <a:lnTo>
                    <a:pt x="113" y="44"/>
                  </a:lnTo>
                  <a:lnTo>
                    <a:pt x="113" y="47"/>
                  </a:lnTo>
                  <a:lnTo>
                    <a:pt x="111" y="50"/>
                  </a:lnTo>
                  <a:lnTo>
                    <a:pt x="111" y="51"/>
                  </a:lnTo>
                  <a:lnTo>
                    <a:pt x="113" y="53"/>
                  </a:lnTo>
                  <a:lnTo>
                    <a:pt x="113" y="53"/>
                  </a:lnTo>
                  <a:lnTo>
                    <a:pt x="124" y="54"/>
                  </a:lnTo>
                  <a:lnTo>
                    <a:pt x="141" y="54"/>
                  </a:lnTo>
                  <a:lnTo>
                    <a:pt x="157" y="53"/>
                  </a:lnTo>
                  <a:lnTo>
                    <a:pt x="163" y="53"/>
                  </a:lnTo>
                  <a:lnTo>
                    <a:pt x="165" y="51"/>
                  </a:lnTo>
                  <a:lnTo>
                    <a:pt x="165" y="51"/>
                  </a:lnTo>
                  <a:lnTo>
                    <a:pt x="165" y="50"/>
                  </a:lnTo>
                  <a:lnTo>
                    <a:pt x="163" y="47"/>
                  </a:lnTo>
                  <a:lnTo>
                    <a:pt x="155" y="41"/>
                  </a:lnTo>
                  <a:lnTo>
                    <a:pt x="145" y="36"/>
                  </a:lnTo>
                  <a:lnTo>
                    <a:pt x="140" y="34"/>
                  </a:lnTo>
                  <a:lnTo>
                    <a:pt x="135" y="33"/>
                  </a:lnTo>
                  <a:lnTo>
                    <a:pt x="135" y="3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6" name="Freeform 307">
              <a:extLst>
                <a:ext uri="{FF2B5EF4-FFF2-40B4-BE49-F238E27FC236}">
                  <a16:creationId xmlns:a16="http://schemas.microsoft.com/office/drawing/2014/main" id="{AFF2FC47-E67B-4EEF-BFD7-F1F0547235AD}"/>
                </a:ext>
              </a:extLst>
            </p:cNvPr>
            <p:cNvSpPr>
              <a:spLocks/>
            </p:cNvSpPr>
            <p:nvPr/>
          </p:nvSpPr>
          <p:spPr bwMode="auto">
            <a:xfrm>
              <a:off x="2306595" y="3223449"/>
              <a:ext cx="46683" cy="15561"/>
            </a:xfrm>
            <a:custGeom>
              <a:avLst/>
              <a:gdLst/>
              <a:ahLst/>
              <a:cxnLst>
                <a:cxn ang="0">
                  <a:pos x="0" y="3"/>
                </a:cxn>
                <a:cxn ang="0">
                  <a:pos x="0" y="3"/>
                </a:cxn>
                <a:cxn ang="0">
                  <a:pos x="3" y="4"/>
                </a:cxn>
                <a:cxn ang="0">
                  <a:pos x="8" y="7"/>
                </a:cxn>
                <a:cxn ang="0">
                  <a:pos x="18" y="10"/>
                </a:cxn>
                <a:cxn ang="0">
                  <a:pos x="28" y="11"/>
                </a:cxn>
                <a:cxn ang="0">
                  <a:pos x="32" y="10"/>
                </a:cxn>
                <a:cxn ang="0">
                  <a:pos x="33" y="8"/>
                </a:cxn>
                <a:cxn ang="0">
                  <a:pos x="33" y="8"/>
                </a:cxn>
                <a:cxn ang="0">
                  <a:pos x="33" y="7"/>
                </a:cxn>
                <a:cxn ang="0">
                  <a:pos x="33" y="5"/>
                </a:cxn>
                <a:cxn ang="0">
                  <a:pos x="29" y="4"/>
                </a:cxn>
                <a:cxn ang="0">
                  <a:pos x="18" y="1"/>
                </a:cxn>
                <a:cxn ang="0">
                  <a:pos x="5" y="0"/>
                </a:cxn>
                <a:cxn ang="0">
                  <a:pos x="2" y="1"/>
                </a:cxn>
                <a:cxn ang="0">
                  <a:pos x="0" y="1"/>
                </a:cxn>
                <a:cxn ang="0">
                  <a:pos x="0" y="3"/>
                </a:cxn>
                <a:cxn ang="0">
                  <a:pos x="0" y="3"/>
                </a:cxn>
              </a:cxnLst>
              <a:rect l="0" t="0" r="r" b="b"/>
              <a:pathLst>
                <a:path w="33" h="11">
                  <a:moveTo>
                    <a:pt x="0" y="3"/>
                  </a:moveTo>
                  <a:lnTo>
                    <a:pt x="0" y="3"/>
                  </a:lnTo>
                  <a:lnTo>
                    <a:pt x="3" y="4"/>
                  </a:lnTo>
                  <a:lnTo>
                    <a:pt x="8" y="7"/>
                  </a:lnTo>
                  <a:lnTo>
                    <a:pt x="18" y="10"/>
                  </a:lnTo>
                  <a:lnTo>
                    <a:pt x="28" y="11"/>
                  </a:lnTo>
                  <a:lnTo>
                    <a:pt x="32" y="10"/>
                  </a:lnTo>
                  <a:lnTo>
                    <a:pt x="33" y="8"/>
                  </a:lnTo>
                  <a:lnTo>
                    <a:pt x="33" y="8"/>
                  </a:lnTo>
                  <a:lnTo>
                    <a:pt x="33" y="7"/>
                  </a:lnTo>
                  <a:lnTo>
                    <a:pt x="33" y="5"/>
                  </a:lnTo>
                  <a:lnTo>
                    <a:pt x="29" y="4"/>
                  </a:lnTo>
                  <a:lnTo>
                    <a:pt x="18" y="1"/>
                  </a:lnTo>
                  <a:lnTo>
                    <a:pt x="5" y="0"/>
                  </a:lnTo>
                  <a:lnTo>
                    <a:pt x="2" y="1"/>
                  </a:lnTo>
                  <a:lnTo>
                    <a:pt x="0" y="1"/>
                  </a:lnTo>
                  <a:lnTo>
                    <a:pt x="0" y="3"/>
                  </a:lnTo>
                  <a:lnTo>
                    <a:pt x="0" y="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7" name="Freeform 308">
              <a:extLst>
                <a:ext uri="{FF2B5EF4-FFF2-40B4-BE49-F238E27FC236}">
                  <a16:creationId xmlns:a16="http://schemas.microsoft.com/office/drawing/2014/main" id="{F4D279E9-E7DE-40D5-84F8-BB5443DFD811}"/>
                </a:ext>
              </a:extLst>
            </p:cNvPr>
            <p:cNvSpPr>
              <a:spLocks/>
            </p:cNvSpPr>
            <p:nvPr/>
          </p:nvSpPr>
          <p:spPr bwMode="auto">
            <a:xfrm>
              <a:off x="2565472" y="3219206"/>
              <a:ext cx="38195" cy="18391"/>
            </a:xfrm>
            <a:custGeom>
              <a:avLst/>
              <a:gdLst/>
              <a:ahLst/>
              <a:cxnLst>
                <a:cxn ang="0">
                  <a:pos x="1" y="7"/>
                </a:cxn>
                <a:cxn ang="0">
                  <a:pos x="1" y="7"/>
                </a:cxn>
                <a:cxn ang="0">
                  <a:pos x="4" y="10"/>
                </a:cxn>
                <a:cxn ang="0">
                  <a:pos x="7" y="11"/>
                </a:cxn>
                <a:cxn ang="0">
                  <a:pos x="11" y="13"/>
                </a:cxn>
                <a:cxn ang="0">
                  <a:pos x="15" y="13"/>
                </a:cxn>
                <a:cxn ang="0">
                  <a:pos x="24" y="10"/>
                </a:cxn>
                <a:cxn ang="0">
                  <a:pos x="27" y="7"/>
                </a:cxn>
                <a:cxn ang="0">
                  <a:pos x="27" y="7"/>
                </a:cxn>
                <a:cxn ang="0">
                  <a:pos x="27" y="4"/>
                </a:cxn>
                <a:cxn ang="0">
                  <a:pos x="24" y="3"/>
                </a:cxn>
                <a:cxn ang="0">
                  <a:pos x="18" y="1"/>
                </a:cxn>
                <a:cxn ang="0">
                  <a:pos x="12" y="0"/>
                </a:cxn>
                <a:cxn ang="0">
                  <a:pos x="7" y="1"/>
                </a:cxn>
                <a:cxn ang="0">
                  <a:pos x="2" y="1"/>
                </a:cxn>
                <a:cxn ang="0">
                  <a:pos x="0" y="4"/>
                </a:cxn>
                <a:cxn ang="0">
                  <a:pos x="1" y="7"/>
                </a:cxn>
                <a:cxn ang="0">
                  <a:pos x="1" y="7"/>
                </a:cxn>
              </a:cxnLst>
              <a:rect l="0" t="0" r="r" b="b"/>
              <a:pathLst>
                <a:path w="27" h="13">
                  <a:moveTo>
                    <a:pt x="1" y="7"/>
                  </a:moveTo>
                  <a:lnTo>
                    <a:pt x="1" y="7"/>
                  </a:lnTo>
                  <a:lnTo>
                    <a:pt x="4" y="10"/>
                  </a:lnTo>
                  <a:lnTo>
                    <a:pt x="7" y="11"/>
                  </a:lnTo>
                  <a:lnTo>
                    <a:pt x="11" y="13"/>
                  </a:lnTo>
                  <a:lnTo>
                    <a:pt x="15" y="13"/>
                  </a:lnTo>
                  <a:lnTo>
                    <a:pt x="24" y="10"/>
                  </a:lnTo>
                  <a:lnTo>
                    <a:pt x="27" y="7"/>
                  </a:lnTo>
                  <a:lnTo>
                    <a:pt x="27" y="7"/>
                  </a:lnTo>
                  <a:lnTo>
                    <a:pt x="27" y="4"/>
                  </a:lnTo>
                  <a:lnTo>
                    <a:pt x="24" y="3"/>
                  </a:lnTo>
                  <a:lnTo>
                    <a:pt x="18" y="1"/>
                  </a:lnTo>
                  <a:lnTo>
                    <a:pt x="12" y="0"/>
                  </a:lnTo>
                  <a:lnTo>
                    <a:pt x="7" y="1"/>
                  </a:lnTo>
                  <a:lnTo>
                    <a:pt x="2" y="1"/>
                  </a:lnTo>
                  <a:lnTo>
                    <a:pt x="0" y="4"/>
                  </a:lnTo>
                  <a:lnTo>
                    <a:pt x="1" y="7"/>
                  </a:lnTo>
                  <a:lnTo>
                    <a:pt x="1" y="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8" name="Freeform 309">
              <a:extLst>
                <a:ext uri="{FF2B5EF4-FFF2-40B4-BE49-F238E27FC236}">
                  <a16:creationId xmlns:a16="http://schemas.microsoft.com/office/drawing/2014/main" id="{52382E42-59C7-45E3-8ABA-31BCF85830A8}"/>
                </a:ext>
              </a:extLst>
            </p:cNvPr>
            <p:cNvSpPr>
              <a:spLocks/>
            </p:cNvSpPr>
            <p:nvPr/>
          </p:nvSpPr>
          <p:spPr bwMode="auto">
            <a:xfrm>
              <a:off x="2248595" y="3615302"/>
              <a:ext cx="131561" cy="148536"/>
            </a:xfrm>
            <a:custGeom>
              <a:avLst/>
              <a:gdLst/>
              <a:ahLst/>
              <a:cxnLst>
                <a:cxn ang="0">
                  <a:pos x="86" y="29"/>
                </a:cxn>
                <a:cxn ang="0">
                  <a:pos x="76" y="19"/>
                </a:cxn>
                <a:cxn ang="0">
                  <a:pos x="74" y="19"/>
                </a:cxn>
                <a:cxn ang="0">
                  <a:pos x="70" y="22"/>
                </a:cxn>
                <a:cxn ang="0">
                  <a:pos x="63" y="19"/>
                </a:cxn>
                <a:cxn ang="0">
                  <a:pos x="57" y="14"/>
                </a:cxn>
                <a:cxn ang="0">
                  <a:pos x="53" y="12"/>
                </a:cxn>
                <a:cxn ang="0">
                  <a:pos x="49" y="10"/>
                </a:cxn>
                <a:cxn ang="0">
                  <a:pos x="33" y="0"/>
                </a:cxn>
                <a:cxn ang="0">
                  <a:pos x="33" y="3"/>
                </a:cxn>
                <a:cxn ang="0">
                  <a:pos x="32" y="4"/>
                </a:cxn>
                <a:cxn ang="0">
                  <a:pos x="22" y="9"/>
                </a:cxn>
                <a:cxn ang="0">
                  <a:pos x="17" y="10"/>
                </a:cxn>
                <a:cxn ang="0">
                  <a:pos x="16" y="20"/>
                </a:cxn>
                <a:cxn ang="0">
                  <a:pos x="16" y="23"/>
                </a:cxn>
                <a:cxn ang="0">
                  <a:pos x="12" y="27"/>
                </a:cxn>
                <a:cxn ang="0">
                  <a:pos x="9" y="30"/>
                </a:cxn>
                <a:cxn ang="0">
                  <a:pos x="7" y="37"/>
                </a:cxn>
                <a:cxn ang="0">
                  <a:pos x="5" y="39"/>
                </a:cxn>
                <a:cxn ang="0">
                  <a:pos x="0" y="43"/>
                </a:cxn>
                <a:cxn ang="0">
                  <a:pos x="2" y="50"/>
                </a:cxn>
                <a:cxn ang="0">
                  <a:pos x="2" y="53"/>
                </a:cxn>
                <a:cxn ang="0">
                  <a:pos x="0" y="60"/>
                </a:cxn>
                <a:cxn ang="0">
                  <a:pos x="0" y="61"/>
                </a:cxn>
                <a:cxn ang="0">
                  <a:pos x="9" y="68"/>
                </a:cxn>
                <a:cxn ang="0">
                  <a:pos x="12" y="70"/>
                </a:cxn>
                <a:cxn ang="0">
                  <a:pos x="16" y="68"/>
                </a:cxn>
                <a:cxn ang="0">
                  <a:pos x="17" y="70"/>
                </a:cxn>
                <a:cxn ang="0">
                  <a:pos x="16" y="77"/>
                </a:cxn>
                <a:cxn ang="0">
                  <a:pos x="10" y="80"/>
                </a:cxn>
                <a:cxn ang="0">
                  <a:pos x="9" y="80"/>
                </a:cxn>
                <a:cxn ang="0">
                  <a:pos x="12" y="86"/>
                </a:cxn>
                <a:cxn ang="0">
                  <a:pos x="12" y="88"/>
                </a:cxn>
                <a:cxn ang="0">
                  <a:pos x="9" y="93"/>
                </a:cxn>
                <a:cxn ang="0">
                  <a:pos x="12" y="97"/>
                </a:cxn>
                <a:cxn ang="0">
                  <a:pos x="14" y="98"/>
                </a:cxn>
                <a:cxn ang="0">
                  <a:pos x="22" y="98"/>
                </a:cxn>
                <a:cxn ang="0">
                  <a:pos x="24" y="100"/>
                </a:cxn>
                <a:cxn ang="0">
                  <a:pos x="30" y="105"/>
                </a:cxn>
                <a:cxn ang="0">
                  <a:pos x="36" y="100"/>
                </a:cxn>
                <a:cxn ang="0">
                  <a:pos x="41" y="84"/>
                </a:cxn>
                <a:cxn ang="0">
                  <a:pos x="47" y="76"/>
                </a:cxn>
                <a:cxn ang="0">
                  <a:pos x="50" y="74"/>
                </a:cxn>
                <a:cxn ang="0">
                  <a:pos x="66" y="68"/>
                </a:cxn>
                <a:cxn ang="0">
                  <a:pos x="78" y="61"/>
                </a:cxn>
                <a:cxn ang="0">
                  <a:pos x="81" y="57"/>
                </a:cxn>
                <a:cxn ang="0">
                  <a:pos x="87" y="46"/>
                </a:cxn>
                <a:cxn ang="0">
                  <a:pos x="90" y="40"/>
                </a:cxn>
                <a:cxn ang="0">
                  <a:pos x="93" y="39"/>
                </a:cxn>
                <a:cxn ang="0">
                  <a:pos x="86" y="29"/>
                </a:cxn>
              </a:cxnLst>
              <a:rect l="0" t="0" r="r" b="b"/>
              <a:pathLst>
                <a:path w="93" h="105">
                  <a:moveTo>
                    <a:pt x="86" y="29"/>
                  </a:moveTo>
                  <a:lnTo>
                    <a:pt x="86" y="29"/>
                  </a:lnTo>
                  <a:lnTo>
                    <a:pt x="78" y="20"/>
                  </a:lnTo>
                  <a:lnTo>
                    <a:pt x="76" y="19"/>
                  </a:lnTo>
                  <a:lnTo>
                    <a:pt x="74" y="19"/>
                  </a:lnTo>
                  <a:lnTo>
                    <a:pt x="74" y="19"/>
                  </a:lnTo>
                  <a:lnTo>
                    <a:pt x="73" y="20"/>
                  </a:lnTo>
                  <a:lnTo>
                    <a:pt x="70" y="22"/>
                  </a:lnTo>
                  <a:lnTo>
                    <a:pt x="66" y="20"/>
                  </a:lnTo>
                  <a:lnTo>
                    <a:pt x="63" y="19"/>
                  </a:lnTo>
                  <a:lnTo>
                    <a:pt x="63" y="19"/>
                  </a:lnTo>
                  <a:lnTo>
                    <a:pt x="57" y="14"/>
                  </a:lnTo>
                  <a:lnTo>
                    <a:pt x="54" y="13"/>
                  </a:lnTo>
                  <a:lnTo>
                    <a:pt x="53" y="12"/>
                  </a:lnTo>
                  <a:lnTo>
                    <a:pt x="53" y="12"/>
                  </a:lnTo>
                  <a:lnTo>
                    <a:pt x="49" y="10"/>
                  </a:lnTo>
                  <a:lnTo>
                    <a:pt x="43" y="9"/>
                  </a:lnTo>
                  <a:lnTo>
                    <a:pt x="33" y="0"/>
                  </a:lnTo>
                  <a:lnTo>
                    <a:pt x="33" y="0"/>
                  </a:lnTo>
                  <a:lnTo>
                    <a:pt x="33" y="3"/>
                  </a:lnTo>
                  <a:lnTo>
                    <a:pt x="33" y="3"/>
                  </a:lnTo>
                  <a:lnTo>
                    <a:pt x="32" y="4"/>
                  </a:lnTo>
                  <a:lnTo>
                    <a:pt x="29" y="7"/>
                  </a:lnTo>
                  <a:lnTo>
                    <a:pt x="22" y="9"/>
                  </a:lnTo>
                  <a:lnTo>
                    <a:pt x="22" y="9"/>
                  </a:lnTo>
                  <a:lnTo>
                    <a:pt x="17" y="10"/>
                  </a:lnTo>
                  <a:lnTo>
                    <a:pt x="16" y="13"/>
                  </a:lnTo>
                  <a:lnTo>
                    <a:pt x="16" y="20"/>
                  </a:lnTo>
                  <a:lnTo>
                    <a:pt x="16" y="20"/>
                  </a:lnTo>
                  <a:lnTo>
                    <a:pt x="16" y="23"/>
                  </a:lnTo>
                  <a:lnTo>
                    <a:pt x="13" y="24"/>
                  </a:lnTo>
                  <a:lnTo>
                    <a:pt x="12" y="27"/>
                  </a:lnTo>
                  <a:lnTo>
                    <a:pt x="9" y="30"/>
                  </a:lnTo>
                  <a:lnTo>
                    <a:pt x="9" y="30"/>
                  </a:lnTo>
                  <a:lnTo>
                    <a:pt x="7" y="36"/>
                  </a:lnTo>
                  <a:lnTo>
                    <a:pt x="7" y="37"/>
                  </a:lnTo>
                  <a:lnTo>
                    <a:pt x="5" y="39"/>
                  </a:lnTo>
                  <a:lnTo>
                    <a:pt x="5" y="39"/>
                  </a:lnTo>
                  <a:lnTo>
                    <a:pt x="2" y="40"/>
                  </a:lnTo>
                  <a:lnTo>
                    <a:pt x="0" y="43"/>
                  </a:lnTo>
                  <a:lnTo>
                    <a:pt x="0" y="46"/>
                  </a:lnTo>
                  <a:lnTo>
                    <a:pt x="2" y="50"/>
                  </a:lnTo>
                  <a:lnTo>
                    <a:pt x="2" y="50"/>
                  </a:lnTo>
                  <a:lnTo>
                    <a:pt x="2" y="53"/>
                  </a:lnTo>
                  <a:lnTo>
                    <a:pt x="2" y="56"/>
                  </a:lnTo>
                  <a:lnTo>
                    <a:pt x="0" y="60"/>
                  </a:lnTo>
                  <a:lnTo>
                    <a:pt x="0" y="60"/>
                  </a:lnTo>
                  <a:lnTo>
                    <a:pt x="0" y="61"/>
                  </a:lnTo>
                  <a:lnTo>
                    <a:pt x="3" y="63"/>
                  </a:lnTo>
                  <a:lnTo>
                    <a:pt x="9" y="68"/>
                  </a:lnTo>
                  <a:lnTo>
                    <a:pt x="9" y="68"/>
                  </a:lnTo>
                  <a:lnTo>
                    <a:pt x="12" y="70"/>
                  </a:lnTo>
                  <a:lnTo>
                    <a:pt x="14" y="70"/>
                  </a:lnTo>
                  <a:lnTo>
                    <a:pt x="16" y="68"/>
                  </a:lnTo>
                  <a:lnTo>
                    <a:pt x="17" y="70"/>
                  </a:lnTo>
                  <a:lnTo>
                    <a:pt x="17" y="70"/>
                  </a:lnTo>
                  <a:lnTo>
                    <a:pt x="17" y="73"/>
                  </a:lnTo>
                  <a:lnTo>
                    <a:pt x="16" y="77"/>
                  </a:lnTo>
                  <a:lnTo>
                    <a:pt x="14" y="78"/>
                  </a:lnTo>
                  <a:lnTo>
                    <a:pt x="10" y="80"/>
                  </a:lnTo>
                  <a:lnTo>
                    <a:pt x="10" y="80"/>
                  </a:lnTo>
                  <a:lnTo>
                    <a:pt x="9" y="80"/>
                  </a:lnTo>
                  <a:lnTo>
                    <a:pt x="9" y="80"/>
                  </a:lnTo>
                  <a:lnTo>
                    <a:pt x="12" y="86"/>
                  </a:lnTo>
                  <a:lnTo>
                    <a:pt x="12" y="87"/>
                  </a:lnTo>
                  <a:lnTo>
                    <a:pt x="12" y="88"/>
                  </a:lnTo>
                  <a:lnTo>
                    <a:pt x="12" y="88"/>
                  </a:lnTo>
                  <a:lnTo>
                    <a:pt x="9" y="93"/>
                  </a:lnTo>
                  <a:lnTo>
                    <a:pt x="9" y="94"/>
                  </a:lnTo>
                  <a:lnTo>
                    <a:pt x="12" y="97"/>
                  </a:lnTo>
                  <a:lnTo>
                    <a:pt x="12" y="97"/>
                  </a:lnTo>
                  <a:lnTo>
                    <a:pt x="14" y="98"/>
                  </a:lnTo>
                  <a:lnTo>
                    <a:pt x="19" y="98"/>
                  </a:lnTo>
                  <a:lnTo>
                    <a:pt x="22" y="98"/>
                  </a:lnTo>
                  <a:lnTo>
                    <a:pt x="24" y="100"/>
                  </a:lnTo>
                  <a:lnTo>
                    <a:pt x="24" y="100"/>
                  </a:lnTo>
                  <a:lnTo>
                    <a:pt x="27" y="104"/>
                  </a:lnTo>
                  <a:lnTo>
                    <a:pt x="30" y="105"/>
                  </a:lnTo>
                  <a:lnTo>
                    <a:pt x="33" y="104"/>
                  </a:lnTo>
                  <a:lnTo>
                    <a:pt x="36" y="100"/>
                  </a:lnTo>
                  <a:lnTo>
                    <a:pt x="36" y="100"/>
                  </a:lnTo>
                  <a:lnTo>
                    <a:pt x="41" y="84"/>
                  </a:lnTo>
                  <a:lnTo>
                    <a:pt x="46" y="77"/>
                  </a:lnTo>
                  <a:lnTo>
                    <a:pt x="47" y="76"/>
                  </a:lnTo>
                  <a:lnTo>
                    <a:pt x="50" y="74"/>
                  </a:lnTo>
                  <a:lnTo>
                    <a:pt x="50" y="74"/>
                  </a:lnTo>
                  <a:lnTo>
                    <a:pt x="57" y="71"/>
                  </a:lnTo>
                  <a:lnTo>
                    <a:pt x="66" y="68"/>
                  </a:lnTo>
                  <a:lnTo>
                    <a:pt x="74" y="64"/>
                  </a:lnTo>
                  <a:lnTo>
                    <a:pt x="78" y="61"/>
                  </a:lnTo>
                  <a:lnTo>
                    <a:pt x="81" y="57"/>
                  </a:lnTo>
                  <a:lnTo>
                    <a:pt x="81" y="57"/>
                  </a:lnTo>
                  <a:lnTo>
                    <a:pt x="86" y="50"/>
                  </a:lnTo>
                  <a:lnTo>
                    <a:pt x="87" y="46"/>
                  </a:lnTo>
                  <a:lnTo>
                    <a:pt x="88" y="43"/>
                  </a:lnTo>
                  <a:lnTo>
                    <a:pt x="90" y="40"/>
                  </a:lnTo>
                  <a:lnTo>
                    <a:pt x="90" y="40"/>
                  </a:lnTo>
                  <a:lnTo>
                    <a:pt x="93" y="39"/>
                  </a:lnTo>
                  <a:lnTo>
                    <a:pt x="91" y="36"/>
                  </a:lnTo>
                  <a:lnTo>
                    <a:pt x="86" y="29"/>
                  </a:lnTo>
                  <a:lnTo>
                    <a:pt x="86" y="2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59" name="Freeform 310">
              <a:extLst>
                <a:ext uri="{FF2B5EF4-FFF2-40B4-BE49-F238E27FC236}">
                  <a16:creationId xmlns:a16="http://schemas.microsoft.com/office/drawing/2014/main" id="{E41B54C0-B682-4195-A715-C3BE4231BA65}"/>
                </a:ext>
              </a:extLst>
            </p:cNvPr>
            <p:cNvSpPr>
              <a:spLocks noEditPoints="1"/>
            </p:cNvSpPr>
            <p:nvPr/>
          </p:nvSpPr>
          <p:spPr bwMode="auto">
            <a:xfrm>
              <a:off x="2439570" y="1047750"/>
              <a:ext cx="1389166" cy="1034094"/>
            </a:xfrm>
            <a:custGeom>
              <a:avLst/>
              <a:gdLst/>
              <a:ahLst/>
              <a:cxnLst>
                <a:cxn ang="0">
                  <a:pos x="862" y="84"/>
                </a:cxn>
                <a:cxn ang="0">
                  <a:pos x="790" y="117"/>
                </a:cxn>
                <a:cxn ang="0">
                  <a:pos x="793" y="67"/>
                </a:cxn>
                <a:cxn ang="0">
                  <a:pos x="767" y="68"/>
                </a:cxn>
                <a:cxn ang="0">
                  <a:pos x="690" y="61"/>
                </a:cxn>
                <a:cxn ang="0">
                  <a:pos x="820" y="33"/>
                </a:cxn>
                <a:cxn ang="0">
                  <a:pos x="756" y="10"/>
                </a:cxn>
                <a:cxn ang="0">
                  <a:pos x="574" y="6"/>
                </a:cxn>
                <a:cxn ang="0">
                  <a:pos x="545" y="14"/>
                </a:cxn>
                <a:cxn ang="0">
                  <a:pos x="426" y="20"/>
                </a:cxn>
                <a:cxn ang="0">
                  <a:pos x="421" y="50"/>
                </a:cxn>
                <a:cxn ang="0">
                  <a:pos x="397" y="53"/>
                </a:cxn>
                <a:cxn ang="0">
                  <a:pos x="370" y="67"/>
                </a:cxn>
                <a:cxn ang="0">
                  <a:pos x="320" y="70"/>
                </a:cxn>
                <a:cxn ang="0">
                  <a:pos x="289" y="48"/>
                </a:cxn>
                <a:cxn ang="0">
                  <a:pos x="224" y="71"/>
                </a:cxn>
                <a:cxn ang="0">
                  <a:pos x="177" y="98"/>
                </a:cxn>
                <a:cxn ang="0">
                  <a:pos x="116" y="138"/>
                </a:cxn>
                <a:cxn ang="0">
                  <a:pos x="62" y="178"/>
                </a:cxn>
                <a:cxn ang="0">
                  <a:pos x="30" y="216"/>
                </a:cxn>
                <a:cxn ang="0">
                  <a:pos x="106" y="233"/>
                </a:cxn>
                <a:cxn ang="0">
                  <a:pos x="26" y="248"/>
                </a:cxn>
                <a:cxn ang="0">
                  <a:pos x="91" y="282"/>
                </a:cxn>
                <a:cxn ang="0">
                  <a:pos x="134" y="272"/>
                </a:cxn>
                <a:cxn ang="0">
                  <a:pos x="231" y="296"/>
                </a:cxn>
                <a:cxn ang="0">
                  <a:pos x="275" y="357"/>
                </a:cxn>
                <a:cxn ang="0">
                  <a:pos x="281" y="403"/>
                </a:cxn>
                <a:cxn ang="0">
                  <a:pos x="316" y="415"/>
                </a:cxn>
                <a:cxn ang="0">
                  <a:pos x="342" y="450"/>
                </a:cxn>
                <a:cxn ang="0">
                  <a:pos x="353" y="471"/>
                </a:cxn>
                <a:cxn ang="0">
                  <a:pos x="320" y="512"/>
                </a:cxn>
                <a:cxn ang="0">
                  <a:pos x="322" y="558"/>
                </a:cxn>
                <a:cxn ang="0">
                  <a:pos x="335" y="619"/>
                </a:cxn>
                <a:cxn ang="0">
                  <a:pos x="363" y="653"/>
                </a:cxn>
                <a:cxn ang="0">
                  <a:pos x="409" y="708"/>
                </a:cxn>
                <a:cxn ang="0">
                  <a:pos x="474" y="730"/>
                </a:cxn>
                <a:cxn ang="0">
                  <a:pos x="490" y="669"/>
                </a:cxn>
                <a:cxn ang="0">
                  <a:pos x="514" y="640"/>
                </a:cxn>
                <a:cxn ang="0">
                  <a:pos x="520" y="607"/>
                </a:cxn>
                <a:cxn ang="0">
                  <a:pos x="547" y="588"/>
                </a:cxn>
                <a:cxn ang="0">
                  <a:pos x="571" y="582"/>
                </a:cxn>
                <a:cxn ang="0">
                  <a:pos x="656" y="528"/>
                </a:cxn>
                <a:cxn ang="0">
                  <a:pos x="699" y="512"/>
                </a:cxn>
                <a:cxn ang="0">
                  <a:pos x="823" y="461"/>
                </a:cxn>
                <a:cxn ang="0">
                  <a:pos x="754" y="451"/>
                </a:cxn>
                <a:cxn ang="0">
                  <a:pos x="801" y="452"/>
                </a:cxn>
                <a:cxn ang="0">
                  <a:pos x="787" y="398"/>
                </a:cxn>
                <a:cxn ang="0">
                  <a:pos x="820" y="377"/>
                </a:cxn>
                <a:cxn ang="0">
                  <a:pos x="786" y="366"/>
                </a:cxn>
                <a:cxn ang="0">
                  <a:pos x="847" y="360"/>
                </a:cxn>
                <a:cxn ang="0">
                  <a:pos x="870" y="327"/>
                </a:cxn>
                <a:cxn ang="0">
                  <a:pos x="865" y="303"/>
                </a:cxn>
                <a:cxn ang="0">
                  <a:pos x="825" y="263"/>
                </a:cxn>
                <a:cxn ang="0">
                  <a:pos x="882" y="252"/>
                </a:cxn>
                <a:cxn ang="0">
                  <a:pos x="845" y="226"/>
                </a:cxn>
                <a:cxn ang="0">
                  <a:pos x="827" y="223"/>
                </a:cxn>
                <a:cxn ang="0">
                  <a:pos x="858" y="174"/>
                </a:cxn>
                <a:cxn ang="0">
                  <a:pos x="877" y="138"/>
                </a:cxn>
                <a:cxn ang="0">
                  <a:pos x="912" y="127"/>
                </a:cxn>
                <a:cxn ang="0">
                  <a:pos x="925" y="108"/>
                </a:cxn>
                <a:cxn ang="0">
                  <a:pos x="928" y="67"/>
                </a:cxn>
                <a:cxn ang="0">
                  <a:pos x="292" y="462"/>
                </a:cxn>
                <a:cxn ang="0">
                  <a:pos x="336" y="479"/>
                </a:cxn>
              </a:cxnLst>
              <a:rect l="0" t="0" r="r" b="b"/>
              <a:pathLst>
                <a:path w="982" h="731">
                  <a:moveTo>
                    <a:pt x="928" y="67"/>
                  </a:moveTo>
                  <a:lnTo>
                    <a:pt x="928" y="67"/>
                  </a:lnTo>
                  <a:lnTo>
                    <a:pt x="915" y="67"/>
                  </a:lnTo>
                  <a:lnTo>
                    <a:pt x="905" y="70"/>
                  </a:lnTo>
                  <a:lnTo>
                    <a:pt x="901" y="71"/>
                  </a:lnTo>
                  <a:lnTo>
                    <a:pt x="898" y="74"/>
                  </a:lnTo>
                  <a:lnTo>
                    <a:pt x="895" y="77"/>
                  </a:lnTo>
                  <a:lnTo>
                    <a:pt x="895" y="81"/>
                  </a:lnTo>
                  <a:lnTo>
                    <a:pt x="895" y="81"/>
                  </a:lnTo>
                  <a:lnTo>
                    <a:pt x="894" y="85"/>
                  </a:lnTo>
                  <a:lnTo>
                    <a:pt x="891" y="87"/>
                  </a:lnTo>
                  <a:lnTo>
                    <a:pt x="887" y="87"/>
                  </a:lnTo>
                  <a:lnTo>
                    <a:pt x="881" y="85"/>
                  </a:lnTo>
                  <a:lnTo>
                    <a:pt x="871" y="83"/>
                  </a:lnTo>
                  <a:lnTo>
                    <a:pt x="865" y="83"/>
                  </a:lnTo>
                  <a:lnTo>
                    <a:pt x="862" y="84"/>
                  </a:lnTo>
                  <a:lnTo>
                    <a:pt x="862" y="84"/>
                  </a:lnTo>
                  <a:lnTo>
                    <a:pt x="858" y="84"/>
                  </a:lnTo>
                  <a:lnTo>
                    <a:pt x="857" y="84"/>
                  </a:lnTo>
                  <a:lnTo>
                    <a:pt x="855" y="81"/>
                  </a:lnTo>
                  <a:lnTo>
                    <a:pt x="853" y="78"/>
                  </a:lnTo>
                  <a:lnTo>
                    <a:pt x="851" y="77"/>
                  </a:lnTo>
                  <a:lnTo>
                    <a:pt x="848" y="78"/>
                  </a:lnTo>
                  <a:lnTo>
                    <a:pt x="848" y="78"/>
                  </a:lnTo>
                  <a:lnTo>
                    <a:pt x="840" y="83"/>
                  </a:lnTo>
                  <a:lnTo>
                    <a:pt x="833" y="88"/>
                  </a:lnTo>
                  <a:lnTo>
                    <a:pt x="824" y="94"/>
                  </a:lnTo>
                  <a:lnTo>
                    <a:pt x="817" y="100"/>
                  </a:lnTo>
                  <a:lnTo>
                    <a:pt x="817" y="100"/>
                  </a:lnTo>
                  <a:lnTo>
                    <a:pt x="808" y="104"/>
                  </a:lnTo>
                  <a:lnTo>
                    <a:pt x="801" y="110"/>
                  </a:lnTo>
                  <a:lnTo>
                    <a:pt x="794" y="114"/>
                  </a:lnTo>
                  <a:lnTo>
                    <a:pt x="790" y="117"/>
                  </a:lnTo>
                  <a:lnTo>
                    <a:pt x="790" y="117"/>
                  </a:lnTo>
                  <a:lnTo>
                    <a:pt x="788" y="115"/>
                  </a:lnTo>
                  <a:lnTo>
                    <a:pt x="788" y="114"/>
                  </a:lnTo>
                  <a:lnTo>
                    <a:pt x="796" y="105"/>
                  </a:lnTo>
                  <a:lnTo>
                    <a:pt x="816" y="84"/>
                  </a:lnTo>
                  <a:lnTo>
                    <a:pt x="816" y="84"/>
                  </a:lnTo>
                  <a:lnTo>
                    <a:pt x="820" y="80"/>
                  </a:lnTo>
                  <a:lnTo>
                    <a:pt x="821" y="75"/>
                  </a:lnTo>
                  <a:lnTo>
                    <a:pt x="821" y="71"/>
                  </a:lnTo>
                  <a:lnTo>
                    <a:pt x="821" y="67"/>
                  </a:lnTo>
                  <a:lnTo>
                    <a:pt x="818" y="64"/>
                  </a:lnTo>
                  <a:lnTo>
                    <a:pt x="816" y="61"/>
                  </a:lnTo>
                  <a:lnTo>
                    <a:pt x="811" y="60"/>
                  </a:lnTo>
                  <a:lnTo>
                    <a:pt x="806" y="60"/>
                  </a:lnTo>
                  <a:lnTo>
                    <a:pt x="806" y="60"/>
                  </a:lnTo>
                  <a:lnTo>
                    <a:pt x="801" y="61"/>
                  </a:lnTo>
                  <a:lnTo>
                    <a:pt x="797" y="63"/>
                  </a:lnTo>
                  <a:lnTo>
                    <a:pt x="793" y="67"/>
                  </a:lnTo>
                  <a:lnTo>
                    <a:pt x="790" y="70"/>
                  </a:lnTo>
                  <a:lnTo>
                    <a:pt x="788" y="73"/>
                  </a:lnTo>
                  <a:lnTo>
                    <a:pt x="786" y="73"/>
                  </a:lnTo>
                  <a:lnTo>
                    <a:pt x="786" y="73"/>
                  </a:lnTo>
                  <a:lnTo>
                    <a:pt x="774" y="77"/>
                  </a:lnTo>
                  <a:lnTo>
                    <a:pt x="757" y="84"/>
                  </a:lnTo>
                  <a:lnTo>
                    <a:pt x="742" y="90"/>
                  </a:lnTo>
                  <a:lnTo>
                    <a:pt x="737" y="90"/>
                  </a:lnTo>
                  <a:lnTo>
                    <a:pt x="734" y="90"/>
                  </a:lnTo>
                  <a:lnTo>
                    <a:pt x="734" y="90"/>
                  </a:lnTo>
                  <a:lnTo>
                    <a:pt x="734" y="90"/>
                  </a:lnTo>
                  <a:lnTo>
                    <a:pt x="734" y="87"/>
                  </a:lnTo>
                  <a:lnTo>
                    <a:pt x="739" y="84"/>
                  </a:lnTo>
                  <a:lnTo>
                    <a:pt x="750" y="78"/>
                  </a:lnTo>
                  <a:lnTo>
                    <a:pt x="761" y="73"/>
                  </a:lnTo>
                  <a:lnTo>
                    <a:pt x="766" y="70"/>
                  </a:lnTo>
                  <a:lnTo>
                    <a:pt x="767" y="68"/>
                  </a:lnTo>
                  <a:lnTo>
                    <a:pt x="767" y="68"/>
                  </a:lnTo>
                  <a:lnTo>
                    <a:pt x="766" y="67"/>
                  </a:lnTo>
                  <a:lnTo>
                    <a:pt x="760" y="65"/>
                  </a:lnTo>
                  <a:lnTo>
                    <a:pt x="742" y="64"/>
                  </a:lnTo>
                  <a:lnTo>
                    <a:pt x="722" y="65"/>
                  </a:lnTo>
                  <a:lnTo>
                    <a:pt x="703" y="67"/>
                  </a:lnTo>
                  <a:lnTo>
                    <a:pt x="703" y="67"/>
                  </a:lnTo>
                  <a:lnTo>
                    <a:pt x="686" y="70"/>
                  </a:lnTo>
                  <a:lnTo>
                    <a:pt x="668" y="74"/>
                  </a:lnTo>
                  <a:lnTo>
                    <a:pt x="653" y="77"/>
                  </a:lnTo>
                  <a:lnTo>
                    <a:pt x="649" y="77"/>
                  </a:lnTo>
                  <a:lnTo>
                    <a:pt x="648" y="75"/>
                  </a:lnTo>
                  <a:lnTo>
                    <a:pt x="648" y="75"/>
                  </a:lnTo>
                  <a:lnTo>
                    <a:pt x="649" y="73"/>
                  </a:lnTo>
                  <a:lnTo>
                    <a:pt x="653" y="70"/>
                  </a:lnTo>
                  <a:lnTo>
                    <a:pt x="670" y="65"/>
                  </a:lnTo>
                  <a:lnTo>
                    <a:pt x="690" y="61"/>
                  </a:lnTo>
                  <a:lnTo>
                    <a:pt x="709" y="58"/>
                  </a:lnTo>
                  <a:lnTo>
                    <a:pt x="709" y="58"/>
                  </a:lnTo>
                  <a:lnTo>
                    <a:pt x="727" y="58"/>
                  </a:lnTo>
                  <a:lnTo>
                    <a:pt x="749" y="58"/>
                  </a:lnTo>
                  <a:lnTo>
                    <a:pt x="769" y="57"/>
                  </a:lnTo>
                  <a:lnTo>
                    <a:pt x="777" y="55"/>
                  </a:lnTo>
                  <a:lnTo>
                    <a:pt x="784" y="54"/>
                  </a:lnTo>
                  <a:lnTo>
                    <a:pt x="784" y="54"/>
                  </a:lnTo>
                  <a:lnTo>
                    <a:pt x="797" y="50"/>
                  </a:lnTo>
                  <a:lnTo>
                    <a:pt x="811" y="47"/>
                  </a:lnTo>
                  <a:lnTo>
                    <a:pt x="823" y="44"/>
                  </a:lnTo>
                  <a:lnTo>
                    <a:pt x="825" y="43"/>
                  </a:lnTo>
                  <a:lnTo>
                    <a:pt x="828" y="41"/>
                  </a:lnTo>
                  <a:lnTo>
                    <a:pt x="828" y="41"/>
                  </a:lnTo>
                  <a:lnTo>
                    <a:pt x="828" y="38"/>
                  </a:lnTo>
                  <a:lnTo>
                    <a:pt x="827" y="37"/>
                  </a:lnTo>
                  <a:lnTo>
                    <a:pt x="820" y="33"/>
                  </a:lnTo>
                  <a:lnTo>
                    <a:pt x="808" y="30"/>
                  </a:lnTo>
                  <a:lnTo>
                    <a:pt x="798" y="30"/>
                  </a:lnTo>
                  <a:lnTo>
                    <a:pt x="798" y="30"/>
                  </a:lnTo>
                  <a:lnTo>
                    <a:pt x="790" y="30"/>
                  </a:lnTo>
                  <a:lnTo>
                    <a:pt x="783" y="28"/>
                  </a:lnTo>
                  <a:lnTo>
                    <a:pt x="779" y="26"/>
                  </a:lnTo>
                  <a:lnTo>
                    <a:pt x="777" y="24"/>
                  </a:lnTo>
                  <a:lnTo>
                    <a:pt x="777" y="23"/>
                  </a:lnTo>
                  <a:lnTo>
                    <a:pt x="777" y="23"/>
                  </a:lnTo>
                  <a:lnTo>
                    <a:pt x="777" y="21"/>
                  </a:lnTo>
                  <a:lnTo>
                    <a:pt x="774" y="18"/>
                  </a:lnTo>
                  <a:lnTo>
                    <a:pt x="769" y="17"/>
                  </a:lnTo>
                  <a:lnTo>
                    <a:pt x="761" y="14"/>
                  </a:lnTo>
                  <a:lnTo>
                    <a:pt x="759" y="13"/>
                  </a:lnTo>
                  <a:lnTo>
                    <a:pt x="757" y="11"/>
                  </a:lnTo>
                  <a:lnTo>
                    <a:pt x="757" y="11"/>
                  </a:lnTo>
                  <a:lnTo>
                    <a:pt x="756" y="10"/>
                  </a:lnTo>
                  <a:lnTo>
                    <a:pt x="750" y="9"/>
                  </a:lnTo>
                  <a:lnTo>
                    <a:pt x="737" y="9"/>
                  </a:lnTo>
                  <a:lnTo>
                    <a:pt x="723" y="9"/>
                  </a:lnTo>
                  <a:lnTo>
                    <a:pt x="716" y="7"/>
                  </a:lnTo>
                  <a:lnTo>
                    <a:pt x="713" y="6"/>
                  </a:lnTo>
                  <a:lnTo>
                    <a:pt x="713" y="6"/>
                  </a:lnTo>
                  <a:lnTo>
                    <a:pt x="705" y="3"/>
                  </a:lnTo>
                  <a:lnTo>
                    <a:pt x="692" y="0"/>
                  </a:lnTo>
                  <a:lnTo>
                    <a:pt x="678" y="0"/>
                  </a:lnTo>
                  <a:lnTo>
                    <a:pt x="663" y="0"/>
                  </a:lnTo>
                  <a:lnTo>
                    <a:pt x="663" y="0"/>
                  </a:lnTo>
                  <a:lnTo>
                    <a:pt x="626" y="1"/>
                  </a:lnTo>
                  <a:lnTo>
                    <a:pt x="596" y="1"/>
                  </a:lnTo>
                  <a:lnTo>
                    <a:pt x="596" y="1"/>
                  </a:lnTo>
                  <a:lnTo>
                    <a:pt x="585" y="4"/>
                  </a:lnTo>
                  <a:lnTo>
                    <a:pt x="579" y="6"/>
                  </a:lnTo>
                  <a:lnTo>
                    <a:pt x="574" y="6"/>
                  </a:lnTo>
                  <a:lnTo>
                    <a:pt x="574" y="6"/>
                  </a:lnTo>
                  <a:lnTo>
                    <a:pt x="568" y="6"/>
                  </a:lnTo>
                  <a:lnTo>
                    <a:pt x="561" y="7"/>
                  </a:lnTo>
                  <a:lnTo>
                    <a:pt x="558" y="10"/>
                  </a:lnTo>
                  <a:lnTo>
                    <a:pt x="557" y="11"/>
                  </a:lnTo>
                  <a:lnTo>
                    <a:pt x="558" y="13"/>
                  </a:lnTo>
                  <a:lnTo>
                    <a:pt x="558" y="13"/>
                  </a:lnTo>
                  <a:lnTo>
                    <a:pt x="561" y="17"/>
                  </a:lnTo>
                  <a:lnTo>
                    <a:pt x="559" y="18"/>
                  </a:lnTo>
                  <a:lnTo>
                    <a:pt x="558" y="21"/>
                  </a:lnTo>
                  <a:lnTo>
                    <a:pt x="555" y="23"/>
                  </a:lnTo>
                  <a:lnTo>
                    <a:pt x="549" y="23"/>
                  </a:lnTo>
                  <a:lnTo>
                    <a:pt x="547" y="21"/>
                  </a:lnTo>
                  <a:lnTo>
                    <a:pt x="547" y="20"/>
                  </a:lnTo>
                  <a:lnTo>
                    <a:pt x="547" y="20"/>
                  </a:lnTo>
                  <a:lnTo>
                    <a:pt x="547" y="17"/>
                  </a:lnTo>
                  <a:lnTo>
                    <a:pt x="545" y="14"/>
                  </a:lnTo>
                  <a:lnTo>
                    <a:pt x="538" y="13"/>
                  </a:lnTo>
                  <a:lnTo>
                    <a:pt x="530" y="11"/>
                  </a:lnTo>
                  <a:lnTo>
                    <a:pt x="525" y="13"/>
                  </a:lnTo>
                  <a:lnTo>
                    <a:pt x="522" y="14"/>
                  </a:lnTo>
                  <a:lnTo>
                    <a:pt x="522" y="14"/>
                  </a:lnTo>
                  <a:lnTo>
                    <a:pt x="518" y="16"/>
                  </a:lnTo>
                  <a:lnTo>
                    <a:pt x="513" y="16"/>
                  </a:lnTo>
                  <a:lnTo>
                    <a:pt x="500" y="14"/>
                  </a:lnTo>
                  <a:lnTo>
                    <a:pt x="487" y="13"/>
                  </a:lnTo>
                  <a:lnTo>
                    <a:pt x="481" y="13"/>
                  </a:lnTo>
                  <a:lnTo>
                    <a:pt x="478" y="14"/>
                  </a:lnTo>
                  <a:lnTo>
                    <a:pt x="478" y="14"/>
                  </a:lnTo>
                  <a:lnTo>
                    <a:pt x="476" y="16"/>
                  </a:lnTo>
                  <a:lnTo>
                    <a:pt x="470" y="17"/>
                  </a:lnTo>
                  <a:lnTo>
                    <a:pt x="454" y="18"/>
                  </a:lnTo>
                  <a:lnTo>
                    <a:pt x="437" y="20"/>
                  </a:lnTo>
                  <a:lnTo>
                    <a:pt x="426" y="20"/>
                  </a:lnTo>
                  <a:lnTo>
                    <a:pt x="426" y="20"/>
                  </a:lnTo>
                  <a:lnTo>
                    <a:pt x="423" y="21"/>
                  </a:lnTo>
                  <a:lnTo>
                    <a:pt x="423" y="23"/>
                  </a:lnTo>
                  <a:lnTo>
                    <a:pt x="430" y="27"/>
                  </a:lnTo>
                  <a:lnTo>
                    <a:pt x="439" y="31"/>
                  </a:lnTo>
                  <a:lnTo>
                    <a:pt x="441" y="33"/>
                  </a:lnTo>
                  <a:lnTo>
                    <a:pt x="441" y="36"/>
                  </a:lnTo>
                  <a:lnTo>
                    <a:pt x="441" y="36"/>
                  </a:lnTo>
                  <a:lnTo>
                    <a:pt x="440" y="37"/>
                  </a:lnTo>
                  <a:lnTo>
                    <a:pt x="436" y="37"/>
                  </a:lnTo>
                  <a:lnTo>
                    <a:pt x="424" y="38"/>
                  </a:lnTo>
                  <a:lnTo>
                    <a:pt x="414" y="40"/>
                  </a:lnTo>
                  <a:lnTo>
                    <a:pt x="413" y="41"/>
                  </a:lnTo>
                  <a:lnTo>
                    <a:pt x="413" y="44"/>
                  </a:lnTo>
                  <a:lnTo>
                    <a:pt x="413" y="44"/>
                  </a:lnTo>
                  <a:lnTo>
                    <a:pt x="417" y="47"/>
                  </a:lnTo>
                  <a:lnTo>
                    <a:pt x="421" y="50"/>
                  </a:lnTo>
                  <a:lnTo>
                    <a:pt x="433" y="55"/>
                  </a:lnTo>
                  <a:lnTo>
                    <a:pt x="444" y="61"/>
                  </a:lnTo>
                  <a:lnTo>
                    <a:pt x="454" y="70"/>
                  </a:lnTo>
                  <a:lnTo>
                    <a:pt x="454" y="70"/>
                  </a:lnTo>
                  <a:lnTo>
                    <a:pt x="457" y="73"/>
                  </a:lnTo>
                  <a:lnTo>
                    <a:pt x="457" y="74"/>
                  </a:lnTo>
                  <a:lnTo>
                    <a:pt x="456" y="75"/>
                  </a:lnTo>
                  <a:lnTo>
                    <a:pt x="453" y="74"/>
                  </a:lnTo>
                  <a:lnTo>
                    <a:pt x="443" y="71"/>
                  </a:lnTo>
                  <a:lnTo>
                    <a:pt x="433" y="65"/>
                  </a:lnTo>
                  <a:lnTo>
                    <a:pt x="433" y="65"/>
                  </a:lnTo>
                  <a:lnTo>
                    <a:pt x="429" y="63"/>
                  </a:lnTo>
                  <a:lnTo>
                    <a:pt x="423" y="61"/>
                  </a:lnTo>
                  <a:lnTo>
                    <a:pt x="413" y="58"/>
                  </a:lnTo>
                  <a:lnTo>
                    <a:pt x="404" y="57"/>
                  </a:lnTo>
                  <a:lnTo>
                    <a:pt x="400" y="54"/>
                  </a:lnTo>
                  <a:lnTo>
                    <a:pt x="397" y="53"/>
                  </a:lnTo>
                  <a:lnTo>
                    <a:pt x="397" y="53"/>
                  </a:lnTo>
                  <a:lnTo>
                    <a:pt x="394" y="50"/>
                  </a:lnTo>
                  <a:lnTo>
                    <a:pt x="389" y="47"/>
                  </a:lnTo>
                  <a:lnTo>
                    <a:pt x="376" y="43"/>
                  </a:lnTo>
                  <a:lnTo>
                    <a:pt x="363" y="41"/>
                  </a:lnTo>
                  <a:lnTo>
                    <a:pt x="357" y="41"/>
                  </a:lnTo>
                  <a:lnTo>
                    <a:pt x="355" y="43"/>
                  </a:lnTo>
                  <a:lnTo>
                    <a:pt x="355" y="43"/>
                  </a:lnTo>
                  <a:lnTo>
                    <a:pt x="353" y="46"/>
                  </a:lnTo>
                  <a:lnTo>
                    <a:pt x="353" y="47"/>
                  </a:lnTo>
                  <a:lnTo>
                    <a:pt x="360" y="54"/>
                  </a:lnTo>
                  <a:lnTo>
                    <a:pt x="370" y="60"/>
                  </a:lnTo>
                  <a:lnTo>
                    <a:pt x="373" y="63"/>
                  </a:lnTo>
                  <a:lnTo>
                    <a:pt x="375" y="65"/>
                  </a:lnTo>
                  <a:lnTo>
                    <a:pt x="375" y="65"/>
                  </a:lnTo>
                  <a:lnTo>
                    <a:pt x="373" y="67"/>
                  </a:lnTo>
                  <a:lnTo>
                    <a:pt x="370" y="67"/>
                  </a:lnTo>
                  <a:lnTo>
                    <a:pt x="365" y="67"/>
                  </a:lnTo>
                  <a:lnTo>
                    <a:pt x="356" y="65"/>
                  </a:lnTo>
                  <a:lnTo>
                    <a:pt x="352" y="65"/>
                  </a:lnTo>
                  <a:lnTo>
                    <a:pt x="352" y="65"/>
                  </a:lnTo>
                  <a:lnTo>
                    <a:pt x="350" y="65"/>
                  </a:lnTo>
                  <a:lnTo>
                    <a:pt x="347" y="64"/>
                  </a:lnTo>
                  <a:lnTo>
                    <a:pt x="339" y="58"/>
                  </a:lnTo>
                  <a:lnTo>
                    <a:pt x="330" y="53"/>
                  </a:lnTo>
                  <a:lnTo>
                    <a:pt x="326" y="50"/>
                  </a:lnTo>
                  <a:lnTo>
                    <a:pt x="322" y="50"/>
                  </a:lnTo>
                  <a:lnTo>
                    <a:pt x="322" y="50"/>
                  </a:lnTo>
                  <a:lnTo>
                    <a:pt x="319" y="50"/>
                  </a:lnTo>
                  <a:lnTo>
                    <a:pt x="318" y="51"/>
                  </a:lnTo>
                  <a:lnTo>
                    <a:pt x="318" y="55"/>
                  </a:lnTo>
                  <a:lnTo>
                    <a:pt x="319" y="61"/>
                  </a:lnTo>
                  <a:lnTo>
                    <a:pt x="320" y="70"/>
                  </a:lnTo>
                  <a:lnTo>
                    <a:pt x="320" y="70"/>
                  </a:lnTo>
                  <a:lnTo>
                    <a:pt x="320" y="74"/>
                  </a:lnTo>
                  <a:lnTo>
                    <a:pt x="318" y="78"/>
                  </a:lnTo>
                  <a:lnTo>
                    <a:pt x="312" y="83"/>
                  </a:lnTo>
                  <a:lnTo>
                    <a:pt x="308" y="84"/>
                  </a:lnTo>
                  <a:lnTo>
                    <a:pt x="306" y="84"/>
                  </a:lnTo>
                  <a:lnTo>
                    <a:pt x="308" y="81"/>
                  </a:lnTo>
                  <a:lnTo>
                    <a:pt x="308" y="81"/>
                  </a:lnTo>
                  <a:lnTo>
                    <a:pt x="309" y="77"/>
                  </a:lnTo>
                  <a:lnTo>
                    <a:pt x="309" y="73"/>
                  </a:lnTo>
                  <a:lnTo>
                    <a:pt x="309" y="63"/>
                  </a:lnTo>
                  <a:lnTo>
                    <a:pt x="308" y="58"/>
                  </a:lnTo>
                  <a:lnTo>
                    <a:pt x="305" y="54"/>
                  </a:lnTo>
                  <a:lnTo>
                    <a:pt x="302" y="50"/>
                  </a:lnTo>
                  <a:lnTo>
                    <a:pt x="299" y="48"/>
                  </a:lnTo>
                  <a:lnTo>
                    <a:pt x="299" y="48"/>
                  </a:lnTo>
                  <a:lnTo>
                    <a:pt x="295" y="47"/>
                  </a:lnTo>
                  <a:lnTo>
                    <a:pt x="289" y="48"/>
                  </a:lnTo>
                  <a:lnTo>
                    <a:pt x="276" y="51"/>
                  </a:lnTo>
                  <a:lnTo>
                    <a:pt x="262" y="54"/>
                  </a:lnTo>
                  <a:lnTo>
                    <a:pt x="251" y="55"/>
                  </a:lnTo>
                  <a:lnTo>
                    <a:pt x="251" y="55"/>
                  </a:lnTo>
                  <a:lnTo>
                    <a:pt x="239" y="57"/>
                  </a:lnTo>
                  <a:lnTo>
                    <a:pt x="231" y="58"/>
                  </a:lnTo>
                  <a:lnTo>
                    <a:pt x="228" y="60"/>
                  </a:lnTo>
                  <a:lnTo>
                    <a:pt x="227" y="61"/>
                  </a:lnTo>
                  <a:lnTo>
                    <a:pt x="228" y="64"/>
                  </a:lnTo>
                  <a:lnTo>
                    <a:pt x="231" y="67"/>
                  </a:lnTo>
                  <a:lnTo>
                    <a:pt x="231" y="67"/>
                  </a:lnTo>
                  <a:lnTo>
                    <a:pt x="234" y="68"/>
                  </a:lnTo>
                  <a:lnTo>
                    <a:pt x="235" y="71"/>
                  </a:lnTo>
                  <a:lnTo>
                    <a:pt x="235" y="73"/>
                  </a:lnTo>
                  <a:lnTo>
                    <a:pt x="234" y="73"/>
                  </a:lnTo>
                  <a:lnTo>
                    <a:pt x="228" y="73"/>
                  </a:lnTo>
                  <a:lnTo>
                    <a:pt x="224" y="71"/>
                  </a:lnTo>
                  <a:lnTo>
                    <a:pt x="221" y="70"/>
                  </a:lnTo>
                  <a:lnTo>
                    <a:pt x="221" y="70"/>
                  </a:lnTo>
                  <a:lnTo>
                    <a:pt x="215" y="67"/>
                  </a:lnTo>
                  <a:lnTo>
                    <a:pt x="209" y="67"/>
                  </a:lnTo>
                  <a:lnTo>
                    <a:pt x="195" y="67"/>
                  </a:lnTo>
                  <a:lnTo>
                    <a:pt x="185" y="71"/>
                  </a:lnTo>
                  <a:lnTo>
                    <a:pt x="184" y="73"/>
                  </a:lnTo>
                  <a:lnTo>
                    <a:pt x="184" y="74"/>
                  </a:lnTo>
                  <a:lnTo>
                    <a:pt x="184" y="74"/>
                  </a:lnTo>
                  <a:lnTo>
                    <a:pt x="188" y="80"/>
                  </a:lnTo>
                  <a:lnTo>
                    <a:pt x="191" y="87"/>
                  </a:lnTo>
                  <a:lnTo>
                    <a:pt x="191" y="92"/>
                  </a:lnTo>
                  <a:lnTo>
                    <a:pt x="190" y="98"/>
                  </a:lnTo>
                  <a:lnTo>
                    <a:pt x="190" y="98"/>
                  </a:lnTo>
                  <a:lnTo>
                    <a:pt x="187" y="100"/>
                  </a:lnTo>
                  <a:lnTo>
                    <a:pt x="184" y="100"/>
                  </a:lnTo>
                  <a:lnTo>
                    <a:pt x="177" y="98"/>
                  </a:lnTo>
                  <a:lnTo>
                    <a:pt x="168" y="95"/>
                  </a:lnTo>
                  <a:lnTo>
                    <a:pt x="163" y="94"/>
                  </a:lnTo>
                  <a:lnTo>
                    <a:pt x="158" y="94"/>
                  </a:lnTo>
                  <a:lnTo>
                    <a:pt x="158" y="94"/>
                  </a:lnTo>
                  <a:lnTo>
                    <a:pt x="151" y="95"/>
                  </a:lnTo>
                  <a:lnTo>
                    <a:pt x="141" y="100"/>
                  </a:lnTo>
                  <a:lnTo>
                    <a:pt x="116" y="111"/>
                  </a:lnTo>
                  <a:lnTo>
                    <a:pt x="103" y="118"/>
                  </a:lnTo>
                  <a:lnTo>
                    <a:pt x="93" y="124"/>
                  </a:lnTo>
                  <a:lnTo>
                    <a:pt x="87" y="129"/>
                  </a:lnTo>
                  <a:lnTo>
                    <a:pt x="86" y="131"/>
                  </a:lnTo>
                  <a:lnTo>
                    <a:pt x="86" y="134"/>
                  </a:lnTo>
                  <a:lnTo>
                    <a:pt x="86" y="134"/>
                  </a:lnTo>
                  <a:lnTo>
                    <a:pt x="89" y="135"/>
                  </a:lnTo>
                  <a:lnTo>
                    <a:pt x="91" y="137"/>
                  </a:lnTo>
                  <a:lnTo>
                    <a:pt x="103" y="138"/>
                  </a:lnTo>
                  <a:lnTo>
                    <a:pt x="116" y="138"/>
                  </a:lnTo>
                  <a:lnTo>
                    <a:pt x="121" y="138"/>
                  </a:lnTo>
                  <a:lnTo>
                    <a:pt x="126" y="139"/>
                  </a:lnTo>
                  <a:lnTo>
                    <a:pt x="126" y="139"/>
                  </a:lnTo>
                  <a:lnTo>
                    <a:pt x="127" y="142"/>
                  </a:lnTo>
                  <a:lnTo>
                    <a:pt x="128" y="145"/>
                  </a:lnTo>
                  <a:lnTo>
                    <a:pt x="127" y="149"/>
                  </a:lnTo>
                  <a:lnTo>
                    <a:pt x="126" y="154"/>
                  </a:lnTo>
                  <a:lnTo>
                    <a:pt x="120" y="162"/>
                  </a:lnTo>
                  <a:lnTo>
                    <a:pt x="111" y="169"/>
                  </a:lnTo>
                  <a:lnTo>
                    <a:pt x="111" y="169"/>
                  </a:lnTo>
                  <a:lnTo>
                    <a:pt x="107" y="171"/>
                  </a:lnTo>
                  <a:lnTo>
                    <a:pt x="100" y="172"/>
                  </a:lnTo>
                  <a:lnTo>
                    <a:pt x="83" y="172"/>
                  </a:lnTo>
                  <a:lnTo>
                    <a:pt x="69" y="174"/>
                  </a:lnTo>
                  <a:lnTo>
                    <a:pt x="63" y="175"/>
                  </a:lnTo>
                  <a:lnTo>
                    <a:pt x="62" y="178"/>
                  </a:lnTo>
                  <a:lnTo>
                    <a:pt x="62" y="178"/>
                  </a:lnTo>
                  <a:lnTo>
                    <a:pt x="60" y="179"/>
                  </a:lnTo>
                  <a:lnTo>
                    <a:pt x="59" y="181"/>
                  </a:lnTo>
                  <a:lnTo>
                    <a:pt x="52" y="184"/>
                  </a:lnTo>
                  <a:lnTo>
                    <a:pt x="30" y="188"/>
                  </a:lnTo>
                  <a:lnTo>
                    <a:pt x="19" y="191"/>
                  </a:lnTo>
                  <a:lnTo>
                    <a:pt x="9" y="193"/>
                  </a:lnTo>
                  <a:lnTo>
                    <a:pt x="3" y="196"/>
                  </a:lnTo>
                  <a:lnTo>
                    <a:pt x="0" y="199"/>
                  </a:lnTo>
                  <a:lnTo>
                    <a:pt x="0" y="202"/>
                  </a:lnTo>
                  <a:lnTo>
                    <a:pt x="0" y="202"/>
                  </a:lnTo>
                  <a:lnTo>
                    <a:pt x="0" y="205"/>
                  </a:lnTo>
                  <a:lnTo>
                    <a:pt x="2" y="209"/>
                  </a:lnTo>
                  <a:lnTo>
                    <a:pt x="6" y="212"/>
                  </a:lnTo>
                  <a:lnTo>
                    <a:pt x="10" y="213"/>
                  </a:lnTo>
                  <a:lnTo>
                    <a:pt x="10" y="213"/>
                  </a:lnTo>
                  <a:lnTo>
                    <a:pt x="23" y="215"/>
                  </a:lnTo>
                  <a:lnTo>
                    <a:pt x="30" y="216"/>
                  </a:lnTo>
                  <a:lnTo>
                    <a:pt x="33" y="218"/>
                  </a:lnTo>
                  <a:lnTo>
                    <a:pt x="36" y="220"/>
                  </a:lnTo>
                  <a:lnTo>
                    <a:pt x="36" y="220"/>
                  </a:lnTo>
                  <a:lnTo>
                    <a:pt x="40" y="223"/>
                  </a:lnTo>
                  <a:lnTo>
                    <a:pt x="44" y="226"/>
                  </a:lnTo>
                  <a:lnTo>
                    <a:pt x="56" y="228"/>
                  </a:lnTo>
                  <a:lnTo>
                    <a:pt x="67" y="228"/>
                  </a:lnTo>
                  <a:lnTo>
                    <a:pt x="80" y="225"/>
                  </a:lnTo>
                  <a:lnTo>
                    <a:pt x="80" y="225"/>
                  </a:lnTo>
                  <a:lnTo>
                    <a:pt x="86" y="222"/>
                  </a:lnTo>
                  <a:lnTo>
                    <a:pt x="90" y="222"/>
                  </a:lnTo>
                  <a:lnTo>
                    <a:pt x="94" y="222"/>
                  </a:lnTo>
                  <a:lnTo>
                    <a:pt x="99" y="223"/>
                  </a:lnTo>
                  <a:lnTo>
                    <a:pt x="101" y="225"/>
                  </a:lnTo>
                  <a:lnTo>
                    <a:pt x="103" y="228"/>
                  </a:lnTo>
                  <a:lnTo>
                    <a:pt x="104" y="230"/>
                  </a:lnTo>
                  <a:lnTo>
                    <a:pt x="106" y="233"/>
                  </a:lnTo>
                  <a:lnTo>
                    <a:pt x="106" y="233"/>
                  </a:lnTo>
                  <a:lnTo>
                    <a:pt x="103" y="236"/>
                  </a:lnTo>
                  <a:lnTo>
                    <a:pt x="100" y="236"/>
                  </a:lnTo>
                  <a:lnTo>
                    <a:pt x="87" y="236"/>
                  </a:lnTo>
                  <a:lnTo>
                    <a:pt x="73" y="235"/>
                  </a:lnTo>
                  <a:lnTo>
                    <a:pt x="66" y="235"/>
                  </a:lnTo>
                  <a:lnTo>
                    <a:pt x="62" y="236"/>
                  </a:lnTo>
                  <a:lnTo>
                    <a:pt x="62" y="236"/>
                  </a:lnTo>
                  <a:lnTo>
                    <a:pt x="57" y="239"/>
                  </a:lnTo>
                  <a:lnTo>
                    <a:pt x="52" y="239"/>
                  </a:lnTo>
                  <a:lnTo>
                    <a:pt x="37" y="240"/>
                  </a:lnTo>
                  <a:lnTo>
                    <a:pt x="26" y="240"/>
                  </a:lnTo>
                  <a:lnTo>
                    <a:pt x="23" y="242"/>
                  </a:lnTo>
                  <a:lnTo>
                    <a:pt x="23" y="245"/>
                  </a:lnTo>
                  <a:lnTo>
                    <a:pt x="23" y="245"/>
                  </a:lnTo>
                  <a:lnTo>
                    <a:pt x="23" y="246"/>
                  </a:lnTo>
                  <a:lnTo>
                    <a:pt x="26" y="248"/>
                  </a:lnTo>
                  <a:lnTo>
                    <a:pt x="33" y="249"/>
                  </a:lnTo>
                  <a:lnTo>
                    <a:pt x="52" y="252"/>
                  </a:lnTo>
                  <a:lnTo>
                    <a:pt x="52" y="252"/>
                  </a:lnTo>
                  <a:lnTo>
                    <a:pt x="54" y="253"/>
                  </a:lnTo>
                  <a:lnTo>
                    <a:pt x="57" y="255"/>
                  </a:lnTo>
                  <a:lnTo>
                    <a:pt x="57" y="256"/>
                  </a:lnTo>
                  <a:lnTo>
                    <a:pt x="56" y="257"/>
                  </a:lnTo>
                  <a:lnTo>
                    <a:pt x="53" y="260"/>
                  </a:lnTo>
                  <a:lnTo>
                    <a:pt x="52" y="265"/>
                  </a:lnTo>
                  <a:lnTo>
                    <a:pt x="52" y="265"/>
                  </a:lnTo>
                  <a:lnTo>
                    <a:pt x="53" y="267"/>
                  </a:lnTo>
                  <a:lnTo>
                    <a:pt x="56" y="269"/>
                  </a:lnTo>
                  <a:lnTo>
                    <a:pt x="63" y="272"/>
                  </a:lnTo>
                  <a:lnTo>
                    <a:pt x="72" y="275"/>
                  </a:lnTo>
                  <a:lnTo>
                    <a:pt x="72" y="275"/>
                  </a:lnTo>
                  <a:lnTo>
                    <a:pt x="81" y="279"/>
                  </a:lnTo>
                  <a:lnTo>
                    <a:pt x="91" y="282"/>
                  </a:lnTo>
                  <a:lnTo>
                    <a:pt x="97" y="282"/>
                  </a:lnTo>
                  <a:lnTo>
                    <a:pt x="99" y="280"/>
                  </a:lnTo>
                  <a:lnTo>
                    <a:pt x="97" y="277"/>
                  </a:lnTo>
                  <a:lnTo>
                    <a:pt x="97" y="277"/>
                  </a:lnTo>
                  <a:lnTo>
                    <a:pt x="96" y="276"/>
                  </a:lnTo>
                  <a:lnTo>
                    <a:pt x="96" y="275"/>
                  </a:lnTo>
                  <a:lnTo>
                    <a:pt x="99" y="273"/>
                  </a:lnTo>
                  <a:lnTo>
                    <a:pt x="101" y="273"/>
                  </a:lnTo>
                  <a:lnTo>
                    <a:pt x="108" y="273"/>
                  </a:lnTo>
                  <a:lnTo>
                    <a:pt x="113" y="276"/>
                  </a:lnTo>
                  <a:lnTo>
                    <a:pt x="113" y="276"/>
                  </a:lnTo>
                  <a:lnTo>
                    <a:pt x="114" y="277"/>
                  </a:lnTo>
                  <a:lnTo>
                    <a:pt x="117" y="277"/>
                  </a:lnTo>
                  <a:lnTo>
                    <a:pt x="121" y="275"/>
                  </a:lnTo>
                  <a:lnTo>
                    <a:pt x="127" y="272"/>
                  </a:lnTo>
                  <a:lnTo>
                    <a:pt x="131" y="272"/>
                  </a:lnTo>
                  <a:lnTo>
                    <a:pt x="134" y="272"/>
                  </a:lnTo>
                  <a:lnTo>
                    <a:pt x="134" y="272"/>
                  </a:lnTo>
                  <a:lnTo>
                    <a:pt x="137" y="272"/>
                  </a:lnTo>
                  <a:lnTo>
                    <a:pt x="140" y="272"/>
                  </a:lnTo>
                  <a:lnTo>
                    <a:pt x="145" y="269"/>
                  </a:lnTo>
                  <a:lnTo>
                    <a:pt x="148" y="267"/>
                  </a:lnTo>
                  <a:lnTo>
                    <a:pt x="151" y="267"/>
                  </a:lnTo>
                  <a:lnTo>
                    <a:pt x="154" y="269"/>
                  </a:lnTo>
                  <a:lnTo>
                    <a:pt x="154" y="269"/>
                  </a:lnTo>
                  <a:lnTo>
                    <a:pt x="164" y="272"/>
                  </a:lnTo>
                  <a:lnTo>
                    <a:pt x="178" y="275"/>
                  </a:lnTo>
                  <a:lnTo>
                    <a:pt x="194" y="277"/>
                  </a:lnTo>
                  <a:lnTo>
                    <a:pt x="205" y="282"/>
                  </a:lnTo>
                  <a:lnTo>
                    <a:pt x="205" y="282"/>
                  </a:lnTo>
                  <a:lnTo>
                    <a:pt x="215" y="286"/>
                  </a:lnTo>
                  <a:lnTo>
                    <a:pt x="224" y="289"/>
                  </a:lnTo>
                  <a:lnTo>
                    <a:pt x="229" y="293"/>
                  </a:lnTo>
                  <a:lnTo>
                    <a:pt x="231" y="296"/>
                  </a:lnTo>
                  <a:lnTo>
                    <a:pt x="231" y="299"/>
                  </a:lnTo>
                  <a:lnTo>
                    <a:pt x="231" y="299"/>
                  </a:lnTo>
                  <a:lnTo>
                    <a:pt x="231" y="302"/>
                  </a:lnTo>
                  <a:lnTo>
                    <a:pt x="232" y="304"/>
                  </a:lnTo>
                  <a:lnTo>
                    <a:pt x="237" y="310"/>
                  </a:lnTo>
                  <a:lnTo>
                    <a:pt x="244" y="316"/>
                  </a:lnTo>
                  <a:lnTo>
                    <a:pt x="254" y="320"/>
                  </a:lnTo>
                  <a:lnTo>
                    <a:pt x="254" y="320"/>
                  </a:lnTo>
                  <a:lnTo>
                    <a:pt x="258" y="323"/>
                  </a:lnTo>
                  <a:lnTo>
                    <a:pt x="261" y="326"/>
                  </a:lnTo>
                  <a:lnTo>
                    <a:pt x="266" y="331"/>
                  </a:lnTo>
                  <a:lnTo>
                    <a:pt x="268" y="340"/>
                  </a:lnTo>
                  <a:lnTo>
                    <a:pt x="268" y="346"/>
                  </a:lnTo>
                  <a:lnTo>
                    <a:pt x="268" y="346"/>
                  </a:lnTo>
                  <a:lnTo>
                    <a:pt x="268" y="349"/>
                  </a:lnTo>
                  <a:lnTo>
                    <a:pt x="271" y="351"/>
                  </a:lnTo>
                  <a:lnTo>
                    <a:pt x="275" y="357"/>
                  </a:lnTo>
                  <a:lnTo>
                    <a:pt x="279" y="360"/>
                  </a:lnTo>
                  <a:lnTo>
                    <a:pt x="279" y="363"/>
                  </a:lnTo>
                  <a:lnTo>
                    <a:pt x="279" y="364"/>
                  </a:lnTo>
                  <a:lnTo>
                    <a:pt x="279" y="364"/>
                  </a:lnTo>
                  <a:lnTo>
                    <a:pt x="279" y="367"/>
                  </a:lnTo>
                  <a:lnTo>
                    <a:pt x="279" y="370"/>
                  </a:lnTo>
                  <a:lnTo>
                    <a:pt x="282" y="376"/>
                  </a:lnTo>
                  <a:lnTo>
                    <a:pt x="288" y="380"/>
                  </a:lnTo>
                  <a:lnTo>
                    <a:pt x="288" y="380"/>
                  </a:lnTo>
                  <a:lnTo>
                    <a:pt x="289" y="383"/>
                  </a:lnTo>
                  <a:lnTo>
                    <a:pt x="289" y="386"/>
                  </a:lnTo>
                  <a:lnTo>
                    <a:pt x="285" y="391"/>
                  </a:lnTo>
                  <a:lnTo>
                    <a:pt x="279" y="395"/>
                  </a:lnTo>
                  <a:lnTo>
                    <a:pt x="279" y="398"/>
                  </a:lnTo>
                  <a:lnTo>
                    <a:pt x="279" y="400"/>
                  </a:lnTo>
                  <a:lnTo>
                    <a:pt x="279" y="400"/>
                  </a:lnTo>
                  <a:lnTo>
                    <a:pt x="281" y="403"/>
                  </a:lnTo>
                  <a:lnTo>
                    <a:pt x="281" y="405"/>
                  </a:lnTo>
                  <a:lnTo>
                    <a:pt x="279" y="413"/>
                  </a:lnTo>
                  <a:lnTo>
                    <a:pt x="279" y="415"/>
                  </a:lnTo>
                  <a:lnTo>
                    <a:pt x="281" y="418"/>
                  </a:lnTo>
                  <a:lnTo>
                    <a:pt x="282" y="421"/>
                  </a:lnTo>
                  <a:lnTo>
                    <a:pt x="288" y="423"/>
                  </a:lnTo>
                  <a:lnTo>
                    <a:pt x="288" y="423"/>
                  </a:lnTo>
                  <a:lnTo>
                    <a:pt x="292" y="423"/>
                  </a:lnTo>
                  <a:lnTo>
                    <a:pt x="296" y="421"/>
                  </a:lnTo>
                  <a:lnTo>
                    <a:pt x="301" y="418"/>
                  </a:lnTo>
                  <a:lnTo>
                    <a:pt x="305" y="414"/>
                  </a:lnTo>
                  <a:lnTo>
                    <a:pt x="308" y="413"/>
                  </a:lnTo>
                  <a:lnTo>
                    <a:pt x="312" y="411"/>
                  </a:lnTo>
                  <a:lnTo>
                    <a:pt x="312" y="411"/>
                  </a:lnTo>
                  <a:lnTo>
                    <a:pt x="315" y="413"/>
                  </a:lnTo>
                  <a:lnTo>
                    <a:pt x="316" y="413"/>
                  </a:lnTo>
                  <a:lnTo>
                    <a:pt x="316" y="415"/>
                  </a:lnTo>
                  <a:lnTo>
                    <a:pt x="316" y="417"/>
                  </a:lnTo>
                  <a:lnTo>
                    <a:pt x="315" y="423"/>
                  </a:lnTo>
                  <a:lnTo>
                    <a:pt x="315" y="425"/>
                  </a:lnTo>
                  <a:lnTo>
                    <a:pt x="318" y="428"/>
                  </a:lnTo>
                  <a:lnTo>
                    <a:pt x="318" y="428"/>
                  </a:lnTo>
                  <a:lnTo>
                    <a:pt x="323" y="431"/>
                  </a:lnTo>
                  <a:lnTo>
                    <a:pt x="330" y="434"/>
                  </a:lnTo>
                  <a:lnTo>
                    <a:pt x="339" y="437"/>
                  </a:lnTo>
                  <a:lnTo>
                    <a:pt x="347" y="442"/>
                  </a:lnTo>
                  <a:lnTo>
                    <a:pt x="347" y="442"/>
                  </a:lnTo>
                  <a:lnTo>
                    <a:pt x="352" y="445"/>
                  </a:lnTo>
                  <a:lnTo>
                    <a:pt x="353" y="448"/>
                  </a:lnTo>
                  <a:lnTo>
                    <a:pt x="353" y="451"/>
                  </a:lnTo>
                  <a:lnTo>
                    <a:pt x="353" y="452"/>
                  </a:lnTo>
                  <a:lnTo>
                    <a:pt x="352" y="452"/>
                  </a:lnTo>
                  <a:lnTo>
                    <a:pt x="349" y="452"/>
                  </a:lnTo>
                  <a:lnTo>
                    <a:pt x="342" y="450"/>
                  </a:lnTo>
                  <a:lnTo>
                    <a:pt x="342" y="450"/>
                  </a:lnTo>
                  <a:lnTo>
                    <a:pt x="336" y="447"/>
                  </a:lnTo>
                  <a:lnTo>
                    <a:pt x="330" y="445"/>
                  </a:lnTo>
                  <a:lnTo>
                    <a:pt x="316" y="444"/>
                  </a:lnTo>
                  <a:lnTo>
                    <a:pt x="303" y="444"/>
                  </a:lnTo>
                  <a:lnTo>
                    <a:pt x="299" y="445"/>
                  </a:lnTo>
                  <a:lnTo>
                    <a:pt x="299" y="445"/>
                  </a:lnTo>
                  <a:lnTo>
                    <a:pt x="299" y="445"/>
                  </a:lnTo>
                  <a:lnTo>
                    <a:pt x="303" y="451"/>
                  </a:lnTo>
                  <a:lnTo>
                    <a:pt x="318" y="458"/>
                  </a:lnTo>
                  <a:lnTo>
                    <a:pt x="332" y="464"/>
                  </a:lnTo>
                  <a:lnTo>
                    <a:pt x="338" y="465"/>
                  </a:lnTo>
                  <a:lnTo>
                    <a:pt x="342" y="465"/>
                  </a:lnTo>
                  <a:lnTo>
                    <a:pt x="342" y="465"/>
                  </a:lnTo>
                  <a:lnTo>
                    <a:pt x="345" y="465"/>
                  </a:lnTo>
                  <a:lnTo>
                    <a:pt x="347" y="467"/>
                  </a:lnTo>
                  <a:lnTo>
                    <a:pt x="353" y="471"/>
                  </a:lnTo>
                  <a:lnTo>
                    <a:pt x="356" y="477"/>
                  </a:lnTo>
                  <a:lnTo>
                    <a:pt x="357" y="479"/>
                  </a:lnTo>
                  <a:lnTo>
                    <a:pt x="356" y="482"/>
                  </a:lnTo>
                  <a:lnTo>
                    <a:pt x="356" y="482"/>
                  </a:lnTo>
                  <a:lnTo>
                    <a:pt x="353" y="487"/>
                  </a:lnTo>
                  <a:lnTo>
                    <a:pt x="353" y="494"/>
                  </a:lnTo>
                  <a:lnTo>
                    <a:pt x="353" y="505"/>
                  </a:lnTo>
                  <a:lnTo>
                    <a:pt x="353" y="505"/>
                  </a:lnTo>
                  <a:lnTo>
                    <a:pt x="352" y="506"/>
                  </a:lnTo>
                  <a:lnTo>
                    <a:pt x="350" y="506"/>
                  </a:lnTo>
                  <a:lnTo>
                    <a:pt x="345" y="506"/>
                  </a:lnTo>
                  <a:lnTo>
                    <a:pt x="339" y="505"/>
                  </a:lnTo>
                  <a:lnTo>
                    <a:pt x="332" y="505"/>
                  </a:lnTo>
                  <a:lnTo>
                    <a:pt x="332" y="505"/>
                  </a:lnTo>
                  <a:lnTo>
                    <a:pt x="328" y="506"/>
                  </a:lnTo>
                  <a:lnTo>
                    <a:pt x="323" y="508"/>
                  </a:lnTo>
                  <a:lnTo>
                    <a:pt x="320" y="512"/>
                  </a:lnTo>
                  <a:lnTo>
                    <a:pt x="319" y="516"/>
                  </a:lnTo>
                  <a:lnTo>
                    <a:pt x="319" y="516"/>
                  </a:lnTo>
                  <a:lnTo>
                    <a:pt x="319" y="519"/>
                  </a:lnTo>
                  <a:lnTo>
                    <a:pt x="318" y="522"/>
                  </a:lnTo>
                  <a:lnTo>
                    <a:pt x="313" y="528"/>
                  </a:lnTo>
                  <a:lnTo>
                    <a:pt x="309" y="533"/>
                  </a:lnTo>
                  <a:lnTo>
                    <a:pt x="308" y="536"/>
                  </a:lnTo>
                  <a:lnTo>
                    <a:pt x="306" y="541"/>
                  </a:lnTo>
                  <a:lnTo>
                    <a:pt x="306" y="541"/>
                  </a:lnTo>
                  <a:lnTo>
                    <a:pt x="306" y="543"/>
                  </a:lnTo>
                  <a:lnTo>
                    <a:pt x="308" y="546"/>
                  </a:lnTo>
                  <a:lnTo>
                    <a:pt x="311" y="549"/>
                  </a:lnTo>
                  <a:lnTo>
                    <a:pt x="316" y="552"/>
                  </a:lnTo>
                  <a:lnTo>
                    <a:pt x="322" y="555"/>
                  </a:lnTo>
                  <a:lnTo>
                    <a:pt x="322" y="555"/>
                  </a:lnTo>
                  <a:lnTo>
                    <a:pt x="323" y="556"/>
                  </a:lnTo>
                  <a:lnTo>
                    <a:pt x="322" y="558"/>
                  </a:lnTo>
                  <a:lnTo>
                    <a:pt x="318" y="560"/>
                  </a:lnTo>
                  <a:lnTo>
                    <a:pt x="312" y="563"/>
                  </a:lnTo>
                  <a:lnTo>
                    <a:pt x="311" y="566"/>
                  </a:lnTo>
                  <a:lnTo>
                    <a:pt x="309" y="569"/>
                  </a:lnTo>
                  <a:lnTo>
                    <a:pt x="309" y="569"/>
                  </a:lnTo>
                  <a:lnTo>
                    <a:pt x="309" y="572"/>
                  </a:lnTo>
                  <a:lnTo>
                    <a:pt x="312" y="575"/>
                  </a:lnTo>
                  <a:lnTo>
                    <a:pt x="318" y="582"/>
                  </a:lnTo>
                  <a:lnTo>
                    <a:pt x="325" y="588"/>
                  </a:lnTo>
                  <a:lnTo>
                    <a:pt x="332" y="592"/>
                  </a:lnTo>
                  <a:lnTo>
                    <a:pt x="332" y="592"/>
                  </a:lnTo>
                  <a:lnTo>
                    <a:pt x="333" y="593"/>
                  </a:lnTo>
                  <a:lnTo>
                    <a:pt x="335" y="596"/>
                  </a:lnTo>
                  <a:lnTo>
                    <a:pt x="335" y="603"/>
                  </a:lnTo>
                  <a:lnTo>
                    <a:pt x="333" y="612"/>
                  </a:lnTo>
                  <a:lnTo>
                    <a:pt x="335" y="619"/>
                  </a:lnTo>
                  <a:lnTo>
                    <a:pt x="335" y="619"/>
                  </a:lnTo>
                  <a:lnTo>
                    <a:pt x="336" y="622"/>
                  </a:lnTo>
                  <a:lnTo>
                    <a:pt x="338" y="623"/>
                  </a:lnTo>
                  <a:lnTo>
                    <a:pt x="340" y="623"/>
                  </a:lnTo>
                  <a:lnTo>
                    <a:pt x="343" y="623"/>
                  </a:lnTo>
                  <a:lnTo>
                    <a:pt x="343" y="625"/>
                  </a:lnTo>
                  <a:lnTo>
                    <a:pt x="345" y="627"/>
                  </a:lnTo>
                  <a:lnTo>
                    <a:pt x="345" y="627"/>
                  </a:lnTo>
                  <a:lnTo>
                    <a:pt x="345" y="632"/>
                  </a:lnTo>
                  <a:lnTo>
                    <a:pt x="345" y="634"/>
                  </a:lnTo>
                  <a:lnTo>
                    <a:pt x="347" y="637"/>
                  </a:lnTo>
                  <a:lnTo>
                    <a:pt x="350" y="640"/>
                  </a:lnTo>
                  <a:lnTo>
                    <a:pt x="352" y="644"/>
                  </a:lnTo>
                  <a:lnTo>
                    <a:pt x="352" y="644"/>
                  </a:lnTo>
                  <a:lnTo>
                    <a:pt x="353" y="646"/>
                  </a:lnTo>
                  <a:lnTo>
                    <a:pt x="355" y="647"/>
                  </a:lnTo>
                  <a:lnTo>
                    <a:pt x="359" y="650"/>
                  </a:lnTo>
                  <a:lnTo>
                    <a:pt x="363" y="653"/>
                  </a:lnTo>
                  <a:lnTo>
                    <a:pt x="365" y="654"/>
                  </a:lnTo>
                  <a:lnTo>
                    <a:pt x="365" y="657"/>
                  </a:lnTo>
                  <a:lnTo>
                    <a:pt x="365" y="657"/>
                  </a:lnTo>
                  <a:lnTo>
                    <a:pt x="365" y="663"/>
                  </a:lnTo>
                  <a:lnTo>
                    <a:pt x="366" y="669"/>
                  </a:lnTo>
                  <a:lnTo>
                    <a:pt x="372" y="677"/>
                  </a:lnTo>
                  <a:lnTo>
                    <a:pt x="372" y="677"/>
                  </a:lnTo>
                  <a:lnTo>
                    <a:pt x="382" y="686"/>
                  </a:lnTo>
                  <a:lnTo>
                    <a:pt x="386" y="691"/>
                  </a:lnTo>
                  <a:lnTo>
                    <a:pt x="390" y="696"/>
                  </a:lnTo>
                  <a:lnTo>
                    <a:pt x="390" y="696"/>
                  </a:lnTo>
                  <a:lnTo>
                    <a:pt x="393" y="701"/>
                  </a:lnTo>
                  <a:lnTo>
                    <a:pt x="397" y="706"/>
                  </a:lnTo>
                  <a:lnTo>
                    <a:pt x="402" y="708"/>
                  </a:lnTo>
                  <a:lnTo>
                    <a:pt x="404" y="708"/>
                  </a:lnTo>
                  <a:lnTo>
                    <a:pt x="409" y="708"/>
                  </a:lnTo>
                  <a:lnTo>
                    <a:pt x="409" y="708"/>
                  </a:lnTo>
                  <a:lnTo>
                    <a:pt x="413" y="707"/>
                  </a:lnTo>
                  <a:lnTo>
                    <a:pt x="417" y="710"/>
                  </a:lnTo>
                  <a:lnTo>
                    <a:pt x="420" y="711"/>
                  </a:lnTo>
                  <a:lnTo>
                    <a:pt x="424" y="713"/>
                  </a:lnTo>
                  <a:lnTo>
                    <a:pt x="424" y="713"/>
                  </a:lnTo>
                  <a:lnTo>
                    <a:pt x="429" y="713"/>
                  </a:lnTo>
                  <a:lnTo>
                    <a:pt x="434" y="714"/>
                  </a:lnTo>
                  <a:lnTo>
                    <a:pt x="440" y="717"/>
                  </a:lnTo>
                  <a:lnTo>
                    <a:pt x="443" y="721"/>
                  </a:lnTo>
                  <a:lnTo>
                    <a:pt x="443" y="721"/>
                  </a:lnTo>
                  <a:lnTo>
                    <a:pt x="444" y="723"/>
                  </a:lnTo>
                  <a:lnTo>
                    <a:pt x="447" y="724"/>
                  </a:lnTo>
                  <a:lnTo>
                    <a:pt x="456" y="728"/>
                  </a:lnTo>
                  <a:lnTo>
                    <a:pt x="471" y="731"/>
                  </a:lnTo>
                  <a:lnTo>
                    <a:pt x="471" y="731"/>
                  </a:lnTo>
                  <a:lnTo>
                    <a:pt x="473" y="731"/>
                  </a:lnTo>
                  <a:lnTo>
                    <a:pt x="474" y="730"/>
                  </a:lnTo>
                  <a:lnTo>
                    <a:pt x="477" y="727"/>
                  </a:lnTo>
                  <a:lnTo>
                    <a:pt x="480" y="723"/>
                  </a:lnTo>
                  <a:lnTo>
                    <a:pt x="483" y="720"/>
                  </a:lnTo>
                  <a:lnTo>
                    <a:pt x="483" y="720"/>
                  </a:lnTo>
                  <a:lnTo>
                    <a:pt x="484" y="717"/>
                  </a:lnTo>
                  <a:lnTo>
                    <a:pt x="485" y="714"/>
                  </a:lnTo>
                  <a:lnTo>
                    <a:pt x="487" y="706"/>
                  </a:lnTo>
                  <a:lnTo>
                    <a:pt x="488" y="698"/>
                  </a:lnTo>
                  <a:lnTo>
                    <a:pt x="488" y="696"/>
                  </a:lnTo>
                  <a:lnTo>
                    <a:pt x="491" y="694"/>
                  </a:lnTo>
                  <a:lnTo>
                    <a:pt x="491" y="694"/>
                  </a:lnTo>
                  <a:lnTo>
                    <a:pt x="493" y="693"/>
                  </a:lnTo>
                  <a:lnTo>
                    <a:pt x="493" y="690"/>
                  </a:lnTo>
                  <a:lnTo>
                    <a:pt x="494" y="681"/>
                  </a:lnTo>
                  <a:lnTo>
                    <a:pt x="493" y="673"/>
                  </a:lnTo>
                  <a:lnTo>
                    <a:pt x="491" y="670"/>
                  </a:lnTo>
                  <a:lnTo>
                    <a:pt x="490" y="669"/>
                  </a:lnTo>
                  <a:lnTo>
                    <a:pt x="490" y="669"/>
                  </a:lnTo>
                  <a:lnTo>
                    <a:pt x="487" y="667"/>
                  </a:lnTo>
                  <a:lnTo>
                    <a:pt x="487" y="664"/>
                  </a:lnTo>
                  <a:lnTo>
                    <a:pt x="491" y="661"/>
                  </a:lnTo>
                  <a:lnTo>
                    <a:pt x="497" y="661"/>
                  </a:lnTo>
                  <a:lnTo>
                    <a:pt x="497" y="661"/>
                  </a:lnTo>
                  <a:lnTo>
                    <a:pt x="501" y="661"/>
                  </a:lnTo>
                  <a:lnTo>
                    <a:pt x="503" y="660"/>
                  </a:lnTo>
                  <a:lnTo>
                    <a:pt x="505" y="656"/>
                  </a:lnTo>
                  <a:lnTo>
                    <a:pt x="507" y="653"/>
                  </a:lnTo>
                  <a:lnTo>
                    <a:pt x="508" y="652"/>
                  </a:lnTo>
                  <a:lnTo>
                    <a:pt x="510" y="650"/>
                  </a:lnTo>
                  <a:lnTo>
                    <a:pt x="510" y="650"/>
                  </a:lnTo>
                  <a:lnTo>
                    <a:pt x="511" y="649"/>
                  </a:lnTo>
                  <a:lnTo>
                    <a:pt x="513" y="647"/>
                  </a:lnTo>
                  <a:lnTo>
                    <a:pt x="514" y="643"/>
                  </a:lnTo>
                  <a:lnTo>
                    <a:pt x="514" y="640"/>
                  </a:lnTo>
                  <a:lnTo>
                    <a:pt x="517" y="637"/>
                  </a:lnTo>
                  <a:lnTo>
                    <a:pt x="517" y="637"/>
                  </a:lnTo>
                  <a:lnTo>
                    <a:pt x="518" y="636"/>
                  </a:lnTo>
                  <a:lnTo>
                    <a:pt x="518" y="633"/>
                  </a:lnTo>
                  <a:lnTo>
                    <a:pt x="518" y="630"/>
                  </a:lnTo>
                  <a:lnTo>
                    <a:pt x="517" y="626"/>
                  </a:lnTo>
                  <a:lnTo>
                    <a:pt x="517" y="626"/>
                  </a:lnTo>
                  <a:lnTo>
                    <a:pt x="515" y="623"/>
                  </a:lnTo>
                  <a:lnTo>
                    <a:pt x="517" y="622"/>
                  </a:lnTo>
                  <a:lnTo>
                    <a:pt x="520" y="620"/>
                  </a:lnTo>
                  <a:lnTo>
                    <a:pt x="522" y="619"/>
                  </a:lnTo>
                  <a:lnTo>
                    <a:pt x="522" y="619"/>
                  </a:lnTo>
                  <a:lnTo>
                    <a:pt x="525" y="617"/>
                  </a:lnTo>
                  <a:lnTo>
                    <a:pt x="527" y="613"/>
                  </a:lnTo>
                  <a:lnTo>
                    <a:pt x="524" y="610"/>
                  </a:lnTo>
                  <a:lnTo>
                    <a:pt x="520" y="607"/>
                  </a:lnTo>
                  <a:lnTo>
                    <a:pt x="520" y="607"/>
                  </a:lnTo>
                  <a:lnTo>
                    <a:pt x="515" y="605"/>
                  </a:lnTo>
                  <a:lnTo>
                    <a:pt x="515" y="600"/>
                  </a:lnTo>
                  <a:lnTo>
                    <a:pt x="515" y="599"/>
                  </a:lnTo>
                  <a:lnTo>
                    <a:pt x="517" y="599"/>
                  </a:lnTo>
                  <a:lnTo>
                    <a:pt x="520" y="599"/>
                  </a:lnTo>
                  <a:lnTo>
                    <a:pt x="522" y="600"/>
                  </a:lnTo>
                  <a:lnTo>
                    <a:pt x="522" y="600"/>
                  </a:lnTo>
                  <a:lnTo>
                    <a:pt x="527" y="603"/>
                  </a:lnTo>
                  <a:lnTo>
                    <a:pt x="531" y="603"/>
                  </a:lnTo>
                  <a:lnTo>
                    <a:pt x="532" y="600"/>
                  </a:lnTo>
                  <a:lnTo>
                    <a:pt x="531" y="596"/>
                  </a:lnTo>
                  <a:lnTo>
                    <a:pt x="531" y="596"/>
                  </a:lnTo>
                  <a:lnTo>
                    <a:pt x="530" y="595"/>
                  </a:lnTo>
                  <a:lnTo>
                    <a:pt x="530" y="593"/>
                  </a:lnTo>
                  <a:lnTo>
                    <a:pt x="532" y="590"/>
                  </a:lnTo>
                  <a:lnTo>
                    <a:pt x="538" y="588"/>
                  </a:lnTo>
                  <a:lnTo>
                    <a:pt x="547" y="588"/>
                  </a:lnTo>
                  <a:lnTo>
                    <a:pt x="547" y="588"/>
                  </a:lnTo>
                  <a:lnTo>
                    <a:pt x="552" y="586"/>
                  </a:lnTo>
                  <a:lnTo>
                    <a:pt x="557" y="583"/>
                  </a:lnTo>
                  <a:lnTo>
                    <a:pt x="559" y="579"/>
                  </a:lnTo>
                  <a:lnTo>
                    <a:pt x="559" y="573"/>
                  </a:lnTo>
                  <a:lnTo>
                    <a:pt x="559" y="573"/>
                  </a:lnTo>
                  <a:lnTo>
                    <a:pt x="559" y="570"/>
                  </a:lnTo>
                  <a:lnTo>
                    <a:pt x="559" y="569"/>
                  </a:lnTo>
                  <a:lnTo>
                    <a:pt x="564" y="568"/>
                  </a:lnTo>
                  <a:lnTo>
                    <a:pt x="567" y="569"/>
                  </a:lnTo>
                  <a:lnTo>
                    <a:pt x="568" y="570"/>
                  </a:lnTo>
                  <a:lnTo>
                    <a:pt x="568" y="573"/>
                  </a:lnTo>
                  <a:lnTo>
                    <a:pt x="568" y="573"/>
                  </a:lnTo>
                  <a:lnTo>
                    <a:pt x="565" y="578"/>
                  </a:lnTo>
                  <a:lnTo>
                    <a:pt x="567" y="582"/>
                  </a:lnTo>
                  <a:lnTo>
                    <a:pt x="568" y="583"/>
                  </a:lnTo>
                  <a:lnTo>
                    <a:pt x="571" y="582"/>
                  </a:lnTo>
                  <a:lnTo>
                    <a:pt x="571" y="582"/>
                  </a:lnTo>
                  <a:lnTo>
                    <a:pt x="575" y="579"/>
                  </a:lnTo>
                  <a:lnTo>
                    <a:pt x="581" y="578"/>
                  </a:lnTo>
                  <a:lnTo>
                    <a:pt x="589" y="578"/>
                  </a:lnTo>
                  <a:lnTo>
                    <a:pt x="601" y="575"/>
                  </a:lnTo>
                  <a:lnTo>
                    <a:pt x="601" y="575"/>
                  </a:lnTo>
                  <a:lnTo>
                    <a:pt x="612" y="570"/>
                  </a:lnTo>
                  <a:lnTo>
                    <a:pt x="623" y="563"/>
                  </a:lnTo>
                  <a:lnTo>
                    <a:pt x="631" y="553"/>
                  </a:lnTo>
                  <a:lnTo>
                    <a:pt x="633" y="549"/>
                  </a:lnTo>
                  <a:lnTo>
                    <a:pt x="636" y="545"/>
                  </a:lnTo>
                  <a:lnTo>
                    <a:pt x="636" y="545"/>
                  </a:lnTo>
                  <a:lnTo>
                    <a:pt x="638" y="541"/>
                  </a:lnTo>
                  <a:lnTo>
                    <a:pt x="641" y="536"/>
                  </a:lnTo>
                  <a:lnTo>
                    <a:pt x="648" y="532"/>
                  </a:lnTo>
                  <a:lnTo>
                    <a:pt x="655" y="529"/>
                  </a:lnTo>
                  <a:lnTo>
                    <a:pt x="656" y="528"/>
                  </a:lnTo>
                  <a:lnTo>
                    <a:pt x="656" y="525"/>
                  </a:lnTo>
                  <a:lnTo>
                    <a:pt x="656" y="525"/>
                  </a:lnTo>
                  <a:lnTo>
                    <a:pt x="656" y="519"/>
                  </a:lnTo>
                  <a:lnTo>
                    <a:pt x="656" y="518"/>
                  </a:lnTo>
                  <a:lnTo>
                    <a:pt x="658" y="516"/>
                  </a:lnTo>
                  <a:lnTo>
                    <a:pt x="663" y="515"/>
                  </a:lnTo>
                  <a:lnTo>
                    <a:pt x="672" y="518"/>
                  </a:lnTo>
                  <a:lnTo>
                    <a:pt x="672" y="518"/>
                  </a:lnTo>
                  <a:lnTo>
                    <a:pt x="676" y="521"/>
                  </a:lnTo>
                  <a:lnTo>
                    <a:pt x="678" y="519"/>
                  </a:lnTo>
                  <a:lnTo>
                    <a:pt x="679" y="518"/>
                  </a:lnTo>
                  <a:lnTo>
                    <a:pt x="680" y="516"/>
                  </a:lnTo>
                  <a:lnTo>
                    <a:pt x="683" y="515"/>
                  </a:lnTo>
                  <a:lnTo>
                    <a:pt x="687" y="515"/>
                  </a:lnTo>
                  <a:lnTo>
                    <a:pt x="687" y="515"/>
                  </a:lnTo>
                  <a:lnTo>
                    <a:pt x="695" y="514"/>
                  </a:lnTo>
                  <a:lnTo>
                    <a:pt x="699" y="512"/>
                  </a:lnTo>
                  <a:lnTo>
                    <a:pt x="703" y="511"/>
                  </a:lnTo>
                  <a:lnTo>
                    <a:pt x="710" y="509"/>
                  </a:lnTo>
                  <a:lnTo>
                    <a:pt x="710" y="509"/>
                  </a:lnTo>
                  <a:lnTo>
                    <a:pt x="723" y="508"/>
                  </a:lnTo>
                  <a:lnTo>
                    <a:pt x="740" y="505"/>
                  </a:lnTo>
                  <a:lnTo>
                    <a:pt x="756" y="499"/>
                  </a:lnTo>
                  <a:lnTo>
                    <a:pt x="763" y="496"/>
                  </a:lnTo>
                  <a:lnTo>
                    <a:pt x="769" y="494"/>
                  </a:lnTo>
                  <a:lnTo>
                    <a:pt x="769" y="494"/>
                  </a:lnTo>
                  <a:lnTo>
                    <a:pt x="779" y="487"/>
                  </a:lnTo>
                  <a:lnTo>
                    <a:pt x="791" y="481"/>
                  </a:lnTo>
                  <a:lnTo>
                    <a:pt x="804" y="475"/>
                  </a:lnTo>
                  <a:lnTo>
                    <a:pt x="814" y="469"/>
                  </a:lnTo>
                  <a:lnTo>
                    <a:pt x="814" y="469"/>
                  </a:lnTo>
                  <a:lnTo>
                    <a:pt x="820" y="465"/>
                  </a:lnTo>
                  <a:lnTo>
                    <a:pt x="823" y="462"/>
                  </a:lnTo>
                  <a:lnTo>
                    <a:pt x="823" y="461"/>
                  </a:lnTo>
                  <a:lnTo>
                    <a:pt x="820" y="462"/>
                  </a:lnTo>
                  <a:lnTo>
                    <a:pt x="820" y="462"/>
                  </a:lnTo>
                  <a:lnTo>
                    <a:pt x="814" y="464"/>
                  </a:lnTo>
                  <a:lnTo>
                    <a:pt x="807" y="465"/>
                  </a:lnTo>
                  <a:lnTo>
                    <a:pt x="798" y="464"/>
                  </a:lnTo>
                  <a:lnTo>
                    <a:pt x="791" y="464"/>
                  </a:lnTo>
                  <a:lnTo>
                    <a:pt x="791" y="464"/>
                  </a:lnTo>
                  <a:lnTo>
                    <a:pt x="774" y="458"/>
                  </a:lnTo>
                  <a:lnTo>
                    <a:pt x="764" y="457"/>
                  </a:lnTo>
                  <a:lnTo>
                    <a:pt x="760" y="457"/>
                  </a:lnTo>
                  <a:lnTo>
                    <a:pt x="756" y="459"/>
                  </a:lnTo>
                  <a:lnTo>
                    <a:pt x="756" y="459"/>
                  </a:lnTo>
                  <a:lnTo>
                    <a:pt x="753" y="461"/>
                  </a:lnTo>
                  <a:lnTo>
                    <a:pt x="750" y="459"/>
                  </a:lnTo>
                  <a:lnTo>
                    <a:pt x="750" y="458"/>
                  </a:lnTo>
                  <a:lnTo>
                    <a:pt x="750" y="457"/>
                  </a:lnTo>
                  <a:lnTo>
                    <a:pt x="754" y="451"/>
                  </a:lnTo>
                  <a:lnTo>
                    <a:pt x="757" y="450"/>
                  </a:lnTo>
                  <a:lnTo>
                    <a:pt x="760" y="448"/>
                  </a:lnTo>
                  <a:lnTo>
                    <a:pt x="760" y="448"/>
                  </a:lnTo>
                  <a:lnTo>
                    <a:pt x="764" y="447"/>
                  </a:lnTo>
                  <a:lnTo>
                    <a:pt x="766" y="444"/>
                  </a:lnTo>
                  <a:lnTo>
                    <a:pt x="763" y="434"/>
                  </a:lnTo>
                  <a:lnTo>
                    <a:pt x="763" y="434"/>
                  </a:lnTo>
                  <a:lnTo>
                    <a:pt x="763" y="431"/>
                  </a:lnTo>
                  <a:lnTo>
                    <a:pt x="764" y="430"/>
                  </a:lnTo>
                  <a:lnTo>
                    <a:pt x="767" y="428"/>
                  </a:lnTo>
                  <a:lnTo>
                    <a:pt x="771" y="430"/>
                  </a:lnTo>
                  <a:lnTo>
                    <a:pt x="779" y="434"/>
                  </a:lnTo>
                  <a:lnTo>
                    <a:pt x="783" y="437"/>
                  </a:lnTo>
                  <a:lnTo>
                    <a:pt x="786" y="441"/>
                  </a:lnTo>
                  <a:lnTo>
                    <a:pt x="786" y="441"/>
                  </a:lnTo>
                  <a:lnTo>
                    <a:pt x="793" y="448"/>
                  </a:lnTo>
                  <a:lnTo>
                    <a:pt x="801" y="452"/>
                  </a:lnTo>
                  <a:lnTo>
                    <a:pt x="811" y="454"/>
                  </a:lnTo>
                  <a:lnTo>
                    <a:pt x="821" y="452"/>
                  </a:lnTo>
                  <a:lnTo>
                    <a:pt x="821" y="452"/>
                  </a:lnTo>
                  <a:lnTo>
                    <a:pt x="824" y="451"/>
                  </a:lnTo>
                  <a:lnTo>
                    <a:pt x="827" y="448"/>
                  </a:lnTo>
                  <a:lnTo>
                    <a:pt x="827" y="447"/>
                  </a:lnTo>
                  <a:lnTo>
                    <a:pt x="827" y="444"/>
                  </a:lnTo>
                  <a:lnTo>
                    <a:pt x="825" y="437"/>
                  </a:lnTo>
                  <a:lnTo>
                    <a:pt x="825" y="434"/>
                  </a:lnTo>
                  <a:lnTo>
                    <a:pt x="827" y="431"/>
                  </a:lnTo>
                  <a:lnTo>
                    <a:pt x="827" y="431"/>
                  </a:lnTo>
                  <a:lnTo>
                    <a:pt x="827" y="430"/>
                  </a:lnTo>
                  <a:lnTo>
                    <a:pt x="827" y="428"/>
                  </a:lnTo>
                  <a:lnTo>
                    <a:pt x="823" y="424"/>
                  </a:lnTo>
                  <a:lnTo>
                    <a:pt x="808" y="413"/>
                  </a:lnTo>
                  <a:lnTo>
                    <a:pt x="793" y="403"/>
                  </a:lnTo>
                  <a:lnTo>
                    <a:pt x="787" y="398"/>
                  </a:lnTo>
                  <a:lnTo>
                    <a:pt x="786" y="394"/>
                  </a:lnTo>
                  <a:lnTo>
                    <a:pt x="786" y="394"/>
                  </a:lnTo>
                  <a:lnTo>
                    <a:pt x="784" y="393"/>
                  </a:lnTo>
                  <a:lnTo>
                    <a:pt x="786" y="391"/>
                  </a:lnTo>
                  <a:lnTo>
                    <a:pt x="791" y="391"/>
                  </a:lnTo>
                  <a:lnTo>
                    <a:pt x="800" y="394"/>
                  </a:lnTo>
                  <a:lnTo>
                    <a:pt x="808" y="397"/>
                  </a:lnTo>
                  <a:lnTo>
                    <a:pt x="808" y="397"/>
                  </a:lnTo>
                  <a:lnTo>
                    <a:pt x="813" y="398"/>
                  </a:lnTo>
                  <a:lnTo>
                    <a:pt x="817" y="398"/>
                  </a:lnTo>
                  <a:lnTo>
                    <a:pt x="818" y="395"/>
                  </a:lnTo>
                  <a:lnTo>
                    <a:pt x="821" y="394"/>
                  </a:lnTo>
                  <a:lnTo>
                    <a:pt x="823" y="387"/>
                  </a:lnTo>
                  <a:lnTo>
                    <a:pt x="824" y="381"/>
                  </a:lnTo>
                  <a:lnTo>
                    <a:pt x="824" y="381"/>
                  </a:lnTo>
                  <a:lnTo>
                    <a:pt x="823" y="378"/>
                  </a:lnTo>
                  <a:lnTo>
                    <a:pt x="820" y="377"/>
                  </a:lnTo>
                  <a:lnTo>
                    <a:pt x="808" y="376"/>
                  </a:lnTo>
                  <a:lnTo>
                    <a:pt x="797" y="377"/>
                  </a:lnTo>
                  <a:lnTo>
                    <a:pt x="790" y="378"/>
                  </a:lnTo>
                  <a:lnTo>
                    <a:pt x="786" y="380"/>
                  </a:lnTo>
                  <a:lnTo>
                    <a:pt x="786" y="380"/>
                  </a:lnTo>
                  <a:lnTo>
                    <a:pt x="781" y="381"/>
                  </a:lnTo>
                  <a:lnTo>
                    <a:pt x="777" y="381"/>
                  </a:lnTo>
                  <a:lnTo>
                    <a:pt x="774" y="380"/>
                  </a:lnTo>
                  <a:lnTo>
                    <a:pt x="771" y="378"/>
                  </a:lnTo>
                  <a:lnTo>
                    <a:pt x="770" y="376"/>
                  </a:lnTo>
                  <a:lnTo>
                    <a:pt x="771" y="373"/>
                  </a:lnTo>
                  <a:lnTo>
                    <a:pt x="773" y="371"/>
                  </a:lnTo>
                  <a:lnTo>
                    <a:pt x="779" y="370"/>
                  </a:lnTo>
                  <a:lnTo>
                    <a:pt x="779" y="370"/>
                  </a:lnTo>
                  <a:lnTo>
                    <a:pt x="783" y="368"/>
                  </a:lnTo>
                  <a:lnTo>
                    <a:pt x="786" y="367"/>
                  </a:lnTo>
                  <a:lnTo>
                    <a:pt x="786" y="366"/>
                  </a:lnTo>
                  <a:lnTo>
                    <a:pt x="786" y="364"/>
                  </a:lnTo>
                  <a:lnTo>
                    <a:pt x="784" y="360"/>
                  </a:lnTo>
                  <a:lnTo>
                    <a:pt x="784" y="358"/>
                  </a:lnTo>
                  <a:lnTo>
                    <a:pt x="784" y="357"/>
                  </a:lnTo>
                  <a:lnTo>
                    <a:pt x="784" y="357"/>
                  </a:lnTo>
                  <a:lnTo>
                    <a:pt x="787" y="356"/>
                  </a:lnTo>
                  <a:lnTo>
                    <a:pt x="790" y="357"/>
                  </a:lnTo>
                  <a:lnTo>
                    <a:pt x="800" y="361"/>
                  </a:lnTo>
                  <a:lnTo>
                    <a:pt x="811" y="366"/>
                  </a:lnTo>
                  <a:lnTo>
                    <a:pt x="816" y="367"/>
                  </a:lnTo>
                  <a:lnTo>
                    <a:pt x="820" y="367"/>
                  </a:lnTo>
                  <a:lnTo>
                    <a:pt x="820" y="367"/>
                  </a:lnTo>
                  <a:lnTo>
                    <a:pt x="827" y="366"/>
                  </a:lnTo>
                  <a:lnTo>
                    <a:pt x="834" y="366"/>
                  </a:lnTo>
                  <a:lnTo>
                    <a:pt x="841" y="364"/>
                  </a:lnTo>
                  <a:lnTo>
                    <a:pt x="847" y="360"/>
                  </a:lnTo>
                  <a:lnTo>
                    <a:pt x="847" y="360"/>
                  </a:lnTo>
                  <a:lnTo>
                    <a:pt x="850" y="357"/>
                  </a:lnTo>
                  <a:lnTo>
                    <a:pt x="848" y="356"/>
                  </a:lnTo>
                  <a:lnTo>
                    <a:pt x="845" y="353"/>
                  </a:lnTo>
                  <a:lnTo>
                    <a:pt x="841" y="350"/>
                  </a:lnTo>
                  <a:lnTo>
                    <a:pt x="833" y="346"/>
                  </a:lnTo>
                  <a:lnTo>
                    <a:pt x="825" y="340"/>
                  </a:lnTo>
                  <a:lnTo>
                    <a:pt x="825" y="340"/>
                  </a:lnTo>
                  <a:lnTo>
                    <a:pt x="825" y="339"/>
                  </a:lnTo>
                  <a:lnTo>
                    <a:pt x="828" y="337"/>
                  </a:lnTo>
                  <a:lnTo>
                    <a:pt x="838" y="336"/>
                  </a:lnTo>
                  <a:lnTo>
                    <a:pt x="861" y="337"/>
                  </a:lnTo>
                  <a:lnTo>
                    <a:pt x="861" y="337"/>
                  </a:lnTo>
                  <a:lnTo>
                    <a:pt x="864" y="337"/>
                  </a:lnTo>
                  <a:lnTo>
                    <a:pt x="867" y="336"/>
                  </a:lnTo>
                  <a:lnTo>
                    <a:pt x="870" y="330"/>
                  </a:lnTo>
                  <a:lnTo>
                    <a:pt x="870" y="329"/>
                  </a:lnTo>
                  <a:lnTo>
                    <a:pt x="870" y="327"/>
                  </a:lnTo>
                  <a:lnTo>
                    <a:pt x="868" y="326"/>
                  </a:lnTo>
                  <a:lnTo>
                    <a:pt x="865" y="326"/>
                  </a:lnTo>
                  <a:lnTo>
                    <a:pt x="865" y="326"/>
                  </a:lnTo>
                  <a:lnTo>
                    <a:pt x="862" y="327"/>
                  </a:lnTo>
                  <a:lnTo>
                    <a:pt x="857" y="326"/>
                  </a:lnTo>
                  <a:lnTo>
                    <a:pt x="847" y="322"/>
                  </a:lnTo>
                  <a:lnTo>
                    <a:pt x="841" y="319"/>
                  </a:lnTo>
                  <a:lnTo>
                    <a:pt x="838" y="314"/>
                  </a:lnTo>
                  <a:lnTo>
                    <a:pt x="835" y="312"/>
                  </a:lnTo>
                  <a:lnTo>
                    <a:pt x="837" y="309"/>
                  </a:lnTo>
                  <a:lnTo>
                    <a:pt x="837" y="309"/>
                  </a:lnTo>
                  <a:lnTo>
                    <a:pt x="838" y="306"/>
                  </a:lnTo>
                  <a:lnTo>
                    <a:pt x="841" y="304"/>
                  </a:lnTo>
                  <a:lnTo>
                    <a:pt x="848" y="304"/>
                  </a:lnTo>
                  <a:lnTo>
                    <a:pt x="855" y="306"/>
                  </a:lnTo>
                  <a:lnTo>
                    <a:pt x="860" y="304"/>
                  </a:lnTo>
                  <a:lnTo>
                    <a:pt x="865" y="303"/>
                  </a:lnTo>
                  <a:lnTo>
                    <a:pt x="865" y="303"/>
                  </a:lnTo>
                  <a:lnTo>
                    <a:pt x="868" y="300"/>
                  </a:lnTo>
                  <a:lnTo>
                    <a:pt x="870" y="296"/>
                  </a:lnTo>
                  <a:lnTo>
                    <a:pt x="870" y="292"/>
                  </a:lnTo>
                  <a:lnTo>
                    <a:pt x="868" y="286"/>
                  </a:lnTo>
                  <a:lnTo>
                    <a:pt x="867" y="282"/>
                  </a:lnTo>
                  <a:lnTo>
                    <a:pt x="864" y="277"/>
                  </a:lnTo>
                  <a:lnTo>
                    <a:pt x="860" y="275"/>
                  </a:lnTo>
                  <a:lnTo>
                    <a:pt x="857" y="275"/>
                  </a:lnTo>
                  <a:lnTo>
                    <a:pt x="857" y="275"/>
                  </a:lnTo>
                  <a:lnTo>
                    <a:pt x="840" y="272"/>
                  </a:lnTo>
                  <a:lnTo>
                    <a:pt x="831" y="270"/>
                  </a:lnTo>
                  <a:lnTo>
                    <a:pt x="830" y="269"/>
                  </a:lnTo>
                  <a:lnTo>
                    <a:pt x="828" y="267"/>
                  </a:lnTo>
                  <a:lnTo>
                    <a:pt x="828" y="267"/>
                  </a:lnTo>
                  <a:lnTo>
                    <a:pt x="828" y="265"/>
                  </a:lnTo>
                  <a:lnTo>
                    <a:pt x="825" y="263"/>
                  </a:lnTo>
                  <a:lnTo>
                    <a:pt x="821" y="260"/>
                  </a:lnTo>
                  <a:lnTo>
                    <a:pt x="817" y="257"/>
                  </a:lnTo>
                  <a:lnTo>
                    <a:pt x="816" y="256"/>
                  </a:lnTo>
                  <a:lnTo>
                    <a:pt x="817" y="255"/>
                  </a:lnTo>
                  <a:lnTo>
                    <a:pt x="817" y="255"/>
                  </a:lnTo>
                  <a:lnTo>
                    <a:pt x="818" y="253"/>
                  </a:lnTo>
                  <a:lnTo>
                    <a:pt x="821" y="253"/>
                  </a:lnTo>
                  <a:lnTo>
                    <a:pt x="825" y="255"/>
                  </a:lnTo>
                  <a:lnTo>
                    <a:pt x="831" y="255"/>
                  </a:lnTo>
                  <a:lnTo>
                    <a:pt x="834" y="255"/>
                  </a:lnTo>
                  <a:lnTo>
                    <a:pt x="838" y="252"/>
                  </a:lnTo>
                  <a:lnTo>
                    <a:pt x="838" y="252"/>
                  </a:lnTo>
                  <a:lnTo>
                    <a:pt x="843" y="249"/>
                  </a:lnTo>
                  <a:lnTo>
                    <a:pt x="848" y="249"/>
                  </a:lnTo>
                  <a:lnTo>
                    <a:pt x="861" y="249"/>
                  </a:lnTo>
                  <a:lnTo>
                    <a:pt x="872" y="252"/>
                  </a:lnTo>
                  <a:lnTo>
                    <a:pt x="882" y="252"/>
                  </a:lnTo>
                  <a:lnTo>
                    <a:pt x="882" y="252"/>
                  </a:lnTo>
                  <a:lnTo>
                    <a:pt x="885" y="250"/>
                  </a:lnTo>
                  <a:lnTo>
                    <a:pt x="885" y="248"/>
                  </a:lnTo>
                  <a:lnTo>
                    <a:pt x="885" y="245"/>
                  </a:lnTo>
                  <a:lnTo>
                    <a:pt x="882" y="242"/>
                  </a:lnTo>
                  <a:lnTo>
                    <a:pt x="878" y="236"/>
                  </a:lnTo>
                  <a:lnTo>
                    <a:pt x="875" y="235"/>
                  </a:lnTo>
                  <a:lnTo>
                    <a:pt x="872" y="235"/>
                  </a:lnTo>
                  <a:lnTo>
                    <a:pt x="872" y="235"/>
                  </a:lnTo>
                  <a:lnTo>
                    <a:pt x="865" y="236"/>
                  </a:lnTo>
                  <a:lnTo>
                    <a:pt x="857" y="236"/>
                  </a:lnTo>
                  <a:lnTo>
                    <a:pt x="853" y="236"/>
                  </a:lnTo>
                  <a:lnTo>
                    <a:pt x="850" y="235"/>
                  </a:lnTo>
                  <a:lnTo>
                    <a:pt x="847" y="232"/>
                  </a:lnTo>
                  <a:lnTo>
                    <a:pt x="845" y="229"/>
                  </a:lnTo>
                  <a:lnTo>
                    <a:pt x="845" y="229"/>
                  </a:lnTo>
                  <a:lnTo>
                    <a:pt x="845" y="226"/>
                  </a:lnTo>
                  <a:lnTo>
                    <a:pt x="848" y="225"/>
                  </a:lnTo>
                  <a:lnTo>
                    <a:pt x="855" y="225"/>
                  </a:lnTo>
                  <a:lnTo>
                    <a:pt x="862" y="226"/>
                  </a:lnTo>
                  <a:lnTo>
                    <a:pt x="865" y="225"/>
                  </a:lnTo>
                  <a:lnTo>
                    <a:pt x="868" y="225"/>
                  </a:lnTo>
                  <a:lnTo>
                    <a:pt x="868" y="225"/>
                  </a:lnTo>
                  <a:lnTo>
                    <a:pt x="867" y="222"/>
                  </a:lnTo>
                  <a:lnTo>
                    <a:pt x="864" y="219"/>
                  </a:lnTo>
                  <a:lnTo>
                    <a:pt x="854" y="215"/>
                  </a:lnTo>
                  <a:lnTo>
                    <a:pt x="848" y="213"/>
                  </a:lnTo>
                  <a:lnTo>
                    <a:pt x="843" y="213"/>
                  </a:lnTo>
                  <a:lnTo>
                    <a:pt x="838" y="215"/>
                  </a:lnTo>
                  <a:lnTo>
                    <a:pt x="835" y="218"/>
                  </a:lnTo>
                  <a:lnTo>
                    <a:pt x="835" y="218"/>
                  </a:lnTo>
                  <a:lnTo>
                    <a:pt x="833" y="220"/>
                  </a:lnTo>
                  <a:lnTo>
                    <a:pt x="830" y="222"/>
                  </a:lnTo>
                  <a:lnTo>
                    <a:pt x="827" y="223"/>
                  </a:lnTo>
                  <a:lnTo>
                    <a:pt x="824" y="223"/>
                  </a:lnTo>
                  <a:lnTo>
                    <a:pt x="821" y="223"/>
                  </a:lnTo>
                  <a:lnTo>
                    <a:pt x="820" y="222"/>
                  </a:lnTo>
                  <a:lnTo>
                    <a:pt x="820" y="220"/>
                  </a:lnTo>
                  <a:lnTo>
                    <a:pt x="823" y="218"/>
                  </a:lnTo>
                  <a:lnTo>
                    <a:pt x="823" y="218"/>
                  </a:lnTo>
                  <a:lnTo>
                    <a:pt x="825" y="215"/>
                  </a:lnTo>
                  <a:lnTo>
                    <a:pt x="828" y="212"/>
                  </a:lnTo>
                  <a:lnTo>
                    <a:pt x="831" y="203"/>
                  </a:lnTo>
                  <a:lnTo>
                    <a:pt x="833" y="195"/>
                  </a:lnTo>
                  <a:lnTo>
                    <a:pt x="833" y="188"/>
                  </a:lnTo>
                  <a:lnTo>
                    <a:pt x="833" y="188"/>
                  </a:lnTo>
                  <a:lnTo>
                    <a:pt x="834" y="185"/>
                  </a:lnTo>
                  <a:lnTo>
                    <a:pt x="837" y="184"/>
                  </a:lnTo>
                  <a:lnTo>
                    <a:pt x="848" y="179"/>
                  </a:lnTo>
                  <a:lnTo>
                    <a:pt x="854" y="176"/>
                  </a:lnTo>
                  <a:lnTo>
                    <a:pt x="858" y="174"/>
                  </a:lnTo>
                  <a:lnTo>
                    <a:pt x="861" y="171"/>
                  </a:lnTo>
                  <a:lnTo>
                    <a:pt x="861" y="166"/>
                  </a:lnTo>
                  <a:lnTo>
                    <a:pt x="861" y="166"/>
                  </a:lnTo>
                  <a:lnTo>
                    <a:pt x="861" y="162"/>
                  </a:lnTo>
                  <a:lnTo>
                    <a:pt x="862" y="158"/>
                  </a:lnTo>
                  <a:lnTo>
                    <a:pt x="865" y="155"/>
                  </a:lnTo>
                  <a:lnTo>
                    <a:pt x="868" y="154"/>
                  </a:lnTo>
                  <a:lnTo>
                    <a:pt x="878" y="151"/>
                  </a:lnTo>
                  <a:lnTo>
                    <a:pt x="888" y="151"/>
                  </a:lnTo>
                  <a:lnTo>
                    <a:pt x="888" y="151"/>
                  </a:lnTo>
                  <a:lnTo>
                    <a:pt x="891" y="149"/>
                  </a:lnTo>
                  <a:lnTo>
                    <a:pt x="892" y="148"/>
                  </a:lnTo>
                  <a:lnTo>
                    <a:pt x="891" y="145"/>
                  </a:lnTo>
                  <a:lnTo>
                    <a:pt x="889" y="144"/>
                  </a:lnTo>
                  <a:lnTo>
                    <a:pt x="884" y="139"/>
                  </a:lnTo>
                  <a:lnTo>
                    <a:pt x="881" y="138"/>
                  </a:lnTo>
                  <a:lnTo>
                    <a:pt x="877" y="138"/>
                  </a:lnTo>
                  <a:lnTo>
                    <a:pt x="877" y="138"/>
                  </a:lnTo>
                  <a:lnTo>
                    <a:pt x="868" y="139"/>
                  </a:lnTo>
                  <a:lnTo>
                    <a:pt x="861" y="144"/>
                  </a:lnTo>
                  <a:lnTo>
                    <a:pt x="855" y="147"/>
                  </a:lnTo>
                  <a:lnTo>
                    <a:pt x="853" y="147"/>
                  </a:lnTo>
                  <a:lnTo>
                    <a:pt x="850" y="147"/>
                  </a:lnTo>
                  <a:lnTo>
                    <a:pt x="850" y="147"/>
                  </a:lnTo>
                  <a:lnTo>
                    <a:pt x="850" y="144"/>
                  </a:lnTo>
                  <a:lnTo>
                    <a:pt x="850" y="142"/>
                  </a:lnTo>
                  <a:lnTo>
                    <a:pt x="855" y="138"/>
                  </a:lnTo>
                  <a:lnTo>
                    <a:pt x="864" y="134"/>
                  </a:lnTo>
                  <a:lnTo>
                    <a:pt x="872" y="132"/>
                  </a:lnTo>
                  <a:lnTo>
                    <a:pt x="872" y="132"/>
                  </a:lnTo>
                  <a:lnTo>
                    <a:pt x="892" y="132"/>
                  </a:lnTo>
                  <a:lnTo>
                    <a:pt x="904" y="129"/>
                  </a:lnTo>
                  <a:lnTo>
                    <a:pt x="912" y="127"/>
                  </a:lnTo>
                  <a:lnTo>
                    <a:pt x="912" y="127"/>
                  </a:lnTo>
                  <a:lnTo>
                    <a:pt x="914" y="125"/>
                  </a:lnTo>
                  <a:lnTo>
                    <a:pt x="914" y="124"/>
                  </a:lnTo>
                  <a:lnTo>
                    <a:pt x="907" y="121"/>
                  </a:lnTo>
                  <a:lnTo>
                    <a:pt x="895" y="119"/>
                  </a:lnTo>
                  <a:lnTo>
                    <a:pt x="882" y="119"/>
                  </a:lnTo>
                  <a:lnTo>
                    <a:pt x="882" y="119"/>
                  </a:lnTo>
                  <a:lnTo>
                    <a:pt x="874" y="119"/>
                  </a:lnTo>
                  <a:lnTo>
                    <a:pt x="872" y="119"/>
                  </a:lnTo>
                  <a:lnTo>
                    <a:pt x="872" y="118"/>
                  </a:lnTo>
                  <a:lnTo>
                    <a:pt x="874" y="117"/>
                  </a:lnTo>
                  <a:lnTo>
                    <a:pt x="877" y="115"/>
                  </a:lnTo>
                  <a:lnTo>
                    <a:pt x="891" y="115"/>
                  </a:lnTo>
                  <a:lnTo>
                    <a:pt x="891" y="115"/>
                  </a:lnTo>
                  <a:lnTo>
                    <a:pt x="904" y="114"/>
                  </a:lnTo>
                  <a:lnTo>
                    <a:pt x="911" y="111"/>
                  </a:lnTo>
                  <a:lnTo>
                    <a:pt x="917" y="110"/>
                  </a:lnTo>
                  <a:lnTo>
                    <a:pt x="925" y="108"/>
                  </a:lnTo>
                  <a:lnTo>
                    <a:pt x="925" y="108"/>
                  </a:lnTo>
                  <a:lnTo>
                    <a:pt x="934" y="105"/>
                  </a:lnTo>
                  <a:lnTo>
                    <a:pt x="938" y="102"/>
                  </a:lnTo>
                  <a:lnTo>
                    <a:pt x="941" y="100"/>
                  </a:lnTo>
                  <a:lnTo>
                    <a:pt x="946" y="98"/>
                  </a:lnTo>
                  <a:lnTo>
                    <a:pt x="946" y="98"/>
                  </a:lnTo>
                  <a:lnTo>
                    <a:pt x="956" y="97"/>
                  </a:lnTo>
                  <a:lnTo>
                    <a:pt x="968" y="92"/>
                  </a:lnTo>
                  <a:lnTo>
                    <a:pt x="978" y="87"/>
                  </a:lnTo>
                  <a:lnTo>
                    <a:pt x="981" y="84"/>
                  </a:lnTo>
                  <a:lnTo>
                    <a:pt x="982" y="83"/>
                  </a:lnTo>
                  <a:lnTo>
                    <a:pt x="982" y="83"/>
                  </a:lnTo>
                  <a:lnTo>
                    <a:pt x="981" y="80"/>
                  </a:lnTo>
                  <a:lnTo>
                    <a:pt x="976" y="77"/>
                  </a:lnTo>
                  <a:lnTo>
                    <a:pt x="961" y="73"/>
                  </a:lnTo>
                  <a:lnTo>
                    <a:pt x="944" y="68"/>
                  </a:lnTo>
                  <a:lnTo>
                    <a:pt x="928" y="67"/>
                  </a:lnTo>
                  <a:lnTo>
                    <a:pt x="928" y="67"/>
                  </a:lnTo>
                  <a:close/>
                  <a:moveTo>
                    <a:pt x="336" y="479"/>
                  </a:moveTo>
                  <a:lnTo>
                    <a:pt x="336" y="479"/>
                  </a:lnTo>
                  <a:lnTo>
                    <a:pt x="336" y="477"/>
                  </a:lnTo>
                  <a:lnTo>
                    <a:pt x="335" y="475"/>
                  </a:lnTo>
                  <a:lnTo>
                    <a:pt x="332" y="474"/>
                  </a:lnTo>
                  <a:lnTo>
                    <a:pt x="328" y="472"/>
                  </a:lnTo>
                  <a:lnTo>
                    <a:pt x="326" y="471"/>
                  </a:lnTo>
                  <a:lnTo>
                    <a:pt x="323" y="468"/>
                  </a:lnTo>
                  <a:lnTo>
                    <a:pt x="323" y="468"/>
                  </a:lnTo>
                  <a:lnTo>
                    <a:pt x="320" y="464"/>
                  </a:lnTo>
                  <a:lnTo>
                    <a:pt x="318" y="462"/>
                  </a:lnTo>
                  <a:lnTo>
                    <a:pt x="308" y="458"/>
                  </a:lnTo>
                  <a:lnTo>
                    <a:pt x="298" y="458"/>
                  </a:lnTo>
                  <a:lnTo>
                    <a:pt x="293" y="459"/>
                  </a:lnTo>
                  <a:lnTo>
                    <a:pt x="292" y="462"/>
                  </a:lnTo>
                  <a:lnTo>
                    <a:pt x="292" y="462"/>
                  </a:lnTo>
                  <a:lnTo>
                    <a:pt x="288" y="467"/>
                  </a:lnTo>
                  <a:lnTo>
                    <a:pt x="288" y="471"/>
                  </a:lnTo>
                  <a:lnTo>
                    <a:pt x="288" y="474"/>
                  </a:lnTo>
                  <a:lnTo>
                    <a:pt x="291" y="475"/>
                  </a:lnTo>
                  <a:lnTo>
                    <a:pt x="291" y="475"/>
                  </a:lnTo>
                  <a:lnTo>
                    <a:pt x="295" y="479"/>
                  </a:lnTo>
                  <a:lnTo>
                    <a:pt x="298" y="481"/>
                  </a:lnTo>
                  <a:lnTo>
                    <a:pt x="302" y="482"/>
                  </a:lnTo>
                  <a:lnTo>
                    <a:pt x="308" y="487"/>
                  </a:lnTo>
                  <a:lnTo>
                    <a:pt x="308" y="487"/>
                  </a:lnTo>
                  <a:lnTo>
                    <a:pt x="311" y="488"/>
                  </a:lnTo>
                  <a:lnTo>
                    <a:pt x="315" y="489"/>
                  </a:lnTo>
                  <a:lnTo>
                    <a:pt x="325" y="488"/>
                  </a:lnTo>
                  <a:lnTo>
                    <a:pt x="333" y="485"/>
                  </a:lnTo>
                  <a:lnTo>
                    <a:pt x="335" y="482"/>
                  </a:lnTo>
                  <a:lnTo>
                    <a:pt x="336" y="479"/>
                  </a:lnTo>
                  <a:lnTo>
                    <a:pt x="336" y="47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0" name="Freeform 311">
              <a:extLst>
                <a:ext uri="{FF2B5EF4-FFF2-40B4-BE49-F238E27FC236}">
                  <a16:creationId xmlns:a16="http://schemas.microsoft.com/office/drawing/2014/main" id="{7BA15D1C-AE27-4355-835B-8C0D50031012}"/>
                </a:ext>
              </a:extLst>
            </p:cNvPr>
            <p:cNvSpPr>
              <a:spLocks noEditPoints="1"/>
            </p:cNvSpPr>
            <p:nvPr/>
          </p:nvSpPr>
          <p:spPr bwMode="auto">
            <a:xfrm>
              <a:off x="880649" y="1071799"/>
              <a:ext cx="2015847" cy="1549019"/>
            </a:xfrm>
            <a:custGeom>
              <a:avLst/>
              <a:gdLst/>
              <a:ahLst/>
              <a:cxnLst>
                <a:cxn ang="0">
                  <a:pos x="294" y="420"/>
                </a:cxn>
                <a:cxn ang="0">
                  <a:pos x="249" y="381"/>
                </a:cxn>
                <a:cxn ang="0">
                  <a:pos x="532" y="360"/>
                </a:cxn>
                <a:cxn ang="0">
                  <a:pos x="364" y="377"/>
                </a:cxn>
                <a:cxn ang="0">
                  <a:pos x="485" y="491"/>
                </a:cxn>
                <a:cxn ang="0">
                  <a:pos x="313" y="265"/>
                </a:cxn>
                <a:cxn ang="0">
                  <a:pos x="356" y="221"/>
                </a:cxn>
                <a:cxn ang="0">
                  <a:pos x="461" y="299"/>
                </a:cxn>
                <a:cxn ang="0">
                  <a:pos x="509" y="279"/>
                </a:cxn>
                <a:cxn ang="0">
                  <a:pos x="502" y="199"/>
                </a:cxn>
                <a:cxn ang="0">
                  <a:pos x="670" y="175"/>
                </a:cxn>
                <a:cxn ang="0">
                  <a:pos x="593" y="280"/>
                </a:cxn>
                <a:cxn ang="0">
                  <a:pos x="660" y="296"/>
                </a:cxn>
                <a:cxn ang="0">
                  <a:pos x="764" y="307"/>
                </a:cxn>
                <a:cxn ang="0">
                  <a:pos x="697" y="322"/>
                </a:cxn>
                <a:cxn ang="0">
                  <a:pos x="898" y="312"/>
                </a:cxn>
                <a:cxn ang="0">
                  <a:pos x="777" y="255"/>
                </a:cxn>
                <a:cxn ang="0">
                  <a:pos x="858" y="172"/>
                </a:cxn>
                <a:cxn ang="0">
                  <a:pos x="752" y="91"/>
                </a:cxn>
                <a:cxn ang="0">
                  <a:pos x="927" y="98"/>
                </a:cxn>
                <a:cxn ang="0">
                  <a:pos x="865" y="176"/>
                </a:cxn>
                <a:cxn ang="0">
                  <a:pos x="952" y="246"/>
                </a:cxn>
                <a:cxn ang="0">
                  <a:pos x="1065" y="145"/>
                </a:cxn>
                <a:cxn ang="0">
                  <a:pos x="1198" y="17"/>
                </a:cxn>
                <a:cxn ang="0">
                  <a:pos x="929" y="36"/>
                </a:cxn>
                <a:cxn ang="0">
                  <a:pos x="952" y="643"/>
                </a:cxn>
                <a:cxn ang="0">
                  <a:pos x="972" y="623"/>
                </a:cxn>
                <a:cxn ang="0">
                  <a:pos x="1189" y="457"/>
                </a:cxn>
                <a:cxn ang="0">
                  <a:pos x="1020" y="370"/>
                </a:cxn>
                <a:cxn ang="0">
                  <a:pos x="882" y="357"/>
                </a:cxn>
                <a:cxn ang="0">
                  <a:pos x="997" y="441"/>
                </a:cxn>
                <a:cxn ang="0">
                  <a:pos x="1111" y="542"/>
                </a:cxn>
                <a:cxn ang="0">
                  <a:pos x="1208" y="666"/>
                </a:cxn>
                <a:cxn ang="0">
                  <a:pos x="1024" y="516"/>
                </a:cxn>
                <a:cxn ang="0">
                  <a:pos x="1414" y="972"/>
                </a:cxn>
                <a:cxn ang="0">
                  <a:pos x="1327" y="989"/>
                </a:cxn>
                <a:cxn ang="0">
                  <a:pos x="1302" y="1004"/>
                </a:cxn>
                <a:cxn ang="0">
                  <a:pos x="1149" y="977"/>
                </a:cxn>
                <a:cxn ang="0">
                  <a:pos x="1311" y="862"/>
                </a:cxn>
                <a:cxn ang="0">
                  <a:pos x="1260" y="747"/>
                </a:cxn>
                <a:cxn ang="0">
                  <a:pos x="1152" y="716"/>
                </a:cxn>
                <a:cxn ang="0">
                  <a:pos x="1017" y="687"/>
                </a:cxn>
                <a:cxn ang="0">
                  <a:pos x="989" y="911"/>
                </a:cxn>
                <a:cxn ang="0">
                  <a:pos x="775" y="751"/>
                </a:cxn>
                <a:cxn ang="0">
                  <a:pos x="832" y="609"/>
                </a:cxn>
                <a:cxn ang="0">
                  <a:pos x="944" y="541"/>
                </a:cxn>
                <a:cxn ang="0">
                  <a:pos x="886" y="505"/>
                </a:cxn>
                <a:cxn ang="0">
                  <a:pos x="819" y="467"/>
                </a:cxn>
                <a:cxn ang="0">
                  <a:pos x="798" y="329"/>
                </a:cxn>
                <a:cxn ang="0">
                  <a:pos x="755" y="475"/>
                </a:cxn>
                <a:cxn ang="0">
                  <a:pos x="727" y="467"/>
                </a:cxn>
                <a:cxn ang="0">
                  <a:pos x="582" y="495"/>
                </a:cxn>
                <a:cxn ang="0">
                  <a:pos x="498" y="508"/>
                </a:cxn>
                <a:cxn ang="0">
                  <a:pos x="232" y="454"/>
                </a:cxn>
                <a:cxn ang="0">
                  <a:pos x="129" y="465"/>
                </a:cxn>
                <a:cxn ang="0">
                  <a:pos x="75" y="730"/>
                </a:cxn>
                <a:cxn ang="0">
                  <a:pos x="210" y="896"/>
                </a:cxn>
                <a:cxn ang="0">
                  <a:pos x="851" y="960"/>
                </a:cxn>
                <a:cxn ang="0">
                  <a:pos x="996" y="1085"/>
                </a:cxn>
                <a:cxn ang="0">
                  <a:pos x="1235" y="1037"/>
                </a:cxn>
                <a:cxn ang="0">
                  <a:pos x="299" y="588"/>
                </a:cxn>
                <a:cxn ang="0">
                  <a:pos x="444" y="681"/>
                </a:cxn>
                <a:cxn ang="0">
                  <a:pos x="686" y="855"/>
                </a:cxn>
              </a:cxnLst>
              <a:rect l="0" t="0" r="r" b="b"/>
              <a:pathLst>
                <a:path w="1425" h="1095">
                  <a:moveTo>
                    <a:pt x="282" y="960"/>
                  </a:moveTo>
                  <a:lnTo>
                    <a:pt x="282" y="960"/>
                  </a:lnTo>
                  <a:lnTo>
                    <a:pt x="277" y="957"/>
                  </a:lnTo>
                  <a:lnTo>
                    <a:pt x="272" y="956"/>
                  </a:lnTo>
                  <a:lnTo>
                    <a:pt x="266" y="953"/>
                  </a:lnTo>
                  <a:lnTo>
                    <a:pt x="264" y="953"/>
                  </a:lnTo>
                  <a:lnTo>
                    <a:pt x="263" y="952"/>
                  </a:lnTo>
                  <a:lnTo>
                    <a:pt x="263" y="952"/>
                  </a:lnTo>
                  <a:lnTo>
                    <a:pt x="260" y="946"/>
                  </a:lnTo>
                  <a:lnTo>
                    <a:pt x="255" y="939"/>
                  </a:lnTo>
                  <a:lnTo>
                    <a:pt x="249" y="933"/>
                  </a:lnTo>
                  <a:lnTo>
                    <a:pt x="246" y="930"/>
                  </a:lnTo>
                  <a:lnTo>
                    <a:pt x="245" y="930"/>
                  </a:lnTo>
                  <a:lnTo>
                    <a:pt x="245" y="930"/>
                  </a:lnTo>
                  <a:lnTo>
                    <a:pt x="235" y="930"/>
                  </a:lnTo>
                  <a:lnTo>
                    <a:pt x="229" y="929"/>
                  </a:lnTo>
                  <a:lnTo>
                    <a:pt x="223" y="926"/>
                  </a:lnTo>
                  <a:lnTo>
                    <a:pt x="223" y="926"/>
                  </a:lnTo>
                  <a:lnTo>
                    <a:pt x="218" y="922"/>
                  </a:lnTo>
                  <a:lnTo>
                    <a:pt x="213" y="922"/>
                  </a:lnTo>
                  <a:lnTo>
                    <a:pt x="210" y="922"/>
                  </a:lnTo>
                  <a:lnTo>
                    <a:pt x="206" y="923"/>
                  </a:lnTo>
                  <a:lnTo>
                    <a:pt x="206" y="923"/>
                  </a:lnTo>
                  <a:lnTo>
                    <a:pt x="205" y="925"/>
                  </a:lnTo>
                  <a:lnTo>
                    <a:pt x="205" y="925"/>
                  </a:lnTo>
                  <a:lnTo>
                    <a:pt x="208" y="926"/>
                  </a:lnTo>
                  <a:lnTo>
                    <a:pt x="210" y="929"/>
                  </a:lnTo>
                  <a:lnTo>
                    <a:pt x="212" y="930"/>
                  </a:lnTo>
                  <a:lnTo>
                    <a:pt x="212" y="930"/>
                  </a:lnTo>
                  <a:lnTo>
                    <a:pt x="212" y="933"/>
                  </a:lnTo>
                  <a:lnTo>
                    <a:pt x="213" y="935"/>
                  </a:lnTo>
                  <a:lnTo>
                    <a:pt x="216" y="936"/>
                  </a:lnTo>
                  <a:lnTo>
                    <a:pt x="219" y="936"/>
                  </a:lnTo>
                  <a:lnTo>
                    <a:pt x="219" y="936"/>
                  </a:lnTo>
                  <a:lnTo>
                    <a:pt x="222" y="936"/>
                  </a:lnTo>
                  <a:lnTo>
                    <a:pt x="225" y="939"/>
                  </a:lnTo>
                  <a:lnTo>
                    <a:pt x="227" y="943"/>
                  </a:lnTo>
                  <a:lnTo>
                    <a:pt x="230" y="945"/>
                  </a:lnTo>
                  <a:lnTo>
                    <a:pt x="230" y="945"/>
                  </a:lnTo>
                  <a:lnTo>
                    <a:pt x="233" y="946"/>
                  </a:lnTo>
                  <a:lnTo>
                    <a:pt x="235" y="948"/>
                  </a:lnTo>
                  <a:lnTo>
                    <a:pt x="237" y="950"/>
                  </a:lnTo>
                  <a:lnTo>
                    <a:pt x="240" y="952"/>
                  </a:lnTo>
                  <a:lnTo>
                    <a:pt x="240" y="952"/>
                  </a:lnTo>
                  <a:lnTo>
                    <a:pt x="243" y="952"/>
                  </a:lnTo>
                  <a:lnTo>
                    <a:pt x="246" y="955"/>
                  </a:lnTo>
                  <a:lnTo>
                    <a:pt x="249" y="960"/>
                  </a:lnTo>
                  <a:lnTo>
                    <a:pt x="249" y="960"/>
                  </a:lnTo>
                  <a:lnTo>
                    <a:pt x="252" y="962"/>
                  </a:lnTo>
                  <a:lnTo>
                    <a:pt x="255" y="962"/>
                  </a:lnTo>
                  <a:lnTo>
                    <a:pt x="256" y="962"/>
                  </a:lnTo>
                  <a:lnTo>
                    <a:pt x="257" y="963"/>
                  </a:lnTo>
                  <a:lnTo>
                    <a:pt x="257" y="963"/>
                  </a:lnTo>
                  <a:lnTo>
                    <a:pt x="257" y="966"/>
                  </a:lnTo>
                  <a:lnTo>
                    <a:pt x="260" y="967"/>
                  </a:lnTo>
                  <a:lnTo>
                    <a:pt x="263" y="970"/>
                  </a:lnTo>
                  <a:lnTo>
                    <a:pt x="264" y="973"/>
                  </a:lnTo>
                  <a:lnTo>
                    <a:pt x="264" y="973"/>
                  </a:lnTo>
                  <a:lnTo>
                    <a:pt x="277" y="975"/>
                  </a:lnTo>
                  <a:lnTo>
                    <a:pt x="284" y="975"/>
                  </a:lnTo>
                  <a:lnTo>
                    <a:pt x="290" y="973"/>
                  </a:lnTo>
                  <a:lnTo>
                    <a:pt x="290" y="973"/>
                  </a:lnTo>
                  <a:lnTo>
                    <a:pt x="292" y="966"/>
                  </a:lnTo>
                  <a:lnTo>
                    <a:pt x="292" y="966"/>
                  </a:lnTo>
                  <a:lnTo>
                    <a:pt x="292" y="965"/>
                  </a:lnTo>
                  <a:lnTo>
                    <a:pt x="289" y="963"/>
                  </a:lnTo>
                  <a:lnTo>
                    <a:pt x="286" y="962"/>
                  </a:lnTo>
                  <a:lnTo>
                    <a:pt x="282" y="960"/>
                  </a:lnTo>
                  <a:lnTo>
                    <a:pt x="282" y="960"/>
                  </a:lnTo>
                  <a:close/>
                  <a:moveTo>
                    <a:pt x="269" y="394"/>
                  </a:moveTo>
                  <a:lnTo>
                    <a:pt x="269" y="394"/>
                  </a:lnTo>
                  <a:lnTo>
                    <a:pt x="273" y="397"/>
                  </a:lnTo>
                  <a:lnTo>
                    <a:pt x="277" y="400"/>
                  </a:lnTo>
                  <a:lnTo>
                    <a:pt x="282" y="408"/>
                  </a:lnTo>
                  <a:lnTo>
                    <a:pt x="287" y="417"/>
                  </a:lnTo>
                  <a:lnTo>
                    <a:pt x="289" y="420"/>
                  </a:lnTo>
                  <a:lnTo>
                    <a:pt x="292" y="420"/>
                  </a:lnTo>
                  <a:lnTo>
                    <a:pt x="292" y="420"/>
                  </a:lnTo>
                  <a:lnTo>
                    <a:pt x="294" y="420"/>
                  </a:lnTo>
                  <a:lnTo>
                    <a:pt x="296" y="417"/>
                  </a:lnTo>
                  <a:lnTo>
                    <a:pt x="297" y="414"/>
                  </a:lnTo>
                  <a:lnTo>
                    <a:pt x="303" y="413"/>
                  </a:lnTo>
                  <a:lnTo>
                    <a:pt x="303" y="413"/>
                  </a:lnTo>
                  <a:lnTo>
                    <a:pt x="307" y="413"/>
                  </a:lnTo>
                  <a:lnTo>
                    <a:pt x="311" y="411"/>
                  </a:lnTo>
                  <a:lnTo>
                    <a:pt x="314" y="410"/>
                  </a:lnTo>
                  <a:lnTo>
                    <a:pt x="319" y="408"/>
                  </a:lnTo>
                  <a:lnTo>
                    <a:pt x="319" y="408"/>
                  </a:lnTo>
                  <a:lnTo>
                    <a:pt x="324" y="408"/>
                  </a:lnTo>
                  <a:lnTo>
                    <a:pt x="330" y="407"/>
                  </a:lnTo>
                  <a:lnTo>
                    <a:pt x="333" y="403"/>
                  </a:lnTo>
                  <a:lnTo>
                    <a:pt x="334" y="397"/>
                  </a:lnTo>
                  <a:lnTo>
                    <a:pt x="334" y="397"/>
                  </a:lnTo>
                  <a:lnTo>
                    <a:pt x="336" y="390"/>
                  </a:lnTo>
                  <a:lnTo>
                    <a:pt x="338" y="386"/>
                  </a:lnTo>
                  <a:lnTo>
                    <a:pt x="343" y="383"/>
                  </a:lnTo>
                  <a:lnTo>
                    <a:pt x="348" y="381"/>
                  </a:lnTo>
                  <a:lnTo>
                    <a:pt x="348" y="381"/>
                  </a:lnTo>
                  <a:lnTo>
                    <a:pt x="351" y="380"/>
                  </a:lnTo>
                  <a:lnTo>
                    <a:pt x="353" y="378"/>
                  </a:lnTo>
                  <a:lnTo>
                    <a:pt x="354" y="374"/>
                  </a:lnTo>
                  <a:lnTo>
                    <a:pt x="356" y="369"/>
                  </a:lnTo>
                  <a:lnTo>
                    <a:pt x="358" y="367"/>
                  </a:lnTo>
                  <a:lnTo>
                    <a:pt x="361" y="366"/>
                  </a:lnTo>
                  <a:lnTo>
                    <a:pt x="361" y="366"/>
                  </a:lnTo>
                  <a:lnTo>
                    <a:pt x="374" y="361"/>
                  </a:lnTo>
                  <a:lnTo>
                    <a:pt x="390" y="356"/>
                  </a:lnTo>
                  <a:lnTo>
                    <a:pt x="404" y="349"/>
                  </a:lnTo>
                  <a:lnTo>
                    <a:pt x="412" y="344"/>
                  </a:lnTo>
                  <a:lnTo>
                    <a:pt x="412" y="344"/>
                  </a:lnTo>
                  <a:lnTo>
                    <a:pt x="414" y="343"/>
                  </a:lnTo>
                  <a:lnTo>
                    <a:pt x="414" y="340"/>
                  </a:lnTo>
                  <a:lnTo>
                    <a:pt x="410" y="337"/>
                  </a:lnTo>
                  <a:lnTo>
                    <a:pt x="393" y="326"/>
                  </a:lnTo>
                  <a:lnTo>
                    <a:pt x="393" y="326"/>
                  </a:lnTo>
                  <a:lnTo>
                    <a:pt x="384" y="322"/>
                  </a:lnTo>
                  <a:lnTo>
                    <a:pt x="375" y="319"/>
                  </a:lnTo>
                  <a:lnTo>
                    <a:pt x="368" y="320"/>
                  </a:lnTo>
                  <a:lnTo>
                    <a:pt x="360" y="323"/>
                  </a:lnTo>
                  <a:lnTo>
                    <a:pt x="360" y="323"/>
                  </a:lnTo>
                  <a:lnTo>
                    <a:pt x="357" y="324"/>
                  </a:lnTo>
                  <a:lnTo>
                    <a:pt x="356" y="324"/>
                  </a:lnTo>
                  <a:lnTo>
                    <a:pt x="356" y="323"/>
                  </a:lnTo>
                  <a:lnTo>
                    <a:pt x="354" y="322"/>
                  </a:lnTo>
                  <a:lnTo>
                    <a:pt x="354" y="319"/>
                  </a:lnTo>
                  <a:lnTo>
                    <a:pt x="353" y="319"/>
                  </a:lnTo>
                  <a:lnTo>
                    <a:pt x="350" y="319"/>
                  </a:lnTo>
                  <a:lnTo>
                    <a:pt x="350" y="319"/>
                  </a:lnTo>
                  <a:lnTo>
                    <a:pt x="347" y="320"/>
                  </a:lnTo>
                  <a:lnTo>
                    <a:pt x="343" y="320"/>
                  </a:lnTo>
                  <a:lnTo>
                    <a:pt x="333" y="317"/>
                  </a:lnTo>
                  <a:lnTo>
                    <a:pt x="323" y="313"/>
                  </a:lnTo>
                  <a:lnTo>
                    <a:pt x="319" y="310"/>
                  </a:lnTo>
                  <a:lnTo>
                    <a:pt x="319" y="310"/>
                  </a:lnTo>
                  <a:lnTo>
                    <a:pt x="316" y="309"/>
                  </a:lnTo>
                  <a:lnTo>
                    <a:pt x="310" y="310"/>
                  </a:lnTo>
                  <a:lnTo>
                    <a:pt x="296" y="313"/>
                  </a:lnTo>
                  <a:lnTo>
                    <a:pt x="279" y="316"/>
                  </a:lnTo>
                  <a:lnTo>
                    <a:pt x="267" y="317"/>
                  </a:lnTo>
                  <a:lnTo>
                    <a:pt x="267" y="317"/>
                  </a:lnTo>
                  <a:lnTo>
                    <a:pt x="266" y="319"/>
                  </a:lnTo>
                  <a:lnTo>
                    <a:pt x="264" y="320"/>
                  </a:lnTo>
                  <a:lnTo>
                    <a:pt x="264" y="322"/>
                  </a:lnTo>
                  <a:lnTo>
                    <a:pt x="266" y="323"/>
                  </a:lnTo>
                  <a:lnTo>
                    <a:pt x="270" y="329"/>
                  </a:lnTo>
                  <a:lnTo>
                    <a:pt x="274" y="333"/>
                  </a:lnTo>
                  <a:lnTo>
                    <a:pt x="274" y="333"/>
                  </a:lnTo>
                  <a:lnTo>
                    <a:pt x="276" y="336"/>
                  </a:lnTo>
                  <a:lnTo>
                    <a:pt x="276" y="339"/>
                  </a:lnTo>
                  <a:lnTo>
                    <a:pt x="270" y="346"/>
                  </a:lnTo>
                  <a:lnTo>
                    <a:pt x="264" y="353"/>
                  </a:lnTo>
                  <a:lnTo>
                    <a:pt x="263" y="356"/>
                  </a:lnTo>
                  <a:lnTo>
                    <a:pt x="263" y="357"/>
                  </a:lnTo>
                  <a:lnTo>
                    <a:pt x="263" y="357"/>
                  </a:lnTo>
                  <a:lnTo>
                    <a:pt x="264" y="359"/>
                  </a:lnTo>
                  <a:lnTo>
                    <a:pt x="264" y="360"/>
                  </a:lnTo>
                  <a:lnTo>
                    <a:pt x="262" y="366"/>
                  </a:lnTo>
                  <a:lnTo>
                    <a:pt x="249" y="381"/>
                  </a:lnTo>
                  <a:lnTo>
                    <a:pt x="249" y="381"/>
                  </a:lnTo>
                  <a:lnTo>
                    <a:pt x="247" y="386"/>
                  </a:lnTo>
                  <a:lnTo>
                    <a:pt x="246" y="387"/>
                  </a:lnTo>
                  <a:lnTo>
                    <a:pt x="247" y="390"/>
                  </a:lnTo>
                  <a:lnTo>
                    <a:pt x="250" y="391"/>
                  </a:lnTo>
                  <a:lnTo>
                    <a:pt x="259" y="393"/>
                  </a:lnTo>
                  <a:lnTo>
                    <a:pt x="269" y="394"/>
                  </a:lnTo>
                  <a:lnTo>
                    <a:pt x="269" y="394"/>
                  </a:lnTo>
                  <a:close/>
                  <a:moveTo>
                    <a:pt x="624" y="452"/>
                  </a:moveTo>
                  <a:lnTo>
                    <a:pt x="624" y="452"/>
                  </a:lnTo>
                  <a:lnTo>
                    <a:pt x="627" y="452"/>
                  </a:lnTo>
                  <a:lnTo>
                    <a:pt x="630" y="452"/>
                  </a:lnTo>
                  <a:lnTo>
                    <a:pt x="637" y="455"/>
                  </a:lnTo>
                  <a:lnTo>
                    <a:pt x="644" y="457"/>
                  </a:lnTo>
                  <a:lnTo>
                    <a:pt x="647" y="455"/>
                  </a:lnTo>
                  <a:lnTo>
                    <a:pt x="647" y="452"/>
                  </a:lnTo>
                  <a:lnTo>
                    <a:pt x="647" y="452"/>
                  </a:lnTo>
                  <a:lnTo>
                    <a:pt x="647" y="448"/>
                  </a:lnTo>
                  <a:lnTo>
                    <a:pt x="644" y="445"/>
                  </a:lnTo>
                  <a:lnTo>
                    <a:pt x="637" y="440"/>
                  </a:lnTo>
                  <a:lnTo>
                    <a:pt x="627" y="435"/>
                  </a:lnTo>
                  <a:lnTo>
                    <a:pt x="619" y="431"/>
                  </a:lnTo>
                  <a:lnTo>
                    <a:pt x="619" y="431"/>
                  </a:lnTo>
                  <a:lnTo>
                    <a:pt x="613" y="428"/>
                  </a:lnTo>
                  <a:lnTo>
                    <a:pt x="609" y="427"/>
                  </a:lnTo>
                  <a:lnTo>
                    <a:pt x="602" y="424"/>
                  </a:lnTo>
                  <a:lnTo>
                    <a:pt x="593" y="418"/>
                  </a:lnTo>
                  <a:lnTo>
                    <a:pt x="593" y="418"/>
                  </a:lnTo>
                  <a:lnTo>
                    <a:pt x="590" y="414"/>
                  </a:lnTo>
                  <a:lnTo>
                    <a:pt x="589" y="411"/>
                  </a:lnTo>
                  <a:lnTo>
                    <a:pt x="589" y="408"/>
                  </a:lnTo>
                  <a:lnTo>
                    <a:pt x="589" y="406"/>
                  </a:lnTo>
                  <a:lnTo>
                    <a:pt x="590" y="401"/>
                  </a:lnTo>
                  <a:lnTo>
                    <a:pt x="590" y="398"/>
                  </a:lnTo>
                  <a:lnTo>
                    <a:pt x="587" y="396"/>
                  </a:lnTo>
                  <a:lnTo>
                    <a:pt x="587" y="396"/>
                  </a:lnTo>
                  <a:lnTo>
                    <a:pt x="583" y="391"/>
                  </a:lnTo>
                  <a:lnTo>
                    <a:pt x="580" y="387"/>
                  </a:lnTo>
                  <a:lnTo>
                    <a:pt x="577" y="377"/>
                  </a:lnTo>
                  <a:lnTo>
                    <a:pt x="577" y="371"/>
                  </a:lnTo>
                  <a:lnTo>
                    <a:pt x="577" y="367"/>
                  </a:lnTo>
                  <a:lnTo>
                    <a:pt x="579" y="363"/>
                  </a:lnTo>
                  <a:lnTo>
                    <a:pt x="580" y="359"/>
                  </a:lnTo>
                  <a:lnTo>
                    <a:pt x="580" y="359"/>
                  </a:lnTo>
                  <a:lnTo>
                    <a:pt x="586" y="353"/>
                  </a:lnTo>
                  <a:lnTo>
                    <a:pt x="589" y="347"/>
                  </a:lnTo>
                  <a:lnTo>
                    <a:pt x="590" y="344"/>
                  </a:lnTo>
                  <a:lnTo>
                    <a:pt x="589" y="341"/>
                  </a:lnTo>
                  <a:lnTo>
                    <a:pt x="587" y="339"/>
                  </a:lnTo>
                  <a:lnTo>
                    <a:pt x="583" y="336"/>
                  </a:lnTo>
                  <a:lnTo>
                    <a:pt x="583" y="336"/>
                  </a:lnTo>
                  <a:lnTo>
                    <a:pt x="577" y="336"/>
                  </a:lnTo>
                  <a:lnTo>
                    <a:pt x="572" y="334"/>
                  </a:lnTo>
                  <a:lnTo>
                    <a:pt x="562" y="337"/>
                  </a:lnTo>
                  <a:lnTo>
                    <a:pt x="553" y="340"/>
                  </a:lnTo>
                  <a:lnTo>
                    <a:pt x="552" y="341"/>
                  </a:lnTo>
                  <a:lnTo>
                    <a:pt x="552" y="343"/>
                  </a:lnTo>
                  <a:lnTo>
                    <a:pt x="552" y="343"/>
                  </a:lnTo>
                  <a:lnTo>
                    <a:pt x="562" y="351"/>
                  </a:lnTo>
                  <a:lnTo>
                    <a:pt x="569" y="357"/>
                  </a:lnTo>
                  <a:lnTo>
                    <a:pt x="570" y="359"/>
                  </a:lnTo>
                  <a:lnTo>
                    <a:pt x="572" y="360"/>
                  </a:lnTo>
                  <a:lnTo>
                    <a:pt x="572" y="360"/>
                  </a:lnTo>
                  <a:lnTo>
                    <a:pt x="570" y="361"/>
                  </a:lnTo>
                  <a:lnTo>
                    <a:pt x="569" y="360"/>
                  </a:lnTo>
                  <a:lnTo>
                    <a:pt x="563" y="357"/>
                  </a:lnTo>
                  <a:lnTo>
                    <a:pt x="555" y="353"/>
                  </a:lnTo>
                  <a:lnTo>
                    <a:pt x="552" y="351"/>
                  </a:lnTo>
                  <a:lnTo>
                    <a:pt x="549" y="351"/>
                  </a:lnTo>
                  <a:lnTo>
                    <a:pt x="549" y="351"/>
                  </a:lnTo>
                  <a:lnTo>
                    <a:pt x="548" y="353"/>
                  </a:lnTo>
                  <a:lnTo>
                    <a:pt x="545" y="353"/>
                  </a:lnTo>
                  <a:lnTo>
                    <a:pt x="540" y="350"/>
                  </a:lnTo>
                  <a:lnTo>
                    <a:pt x="536" y="350"/>
                  </a:lnTo>
                  <a:lnTo>
                    <a:pt x="535" y="350"/>
                  </a:lnTo>
                  <a:lnTo>
                    <a:pt x="532" y="351"/>
                  </a:lnTo>
                  <a:lnTo>
                    <a:pt x="532" y="351"/>
                  </a:lnTo>
                  <a:lnTo>
                    <a:pt x="532" y="356"/>
                  </a:lnTo>
                  <a:lnTo>
                    <a:pt x="532" y="360"/>
                  </a:lnTo>
                  <a:lnTo>
                    <a:pt x="535" y="371"/>
                  </a:lnTo>
                  <a:lnTo>
                    <a:pt x="539" y="383"/>
                  </a:lnTo>
                  <a:lnTo>
                    <a:pt x="543" y="391"/>
                  </a:lnTo>
                  <a:lnTo>
                    <a:pt x="543" y="391"/>
                  </a:lnTo>
                  <a:lnTo>
                    <a:pt x="545" y="394"/>
                  </a:lnTo>
                  <a:lnTo>
                    <a:pt x="545" y="396"/>
                  </a:lnTo>
                  <a:lnTo>
                    <a:pt x="542" y="397"/>
                  </a:lnTo>
                  <a:lnTo>
                    <a:pt x="533" y="400"/>
                  </a:lnTo>
                  <a:lnTo>
                    <a:pt x="533" y="400"/>
                  </a:lnTo>
                  <a:lnTo>
                    <a:pt x="531" y="400"/>
                  </a:lnTo>
                  <a:lnTo>
                    <a:pt x="529" y="397"/>
                  </a:lnTo>
                  <a:lnTo>
                    <a:pt x="528" y="390"/>
                  </a:lnTo>
                  <a:lnTo>
                    <a:pt x="525" y="380"/>
                  </a:lnTo>
                  <a:lnTo>
                    <a:pt x="521" y="371"/>
                  </a:lnTo>
                  <a:lnTo>
                    <a:pt x="521" y="371"/>
                  </a:lnTo>
                  <a:lnTo>
                    <a:pt x="515" y="366"/>
                  </a:lnTo>
                  <a:lnTo>
                    <a:pt x="505" y="361"/>
                  </a:lnTo>
                  <a:lnTo>
                    <a:pt x="495" y="359"/>
                  </a:lnTo>
                  <a:lnTo>
                    <a:pt x="492" y="359"/>
                  </a:lnTo>
                  <a:lnTo>
                    <a:pt x="491" y="360"/>
                  </a:lnTo>
                  <a:lnTo>
                    <a:pt x="491" y="360"/>
                  </a:lnTo>
                  <a:lnTo>
                    <a:pt x="491" y="363"/>
                  </a:lnTo>
                  <a:lnTo>
                    <a:pt x="492" y="364"/>
                  </a:lnTo>
                  <a:lnTo>
                    <a:pt x="498" y="367"/>
                  </a:lnTo>
                  <a:lnTo>
                    <a:pt x="502" y="370"/>
                  </a:lnTo>
                  <a:lnTo>
                    <a:pt x="503" y="371"/>
                  </a:lnTo>
                  <a:lnTo>
                    <a:pt x="503" y="374"/>
                  </a:lnTo>
                  <a:lnTo>
                    <a:pt x="503" y="374"/>
                  </a:lnTo>
                  <a:lnTo>
                    <a:pt x="502" y="376"/>
                  </a:lnTo>
                  <a:lnTo>
                    <a:pt x="501" y="377"/>
                  </a:lnTo>
                  <a:lnTo>
                    <a:pt x="496" y="376"/>
                  </a:lnTo>
                  <a:lnTo>
                    <a:pt x="491" y="374"/>
                  </a:lnTo>
                  <a:lnTo>
                    <a:pt x="488" y="374"/>
                  </a:lnTo>
                  <a:lnTo>
                    <a:pt x="485" y="376"/>
                  </a:lnTo>
                  <a:lnTo>
                    <a:pt x="485" y="376"/>
                  </a:lnTo>
                  <a:lnTo>
                    <a:pt x="481" y="378"/>
                  </a:lnTo>
                  <a:lnTo>
                    <a:pt x="479" y="378"/>
                  </a:lnTo>
                  <a:lnTo>
                    <a:pt x="479" y="376"/>
                  </a:lnTo>
                  <a:lnTo>
                    <a:pt x="479" y="371"/>
                  </a:lnTo>
                  <a:lnTo>
                    <a:pt x="479" y="371"/>
                  </a:lnTo>
                  <a:lnTo>
                    <a:pt x="479" y="369"/>
                  </a:lnTo>
                  <a:lnTo>
                    <a:pt x="478" y="367"/>
                  </a:lnTo>
                  <a:lnTo>
                    <a:pt x="472" y="363"/>
                  </a:lnTo>
                  <a:lnTo>
                    <a:pt x="465" y="360"/>
                  </a:lnTo>
                  <a:lnTo>
                    <a:pt x="454" y="359"/>
                  </a:lnTo>
                  <a:lnTo>
                    <a:pt x="454" y="359"/>
                  </a:lnTo>
                  <a:lnTo>
                    <a:pt x="449" y="360"/>
                  </a:lnTo>
                  <a:lnTo>
                    <a:pt x="447" y="361"/>
                  </a:lnTo>
                  <a:lnTo>
                    <a:pt x="445" y="364"/>
                  </a:lnTo>
                  <a:lnTo>
                    <a:pt x="445" y="366"/>
                  </a:lnTo>
                  <a:lnTo>
                    <a:pt x="445" y="370"/>
                  </a:lnTo>
                  <a:lnTo>
                    <a:pt x="445" y="373"/>
                  </a:lnTo>
                  <a:lnTo>
                    <a:pt x="444" y="374"/>
                  </a:lnTo>
                  <a:lnTo>
                    <a:pt x="444" y="374"/>
                  </a:lnTo>
                  <a:lnTo>
                    <a:pt x="441" y="376"/>
                  </a:lnTo>
                  <a:lnTo>
                    <a:pt x="438" y="376"/>
                  </a:lnTo>
                  <a:lnTo>
                    <a:pt x="431" y="374"/>
                  </a:lnTo>
                  <a:lnTo>
                    <a:pt x="428" y="373"/>
                  </a:lnTo>
                  <a:lnTo>
                    <a:pt x="427" y="371"/>
                  </a:lnTo>
                  <a:lnTo>
                    <a:pt x="428" y="370"/>
                  </a:lnTo>
                  <a:lnTo>
                    <a:pt x="431" y="369"/>
                  </a:lnTo>
                  <a:lnTo>
                    <a:pt x="431" y="369"/>
                  </a:lnTo>
                  <a:lnTo>
                    <a:pt x="435" y="369"/>
                  </a:lnTo>
                  <a:lnTo>
                    <a:pt x="438" y="366"/>
                  </a:lnTo>
                  <a:lnTo>
                    <a:pt x="439" y="364"/>
                  </a:lnTo>
                  <a:lnTo>
                    <a:pt x="439" y="361"/>
                  </a:lnTo>
                  <a:lnTo>
                    <a:pt x="438" y="356"/>
                  </a:lnTo>
                  <a:lnTo>
                    <a:pt x="434" y="350"/>
                  </a:lnTo>
                  <a:lnTo>
                    <a:pt x="434" y="350"/>
                  </a:lnTo>
                  <a:lnTo>
                    <a:pt x="432" y="349"/>
                  </a:lnTo>
                  <a:lnTo>
                    <a:pt x="430" y="347"/>
                  </a:lnTo>
                  <a:lnTo>
                    <a:pt x="421" y="350"/>
                  </a:lnTo>
                  <a:lnTo>
                    <a:pt x="394" y="360"/>
                  </a:lnTo>
                  <a:lnTo>
                    <a:pt x="394" y="360"/>
                  </a:lnTo>
                  <a:lnTo>
                    <a:pt x="380" y="366"/>
                  </a:lnTo>
                  <a:lnTo>
                    <a:pt x="370" y="371"/>
                  </a:lnTo>
                  <a:lnTo>
                    <a:pt x="365" y="376"/>
                  </a:lnTo>
                  <a:lnTo>
                    <a:pt x="364" y="376"/>
                  </a:lnTo>
                  <a:lnTo>
                    <a:pt x="364" y="377"/>
                  </a:lnTo>
                  <a:lnTo>
                    <a:pt x="364" y="377"/>
                  </a:lnTo>
                  <a:lnTo>
                    <a:pt x="365" y="378"/>
                  </a:lnTo>
                  <a:lnTo>
                    <a:pt x="367" y="380"/>
                  </a:lnTo>
                  <a:lnTo>
                    <a:pt x="364" y="384"/>
                  </a:lnTo>
                  <a:lnTo>
                    <a:pt x="360" y="388"/>
                  </a:lnTo>
                  <a:lnTo>
                    <a:pt x="360" y="388"/>
                  </a:lnTo>
                  <a:lnTo>
                    <a:pt x="357" y="391"/>
                  </a:lnTo>
                  <a:lnTo>
                    <a:pt x="356" y="394"/>
                  </a:lnTo>
                  <a:lnTo>
                    <a:pt x="357" y="396"/>
                  </a:lnTo>
                  <a:lnTo>
                    <a:pt x="357" y="398"/>
                  </a:lnTo>
                  <a:lnTo>
                    <a:pt x="361" y="401"/>
                  </a:lnTo>
                  <a:lnTo>
                    <a:pt x="367" y="401"/>
                  </a:lnTo>
                  <a:lnTo>
                    <a:pt x="367" y="401"/>
                  </a:lnTo>
                  <a:lnTo>
                    <a:pt x="371" y="403"/>
                  </a:lnTo>
                  <a:lnTo>
                    <a:pt x="371" y="406"/>
                  </a:lnTo>
                  <a:lnTo>
                    <a:pt x="371" y="408"/>
                  </a:lnTo>
                  <a:lnTo>
                    <a:pt x="373" y="408"/>
                  </a:lnTo>
                  <a:lnTo>
                    <a:pt x="374" y="410"/>
                  </a:lnTo>
                  <a:lnTo>
                    <a:pt x="374" y="410"/>
                  </a:lnTo>
                  <a:lnTo>
                    <a:pt x="381" y="408"/>
                  </a:lnTo>
                  <a:lnTo>
                    <a:pt x="393" y="406"/>
                  </a:lnTo>
                  <a:lnTo>
                    <a:pt x="404" y="404"/>
                  </a:lnTo>
                  <a:lnTo>
                    <a:pt x="408" y="404"/>
                  </a:lnTo>
                  <a:lnTo>
                    <a:pt x="411" y="404"/>
                  </a:lnTo>
                  <a:lnTo>
                    <a:pt x="411" y="404"/>
                  </a:lnTo>
                  <a:lnTo>
                    <a:pt x="412" y="406"/>
                  </a:lnTo>
                  <a:lnTo>
                    <a:pt x="412" y="407"/>
                  </a:lnTo>
                  <a:lnTo>
                    <a:pt x="408" y="408"/>
                  </a:lnTo>
                  <a:lnTo>
                    <a:pt x="393" y="411"/>
                  </a:lnTo>
                  <a:lnTo>
                    <a:pt x="377" y="415"/>
                  </a:lnTo>
                  <a:lnTo>
                    <a:pt x="371" y="418"/>
                  </a:lnTo>
                  <a:lnTo>
                    <a:pt x="370" y="420"/>
                  </a:lnTo>
                  <a:lnTo>
                    <a:pt x="370" y="421"/>
                  </a:lnTo>
                  <a:lnTo>
                    <a:pt x="370" y="421"/>
                  </a:lnTo>
                  <a:lnTo>
                    <a:pt x="371" y="424"/>
                  </a:lnTo>
                  <a:lnTo>
                    <a:pt x="374" y="427"/>
                  </a:lnTo>
                  <a:lnTo>
                    <a:pt x="380" y="428"/>
                  </a:lnTo>
                  <a:lnTo>
                    <a:pt x="385" y="431"/>
                  </a:lnTo>
                  <a:lnTo>
                    <a:pt x="401" y="433"/>
                  </a:lnTo>
                  <a:lnTo>
                    <a:pt x="417" y="431"/>
                  </a:lnTo>
                  <a:lnTo>
                    <a:pt x="417" y="431"/>
                  </a:lnTo>
                  <a:lnTo>
                    <a:pt x="425" y="430"/>
                  </a:lnTo>
                  <a:lnTo>
                    <a:pt x="434" y="430"/>
                  </a:lnTo>
                  <a:lnTo>
                    <a:pt x="451" y="431"/>
                  </a:lnTo>
                  <a:lnTo>
                    <a:pt x="465" y="435"/>
                  </a:lnTo>
                  <a:lnTo>
                    <a:pt x="469" y="437"/>
                  </a:lnTo>
                  <a:lnTo>
                    <a:pt x="471" y="438"/>
                  </a:lnTo>
                  <a:lnTo>
                    <a:pt x="471" y="438"/>
                  </a:lnTo>
                  <a:lnTo>
                    <a:pt x="471" y="441"/>
                  </a:lnTo>
                  <a:lnTo>
                    <a:pt x="468" y="441"/>
                  </a:lnTo>
                  <a:lnTo>
                    <a:pt x="458" y="442"/>
                  </a:lnTo>
                  <a:lnTo>
                    <a:pt x="430" y="441"/>
                  </a:lnTo>
                  <a:lnTo>
                    <a:pt x="430" y="441"/>
                  </a:lnTo>
                  <a:lnTo>
                    <a:pt x="415" y="442"/>
                  </a:lnTo>
                  <a:lnTo>
                    <a:pt x="400" y="444"/>
                  </a:lnTo>
                  <a:lnTo>
                    <a:pt x="387" y="448"/>
                  </a:lnTo>
                  <a:lnTo>
                    <a:pt x="384" y="450"/>
                  </a:lnTo>
                  <a:lnTo>
                    <a:pt x="383" y="452"/>
                  </a:lnTo>
                  <a:lnTo>
                    <a:pt x="383" y="452"/>
                  </a:lnTo>
                  <a:lnTo>
                    <a:pt x="384" y="457"/>
                  </a:lnTo>
                  <a:lnTo>
                    <a:pt x="388" y="460"/>
                  </a:lnTo>
                  <a:lnTo>
                    <a:pt x="405" y="467"/>
                  </a:lnTo>
                  <a:lnTo>
                    <a:pt x="405" y="467"/>
                  </a:lnTo>
                  <a:lnTo>
                    <a:pt x="412" y="470"/>
                  </a:lnTo>
                  <a:lnTo>
                    <a:pt x="418" y="471"/>
                  </a:lnTo>
                  <a:lnTo>
                    <a:pt x="431" y="470"/>
                  </a:lnTo>
                  <a:lnTo>
                    <a:pt x="435" y="470"/>
                  </a:lnTo>
                  <a:lnTo>
                    <a:pt x="439" y="470"/>
                  </a:lnTo>
                  <a:lnTo>
                    <a:pt x="441" y="471"/>
                  </a:lnTo>
                  <a:lnTo>
                    <a:pt x="442" y="475"/>
                  </a:lnTo>
                  <a:lnTo>
                    <a:pt x="442" y="475"/>
                  </a:lnTo>
                  <a:lnTo>
                    <a:pt x="442" y="479"/>
                  </a:lnTo>
                  <a:lnTo>
                    <a:pt x="444" y="482"/>
                  </a:lnTo>
                  <a:lnTo>
                    <a:pt x="447" y="485"/>
                  </a:lnTo>
                  <a:lnTo>
                    <a:pt x="449" y="487"/>
                  </a:lnTo>
                  <a:lnTo>
                    <a:pt x="461" y="489"/>
                  </a:lnTo>
                  <a:lnTo>
                    <a:pt x="476" y="491"/>
                  </a:lnTo>
                  <a:lnTo>
                    <a:pt x="476" y="491"/>
                  </a:lnTo>
                  <a:lnTo>
                    <a:pt x="485" y="491"/>
                  </a:lnTo>
                  <a:lnTo>
                    <a:pt x="494" y="489"/>
                  </a:lnTo>
                  <a:lnTo>
                    <a:pt x="506" y="485"/>
                  </a:lnTo>
                  <a:lnTo>
                    <a:pt x="516" y="481"/>
                  </a:lnTo>
                  <a:lnTo>
                    <a:pt x="521" y="481"/>
                  </a:lnTo>
                  <a:lnTo>
                    <a:pt x="525" y="479"/>
                  </a:lnTo>
                  <a:lnTo>
                    <a:pt x="525" y="479"/>
                  </a:lnTo>
                  <a:lnTo>
                    <a:pt x="533" y="479"/>
                  </a:lnTo>
                  <a:lnTo>
                    <a:pt x="539" y="478"/>
                  </a:lnTo>
                  <a:lnTo>
                    <a:pt x="545" y="475"/>
                  </a:lnTo>
                  <a:lnTo>
                    <a:pt x="549" y="470"/>
                  </a:lnTo>
                  <a:lnTo>
                    <a:pt x="549" y="470"/>
                  </a:lnTo>
                  <a:lnTo>
                    <a:pt x="553" y="467"/>
                  </a:lnTo>
                  <a:lnTo>
                    <a:pt x="556" y="465"/>
                  </a:lnTo>
                  <a:lnTo>
                    <a:pt x="559" y="468"/>
                  </a:lnTo>
                  <a:lnTo>
                    <a:pt x="560" y="471"/>
                  </a:lnTo>
                  <a:lnTo>
                    <a:pt x="560" y="471"/>
                  </a:lnTo>
                  <a:lnTo>
                    <a:pt x="562" y="472"/>
                  </a:lnTo>
                  <a:lnTo>
                    <a:pt x="565" y="474"/>
                  </a:lnTo>
                  <a:lnTo>
                    <a:pt x="570" y="475"/>
                  </a:lnTo>
                  <a:lnTo>
                    <a:pt x="577" y="475"/>
                  </a:lnTo>
                  <a:lnTo>
                    <a:pt x="582" y="478"/>
                  </a:lnTo>
                  <a:lnTo>
                    <a:pt x="582" y="478"/>
                  </a:lnTo>
                  <a:lnTo>
                    <a:pt x="586" y="481"/>
                  </a:lnTo>
                  <a:lnTo>
                    <a:pt x="592" y="482"/>
                  </a:lnTo>
                  <a:lnTo>
                    <a:pt x="599" y="484"/>
                  </a:lnTo>
                  <a:lnTo>
                    <a:pt x="606" y="484"/>
                  </a:lnTo>
                  <a:lnTo>
                    <a:pt x="620" y="482"/>
                  </a:lnTo>
                  <a:lnTo>
                    <a:pt x="632" y="478"/>
                  </a:lnTo>
                  <a:lnTo>
                    <a:pt x="632" y="478"/>
                  </a:lnTo>
                  <a:lnTo>
                    <a:pt x="634" y="477"/>
                  </a:lnTo>
                  <a:lnTo>
                    <a:pt x="636" y="472"/>
                  </a:lnTo>
                  <a:lnTo>
                    <a:pt x="636" y="470"/>
                  </a:lnTo>
                  <a:lnTo>
                    <a:pt x="633" y="467"/>
                  </a:lnTo>
                  <a:lnTo>
                    <a:pt x="630" y="464"/>
                  </a:lnTo>
                  <a:lnTo>
                    <a:pt x="627" y="462"/>
                  </a:lnTo>
                  <a:lnTo>
                    <a:pt x="624" y="462"/>
                  </a:lnTo>
                  <a:lnTo>
                    <a:pt x="622" y="464"/>
                  </a:lnTo>
                  <a:lnTo>
                    <a:pt x="622" y="464"/>
                  </a:lnTo>
                  <a:lnTo>
                    <a:pt x="617" y="468"/>
                  </a:lnTo>
                  <a:lnTo>
                    <a:pt x="613" y="468"/>
                  </a:lnTo>
                  <a:lnTo>
                    <a:pt x="612" y="467"/>
                  </a:lnTo>
                  <a:lnTo>
                    <a:pt x="609" y="464"/>
                  </a:lnTo>
                  <a:lnTo>
                    <a:pt x="609" y="464"/>
                  </a:lnTo>
                  <a:lnTo>
                    <a:pt x="609" y="462"/>
                  </a:lnTo>
                  <a:lnTo>
                    <a:pt x="610" y="461"/>
                  </a:lnTo>
                  <a:lnTo>
                    <a:pt x="614" y="460"/>
                  </a:lnTo>
                  <a:lnTo>
                    <a:pt x="620" y="457"/>
                  </a:lnTo>
                  <a:lnTo>
                    <a:pt x="624" y="452"/>
                  </a:lnTo>
                  <a:lnTo>
                    <a:pt x="624" y="452"/>
                  </a:lnTo>
                  <a:close/>
                  <a:moveTo>
                    <a:pt x="354" y="277"/>
                  </a:moveTo>
                  <a:lnTo>
                    <a:pt x="354" y="277"/>
                  </a:lnTo>
                  <a:lnTo>
                    <a:pt x="360" y="277"/>
                  </a:lnTo>
                  <a:lnTo>
                    <a:pt x="364" y="277"/>
                  </a:lnTo>
                  <a:lnTo>
                    <a:pt x="373" y="273"/>
                  </a:lnTo>
                  <a:lnTo>
                    <a:pt x="378" y="268"/>
                  </a:lnTo>
                  <a:lnTo>
                    <a:pt x="380" y="265"/>
                  </a:lnTo>
                  <a:lnTo>
                    <a:pt x="380" y="262"/>
                  </a:lnTo>
                  <a:lnTo>
                    <a:pt x="380" y="262"/>
                  </a:lnTo>
                  <a:lnTo>
                    <a:pt x="380" y="260"/>
                  </a:lnTo>
                  <a:lnTo>
                    <a:pt x="378" y="260"/>
                  </a:lnTo>
                  <a:lnTo>
                    <a:pt x="374" y="262"/>
                  </a:lnTo>
                  <a:lnTo>
                    <a:pt x="364" y="268"/>
                  </a:lnTo>
                  <a:lnTo>
                    <a:pt x="356" y="275"/>
                  </a:lnTo>
                  <a:lnTo>
                    <a:pt x="354" y="277"/>
                  </a:lnTo>
                  <a:lnTo>
                    <a:pt x="354" y="277"/>
                  </a:lnTo>
                  <a:lnTo>
                    <a:pt x="354" y="277"/>
                  </a:lnTo>
                  <a:lnTo>
                    <a:pt x="354" y="277"/>
                  </a:lnTo>
                  <a:close/>
                  <a:moveTo>
                    <a:pt x="296" y="258"/>
                  </a:moveTo>
                  <a:lnTo>
                    <a:pt x="296" y="258"/>
                  </a:lnTo>
                  <a:lnTo>
                    <a:pt x="297" y="259"/>
                  </a:lnTo>
                  <a:lnTo>
                    <a:pt x="297" y="260"/>
                  </a:lnTo>
                  <a:lnTo>
                    <a:pt x="299" y="265"/>
                  </a:lnTo>
                  <a:lnTo>
                    <a:pt x="299" y="268"/>
                  </a:lnTo>
                  <a:lnTo>
                    <a:pt x="300" y="268"/>
                  </a:lnTo>
                  <a:lnTo>
                    <a:pt x="301" y="268"/>
                  </a:lnTo>
                  <a:lnTo>
                    <a:pt x="301" y="268"/>
                  </a:lnTo>
                  <a:lnTo>
                    <a:pt x="307" y="265"/>
                  </a:lnTo>
                  <a:lnTo>
                    <a:pt x="313" y="265"/>
                  </a:lnTo>
                  <a:lnTo>
                    <a:pt x="313" y="265"/>
                  </a:lnTo>
                  <a:lnTo>
                    <a:pt x="317" y="266"/>
                  </a:lnTo>
                  <a:lnTo>
                    <a:pt x="320" y="263"/>
                  </a:lnTo>
                  <a:lnTo>
                    <a:pt x="326" y="258"/>
                  </a:lnTo>
                  <a:lnTo>
                    <a:pt x="326" y="258"/>
                  </a:lnTo>
                  <a:lnTo>
                    <a:pt x="327" y="258"/>
                  </a:lnTo>
                  <a:lnTo>
                    <a:pt x="327" y="258"/>
                  </a:lnTo>
                  <a:lnTo>
                    <a:pt x="328" y="262"/>
                  </a:lnTo>
                  <a:lnTo>
                    <a:pt x="331" y="268"/>
                  </a:lnTo>
                  <a:lnTo>
                    <a:pt x="334" y="269"/>
                  </a:lnTo>
                  <a:lnTo>
                    <a:pt x="337" y="270"/>
                  </a:lnTo>
                  <a:lnTo>
                    <a:pt x="337" y="270"/>
                  </a:lnTo>
                  <a:lnTo>
                    <a:pt x="340" y="269"/>
                  </a:lnTo>
                  <a:lnTo>
                    <a:pt x="341" y="268"/>
                  </a:lnTo>
                  <a:lnTo>
                    <a:pt x="344" y="262"/>
                  </a:lnTo>
                  <a:lnTo>
                    <a:pt x="347" y="258"/>
                  </a:lnTo>
                  <a:lnTo>
                    <a:pt x="348" y="258"/>
                  </a:lnTo>
                  <a:lnTo>
                    <a:pt x="350" y="258"/>
                  </a:lnTo>
                  <a:lnTo>
                    <a:pt x="350" y="258"/>
                  </a:lnTo>
                  <a:lnTo>
                    <a:pt x="354" y="260"/>
                  </a:lnTo>
                  <a:lnTo>
                    <a:pt x="358" y="259"/>
                  </a:lnTo>
                  <a:lnTo>
                    <a:pt x="360" y="255"/>
                  </a:lnTo>
                  <a:lnTo>
                    <a:pt x="361" y="250"/>
                  </a:lnTo>
                  <a:lnTo>
                    <a:pt x="361" y="250"/>
                  </a:lnTo>
                  <a:lnTo>
                    <a:pt x="363" y="242"/>
                  </a:lnTo>
                  <a:lnTo>
                    <a:pt x="365" y="238"/>
                  </a:lnTo>
                  <a:lnTo>
                    <a:pt x="370" y="236"/>
                  </a:lnTo>
                  <a:lnTo>
                    <a:pt x="370" y="236"/>
                  </a:lnTo>
                  <a:lnTo>
                    <a:pt x="373" y="236"/>
                  </a:lnTo>
                  <a:lnTo>
                    <a:pt x="374" y="236"/>
                  </a:lnTo>
                  <a:lnTo>
                    <a:pt x="374" y="240"/>
                  </a:lnTo>
                  <a:lnTo>
                    <a:pt x="374" y="245"/>
                  </a:lnTo>
                  <a:lnTo>
                    <a:pt x="375" y="250"/>
                  </a:lnTo>
                  <a:lnTo>
                    <a:pt x="375" y="250"/>
                  </a:lnTo>
                  <a:lnTo>
                    <a:pt x="377" y="253"/>
                  </a:lnTo>
                  <a:lnTo>
                    <a:pt x="380" y="255"/>
                  </a:lnTo>
                  <a:lnTo>
                    <a:pt x="383" y="255"/>
                  </a:lnTo>
                  <a:lnTo>
                    <a:pt x="384" y="253"/>
                  </a:lnTo>
                  <a:lnTo>
                    <a:pt x="388" y="250"/>
                  </a:lnTo>
                  <a:lnTo>
                    <a:pt x="390" y="246"/>
                  </a:lnTo>
                  <a:lnTo>
                    <a:pt x="390" y="246"/>
                  </a:lnTo>
                  <a:lnTo>
                    <a:pt x="391" y="246"/>
                  </a:lnTo>
                  <a:lnTo>
                    <a:pt x="393" y="245"/>
                  </a:lnTo>
                  <a:lnTo>
                    <a:pt x="397" y="243"/>
                  </a:lnTo>
                  <a:lnTo>
                    <a:pt x="401" y="243"/>
                  </a:lnTo>
                  <a:lnTo>
                    <a:pt x="402" y="242"/>
                  </a:lnTo>
                  <a:lnTo>
                    <a:pt x="402" y="240"/>
                  </a:lnTo>
                  <a:lnTo>
                    <a:pt x="402" y="240"/>
                  </a:lnTo>
                  <a:lnTo>
                    <a:pt x="402" y="238"/>
                  </a:lnTo>
                  <a:lnTo>
                    <a:pt x="404" y="235"/>
                  </a:lnTo>
                  <a:lnTo>
                    <a:pt x="404" y="232"/>
                  </a:lnTo>
                  <a:lnTo>
                    <a:pt x="402" y="228"/>
                  </a:lnTo>
                  <a:lnTo>
                    <a:pt x="402" y="228"/>
                  </a:lnTo>
                  <a:lnTo>
                    <a:pt x="402" y="226"/>
                  </a:lnTo>
                  <a:lnTo>
                    <a:pt x="402" y="225"/>
                  </a:lnTo>
                  <a:lnTo>
                    <a:pt x="405" y="223"/>
                  </a:lnTo>
                  <a:lnTo>
                    <a:pt x="410" y="222"/>
                  </a:lnTo>
                  <a:lnTo>
                    <a:pt x="412" y="219"/>
                  </a:lnTo>
                  <a:lnTo>
                    <a:pt x="412" y="219"/>
                  </a:lnTo>
                  <a:lnTo>
                    <a:pt x="414" y="219"/>
                  </a:lnTo>
                  <a:lnTo>
                    <a:pt x="414" y="218"/>
                  </a:lnTo>
                  <a:lnTo>
                    <a:pt x="411" y="216"/>
                  </a:lnTo>
                  <a:lnTo>
                    <a:pt x="405" y="216"/>
                  </a:lnTo>
                  <a:lnTo>
                    <a:pt x="400" y="212"/>
                  </a:lnTo>
                  <a:lnTo>
                    <a:pt x="400" y="212"/>
                  </a:lnTo>
                  <a:lnTo>
                    <a:pt x="398" y="211"/>
                  </a:lnTo>
                  <a:lnTo>
                    <a:pt x="395" y="211"/>
                  </a:lnTo>
                  <a:lnTo>
                    <a:pt x="394" y="211"/>
                  </a:lnTo>
                  <a:lnTo>
                    <a:pt x="393" y="212"/>
                  </a:lnTo>
                  <a:lnTo>
                    <a:pt x="391" y="215"/>
                  </a:lnTo>
                  <a:lnTo>
                    <a:pt x="390" y="219"/>
                  </a:lnTo>
                  <a:lnTo>
                    <a:pt x="390" y="219"/>
                  </a:lnTo>
                  <a:lnTo>
                    <a:pt x="390" y="221"/>
                  </a:lnTo>
                  <a:lnTo>
                    <a:pt x="388" y="221"/>
                  </a:lnTo>
                  <a:lnTo>
                    <a:pt x="383" y="221"/>
                  </a:lnTo>
                  <a:lnTo>
                    <a:pt x="368" y="216"/>
                  </a:lnTo>
                  <a:lnTo>
                    <a:pt x="368" y="216"/>
                  </a:lnTo>
                  <a:lnTo>
                    <a:pt x="365" y="216"/>
                  </a:lnTo>
                  <a:lnTo>
                    <a:pt x="363" y="218"/>
                  </a:lnTo>
                  <a:lnTo>
                    <a:pt x="356" y="221"/>
                  </a:lnTo>
                  <a:lnTo>
                    <a:pt x="348" y="226"/>
                  </a:lnTo>
                  <a:lnTo>
                    <a:pt x="340" y="232"/>
                  </a:lnTo>
                  <a:lnTo>
                    <a:pt x="340" y="232"/>
                  </a:lnTo>
                  <a:lnTo>
                    <a:pt x="333" y="236"/>
                  </a:lnTo>
                  <a:lnTo>
                    <a:pt x="328" y="242"/>
                  </a:lnTo>
                  <a:lnTo>
                    <a:pt x="323" y="246"/>
                  </a:lnTo>
                  <a:lnTo>
                    <a:pt x="320" y="246"/>
                  </a:lnTo>
                  <a:lnTo>
                    <a:pt x="317" y="246"/>
                  </a:lnTo>
                  <a:lnTo>
                    <a:pt x="317" y="246"/>
                  </a:lnTo>
                  <a:lnTo>
                    <a:pt x="309" y="248"/>
                  </a:lnTo>
                  <a:lnTo>
                    <a:pt x="300" y="252"/>
                  </a:lnTo>
                  <a:lnTo>
                    <a:pt x="296" y="255"/>
                  </a:lnTo>
                  <a:lnTo>
                    <a:pt x="294" y="258"/>
                  </a:lnTo>
                  <a:lnTo>
                    <a:pt x="296" y="258"/>
                  </a:lnTo>
                  <a:lnTo>
                    <a:pt x="296" y="258"/>
                  </a:lnTo>
                  <a:close/>
                  <a:moveTo>
                    <a:pt x="407" y="255"/>
                  </a:moveTo>
                  <a:lnTo>
                    <a:pt x="407" y="255"/>
                  </a:lnTo>
                  <a:lnTo>
                    <a:pt x="404" y="255"/>
                  </a:lnTo>
                  <a:lnTo>
                    <a:pt x="401" y="256"/>
                  </a:lnTo>
                  <a:lnTo>
                    <a:pt x="400" y="259"/>
                  </a:lnTo>
                  <a:lnTo>
                    <a:pt x="400" y="260"/>
                  </a:lnTo>
                  <a:lnTo>
                    <a:pt x="401" y="262"/>
                  </a:lnTo>
                  <a:lnTo>
                    <a:pt x="402" y="263"/>
                  </a:lnTo>
                  <a:lnTo>
                    <a:pt x="405" y="265"/>
                  </a:lnTo>
                  <a:lnTo>
                    <a:pt x="408" y="265"/>
                  </a:lnTo>
                  <a:lnTo>
                    <a:pt x="408" y="265"/>
                  </a:lnTo>
                  <a:lnTo>
                    <a:pt x="415" y="266"/>
                  </a:lnTo>
                  <a:lnTo>
                    <a:pt x="418" y="268"/>
                  </a:lnTo>
                  <a:lnTo>
                    <a:pt x="415" y="268"/>
                  </a:lnTo>
                  <a:lnTo>
                    <a:pt x="407" y="268"/>
                  </a:lnTo>
                  <a:lnTo>
                    <a:pt x="407" y="268"/>
                  </a:lnTo>
                  <a:lnTo>
                    <a:pt x="401" y="269"/>
                  </a:lnTo>
                  <a:lnTo>
                    <a:pt x="397" y="270"/>
                  </a:lnTo>
                  <a:lnTo>
                    <a:pt x="393" y="272"/>
                  </a:lnTo>
                  <a:lnTo>
                    <a:pt x="391" y="275"/>
                  </a:lnTo>
                  <a:lnTo>
                    <a:pt x="390" y="276"/>
                  </a:lnTo>
                  <a:lnTo>
                    <a:pt x="390" y="279"/>
                  </a:lnTo>
                  <a:lnTo>
                    <a:pt x="391" y="279"/>
                  </a:lnTo>
                  <a:lnTo>
                    <a:pt x="395" y="279"/>
                  </a:lnTo>
                  <a:lnTo>
                    <a:pt x="395" y="279"/>
                  </a:lnTo>
                  <a:lnTo>
                    <a:pt x="404" y="277"/>
                  </a:lnTo>
                  <a:lnTo>
                    <a:pt x="411" y="276"/>
                  </a:lnTo>
                  <a:lnTo>
                    <a:pt x="414" y="277"/>
                  </a:lnTo>
                  <a:lnTo>
                    <a:pt x="411" y="279"/>
                  </a:lnTo>
                  <a:lnTo>
                    <a:pt x="411" y="279"/>
                  </a:lnTo>
                  <a:lnTo>
                    <a:pt x="393" y="283"/>
                  </a:lnTo>
                  <a:lnTo>
                    <a:pt x="385" y="285"/>
                  </a:lnTo>
                  <a:lnTo>
                    <a:pt x="383" y="286"/>
                  </a:lnTo>
                  <a:lnTo>
                    <a:pt x="383" y="287"/>
                  </a:lnTo>
                  <a:lnTo>
                    <a:pt x="383" y="287"/>
                  </a:lnTo>
                  <a:lnTo>
                    <a:pt x="385" y="290"/>
                  </a:lnTo>
                  <a:lnTo>
                    <a:pt x="391" y="290"/>
                  </a:lnTo>
                  <a:lnTo>
                    <a:pt x="397" y="292"/>
                  </a:lnTo>
                  <a:lnTo>
                    <a:pt x="404" y="293"/>
                  </a:lnTo>
                  <a:lnTo>
                    <a:pt x="404" y="293"/>
                  </a:lnTo>
                  <a:lnTo>
                    <a:pt x="410" y="296"/>
                  </a:lnTo>
                  <a:lnTo>
                    <a:pt x="415" y="297"/>
                  </a:lnTo>
                  <a:lnTo>
                    <a:pt x="421" y="296"/>
                  </a:lnTo>
                  <a:lnTo>
                    <a:pt x="425" y="292"/>
                  </a:lnTo>
                  <a:lnTo>
                    <a:pt x="425" y="292"/>
                  </a:lnTo>
                  <a:lnTo>
                    <a:pt x="431" y="286"/>
                  </a:lnTo>
                  <a:lnTo>
                    <a:pt x="437" y="282"/>
                  </a:lnTo>
                  <a:lnTo>
                    <a:pt x="438" y="282"/>
                  </a:lnTo>
                  <a:lnTo>
                    <a:pt x="439" y="282"/>
                  </a:lnTo>
                  <a:lnTo>
                    <a:pt x="439" y="283"/>
                  </a:lnTo>
                  <a:lnTo>
                    <a:pt x="438" y="286"/>
                  </a:lnTo>
                  <a:lnTo>
                    <a:pt x="438" y="286"/>
                  </a:lnTo>
                  <a:lnTo>
                    <a:pt x="438" y="290"/>
                  </a:lnTo>
                  <a:lnTo>
                    <a:pt x="439" y="292"/>
                  </a:lnTo>
                  <a:lnTo>
                    <a:pt x="441" y="292"/>
                  </a:lnTo>
                  <a:lnTo>
                    <a:pt x="445" y="292"/>
                  </a:lnTo>
                  <a:lnTo>
                    <a:pt x="455" y="290"/>
                  </a:lnTo>
                  <a:lnTo>
                    <a:pt x="469" y="289"/>
                  </a:lnTo>
                  <a:lnTo>
                    <a:pt x="469" y="289"/>
                  </a:lnTo>
                  <a:lnTo>
                    <a:pt x="475" y="289"/>
                  </a:lnTo>
                  <a:lnTo>
                    <a:pt x="476" y="290"/>
                  </a:lnTo>
                  <a:lnTo>
                    <a:pt x="475" y="292"/>
                  </a:lnTo>
                  <a:lnTo>
                    <a:pt x="472" y="295"/>
                  </a:lnTo>
                  <a:lnTo>
                    <a:pt x="461" y="299"/>
                  </a:lnTo>
                  <a:lnTo>
                    <a:pt x="445" y="302"/>
                  </a:lnTo>
                  <a:lnTo>
                    <a:pt x="445" y="302"/>
                  </a:lnTo>
                  <a:lnTo>
                    <a:pt x="439" y="303"/>
                  </a:lnTo>
                  <a:lnTo>
                    <a:pt x="435" y="305"/>
                  </a:lnTo>
                  <a:lnTo>
                    <a:pt x="432" y="306"/>
                  </a:lnTo>
                  <a:lnTo>
                    <a:pt x="432" y="309"/>
                  </a:lnTo>
                  <a:lnTo>
                    <a:pt x="432" y="310"/>
                  </a:lnTo>
                  <a:lnTo>
                    <a:pt x="435" y="313"/>
                  </a:lnTo>
                  <a:lnTo>
                    <a:pt x="439" y="314"/>
                  </a:lnTo>
                  <a:lnTo>
                    <a:pt x="445" y="316"/>
                  </a:lnTo>
                  <a:lnTo>
                    <a:pt x="445" y="316"/>
                  </a:lnTo>
                  <a:lnTo>
                    <a:pt x="451" y="317"/>
                  </a:lnTo>
                  <a:lnTo>
                    <a:pt x="459" y="316"/>
                  </a:lnTo>
                  <a:lnTo>
                    <a:pt x="476" y="312"/>
                  </a:lnTo>
                  <a:lnTo>
                    <a:pt x="492" y="306"/>
                  </a:lnTo>
                  <a:lnTo>
                    <a:pt x="502" y="299"/>
                  </a:lnTo>
                  <a:lnTo>
                    <a:pt x="502" y="299"/>
                  </a:lnTo>
                  <a:lnTo>
                    <a:pt x="505" y="296"/>
                  </a:lnTo>
                  <a:lnTo>
                    <a:pt x="508" y="296"/>
                  </a:lnTo>
                  <a:lnTo>
                    <a:pt x="513" y="297"/>
                  </a:lnTo>
                  <a:lnTo>
                    <a:pt x="519" y="299"/>
                  </a:lnTo>
                  <a:lnTo>
                    <a:pt x="522" y="299"/>
                  </a:lnTo>
                  <a:lnTo>
                    <a:pt x="525" y="297"/>
                  </a:lnTo>
                  <a:lnTo>
                    <a:pt x="525" y="297"/>
                  </a:lnTo>
                  <a:lnTo>
                    <a:pt x="528" y="296"/>
                  </a:lnTo>
                  <a:lnTo>
                    <a:pt x="532" y="295"/>
                  </a:lnTo>
                  <a:lnTo>
                    <a:pt x="540" y="295"/>
                  </a:lnTo>
                  <a:lnTo>
                    <a:pt x="550" y="296"/>
                  </a:lnTo>
                  <a:lnTo>
                    <a:pt x="560" y="295"/>
                  </a:lnTo>
                  <a:lnTo>
                    <a:pt x="560" y="295"/>
                  </a:lnTo>
                  <a:lnTo>
                    <a:pt x="566" y="293"/>
                  </a:lnTo>
                  <a:lnTo>
                    <a:pt x="569" y="289"/>
                  </a:lnTo>
                  <a:lnTo>
                    <a:pt x="572" y="285"/>
                  </a:lnTo>
                  <a:lnTo>
                    <a:pt x="573" y="279"/>
                  </a:lnTo>
                  <a:lnTo>
                    <a:pt x="573" y="273"/>
                  </a:lnTo>
                  <a:lnTo>
                    <a:pt x="572" y="269"/>
                  </a:lnTo>
                  <a:lnTo>
                    <a:pt x="570" y="265"/>
                  </a:lnTo>
                  <a:lnTo>
                    <a:pt x="566" y="262"/>
                  </a:lnTo>
                  <a:lnTo>
                    <a:pt x="566" y="262"/>
                  </a:lnTo>
                  <a:lnTo>
                    <a:pt x="563" y="262"/>
                  </a:lnTo>
                  <a:lnTo>
                    <a:pt x="560" y="262"/>
                  </a:lnTo>
                  <a:lnTo>
                    <a:pt x="558" y="263"/>
                  </a:lnTo>
                  <a:lnTo>
                    <a:pt x="553" y="266"/>
                  </a:lnTo>
                  <a:lnTo>
                    <a:pt x="549" y="269"/>
                  </a:lnTo>
                  <a:lnTo>
                    <a:pt x="549" y="269"/>
                  </a:lnTo>
                  <a:lnTo>
                    <a:pt x="546" y="269"/>
                  </a:lnTo>
                  <a:lnTo>
                    <a:pt x="543" y="268"/>
                  </a:lnTo>
                  <a:lnTo>
                    <a:pt x="539" y="265"/>
                  </a:lnTo>
                  <a:lnTo>
                    <a:pt x="531" y="253"/>
                  </a:lnTo>
                  <a:lnTo>
                    <a:pt x="531" y="253"/>
                  </a:lnTo>
                  <a:lnTo>
                    <a:pt x="528" y="252"/>
                  </a:lnTo>
                  <a:lnTo>
                    <a:pt x="528" y="248"/>
                  </a:lnTo>
                  <a:lnTo>
                    <a:pt x="526" y="242"/>
                  </a:lnTo>
                  <a:lnTo>
                    <a:pt x="523" y="238"/>
                  </a:lnTo>
                  <a:lnTo>
                    <a:pt x="522" y="236"/>
                  </a:lnTo>
                  <a:lnTo>
                    <a:pt x="519" y="236"/>
                  </a:lnTo>
                  <a:lnTo>
                    <a:pt x="519" y="236"/>
                  </a:lnTo>
                  <a:lnTo>
                    <a:pt x="511" y="240"/>
                  </a:lnTo>
                  <a:lnTo>
                    <a:pt x="502" y="246"/>
                  </a:lnTo>
                  <a:lnTo>
                    <a:pt x="499" y="249"/>
                  </a:lnTo>
                  <a:lnTo>
                    <a:pt x="498" y="252"/>
                  </a:lnTo>
                  <a:lnTo>
                    <a:pt x="499" y="253"/>
                  </a:lnTo>
                  <a:lnTo>
                    <a:pt x="502" y="255"/>
                  </a:lnTo>
                  <a:lnTo>
                    <a:pt x="502" y="255"/>
                  </a:lnTo>
                  <a:lnTo>
                    <a:pt x="508" y="256"/>
                  </a:lnTo>
                  <a:lnTo>
                    <a:pt x="509" y="258"/>
                  </a:lnTo>
                  <a:lnTo>
                    <a:pt x="509" y="259"/>
                  </a:lnTo>
                  <a:lnTo>
                    <a:pt x="508" y="263"/>
                  </a:lnTo>
                  <a:lnTo>
                    <a:pt x="503" y="265"/>
                  </a:lnTo>
                  <a:lnTo>
                    <a:pt x="503" y="265"/>
                  </a:lnTo>
                  <a:lnTo>
                    <a:pt x="502" y="266"/>
                  </a:lnTo>
                  <a:lnTo>
                    <a:pt x="503" y="268"/>
                  </a:lnTo>
                  <a:lnTo>
                    <a:pt x="508" y="270"/>
                  </a:lnTo>
                  <a:lnTo>
                    <a:pt x="513" y="275"/>
                  </a:lnTo>
                  <a:lnTo>
                    <a:pt x="515" y="276"/>
                  </a:lnTo>
                  <a:lnTo>
                    <a:pt x="515" y="277"/>
                  </a:lnTo>
                  <a:lnTo>
                    <a:pt x="515" y="277"/>
                  </a:lnTo>
                  <a:lnTo>
                    <a:pt x="513" y="279"/>
                  </a:lnTo>
                  <a:lnTo>
                    <a:pt x="509" y="279"/>
                  </a:lnTo>
                  <a:lnTo>
                    <a:pt x="496" y="279"/>
                  </a:lnTo>
                  <a:lnTo>
                    <a:pt x="485" y="276"/>
                  </a:lnTo>
                  <a:lnTo>
                    <a:pt x="481" y="273"/>
                  </a:lnTo>
                  <a:lnTo>
                    <a:pt x="478" y="270"/>
                  </a:lnTo>
                  <a:lnTo>
                    <a:pt x="478" y="270"/>
                  </a:lnTo>
                  <a:lnTo>
                    <a:pt x="476" y="268"/>
                  </a:lnTo>
                  <a:lnTo>
                    <a:pt x="474" y="265"/>
                  </a:lnTo>
                  <a:lnTo>
                    <a:pt x="464" y="259"/>
                  </a:lnTo>
                  <a:lnTo>
                    <a:pt x="451" y="255"/>
                  </a:lnTo>
                  <a:lnTo>
                    <a:pt x="445" y="253"/>
                  </a:lnTo>
                  <a:lnTo>
                    <a:pt x="441" y="253"/>
                  </a:lnTo>
                  <a:lnTo>
                    <a:pt x="441" y="253"/>
                  </a:lnTo>
                  <a:lnTo>
                    <a:pt x="437" y="255"/>
                  </a:lnTo>
                  <a:lnTo>
                    <a:pt x="435" y="253"/>
                  </a:lnTo>
                  <a:lnTo>
                    <a:pt x="432" y="250"/>
                  </a:lnTo>
                  <a:lnTo>
                    <a:pt x="430" y="246"/>
                  </a:lnTo>
                  <a:lnTo>
                    <a:pt x="427" y="245"/>
                  </a:lnTo>
                  <a:lnTo>
                    <a:pt x="424" y="245"/>
                  </a:lnTo>
                  <a:lnTo>
                    <a:pt x="424" y="245"/>
                  </a:lnTo>
                  <a:lnTo>
                    <a:pt x="420" y="245"/>
                  </a:lnTo>
                  <a:lnTo>
                    <a:pt x="418" y="246"/>
                  </a:lnTo>
                  <a:lnTo>
                    <a:pt x="415" y="249"/>
                  </a:lnTo>
                  <a:lnTo>
                    <a:pt x="412" y="253"/>
                  </a:lnTo>
                  <a:lnTo>
                    <a:pt x="410" y="253"/>
                  </a:lnTo>
                  <a:lnTo>
                    <a:pt x="407" y="255"/>
                  </a:lnTo>
                  <a:lnTo>
                    <a:pt x="407" y="255"/>
                  </a:lnTo>
                  <a:close/>
                  <a:moveTo>
                    <a:pt x="444" y="203"/>
                  </a:moveTo>
                  <a:lnTo>
                    <a:pt x="444" y="203"/>
                  </a:lnTo>
                  <a:lnTo>
                    <a:pt x="444" y="201"/>
                  </a:lnTo>
                  <a:lnTo>
                    <a:pt x="441" y="199"/>
                  </a:lnTo>
                  <a:lnTo>
                    <a:pt x="438" y="198"/>
                  </a:lnTo>
                  <a:lnTo>
                    <a:pt x="434" y="196"/>
                  </a:lnTo>
                  <a:lnTo>
                    <a:pt x="425" y="198"/>
                  </a:lnTo>
                  <a:lnTo>
                    <a:pt x="422" y="198"/>
                  </a:lnTo>
                  <a:lnTo>
                    <a:pt x="422" y="199"/>
                  </a:lnTo>
                  <a:lnTo>
                    <a:pt x="422" y="199"/>
                  </a:lnTo>
                  <a:lnTo>
                    <a:pt x="427" y="203"/>
                  </a:lnTo>
                  <a:lnTo>
                    <a:pt x="434" y="206"/>
                  </a:lnTo>
                  <a:lnTo>
                    <a:pt x="437" y="208"/>
                  </a:lnTo>
                  <a:lnTo>
                    <a:pt x="439" y="208"/>
                  </a:lnTo>
                  <a:lnTo>
                    <a:pt x="442" y="206"/>
                  </a:lnTo>
                  <a:lnTo>
                    <a:pt x="444" y="203"/>
                  </a:lnTo>
                  <a:lnTo>
                    <a:pt x="444" y="203"/>
                  </a:lnTo>
                  <a:close/>
                  <a:moveTo>
                    <a:pt x="502" y="199"/>
                  </a:moveTo>
                  <a:lnTo>
                    <a:pt x="502" y="199"/>
                  </a:lnTo>
                  <a:lnTo>
                    <a:pt x="505" y="199"/>
                  </a:lnTo>
                  <a:lnTo>
                    <a:pt x="506" y="198"/>
                  </a:lnTo>
                  <a:lnTo>
                    <a:pt x="508" y="196"/>
                  </a:lnTo>
                  <a:lnTo>
                    <a:pt x="506" y="195"/>
                  </a:lnTo>
                  <a:lnTo>
                    <a:pt x="502" y="194"/>
                  </a:lnTo>
                  <a:lnTo>
                    <a:pt x="492" y="194"/>
                  </a:lnTo>
                  <a:lnTo>
                    <a:pt x="492" y="194"/>
                  </a:lnTo>
                  <a:lnTo>
                    <a:pt x="479" y="195"/>
                  </a:lnTo>
                  <a:lnTo>
                    <a:pt x="466" y="196"/>
                  </a:lnTo>
                  <a:lnTo>
                    <a:pt x="461" y="198"/>
                  </a:lnTo>
                  <a:lnTo>
                    <a:pt x="457" y="201"/>
                  </a:lnTo>
                  <a:lnTo>
                    <a:pt x="454" y="202"/>
                  </a:lnTo>
                  <a:lnTo>
                    <a:pt x="452" y="206"/>
                  </a:lnTo>
                  <a:lnTo>
                    <a:pt x="452" y="206"/>
                  </a:lnTo>
                  <a:lnTo>
                    <a:pt x="454" y="212"/>
                  </a:lnTo>
                  <a:lnTo>
                    <a:pt x="457" y="216"/>
                  </a:lnTo>
                  <a:lnTo>
                    <a:pt x="464" y="219"/>
                  </a:lnTo>
                  <a:lnTo>
                    <a:pt x="474" y="221"/>
                  </a:lnTo>
                  <a:lnTo>
                    <a:pt x="474" y="221"/>
                  </a:lnTo>
                  <a:lnTo>
                    <a:pt x="479" y="221"/>
                  </a:lnTo>
                  <a:lnTo>
                    <a:pt x="485" y="219"/>
                  </a:lnTo>
                  <a:lnTo>
                    <a:pt x="489" y="216"/>
                  </a:lnTo>
                  <a:lnTo>
                    <a:pt x="494" y="213"/>
                  </a:lnTo>
                  <a:lnTo>
                    <a:pt x="496" y="211"/>
                  </a:lnTo>
                  <a:lnTo>
                    <a:pt x="498" y="209"/>
                  </a:lnTo>
                  <a:lnTo>
                    <a:pt x="498" y="206"/>
                  </a:lnTo>
                  <a:lnTo>
                    <a:pt x="496" y="206"/>
                  </a:lnTo>
                  <a:lnTo>
                    <a:pt x="496" y="206"/>
                  </a:lnTo>
                  <a:lnTo>
                    <a:pt x="492" y="205"/>
                  </a:lnTo>
                  <a:lnTo>
                    <a:pt x="492" y="205"/>
                  </a:lnTo>
                  <a:lnTo>
                    <a:pt x="494" y="203"/>
                  </a:lnTo>
                  <a:lnTo>
                    <a:pt x="496" y="202"/>
                  </a:lnTo>
                  <a:lnTo>
                    <a:pt x="502" y="199"/>
                  </a:lnTo>
                  <a:lnTo>
                    <a:pt x="502" y="199"/>
                  </a:lnTo>
                  <a:close/>
                  <a:moveTo>
                    <a:pt x="468" y="186"/>
                  </a:moveTo>
                  <a:lnTo>
                    <a:pt x="468" y="186"/>
                  </a:lnTo>
                  <a:lnTo>
                    <a:pt x="471" y="186"/>
                  </a:lnTo>
                  <a:lnTo>
                    <a:pt x="474" y="186"/>
                  </a:lnTo>
                  <a:lnTo>
                    <a:pt x="478" y="185"/>
                  </a:lnTo>
                  <a:lnTo>
                    <a:pt x="482" y="184"/>
                  </a:lnTo>
                  <a:lnTo>
                    <a:pt x="485" y="184"/>
                  </a:lnTo>
                  <a:lnTo>
                    <a:pt x="486" y="184"/>
                  </a:lnTo>
                  <a:lnTo>
                    <a:pt x="486" y="184"/>
                  </a:lnTo>
                  <a:lnTo>
                    <a:pt x="494" y="186"/>
                  </a:lnTo>
                  <a:lnTo>
                    <a:pt x="502" y="188"/>
                  </a:lnTo>
                  <a:lnTo>
                    <a:pt x="506" y="188"/>
                  </a:lnTo>
                  <a:lnTo>
                    <a:pt x="511" y="186"/>
                  </a:lnTo>
                  <a:lnTo>
                    <a:pt x="513" y="184"/>
                  </a:lnTo>
                  <a:lnTo>
                    <a:pt x="513" y="181"/>
                  </a:lnTo>
                  <a:lnTo>
                    <a:pt x="513" y="181"/>
                  </a:lnTo>
                  <a:lnTo>
                    <a:pt x="513" y="176"/>
                  </a:lnTo>
                  <a:lnTo>
                    <a:pt x="509" y="174"/>
                  </a:lnTo>
                  <a:lnTo>
                    <a:pt x="505" y="172"/>
                  </a:lnTo>
                  <a:lnTo>
                    <a:pt x="499" y="171"/>
                  </a:lnTo>
                  <a:lnTo>
                    <a:pt x="488" y="169"/>
                  </a:lnTo>
                  <a:lnTo>
                    <a:pt x="482" y="171"/>
                  </a:lnTo>
                  <a:lnTo>
                    <a:pt x="479" y="172"/>
                  </a:lnTo>
                  <a:lnTo>
                    <a:pt x="479" y="172"/>
                  </a:lnTo>
                  <a:lnTo>
                    <a:pt x="469" y="175"/>
                  </a:lnTo>
                  <a:lnTo>
                    <a:pt x="458" y="178"/>
                  </a:lnTo>
                  <a:lnTo>
                    <a:pt x="448" y="181"/>
                  </a:lnTo>
                  <a:lnTo>
                    <a:pt x="447" y="182"/>
                  </a:lnTo>
                  <a:lnTo>
                    <a:pt x="448" y="185"/>
                  </a:lnTo>
                  <a:lnTo>
                    <a:pt x="448" y="185"/>
                  </a:lnTo>
                  <a:lnTo>
                    <a:pt x="452" y="186"/>
                  </a:lnTo>
                  <a:lnTo>
                    <a:pt x="458" y="186"/>
                  </a:lnTo>
                  <a:lnTo>
                    <a:pt x="462" y="185"/>
                  </a:lnTo>
                  <a:lnTo>
                    <a:pt x="468" y="186"/>
                  </a:lnTo>
                  <a:lnTo>
                    <a:pt x="468" y="186"/>
                  </a:lnTo>
                  <a:close/>
                  <a:moveTo>
                    <a:pt x="586" y="164"/>
                  </a:moveTo>
                  <a:lnTo>
                    <a:pt x="586" y="164"/>
                  </a:lnTo>
                  <a:lnTo>
                    <a:pt x="590" y="162"/>
                  </a:lnTo>
                  <a:lnTo>
                    <a:pt x="595" y="162"/>
                  </a:lnTo>
                  <a:lnTo>
                    <a:pt x="602" y="165"/>
                  </a:lnTo>
                  <a:lnTo>
                    <a:pt x="607" y="169"/>
                  </a:lnTo>
                  <a:lnTo>
                    <a:pt x="609" y="172"/>
                  </a:lnTo>
                  <a:lnTo>
                    <a:pt x="607" y="174"/>
                  </a:lnTo>
                  <a:lnTo>
                    <a:pt x="607" y="174"/>
                  </a:lnTo>
                  <a:lnTo>
                    <a:pt x="606" y="176"/>
                  </a:lnTo>
                  <a:lnTo>
                    <a:pt x="603" y="176"/>
                  </a:lnTo>
                  <a:lnTo>
                    <a:pt x="593" y="176"/>
                  </a:lnTo>
                  <a:lnTo>
                    <a:pt x="585" y="176"/>
                  </a:lnTo>
                  <a:lnTo>
                    <a:pt x="583" y="176"/>
                  </a:lnTo>
                  <a:lnTo>
                    <a:pt x="582" y="178"/>
                  </a:lnTo>
                  <a:lnTo>
                    <a:pt x="582" y="178"/>
                  </a:lnTo>
                  <a:lnTo>
                    <a:pt x="583" y="181"/>
                  </a:lnTo>
                  <a:lnTo>
                    <a:pt x="586" y="184"/>
                  </a:lnTo>
                  <a:lnTo>
                    <a:pt x="589" y="185"/>
                  </a:lnTo>
                  <a:lnTo>
                    <a:pt x="593" y="185"/>
                  </a:lnTo>
                  <a:lnTo>
                    <a:pt x="597" y="185"/>
                  </a:lnTo>
                  <a:lnTo>
                    <a:pt x="603" y="184"/>
                  </a:lnTo>
                  <a:lnTo>
                    <a:pt x="603" y="184"/>
                  </a:lnTo>
                  <a:lnTo>
                    <a:pt x="614" y="182"/>
                  </a:lnTo>
                  <a:lnTo>
                    <a:pt x="626" y="182"/>
                  </a:lnTo>
                  <a:lnTo>
                    <a:pt x="636" y="186"/>
                  </a:lnTo>
                  <a:lnTo>
                    <a:pt x="646" y="192"/>
                  </a:lnTo>
                  <a:lnTo>
                    <a:pt x="646" y="192"/>
                  </a:lnTo>
                  <a:lnTo>
                    <a:pt x="654" y="198"/>
                  </a:lnTo>
                  <a:lnTo>
                    <a:pt x="661" y="201"/>
                  </a:lnTo>
                  <a:lnTo>
                    <a:pt x="666" y="201"/>
                  </a:lnTo>
                  <a:lnTo>
                    <a:pt x="668" y="201"/>
                  </a:lnTo>
                  <a:lnTo>
                    <a:pt x="673" y="198"/>
                  </a:lnTo>
                  <a:lnTo>
                    <a:pt x="676" y="195"/>
                  </a:lnTo>
                  <a:lnTo>
                    <a:pt x="676" y="195"/>
                  </a:lnTo>
                  <a:lnTo>
                    <a:pt x="677" y="192"/>
                  </a:lnTo>
                  <a:lnTo>
                    <a:pt x="677" y="189"/>
                  </a:lnTo>
                  <a:lnTo>
                    <a:pt x="676" y="188"/>
                  </a:lnTo>
                  <a:lnTo>
                    <a:pt x="674" y="186"/>
                  </a:lnTo>
                  <a:lnTo>
                    <a:pt x="670" y="182"/>
                  </a:lnTo>
                  <a:lnTo>
                    <a:pt x="668" y="181"/>
                  </a:lnTo>
                  <a:lnTo>
                    <a:pt x="668" y="178"/>
                  </a:lnTo>
                  <a:lnTo>
                    <a:pt x="668" y="178"/>
                  </a:lnTo>
                  <a:lnTo>
                    <a:pt x="670" y="175"/>
                  </a:lnTo>
                  <a:lnTo>
                    <a:pt x="668" y="174"/>
                  </a:lnTo>
                  <a:lnTo>
                    <a:pt x="664" y="169"/>
                  </a:lnTo>
                  <a:lnTo>
                    <a:pt x="657" y="167"/>
                  </a:lnTo>
                  <a:lnTo>
                    <a:pt x="650" y="167"/>
                  </a:lnTo>
                  <a:lnTo>
                    <a:pt x="650" y="167"/>
                  </a:lnTo>
                  <a:lnTo>
                    <a:pt x="647" y="165"/>
                  </a:lnTo>
                  <a:lnTo>
                    <a:pt x="644" y="164"/>
                  </a:lnTo>
                  <a:lnTo>
                    <a:pt x="640" y="159"/>
                  </a:lnTo>
                  <a:lnTo>
                    <a:pt x="637" y="155"/>
                  </a:lnTo>
                  <a:lnTo>
                    <a:pt x="634" y="155"/>
                  </a:lnTo>
                  <a:lnTo>
                    <a:pt x="633" y="155"/>
                  </a:lnTo>
                  <a:lnTo>
                    <a:pt x="633" y="155"/>
                  </a:lnTo>
                  <a:lnTo>
                    <a:pt x="624" y="159"/>
                  </a:lnTo>
                  <a:lnTo>
                    <a:pt x="624" y="159"/>
                  </a:lnTo>
                  <a:lnTo>
                    <a:pt x="623" y="158"/>
                  </a:lnTo>
                  <a:lnTo>
                    <a:pt x="622" y="154"/>
                  </a:lnTo>
                  <a:lnTo>
                    <a:pt x="622" y="154"/>
                  </a:lnTo>
                  <a:lnTo>
                    <a:pt x="620" y="151"/>
                  </a:lnTo>
                  <a:lnTo>
                    <a:pt x="616" y="148"/>
                  </a:lnTo>
                  <a:lnTo>
                    <a:pt x="610" y="147"/>
                  </a:lnTo>
                  <a:lnTo>
                    <a:pt x="603" y="145"/>
                  </a:lnTo>
                  <a:lnTo>
                    <a:pt x="587" y="145"/>
                  </a:lnTo>
                  <a:lnTo>
                    <a:pt x="576" y="147"/>
                  </a:lnTo>
                  <a:lnTo>
                    <a:pt x="576" y="147"/>
                  </a:lnTo>
                  <a:lnTo>
                    <a:pt x="573" y="149"/>
                  </a:lnTo>
                  <a:lnTo>
                    <a:pt x="572" y="152"/>
                  </a:lnTo>
                  <a:lnTo>
                    <a:pt x="573" y="155"/>
                  </a:lnTo>
                  <a:lnTo>
                    <a:pt x="575" y="159"/>
                  </a:lnTo>
                  <a:lnTo>
                    <a:pt x="577" y="162"/>
                  </a:lnTo>
                  <a:lnTo>
                    <a:pt x="580" y="165"/>
                  </a:lnTo>
                  <a:lnTo>
                    <a:pt x="583" y="165"/>
                  </a:lnTo>
                  <a:lnTo>
                    <a:pt x="586" y="164"/>
                  </a:lnTo>
                  <a:lnTo>
                    <a:pt x="586" y="164"/>
                  </a:lnTo>
                  <a:close/>
                  <a:moveTo>
                    <a:pt x="592" y="223"/>
                  </a:moveTo>
                  <a:lnTo>
                    <a:pt x="592" y="223"/>
                  </a:lnTo>
                  <a:lnTo>
                    <a:pt x="592" y="221"/>
                  </a:lnTo>
                  <a:lnTo>
                    <a:pt x="590" y="216"/>
                  </a:lnTo>
                  <a:lnTo>
                    <a:pt x="586" y="212"/>
                  </a:lnTo>
                  <a:lnTo>
                    <a:pt x="582" y="208"/>
                  </a:lnTo>
                  <a:lnTo>
                    <a:pt x="577" y="205"/>
                  </a:lnTo>
                  <a:lnTo>
                    <a:pt x="572" y="202"/>
                  </a:lnTo>
                  <a:lnTo>
                    <a:pt x="569" y="202"/>
                  </a:lnTo>
                  <a:lnTo>
                    <a:pt x="567" y="203"/>
                  </a:lnTo>
                  <a:lnTo>
                    <a:pt x="567" y="205"/>
                  </a:lnTo>
                  <a:lnTo>
                    <a:pt x="567" y="205"/>
                  </a:lnTo>
                  <a:lnTo>
                    <a:pt x="567" y="209"/>
                  </a:lnTo>
                  <a:lnTo>
                    <a:pt x="569" y="213"/>
                  </a:lnTo>
                  <a:lnTo>
                    <a:pt x="573" y="218"/>
                  </a:lnTo>
                  <a:lnTo>
                    <a:pt x="576" y="221"/>
                  </a:lnTo>
                  <a:lnTo>
                    <a:pt x="580" y="223"/>
                  </a:lnTo>
                  <a:lnTo>
                    <a:pt x="585" y="226"/>
                  </a:lnTo>
                  <a:lnTo>
                    <a:pt x="589" y="226"/>
                  </a:lnTo>
                  <a:lnTo>
                    <a:pt x="592" y="223"/>
                  </a:lnTo>
                  <a:lnTo>
                    <a:pt x="592" y="223"/>
                  </a:lnTo>
                  <a:close/>
                  <a:moveTo>
                    <a:pt x="684" y="131"/>
                  </a:moveTo>
                  <a:lnTo>
                    <a:pt x="684" y="131"/>
                  </a:lnTo>
                  <a:lnTo>
                    <a:pt x="684" y="128"/>
                  </a:lnTo>
                  <a:lnTo>
                    <a:pt x="681" y="125"/>
                  </a:lnTo>
                  <a:lnTo>
                    <a:pt x="677" y="122"/>
                  </a:lnTo>
                  <a:lnTo>
                    <a:pt x="671" y="121"/>
                  </a:lnTo>
                  <a:lnTo>
                    <a:pt x="663" y="120"/>
                  </a:lnTo>
                  <a:lnTo>
                    <a:pt x="661" y="121"/>
                  </a:lnTo>
                  <a:lnTo>
                    <a:pt x="663" y="122"/>
                  </a:lnTo>
                  <a:lnTo>
                    <a:pt x="663" y="122"/>
                  </a:lnTo>
                  <a:lnTo>
                    <a:pt x="667" y="127"/>
                  </a:lnTo>
                  <a:lnTo>
                    <a:pt x="673" y="132"/>
                  </a:lnTo>
                  <a:lnTo>
                    <a:pt x="676" y="134"/>
                  </a:lnTo>
                  <a:lnTo>
                    <a:pt x="680" y="134"/>
                  </a:lnTo>
                  <a:lnTo>
                    <a:pt x="681" y="134"/>
                  </a:lnTo>
                  <a:lnTo>
                    <a:pt x="684" y="131"/>
                  </a:lnTo>
                  <a:lnTo>
                    <a:pt x="684" y="131"/>
                  </a:lnTo>
                  <a:close/>
                  <a:moveTo>
                    <a:pt x="603" y="292"/>
                  </a:moveTo>
                  <a:lnTo>
                    <a:pt x="603" y="292"/>
                  </a:lnTo>
                  <a:lnTo>
                    <a:pt x="604" y="290"/>
                  </a:lnTo>
                  <a:lnTo>
                    <a:pt x="604" y="287"/>
                  </a:lnTo>
                  <a:lnTo>
                    <a:pt x="602" y="285"/>
                  </a:lnTo>
                  <a:lnTo>
                    <a:pt x="600" y="283"/>
                  </a:lnTo>
                  <a:lnTo>
                    <a:pt x="596" y="282"/>
                  </a:lnTo>
                  <a:lnTo>
                    <a:pt x="593" y="280"/>
                  </a:lnTo>
                  <a:lnTo>
                    <a:pt x="590" y="282"/>
                  </a:lnTo>
                  <a:lnTo>
                    <a:pt x="589" y="285"/>
                  </a:lnTo>
                  <a:lnTo>
                    <a:pt x="589" y="285"/>
                  </a:lnTo>
                  <a:lnTo>
                    <a:pt x="587" y="287"/>
                  </a:lnTo>
                  <a:lnTo>
                    <a:pt x="589" y="290"/>
                  </a:lnTo>
                  <a:lnTo>
                    <a:pt x="590" y="293"/>
                  </a:lnTo>
                  <a:lnTo>
                    <a:pt x="593" y="295"/>
                  </a:lnTo>
                  <a:lnTo>
                    <a:pt x="599" y="295"/>
                  </a:lnTo>
                  <a:lnTo>
                    <a:pt x="602" y="295"/>
                  </a:lnTo>
                  <a:lnTo>
                    <a:pt x="603" y="292"/>
                  </a:lnTo>
                  <a:lnTo>
                    <a:pt x="603" y="292"/>
                  </a:lnTo>
                  <a:close/>
                  <a:moveTo>
                    <a:pt x="684" y="242"/>
                  </a:moveTo>
                  <a:lnTo>
                    <a:pt x="684" y="242"/>
                  </a:lnTo>
                  <a:lnTo>
                    <a:pt x="683" y="245"/>
                  </a:lnTo>
                  <a:lnTo>
                    <a:pt x="681" y="245"/>
                  </a:lnTo>
                  <a:lnTo>
                    <a:pt x="674" y="243"/>
                  </a:lnTo>
                  <a:lnTo>
                    <a:pt x="654" y="236"/>
                  </a:lnTo>
                  <a:lnTo>
                    <a:pt x="654" y="236"/>
                  </a:lnTo>
                  <a:lnTo>
                    <a:pt x="650" y="235"/>
                  </a:lnTo>
                  <a:lnTo>
                    <a:pt x="649" y="236"/>
                  </a:lnTo>
                  <a:lnTo>
                    <a:pt x="647" y="238"/>
                  </a:lnTo>
                  <a:lnTo>
                    <a:pt x="649" y="240"/>
                  </a:lnTo>
                  <a:lnTo>
                    <a:pt x="653" y="248"/>
                  </a:lnTo>
                  <a:lnTo>
                    <a:pt x="659" y="255"/>
                  </a:lnTo>
                  <a:lnTo>
                    <a:pt x="659" y="255"/>
                  </a:lnTo>
                  <a:lnTo>
                    <a:pt x="661" y="258"/>
                  </a:lnTo>
                  <a:lnTo>
                    <a:pt x="663" y="259"/>
                  </a:lnTo>
                  <a:lnTo>
                    <a:pt x="661" y="259"/>
                  </a:lnTo>
                  <a:lnTo>
                    <a:pt x="659" y="259"/>
                  </a:lnTo>
                  <a:lnTo>
                    <a:pt x="650" y="256"/>
                  </a:lnTo>
                  <a:lnTo>
                    <a:pt x="640" y="249"/>
                  </a:lnTo>
                  <a:lnTo>
                    <a:pt x="640" y="249"/>
                  </a:lnTo>
                  <a:lnTo>
                    <a:pt x="636" y="248"/>
                  </a:lnTo>
                  <a:lnTo>
                    <a:pt x="633" y="246"/>
                  </a:lnTo>
                  <a:lnTo>
                    <a:pt x="632" y="248"/>
                  </a:lnTo>
                  <a:lnTo>
                    <a:pt x="630" y="250"/>
                  </a:lnTo>
                  <a:lnTo>
                    <a:pt x="632" y="256"/>
                  </a:lnTo>
                  <a:lnTo>
                    <a:pt x="633" y="259"/>
                  </a:lnTo>
                  <a:lnTo>
                    <a:pt x="634" y="260"/>
                  </a:lnTo>
                  <a:lnTo>
                    <a:pt x="634" y="260"/>
                  </a:lnTo>
                  <a:lnTo>
                    <a:pt x="637" y="263"/>
                  </a:lnTo>
                  <a:lnTo>
                    <a:pt x="637" y="265"/>
                  </a:lnTo>
                  <a:lnTo>
                    <a:pt x="637" y="266"/>
                  </a:lnTo>
                  <a:lnTo>
                    <a:pt x="636" y="268"/>
                  </a:lnTo>
                  <a:lnTo>
                    <a:pt x="633" y="268"/>
                  </a:lnTo>
                  <a:lnTo>
                    <a:pt x="632" y="268"/>
                  </a:lnTo>
                  <a:lnTo>
                    <a:pt x="629" y="265"/>
                  </a:lnTo>
                  <a:lnTo>
                    <a:pt x="624" y="262"/>
                  </a:lnTo>
                  <a:lnTo>
                    <a:pt x="624" y="262"/>
                  </a:lnTo>
                  <a:lnTo>
                    <a:pt x="613" y="246"/>
                  </a:lnTo>
                  <a:lnTo>
                    <a:pt x="607" y="240"/>
                  </a:lnTo>
                  <a:lnTo>
                    <a:pt x="603" y="238"/>
                  </a:lnTo>
                  <a:lnTo>
                    <a:pt x="599" y="238"/>
                  </a:lnTo>
                  <a:lnTo>
                    <a:pt x="599" y="238"/>
                  </a:lnTo>
                  <a:lnTo>
                    <a:pt x="595" y="238"/>
                  </a:lnTo>
                  <a:lnTo>
                    <a:pt x="592" y="239"/>
                  </a:lnTo>
                  <a:lnTo>
                    <a:pt x="590" y="242"/>
                  </a:lnTo>
                  <a:lnTo>
                    <a:pt x="590" y="245"/>
                  </a:lnTo>
                  <a:lnTo>
                    <a:pt x="593" y="252"/>
                  </a:lnTo>
                  <a:lnTo>
                    <a:pt x="596" y="258"/>
                  </a:lnTo>
                  <a:lnTo>
                    <a:pt x="596" y="258"/>
                  </a:lnTo>
                  <a:lnTo>
                    <a:pt x="602" y="263"/>
                  </a:lnTo>
                  <a:lnTo>
                    <a:pt x="607" y="268"/>
                  </a:lnTo>
                  <a:lnTo>
                    <a:pt x="622" y="275"/>
                  </a:lnTo>
                  <a:lnTo>
                    <a:pt x="622" y="275"/>
                  </a:lnTo>
                  <a:lnTo>
                    <a:pt x="627" y="277"/>
                  </a:lnTo>
                  <a:lnTo>
                    <a:pt x="632" y="277"/>
                  </a:lnTo>
                  <a:lnTo>
                    <a:pt x="643" y="276"/>
                  </a:lnTo>
                  <a:lnTo>
                    <a:pt x="653" y="275"/>
                  </a:lnTo>
                  <a:lnTo>
                    <a:pt x="660" y="275"/>
                  </a:lnTo>
                  <a:lnTo>
                    <a:pt x="660" y="275"/>
                  </a:lnTo>
                  <a:lnTo>
                    <a:pt x="663" y="276"/>
                  </a:lnTo>
                  <a:lnTo>
                    <a:pt x="663" y="277"/>
                  </a:lnTo>
                  <a:lnTo>
                    <a:pt x="660" y="283"/>
                  </a:lnTo>
                  <a:lnTo>
                    <a:pt x="656" y="289"/>
                  </a:lnTo>
                  <a:lnTo>
                    <a:pt x="656" y="292"/>
                  </a:lnTo>
                  <a:lnTo>
                    <a:pt x="657" y="295"/>
                  </a:lnTo>
                  <a:lnTo>
                    <a:pt x="657" y="295"/>
                  </a:lnTo>
                  <a:lnTo>
                    <a:pt x="660" y="296"/>
                  </a:lnTo>
                  <a:lnTo>
                    <a:pt x="663" y="297"/>
                  </a:lnTo>
                  <a:lnTo>
                    <a:pt x="671" y="297"/>
                  </a:lnTo>
                  <a:lnTo>
                    <a:pt x="690" y="296"/>
                  </a:lnTo>
                  <a:lnTo>
                    <a:pt x="690" y="296"/>
                  </a:lnTo>
                  <a:lnTo>
                    <a:pt x="694" y="296"/>
                  </a:lnTo>
                  <a:lnTo>
                    <a:pt x="697" y="295"/>
                  </a:lnTo>
                  <a:lnTo>
                    <a:pt x="698" y="292"/>
                  </a:lnTo>
                  <a:lnTo>
                    <a:pt x="700" y="287"/>
                  </a:lnTo>
                  <a:lnTo>
                    <a:pt x="704" y="283"/>
                  </a:lnTo>
                  <a:lnTo>
                    <a:pt x="704" y="283"/>
                  </a:lnTo>
                  <a:lnTo>
                    <a:pt x="705" y="282"/>
                  </a:lnTo>
                  <a:lnTo>
                    <a:pt x="705" y="280"/>
                  </a:lnTo>
                  <a:lnTo>
                    <a:pt x="704" y="277"/>
                  </a:lnTo>
                  <a:lnTo>
                    <a:pt x="701" y="273"/>
                  </a:lnTo>
                  <a:lnTo>
                    <a:pt x="701" y="270"/>
                  </a:lnTo>
                  <a:lnTo>
                    <a:pt x="703" y="266"/>
                  </a:lnTo>
                  <a:lnTo>
                    <a:pt x="703" y="266"/>
                  </a:lnTo>
                  <a:lnTo>
                    <a:pt x="703" y="262"/>
                  </a:lnTo>
                  <a:lnTo>
                    <a:pt x="703" y="256"/>
                  </a:lnTo>
                  <a:lnTo>
                    <a:pt x="700" y="252"/>
                  </a:lnTo>
                  <a:lnTo>
                    <a:pt x="696" y="248"/>
                  </a:lnTo>
                  <a:lnTo>
                    <a:pt x="691" y="243"/>
                  </a:lnTo>
                  <a:lnTo>
                    <a:pt x="688" y="242"/>
                  </a:lnTo>
                  <a:lnTo>
                    <a:pt x="686" y="240"/>
                  </a:lnTo>
                  <a:lnTo>
                    <a:pt x="684" y="242"/>
                  </a:lnTo>
                  <a:lnTo>
                    <a:pt x="684" y="242"/>
                  </a:lnTo>
                  <a:close/>
                  <a:moveTo>
                    <a:pt x="714" y="201"/>
                  </a:moveTo>
                  <a:lnTo>
                    <a:pt x="714" y="201"/>
                  </a:lnTo>
                  <a:lnTo>
                    <a:pt x="728" y="199"/>
                  </a:lnTo>
                  <a:lnTo>
                    <a:pt x="742" y="195"/>
                  </a:lnTo>
                  <a:lnTo>
                    <a:pt x="742" y="195"/>
                  </a:lnTo>
                  <a:lnTo>
                    <a:pt x="745" y="194"/>
                  </a:lnTo>
                  <a:lnTo>
                    <a:pt x="744" y="191"/>
                  </a:lnTo>
                  <a:lnTo>
                    <a:pt x="742" y="188"/>
                  </a:lnTo>
                  <a:lnTo>
                    <a:pt x="742" y="186"/>
                  </a:lnTo>
                  <a:lnTo>
                    <a:pt x="744" y="184"/>
                  </a:lnTo>
                  <a:lnTo>
                    <a:pt x="744" y="184"/>
                  </a:lnTo>
                  <a:lnTo>
                    <a:pt x="745" y="181"/>
                  </a:lnTo>
                  <a:lnTo>
                    <a:pt x="744" y="178"/>
                  </a:lnTo>
                  <a:lnTo>
                    <a:pt x="741" y="176"/>
                  </a:lnTo>
                  <a:lnTo>
                    <a:pt x="738" y="176"/>
                  </a:lnTo>
                  <a:lnTo>
                    <a:pt x="731" y="175"/>
                  </a:lnTo>
                  <a:lnTo>
                    <a:pt x="727" y="176"/>
                  </a:lnTo>
                  <a:lnTo>
                    <a:pt x="727" y="176"/>
                  </a:lnTo>
                  <a:lnTo>
                    <a:pt x="725" y="176"/>
                  </a:lnTo>
                  <a:lnTo>
                    <a:pt x="721" y="175"/>
                  </a:lnTo>
                  <a:lnTo>
                    <a:pt x="711" y="171"/>
                  </a:lnTo>
                  <a:lnTo>
                    <a:pt x="700" y="165"/>
                  </a:lnTo>
                  <a:lnTo>
                    <a:pt x="696" y="165"/>
                  </a:lnTo>
                  <a:lnTo>
                    <a:pt x="693" y="167"/>
                  </a:lnTo>
                  <a:lnTo>
                    <a:pt x="693" y="167"/>
                  </a:lnTo>
                  <a:lnTo>
                    <a:pt x="693" y="169"/>
                  </a:lnTo>
                  <a:lnTo>
                    <a:pt x="693" y="175"/>
                  </a:lnTo>
                  <a:lnTo>
                    <a:pt x="698" y="186"/>
                  </a:lnTo>
                  <a:lnTo>
                    <a:pt x="701" y="192"/>
                  </a:lnTo>
                  <a:lnTo>
                    <a:pt x="705" y="196"/>
                  </a:lnTo>
                  <a:lnTo>
                    <a:pt x="710" y="199"/>
                  </a:lnTo>
                  <a:lnTo>
                    <a:pt x="714" y="201"/>
                  </a:lnTo>
                  <a:lnTo>
                    <a:pt x="714" y="201"/>
                  </a:lnTo>
                  <a:close/>
                  <a:moveTo>
                    <a:pt x="771" y="203"/>
                  </a:moveTo>
                  <a:lnTo>
                    <a:pt x="771" y="203"/>
                  </a:lnTo>
                  <a:lnTo>
                    <a:pt x="768" y="203"/>
                  </a:lnTo>
                  <a:lnTo>
                    <a:pt x="762" y="202"/>
                  </a:lnTo>
                  <a:lnTo>
                    <a:pt x="744" y="205"/>
                  </a:lnTo>
                  <a:lnTo>
                    <a:pt x="728" y="208"/>
                  </a:lnTo>
                  <a:lnTo>
                    <a:pt x="724" y="211"/>
                  </a:lnTo>
                  <a:lnTo>
                    <a:pt x="724" y="212"/>
                  </a:lnTo>
                  <a:lnTo>
                    <a:pt x="724" y="212"/>
                  </a:lnTo>
                  <a:lnTo>
                    <a:pt x="724" y="212"/>
                  </a:lnTo>
                  <a:lnTo>
                    <a:pt x="731" y="215"/>
                  </a:lnTo>
                  <a:lnTo>
                    <a:pt x="738" y="216"/>
                  </a:lnTo>
                  <a:lnTo>
                    <a:pt x="745" y="216"/>
                  </a:lnTo>
                  <a:lnTo>
                    <a:pt x="754" y="213"/>
                  </a:lnTo>
                  <a:lnTo>
                    <a:pt x="767" y="209"/>
                  </a:lnTo>
                  <a:lnTo>
                    <a:pt x="771" y="206"/>
                  </a:lnTo>
                  <a:lnTo>
                    <a:pt x="771" y="203"/>
                  </a:lnTo>
                  <a:lnTo>
                    <a:pt x="771" y="203"/>
                  </a:lnTo>
                  <a:close/>
                  <a:moveTo>
                    <a:pt x="764" y="307"/>
                  </a:moveTo>
                  <a:lnTo>
                    <a:pt x="764" y="307"/>
                  </a:lnTo>
                  <a:lnTo>
                    <a:pt x="768" y="307"/>
                  </a:lnTo>
                  <a:lnTo>
                    <a:pt x="769" y="305"/>
                  </a:lnTo>
                  <a:lnTo>
                    <a:pt x="771" y="302"/>
                  </a:lnTo>
                  <a:lnTo>
                    <a:pt x="769" y="299"/>
                  </a:lnTo>
                  <a:lnTo>
                    <a:pt x="768" y="295"/>
                  </a:lnTo>
                  <a:lnTo>
                    <a:pt x="765" y="289"/>
                  </a:lnTo>
                  <a:lnTo>
                    <a:pt x="755" y="280"/>
                  </a:lnTo>
                  <a:lnTo>
                    <a:pt x="755" y="280"/>
                  </a:lnTo>
                  <a:lnTo>
                    <a:pt x="750" y="279"/>
                  </a:lnTo>
                  <a:lnTo>
                    <a:pt x="742" y="279"/>
                  </a:lnTo>
                  <a:lnTo>
                    <a:pt x="735" y="280"/>
                  </a:lnTo>
                  <a:lnTo>
                    <a:pt x="728" y="283"/>
                  </a:lnTo>
                  <a:lnTo>
                    <a:pt x="721" y="287"/>
                  </a:lnTo>
                  <a:lnTo>
                    <a:pt x="717" y="290"/>
                  </a:lnTo>
                  <a:lnTo>
                    <a:pt x="715" y="295"/>
                  </a:lnTo>
                  <a:lnTo>
                    <a:pt x="714" y="296"/>
                  </a:lnTo>
                  <a:lnTo>
                    <a:pt x="715" y="296"/>
                  </a:lnTo>
                  <a:lnTo>
                    <a:pt x="715" y="296"/>
                  </a:lnTo>
                  <a:lnTo>
                    <a:pt x="724" y="300"/>
                  </a:lnTo>
                  <a:lnTo>
                    <a:pt x="737" y="305"/>
                  </a:lnTo>
                  <a:lnTo>
                    <a:pt x="751" y="307"/>
                  </a:lnTo>
                  <a:lnTo>
                    <a:pt x="764" y="307"/>
                  </a:lnTo>
                  <a:lnTo>
                    <a:pt x="764" y="307"/>
                  </a:lnTo>
                  <a:close/>
                  <a:moveTo>
                    <a:pt x="673" y="407"/>
                  </a:moveTo>
                  <a:lnTo>
                    <a:pt x="673" y="407"/>
                  </a:lnTo>
                  <a:lnTo>
                    <a:pt x="677" y="410"/>
                  </a:lnTo>
                  <a:lnTo>
                    <a:pt x="681" y="411"/>
                  </a:lnTo>
                  <a:lnTo>
                    <a:pt x="684" y="410"/>
                  </a:lnTo>
                  <a:lnTo>
                    <a:pt x="686" y="407"/>
                  </a:lnTo>
                  <a:lnTo>
                    <a:pt x="691" y="403"/>
                  </a:lnTo>
                  <a:lnTo>
                    <a:pt x="696" y="400"/>
                  </a:lnTo>
                  <a:lnTo>
                    <a:pt x="701" y="400"/>
                  </a:lnTo>
                  <a:lnTo>
                    <a:pt x="701" y="400"/>
                  </a:lnTo>
                  <a:lnTo>
                    <a:pt x="707" y="398"/>
                  </a:lnTo>
                  <a:lnTo>
                    <a:pt x="711" y="396"/>
                  </a:lnTo>
                  <a:lnTo>
                    <a:pt x="715" y="390"/>
                  </a:lnTo>
                  <a:lnTo>
                    <a:pt x="717" y="384"/>
                  </a:lnTo>
                  <a:lnTo>
                    <a:pt x="720" y="371"/>
                  </a:lnTo>
                  <a:lnTo>
                    <a:pt x="723" y="360"/>
                  </a:lnTo>
                  <a:lnTo>
                    <a:pt x="723" y="360"/>
                  </a:lnTo>
                  <a:lnTo>
                    <a:pt x="723" y="357"/>
                  </a:lnTo>
                  <a:lnTo>
                    <a:pt x="721" y="354"/>
                  </a:lnTo>
                  <a:lnTo>
                    <a:pt x="720" y="353"/>
                  </a:lnTo>
                  <a:lnTo>
                    <a:pt x="717" y="353"/>
                  </a:lnTo>
                  <a:lnTo>
                    <a:pt x="714" y="353"/>
                  </a:lnTo>
                  <a:lnTo>
                    <a:pt x="713" y="354"/>
                  </a:lnTo>
                  <a:lnTo>
                    <a:pt x="711" y="356"/>
                  </a:lnTo>
                  <a:lnTo>
                    <a:pt x="713" y="359"/>
                  </a:lnTo>
                  <a:lnTo>
                    <a:pt x="713" y="359"/>
                  </a:lnTo>
                  <a:lnTo>
                    <a:pt x="714" y="364"/>
                  </a:lnTo>
                  <a:lnTo>
                    <a:pt x="714" y="369"/>
                  </a:lnTo>
                  <a:lnTo>
                    <a:pt x="713" y="369"/>
                  </a:lnTo>
                  <a:lnTo>
                    <a:pt x="711" y="369"/>
                  </a:lnTo>
                  <a:lnTo>
                    <a:pt x="710" y="364"/>
                  </a:lnTo>
                  <a:lnTo>
                    <a:pt x="710" y="364"/>
                  </a:lnTo>
                  <a:lnTo>
                    <a:pt x="710" y="363"/>
                  </a:lnTo>
                  <a:lnTo>
                    <a:pt x="707" y="361"/>
                  </a:lnTo>
                  <a:lnTo>
                    <a:pt x="701" y="360"/>
                  </a:lnTo>
                  <a:lnTo>
                    <a:pt x="696" y="360"/>
                  </a:lnTo>
                  <a:lnTo>
                    <a:pt x="693" y="359"/>
                  </a:lnTo>
                  <a:lnTo>
                    <a:pt x="690" y="357"/>
                  </a:lnTo>
                  <a:lnTo>
                    <a:pt x="690" y="357"/>
                  </a:lnTo>
                  <a:lnTo>
                    <a:pt x="690" y="354"/>
                  </a:lnTo>
                  <a:lnTo>
                    <a:pt x="691" y="353"/>
                  </a:lnTo>
                  <a:lnTo>
                    <a:pt x="697" y="349"/>
                  </a:lnTo>
                  <a:lnTo>
                    <a:pt x="705" y="346"/>
                  </a:lnTo>
                  <a:lnTo>
                    <a:pt x="708" y="343"/>
                  </a:lnTo>
                  <a:lnTo>
                    <a:pt x="711" y="340"/>
                  </a:lnTo>
                  <a:lnTo>
                    <a:pt x="711" y="340"/>
                  </a:lnTo>
                  <a:lnTo>
                    <a:pt x="711" y="337"/>
                  </a:lnTo>
                  <a:lnTo>
                    <a:pt x="711" y="334"/>
                  </a:lnTo>
                  <a:lnTo>
                    <a:pt x="705" y="332"/>
                  </a:lnTo>
                  <a:lnTo>
                    <a:pt x="700" y="329"/>
                  </a:lnTo>
                  <a:lnTo>
                    <a:pt x="698" y="327"/>
                  </a:lnTo>
                  <a:lnTo>
                    <a:pt x="700" y="324"/>
                  </a:lnTo>
                  <a:lnTo>
                    <a:pt x="700" y="324"/>
                  </a:lnTo>
                  <a:lnTo>
                    <a:pt x="700" y="324"/>
                  </a:lnTo>
                  <a:lnTo>
                    <a:pt x="700" y="323"/>
                  </a:lnTo>
                  <a:lnTo>
                    <a:pt x="697" y="322"/>
                  </a:lnTo>
                  <a:lnTo>
                    <a:pt x="687" y="323"/>
                  </a:lnTo>
                  <a:lnTo>
                    <a:pt x="678" y="326"/>
                  </a:lnTo>
                  <a:lnTo>
                    <a:pt x="677" y="329"/>
                  </a:lnTo>
                  <a:lnTo>
                    <a:pt x="678" y="330"/>
                  </a:lnTo>
                  <a:lnTo>
                    <a:pt x="678" y="330"/>
                  </a:lnTo>
                  <a:lnTo>
                    <a:pt x="683" y="332"/>
                  </a:lnTo>
                  <a:lnTo>
                    <a:pt x="683" y="333"/>
                  </a:lnTo>
                  <a:lnTo>
                    <a:pt x="683" y="334"/>
                  </a:lnTo>
                  <a:lnTo>
                    <a:pt x="683" y="336"/>
                  </a:lnTo>
                  <a:lnTo>
                    <a:pt x="677" y="336"/>
                  </a:lnTo>
                  <a:lnTo>
                    <a:pt x="673" y="334"/>
                  </a:lnTo>
                  <a:lnTo>
                    <a:pt x="670" y="333"/>
                  </a:lnTo>
                  <a:lnTo>
                    <a:pt x="670" y="333"/>
                  </a:lnTo>
                  <a:lnTo>
                    <a:pt x="666" y="332"/>
                  </a:lnTo>
                  <a:lnTo>
                    <a:pt x="660" y="330"/>
                  </a:lnTo>
                  <a:lnTo>
                    <a:pt x="654" y="332"/>
                  </a:lnTo>
                  <a:lnTo>
                    <a:pt x="649" y="333"/>
                  </a:lnTo>
                  <a:lnTo>
                    <a:pt x="644" y="336"/>
                  </a:lnTo>
                  <a:lnTo>
                    <a:pt x="641" y="339"/>
                  </a:lnTo>
                  <a:lnTo>
                    <a:pt x="640" y="343"/>
                  </a:lnTo>
                  <a:lnTo>
                    <a:pt x="641" y="346"/>
                  </a:lnTo>
                  <a:lnTo>
                    <a:pt x="641" y="346"/>
                  </a:lnTo>
                  <a:lnTo>
                    <a:pt x="646" y="347"/>
                  </a:lnTo>
                  <a:lnTo>
                    <a:pt x="650" y="349"/>
                  </a:lnTo>
                  <a:lnTo>
                    <a:pt x="659" y="349"/>
                  </a:lnTo>
                  <a:lnTo>
                    <a:pt x="663" y="349"/>
                  </a:lnTo>
                  <a:lnTo>
                    <a:pt x="664" y="350"/>
                  </a:lnTo>
                  <a:lnTo>
                    <a:pt x="663" y="354"/>
                  </a:lnTo>
                  <a:lnTo>
                    <a:pt x="660" y="360"/>
                  </a:lnTo>
                  <a:lnTo>
                    <a:pt x="660" y="360"/>
                  </a:lnTo>
                  <a:lnTo>
                    <a:pt x="656" y="364"/>
                  </a:lnTo>
                  <a:lnTo>
                    <a:pt x="651" y="367"/>
                  </a:lnTo>
                  <a:lnTo>
                    <a:pt x="647" y="367"/>
                  </a:lnTo>
                  <a:lnTo>
                    <a:pt x="643" y="364"/>
                  </a:lnTo>
                  <a:lnTo>
                    <a:pt x="636" y="359"/>
                  </a:lnTo>
                  <a:lnTo>
                    <a:pt x="633" y="357"/>
                  </a:lnTo>
                  <a:lnTo>
                    <a:pt x="627" y="357"/>
                  </a:lnTo>
                  <a:lnTo>
                    <a:pt x="627" y="357"/>
                  </a:lnTo>
                  <a:lnTo>
                    <a:pt x="624" y="359"/>
                  </a:lnTo>
                  <a:lnTo>
                    <a:pt x="622" y="361"/>
                  </a:lnTo>
                  <a:lnTo>
                    <a:pt x="622" y="364"/>
                  </a:lnTo>
                  <a:lnTo>
                    <a:pt x="622" y="367"/>
                  </a:lnTo>
                  <a:lnTo>
                    <a:pt x="624" y="371"/>
                  </a:lnTo>
                  <a:lnTo>
                    <a:pt x="629" y="374"/>
                  </a:lnTo>
                  <a:lnTo>
                    <a:pt x="633" y="378"/>
                  </a:lnTo>
                  <a:lnTo>
                    <a:pt x="640" y="380"/>
                  </a:lnTo>
                  <a:lnTo>
                    <a:pt x="640" y="380"/>
                  </a:lnTo>
                  <a:lnTo>
                    <a:pt x="646" y="383"/>
                  </a:lnTo>
                  <a:lnTo>
                    <a:pt x="651" y="386"/>
                  </a:lnTo>
                  <a:lnTo>
                    <a:pt x="657" y="393"/>
                  </a:lnTo>
                  <a:lnTo>
                    <a:pt x="664" y="400"/>
                  </a:lnTo>
                  <a:lnTo>
                    <a:pt x="667" y="404"/>
                  </a:lnTo>
                  <a:lnTo>
                    <a:pt x="673" y="407"/>
                  </a:lnTo>
                  <a:lnTo>
                    <a:pt x="673" y="407"/>
                  </a:lnTo>
                  <a:close/>
                  <a:moveTo>
                    <a:pt x="788" y="293"/>
                  </a:moveTo>
                  <a:lnTo>
                    <a:pt x="788" y="293"/>
                  </a:lnTo>
                  <a:lnTo>
                    <a:pt x="791" y="297"/>
                  </a:lnTo>
                  <a:lnTo>
                    <a:pt x="792" y="300"/>
                  </a:lnTo>
                  <a:lnTo>
                    <a:pt x="795" y="302"/>
                  </a:lnTo>
                  <a:lnTo>
                    <a:pt x="797" y="302"/>
                  </a:lnTo>
                  <a:lnTo>
                    <a:pt x="801" y="302"/>
                  </a:lnTo>
                  <a:lnTo>
                    <a:pt x="804" y="302"/>
                  </a:lnTo>
                  <a:lnTo>
                    <a:pt x="806" y="303"/>
                  </a:lnTo>
                  <a:lnTo>
                    <a:pt x="806" y="303"/>
                  </a:lnTo>
                  <a:lnTo>
                    <a:pt x="814" y="307"/>
                  </a:lnTo>
                  <a:lnTo>
                    <a:pt x="821" y="310"/>
                  </a:lnTo>
                  <a:lnTo>
                    <a:pt x="828" y="310"/>
                  </a:lnTo>
                  <a:lnTo>
                    <a:pt x="831" y="309"/>
                  </a:lnTo>
                  <a:lnTo>
                    <a:pt x="834" y="307"/>
                  </a:lnTo>
                  <a:lnTo>
                    <a:pt x="834" y="307"/>
                  </a:lnTo>
                  <a:lnTo>
                    <a:pt x="841" y="300"/>
                  </a:lnTo>
                  <a:lnTo>
                    <a:pt x="843" y="300"/>
                  </a:lnTo>
                  <a:lnTo>
                    <a:pt x="845" y="302"/>
                  </a:lnTo>
                  <a:lnTo>
                    <a:pt x="845" y="302"/>
                  </a:lnTo>
                  <a:lnTo>
                    <a:pt x="846" y="305"/>
                  </a:lnTo>
                  <a:lnTo>
                    <a:pt x="849" y="307"/>
                  </a:lnTo>
                  <a:lnTo>
                    <a:pt x="861" y="310"/>
                  </a:lnTo>
                  <a:lnTo>
                    <a:pt x="876" y="312"/>
                  </a:lnTo>
                  <a:lnTo>
                    <a:pt x="898" y="312"/>
                  </a:lnTo>
                  <a:lnTo>
                    <a:pt x="898" y="312"/>
                  </a:lnTo>
                  <a:lnTo>
                    <a:pt x="909" y="312"/>
                  </a:lnTo>
                  <a:lnTo>
                    <a:pt x="916" y="310"/>
                  </a:lnTo>
                  <a:lnTo>
                    <a:pt x="922" y="309"/>
                  </a:lnTo>
                  <a:lnTo>
                    <a:pt x="925" y="306"/>
                  </a:lnTo>
                  <a:lnTo>
                    <a:pt x="929" y="303"/>
                  </a:lnTo>
                  <a:lnTo>
                    <a:pt x="930" y="303"/>
                  </a:lnTo>
                  <a:lnTo>
                    <a:pt x="933" y="303"/>
                  </a:lnTo>
                  <a:lnTo>
                    <a:pt x="933" y="303"/>
                  </a:lnTo>
                  <a:lnTo>
                    <a:pt x="943" y="307"/>
                  </a:lnTo>
                  <a:lnTo>
                    <a:pt x="954" y="309"/>
                  </a:lnTo>
                  <a:lnTo>
                    <a:pt x="967" y="309"/>
                  </a:lnTo>
                  <a:lnTo>
                    <a:pt x="976" y="307"/>
                  </a:lnTo>
                  <a:lnTo>
                    <a:pt x="976" y="307"/>
                  </a:lnTo>
                  <a:lnTo>
                    <a:pt x="980" y="306"/>
                  </a:lnTo>
                  <a:lnTo>
                    <a:pt x="983" y="303"/>
                  </a:lnTo>
                  <a:lnTo>
                    <a:pt x="987" y="296"/>
                  </a:lnTo>
                  <a:lnTo>
                    <a:pt x="990" y="289"/>
                  </a:lnTo>
                  <a:lnTo>
                    <a:pt x="990" y="282"/>
                  </a:lnTo>
                  <a:lnTo>
                    <a:pt x="990" y="282"/>
                  </a:lnTo>
                  <a:lnTo>
                    <a:pt x="990" y="280"/>
                  </a:lnTo>
                  <a:lnTo>
                    <a:pt x="987" y="279"/>
                  </a:lnTo>
                  <a:lnTo>
                    <a:pt x="979" y="276"/>
                  </a:lnTo>
                  <a:lnTo>
                    <a:pt x="966" y="275"/>
                  </a:lnTo>
                  <a:lnTo>
                    <a:pt x="950" y="273"/>
                  </a:lnTo>
                  <a:lnTo>
                    <a:pt x="935" y="272"/>
                  </a:lnTo>
                  <a:lnTo>
                    <a:pt x="920" y="272"/>
                  </a:lnTo>
                  <a:lnTo>
                    <a:pt x="907" y="273"/>
                  </a:lnTo>
                  <a:lnTo>
                    <a:pt x="900" y="275"/>
                  </a:lnTo>
                  <a:lnTo>
                    <a:pt x="900" y="275"/>
                  </a:lnTo>
                  <a:lnTo>
                    <a:pt x="895" y="277"/>
                  </a:lnTo>
                  <a:lnTo>
                    <a:pt x="889" y="277"/>
                  </a:lnTo>
                  <a:lnTo>
                    <a:pt x="876" y="277"/>
                  </a:lnTo>
                  <a:lnTo>
                    <a:pt x="865" y="276"/>
                  </a:lnTo>
                  <a:lnTo>
                    <a:pt x="859" y="276"/>
                  </a:lnTo>
                  <a:lnTo>
                    <a:pt x="855" y="277"/>
                  </a:lnTo>
                  <a:lnTo>
                    <a:pt x="855" y="277"/>
                  </a:lnTo>
                  <a:lnTo>
                    <a:pt x="851" y="279"/>
                  </a:lnTo>
                  <a:lnTo>
                    <a:pt x="849" y="279"/>
                  </a:lnTo>
                  <a:lnTo>
                    <a:pt x="845" y="276"/>
                  </a:lnTo>
                  <a:lnTo>
                    <a:pt x="839" y="272"/>
                  </a:lnTo>
                  <a:lnTo>
                    <a:pt x="835" y="270"/>
                  </a:lnTo>
                  <a:lnTo>
                    <a:pt x="828" y="269"/>
                  </a:lnTo>
                  <a:lnTo>
                    <a:pt x="828" y="269"/>
                  </a:lnTo>
                  <a:lnTo>
                    <a:pt x="824" y="269"/>
                  </a:lnTo>
                  <a:lnTo>
                    <a:pt x="821" y="268"/>
                  </a:lnTo>
                  <a:lnTo>
                    <a:pt x="821" y="266"/>
                  </a:lnTo>
                  <a:lnTo>
                    <a:pt x="822" y="263"/>
                  </a:lnTo>
                  <a:lnTo>
                    <a:pt x="834" y="255"/>
                  </a:lnTo>
                  <a:lnTo>
                    <a:pt x="834" y="255"/>
                  </a:lnTo>
                  <a:lnTo>
                    <a:pt x="834" y="253"/>
                  </a:lnTo>
                  <a:lnTo>
                    <a:pt x="831" y="250"/>
                  </a:lnTo>
                  <a:lnTo>
                    <a:pt x="818" y="246"/>
                  </a:lnTo>
                  <a:lnTo>
                    <a:pt x="804" y="242"/>
                  </a:lnTo>
                  <a:lnTo>
                    <a:pt x="797" y="242"/>
                  </a:lnTo>
                  <a:lnTo>
                    <a:pt x="791" y="242"/>
                  </a:lnTo>
                  <a:lnTo>
                    <a:pt x="791" y="242"/>
                  </a:lnTo>
                  <a:lnTo>
                    <a:pt x="781" y="242"/>
                  </a:lnTo>
                  <a:lnTo>
                    <a:pt x="774" y="240"/>
                  </a:lnTo>
                  <a:lnTo>
                    <a:pt x="757" y="232"/>
                  </a:lnTo>
                  <a:lnTo>
                    <a:pt x="757" y="232"/>
                  </a:lnTo>
                  <a:lnTo>
                    <a:pt x="751" y="231"/>
                  </a:lnTo>
                  <a:lnTo>
                    <a:pt x="744" y="229"/>
                  </a:lnTo>
                  <a:lnTo>
                    <a:pt x="728" y="229"/>
                  </a:lnTo>
                  <a:lnTo>
                    <a:pt x="723" y="229"/>
                  </a:lnTo>
                  <a:lnTo>
                    <a:pt x="717" y="232"/>
                  </a:lnTo>
                  <a:lnTo>
                    <a:pt x="715" y="235"/>
                  </a:lnTo>
                  <a:lnTo>
                    <a:pt x="715" y="238"/>
                  </a:lnTo>
                  <a:lnTo>
                    <a:pt x="715" y="238"/>
                  </a:lnTo>
                  <a:lnTo>
                    <a:pt x="720" y="240"/>
                  </a:lnTo>
                  <a:lnTo>
                    <a:pt x="725" y="243"/>
                  </a:lnTo>
                  <a:lnTo>
                    <a:pt x="741" y="250"/>
                  </a:lnTo>
                  <a:lnTo>
                    <a:pt x="758" y="255"/>
                  </a:lnTo>
                  <a:lnTo>
                    <a:pt x="764" y="255"/>
                  </a:lnTo>
                  <a:lnTo>
                    <a:pt x="767" y="252"/>
                  </a:lnTo>
                  <a:lnTo>
                    <a:pt x="767" y="252"/>
                  </a:lnTo>
                  <a:lnTo>
                    <a:pt x="768" y="250"/>
                  </a:lnTo>
                  <a:lnTo>
                    <a:pt x="771" y="250"/>
                  </a:lnTo>
                  <a:lnTo>
                    <a:pt x="777" y="255"/>
                  </a:lnTo>
                  <a:lnTo>
                    <a:pt x="788" y="269"/>
                  </a:lnTo>
                  <a:lnTo>
                    <a:pt x="788" y="269"/>
                  </a:lnTo>
                  <a:lnTo>
                    <a:pt x="789" y="272"/>
                  </a:lnTo>
                  <a:lnTo>
                    <a:pt x="789" y="275"/>
                  </a:lnTo>
                  <a:lnTo>
                    <a:pt x="788" y="279"/>
                  </a:lnTo>
                  <a:lnTo>
                    <a:pt x="787" y="285"/>
                  </a:lnTo>
                  <a:lnTo>
                    <a:pt x="788" y="289"/>
                  </a:lnTo>
                  <a:lnTo>
                    <a:pt x="788" y="293"/>
                  </a:lnTo>
                  <a:lnTo>
                    <a:pt x="788" y="293"/>
                  </a:lnTo>
                  <a:close/>
                  <a:moveTo>
                    <a:pt x="825" y="209"/>
                  </a:moveTo>
                  <a:lnTo>
                    <a:pt x="825" y="209"/>
                  </a:lnTo>
                  <a:lnTo>
                    <a:pt x="819" y="208"/>
                  </a:lnTo>
                  <a:lnTo>
                    <a:pt x="815" y="208"/>
                  </a:lnTo>
                  <a:lnTo>
                    <a:pt x="811" y="209"/>
                  </a:lnTo>
                  <a:lnTo>
                    <a:pt x="806" y="212"/>
                  </a:lnTo>
                  <a:lnTo>
                    <a:pt x="805" y="215"/>
                  </a:lnTo>
                  <a:lnTo>
                    <a:pt x="804" y="216"/>
                  </a:lnTo>
                  <a:lnTo>
                    <a:pt x="805" y="219"/>
                  </a:lnTo>
                  <a:lnTo>
                    <a:pt x="809" y="222"/>
                  </a:lnTo>
                  <a:lnTo>
                    <a:pt x="809" y="222"/>
                  </a:lnTo>
                  <a:lnTo>
                    <a:pt x="814" y="223"/>
                  </a:lnTo>
                  <a:lnTo>
                    <a:pt x="818" y="222"/>
                  </a:lnTo>
                  <a:lnTo>
                    <a:pt x="822" y="222"/>
                  </a:lnTo>
                  <a:lnTo>
                    <a:pt x="826" y="219"/>
                  </a:lnTo>
                  <a:lnTo>
                    <a:pt x="828" y="218"/>
                  </a:lnTo>
                  <a:lnTo>
                    <a:pt x="829" y="215"/>
                  </a:lnTo>
                  <a:lnTo>
                    <a:pt x="828" y="212"/>
                  </a:lnTo>
                  <a:lnTo>
                    <a:pt x="825" y="209"/>
                  </a:lnTo>
                  <a:lnTo>
                    <a:pt x="825" y="209"/>
                  </a:lnTo>
                  <a:close/>
                  <a:moveTo>
                    <a:pt x="723" y="130"/>
                  </a:moveTo>
                  <a:lnTo>
                    <a:pt x="723" y="130"/>
                  </a:lnTo>
                  <a:lnTo>
                    <a:pt x="725" y="132"/>
                  </a:lnTo>
                  <a:lnTo>
                    <a:pt x="728" y="134"/>
                  </a:lnTo>
                  <a:lnTo>
                    <a:pt x="730" y="138"/>
                  </a:lnTo>
                  <a:lnTo>
                    <a:pt x="733" y="144"/>
                  </a:lnTo>
                  <a:lnTo>
                    <a:pt x="734" y="145"/>
                  </a:lnTo>
                  <a:lnTo>
                    <a:pt x="738" y="147"/>
                  </a:lnTo>
                  <a:lnTo>
                    <a:pt x="738" y="147"/>
                  </a:lnTo>
                  <a:lnTo>
                    <a:pt x="742" y="148"/>
                  </a:lnTo>
                  <a:lnTo>
                    <a:pt x="750" y="148"/>
                  </a:lnTo>
                  <a:lnTo>
                    <a:pt x="765" y="147"/>
                  </a:lnTo>
                  <a:lnTo>
                    <a:pt x="778" y="145"/>
                  </a:lnTo>
                  <a:lnTo>
                    <a:pt x="782" y="147"/>
                  </a:lnTo>
                  <a:lnTo>
                    <a:pt x="785" y="148"/>
                  </a:lnTo>
                  <a:lnTo>
                    <a:pt x="785" y="148"/>
                  </a:lnTo>
                  <a:lnTo>
                    <a:pt x="784" y="151"/>
                  </a:lnTo>
                  <a:lnTo>
                    <a:pt x="781" y="154"/>
                  </a:lnTo>
                  <a:lnTo>
                    <a:pt x="769" y="157"/>
                  </a:lnTo>
                  <a:lnTo>
                    <a:pt x="760" y="159"/>
                  </a:lnTo>
                  <a:lnTo>
                    <a:pt x="757" y="161"/>
                  </a:lnTo>
                  <a:lnTo>
                    <a:pt x="757" y="161"/>
                  </a:lnTo>
                  <a:lnTo>
                    <a:pt x="757" y="162"/>
                  </a:lnTo>
                  <a:lnTo>
                    <a:pt x="757" y="162"/>
                  </a:lnTo>
                  <a:lnTo>
                    <a:pt x="762" y="167"/>
                  </a:lnTo>
                  <a:lnTo>
                    <a:pt x="771" y="171"/>
                  </a:lnTo>
                  <a:lnTo>
                    <a:pt x="778" y="175"/>
                  </a:lnTo>
                  <a:lnTo>
                    <a:pt x="779" y="178"/>
                  </a:lnTo>
                  <a:lnTo>
                    <a:pt x="779" y="179"/>
                  </a:lnTo>
                  <a:lnTo>
                    <a:pt x="779" y="179"/>
                  </a:lnTo>
                  <a:lnTo>
                    <a:pt x="779" y="181"/>
                  </a:lnTo>
                  <a:lnTo>
                    <a:pt x="784" y="184"/>
                  </a:lnTo>
                  <a:lnTo>
                    <a:pt x="795" y="188"/>
                  </a:lnTo>
                  <a:lnTo>
                    <a:pt x="809" y="191"/>
                  </a:lnTo>
                  <a:lnTo>
                    <a:pt x="814" y="191"/>
                  </a:lnTo>
                  <a:lnTo>
                    <a:pt x="816" y="189"/>
                  </a:lnTo>
                  <a:lnTo>
                    <a:pt x="816" y="189"/>
                  </a:lnTo>
                  <a:lnTo>
                    <a:pt x="821" y="186"/>
                  </a:lnTo>
                  <a:lnTo>
                    <a:pt x="826" y="186"/>
                  </a:lnTo>
                  <a:lnTo>
                    <a:pt x="832" y="186"/>
                  </a:lnTo>
                  <a:lnTo>
                    <a:pt x="839" y="189"/>
                  </a:lnTo>
                  <a:lnTo>
                    <a:pt x="839" y="189"/>
                  </a:lnTo>
                  <a:lnTo>
                    <a:pt x="843" y="189"/>
                  </a:lnTo>
                  <a:lnTo>
                    <a:pt x="845" y="188"/>
                  </a:lnTo>
                  <a:lnTo>
                    <a:pt x="849" y="179"/>
                  </a:lnTo>
                  <a:lnTo>
                    <a:pt x="852" y="172"/>
                  </a:lnTo>
                  <a:lnTo>
                    <a:pt x="853" y="171"/>
                  </a:lnTo>
                  <a:lnTo>
                    <a:pt x="856" y="171"/>
                  </a:lnTo>
                  <a:lnTo>
                    <a:pt x="856" y="171"/>
                  </a:lnTo>
                  <a:lnTo>
                    <a:pt x="858" y="172"/>
                  </a:lnTo>
                  <a:lnTo>
                    <a:pt x="859" y="172"/>
                  </a:lnTo>
                  <a:lnTo>
                    <a:pt x="862" y="168"/>
                  </a:lnTo>
                  <a:lnTo>
                    <a:pt x="866" y="162"/>
                  </a:lnTo>
                  <a:lnTo>
                    <a:pt x="869" y="159"/>
                  </a:lnTo>
                  <a:lnTo>
                    <a:pt x="872" y="158"/>
                  </a:lnTo>
                  <a:lnTo>
                    <a:pt x="872" y="158"/>
                  </a:lnTo>
                  <a:lnTo>
                    <a:pt x="880" y="155"/>
                  </a:lnTo>
                  <a:lnTo>
                    <a:pt x="889" y="154"/>
                  </a:lnTo>
                  <a:lnTo>
                    <a:pt x="896" y="151"/>
                  </a:lnTo>
                  <a:lnTo>
                    <a:pt x="899" y="151"/>
                  </a:lnTo>
                  <a:lnTo>
                    <a:pt x="899" y="148"/>
                  </a:lnTo>
                  <a:lnTo>
                    <a:pt x="899" y="148"/>
                  </a:lnTo>
                  <a:lnTo>
                    <a:pt x="899" y="145"/>
                  </a:lnTo>
                  <a:lnTo>
                    <a:pt x="896" y="144"/>
                  </a:lnTo>
                  <a:lnTo>
                    <a:pt x="892" y="141"/>
                  </a:lnTo>
                  <a:lnTo>
                    <a:pt x="883" y="141"/>
                  </a:lnTo>
                  <a:lnTo>
                    <a:pt x="883" y="141"/>
                  </a:lnTo>
                  <a:lnTo>
                    <a:pt x="875" y="141"/>
                  </a:lnTo>
                  <a:lnTo>
                    <a:pt x="869" y="139"/>
                  </a:lnTo>
                  <a:lnTo>
                    <a:pt x="868" y="138"/>
                  </a:lnTo>
                  <a:lnTo>
                    <a:pt x="866" y="135"/>
                  </a:lnTo>
                  <a:lnTo>
                    <a:pt x="866" y="134"/>
                  </a:lnTo>
                  <a:lnTo>
                    <a:pt x="868" y="131"/>
                  </a:lnTo>
                  <a:lnTo>
                    <a:pt x="868" y="131"/>
                  </a:lnTo>
                  <a:lnTo>
                    <a:pt x="869" y="128"/>
                  </a:lnTo>
                  <a:lnTo>
                    <a:pt x="869" y="127"/>
                  </a:lnTo>
                  <a:lnTo>
                    <a:pt x="863" y="122"/>
                  </a:lnTo>
                  <a:lnTo>
                    <a:pt x="861" y="120"/>
                  </a:lnTo>
                  <a:lnTo>
                    <a:pt x="859" y="118"/>
                  </a:lnTo>
                  <a:lnTo>
                    <a:pt x="861" y="115"/>
                  </a:lnTo>
                  <a:lnTo>
                    <a:pt x="861" y="115"/>
                  </a:lnTo>
                  <a:lnTo>
                    <a:pt x="862" y="114"/>
                  </a:lnTo>
                  <a:lnTo>
                    <a:pt x="862" y="112"/>
                  </a:lnTo>
                  <a:lnTo>
                    <a:pt x="861" y="110"/>
                  </a:lnTo>
                  <a:lnTo>
                    <a:pt x="858" y="110"/>
                  </a:lnTo>
                  <a:lnTo>
                    <a:pt x="855" y="108"/>
                  </a:lnTo>
                  <a:lnTo>
                    <a:pt x="852" y="110"/>
                  </a:lnTo>
                  <a:lnTo>
                    <a:pt x="849" y="111"/>
                  </a:lnTo>
                  <a:lnTo>
                    <a:pt x="849" y="112"/>
                  </a:lnTo>
                  <a:lnTo>
                    <a:pt x="849" y="112"/>
                  </a:lnTo>
                  <a:lnTo>
                    <a:pt x="849" y="115"/>
                  </a:lnTo>
                  <a:lnTo>
                    <a:pt x="849" y="117"/>
                  </a:lnTo>
                  <a:lnTo>
                    <a:pt x="846" y="117"/>
                  </a:lnTo>
                  <a:lnTo>
                    <a:pt x="843" y="115"/>
                  </a:lnTo>
                  <a:lnTo>
                    <a:pt x="838" y="111"/>
                  </a:lnTo>
                  <a:lnTo>
                    <a:pt x="836" y="108"/>
                  </a:lnTo>
                  <a:lnTo>
                    <a:pt x="835" y="105"/>
                  </a:lnTo>
                  <a:lnTo>
                    <a:pt x="835" y="105"/>
                  </a:lnTo>
                  <a:lnTo>
                    <a:pt x="832" y="102"/>
                  </a:lnTo>
                  <a:lnTo>
                    <a:pt x="829" y="101"/>
                  </a:lnTo>
                  <a:lnTo>
                    <a:pt x="816" y="95"/>
                  </a:lnTo>
                  <a:lnTo>
                    <a:pt x="799" y="88"/>
                  </a:lnTo>
                  <a:lnTo>
                    <a:pt x="792" y="84"/>
                  </a:lnTo>
                  <a:lnTo>
                    <a:pt x="784" y="78"/>
                  </a:lnTo>
                  <a:lnTo>
                    <a:pt x="784" y="78"/>
                  </a:lnTo>
                  <a:lnTo>
                    <a:pt x="777" y="73"/>
                  </a:lnTo>
                  <a:lnTo>
                    <a:pt x="769" y="70"/>
                  </a:lnTo>
                  <a:lnTo>
                    <a:pt x="764" y="68"/>
                  </a:lnTo>
                  <a:lnTo>
                    <a:pt x="760" y="70"/>
                  </a:lnTo>
                  <a:lnTo>
                    <a:pt x="755" y="70"/>
                  </a:lnTo>
                  <a:lnTo>
                    <a:pt x="754" y="71"/>
                  </a:lnTo>
                  <a:lnTo>
                    <a:pt x="754" y="74"/>
                  </a:lnTo>
                  <a:lnTo>
                    <a:pt x="757" y="74"/>
                  </a:lnTo>
                  <a:lnTo>
                    <a:pt x="757" y="74"/>
                  </a:lnTo>
                  <a:lnTo>
                    <a:pt x="762" y="77"/>
                  </a:lnTo>
                  <a:lnTo>
                    <a:pt x="765" y="80"/>
                  </a:lnTo>
                  <a:lnTo>
                    <a:pt x="764" y="80"/>
                  </a:lnTo>
                  <a:lnTo>
                    <a:pt x="764" y="81"/>
                  </a:lnTo>
                  <a:lnTo>
                    <a:pt x="758" y="81"/>
                  </a:lnTo>
                  <a:lnTo>
                    <a:pt x="758" y="81"/>
                  </a:lnTo>
                  <a:lnTo>
                    <a:pt x="750" y="81"/>
                  </a:lnTo>
                  <a:lnTo>
                    <a:pt x="744" y="83"/>
                  </a:lnTo>
                  <a:lnTo>
                    <a:pt x="741" y="84"/>
                  </a:lnTo>
                  <a:lnTo>
                    <a:pt x="741" y="84"/>
                  </a:lnTo>
                  <a:lnTo>
                    <a:pt x="742" y="87"/>
                  </a:lnTo>
                  <a:lnTo>
                    <a:pt x="747" y="88"/>
                  </a:lnTo>
                  <a:lnTo>
                    <a:pt x="747" y="88"/>
                  </a:lnTo>
                  <a:lnTo>
                    <a:pt x="751" y="90"/>
                  </a:lnTo>
                  <a:lnTo>
                    <a:pt x="752" y="91"/>
                  </a:lnTo>
                  <a:lnTo>
                    <a:pt x="752" y="93"/>
                  </a:lnTo>
                  <a:lnTo>
                    <a:pt x="751" y="94"/>
                  </a:lnTo>
                  <a:lnTo>
                    <a:pt x="742" y="95"/>
                  </a:lnTo>
                  <a:lnTo>
                    <a:pt x="734" y="95"/>
                  </a:lnTo>
                  <a:lnTo>
                    <a:pt x="734" y="95"/>
                  </a:lnTo>
                  <a:lnTo>
                    <a:pt x="730" y="97"/>
                  </a:lnTo>
                  <a:lnTo>
                    <a:pt x="727" y="98"/>
                  </a:lnTo>
                  <a:lnTo>
                    <a:pt x="725" y="101"/>
                  </a:lnTo>
                  <a:lnTo>
                    <a:pt x="725" y="104"/>
                  </a:lnTo>
                  <a:lnTo>
                    <a:pt x="725" y="107"/>
                  </a:lnTo>
                  <a:lnTo>
                    <a:pt x="728" y="110"/>
                  </a:lnTo>
                  <a:lnTo>
                    <a:pt x="731" y="112"/>
                  </a:lnTo>
                  <a:lnTo>
                    <a:pt x="737" y="114"/>
                  </a:lnTo>
                  <a:lnTo>
                    <a:pt x="737" y="114"/>
                  </a:lnTo>
                  <a:lnTo>
                    <a:pt x="741" y="115"/>
                  </a:lnTo>
                  <a:lnTo>
                    <a:pt x="744" y="117"/>
                  </a:lnTo>
                  <a:lnTo>
                    <a:pt x="744" y="118"/>
                  </a:lnTo>
                  <a:lnTo>
                    <a:pt x="742" y="120"/>
                  </a:lnTo>
                  <a:lnTo>
                    <a:pt x="741" y="121"/>
                  </a:lnTo>
                  <a:lnTo>
                    <a:pt x="737" y="122"/>
                  </a:lnTo>
                  <a:lnTo>
                    <a:pt x="733" y="122"/>
                  </a:lnTo>
                  <a:lnTo>
                    <a:pt x="728" y="121"/>
                  </a:lnTo>
                  <a:lnTo>
                    <a:pt x="728" y="121"/>
                  </a:lnTo>
                  <a:lnTo>
                    <a:pt x="720" y="121"/>
                  </a:lnTo>
                  <a:lnTo>
                    <a:pt x="718" y="121"/>
                  </a:lnTo>
                  <a:lnTo>
                    <a:pt x="715" y="122"/>
                  </a:lnTo>
                  <a:lnTo>
                    <a:pt x="715" y="124"/>
                  </a:lnTo>
                  <a:lnTo>
                    <a:pt x="717" y="125"/>
                  </a:lnTo>
                  <a:lnTo>
                    <a:pt x="723" y="130"/>
                  </a:lnTo>
                  <a:lnTo>
                    <a:pt x="723" y="130"/>
                  </a:lnTo>
                  <a:close/>
                  <a:moveTo>
                    <a:pt x="808" y="60"/>
                  </a:moveTo>
                  <a:lnTo>
                    <a:pt x="808" y="60"/>
                  </a:lnTo>
                  <a:lnTo>
                    <a:pt x="815" y="57"/>
                  </a:lnTo>
                  <a:lnTo>
                    <a:pt x="819" y="57"/>
                  </a:lnTo>
                  <a:lnTo>
                    <a:pt x="821" y="57"/>
                  </a:lnTo>
                  <a:lnTo>
                    <a:pt x="821" y="58"/>
                  </a:lnTo>
                  <a:lnTo>
                    <a:pt x="821" y="60"/>
                  </a:lnTo>
                  <a:lnTo>
                    <a:pt x="818" y="61"/>
                  </a:lnTo>
                  <a:lnTo>
                    <a:pt x="818" y="61"/>
                  </a:lnTo>
                  <a:lnTo>
                    <a:pt x="814" y="64"/>
                  </a:lnTo>
                  <a:lnTo>
                    <a:pt x="812" y="66"/>
                  </a:lnTo>
                  <a:lnTo>
                    <a:pt x="814" y="67"/>
                  </a:lnTo>
                  <a:lnTo>
                    <a:pt x="816" y="68"/>
                  </a:lnTo>
                  <a:lnTo>
                    <a:pt x="824" y="68"/>
                  </a:lnTo>
                  <a:lnTo>
                    <a:pt x="824" y="68"/>
                  </a:lnTo>
                  <a:lnTo>
                    <a:pt x="828" y="68"/>
                  </a:lnTo>
                  <a:lnTo>
                    <a:pt x="826" y="71"/>
                  </a:lnTo>
                  <a:lnTo>
                    <a:pt x="822" y="74"/>
                  </a:lnTo>
                  <a:lnTo>
                    <a:pt x="819" y="77"/>
                  </a:lnTo>
                  <a:lnTo>
                    <a:pt x="819" y="78"/>
                  </a:lnTo>
                  <a:lnTo>
                    <a:pt x="819" y="78"/>
                  </a:lnTo>
                  <a:lnTo>
                    <a:pt x="819" y="81"/>
                  </a:lnTo>
                  <a:lnTo>
                    <a:pt x="821" y="83"/>
                  </a:lnTo>
                  <a:lnTo>
                    <a:pt x="826" y="84"/>
                  </a:lnTo>
                  <a:lnTo>
                    <a:pt x="831" y="85"/>
                  </a:lnTo>
                  <a:lnTo>
                    <a:pt x="834" y="87"/>
                  </a:lnTo>
                  <a:lnTo>
                    <a:pt x="834" y="88"/>
                  </a:lnTo>
                  <a:lnTo>
                    <a:pt x="834" y="88"/>
                  </a:lnTo>
                  <a:lnTo>
                    <a:pt x="835" y="91"/>
                  </a:lnTo>
                  <a:lnTo>
                    <a:pt x="839" y="94"/>
                  </a:lnTo>
                  <a:lnTo>
                    <a:pt x="851" y="95"/>
                  </a:lnTo>
                  <a:lnTo>
                    <a:pt x="858" y="95"/>
                  </a:lnTo>
                  <a:lnTo>
                    <a:pt x="865" y="94"/>
                  </a:lnTo>
                  <a:lnTo>
                    <a:pt x="870" y="93"/>
                  </a:lnTo>
                  <a:lnTo>
                    <a:pt x="875" y="90"/>
                  </a:lnTo>
                  <a:lnTo>
                    <a:pt x="875" y="90"/>
                  </a:lnTo>
                  <a:lnTo>
                    <a:pt x="879" y="87"/>
                  </a:lnTo>
                  <a:lnTo>
                    <a:pt x="880" y="87"/>
                  </a:lnTo>
                  <a:lnTo>
                    <a:pt x="880" y="88"/>
                  </a:lnTo>
                  <a:lnTo>
                    <a:pt x="879" y="98"/>
                  </a:lnTo>
                  <a:lnTo>
                    <a:pt x="879" y="98"/>
                  </a:lnTo>
                  <a:lnTo>
                    <a:pt x="882" y="100"/>
                  </a:lnTo>
                  <a:lnTo>
                    <a:pt x="886" y="102"/>
                  </a:lnTo>
                  <a:lnTo>
                    <a:pt x="902" y="105"/>
                  </a:lnTo>
                  <a:lnTo>
                    <a:pt x="917" y="105"/>
                  </a:lnTo>
                  <a:lnTo>
                    <a:pt x="923" y="104"/>
                  </a:lnTo>
                  <a:lnTo>
                    <a:pt x="925" y="101"/>
                  </a:lnTo>
                  <a:lnTo>
                    <a:pt x="925" y="101"/>
                  </a:lnTo>
                  <a:lnTo>
                    <a:pt x="927" y="98"/>
                  </a:lnTo>
                  <a:lnTo>
                    <a:pt x="932" y="97"/>
                  </a:lnTo>
                  <a:lnTo>
                    <a:pt x="942" y="100"/>
                  </a:lnTo>
                  <a:lnTo>
                    <a:pt x="942" y="100"/>
                  </a:lnTo>
                  <a:lnTo>
                    <a:pt x="947" y="100"/>
                  </a:lnTo>
                  <a:lnTo>
                    <a:pt x="953" y="100"/>
                  </a:lnTo>
                  <a:lnTo>
                    <a:pt x="970" y="95"/>
                  </a:lnTo>
                  <a:lnTo>
                    <a:pt x="986" y="90"/>
                  </a:lnTo>
                  <a:lnTo>
                    <a:pt x="991" y="87"/>
                  </a:lnTo>
                  <a:lnTo>
                    <a:pt x="993" y="83"/>
                  </a:lnTo>
                  <a:lnTo>
                    <a:pt x="993" y="83"/>
                  </a:lnTo>
                  <a:lnTo>
                    <a:pt x="994" y="81"/>
                  </a:lnTo>
                  <a:lnTo>
                    <a:pt x="996" y="80"/>
                  </a:lnTo>
                  <a:lnTo>
                    <a:pt x="997" y="81"/>
                  </a:lnTo>
                  <a:lnTo>
                    <a:pt x="999" y="83"/>
                  </a:lnTo>
                  <a:lnTo>
                    <a:pt x="1000" y="85"/>
                  </a:lnTo>
                  <a:lnTo>
                    <a:pt x="999" y="90"/>
                  </a:lnTo>
                  <a:lnTo>
                    <a:pt x="997" y="93"/>
                  </a:lnTo>
                  <a:lnTo>
                    <a:pt x="993" y="97"/>
                  </a:lnTo>
                  <a:lnTo>
                    <a:pt x="993" y="97"/>
                  </a:lnTo>
                  <a:lnTo>
                    <a:pt x="987" y="100"/>
                  </a:lnTo>
                  <a:lnTo>
                    <a:pt x="981" y="102"/>
                  </a:lnTo>
                  <a:lnTo>
                    <a:pt x="966" y="104"/>
                  </a:lnTo>
                  <a:lnTo>
                    <a:pt x="952" y="107"/>
                  </a:lnTo>
                  <a:lnTo>
                    <a:pt x="940" y="108"/>
                  </a:lnTo>
                  <a:lnTo>
                    <a:pt x="940" y="108"/>
                  </a:lnTo>
                  <a:lnTo>
                    <a:pt x="937" y="110"/>
                  </a:lnTo>
                  <a:lnTo>
                    <a:pt x="937" y="111"/>
                  </a:lnTo>
                  <a:lnTo>
                    <a:pt x="939" y="114"/>
                  </a:lnTo>
                  <a:lnTo>
                    <a:pt x="942" y="117"/>
                  </a:lnTo>
                  <a:lnTo>
                    <a:pt x="960" y="130"/>
                  </a:lnTo>
                  <a:lnTo>
                    <a:pt x="960" y="130"/>
                  </a:lnTo>
                  <a:lnTo>
                    <a:pt x="963" y="132"/>
                  </a:lnTo>
                  <a:lnTo>
                    <a:pt x="963" y="134"/>
                  </a:lnTo>
                  <a:lnTo>
                    <a:pt x="960" y="134"/>
                  </a:lnTo>
                  <a:lnTo>
                    <a:pt x="956" y="134"/>
                  </a:lnTo>
                  <a:lnTo>
                    <a:pt x="944" y="130"/>
                  </a:lnTo>
                  <a:lnTo>
                    <a:pt x="939" y="125"/>
                  </a:lnTo>
                  <a:lnTo>
                    <a:pt x="933" y="121"/>
                  </a:lnTo>
                  <a:lnTo>
                    <a:pt x="933" y="121"/>
                  </a:lnTo>
                  <a:lnTo>
                    <a:pt x="929" y="118"/>
                  </a:lnTo>
                  <a:lnTo>
                    <a:pt x="923" y="115"/>
                  </a:lnTo>
                  <a:lnTo>
                    <a:pt x="916" y="112"/>
                  </a:lnTo>
                  <a:lnTo>
                    <a:pt x="909" y="111"/>
                  </a:lnTo>
                  <a:lnTo>
                    <a:pt x="895" y="110"/>
                  </a:lnTo>
                  <a:lnTo>
                    <a:pt x="883" y="110"/>
                  </a:lnTo>
                  <a:lnTo>
                    <a:pt x="883" y="110"/>
                  </a:lnTo>
                  <a:lnTo>
                    <a:pt x="879" y="111"/>
                  </a:lnTo>
                  <a:lnTo>
                    <a:pt x="876" y="114"/>
                  </a:lnTo>
                  <a:lnTo>
                    <a:pt x="875" y="118"/>
                  </a:lnTo>
                  <a:lnTo>
                    <a:pt x="875" y="124"/>
                  </a:lnTo>
                  <a:lnTo>
                    <a:pt x="876" y="128"/>
                  </a:lnTo>
                  <a:lnTo>
                    <a:pt x="878" y="132"/>
                  </a:lnTo>
                  <a:lnTo>
                    <a:pt x="880" y="135"/>
                  </a:lnTo>
                  <a:lnTo>
                    <a:pt x="883" y="135"/>
                  </a:lnTo>
                  <a:lnTo>
                    <a:pt x="883" y="135"/>
                  </a:lnTo>
                  <a:lnTo>
                    <a:pt x="892" y="137"/>
                  </a:lnTo>
                  <a:lnTo>
                    <a:pt x="899" y="139"/>
                  </a:lnTo>
                  <a:lnTo>
                    <a:pt x="906" y="145"/>
                  </a:lnTo>
                  <a:lnTo>
                    <a:pt x="913" y="155"/>
                  </a:lnTo>
                  <a:lnTo>
                    <a:pt x="913" y="155"/>
                  </a:lnTo>
                  <a:lnTo>
                    <a:pt x="917" y="159"/>
                  </a:lnTo>
                  <a:lnTo>
                    <a:pt x="923" y="164"/>
                  </a:lnTo>
                  <a:lnTo>
                    <a:pt x="933" y="168"/>
                  </a:lnTo>
                  <a:lnTo>
                    <a:pt x="942" y="171"/>
                  </a:lnTo>
                  <a:lnTo>
                    <a:pt x="944" y="172"/>
                  </a:lnTo>
                  <a:lnTo>
                    <a:pt x="944" y="174"/>
                  </a:lnTo>
                  <a:lnTo>
                    <a:pt x="944" y="174"/>
                  </a:lnTo>
                  <a:lnTo>
                    <a:pt x="943" y="176"/>
                  </a:lnTo>
                  <a:lnTo>
                    <a:pt x="940" y="176"/>
                  </a:lnTo>
                  <a:lnTo>
                    <a:pt x="929" y="174"/>
                  </a:lnTo>
                  <a:lnTo>
                    <a:pt x="915" y="169"/>
                  </a:lnTo>
                  <a:lnTo>
                    <a:pt x="902" y="165"/>
                  </a:lnTo>
                  <a:lnTo>
                    <a:pt x="902" y="165"/>
                  </a:lnTo>
                  <a:lnTo>
                    <a:pt x="895" y="165"/>
                  </a:lnTo>
                  <a:lnTo>
                    <a:pt x="889" y="165"/>
                  </a:lnTo>
                  <a:lnTo>
                    <a:pt x="882" y="168"/>
                  </a:lnTo>
                  <a:lnTo>
                    <a:pt x="875" y="169"/>
                  </a:lnTo>
                  <a:lnTo>
                    <a:pt x="869" y="172"/>
                  </a:lnTo>
                  <a:lnTo>
                    <a:pt x="865" y="176"/>
                  </a:lnTo>
                  <a:lnTo>
                    <a:pt x="862" y="179"/>
                  </a:lnTo>
                  <a:lnTo>
                    <a:pt x="861" y="184"/>
                  </a:lnTo>
                  <a:lnTo>
                    <a:pt x="861" y="184"/>
                  </a:lnTo>
                  <a:lnTo>
                    <a:pt x="861" y="188"/>
                  </a:lnTo>
                  <a:lnTo>
                    <a:pt x="863" y="191"/>
                  </a:lnTo>
                  <a:lnTo>
                    <a:pt x="868" y="192"/>
                  </a:lnTo>
                  <a:lnTo>
                    <a:pt x="873" y="192"/>
                  </a:lnTo>
                  <a:lnTo>
                    <a:pt x="886" y="191"/>
                  </a:lnTo>
                  <a:lnTo>
                    <a:pt x="893" y="188"/>
                  </a:lnTo>
                  <a:lnTo>
                    <a:pt x="899" y="185"/>
                  </a:lnTo>
                  <a:lnTo>
                    <a:pt x="899" y="185"/>
                  </a:lnTo>
                  <a:lnTo>
                    <a:pt x="906" y="182"/>
                  </a:lnTo>
                  <a:lnTo>
                    <a:pt x="906" y="182"/>
                  </a:lnTo>
                  <a:lnTo>
                    <a:pt x="906" y="184"/>
                  </a:lnTo>
                  <a:lnTo>
                    <a:pt x="895" y="195"/>
                  </a:lnTo>
                  <a:lnTo>
                    <a:pt x="895" y="195"/>
                  </a:lnTo>
                  <a:lnTo>
                    <a:pt x="893" y="198"/>
                  </a:lnTo>
                  <a:lnTo>
                    <a:pt x="895" y="201"/>
                  </a:lnTo>
                  <a:lnTo>
                    <a:pt x="902" y="205"/>
                  </a:lnTo>
                  <a:lnTo>
                    <a:pt x="910" y="211"/>
                  </a:lnTo>
                  <a:lnTo>
                    <a:pt x="913" y="213"/>
                  </a:lnTo>
                  <a:lnTo>
                    <a:pt x="913" y="216"/>
                  </a:lnTo>
                  <a:lnTo>
                    <a:pt x="913" y="216"/>
                  </a:lnTo>
                  <a:lnTo>
                    <a:pt x="913" y="219"/>
                  </a:lnTo>
                  <a:lnTo>
                    <a:pt x="910" y="221"/>
                  </a:lnTo>
                  <a:lnTo>
                    <a:pt x="907" y="222"/>
                  </a:lnTo>
                  <a:lnTo>
                    <a:pt x="903" y="221"/>
                  </a:lnTo>
                  <a:lnTo>
                    <a:pt x="896" y="219"/>
                  </a:lnTo>
                  <a:lnTo>
                    <a:pt x="893" y="216"/>
                  </a:lnTo>
                  <a:lnTo>
                    <a:pt x="892" y="213"/>
                  </a:lnTo>
                  <a:lnTo>
                    <a:pt x="892" y="213"/>
                  </a:lnTo>
                  <a:lnTo>
                    <a:pt x="889" y="208"/>
                  </a:lnTo>
                  <a:lnTo>
                    <a:pt x="885" y="203"/>
                  </a:lnTo>
                  <a:lnTo>
                    <a:pt x="876" y="201"/>
                  </a:lnTo>
                  <a:lnTo>
                    <a:pt x="865" y="199"/>
                  </a:lnTo>
                  <a:lnTo>
                    <a:pt x="865" y="199"/>
                  </a:lnTo>
                  <a:lnTo>
                    <a:pt x="859" y="201"/>
                  </a:lnTo>
                  <a:lnTo>
                    <a:pt x="855" y="202"/>
                  </a:lnTo>
                  <a:lnTo>
                    <a:pt x="853" y="205"/>
                  </a:lnTo>
                  <a:lnTo>
                    <a:pt x="852" y="208"/>
                  </a:lnTo>
                  <a:lnTo>
                    <a:pt x="853" y="211"/>
                  </a:lnTo>
                  <a:lnTo>
                    <a:pt x="855" y="212"/>
                  </a:lnTo>
                  <a:lnTo>
                    <a:pt x="859" y="215"/>
                  </a:lnTo>
                  <a:lnTo>
                    <a:pt x="862" y="215"/>
                  </a:lnTo>
                  <a:lnTo>
                    <a:pt x="862" y="215"/>
                  </a:lnTo>
                  <a:lnTo>
                    <a:pt x="869" y="218"/>
                  </a:lnTo>
                  <a:lnTo>
                    <a:pt x="870" y="219"/>
                  </a:lnTo>
                  <a:lnTo>
                    <a:pt x="870" y="221"/>
                  </a:lnTo>
                  <a:lnTo>
                    <a:pt x="870" y="222"/>
                  </a:lnTo>
                  <a:lnTo>
                    <a:pt x="869" y="223"/>
                  </a:lnTo>
                  <a:lnTo>
                    <a:pt x="866" y="225"/>
                  </a:lnTo>
                  <a:lnTo>
                    <a:pt x="862" y="225"/>
                  </a:lnTo>
                  <a:lnTo>
                    <a:pt x="862" y="225"/>
                  </a:lnTo>
                  <a:lnTo>
                    <a:pt x="851" y="226"/>
                  </a:lnTo>
                  <a:lnTo>
                    <a:pt x="838" y="231"/>
                  </a:lnTo>
                  <a:lnTo>
                    <a:pt x="832" y="233"/>
                  </a:lnTo>
                  <a:lnTo>
                    <a:pt x="829" y="236"/>
                  </a:lnTo>
                  <a:lnTo>
                    <a:pt x="828" y="239"/>
                  </a:lnTo>
                  <a:lnTo>
                    <a:pt x="829" y="242"/>
                  </a:lnTo>
                  <a:lnTo>
                    <a:pt x="829" y="242"/>
                  </a:lnTo>
                  <a:lnTo>
                    <a:pt x="834" y="245"/>
                  </a:lnTo>
                  <a:lnTo>
                    <a:pt x="841" y="246"/>
                  </a:lnTo>
                  <a:lnTo>
                    <a:pt x="856" y="246"/>
                  </a:lnTo>
                  <a:lnTo>
                    <a:pt x="872" y="246"/>
                  </a:lnTo>
                  <a:lnTo>
                    <a:pt x="878" y="246"/>
                  </a:lnTo>
                  <a:lnTo>
                    <a:pt x="882" y="248"/>
                  </a:lnTo>
                  <a:lnTo>
                    <a:pt x="882" y="248"/>
                  </a:lnTo>
                  <a:lnTo>
                    <a:pt x="888" y="250"/>
                  </a:lnTo>
                  <a:lnTo>
                    <a:pt x="896" y="253"/>
                  </a:lnTo>
                  <a:lnTo>
                    <a:pt x="905" y="252"/>
                  </a:lnTo>
                  <a:lnTo>
                    <a:pt x="907" y="250"/>
                  </a:lnTo>
                  <a:lnTo>
                    <a:pt x="910" y="249"/>
                  </a:lnTo>
                  <a:lnTo>
                    <a:pt x="910" y="249"/>
                  </a:lnTo>
                  <a:lnTo>
                    <a:pt x="912" y="248"/>
                  </a:lnTo>
                  <a:lnTo>
                    <a:pt x="915" y="246"/>
                  </a:lnTo>
                  <a:lnTo>
                    <a:pt x="923" y="245"/>
                  </a:lnTo>
                  <a:lnTo>
                    <a:pt x="943" y="245"/>
                  </a:lnTo>
                  <a:lnTo>
                    <a:pt x="943" y="245"/>
                  </a:lnTo>
                  <a:lnTo>
                    <a:pt x="952" y="246"/>
                  </a:lnTo>
                  <a:lnTo>
                    <a:pt x="957" y="248"/>
                  </a:lnTo>
                  <a:lnTo>
                    <a:pt x="963" y="249"/>
                  </a:lnTo>
                  <a:lnTo>
                    <a:pt x="967" y="253"/>
                  </a:lnTo>
                  <a:lnTo>
                    <a:pt x="967" y="253"/>
                  </a:lnTo>
                  <a:lnTo>
                    <a:pt x="973" y="256"/>
                  </a:lnTo>
                  <a:lnTo>
                    <a:pt x="979" y="256"/>
                  </a:lnTo>
                  <a:lnTo>
                    <a:pt x="986" y="255"/>
                  </a:lnTo>
                  <a:lnTo>
                    <a:pt x="993" y="250"/>
                  </a:lnTo>
                  <a:lnTo>
                    <a:pt x="993" y="250"/>
                  </a:lnTo>
                  <a:lnTo>
                    <a:pt x="1001" y="246"/>
                  </a:lnTo>
                  <a:lnTo>
                    <a:pt x="1010" y="245"/>
                  </a:lnTo>
                  <a:lnTo>
                    <a:pt x="1010" y="245"/>
                  </a:lnTo>
                  <a:lnTo>
                    <a:pt x="1017" y="245"/>
                  </a:lnTo>
                  <a:lnTo>
                    <a:pt x="1020" y="240"/>
                  </a:lnTo>
                  <a:lnTo>
                    <a:pt x="1020" y="236"/>
                  </a:lnTo>
                  <a:lnTo>
                    <a:pt x="1017" y="231"/>
                  </a:lnTo>
                  <a:lnTo>
                    <a:pt x="1017" y="231"/>
                  </a:lnTo>
                  <a:lnTo>
                    <a:pt x="1016" y="229"/>
                  </a:lnTo>
                  <a:lnTo>
                    <a:pt x="1013" y="229"/>
                  </a:lnTo>
                  <a:lnTo>
                    <a:pt x="1007" y="231"/>
                  </a:lnTo>
                  <a:lnTo>
                    <a:pt x="1001" y="232"/>
                  </a:lnTo>
                  <a:lnTo>
                    <a:pt x="1000" y="232"/>
                  </a:lnTo>
                  <a:lnTo>
                    <a:pt x="999" y="231"/>
                  </a:lnTo>
                  <a:lnTo>
                    <a:pt x="999" y="231"/>
                  </a:lnTo>
                  <a:lnTo>
                    <a:pt x="997" y="229"/>
                  </a:lnTo>
                  <a:lnTo>
                    <a:pt x="996" y="226"/>
                  </a:lnTo>
                  <a:lnTo>
                    <a:pt x="989" y="225"/>
                  </a:lnTo>
                  <a:lnTo>
                    <a:pt x="979" y="223"/>
                  </a:lnTo>
                  <a:lnTo>
                    <a:pt x="964" y="225"/>
                  </a:lnTo>
                  <a:lnTo>
                    <a:pt x="964" y="225"/>
                  </a:lnTo>
                  <a:lnTo>
                    <a:pt x="959" y="225"/>
                  </a:lnTo>
                  <a:lnTo>
                    <a:pt x="954" y="223"/>
                  </a:lnTo>
                  <a:lnTo>
                    <a:pt x="953" y="222"/>
                  </a:lnTo>
                  <a:lnTo>
                    <a:pt x="953" y="219"/>
                  </a:lnTo>
                  <a:lnTo>
                    <a:pt x="954" y="218"/>
                  </a:lnTo>
                  <a:lnTo>
                    <a:pt x="957" y="216"/>
                  </a:lnTo>
                  <a:lnTo>
                    <a:pt x="962" y="215"/>
                  </a:lnTo>
                  <a:lnTo>
                    <a:pt x="966" y="215"/>
                  </a:lnTo>
                  <a:lnTo>
                    <a:pt x="966" y="215"/>
                  </a:lnTo>
                  <a:lnTo>
                    <a:pt x="976" y="218"/>
                  </a:lnTo>
                  <a:lnTo>
                    <a:pt x="986" y="218"/>
                  </a:lnTo>
                  <a:lnTo>
                    <a:pt x="997" y="216"/>
                  </a:lnTo>
                  <a:lnTo>
                    <a:pt x="1007" y="213"/>
                  </a:lnTo>
                  <a:lnTo>
                    <a:pt x="1007" y="213"/>
                  </a:lnTo>
                  <a:lnTo>
                    <a:pt x="1011" y="212"/>
                  </a:lnTo>
                  <a:lnTo>
                    <a:pt x="1014" y="211"/>
                  </a:lnTo>
                  <a:lnTo>
                    <a:pt x="1014" y="209"/>
                  </a:lnTo>
                  <a:lnTo>
                    <a:pt x="1014" y="206"/>
                  </a:lnTo>
                  <a:lnTo>
                    <a:pt x="1011" y="202"/>
                  </a:lnTo>
                  <a:lnTo>
                    <a:pt x="1010" y="198"/>
                  </a:lnTo>
                  <a:lnTo>
                    <a:pt x="1010" y="198"/>
                  </a:lnTo>
                  <a:lnTo>
                    <a:pt x="1011" y="196"/>
                  </a:lnTo>
                  <a:lnTo>
                    <a:pt x="1013" y="195"/>
                  </a:lnTo>
                  <a:lnTo>
                    <a:pt x="1020" y="195"/>
                  </a:lnTo>
                  <a:lnTo>
                    <a:pt x="1040" y="196"/>
                  </a:lnTo>
                  <a:lnTo>
                    <a:pt x="1040" y="196"/>
                  </a:lnTo>
                  <a:lnTo>
                    <a:pt x="1045" y="195"/>
                  </a:lnTo>
                  <a:lnTo>
                    <a:pt x="1051" y="194"/>
                  </a:lnTo>
                  <a:lnTo>
                    <a:pt x="1055" y="189"/>
                  </a:lnTo>
                  <a:lnTo>
                    <a:pt x="1061" y="185"/>
                  </a:lnTo>
                  <a:lnTo>
                    <a:pt x="1068" y="174"/>
                  </a:lnTo>
                  <a:lnTo>
                    <a:pt x="1071" y="168"/>
                  </a:lnTo>
                  <a:lnTo>
                    <a:pt x="1073" y="164"/>
                  </a:lnTo>
                  <a:lnTo>
                    <a:pt x="1073" y="164"/>
                  </a:lnTo>
                  <a:lnTo>
                    <a:pt x="1071" y="159"/>
                  </a:lnTo>
                  <a:lnTo>
                    <a:pt x="1068" y="157"/>
                  </a:lnTo>
                  <a:lnTo>
                    <a:pt x="1063" y="155"/>
                  </a:lnTo>
                  <a:lnTo>
                    <a:pt x="1057" y="154"/>
                  </a:lnTo>
                  <a:lnTo>
                    <a:pt x="1043" y="154"/>
                  </a:lnTo>
                  <a:lnTo>
                    <a:pt x="1030" y="154"/>
                  </a:lnTo>
                  <a:lnTo>
                    <a:pt x="1030" y="154"/>
                  </a:lnTo>
                  <a:lnTo>
                    <a:pt x="1026" y="154"/>
                  </a:lnTo>
                  <a:lnTo>
                    <a:pt x="1026" y="152"/>
                  </a:lnTo>
                  <a:lnTo>
                    <a:pt x="1028" y="151"/>
                  </a:lnTo>
                  <a:lnTo>
                    <a:pt x="1033" y="149"/>
                  </a:lnTo>
                  <a:lnTo>
                    <a:pt x="1047" y="147"/>
                  </a:lnTo>
                  <a:lnTo>
                    <a:pt x="1055" y="145"/>
                  </a:lnTo>
                  <a:lnTo>
                    <a:pt x="1065" y="145"/>
                  </a:lnTo>
                  <a:lnTo>
                    <a:pt x="1065" y="145"/>
                  </a:lnTo>
                  <a:lnTo>
                    <a:pt x="1074" y="145"/>
                  </a:lnTo>
                  <a:lnTo>
                    <a:pt x="1080" y="144"/>
                  </a:lnTo>
                  <a:lnTo>
                    <a:pt x="1082" y="142"/>
                  </a:lnTo>
                  <a:lnTo>
                    <a:pt x="1084" y="139"/>
                  </a:lnTo>
                  <a:lnTo>
                    <a:pt x="1084" y="134"/>
                  </a:lnTo>
                  <a:lnTo>
                    <a:pt x="1085" y="132"/>
                  </a:lnTo>
                  <a:lnTo>
                    <a:pt x="1085" y="130"/>
                  </a:lnTo>
                  <a:lnTo>
                    <a:pt x="1085" y="130"/>
                  </a:lnTo>
                  <a:lnTo>
                    <a:pt x="1088" y="130"/>
                  </a:lnTo>
                  <a:lnTo>
                    <a:pt x="1091" y="130"/>
                  </a:lnTo>
                  <a:lnTo>
                    <a:pt x="1098" y="131"/>
                  </a:lnTo>
                  <a:lnTo>
                    <a:pt x="1107" y="132"/>
                  </a:lnTo>
                  <a:lnTo>
                    <a:pt x="1112" y="132"/>
                  </a:lnTo>
                  <a:lnTo>
                    <a:pt x="1117" y="132"/>
                  </a:lnTo>
                  <a:lnTo>
                    <a:pt x="1117" y="132"/>
                  </a:lnTo>
                  <a:lnTo>
                    <a:pt x="1121" y="131"/>
                  </a:lnTo>
                  <a:lnTo>
                    <a:pt x="1124" y="130"/>
                  </a:lnTo>
                  <a:lnTo>
                    <a:pt x="1125" y="124"/>
                  </a:lnTo>
                  <a:lnTo>
                    <a:pt x="1127" y="120"/>
                  </a:lnTo>
                  <a:lnTo>
                    <a:pt x="1128" y="118"/>
                  </a:lnTo>
                  <a:lnTo>
                    <a:pt x="1131" y="118"/>
                  </a:lnTo>
                  <a:lnTo>
                    <a:pt x="1131" y="118"/>
                  </a:lnTo>
                  <a:lnTo>
                    <a:pt x="1137" y="117"/>
                  </a:lnTo>
                  <a:lnTo>
                    <a:pt x="1148" y="111"/>
                  </a:lnTo>
                  <a:lnTo>
                    <a:pt x="1181" y="91"/>
                  </a:lnTo>
                  <a:lnTo>
                    <a:pt x="1181" y="91"/>
                  </a:lnTo>
                  <a:lnTo>
                    <a:pt x="1192" y="87"/>
                  </a:lnTo>
                  <a:lnTo>
                    <a:pt x="1202" y="83"/>
                  </a:lnTo>
                  <a:lnTo>
                    <a:pt x="1218" y="78"/>
                  </a:lnTo>
                  <a:lnTo>
                    <a:pt x="1229" y="74"/>
                  </a:lnTo>
                  <a:lnTo>
                    <a:pt x="1233" y="71"/>
                  </a:lnTo>
                  <a:lnTo>
                    <a:pt x="1235" y="68"/>
                  </a:lnTo>
                  <a:lnTo>
                    <a:pt x="1235" y="68"/>
                  </a:lnTo>
                  <a:lnTo>
                    <a:pt x="1235" y="67"/>
                  </a:lnTo>
                  <a:lnTo>
                    <a:pt x="1233" y="67"/>
                  </a:lnTo>
                  <a:lnTo>
                    <a:pt x="1229" y="66"/>
                  </a:lnTo>
                  <a:lnTo>
                    <a:pt x="1213" y="66"/>
                  </a:lnTo>
                  <a:lnTo>
                    <a:pt x="1198" y="67"/>
                  </a:lnTo>
                  <a:lnTo>
                    <a:pt x="1191" y="67"/>
                  </a:lnTo>
                  <a:lnTo>
                    <a:pt x="1186" y="66"/>
                  </a:lnTo>
                  <a:lnTo>
                    <a:pt x="1186" y="66"/>
                  </a:lnTo>
                  <a:lnTo>
                    <a:pt x="1186" y="66"/>
                  </a:lnTo>
                  <a:lnTo>
                    <a:pt x="1186" y="66"/>
                  </a:lnTo>
                  <a:lnTo>
                    <a:pt x="1189" y="63"/>
                  </a:lnTo>
                  <a:lnTo>
                    <a:pt x="1199" y="60"/>
                  </a:lnTo>
                  <a:lnTo>
                    <a:pt x="1213" y="57"/>
                  </a:lnTo>
                  <a:lnTo>
                    <a:pt x="1225" y="57"/>
                  </a:lnTo>
                  <a:lnTo>
                    <a:pt x="1225" y="57"/>
                  </a:lnTo>
                  <a:lnTo>
                    <a:pt x="1232" y="58"/>
                  </a:lnTo>
                  <a:lnTo>
                    <a:pt x="1242" y="57"/>
                  </a:lnTo>
                  <a:lnTo>
                    <a:pt x="1255" y="51"/>
                  </a:lnTo>
                  <a:lnTo>
                    <a:pt x="1273" y="43"/>
                  </a:lnTo>
                  <a:lnTo>
                    <a:pt x="1273" y="43"/>
                  </a:lnTo>
                  <a:lnTo>
                    <a:pt x="1283" y="38"/>
                  </a:lnTo>
                  <a:lnTo>
                    <a:pt x="1289" y="34"/>
                  </a:lnTo>
                  <a:lnTo>
                    <a:pt x="1292" y="31"/>
                  </a:lnTo>
                  <a:lnTo>
                    <a:pt x="1292" y="30"/>
                  </a:lnTo>
                  <a:lnTo>
                    <a:pt x="1290" y="29"/>
                  </a:lnTo>
                  <a:lnTo>
                    <a:pt x="1286" y="27"/>
                  </a:lnTo>
                  <a:lnTo>
                    <a:pt x="1277" y="27"/>
                  </a:lnTo>
                  <a:lnTo>
                    <a:pt x="1277" y="27"/>
                  </a:lnTo>
                  <a:lnTo>
                    <a:pt x="1269" y="29"/>
                  </a:lnTo>
                  <a:lnTo>
                    <a:pt x="1260" y="27"/>
                  </a:lnTo>
                  <a:lnTo>
                    <a:pt x="1255" y="23"/>
                  </a:lnTo>
                  <a:lnTo>
                    <a:pt x="1253" y="20"/>
                  </a:lnTo>
                  <a:lnTo>
                    <a:pt x="1253" y="17"/>
                  </a:lnTo>
                  <a:lnTo>
                    <a:pt x="1253" y="17"/>
                  </a:lnTo>
                  <a:lnTo>
                    <a:pt x="1252" y="16"/>
                  </a:lnTo>
                  <a:lnTo>
                    <a:pt x="1250" y="14"/>
                  </a:lnTo>
                  <a:lnTo>
                    <a:pt x="1245" y="14"/>
                  </a:lnTo>
                  <a:lnTo>
                    <a:pt x="1238" y="14"/>
                  </a:lnTo>
                  <a:lnTo>
                    <a:pt x="1236" y="14"/>
                  </a:lnTo>
                  <a:lnTo>
                    <a:pt x="1235" y="13"/>
                  </a:lnTo>
                  <a:lnTo>
                    <a:pt x="1235" y="13"/>
                  </a:lnTo>
                  <a:lnTo>
                    <a:pt x="1233" y="11"/>
                  </a:lnTo>
                  <a:lnTo>
                    <a:pt x="1230" y="10"/>
                  </a:lnTo>
                  <a:lnTo>
                    <a:pt x="1223" y="11"/>
                  </a:lnTo>
                  <a:lnTo>
                    <a:pt x="1212" y="13"/>
                  </a:lnTo>
                  <a:lnTo>
                    <a:pt x="1198" y="17"/>
                  </a:lnTo>
                  <a:lnTo>
                    <a:pt x="1198" y="17"/>
                  </a:lnTo>
                  <a:lnTo>
                    <a:pt x="1193" y="20"/>
                  </a:lnTo>
                  <a:lnTo>
                    <a:pt x="1191" y="20"/>
                  </a:lnTo>
                  <a:lnTo>
                    <a:pt x="1191" y="19"/>
                  </a:lnTo>
                  <a:lnTo>
                    <a:pt x="1192" y="17"/>
                  </a:lnTo>
                  <a:lnTo>
                    <a:pt x="1198" y="11"/>
                  </a:lnTo>
                  <a:lnTo>
                    <a:pt x="1205" y="7"/>
                  </a:lnTo>
                  <a:lnTo>
                    <a:pt x="1205" y="7"/>
                  </a:lnTo>
                  <a:lnTo>
                    <a:pt x="1205" y="7"/>
                  </a:lnTo>
                  <a:lnTo>
                    <a:pt x="1205" y="7"/>
                  </a:lnTo>
                  <a:lnTo>
                    <a:pt x="1201" y="6"/>
                  </a:lnTo>
                  <a:lnTo>
                    <a:pt x="1183" y="6"/>
                  </a:lnTo>
                  <a:lnTo>
                    <a:pt x="1162" y="4"/>
                  </a:lnTo>
                  <a:lnTo>
                    <a:pt x="1154" y="3"/>
                  </a:lnTo>
                  <a:lnTo>
                    <a:pt x="1148" y="1"/>
                  </a:lnTo>
                  <a:lnTo>
                    <a:pt x="1148" y="1"/>
                  </a:lnTo>
                  <a:lnTo>
                    <a:pt x="1145" y="0"/>
                  </a:lnTo>
                  <a:lnTo>
                    <a:pt x="1141" y="0"/>
                  </a:lnTo>
                  <a:lnTo>
                    <a:pt x="1134" y="3"/>
                  </a:lnTo>
                  <a:lnTo>
                    <a:pt x="1127" y="6"/>
                  </a:lnTo>
                  <a:lnTo>
                    <a:pt x="1124" y="6"/>
                  </a:lnTo>
                  <a:lnTo>
                    <a:pt x="1119" y="3"/>
                  </a:lnTo>
                  <a:lnTo>
                    <a:pt x="1119" y="3"/>
                  </a:lnTo>
                  <a:lnTo>
                    <a:pt x="1117" y="1"/>
                  </a:lnTo>
                  <a:lnTo>
                    <a:pt x="1111" y="0"/>
                  </a:lnTo>
                  <a:lnTo>
                    <a:pt x="1107" y="0"/>
                  </a:lnTo>
                  <a:lnTo>
                    <a:pt x="1102" y="0"/>
                  </a:lnTo>
                  <a:lnTo>
                    <a:pt x="1098" y="1"/>
                  </a:lnTo>
                  <a:lnTo>
                    <a:pt x="1094" y="4"/>
                  </a:lnTo>
                  <a:lnTo>
                    <a:pt x="1092" y="6"/>
                  </a:lnTo>
                  <a:lnTo>
                    <a:pt x="1092" y="9"/>
                  </a:lnTo>
                  <a:lnTo>
                    <a:pt x="1092" y="9"/>
                  </a:lnTo>
                  <a:lnTo>
                    <a:pt x="1092" y="11"/>
                  </a:lnTo>
                  <a:lnTo>
                    <a:pt x="1091" y="13"/>
                  </a:lnTo>
                  <a:lnTo>
                    <a:pt x="1085" y="11"/>
                  </a:lnTo>
                  <a:lnTo>
                    <a:pt x="1080" y="7"/>
                  </a:lnTo>
                  <a:lnTo>
                    <a:pt x="1080" y="7"/>
                  </a:lnTo>
                  <a:lnTo>
                    <a:pt x="1077" y="6"/>
                  </a:lnTo>
                  <a:lnTo>
                    <a:pt x="1073" y="4"/>
                  </a:lnTo>
                  <a:lnTo>
                    <a:pt x="1063" y="6"/>
                  </a:lnTo>
                  <a:lnTo>
                    <a:pt x="1051" y="6"/>
                  </a:lnTo>
                  <a:lnTo>
                    <a:pt x="1040" y="6"/>
                  </a:lnTo>
                  <a:lnTo>
                    <a:pt x="1040" y="6"/>
                  </a:lnTo>
                  <a:lnTo>
                    <a:pt x="1036" y="6"/>
                  </a:lnTo>
                  <a:lnTo>
                    <a:pt x="1033" y="7"/>
                  </a:lnTo>
                  <a:lnTo>
                    <a:pt x="1028" y="10"/>
                  </a:lnTo>
                  <a:lnTo>
                    <a:pt x="1027" y="13"/>
                  </a:lnTo>
                  <a:lnTo>
                    <a:pt x="1024" y="13"/>
                  </a:lnTo>
                  <a:lnTo>
                    <a:pt x="1020" y="13"/>
                  </a:lnTo>
                  <a:lnTo>
                    <a:pt x="1016" y="11"/>
                  </a:lnTo>
                  <a:lnTo>
                    <a:pt x="1016" y="11"/>
                  </a:lnTo>
                  <a:lnTo>
                    <a:pt x="1010" y="9"/>
                  </a:lnTo>
                  <a:lnTo>
                    <a:pt x="1003" y="7"/>
                  </a:lnTo>
                  <a:lnTo>
                    <a:pt x="993" y="7"/>
                  </a:lnTo>
                  <a:lnTo>
                    <a:pt x="986" y="9"/>
                  </a:lnTo>
                  <a:lnTo>
                    <a:pt x="986" y="9"/>
                  </a:lnTo>
                  <a:lnTo>
                    <a:pt x="986" y="10"/>
                  </a:lnTo>
                  <a:lnTo>
                    <a:pt x="986" y="10"/>
                  </a:lnTo>
                  <a:lnTo>
                    <a:pt x="989" y="11"/>
                  </a:lnTo>
                  <a:lnTo>
                    <a:pt x="987" y="14"/>
                  </a:lnTo>
                  <a:lnTo>
                    <a:pt x="983" y="14"/>
                  </a:lnTo>
                  <a:lnTo>
                    <a:pt x="977" y="14"/>
                  </a:lnTo>
                  <a:lnTo>
                    <a:pt x="977" y="14"/>
                  </a:lnTo>
                  <a:lnTo>
                    <a:pt x="973" y="13"/>
                  </a:lnTo>
                  <a:lnTo>
                    <a:pt x="969" y="14"/>
                  </a:lnTo>
                  <a:lnTo>
                    <a:pt x="967" y="17"/>
                  </a:lnTo>
                  <a:lnTo>
                    <a:pt x="967" y="21"/>
                  </a:lnTo>
                  <a:lnTo>
                    <a:pt x="967" y="21"/>
                  </a:lnTo>
                  <a:lnTo>
                    <a:pt x="967" y="24"/>
                  </a:lnTo>
                  <a:lnTo>
                    <a:pt x="966" y="24"/>
                  </a:lnTo>
                  <a:lnTo>
                    <a:pt x="956" y="24"/>
                  </a:lnTo>
                  <a:lnTo>
                    <a:pt x="946" y="24"/>
                  </a:lnTo>
                  <a:lnTo>
                    <a:pt x="943" y="26"/>
                  </a:lnTo>
                  <a:lnTo>
                    <a:pt x="942" y="27"/>
                  </a:lnTo>
                  <a:lnTo>
                    <a:pt x="942" y="27"/>
                  </a:lnTo>
                  <a:lnTo>
                    <a:pt x="942" y="30"/>
                  </a:lnTo>
                  <a:lnTo>
                    <a:pt x="940" y="33"/>
                  </a:lnTo>
                  <a:lnTo>
                    <a:pt x="935" y="36"/>
                  </a:lnTo>
                  <a:lnTo>
                    <a:pt x="929" y="36"/>
                  </a:lnTo>
                  <a:lnTo>
                    <a:pt x="926" y="34"/>
                  </a:lnTo>
                  <a:lnTo>
                    <a:pt x="922" y="33"/>
                  </a:lnTo>
                  <a:lnTo>
                    <a:pt x="922" y="33"/>
                  </a:lnTo>
                  <a:lnTo>
                    <a:pt x="919" y="30"/>
                  </a:lnTo>
                  <a:lnTo>
                    <a:pt x="913" y="29"/>
                  </a:lnTo>
                  <a:lnTo>
                    <a:pt x="902" y="26"/>
                  </a:lnTo>
                  <a:lnTo>
                    <a:pt x="895" y="27"/>
                  </a:lnTo>
                  <a:lnTo>
                    <a:pt x="893" y="29"/>
                  </a:lnTo>
                  <a:lnTo>
                    <a:pt x="895" y="30"/>
                  </a:lnTo>
                  <a:lnTo>
                    <a:pt x="895" y="30"/>
                  </a:lnTo>
                  <a:lnTo>
                    <a:pt x="896" y="31"/>
                  </a:lnTo>
                  <a:lnTo>
                    <a:pt x="895" y="33"/>
                  </a:lnTo>
                  <a:lnTo>
                    <a:pt x="886" y="34"/>
                  </a:lnTo>
                  <a:lnTo>
                    <a:pt x="879" y="36"/>
                  </a:lnTo>
                  <a:lnTo>
                    <a:pt x="878" y="37"/>
                  </a:lnTo>
                  <a:lnTo>
                    <a:pt x="879" y="38"/>
                  </a:lnTo>
                  <a:lnTo>
                    <a:pt x="879" y="38"/>
                  </a:lnTo>
                  <a:lnTo>
                    <a:pt x="880" y="41"/>
                  </a:lnTo>
                  <a:lnTo>
                    <a:pt x="880" y="44"/>
                  </a:lnTo>
                  <a:lnTo>
                    <a:pt x="879" y="46"/>
                  </a:lnTo>
                  <a:lnTo>
                    <a:pt x="876" y="47"/>
                  </a:lnTo>
                  <a:lnTo>
                    <a:pt x="870" y="48"/>
                  </a:lnTo>
                  <a:lnTo>
                    <a:pt x="869" y="48"/>
                  </a:lnTo>
                  <a:lnTo>
                    <a:pt x="868" y="47"/>
                  </a:lnTo>
                  <a:lnTo>
                    <a:pt x="868" y="47"/>
                  </a:lnTo>
                  <a:lnTo>
                    <a:pt x="868" y="46"/>
                  </a:lnTo>
                  <a:lnTo>
                    <a:pt x="865" y="44"/>
                  </a:lnTo>
                  <a:lnTo>
                    <a:pt x="858" y="41"/>
                  </a:lnTo>
                  <a:lnTo>
                    <a:pt x="851" y="41"/>
                  </a:lnTo>
                  <a:lnTo>
                    <a:pt x="846" y="41"/>
                  </a:lnTo>
                  <a:lnTo>
                    <a:pt x="843" y="43"/>
                  </a:lnTo>
                  <a:lnTo>
                    <a:pt x="843" y="43"/>
                  </a:lnTo>
                  <a:lnTo>
                    <a:pt x="839" y="48"/>
                  </a:lnTo>
                  <a:lnTo>
                    <a:pt x="835" y="53"/>
                  </a:lnTo>
                  <a:lnTo>
                    <a:pt x="834" y="54"/>
                  </a:lnTo>
                  <a:lnTo>
                    <a:pt x="832" y="54"/>
                  </a:lnTo>
                  <a:lnTo>
                    <a:pt x="831" y="53"/>
                  </a:lnTo>
                  <a:lnTo>
                    <a:pt x="831" y="53"/>
                  </a:lnTo>
                  <a:lnTo>
                    <a:pt x="829" y="51"/>
                  </a:lnTo>
                  <a:lnTo>
                    <a:pt x="826" y="51"/>
                  </a:lnTo>
                  <a:lnTo>
                    <a:pt x="818" y="51"/>
                  </a:lnTo>
                  <a:lnTo>
                    <a:pt x="808" y="53"/>
                  </a:lnTo>
                  <a:lnTo>
                    <a:pt x="797" y="56"/>
                  </a:lnTo>
                  <a:lnTo>
                    <a:pt x="797" y="56"/>
                  </a:lnTo>
                  <a:lnTo>
                    <a:pt x="792" y="58"/>
                  </a:lnTo>
                  <a:lnTo>
                    <a:pt x="791" y="60"/>
                  </a:lnTo>
                  <a:lnTo>
                    <a:pt x="791" y="61"/>
                  </a:lnTo>
                  <a:lnTo>
                    <a:pt x="794" y="63"/>
                  </a:lnTo>
                  <a:lnTo>
                    <a:pt x="801" y="63"/>
                  </a:lnTo>
                  <a:lnTo>
                    <a:pt x="805" y="61"/>
                  </a:lnTo>
                  <a:lnTo>
                    <a:pt x="808" y="60"/>
                  </a:lnTo>
                  <a:lnTo>
                    <a:pt x="808" y="60"/>
                  </a:lnTo>
                  <a:close/>
                  <a:moveTo>
                    <a:pt x="987" y="673"/>
                  </a:moveTo>
                  <a:lnTo>
                    <a:pt x="987" y="673"/>
                  </a:lnTo>
                  <a:lnTo>
                    <a:pt x="990" y="673"/>
                  </a:lnTo>
                  <a:lnTo>
                    <a:pt x="991" y="670"/>
                  </a:lnTo>
                  <a:lnTo>
                    <a:pt x="996" y="664"/>
                  </a:lnTo>
                  <a:lnTo>
                    <a:pt x="996" y="662"/>
                  </a:lnTo>
                  <a:lnTo>
                    <a:pt x="996" y="659"/>
                  </a:lnTo>
                  <a:lnTo>
                    <a:pt x="994" y="656"/>
                  </a:lnTo>
                  <a:lnTo>
                    <a:pt x="990" y="656"/>
                  </a:lnTo>
                  <a:lnTo>
                    <a:pt x="990" y="656"/>
                  </a:lnTo>
                  <a:lnTo>
                    <a:pt x="986" y="657"/>
                  </a:lnTo>
                  <a:lnTo>
                    <a:pt x="983" y="659"/>
                  </a:lnTo>
                  <a:lnTo>
                    <a:pt x="981" y="662"/>
                  </a:lnTo>
                  <a:lnTo>
                    <a:pt x="981" y="666"/>
                  </a:lnTo>
                  <a:lnTo>
                    <a:pt x="981" y="669"/>
                  </a:lnTo>
                  <a:lnTo>
                    <a:pt x="983" y="672"/>
                  </a:lnTo>
                  <a:lnTo>
                    <a:pt x="984" y="673"/>
                  </a:lnTo>
                  <a:lnTo>
                    <a:pt x="987" y="673"/>
                  </a:lnTo>
                  <a:lnTo>
                    <a:pt x="987" y="673"/>
                  </a:lnTo>
                  <a:close/>
                  <a:moveTo>
                    <a:pt x="925" y="657"/>
                  </a:moveTo>
                  <a:lnTo>
                    <a:pt x="925" y="657"/>
                  </a:lnTo>
                  <a:lnTo>
                    <a:pt x="930" y="659"/>
                  </a:lnTo>
                  <a:lnTo>
                    <a:pt x="935" y="659"/>
                  </a:lnTo>
                  <a:lnTo>
                    <a:pt x="939" y="657"/>
                  </a:lnTo>
                  <a:lnTo>
                    <a:pt x="943" y="654"/>
                  </a:lnTo>
                  <a:lnTo>
                    <a:pt x="950" y="646"/>
                  </a:lnTo>
                  <a:lnTo>
                    <a:pt x="952" y="643"/>
                  </a:lnTo>
                  <a:lnTo>
                    <a:pt x="952" y="640"/>
                  </a:lnTo>
                  <a:lnTo>
                    <a:pt x="952" y="640"/>
                  </a:lnTo>
                  <a:lnTo>
                    <a:pt x="950" y="639"/>
                  </a:lnTo>
                  <a:lnTo>
                    <a:pt x="946" y="639"/>
                  </a:lnTo>
                  <a:lnTo>
                    <a:pt x="933" y="643"/>
                  </a:lnTo>
                  <a:lnTo>
                    <a:pt x="927" y="647"/>
                  </a:lnTo>
                  <a:lnTo>
                    <a:pt x="923" y="650"/>
                  </a:lnTo>
                  <a:lnTo>
                    <a:pt x="922" y="654"/>
                  </a:lnTo>
                  <a:lnTo>
                    <a:pt x="923" y="656"/>
                  </a:lnTo>
                  <a:lnTo>
                    <a:pt x="925" y="657"/>
                  </a:lnTo>
                  <a:lnTo>
                    <a:pt x="925" y="657"/>
                  </a:lnTo>
                  <a:close/>
                  <a:moveTo>
                    <a:pt x="976" y="619"/>
                  </a:moveTo>
                  <a:lnTo>
                    <a:pt x="976" y="619"/>
                  </a:lnTo>
                  <a:lnTo>
                    <a:pt x="976" y="616"/>
                  </a:lnTo>
                  <a:lnTo>
                    <a:pt x="973" y="615"/>
                  </a:lnTo>
                  <a:lnTo>
                    <a:pt x="966" y="610"/>
                  </a:lnTo>
                  <a:lnTo>
                    <a:pt x="957" y="606"/>
                  </a:lnTo>
                  <a:lnTo>
                    <a:pt x="954" y="603"/>
                  </a:lnTo>
                  <a:lnTo>
                    <a:pt x="954" y="600"/>
                  </a:lnTo>
                  <a:lnTo>
                    <a:pt x="954" y="600"/>
                  </a:lnTo>
                  <a:lnTo>
                    <a:pt x="953" y="598"/>
                  </a:lnTo>
                  <a:lnTo>
                    <a:pt x="952" y="595"/>
                  </a:lnTo>
                  <a:lnTo>
                    <a:pt x="942" y="590"/>
                  </a:lnTo>
                  <a:lnTo>
                    <a:pt x="923" y="582"/>
                  </a:lnTo>
                  <a:lnTo>
                    <a:pt x="923" y="582"/>
                  </a:lnTo>
                  <a:lnTo>
                    <a:pt x="910" y="576"/>
                  </a:lnTo>
                  <a:lnTo>
                    <a:pt x="905" y="573"/>
                  </a:lnTo>
                  <a:lnTo>
                    <a:pt x="903" y="571"/>
                  </a:lnTo>
                  <a:lnTo>
                    <a:pt x="903" y="568"/>
                  </a:lnTo>
                  <a:lnTo>
                    <a:pt x="903" y="568"/>
                  </a:lnTo>
                  <a:lnTo>
                    <a:pt x="902" y="565"/>
                  </a:lnTo>
                  <a:lnTo>
                    <a:pt x="900" y="563"/>
                  </a:lnTo>
                  <a:lnTo>
                    <a:pt x="898" y="563"/>
                  </a:lnTo>
                  <a:lnTo>
                    <a:pt x="895" y="565"/>
                  </a:lnTo>
                  <a:lnTo>
                    <a:pt x="892" y="568"/>
                  </a:lnTo>
                  <a:lnTo>
                    <a:pt x="889" y="571"/>
                  </a:lnTo>
                  <a:lnTo>
                    <a:pt x="886" y="573"/>
                  </a:lnTo>
                  <a:lnTo>
                    <a:pt x="885" y="578"/>
                  </a:lnTo>
                  <a:lnTo>
                    <a:pt x="885" y="578"/>
                  </a:lnTo>
                  <a:lnTo>
                    <a:pt x="883" y="585"/>
                  </a:lnTo>
                  <a:lnTo>
                    <a:pt x="882" y="589"/>
                  </a:lnTo>
                  <a:lnTo>
                    <a:pt x="880" y="593"/>
                  </a:lnTo>
                  <a:lnTo>
                    <a:pt x="880" y="600"/>
                  </a:lnTo>
                  <a:lnTo>
                    <a:pt x="880" y="600"/>
                  </a:lnTo>
                  <a:lnTo>
                    <a:pt x="882" y="605"/>
                  </a:lnTo>
                  <a:lnTo>
                    <a:pt x="880" y="608"/>
                  </a:lnTo>
                  <a:lnTo>
                    <a:pt x="878" y="610"/>
                  </a:lnTo>
                  <a:lnTo>
                    <a:pt x="875" y="613"/>
                  </a:lnTo>
                  <a:lnTo>
                    <a:pt x="869" y="617"/>
                  </a:lnTo>
                  <a:lnTo>
                    <a:pt x="868" y="619"/>
                  </a:lnTo>
                  <a:lnTo>
                    <a:pt x="868" y="622"/>
                  </a:lnTo>
                  <a:lnTo>
                    <a:pt x="868" y="622"/>
                  </a:lnTo>
                  <a:lnTo>
                    <a:pt x="869" y="623"/>
                  </a:lnTo>
                  <a:lnTo>
                    <a:pt x="870" y="625"/>
                  </a:lnTo>
                  <a:lnTo>
                    <a:pt x="875" y="623"/>
                  </a:lnTo>
                  <a:lnTo>
                    <a:pt x="880" y="622"/>
                  </a:lnTo>
                  <a:lnTo>
                    <a:pt x="888" y="620"/>
                  </a:lnTo>
                  <a:lnTo>
                    <a:pt x="888" y="620"/>
                  </a:lnTo>
                  <a:lnTo>
                    <a:pt x="890" y="622"/>
                  </a:lnTo>
                  <a:lnTo>
                    <a:pt x="890" y="623"/>
                  </a:lnTo>
                  <a:lnTo>
                    <a:pt x="890" y="627"/>
                  </a:lnTo>
                  <a:lnTo>
                    <a:pt x="892" y="632"/>
                  </a:lnTo>
                  <a:lnTo>
                    <a:pt x="893" y="633"/>
                  </a:lnTo>
                  <a:lnTo>
                    <a:pt x="896" y="633"/>
                  </a:lnTo>
                  <a:lnTo>
                    <a:pt x="896" y="633"/>
                  </a:lnTo>
                  <a:lnTo>
                    <a:pt x="903" y="633"/>
                  </a:lnTo>
                  <a:lnTo>
                    <a:pt x="912" y="629"/>
                  </a:lnTo>
                  <a:lnTo>
                    <a:pt x="919" y="623"/>
                  </a:lnTo>
                  <a:lnTo>
                    <a:pt x="923" y="619"/>
                  </a:lnTo>
                  <a:lnTo>
                    <a:pt x="923" y="619"/>
                  </a:lnTo>
                  <a:lnTo>
                    <a:pt x="926" y="615"/>
                  </a:lnTo>
                  <a:lnTo>
                    <a:pt x="930" y="613"/>
                  </a:lnTo>
                  <a:lnTo>
                    <a:pt x="936" y="615"/>
                  </a:lnTo>
                  <a:lnTo>
                    <a:pt x="943" y="617"/>
                  </a:lnTo>
                  <a:lnTo>
                    <a:pt x="943" y="617"/>
                  </a:lnTo>
                  <a:lnTo>
                    <a:pt x="947" y="620"/>
                  </a:lnTo>
                  <a:lnTo>
                    <a:pt x="953" y="622"/>
                  </a:lnTo>
                  <a:lnTo>
                    <a:pt x="963" y="623"/>
                  </a:lnTo>
                  <a:lnTo>
                    <a:pt x="972" y="623"/>
                  </a:lnTo>
                  <a:lnTo>
                    <a:pt x="974" y="622"/>
                  </a:lnTo>
                  <a:lnTo>
                    <a:pt x="976" y="619"/>
                  </a:lnTo>
                  <a:lnTo>
                    <a:pt x="976" y="619"/>
                  </a:lnTo>
                  <a:close/>
                  <a:moveTo>
                    <a:pt x="1209" y="556"/>
                  </a:moveTo>
                  <a:lnTo>
                    <a:pt x="1209" y="556"/>
                  </a:lnTo>
                  <a:lnTo>
                    <a:pt x="1212" y="556"/>
                  </a:lnTo>
                  <a:lnTo>
                    <a:pt x="1215" y="558"/>
                  </a:lnTo>
                  <a:lnTo>
                    <a:pt x="1219" y="563"/>
                  </a:lnTo>
                  <a:lnTo>
                    <a:pt x="1225" y="571"/>
                  </a:lnTo>
                  <a:lnTo>
                    <a:pt x="1232" y="579"/>
                  </a:lnTo>
                  <a:lnTo>
                    <a:pt x="1232" y="579"/>
                  </a:lnTo>
                  <a:lnTo>
                    <a:pt x="1240" y="585"/>
                  </a:lnTo>
                  <a:lnTo>
                    <a:pt x="1243" y="585"/>
                  </a:lnTo>
                  <a:lnTo>
                    <a:pt x="1245" y="583"/>
                  </a:lnTo>
                  <a:lnTo>
                    <a:pt x="1247" y="580"/>
                  </a:lnTo>
                  <a:lnTo>
                    <a:pt x="1249" y="575"/>
                  </a:lnTo>
                  <a:lnTo>
                    <a:pt x="1249" y="575"/>
                  </a:lnTo>
                  <a:lnTo>
                    <a:pt x="1250" y="572"/>
                  </a:lnTo>
                  <a:lnTo>
                    <a:pt x="1253" y="571"/>
                  </a:lnTo>
                  <a:lnTo>
                    <a:pt x="1259" y="571"/>
                  </a:lnTo>
                  <a:lnTo>
                    <a:pt x="1263" y="569"/>
                  </a:lnTo>
                  <a:lnTo>
                    <a:pt x="1266" y="568"/>
                  </a:lnTo>
                  <a:lnTo>
                    <a:pt x="1266" y="565"/>
                  </a:lnTo>
                  <a:lnTo>
                    <a:pt x="1266" y="565"/>
                  </a:lnTo>
                  <a:lnTo>
                    <a:pt x="1266" y="562"/>
                  </a:lnTo>
                  <a:lnTo>
                    <a:pt x="1267" y="559"/>
                  </a:lnTo>
                  <a:lnTo>
                    <a:pt x="1273" y="553"/>
                  </a:lnTo>
                  <a:lnTo>
                    <a:pt x="1279" y="548"/>
                  </a:lnTo>
                  <a:lnTo>
                    <a:pt x="1286" y="545"/>
                  </a:lnTo>
                  <a:lnTo>
                    <a:pt x="1286" y="545"/>
                  </a:lnTo>
                  <a:lnTo>
                    <a:pt x="1289" y="543"/>
                  </a:lnTo>
                  <a:lnTo>
                    <a:pt x="1289" y="542"/>
                  </a:lnTo>
                  <a:lnTo>
                    <a:pt x="1287" y="539"/>
                  </a:lnTo>
                  <a:lnTo>
                    <a:pt x="1284" y="538"/>
                  </a:lnTo>
                  <a:lnTo>
                    <a:pt x="1277" y="535"/>
                  </a:lnTo>
                  <a:lnTo>
                    <a:pt x="1267" y="534"/>
                  </a:lnTo>
                  <a:lnTo>
                    <a:pt x="1267" y="534"/>
                  </a:lnTo>
                  <a:lnTo>
                    <a:pt x="1260" y="532"/>
                  </a:lnTo>
                  <a:lnTo>
                    <a:pt x="1257" y="529"/>
                  </a:lnTo>
                  <a:lnTo>
                    <a:pt x="1255" y="525"/>
                  </a:lnTo>
                  <a:lnTo>
                    <a:pt x="1255" y="521"/>
                  </a:lnTo>
                  <a:lnTo>
                    <a:pt x="1255" y="521"/>
                  </a:lnTo>
                  <a:lnTo>
                    <a:pt x="1253" y="519"/>
                  </a:lnTo>
                  <a:lnTo>
                    <a:pt x="1250" y="516"/>
                  </a:lnTo>
                  <a:lnTo>
                    <a:pt x="1243" y="511"/>
                  </a:lnTo>
                  <a:lnTo>
                    <a:pt x="1233" y="507"/>
                  </a:lnTo>
                  <a:lnTo>
                    <a:pt x="1229" y="507"/>
                  </a:lnTo>
                  <a:lnTo>
                    <a:pt x="1226" y="507"/>
                  </a:lnTo>
                  <a:lnTo>
                    <a:pt x="1226" y="507"/>
                  </a:lnTo>
                  <a:lnTo>
                    <a:pt x="1223" y="507"/>
                  </a:lnTo>
                  <a:lnTo>
                    <a:pt x="1220" y="507"/>
                  </a:lnTo>
                  <a:lnTo>
                    <a:pt x="1212" y="502"/>
                  </a:lnTo>
                  <a:lnTo>
                    <a:pt x="1205" y="498"/>
                  </a:lnTo>
                  <a:lnTo>
                    <a:pt x="1198" y="497"/>
                  </a:lnTo>
                  <a:lnTo>
                    <a:pt x="1198" y="497"/>
                  </a:lnTo>
                  <a:lnTo>
                    <a:pt x="1191" y="495"/>
                  </a:lnTo>
                  <a:lnTo>
                    <a:pt x="1183" y="491"/>
                  </a:lnTo>
                  <a:lnTo>
                    <a:pt x="1178" y="485"/>
                  </a:lnTo>
                  <a:lnTo>
                    <a:pt x="1176" y="482"/>
                  </a:lnTo>
                  <a:lnTo>
                    <a:pt x="1176" y="478"/>
                  </a:lnTo>
                  <a:lnTo>
                    <a:pt x="1176" y="478"/>
                  </a:lnTo>
                  <a:lnTo>
                    <a:pt x="1178" y="475"/>
                  </a:lnTo>
                  <a:lnTo>
                    <a:pt x="1179" y="475"/>
                  </a:lnTo>
                  <a:lnTo>
                    <a:pt x="1186" y="475"/>
                  </a:lnTo>
                  <a:lnTo>
                    <a:pt x="1193" y="477"/>
                  </a:lnTo>
                  <a:lnTo>
                    <a:pt x="1196" y="475"/>
                  </a:lnTo>
                  <a:lnTo>
                    <a:pt x="1198" y="474"/>
                  </a:lnTo>
                  <a:lnTo>
                    <a:pt x="1198" y="474"/>
                  </a:lnTo>
                  <a:lnTo>
                    <a:pt x="1199" y="471"/>
                  </a:lnTo>
                  <a:lnTo>
                    <a:pt x="1196" y="470"/>
                  </a:lnTo>
                  <a:lnTo>
                    <a:pt x="1191" y="468"/>
                  </a:lnTo>
                  <a:lnTo>
                    <a:pt x="1183" y="467"/>
                  </a:lnTo>
                  <a:lnTo>
                    <a:pt x="1181" y="467"/>
                  </a:lnTo>
                  <a:lnTo>
                    <a:pt x="1179" y="464"/>
                  </a:lnTo>
                  <a:lnTo>
                    <a:pt x="1179" y="464"/>
                  </a:lnTo>
                  <a:lnTo>
                    <a:pt x="1181" y="461"/>
                  </a:lnTo>
                  <a:lnTo>
                    <a:pt x="1182" y="460"/>
                  </a:lnTo>
                  <a:lnTo>
                    <a:pt x="1185" y="460"/>
                  </a:lnTo>
                  <a:lnTo>
                    <a:pt x="1189" y="457"/>
                  </a:lnTo>
                  <a:lnTo>
                    <a:pt x="1189" y="457"/>
                  </a:lnTo>
                  <a:lnTo>
                    <a:pt x="1191" y="455"/>
                  </a:lnTo>
                  <a:lnTo>
                    <a:pt x="1191" y="454"/>
                  </a:lnTo>
                  <a:lnTo>
                    <a:pt x="1188" y="450"/>
                  </a:lnTo>
                  <a:lnTo>
                    <a:pt x="1185" y="447"/>
                  </a:lnTo>
                  <a:lnTo>
                    <a:pt x="1181" y="444"/>
                  </a:lnTo>
                  <a:lnTo>
                    <a:pt x="1181" y="444"/>
                  </a:lnTo>
                  <a:lnTo>
                    <a:pt x="1179" y="444"/>
                  </a:lnTo>
                  <a:lnTo>
                    <a:pt x="1178" y="444"/>
                  </a:lnTo>
                  <a:lnTo>
                    <a:pt x="1175" y="445"/>
                  </a:lnTo>
                  <a:lnTo>
                    <a:pt x="1172" y="448"/>
                  </a:lnTo>
                  <a:lnTo>
                    <a:pt x="1169" y="450"/>
                  </a:lnTo>
                  <a:lnTo>
                    <a:pt x="1169" y="450"/>
                  </a:lnTo>
                  <a:lnTo>
                    <a:pt x="1168" y="450"/>
                  </a:lnTo>
                  <a:lnTo>
                    <a:pt x="1166" y="448"/>
                  </a:lnTo>
                  <a:lnTo>
                    <a:pt x="1168" y="445"/>
                  </a:lnTo>
                  <a:lnTo>
                    <a:pt x="1172" y="437"/>
                  </a:lnTo>
                  <a:lnTo>
                    <a:pt x="1172" y="437"/>
                  </a:lnTo>
                  <a:lnTo>
                    <a:pt x="1172" y="435"/>
                  </a:lnTo>
                  <a:lnTo>
                    <a:pt x="1171" y="433"/>
                  </a:lnTo>
                  <a:lnTo>
                    <a:pt x="1164" y="430"/>
                  </a:lnTo>
                  <a:lnTo>
                    <a:pt x="1155" y="428"/>
                  </a:lnTo>
                  <a:lnTo>
                    <a:pt x="1146" y="428"/>
                  </a:lnTo>
                  <a:lnTo>
                    <a:pt x="1146" y="428"/>
                  </a:lnTo>
                  <a:lnTo>
                    <a:pt x="1142" y="430"/>
                  </a:lnTo>
                  <a:lnTo>
                    <a:pt x="1138" y="428"/>
                  </a:lnTo>
                  <a:lnTo>
                    <a:pt x="1137" y="425"/>
                  </a:lnTo>
                  <a:lnTo>
                    <a:pt x="1135" y="421"/>
                  </a:lnTo>
                  <a:lnTo>
                    <a:pt x="1135" y="421"/>
                  </a:lnTo>
                  <a:lnTo>
                    <a:pt x="1135" y="420"/>
                  </a:lnTo>
                  <a:lnTo>
                    <a:pt x="1134" y="418"/>
                  </a:lnTo>
                  <a:lnTo>
                    <a:pt x="1128" y="420"/>
                  </a:lnTo>
                  <a:lnTo>
                    <a:pt x="1121" y="423"/>
                  </a:lnTo>
                  <a:lnTo>
                    <a:pt x="1115" y="425"/>
                  </a:lnTo>
                  <a:lnTo>
                    <a:pt x="1115" y="425"/>
                  </a:lnTo>
                  <a:lnTo>
                    <a:pt x="1112" y="427"/>
                  </a:lnTo>
                  <a:lnTo>
                    <a:pt x="1111" y="427"/>
                  </a:lnTo>
                  <a:lnTo>
                    <a:pt x="1107" y="424"/>
                  </a:lnTo>
                  <a:lnTo>
                    <a:pt x="1107" y="423"/>
                  </a:lnTo>
                  <a:lnTo>
                    <a:pt x="1107" y="421"/>
                  </a:lnTo>
                  <a:lnTo>
                    <a:pt x="1109" y="420"/>
                  </a:lnTo>
                  <a:lnTo>
                    <a:pt x="1109" y="420"/>
                  </a:lnTo>
                  <a:lnTo>
                    <a:pt x="1115" y="418"/>
                  </a:lnTo>
                  <a:lnTo>
                    <a:pt x="1119" y="415"/>
                  </a:lnTo>
                  <a:lnTo>
                    <a:pt x="1122" y="413"/>
                  </a:lnTo>
                  <a:lnTo>
                    <a:pt x="1124" y="410"/>
                  </a:lnTo>
                  <a:lnTo>
                    <a:pt x="1122" y="407"/>
                  </a:lnTo>
                  <a:lnTo>
                    <a:pt x="1122" y="407"/>
                  </a:lnTo>
                  <a:lnTo>
                    <a:pt x="1121" y="406"/>
                  </a:lnTo>
                  <a:lnTo>
                    <a:pt x="1118" y="404"/>
                  </a:lnTo>
                  <a:lnTo>
                    <a:pt x="1111" y="403"/>
                  </a:lnTo>
                  <a:lnTo>
                    <a:pt x="1104" y="404"/>
                  </a:lnTo>
                  <a:lnTo>
                    <a:pt x="1101" y="406"/>
                  </a:lnTo>
                  <a:lnTo>
                    <a:pt x="1098" y="408"/>
                  </a:lnTo>
                  <a:lnTo>
                    <a:pt x="1098" y="408"/>
                  </a:lnTo>
                  <a:lnTo>
                    <a:pt x="1097" y="410"/>
                  </a:lnTo>
                  <a:lnTo>
                    <a:pt x="1094" y="410"/>
                  </a:lnTo>
                  <a:lnTo>
                    <a:pt x="1091" y="408"/>
                  </a:lnTo>
                  <a:lnTo>
                    <a:pt x="1088" y="406"/>
                  </a:lnTo>
                  <a:lnTo>
                    <a:pt x="1082" y="400"/>
                  </a:lnTo>
                  <a:lnTo>
                    <a:pt x="1081" y="396"/>
                  </a:lnTo>
                  <a:lnTo>
                    <a:pt x="1080" y="393"/>
                  </a:lnTo>
                  <a:lnTo>
                    <a:pt x="1080" y="393"/>
                  </a:lnTo>
                  <a:lnTo>
                    <a:pt x="1080" y="391"/>
                  </a:lnTo>
                  <a:lnTo>
                    <a:pt x="1077" y="390"/>
                  </a:lnTo>
                  <a:lnTo>
                    <a:pt x="1070" y="390"/>
                  </a:lnTo>
                  <a:lnTo>
                    <a:pt x="1065" y="388"/>
                  </a:lnTo>
                  <a:lnTo>
                    <a:pt x="1063" y="387"/>
                  </a:lnTo>
                  <a:lnTo>
                    <a:pt x="1060" y="386"/>
                  </a:lnTo>
                  <a:lnTo>
                    <a:pt x="1060" y="381"/>
                  </a:lnTo>
                  <a:lnTo>
                    <a:pt x="1060" y="381"/>
                  </a:lnTo>
                  <a:lnTo>
                    <a:pt x="1060" y="378"/>
                  </a:lnTo>
                  <a:lnTo>
                    <a:pt x="1057" y="376"/>
                  </a:lnTo>
                  <a:lnTo>
                    <a:pt x="1053" y="373"/>
                  </a:lnTo>
                  <a:lnTo>
                    <a:pt x="1047" y="371"/>
                  </a:lnTo>
                  <a:lnTo>
                    <a:pt x="1036" y="369"/>
                  </a:lnTo>
                  <a:lnTo>
                    <a:pt x="1026" y="369"/>
                  </a:lnTo>
                  <a:lnTo>
                    <a:pt x="1026" y="369"/>
                  </a:lnTo>
                  <a:lnTo>
                    <a:pt x="1020" y="370"/>
                  </a:lnTo>
                  <a:lnTo>
                    <a:pt x="1014" y="373"/>
                  </a:lnTo>
                  <a:lnTo>
                    <a:pt x="1010" y="377"/>
                  </a:lnTo>
                  <a:lnTo>
                    <a:pt x="1008" y="380"/>
                  </a:lnTo>
                  <a:lnTo>
                    <a:pt x="1008" y="381"/>
                  </a:lnTo>
                  <a:lnTo>
                    <a:pt x="1008" y="381"/>
                  </a:lnTo>
                  <a:lnTo>
                    <a:pt x="1008" y="384"/>
                  </a:lnTo>
                  <a:lnTo>
                    <a:pt x="1007" y="386"/>
                  </a:lnTo>
                  <a:lnTo>
                    <a:pt x="1004" y="386"/>
                  </a:lnTo>
                  <a:lnTo>
                    <a:pt x="1001" y="383"/>
                  </a:lnTo>
                  <a:lnTo>
                    <a:pt x="999" y="378"/>
                  </a:lnTo>
                  <a:lnTo>
                    <a:pt x="999" y="378"/>
                  </a:lnTo>
                  <a:lnTo>
                    <a:pt x="997" y="377"/>
                  </a:lnTo>
                  <a:lnTo>
                    <a:pt x="994" y="377"/>
                  </a:lnTo>
                  <a:lnTo>
                    <a:pt x="987" y="380"/>
                  </a:lnTo>
                  <a:lnTo>
                    <a:pt x="979" y="384"/>
                  </a:lnTo>
                  <a:lnTo>
                    <a:pt x="972" y="387"/>
                  </a:lnTo>
                  <a:lnTo>
                    <a:pt x="972" y="387"/>
                  </a:lnTo>
                  <a:lnTo>
                    <a:pt x="970" y="386"/>
                  </a:lnTo>
                  <a:lnTo>
                    <a:pt x="970" y="384"/>
                  </a:lnTo>
                  <a:lnTo>
                    <a:pt x="972" y="376"/>
                  </a:lnTo>
                  <a:lnTo>
                    <a:pt x="973" y="367"/>
                  </a:lnTo>
                  <a:lnTo>
                    <a:pt x="973" y="363"/>
                  </a:lnTo>
                  <a:lnTo>
                    <a:pt x="973" y="360"/>
                  </a:lnTo>
                  <a:lnTo>
                    <a:pt x="973" y="360"/>
                  </a:lnTo>
                  <a:lnTo>
                    <a:pt x="967" y="351"/>
                  </a:lnTo>
                  <a:lnTo>
                    <a:pt x="964" y="347"/>
                  </a:lnTo>
                  <a:lnTo>
                    <a:pt x="962" y="340"/>
                  </a:lnTo>
                  <a:lnTo>
                    <a:pt x="962" y="340"/>
                  </a:lnTo>
                  <a:lnTo>
                    <a:pt x="959" y="337"/>
                  </a:lnTo>
                  <a:lnTo>
                    <a:pt x="956" y="336"/>
                  </a:lnTo>
                  <a:lnTo>
                    <a:pt x="952" y="334"/>
                  </a:lnTo>
                  <a:lnTo>
                    <a:pt x="946" y="334"/>
                  </a:lnTo>
                  <a:lnTo>
                    <a:pt x="937" y="336"/>
                  </a:lnTo>
                  <a:lnTo>
                    <a:pt x="933" y="339"/>
                  </a:lnTo>
                  <a:lnTo>
                    <a:pt x="930" y="340"/>
                  </a:lnTo>
                  <a:lnTo>
                    <a:pt x="930" y="340"/>
                  </a:lnTo>
                  <a:lnTo>
                    <a:pt x="927" y="343"/>
                  </a:lnTo>
                  <a:lnTo>
                    <a:pt x="923" y="344"/>
                  </a:lnTo>
                  <a:lnTo>
                    <a:pt x="915" y="346"/>
                  </a:lnTo>
                  <a:lnTo>
                    <a:pt x="905" y="349"/>
                  </a:lnTo>
                  <a:lnTo>
                    <a:pt x="900" y="351"/>
                  </a:lnTo>
                  <a:lnTo>
                    <a:pt x="896" y="354"/>
                  </a:lnTo>
                  <a:lnTo>
                    <a:pt x="896" y="354"/>
                  </a:lnTo>
                  <a:lnTo>
                    <a:pt x="893" y="359"/>
                  </a:lnTo>
                  <a:lnTo>
                    <a:pt x="892" y="361"/>
                  </a:lnTo>
                  <a:lnTo>
                    <a:pt x="892" y="366"/>
                  </a:lnTo>
                  <a:lnTo>
                    <a:pt x="893" y="369"/>
                  </a:lnTo>
                  <a:lnTo>
                    <a:pt x="898" y="374"/>
                  </a:lnTo>
                  <a:lnTo>
                    <a:pt x="900" y="377"/>
                  </a:lnTo>
                  <a:lnTo>
                    <a:pt x="900" y="377"/>
                  </a:lnTo>
                  <a:lnTo>
                    <a:pt x="902" y="378"/>
                  </a:lnTo>
                  <a:lnTo>
                    <a:pt x="900" y="381"/>
                  </a:lnTo>
                  <a:lnTo>
                    <a:pt x="896" y="384"/>
                  </a:lnTo>
                  <a:lnTo>
                    <a:pt x="892" y="388"/>
                  </a:lnTo>
                  <a:lnTo>
                    <a:pt x="890" y="390"/>
                  </a:lnTo>
                  <a:lnTo>
                    <a:pt x="892" y="393"/>
                  </a:lnTo>
                  <a:lnTo>
                    <a:pt x="892" y="393"/>
                  </a:lnTo>
                  <a:lnTo>
                    <a:pt x="898" y="396"/>
                  </a:lnTo>
                  <a:lnTo>
                    <a:pt x="903" y="397"/>
                  </a:lnTo>
                  <a:lnTo>
                    <a:pt x="907" y="400"/>
                  </a:lnTo>
                  <a:lnTo>
                    <a:pt x="909" y="401"/>
                  </a:lnTo>
                  <a:lnTo>
                    <a:pt x="909" y="404"/>
                  </a:lnTo>
                  <a:lnTo>
                    <a:pt x="909" y="404"/>
                  </a:lnTo>
                  <a:lnTo>
                    <a:pt x="909" y="407"/>
                  </a:lnTo>
                  <a:lnTo>
                    <a:pt x="906" y="408"/>
                  </a:lnTo>
                  <a:lnTo>
                    <a:pt x="902" y="407"/>
                  </a:lnTo>
                  <a:lnTo>
                    <a:pt x="898" y="406"/>
                  </a:lnTo>
                  <a:lnTo>
                    <a:pt x="888" y="400"/>
                  </a:lnTo>
                  <a:lnTo>
                    <a:pt x="885" y="397"/>
                  </a:lnTo>
                  <a:lnTo>
                    <a:pt x="882" y="394"/>
                  </a:lnTo>
                  <a:lnTo>
                    <a:pt x="882" y="394"/>
                  </a:lnTo>
                  <a:lnTo>
                    <a:pt x="880" y="388"/>
                  </a:lnTo>
                  <a:lnTo>
                    <a:pt x="880" y="383"/>
                  </a:lnTo>
                  <a:lnTo>
                    <a:pt x="880" y="378"/>
                  </a:lnTo>
                  <a:lnTo>
                    <a:pt x="879" y="373"/>
                  </a:lnTo>
                  <a:lnTo>
                    <a:pt x="879" y="373"/>
                  </a:lnTo>
                  <a:lnTo>
                    <a:pt x="876" y="369"/>
                  </a:lnTo>
                  <a:lnTo>
                    <a:pt x="878" y="364"/>
                  </a:lnTo>
                  <a:lnTo>
                    <a:pt x="882" y="357"/>
                  </a:lnTo>
                  <a:lnTo>
                    <a:pt x="888" y="350"/>
                  </a:lnTo>
                  <a:lnTo>
                    <a:pt x="888" y="350"/>
                  </a:lnTo>
                  <a:lnTo>
                    <a:pt x="893" y="344"/>
                  </a:lnTo>
                  <a:lnTo>
                    <a:pt x="899" y="341"/>
                  </a:lnTo>
                  <a:lnTo>
                    <a:pt x="902" y="340"/>
                  </a:lnTo>
                  <a:lnTo>
                    <a:pt x="903" y="336"/>
                  </a:lnTo>
                  <a:lnTo>
                    <a:pt x="903" y="336"/>
                  </a:lnTo>
                  <a:lnTo>
                    <a:pt x="902" y="334"/>
                  </a:lnTo>
                  <a:lnTo>
                    <a:pt x="898" y="333"/>
                  </a:lnTo>
                  <a:lnTo>
                    <a:pt x="890" y="333"/>
                  </a:lnTo>
                  <a:lnTo>
                    <a:pt x="880" y="334"/>
                  </a:lnTo>
                  <a:lnTo>
                    <a:pt x="870" y="336"/>
                  </a:lnTo>
                  <a:lnTo>
                    <a:pt x="861" y="340"/>
                  </a:lnTo>
                  <a:lnTo>
                    <a:pt x="849" y="344"/>
                  </a:lnTo>
                  <a:lnTo>
                    <a:pt x="841" y="351"/>
                  </a:lnTo>
                  <a:lnTo>
                    <a:pt x="841" y="351"/>
                  </a:lnTo>
                  <a:lnTo>
                    <a:pt x="834" y="360"/>
                  </a:lnTo>
                  <a:lnTo>
                    <a:pt x="828" y="369"/>
                  </a:lnTo>
                  <a:lnTo>
                    <a:pt x="825" y="377"/>
                  </a:lnTo>
                  <a:lnTo>
                    <a:pt x="824" y="386"/>
                  </a:lnTo>
                  <a:lnTo>
                    <a:pt x="824" y="393"/>
                  </a:lnTo>
                  <a:lnTo>
                    <a:pt x="824" y="400"/>
                  </a:lnTo>
                  <a:lnTo>
                    <a:pt x="825" y="407"/>
                  </a:lnTo>
                  <a:lnTo>
                    <a:pt x="825" y="407"/>
                  </a:lnTo>
                  <a:lnTo>
                    <a:pt x="826" y="410"/>
                  </a:lnTo>
                  <a:lnTo>
                    <a:pt x="829" y="410"/>
                  </a:lnTo>
                  <a:lnTo>
                    <a:pt x="839" y="411"/>
                  </a:lnTo>
                  <a:lnTo>
                    <a:pt x="849" y="413"/>
                  </a:lnTo>
                  <a:lnTo>
                    <a:pt x="859" y="414"/>
                  </a:lnTo>
                  <a:lnTo>
                    <a:pt x="859" y="414"/>
                  </a:lnTo>
                  <a:lnTo>
                    <a:pt x="865" y="417"/>
                  </a:lnTo>
                  <a:lnTo>
                    <a:pt x="866" y="418"/>
                  </a:lnTo>
                  <a:lnTo>
                    <a:pt x="866" y="420"/>
                  </a:lnTo>
                  <a:lnTo>
                    <a:pt x="862" y="421"/>
                  </a:lnTo>
                  <a:lnTo>
                    <a:pt x="856" y="421"/>
                  </a:lnTo>
                  <a:lnTo>
                    <a:pt x="856" y="421"/>
                  </a:lnTo>
                  <a:lnTo>
                    <a:pt x="841" y="420"/>
                  </a:lnTo>
                  <a:lnTo>
                    <a:pt x="834" y="420"/>
                  </a:lnTo>
                  <a:lnTo>
                    <a:pt x="832" y="421"/>
                  </a:lnTo>
                  <a:lnTo>
                    <a:pt x="832" y="423"/>
                  </a:lnTo>
                  <a:lnTo>
                    <a:pt x="832" y="423"/>
                  </a:lnTo>
                  <a:lnTo>
                    <a:pt x="834" y="425"/>
                  </a:lnTo>
                  <a:lnTo>
                    <a:pt x="835" y="428"/>
                  </a:lnTo>
                  <a:lnTo>
                    <a:pt x="843" y="434"/>
                  </a:lnTo>
                  <a:lnTo>
                    <a:pt x="853" y="438"/>
                  </a:lnTo>
                  <a:lnTo>
                    <a:pt x="859" y="440"/>
                  </a:lnTo>
                  <a:lnTo>
                    <a:pt x="863" y="438"/>
                  </a:lnTo>
                  <a:lnTo>
                    <a:pt x="863" y="438"/>
                  </a:lnTo>
                  <a:lnTo>
                    <a:pt x="870" y="437"/>
                  </a:lnTo>
                  <a:lnTo>
                    <a:pt x="873" y="437"/>
                  </a:lnTo>
                  <a:lnTo>
                    <a:pt x="876" y="438"/>
                  </a:lnTo>
                  <a:lnTo>
                    <a:pt x="879" y="442"/>
                  </a:lnTo>
                  <a:lnTo>
                    <a:pt x="879" y="442"/>
                  </a:lnTo>
                  <a:lnTo>
                    <a:pt x="882" y="444"/>
                  </a:lnTo>
                  <a:lnTo>
                    <a:pt x="885" y="445"/>
                  </a:lnTo>
                  <a:lnTo>
                    <a:pt x="892" y="447"/>
                  </a:lnTo>
                  <a:lnTo>
                    <a:pt x="912" y="447"/>
                  </a:lnTo>
                  <a:lnTo>
                    <a:pt x="912" y="447"/>
                  </a:lnTo>
                  <a:lnTo>
                    <a:pt x="922" y="448"/>
                  </a:lnTo>
                  <a:lnTo>
                    <a:pt x="932" y="451"/>
                  </a:lnTo>
                  <a:lnTo>
                    <a:pt x="947" y="454"/>
                  </a:lnTo>
                  <a:lnTo>
                    <a:pt x="947" y="454"/>
                  </a:lnTo>
                  <a:lnTo>
                    <a:pt x="952" y="454"/>
                  </a:lnTo>
                  <a:lnTo>
                    <a:pt x="957" y="452"/>
                  </a:lnTo>
                  <a:lnTo>
                    <a:pt x="962" y="450"/>
                  </a:lnTo>
                  <a:lnTo>
                    <a:pt x="963" y="447"/>
                  </a:lnTo>
                  <a:lnTo>
                    <a:pt x="963" y="447"/>
                  </a:lnTo>
                  <a:lnTo>
                    <a:pt x="966" y="445"/>
                  </a:lnTo>
                  <a:lnTo>
                    <a:pt x="969" y="445"/>
                  </a:lnTo>
                  <a:lnTo>
                    <a:pt x="980" y="448"/>
                  </a:lnTo>
                  <a:lnTo>
                    <a:pt x="991" y="451"/>
                  </a:lnTo>
                  <a:lnTo>
                    <a:pt x="1000" y="451"/>
                  </a:lnTo>
                  <a:lnTo>
                    <a:pt x="1000" y="451"/>
                  </a:lnTo>
                  <a:lnTo>
                    <a:pt x="1003" y="451"/>
                  </a:lnTo>
                  <a:lnTo>
                    <a:pt x="1003" y="450"/>
                  </a:lnTo>
                  <a:lnTo>
                    <a:pt x="1003" y="447"/>
                  </a:lnTo>
                  <a:lnTo>
                    <a:pt x="1001" y="444"/>
                  </a:lnTo>
                  <a:lnTo>
                    <a:pt x="997" y="441"/>
                  </a:lnTo>
                  <a:lnTo>
                    <a:pt x="997" y="441"/>
                  </a:lnTo>
                  <a:lnTo>
                    <a:pt x="996" y="440"/>
                  </a:lnTo>
                  <a:lnTo>
                    <a:pt x="996" y="435"/>
                  </a:lnTo>
                  <a:lnTo>
                    <a:pt x="997" y="434"/>
                  </a:lnTo>
                  <a:lnTo>
                    <a:pt x="999" y="433"/>
                  </a:lnTo>
                  <a:lnTo>
                    <a:pt x="1001" y="434"/>
                  </a:lnTo>
                  <a:lnTo>
                    <a:pt x="1001" y="434"/>
                  </a:lnTo>
                  <a:lnTo>
                    <a:pt x="1013" y="438"/>
                  </a:lnTo>
                  <a:lnTo>
                    <a:pt x="1017" y="442"/>
                  </a:lnTo>
                  <a:lnTo>
                    <a:pt x="1020" y="445"/>
                  </a:lnTo>
                  <a:lnTo>
                    <a:pt x="1020" y="445"/>
                  </a:lnTo>
                  <a:lnTo>
                    <a:pt x="1023" y="448"/>
                  </a:lnTo>
                  <a:lnTo>
                    <a:pt x="1026" y="450"/>
                  </a:lnTo>
                  <a:lnTo>
                    <a:pt x="1027" y="451"/>
                  </a:lnTo>
                  <a:lnTo>
                    <a:pt x="1028" y="454"/>
                  </a:lnTo>
                  <a:lnTo>
                    <a:pt x="1028" y="454"/>
                  </a:lnTo>
                  <a:lnTo>
                    <a:pt x="1030" y="455"/>
                  </a:lnTo>
                  <a:lnTo>
                    <a:pt x="1033" y="458"/>
                  </a:lnTo>
                  <a:lnTo>
                    <a:pt x="1041" y="461"/>
                  </a:lnTo>
                  <a:lnTo>
                    <a:pt x="1050" y="465"/>
                  </a:lnTo>
                  <a:lnTo>
                    <a:pt x="1051" y="468"/>
                  </a:lnTo>
                  <a:lnTo>
                    <a:pt x="1053" y="470"/>
                  </a:lnTo>
                  <a:lnTo>
                    <a:pt x="1053" y="470"/>
                  </a:lnTo>
                  <a:lnTo>
                    <a:pt x="1053" y="472"/>
                  </a:lnTo>
                  <a:lnTo>
                    <a:pt x="1050" y="474"/>
                  </a:lnTo>
                  <a:lnTo>
                    <a:pt x="1043" y="477"/>
                  </a:lnTo>
                  <a:lnTo>
                    <a:pt x="1037" y="481"/>
                  </a:lnTo>
                  <a:lnTo>
                    <a:pt x="1037" y="482"/>
                  </a:lnTo>
                  <a:lnTo>
                    <a:pt x="1037" y="484"/>
                  </a:lnTo>
                  <a:lnTo>
                    <a:pt x="1037" y="484"/>
                  </a:lnTo>
                  <a:lnTo>
                    <a:pt x="1040" y="485"/>
                  </a:lnTo>
                  <a:lnTo>
                    <a:pt x="1043" y="485"/>
                  </a:lnTo>
                  <a:lnTo>
                    <a:pt x="1050" y="482"/>
                  </a:lnTo>
                  <a:lnTo>
                    <a:pt x="1055" y="478"/>
                  </a:lnTo>
                  <a:lnTo>
                    <a:pt x="1063" y="477"/>
                  </a:lnTo>
                  <a:lnTo>
                    <a:pt x="1063" y="477"/>
                  </a:lnTo>
                  <a:lnTo>
                    <a:pt x="1065" y="477"/>
                  </a:lnTo>
                  <a:lnTo>
                    <a:pt x="1067" y="479"/>
                  </a:lnTo>
                  <a:lnTo>
                    <a:pt x="1071" y="485"/>
                  </a:lnTo>
                  <a:lnTo>
                    <a:pt x="1074" y="491"/>
                  </a:lnTo>
                  <a:lnTo>
                    <a:pt x="1075" y="492"/>
                  </a:lnTo>
                  <a:lnTo>
                    <a:pt x="1077" y="492"/>
                  </a:lnTo>
                  <a:lnTo>
                    <a:pt x="1077" y="492"/>
                  </a:lnTo>
                  <a:lnTo>
                    <a:pt x="1081" y="491"/>
                  </a:lnTo>
                  <a:lnTo>
                    <a:pt x="1084" y="491"/>
                  </a:lnTo>
                  <a:lnTo>
                    <a:pt x="1090" y="494"/>
                  </a:lnTo>
                  <a:lnTo>
                    <a:pt x="1095" y="499"/>
                  </a:lnTo>
                  <a:lnTo>
                    <a:pt x="1101" y="508"/>
                  </a:lnTo>
                  <a:lnTo>
                    <a:pt x="1101" y="508"/>
                  </a:lnTo>
                  <a:lnTo>
                    <a:pt x="1104" y="512"/>
                  </a:lnTo>
                  <a:lnTo>
                    <a:pt x="1105" y="516"/>
                  </a:lnTo>
                  <a:lnTo>
                    <a:pt x="1104" y="525"/>
                  </a:lnTo>
                  <a:lnTo>
                    <a:pt x="1102" y="531"/>
                  </a:lnTo>
                  <a:lnTo>
                    <a:pt x="1101" y="535"/>
                  </a:lnTo>
                  <a:lnTo>
                    <a:pt x="1101" y="535"/>
                  </a:lnTo>
                  <a:lnTo>
                    <a:pt x="1102" y="536"/>
                  </a:lnTo>
                  <a:lnTo>
                    <a:pt x="1105" y="538"/>
                  </a:lnTo>
                  <a:lnTo>
                    <a:pt x="1111" y="538"/>
                  </a:lnTo>
                  <a:lnTo>
                    <a:pt x="1119" y="536"/>
                  </a:lnTo>
                  <a:lnTo>
                    <a:pt x="1128" y="534"/>
                  </a:lnTo>
                  <a:lnTo>
                    <a:pt x="1128" y="534"/>
                  </a:lnTo>
                  <a:lnTo>
                    <a:pt x="1131" y="532"/>
                  </a:lnTo>
                  <a:lnTo>
                    <a:pt x="1135" y="532"/>
                  </a:lnTo>
                  <a:lnTo>
                    <a:pt x="1141" y="535"/>
                  </a:lnTo>
                  <a:lnTo>
                    <a:pt x="1146" y="541"/>
                  </a:lnTo>
                  <a:lnTo>
                    <a:pt x="1152" y="545"/>
                  </a:lnTo>
                  <a:lnTo>
                    <a:pt x="1152" y="545"/>
                  </a:lnTo>
                  <a:lnTo>
                    <a:pt x="1154" y="548"/>
                  </a:lnTo>
                  <a:lnTo>
                    <a:pt x="1152" y="551"/>
                  </a:lnTo>
                  <a:lnTo>
                    <a:pt x="1148" y="553"/>
                  </a:lnTo>
                  <a:lnTo>
                    <a:pt x="1142" y="556"/>
                  </a:lnTo>
                  <a:lnTo>
                    <a:pt x="1132" y="558"/>
                  </a:lnTo>
                  <a:lnTo>
                    <a:pt x="1129" y="558"/>
                  </a:lnTo>
                  <a:lnTo>
                    <a:pt x="1129" y="556"/>
                  </a:lnTo>
                  <a:lnTo>
                    <a:pt x="1129" y="556"/>
                  </a:lnTo>
                  <a:lnTo>
                    <a:pt x="1129" y="555"/>
                  </a:lnTo>
                  <a:lnTo>
                    <a:pt x="1127" y="551"/>
                  </a:lnTo>
                  <a:lnTo>
                    <a:pt x="1124" y="548"/>
                  </a:lnTo>
                  <a:lnTo>
                    <a:pt x="1118" y="545"/>
                  </a:lnTo>
                  <a:lnTo>
                    <a:pt x="1111" y="542"/>
                  </a:lnTo>
                  <a:lnTo>
                    <a:pt x="1104" y="541"/>
                  </a:lnTo>
                  <a:lnTo>
                    <a:pt x="1097" y="541"/>
                  </a:lnTo>
                  <a:lnTo>
                    <a:pt x="1088" y="542"/>
                  </a:lnTo>
                  <a:lnTo>
                    <a:pt x="1088" y="542"/>
                  </a:lnTo>
                  <a:lnTo>
                    <a:pt x="1082" y="545"/>
                  </a:lnTo>
                  <a:lnTo>
                    <a:pt x="1080" y="548"/>
                  </a:lnTo>
                  <a:lnTo>
                    <a:pt x="1078" y="552"/>
                  </a:lnTo>
                  <a:lnTo>
                    <a:pt x="1078" y="556"/>
                  </a:lnTo>
                  <a:lnTo>
                    <a:pt x="1081" y="563"/>
                  </a:lnTo>
                  <a:lnTo>
                    <a:pt x="1084" y="569"/>
                  </a:lnTo>
                  <a:lnTo>
                    <a:pt x="1084" y="569"/>
                  </a:lnTo>
                  <a:lnTo>
                    <a:pt x="1084" y="572"/>
                  </a:lnTo>
                  <a:lnTo>
                    <a:pt x="1082" y="575"/>
                  </a:lnTo>
                  <a:lnTo>
                    <a:pt x="1078" y="576"/>
                  </a:lnTo>
                  <a:lnTo>
                    <a:pt x="1074" y="578"/>
                  </a:lnTo>
                  <a:lnTo>
                    <a:pt x="1068" y="579"/>
                  </a:lnTo>
                  <a:lnTo>
                    <a:pt x="1061" y="579"/>
                  </a:lnTo>
                  <a:lnTo>
                    <a:pt x="1054" y="579"/>
                  </a:lnTo>
                  <a:lnTo>
                    <a:pt x="1047" y="576"/>
                  </a:lnTo>
                  <a:lnTo>
                    <a:pt x="1047" y="576"/>
                  </a:lnTo>
                  <a:lnTo>
                    <a:pt x="1041" y="575"/>
                  </a:lnTo>
                  <a:lnTo>
                    <a:pt x="1037" y="575"/>
                  </a:lnTo>
                  <a:lnTo>
                    <a:pt x="1034" y="575"/>
                  </a:lnTo>
                  <a:lnTo>
                    <a:pt x="1031" y="576"/>
                  </a:lnTo>
                  <a:lnTo>
                    <a:pt x="1030" y="579"/>
                  </a:lnTo>
                  <a:lnTo>
                    <a:pt x="1028" y="580"/>
                  </a:lnTo>
                  <a:lnTo>
                    <a:pt x="1026" y="580"/>
                  </a:lnTo>
                  <a:lnTo>
                    <a:pt x="1026" y="580"/>
                  </a:lnTo>
                  <a:lnTo>
                    <a:pt x="1023" y="582"/>
                  </a:lnTo>
                  <a:lnTo>
                    <a:pt x="1020" y="583"/>
                  </a:lnTo>
                  <a:lnTo>
                    <a:pt x="1016" y="588"/>
                  </a:lnTo>
                  <a:lnTo>
                    <a:pt x="1014" y="592"/>
                  </a:lnTo>
                  <a:lnTo>
                    <a:pt x="1013" y="595"/>
                  </a:lnTo>
                  <a:lnTo>
                    <a:pt x="1014" y="598"/>
                  </a:lnTo>
                  <a:lnTo>
                    <a:pt x="1016" y="600"/>
                  </a:lnTo>
                  <a:lnTo>
                    <a:pt x="1016" y="600"/>
                  </a:lnTo>
                  <a:lnTo>
                    <a:pt x="1018" y="603"/>
                  </a:lnTo>
                  <a:lnTo>
                    <a:pt x="1023" y="605"/>
                  </a:lnTo>
                  <a:lnTo>
                    <a:pt x="1031" y="605"/>
                  </a:lnTo>
                  <a:lnTo>
                    <a:pt x="1041" y="603"/>
                  </a:lnTo>
                  <a:lnTo>
                    <a:pt x="1051" y="602"/>
                  </a:lnTo>
                  <a:lnTo>
                    <a:pt x="1051" y="602"/>
                  </a:lnTo>
                  <a:lnTo>
                    <a:pt x="1064" y="603"/>
                  </a:lnTo>
                  <a:lnTo>
                    <a:pt x="1065" y="603"/>
                  </a:lnTo>
                  <a:lnTo>
                    <a:pt x="1067" y="599"/>
                  </a:lnTo>
                  <a:lnTo>
                    <a:pt x="1067" y="599"/>
                  </a:lnTo>
                  <a:lnTo>
                    <a:pt x="1068" y="598"/>
                  </a:lnTo>
                  <a:lnTo>
                    <a:pt x="1071" y="596"/>
                  </a:lnTo>
                  <a:lnTo>
                    <a:pt x="1077" y="595"/>
                  </a:lnTo>
                  <a:lnTo>
                    <a:pt x="1084" y="596"/>
                  </a:lnTo>
                  <a:lnTo>
                    <a:pt x="1091" y="598"/>
                  </a:lnTo>
                  <a:lnTo>
                    <a:pt x="1091" y="598"/>
                  </a:lnTo>
                  <a:lnTo>
                    <a:pt x="1094" y="599"/>
                  </a:lnTo>
                  <a:lnTo>
                    <a:pt x="1097" y="602"/>
                  </a:lnTo>
                  <a:lnTo>
                    <a:pt x="1100" y="606"/>
                  </a:lnTo>
                  <a:lnTo>
                    <a:pt x="1104" y="612"/>
                  </a:lnTo>
                  <a:lnTo>
                    <a:pt x="1107" y="613"/>
                  </a:lnTo>
                  <a:lnTo>
                    <a:pt x="1109" y="615"/>
                  </a:lnTo>
                  <a:lnTo>
                    <a:pt x="1109" y="615"/>
                  </a:lnTo>
                  <a:lnTo>
                    <a:pt x="1114" y="616"/>
                  </a:lnTo>
                  <a:lnTo>
                    <a:pt x="1115" y="617"/>
                  </a:lnTo>
                  <a:lnTo>
                    <a:pt x="1117" y="619"/>
                  </a:lnTo>
                  <a:lnTo>
                    <a:pt x="1117" y="622"/>
                  </a:lnTo>
                  <a:lnTo>
                    <a:pt x="1117" y="629"/>
                  </a:lnTo>
                  <a:lnTo>
                    <a:pt x="1117" y="632"/>
                  </a:lnTo>
                  <a:lnTo>
                    <a:pt x="1119" y="635"/>
                  </a:lnTo>
                  <a:lnTo>
                    <a:pt x="1119" y="635"/>
                  </a:lnTo>
                  <a:lnTo>
                    <a:pt x="1122" y="637"/>
                  </a:lnTo>
                  <a:lnTo>
                    <a:pt x="1127" y="639"/>
                  </a:lnTo>
                  <a:lnTo>
                    <a:pt x="1138" y="640"/>
                  </a:lnTo>
                  <a:lnTo>
                    <a:pt x="1149" y="643"/>
                  </a:lnTo>
                  <a:lnTo>
                    <a:pt x="1154" y="644"/>
                  </a:lnTo>
                  <a:lnTo>
                    <a:pt x="1158" y="647"/>
                  </a:lnTo>
                  <a:lnTo>
                    <a:pt x="1158" y="647"/>
                  </a:lnTo>
                  <a:lnTo>
                    <a:pt x="1168" y="654"/>
                  </a:lnTo>
                  <a:lnTo>
                    <a:pt x="1183" y="663"/>
                  </a:lnTo>
                  <a:lnTo>
                    <a:pt x="1199" y="667"/>
                  </a:lnTo>
                  <a:lnTo>
                    <a:pt x="1205" y="667"/>
                  </a:lnTo>
                  <a:lnTo>
                    <a:pt x="1208" y="666"/>
                  </a:lnTo>
                  <a:lnTo>
                    <a:pt x="1208" y="666"/>
                  </a:lnTo>
                  <a:lnTo>
                    <a:pt x="1208" y="664"/>
                  </a:lnTo>
                  <a:lnTo>
                    <a:pt x="1208" y="663"/>
                  </a:lnTo>
                  <a:lnTo>
                    <a:pt x="1205" y="657"/>
                  </a:lnTo>
                  <a:lnTo>
                    <a:pt x="1199" y="650"/>
                  </a:lnTo>
                  <a:lnTo>
                    <a:pt x="1192" y="643"/>
                  </a:lnTo>
                  <a:lnTo>
                    <a:pt x="1178" y="630"/>
                  </a:lnTo>
                  <a:lnTo>
                    <a:pt x="1171" y="626"/>
                  </a:lnTo>
                  <a:lnTo>
                    <a:pt x="1165" y="623"/>
                  </a:lnTo>
                  <a:lnTo>
                    <a:pt x="1165" y="623"/>
                  </a:lnTo>
                  <a:lnTo>
                    <a:pt x="1164" y="623"/>
                  </a:lnTo>
                  <a:lnTo>
                    <a:pt x="1164" y="622"/>
                  </a:lnTo>
                  <a:lnTo>
                    <a:pt x="1168" y="620"/>
                  </a:lnTo>
                  <a:lnTo>
                    <a:pt x="1179" y="622"/>
                  </a:lnTo>
                  <a:lnTo>
                    <a:pt x="1185" y="625"/>
                  </a:lnTo>
                  <a:lnTo>
                    <a:pt x="1189" y="627"/>
                  </a:lnTo>
                  <a:lnTo>
                    <a:pt x="1189" y="627"/>
                  </a:lnTo>
                  <a:lnTo>
                    <a:pt x="1201" y="635"/>
                  </a:lnTo>
                  <a:lnTo>
                    <a:pt x="1206" y="637"/>
                  </a:lnTo>
                  <a:lnTo>
                    <a:pt x="1213" y="639"/>
                  </a:lnTo>
                  <a:lnTo>
                    <a:pt x="1219" y="639"/>
                  </a:lnTo>
                  <a:lnTo>
                    <a:pt x="1223" y="637"/>
                  </a:lnTo>
                  <a:lnTo>
                    <a:pt x="1229" y="635"/>
                  </a:lnTo>
                  <a:lnTo>
                    <a:pt x="1233" y="630"/>
                  </a:lnTo>
                  <a:lnTo>
                    <a:pt x="1233" y="630"/>
                  </a:lnTo>
                  <a:lnTo>
                    <a:pt x="1236" y="627"/>
                  </a:lnTo>
                  <a:lnTo>
                    <a:pt x="1236" y="623"/>
                  </a:lnTo>
                  <a:lnTo>
                    <a:pt x="1235" y="622"/>
                  </a:lnTo>
                  <a:lnTo>
                    <a:pt x="1232" y="620"/>
                  </a:lnTo>
                  <a:lnTo>
                    <a:pt x="1228" y="617"/>
                  </a:lnTo>
                  <a:lnTo>
                    <a:pt x="1225" y="615"/>
                  </a:lnTo>
                  <a:lnTo>
                    <a:pt x="1225" y="612"/>
                  </a:lnTo>
                  <a:lnTo>
                    <a:pt x="1225" y="612"/>
                  </a:lnTo>
                  <a:lnTo>
                    <a:pt x="1223" y="605"/>
                  </a:lnTo>
                  <a:lnTo>
                    <a:pt x="1220" y="598"/>
                  </a:lnTo>
                  <a:lnTo>
                    <a:pt x="1215" y="592"/>
                  </a:lnTo>
                  <a:lnTo>
                    <a:pt x="1212" y="590"/>
                  </a:lnTo>
                  <a:lnTo>
                    <a:pt x="1208" y="590"/>
                  </a:lnTo>
                  <a:lnTo>
                    <a:pt x="1208" y="590"/>
                  </a:lnTo>
                  <a:lnTo>
                    <a:pt x="1203" y="589"/>
                  </a:lnTo>
                  <a:lnTo>
                    <a:pt x="1199" y="588"/>
                  </a:lnTo>
                  <a:lnTo>
                    <a:pt x="1188" y="580"/>
                  </a:lnTo>
                  <a:lnTo>
                    <a:pt x="1183" y="576"/>
                  </a:lnTo>
                  <a:lnTo>
                    <a:pt x="1181" y="572"/>
                  </a:lnTo>
                  <a:lnTo>
                    <a:pt x="1179" y="569"/>
                  </a:lnTo>
                  <a:lnTo>
                    <a:pt x="1182" y="566"/>
                  </a:lnTo>
                  <a:lnTo>
                    <a:pt x="1182" y="566"/>
                  </a:lnTo>
                  <a:lnTo>
                    <a:pt x="1185" y="565"/>
                  </a:lnTo>
                  <a:lnTo>
                    <a:pt x="1185" y="562"/>
                  </a:lnTo>
                  <a:lnTo>
                    <a:pt x="1185" y="559"/>
                  </a:lnTo>
                  <a:lnTo>
                    <a:pt x="1183" y="553"/>
                  </a:lnTo>
                  <a:lnTo>
                    <a:pt x="1185" y="551"/>
                  </a:lnTo>
                  <a:lnTo>
                    <a:pt x="1186" y="548"/>
                  </a:lnTo>
                  <a:lnTo>
                    <a:pt x="1186" y="548"/>
                  </a:lnTo>
                  <a:lnTo>
                    <a:pt x="1189" y="546"/>
                  </a:lnTo>
                  <a:lnTo>
                    <a:pt x="1192" y="546"/>
                  </a:lnTo>
                  <a:lnTo>
                    <a:pt x="1196" y="549"/>
                  </a:lnTo>
                  <a:lnTo>
                    <a:pt x="1203" y="553"/>
                  </a:lnTo>
                  <a:lnTo>
                    <a:pt x="1206" y="555"/>
                  </a:lnTo>
                  <a:lnTo>
                    <a:pt x="1209" y="556"/>
                  </a:lnTo>
                  <a:lnTo>
                    <a:pt x="1209" y="556"/>
                  </a:lnTo>
                  <a:close/>
                  <a:moveTo>
                    <a:pt x="1058" y="522"/>
                  </a:moveTo>
                  <a:lnTo>
                    <a:pt x="1058" y="522"/>
                  </a:lnTo>
                  <a:lnTo>
                    <a:pt x="1061" y="521"/>
                  </a:lnTo>
                  <a:lnTo>
                    <a:pt x="1064" y="519"/>
                  </a:lnTo>
                  <a:lnTo>
                    <a:pt x="1065" y="514"/>
                  </a:lnTo>
                  <a:lnTo>
                    <a:pt x="1064" y="507"/>
                  </a:lnTo>
                  <a:lnTo>
                    <a:pt x="1061" y="501"/>
                  </a:lnTo>
                  <a:lnTo>
                    <a:pt x="1061" y="501"/>
                  </a:lnTo>
                  <a:lnTo>
                    <a:pt x="1057" y="498"/>
                  </a:lnTo>
                  <a:lnTo>
                    <a:pt x="1053" y="497"/>
                  </a:lnTo>
                  <a:lnTo>
                    <a:pt x="1047" y="495"/>
                  </a:lnTo>
                  <a:lnTo>
                    <a:pt x="1040" y="495"/>
                  </a:lnTo>
                  <a:lnTo>
                    <a:pt x="1040" y="495"/>
                  </a:lnTo>
                  <a:lnTo>
                    <a:pt x="1034" y="498"/>
                  </a:lnTo>
                  <a:lnTo>
                    <a:pt x="1027" y="504"/>
                  </a:lnTo>
                  <a:lnTo>
                    <a:pt x="1026" y="508"/>
                  </a:lnTo>
                  <a:lnTo>
                    <a:pt x="1024" y="512"/>
                  </a:lnTo>
                  <a:lnTo>
                    <a:pt x="1024" y="516"/>
                  </a:lnTo>
                  <a:lnTo>
                    <a:pt x="1026" y="521"/>
                  </a:lnTo>
                  <a:lnTo>
                    <a:pt x="1026" y="521"/>
                  </a:lnTo>
                  <a:lnTo>
                    <a:pt x="1030" y="524"/>
                  </a:lnTo>
                  <a:lnTo>
                    <a:pt x="1033" y="526"/>
                  </a:lnTo>
                  <a:lnTo>
                    <a:pt x="1037" y="526"/>
                  </a:lnTo>
                  <a:lnTo>
                    <a:pt x="1041" y="526"/>
                  </a:lnTo>
                  <a:lnTo>
                    <a:pt x="1051" y="524"/>
                  </a:lnTo>
                  <a:lnTo>
                    <a:pt x="1058" y="522"/>
                  </a:lnTo>
                  <a:lnTo>
                    <a:pt x="1058" y="522"/>
                  </a:lnTo>
                  <a:close/>
                  <a:moveTo>
                    <a:pt x="970" y="337"/>
                  </a:moveTo>
                  <a:lnTo>
                    <a:pt x="970" y="337"/>
                  </a:lnTo>
                  <a:lnTo>
                    <a:pt x="969" y="340"/>
                  </a:lnTo>
                  <a:lnTo>
                    <a:pt x="970" y="343"/>
                  </a:lnTo>
                  <a:lnTo>
                    <a:pt x="973" y="347"/>
                  </a:lnTo>
                  <a:lnTo>
                    <a:pt x="977" y="350"/>
                  </a:lnTo>
                  <a:lnTo>
                    <a:pt x="979" y="353"/>
                  </a:lnTo>
                  <a:lnTo>
                    <a:pt x="980" y="357"/>
                  </a:lnTo>
                  <a:lnTo>
                    <a:pt x="980" y="357"/>
                  </a:lnTo>
                  <a:lnTo>
                    <a:pt x="980" y="360"/>
                  </a:lnTo>
                  <a:lnTo>
                    <a:pt x="983" y="364"/>
                  </a:lnTo>
                  <a:lnTo>
                    <a:pt x="986" y="366"/>
                  </a:lnTo>
                  <a:lnTo>
                    <a:pt x="989" y="367"/>
                  </a:lnTo>
                  <a:lnTo>
                    <a:pt x="993" y="369"/>
                  </a:lnTo>
                  <a:lnTo>
                    <a:pt x="996" y="369"/>
                  </a:lnTo>
                  <a:lnTo>
                    <a:pt x="1000" y="367"/>
                  </a:lnTo>
                  <a:lnTo>
                    <a:pt x="1004" y="364"/>
                  </a:lnTo>
                  <a:lnTo>
                    <a:pt x="1004" y="364"/>
                  </a:lnTo>
                  <a:lnTo>
                    <a:pt x="1008" y="363"/>
                  </a:lnTo>
                  <a:lnTo>
                    <a:pt x="1014" y="363"/>
                  </a:lnTo>
                  <a:lnTo>
                    <a:pt x="1027" y="363"/>
                  </a:lnTo>
                  <a:lnTo>
                    <a:pt x="1038" y="361"/>
                  </a:lnTo>
                  <a:lnTo>
                    <a:pt x="1041" y="361"/>
                  </a:lnTo>
                  <a:lnTo>
                    <a:pt x="1043" y="359"/>
                  </a:lnTo>
                  <a:lnTo>
                    <a:pt x="1043" y="359"/>
                  </a:lnTo>
                  <a:lnTo>
                    <a:pt x="1041" y="356"/>
                  </a:lnTo>
                  <a:lnTo>
                    <a:pt x="1037" y="351"/>
                  </a:lnTo>
                  <a:lnTo>
                    <a:pt x="1026" y="344"/>
                  </a:lnTo>
                  <a:lnTo>
                    <a:pt x="1013" y="340"/>
                  </a:lnTo>
                  <a:lnTo>
                    <a:pt x="1007" y="339"/>
                  </a:lnTo>
                  <a:lnTo>
                    <a:pt x="1001" y="339"/>
                  </a:lnTo>
                  <a:lnTo>
                    <a:pt x="1001" y="339"/>
                  </a:lnTo>
                  <a:lnTo>
                    <a:pt x="997" y="339"/>
                  </a:lnTo>
                  <a:lnTo>
                    <a:pt x="993" y="337"/>
                  </a:lnTo>
                  <a:lnTo>
                    <a:pt x="983" y="336"/>
                  </a:lnTo>
                  <a:lnTo>
                    <a:pt x="976" y="334"/>
                  </a:lnTo>
                  <a:lnTo>
                    <a:pt x="972" y="334"/>
                  </a:lnTo>
                  <a:lnTo>
                    <a:pt x="970" y="337"/>
                  </a:lnTo>
                  <a:lnTo>
                    <a:pt x="970" y="337"/>
                  </a:lnTo>
                  <a:close/>
                  <a:moveTo>
                    <a:pt x="1236" y="942"/>
                  </a:moveTo>
                  <a:lnTo>
                    <a:pt x="1236" y="942"/>
                  </a:lnTo>
                  <a:lnTo>
                    <a:pt x="1239" y="945"/>
                  </a:lnTo>
                  <a:lnTo>
                    <a:pt x="1243" y="949"/>
                  </a:lnTo>
                  <a:lnTo>
                    <a:pt x="1259" y="955"/>
                  </a:lnTo>
                  <a:lnTo>
                    <a:pt x="1273" y="959"/>
                  </a:lnTo>
                  <a:lnTo>
                    <a:pt x="1279" y="959"/>
                  </a:lnTo>
                  <a:lnTo>
                    <a:pt x="1280" y="959"/>
                  </a:lnTo>
                  <a:lnTo>
                    <a:pt x="1280" y="957"/>
                  </a:lnTo>
                  <a:lnTo>
                    <a:pt x="1280" y="957"/>
                  </a:lnTo>
                  <a:lnTo>
                    <a:pt x="1280" y="956"/>
                  </a:lnTo>
                  <a:lnTo>
                    <a:pt x="1279" y="955"/>
                  </a:lnTo>
                  <a:lnTo>
                    <a:pt x="1275" y="950"/>
                  </a:lnTo>
                  <a:lnTo>
                    <a:pt x="1259" y="945"/>
                  </a:lnTo>
                  <a:lnTo>
                    <a:pt x="1243" y="942"/>
                  </a:lnTo>
                  <a:lnTo>
                    <a:pt x="1238" y="942"/>
                  </a:lnTo>
                  <a:lnTo>
                    <a:pt x="1238" y="942"/>
                  </a:lnTo>
                  <a:lnTo>
                    <a:pt x="1236" y="942"/>
                  </a:lnTo>
                  <a:lnTo>
                    <a:pt x="1236" y="942"/>
                  </a:lnTo>
                  <a:close/>
                  <a:moveTo>
                    <a:pt x="1417" y="984"/>
                  </a:moveTo>
                  <a:lnTo>
                    <a:pt x="1417" y="984"/>
                  </a:lnTo>
                  <a:lnTo>
                    <a:pt x="1415" y="986"/>
                  </a:lnTo>
                  <a:lnTo>
                    <a:pt x="1415" y="986"/>
                  </a:lnTo>
                  <a:lnTo>
                    <a:pt x="1413" y="984"/>
                  </a:lnTo>
                  <a:lnTo>
                    <a:pt x="1414" y="980"/>
                  </a:lnTo>
                  <a:lnTo>
                    <a:pt x="1414" y="979"/>
                  </a:lnTo>
                  <a:lnTo>
                    <a:pt x="1417" y="976"/>
                  </a:lnTo>
                  <a:lnTo>
                    <a:pt x="1417" y="976"/>
                  </a:lnTo>
                  <a:lnTo>
                    <a:pt x="1418" y="973"/>
                  </a:lnTo>
                  <a:lnTo>
                    <a:pt x="1417" y="972"/>
                  </a:lnTo>
                  <a:lnTo>
                    <a:pt x="1414" y="972"/>
                  </a:lnTo>
                  <a:lnTo>
                    <a:pt x="1410" y="973"/>
                  </a:lnTo>
                  <a:lnTo>
                    <a:pt x="1410" y="973"/>
                  </a:lnTo>
                  <a:lnTo>
                    <a:pt x="1408" y="973"/>
                  </a:lnTo>
                  <a:lnTo>
                    <a:pt x="1407" y="972"/>
                  </a:lnTo>
                  <a:lnTo>
                    <a:pt x="1405" y="967"/>
                  </a:lnTo>
                  <a:lnTo>
                    <a:pt x="1407" y="960"/>
                  </a:lnTo>
                  <a:lnTo>
                    <a:pt x="1408" y="959"/>
                  </a:lnTo>
                  <a:lnTo>
                    <a:pt x="1411" y="957"/>
                  </a:lnTo>
                  <a:lnTo>
                    <a:pt x="1411" y="957"/>
                  </a:lnTo>
                  <a:lnTo>
                    <a:pt x="1411" y="956"/>
                  </a:lnTo>
                  <a:lnTo>
                    <a:pt x="1411" y="955"/>
                  </a:lnTo>
                  <a:lnTo>
                    <a:pt x="1405" y="952"/>
                  </a:lnTo>
                  <a:lnTo>
                    <a:pt x="1400" y="952"/>
                  </a:lnTo>
                  <a:lnTo>
                    <a:pt x="1398" y="952"/>
                  </a:lnTo>
                  <a:lnTo>
                    <a:pt x="1398" y="953"/>
                  </a:lnTo>
                  <a:lnTo>
                    <a:pt x="1398" y="953"/>
                  </a:lnTo>
                  <a:lnTo>
                    <a:pt x="1397" y="955"/>
                  </a:lnTo>
                  <a:lnTo>
                    <a:pt x="1395" y="956"/>
                  </a:lnTo>
                  <a:lnTo>
                    <a:pt x="1391" y="956"/>
                  </a:lnTo>
                  <a:lnTo>
                    <a:pt x="1387" y="953"/>
                  </a:lnTo>
                  <a:lnTo>
                    <a:pt x="1384" y="950"/>
                  </a:lnTo>
                  <a:lnTo>
                    <a:pt x="1384" y="950"/>
                  </a:lnTo>
                  <a:lnTo>
                    <a:pt x="1381" y="948"/>
                  </a:lnTo>
                  <a:lnTo>
                    <a:pt x="1378" y="946"/>
                  </a:lnTo>
                  <a:lnTo>
                    <a:pt x="1376" y="943"/>
                  </a:lnTo>
                  <a:lnTo>
                    <a:pt x="1376" y="942"/>
                  </a:lnTo>
                  <a:lnTo>
                    <a:pt x="1377" y="942"/>
                  </a:lnTo>
                  <a:lnTo>
                    <a:pt x="1377" y="942"/>
                  </a:lnTo>
                  <a:lnTo>
                    <a:pt x="1377" y="940"/>
                  </a:lnTo>
                  <a:lnTo>
                    <a:pt x="1376" y="939"/>
                  </a:lnTo>
                  <a:lnTo>
                    <a:pt x="1371" y="938"/>
                  </a:lnTo>
                  <a:lnTo>
                    <a:pt x="1367" y="939"/>
                  </a:lnTo>
                  <a:lnTo>
                    <a:pt x="1366" y="940"/>
                  </a:lnTo>
                  <a:lnTo>
                    <a:pt x="1364" y="942"/>
                  </a:lnTo>
                  <a:lnTo>
                    <a:pt x="1364" y="942"/>
                  </a:lnTo>
                  <a:lnTo>
                    <a:pt x="1363" y="943"/>
                  </a:lnTo>
                  <a:lnTo>
                    <a:pt x="1363" y="943"/>
                  </a:lnTo>
                  <a:lnTo>
                    <a:pt x="1361" y="940"/>
                  </a:lnTo>
                  <a:lnTo>
                    <a:pt x="1361" y="936"/>
                  </a:lnTo>
                  <a:lnTo>
                    <a:pt x="1366" y="930"/>
                  </a:lnTo>
                  <a:lnTo>
                    <a:pt x="1366" y="930"/>
                  </a:lnTo>
                  <a:lnTo>
                    <a:pt x="1370" y="925"/>
                  </a:lnTo>
                  <a:lnTo>
                    <a:pt x="1371" y="920"/>
                  </a:lnTo>
                  <a:lnTo>
                    <a:pt x="1373" y="916"/>
                  </a:lnTo>
                  <a:lnTo>
                    <a:pt x="1377" y="912"/>
                  </a:lnTo>
                  <a:lnTo>
                    <a:pt x="1377" y="912"/>
                  </a:lnTo>
                  <a:lnTo>
                    <a:pt x="1378" y="911"/>
                  </a:lnTo>
                  <a:lnTo>
                    <a:pt x="1380" y="909"/>
                  </a:lnTo>
                  <a:lnTo>
                    <a:pt x="1378" y="908"/>
                  </a:lnTo>
                  <a:lnTo>
                    <a:pt x="1374" y="906"/>
                  </a:lnTo>
                  <a:lnTo>
                    <a:pt x="1370" y="908"/>
                  </a:lnTo>
                  <a:lnTo>
                    <a:pt x="1370" y="908"/>
                  </a:lnTo>
                  <a:lnTo>
                    <a:pt x="1366" y="909"/>
                  </a:lnTo>
                  <a:lnTo>
                    <a:pt x="1363" y="913"/>
                  </a:lnTo>
                  <a:lnTo>
                    <a:pt x="1353" y="923"/>
                  </a:lnTo>
                  <a:lnTo>
                    <a:pt x="1346" y="935"/>
                  </a:lnTo>
                  <a:lnTo>
                    <a:pt x="1344" y="939"/>
                  </a:lnTo>
                  <a:lnTo>
                    <a:pt x="1343" y="943"/>
                  </a:lnTo>
                  <a:lnTo>
                    <a:pt x="1343" y="943"/>
                  </a:lnTo>
                  <a:lnTo>
                    <a:pt x="1343" y="949"/>
                  </a:lnTo>
                  <a:lnTo>
                    <a:pt x="1341" y="953"/>
                  </a:lnTo>
                  <a:lnTo>
                    <a:pt x="1340" y="957"/>
                  </a:lnTo>
                  <a:lnTo>
                    <a:pt x="1339" y="957"/>
                  </a:lnTo>
                  <a:lnTo>
                    <a:pt x="1336" y="959"/>
                  </a:lnTo>
                  <a:lnTo>
                    <a:pt x="1336" y="959"/>
                  </a:lnTo>
                  <a:lnTo>
                    <a:pt x="1331" y="959"/>
                  </a:lnTo>
                  <a:lnTo>
                    <a:pt x="1327" y="962"/>
                  </a:lnTo>
                  <a:lnTo>
                    <a:pt x="1326" y="965"/>
                  </a:lnTo>
                  <a:lnTo>
                    <a:pt x="1326" y="966"/>
                  </a:lnTo>
                  <a:lnTo>
                    <a:pt x="1327" y="967"/>
                  </a:lnTo>
                  <a:lnTo>
                    <a:pt x="1327" y="967"/>
                  </a:lnTo>
                  <a:lnTo>
                    <a:pt x="1327" y="969"/>
                  </a:lnTo>
                  <a:lnTo>
                    <a:pt x="1327" y="972"/>
                  </a:lnTo>
                  <a:lnTo>
                    <a:pt x="1323" y="977"/>
                  </a:lnTo>
                  <a:lnTo>
                    <a:pt x="1320" y="983"/>
                  </a:lnTo>
                  <a:lnTo>
                    <a:pt x="1320" y="984"/>
                  </a:lnTo>
                  <a:lnTo>
                    <a:pt x="1323" y="987"/>
                  </a:lnTo>
                  <a:lnTo>
                    <a:pt x="1323" y="987"/>
                  </a:lnTo>
                  <a:lnTo>
                    <a:pt x="1327" y="989"/>
                  </a:lnTo>
                  <a:lnTo>
                    <a:pt x="1334" y="987"/>
                  </a:lnTo>
                  <a:lnTo>
                    <a:pt x="1340" y="987"/>
                  </a:lnTo>
                  <a:lnTo>
                    <a:pt x="1347" y="987"/>
                  </a:lnTo>
                  <a:lnTo>
                    <a:pt x="1347" y="987"/>
                  </a:lnTo>
                  <a:lnTo>
                    <a:pt x="1358" y="987"/>
                  </a:lnTo>
                  <a:lnTo>
                    <a:pt x="1364" y="986"/>
                  </a:lnTo>
                  <a:lnTo>
                    <a:pt x="1370" y="983"/>
                  </a:lnTo>
                  <a:lnTo>
                    <a:pt x="1370" y="983"/>
                  </a:lnTo>
                  <a:lnTo>
                    <a:pt x="1373" y="982"/>
                  </a:lnTo>
                  <a:lnTo>
                    <a:pt x="1374" y="982"/>
                  </a:lnTo>
                  <a:lnTo>
                    <a:pt x="1377" y="983"/>
                  </a:lnTo>
                  <a:lnTo>
                    <a:pt x="1380" y="986"/>
                  </a:lnTo>
                  <a:lnTo>
                    <a:pt x="1381" y="987"/>
                  </a:lnTo>
                  <a:lnTo>
                    <a:pt x="1384" y="987"/>
                  </a:lnTo>
                  <a:lnTo>
                    <a:pt x="1384" y="987"/>
                  </a:lnTo>
                  <a:lnTo>
                    <a:pt x="1387" y="987"/>
                  </a:lnTo>
                  <a:lnTo>
                    <a:pt x="1387" y="987"/>
                  </a:lnTo>
                  <a:lnTo>
                    <a:pt x="1385" y="990"/>
                  </a:lnTo>
                  <a:lnTo>
                    <a:pt x="1383" y="994"/>
                  </a:lnTo>
                  <a:lnTo>
                    <a:pt x="1381" y="999"/>
                  </a:lnTo>
                  <a:lnTo>
                    <a:pt x="1381" y="999"/>
                  </a:lnTo>
                  <a:lnTo>
                    <a:pt x="1381" y="1000"/>
                  </a:lnTo>
                  <a:lnTo>
                    <a:pt x="1383" y="1000"/>
                  </a:lnTo>
                  <a:lnTo>
                    <a:pt x="1385" y="999"/>
                  </a:lnTo>
                  <a:lnTo>
                    <a:pt x="1394" y="993"/>
                  </a:lnTo>
                  <a:lnTo>
                    <a:pt x="1394" y="993"/>
                  </a:lnTo>
                  <a:lnTo>
                    <a:pt x="1398" y="992"/>
                  </a:lnTo>
                  <a:lnTo>
                    <a:pt x="1403" y="992"/>
                  </a:lnTo>
                  <a:lnTo>
                    <a:pt x="1404" y="994"/>
                  </a:lnTo>
                  <a:lnTo>
                    <a:pt x="1404" y="997"/>
                  </a:lnTo>
                  <a:lnTo>
                    <a:pt x="1404" y="997"/>
                  </a:lnTo>
                  <a:lnTo>
                    <a:pt x="1404" y="999"/>
                  </a:lnTo>
                  <a:lnTo>
                    <a:pt x="1405" y="1000"/>
                  </a:lnTo>
                  <a:lnTo>
                    <a:pt x="1411" y="1003"/>
                  </a:lnTo>
                  <a:lnTo>
                    <a:pt x="1418" y="1003"/>
                  </a:lnTo>
                  <a:lnTo>
                    <a:pt x="1422" y="1002"/>
                  </a:lnTo>
                  <a:lnTo>
                    <a:pt x="1424" y="999"/>
                  </a:lnTo>
                  <a:lnTo>
                    <a:pt x="1424" y="999"/>
                  </a:lnTo>
                  <a:lnTo>
                    <a:pt x="1425" y="996"/>
                  </a:lnTo>
                  <a:lnTo>
                    <a:pt x="1425" y="993"/>
                  </a:lnTo>
                  <a:lnTo>
                    <a:pt x="1424" y="987"/>
                  </a:lnTo>
                  <a:lnTo>
                    <a:pt x="1420" y="984"/>
                  </a:lnTo>
                  <a:lnTo>
                    <a:pt x="1418" y="983"/>
                  </a:lnTo>
                  <a:lnTo>
                    <a:pt x="1417" y="984"/>
                  </a:lnTo>
                  <a:lnTo>
                    <a:pt x="1417" y="984"/>
                  </a:lnTo>
                  <a:close/>
                  <a:moveTo>
                    <a:pt x="131" y="854"/>
                  </a:moveTo>
                  <a:lnTo>
                    <a:pt x="131" y="854"/>
                  </a:lnTo>
                  <a:lnTo>
                    <a:pt x="129" y="855"/>
                  </a:lnTo>
                  <a:lnTo>
                    <a:pt x="128" y="858"/>
                  </a:lnTo>
                  <a:lnTo>
                    <a:pt x="129" y="864"/>
                  </a:lnTo>
                  <a:lnTo>
                    <a:pt x="132" y="869"/>
                  </a:lnTo>
                  <a:lnTo>
                    <a:pt x="136" y="876"/>
                  </a:lnTo>
                  <a:lnTo>
                    <a:pt x="142" y="882"/>
                  </a:lnTo>
                  <a:lnTo>
                    <a:pt x="148" y="886"/>
                  </a:lnTo>
                  <a:lnTo>
                    <a:pt x="152" y="889"/>
                  </a:lnTo>
                  <a:lnTo>
                    <a:pt x="156" y="889"/>
                  </a:lnTo>
                  <a:lnTo>
                    <a:pt x="156" y="889"/>
                  </a:lnTo>
                  <a:lnTo>
                    <a:pt x="156" y="888"/>
                  </a:lnTo>
                  <a:lnTo>
                    <a:pt x="156" y="885"/>
                  </a:lnTo>
                  <a:lnTo>
                    <a:pt x="154" y="879"/>
                  </a:lnTo>
                  <a:lnTo>
                    <a:pt x="151" y="872"/>
                  </a:lnTo>
                  <a:lnTo>
                    <a:pt x="148" y="865"/>
                  </a:lnTo>
                  <a:lnTo>
                    <a:pt x="148" y="865"/>
                  </a:lnTo>
                  <a:lnTo>
                    <a:pt x="148" y="858"/>
                  </a:lnTo>
                  <a:lnTo>
                    <a:pt x="145" y="854"/>
                  </a:lnTo>
                  <a:lnTo>
                    <a:pt x="142" y="852"/>
                  </a:lnTo>
                  <a:lnTo>
                    <a:pt x="139" y="852"/>
                  </a:lnTo>
                  <a:lnTo>
                    <a:pt x="136" y="852"/>
                  </a:lnTo>
                  <a:lnTo>
                    <a:pt x="131" y="854"/>
                  </a:lnTo>
                  <a:lnTo>
                    <a:pt x="131" y="854"/>
                  </a:lnTo>
                  <a:close/>
                  <a:moveTo>
                    <a:pt x="1303" y="1016"/>
                  </a:moveTo>
                  <a:lnTo>
                    <a:pt x="1303" y="1016"/>
                  </a:lnTo>
                  <a:lnTo>
                    <a:pt x="1302" y="1016"/>
                  </a:lnTo>
                  <a:lnTo>
                    <a:pt x="1302" y="1016"/>
                  </a:lnTo>
                  <a:lnTo>
                    <a:pt x="1302" y="1013"/>
                  </a:lnTo>
                  <a:lnTo>
                    <a:pt x="1303" y="1006"/>
                  </a:lnTo>
                  <a:lnTo>
                    <a:pt x="1303" y="1006"/>
                  </a:lnTo>
                  <a:lnTo>
                    <a:pt x="1303" y="1004"/>
                  </a:lnTo>
                  <a:lnTo>
                    <a:pt x="1302" y="1004"/>
                  </a:lnTo>
                  <a:lnTo>
                    <a:pt x="1299" y="1006"/>
                  </a:lnTo>
                  <a:lnTo>
                    <a:pt x="1294" y="1009"/>
                  </a:lnTo>
                  <a:lnTo>
                    <a:pt x="1292" y="1012"/>
                  </a:lnTo>
                  <a:lnTo>
                    <a:pt x="1292" y="1012"/>
                  </a:lnTo>
                  <a:lnTo>
                    <a:pt x="1290" y="1014"/>
                  </a:lnTo>
                  <a:lnTo>
                    <a:pt x="1287" y="1017"/>
                  </a:lnTo>
                  <a:lnTo>
                    <a:pt x="1284" y="1019"/>
                  </a:lnTo>
                  <a:lnTo>
                    <a:pt x="1284" y="1021"/>
                  </a:lnTo>
                  <a:lnTo>
                    <a:pt x="1284" y="1021"/>
                  </a:lnTo>
                  <a:lnTo>
                    <a:pt x="1283" y="1026"/>
                  </a:lnTo>
                  <a:lnTo>
                    <a:pt x="1283" y="1026"/>
                  </a:lnTo>
                  <a:lnTo>
                    <a:pt x="1280" y="1027"/>
                  </a:lnTo>
                  <a:lnTo>
                    <a:pt x="1277" y="1027"/>
                  </a:lnTo>
                  <a:lnTo>
                    <a:pt x="1277" y="1027"/>
                  </a:lnTo>
                  <a:lnTo>
                    <a:pt x="1270" y="1029"/>
                  </a:lnTo>
                  <a:lnTo>
                    <a:pt x="1262" y="1029"/>
                  </a:lnTo>
                  <a:lnTo>
                    <a:pt x="1253" y="1026"/>
                  </a:lnTo>
                  <a:lnTo>
                    <a:pt x="1250" y="1024"/>
                  </a:lnTo>
                  <a:lnTo>
                    <a:pt x="1249" y="1023"/>
                  </a:lnTo>
                  <a:lnTo>
                    <a:pt x="1249" y="1023"/>
                  </a:lnTo>
                  <a:lnTo>
                    <a:pt x="1247" y="1021"/>
                  </a:lnTo>
                  <a:lnTo>
                    <a:pt x="1246" y="1020"/>
                  </a:lnTo>
                  <a:lnTo>
                    <a:pt x="1240" y="1016"/>
                  </a:lnTo>
                  <a:lnTo>
                    <a:pt x="1235" y="1013"/>
                  </a:lnTo>
                  <a:lnTo>
                    <a:pt x="1232" y="1012"/>
                  </a:lnTo>
                  <a:lnTo>
                    <a:pt x="1232" y="1009"/>
                  </a:lnTo>
                  <a:lnTo>
                    <a:pt x="1232" y="1009"/>
                  </a:lnTo>
                  <a:lnTo>
                    <a:pt x="1230" y="1004"/>
                  </a:lnTo>
                  <a:lnTo>
                    <a:pt x="1228" y="1000"/>
                  </a:lnTo>
                  <a:lnTo>
                    <a:pt x="1226" y="997"/>
                  </a:lnTo>
                  <a:lnTo>
                    <a:pt x="1229" y="992"/>
                  </a:lnTo>
                  <a:lnTo>
                    <a:pt x="1229" y="992"/>
                  </a:lnTo>
                  <a:lnTo>
                    <a:pt x="1230" y="990"/>
                  </a:lnTo>
                  <a:lnTo>
                    <a:pt x="1232" y="987"/>
                  </a:lnTo>
                  <a:lnTo>
                    <a:pt x="1232" y="986"/>
                  </a:lnTo>
                  <a:lnTo>
                    <a:pt x="1230" y="984"/>
                  </a:lnTo>
                  <a:lnTo>
                    <a:pt x="1226" y="984"/>
                  </a:lnTo>
                  <a:lnTo>
                    <a:pt x="1222" y="987"/>
                  </a:lnTo>
                  <a:lnTo>
                    <a:pt x="1222" y="987"/>
                  </a:lnTo>
                  <a:lnTo>
                    <a:pt x="1220" y="989"/>
                  </a:lnTo>
                  <a:lnTo>
                    <a:pt x="1218" y="989"/>
                  </a:lnTo>
                  <a:lnTo>
                    <a:pt x="1216" y="989"/>
                  </a:lnTo>
                  <a:lnTo>
                    <a:pt x="1216" y="987"/>
                  </a:lnTo>
                  <a:lnTo>
                    <a:pt x="1216" y="983"/>
                  </a:lnTo>
                  <a:lnTo>
                    <a:pt x="1218" y="982"/>
                  </a:lnTo>
                  <a:lnTo>
                    <a:pt x="1220" y="980"/>
                  </a:lnTo>
                  <a:lnTo>
                    <a:pt x="1220" y="980"/>
                  </a:lnTo>
                  <a:lnTo>
                    <a:pt x="1228" y="977"/>
                  </a:lnTo>
                  <a:lnTo>
                    <a:pt x="1235" y="975"/>
                  </a:lnTo>
                  <a:lnTo>
                    <a:pt x="1238" y="972"/>
                  </a:lnTo>
                  <a:lnTo>
                    <a:pt x="1239" y="969"/>
                  </a:lnTo>
                  <a:lnTo>
                    <a:pt x="1238" y="965"/>
                  </a:lnTo>
                  <a:lnTo>
                    <a:pt x="1236" y="960"/>
                  </a:lnTo>
                  <a:lnTo>
                    <a:pt x="1236" y="960"/>
                  </a:lnTo>
                  <a:lnTo>
                    <a:pt x="1235" y="957"/>
                  </a:lnTo>
                  <a:lnTo>
                    <a:pt x="1232" y="956"/>
                  </a:lnTo>
                  <a:lnTo>
                    <a:pt x="1223" y="955"/>
                  </a:lnTo>
                  <a:lnTo>
                    <a:pt x="1215" y="955"/>
                  </a:lnTo>
                  <a:lnTo>
                    <a:pt x="1203" y="957"/>
                  </a:lnTo>
                  <a:lnTo>
                    <a:pt x="1182" y="965"/>
                  </a:lnTo>
                  <a:lnTo>
                    <a:pt x="1166" y="972"/>
                  </a:lnTo>
                  <a:lnTo>
                    <a:pt x="1166" y="972"/>
                  </a:lnTo>
                  <a:lnTo>
                    <a:pt x="1156" y="979"/>
                  </a:lnTo>
                  <a:lnTo>
                    <a:pt x="1148" y="989"/>
                  </a:lnTo>
                  <a:lnTo>
                    <a:pt x="1138" y="997"/>
                  </a:lnTo>
                  <a:lnTo>
                    <a:pt x="1135" y="1000"/>
                  </a:lnTo>
                  <a:lnTo>
                    <a:pt x="1132" y="1002"/>
                  </a:lnTo>
                  <a:lnTo>
                    <a:pt x="1132" y="1002"/>
                  </a:lnTo>
                  <a:lnTo>
                    <a:pt x="1131" y="1000"/>
                  </a:lnTo>
                  <a:lnTo>
                    <a:pt x="1131" y="999"/>
                  </a:lnTo>
                  <a:lnTo>
                    <a:pt x="1135" y="994"/>
                  </a:lnTo>
                  <a:lnTo>
                    <a:pt x="1142" y="989"/>
                  </a:lnTo>
                  <a:lnTo>
                    <a:pt x="1146" y="984"/>
                  </a:lnTo>
                  <a:lnTo>
                    <a:pt x="1146" y="984"/>
                  </a:lnTo>
                  <a:lnTo>
                    <a:pt x="1148" y="982"/>
                  </a:lnTo>
                  <a:lnTo>
                    <a:pt x="1148" y="979"/>
                  </a:lnTo>
                  <a:lnTo>
                    <a:pt x="1148" y="977"/>
                  </a:lnTo>
                  <a:lnTo>
                    <a:pt x="1149" y="977"/>
                  </a:lnTo>
                  <a:lnTo>
                    <a:pt x="1149" y="977"/>
                  </a:lnTo>
                  <a:lnTo>
                    <a:pt x="1152" y="977"/>
                  </a:lnTo>
                  <a:lnTo>
                    <a:pt x="1154" y="975"/>
                  </a:lnTo>
                  <a:lnTo>
                    <a:pt x="1159" y="969"/>
                  </a:lnTo>
                  <a:lnTo>
                    <a:pt x="1166" y="962"/>
                  </a:lnTo>
                  <a:lnTo>
                    <a:pt x="1172" y="956"/>
                  </a:lnTo>
                  <a:lnTo>
                    <a:pt x="1172" y="956"/>
                  </a:lnTo>
                  <a:lnTo>
                    <a:pt x="1178" y="953"/>
                  </a:lnTo>
                  <a:lnTo>
                    <a:pt x="1183" y="953"/>
                  </a:lnTo>
                  <a:lnTo>
                    <a:pt x="1186" y="953"/>
                  </a:lnTo>
                  <a:lnTo>
                    <a:pt x="1188" y="952"/>
                  </a:lnTo>
                  <a:lnTo>
                    <a:pt x="1189" y="950"/>
                  </a:lnTo>
                  <a:lnTo>
                    <a:pt x="1189" y="950"/>
                  </a:lnTo>
                  <a:lnTo>
                    <a:pt x="1191" y="948"/>
                  </a:lnTo>
                  <a:lnTo>
                    <a:pt x="1192" y="945"/>
                  </a:lnTo>
                  <a:lnTo>
                    <a:pt x="1201" y="936"/>
                  </a:lnTo>
                  <a:lnTo>
                    <a:pt x="1201" y="936"/>
                  </a:lnTo>
                  <a:lnTo>
                    <a:pt x="1206" y="935"/>
                  </a:lnTo>
                  <a:lnTo>
                    <a:pt x="1218" y="933"/>
                  </a:lnTo>
                  <a:lnTo>
                    <a:pt x="1250" y="932"/>
                  </a:lnTo>
                  <a:lnTo>
                    <a:pt x="1302" y="932"/>
                  </a:lnTo>
                  <a:lnTo>
                    <a:pt x="1302" y="932"/>
                  </a:lnTo>
                  <a:lnTo>
                    <a:pt x="1309" y="930"/>
                  </a:lnTo>
                  <a:lnTo>
                    <a:pt x="1317" y="926"/>
                  </a:lnTo>
                  <a:lnTo>
                    <a:pt x="1324" y="920"/>
                  </a:lnTo>
                  <a:lnTo>
                    <a:pt x="1330" y="913"/>
                  </a:lnTo>
                  <a:lnTo>
                    <a:pt x="1330" y="913"/>
                  </a:lnTo>
                  <a:lnTo>
                    <a:pt x="1334" y="911"/>
                  </a:lnTo>
                  <a:lnTo>
                    <a:pt x="1339" y="908"/>
                  </a:lnTo>
                  <a:lnTo>
                    <a:pt x="1344" y="908"/>
                  </a:lnTo>
                  <a:lnTo>
                    <a:pt x="1351" y="908"/>
                  </a:lnTo>
                  <a:lnTo>
                    <a:pt x="1351" y="908"/>
                  </a:lnTo>
                  <a:lnTo>
                    <a:pt x="1356" y="908"/>
                  </a:lnTo>
                  <a:lnTo>
                    <a:pt x="1360" y="906"/>
                  </a:lnTo>
                  <a:lnTo>
                    <a:pt x="1366" y="902"/>
                  </a:lnTo>
                  <a:lnTo>
                    <a:pt x="1374" y="893"/>
                  </a:lnTo>
                  <a:lnTo>
                    <a:pt x="1374" y="893"/>
                  </a:lnTo>
                  <a:lnTo>
                    <a:pt x="1377" y="892"/>
                  </a:lnTo>
                  <a:lnTo>
                    <a:pt x="1377" y="889"/>
                  </a:lnTo>
                  <a:lnTo>
                    <a:pt x="1376" y="888"/>
                  </a:lnTo>
                  <a:lnTo>
                    <a:pt x="1373" y="888"/>
                  </a:lnTo>
                  <a:lnTo>
                    <a:pt x="1373" y="888"/>
                  </a:lnTo>
                  <a:lnTo>
                    <a:pt x="1367" y="885"/>
                  </a:lnTo>
                  <a:lnTo>
                    <a:pt x="1366" y="883"/>
                  </a:lnTo>
                  <a:lnTo>
                    <a:pt x="1368" y="882"/>
                  </a:lnTo>
                  <a:lnTo>
                    <a:pt x="1368" y="882"/>
                  </a:lnTo>
                  <a:lnTo>
                    <a:pt x="1371" y="882"/>
                  </a:lnTo>
                  <a:lnTo>
                    <a:pt x="1374" y="881"/>
                  </a:lnTo>
                  <a:lnTo>
                    <a:pt x="1376" y="878"/>
                  </a:lnTo>
                  <a:lnTo>
                    <a:pt x="1378" y="874"/>
                  </a:lnTo>
                  <a:lnTo>
                    <a:pt x="1378" y="874"/>
                  </a:lnTo>
                  <a:lnTo>
                    <a:pt x="1378" y="869"/>
                  </a:lnTo>
                  <a:lnTo>
                    <a:pt x="1377" y="868"/>
                  </a:lnTo>
                  <a:lnTo>
                    <a:pt x="1374" y="865"/>
                  </a:lnTo>
                  <a:lnTo>
                    <a:pt x="1370" y="861"/>
                  </a:lnTo>
                  <a:lnTo>
                    <a:pt x="1370" y="861"/>
                  </a:lnTo>
                  <a:lnTo>
                    <a:pt x="1367" y="858"/>
                  </a:lnTo>
                  <a:lnTo>
                    <a:pt x="1364" y="858"/>
                  </a:lnTo>
                  <a:lnTo>
                    <a:pt x="1363" y="858"/>
                  </a:lnTo>
                  <a:lnTo>
                    <a:pt x="1361" y="859"/>
                  </a:lnTo>
                  <a:lnTo>
                    <a:pt x="1357" y="862"/>
                  </a:lnTo>
                  <a:lnTo>
                    <a:pt x="1354" y="862"/>
                  </a:lnTo>
                  <a:lnTo>
                    <a:pt x="1353" y="862"/>
                  </a:lnTo>
                  <a:lnTo>
                    <a:pt x="1353" y="862"/>
                  </a:lnTo>
                  <a:lnTo>
                    <a:pt x="1350" y="862"/>
                  </a:lnTo>
                  <a:lnTo>
                    <a:pt x="1350" y="861"/>
                  </a:lnTo>
                  <a:lnTo>
                    <a:pt x="1351" y="858"/>
                  </a:lnTo>
                  <a:lnTo>
                    <a:pt x="1353" y="854"/>
                  </a:lnTo>
                  <a:lnTo>
                    <a:pt x="1353" y="852"/>
                  </a:lnTo>
                  <a:lnTo>
                    <a:pt x="1351" y="849"/>
                  </a:lnTo>
                  <a:lnTo>
                    <a:pt x="1351" y="849"/>
                  </a:lnTo>
                  <a:lnTo>
                    <a:pt x="1346" y="848"/>
                  </a:lnTo>
                  <a:lnTo>
                    <a:pt x="1340" y="849"/>
                  </a:lnTo>
                  <a:lnTo>
                    <a:pt x="1333" y="852"/>
                  </a:lnTo>
                  <a:lnTo>
                    <a:pt x="1326" y="856"/>
                  </a:lnTo>
                  <a:lnTo>
                    <a:pt x="1326" y="856"/>
                  </a:lnTo>
                  <a:lnTo>
                    <a:pt x="1321" y="859"/>
                  </a:lnTo>
                  <a:lnTo>
                    <a:pt x="1319" y="859"/>
                  </a:lnTo>
                  <a:lnTo>
                    <a:pt x="1316" y="859"/>
                  </a:lnTo>
                  <a:lnTo>
                    <a:pt x="1311" y="862"/>
                  </a:lnTo>
                  <a:lnTo>
                    <a:pt x="1311" y="862"/>
                  </a:lnTo>
                  <a:lnTo>
                    <a:pt x="1309" y="865"/>
                  </a:lnTo>
                  <a:lnTo>
                    <a:pt x="1307" y="865"/>
                  </a:lnTo>
                  <a:lnTo>
                    <a:pt x="1306" y="865"/>
                  </a:lnTo>
                  <a:lnTo>
                    <a:pt x="1304" y="864"/>
                  </a:lnTo>
                  <a:lnTo>
                    <a:pt x="1304" y="859"/>
                  </a:lnTo>
                  <a:lnTo>
                    <a:pt x="1307" y="856"/>
                  </a:lnTo>
                  <a:lnTo>
                    <a:pt x="1307" y="856"/>
                  </a:lnTo>
                  <a:lnTo>
                    <a:pt x="1310" y="855"/>
                  </a:lnTo>
                  <a:lnTo>
                    <a:pt x="1311" y="855"/>
                  </a:lnTo>
                  <a:lnTo>
                    <a:pt x="1314" y="855"/>
                  </a:lnTo>
                  <a:lnTo>
                    <a:pt x="1316" y="852"/>
                  </a:lnTo>
                  <a:lnTo>
                    <a:pt x="1316" y="852"/>
                  </a:lnTo>
                  <a:lnTo>
                    <a:pt x="1319" y="851"/>
                  </a:lnTo>
                  <a:lnTo>
                    <a:pt x="1321" y="851"/>
                  </a:lnTo>
                  <a:lnTo>
                    <a:pt x="1326" y="849"/>
                  </a:lnTo>
                  <a:lnTo>
                    <a:pt x="1331" y="847"/>
                  </a:lnTo>
                  <a:lnTo>
                    <a:pt x="1331" y="847"/>
                  </a:lnTo>
                  <a:lnTo>
                    <a:pt x="1337" y="844"/>
                  </a:lnTo>
                  <a:lnTo>
                    <a:pt x="1341" y="844"/>
                  </a:lnTo>
                  <a:lnTo>
                    <a:pt x="1346" y="842"/>
                  </a:lnTo>
                  <a:lnTo>
                    <a:pt x="1348" y="841"/>
                  </a:lnTo>
                  <a:lnTo>
                    <a:pt x="1348" y="841"/>
                  </a:lnTo>
                  <a:lnTo>
                    <a:pt x="1348" y="838"/>
                  </a:lnTo>
                  <a:lnTo>
                    <a:pt x="1347" y="835"/>
                  </a:lnTo>
                  <a:lnTo>
                    <a:pt x="1343" y="832"/>
                  </a:lnTo>
                  <a:lnTo>
                    <a:pt x="1337" y="832"/>
                  </a:lnTo>
                  <a:lnTo>
                    <a:pt x="1337" y="832"/>
                  </a:lnTo>
                  <a:lnTo>
                    <a:pt x="1334" y="832"/>
                  </a:lnTo>
                  <a:lnTo>
                    <a:pt x="1331" y="832"/>
                  </a:lnTo>
                  <a:lnTo>
                    <a:pt x="1327" y="828"/>
                  </a:lnTo>
                  <a:lnTo>
                    <a:pt x="1323" y="825"/>
                  </a:lnTo>
                  <a:lnTo>
                    <a:pt x="1320" y="825"/>
                  </a:lnTo>
                  <a:lnTo>
                    <a:pt x="1319" y="825"/>
                  </a:lnTo>
                  <a:lnTo>
                    <a:pt x="1319" y="825"/>
                  </a:lnTo>
                  <a:lnTo>
                    <a:pt x="1316" y="827"/>
                  </a:lnTo>
                  <a:lnTo>
                    <a:pt x="1314" y="825"/>
                  </a:lnTo>
                  <a:lnTo>
                    <a:pt x="1313" y="824"/>
                  </a:lnTo>
                  <a:lnTo>
                    <a:pt x="1309" y="824"/>
                  </a:lnTo>
                  <a:lnTo>
                    <a:pt x="1309" y="824"/>
                  </a:lnTo>
                  <a:lnTo>
                    <a:pt x="1306" y="825"/>
                  </a:lnTo>
                  <a:lnTo>
                    <a:pt x="1303" y="824"/>
                  </a:lnTo>
                  <a:lnTo>
                    <a:pt x="1300" y="821"/>
                  </a:lnTo>
                  <a:lnTo>
                    <a:pt x="1297" y="817"/>
                  </a:lnTo>
                  <a:lnTo>
                    <a:pt x="1297" y="817"/>
                  </a:lnTo>
                  <a:lnTo>
                    <a:pt x="1294" y="811"/>
                  </a:lnTo>
                  <a:lnTo>
                    <a:pt x="1287" y="804"/>
                  </a:lnTo>
                  <a:lnTo>
                    <a:pt x="1279" y="800"/>
                  </a:lnTo>
                  <a:lnTo>
                    <a:pt x="1270" y="795"/>
                  </a:lnTo>
                  <a:lnTo>
                    <a:pt x="1270" y="795"/>
                  </a:lnTo>
                  <a:lnTo>
                    <a:pt x="1266" y="794"/>
                  </a:lnTo>
                  <a:lnTo>
                    <a:pt x="1266" y="792"/>
                  </a:lnTo>
                  <a:lnTo>
                    <a:pt x="1266" y="791"/>
                  </a:lnTo>
                  <a:lnTo>
                    <a:pt x="1269" y="790"/>
                  </a:lnTo>
                  <a:lnTo>
                    <a:pt x="1273" y="791"/>
                  </a:lnTo>
                  <a:lnTo>
                    <a:pt x="1273" y="791"/>
                  </a:lnTo>
                  <a:lnTo>
                    <a:pt x="1275" y="792"/>
                  </a:lnTo>
                  <a:lnTo>
                    <a:pt x="1276" y="792"/>
                  </a:lnTo>
                  <a:lnTo>
                    <a:pt x="1280" y="791"/>
                  </a:lnTo>
                  <a:lnTo>
                    <a:pt x="1283" y="787"/>
                  </a:lnTo>
                  <a:lnTo>
                    <a:pt x="1286" y="784"/>
                  </a:lnTo>
                  <a:lnTo>
                    <a:pt x="1286" y="784"/>
                  </a:lnTo>
                  <a:lnTo>
                    <a:pt x="1286" y="781"/>
                  </a:lnTo>
                  <a:lnTo>
                    <a:pt x="1284" y="780"/>
                  </a:lnTo>
                  <a:lnTo>
                    <a:pt x="1279" y="777"/>
                  </a:lnTo>
                  <a:lnTo>
                    <a:pt x="1279" y="777"/>
                  </a:lnTo>
                  <a:lnTo>
                    <a:pt x="1277" y="775"/>
                  </a:lnTo>
                  <a:lnTo>
                    <a:pt x="1276" y="774"/>
                  </a:lnTo>
                  <a:lnTo>
                    <a:pt x="1277" y="768"/>
                  </a:lnTo>
                  <a:lnTo>
                    <a:pt x="1277" y="768"/>
                  </a:lnTo>
                  <a:lnTo>
                    <a:pt x="1276" y="765"/>
                  </a:lnTo>
                  <a:lnTo>
                    <a:pt x="1272" y="763"/>
                  </a:lnTo>
                  <a:lnTo>
                    <a:pt x="1269" y="760"/>
                  </a:lnTo>
                  <a:lnTo>
                    <a:pt x="1266" y="757"/>
                  </a:lnTo>
                  <a:lnTo>
                    <a:pt x="1266" y="757"/>
                  </a:lnTo>
                  <a:lnTo>
                    <a:pt x="1266" y="754"/>
                  </a:lnTo>
                  <a:lnTo>
                    <a:pt x="1263" y="753"/>
                  </a:lnTo>
                  <a:lnTo>
                    <a:pt x="1262" y="750"/>
                  </a:lnTo>
                  <a:lnTo>
                    <a:pt x="1260" y="747"/>
                  </a:lnTo>
                  <a:lnTo>
                    <a:pt x="1260" y="747"/>
                  </a:lnTo>
                  <a:lnTo>
                    <a:pt x="1260" y="746"/>
                  </a:lnTo>
                  <a:lnTo>
                    <a:pt x="1257" y="741"/>
                  </a:lnTo>
                  <a:lnTo>
                    <a:pt x="1256" y="738"/>
                  </a:lnTo>
                  <a:lnTo>
                    <a:pt x="1255" y="736"/>
                  </a:lnTo>
                  <a:lnTo>
                    <a:pt x="1255" y="736"/>
                  </a:lnTo>
                  <a:lnTo>
                    <a:pt x="1253" y="731"/>
                  </a:lnTo>
                  <a:lnTo>
                    <a:pt x="1249" y="727"/>
                  </a:lnTo>
                  <a:lnTo>
                    <a:pt x="1245" y="721"/>
                  </a:lnTo>
                  <a:lnTo>
                    <a:pt x="1243" y="717"/>
                  </a:lnTo>
                  <a:lnTo>
                    <a:pt x="1243" y="717"/>
                  </a:lnTo>
                  <a:lnTo>
                    <a:pt x="1242" y="714"/>
                  </a:lnTo>
                  <a:lnTo>
                    <a:pt x="1240" y="711"/>
                  </a:lnTo>
                  <a:lnTo>
                    <a:pt x="1238" y="707"/>
                  </a:lnTo>
                  <a:lnTo>
                    <a:pt x="1235" y="703"/>
                  </a:lnTo>
                  <a:lnTo>
                    <a:pt x="1235" y="703"/>
                  </a:lnTo>
                  <a:lnTo>
                    <a:pt x="1233" y="700"/>
                  </a:lnTo>
                  <a:lnTo>
                    <a:pt x="1232" y="700"/>
                  </a:lnTo>
                  <a:lnTo>
                    <a:pt x="1230" y="703"/>
                  </a:lnTo>
                  <a:lnTo>
                    <a:pt x="1228" y="709"/>
                  </a:lnTo>
                  <a:lnTo>
                    <a:pt x="1228" y="709"/>
                  </a:lnTo>
                  <a:lnTo>
                    <a:pt x="1226" y="713"/>
                  </a:lnTo>
                  <a:lnTo>
                    <a:pt x="1223" y="716"/>
                  </a:lnTo>
                  <a:lnTo>
                    <a:pt x="1220" y="717"/>
                  </a:lnTo>
                  <a:lnTo>
                    <a:pt x="1220" y="720"/>
                  </a:lnTo>
                  <a:lnTo>
                    <a:pt x="1220" y="720"/>
                  </a:lnTo>
                  <a:lnTo>
                    <a:pt x="1222" y="723"/>
                  </a:lnTo>
                  <a:lnTo>
                    <a:pt x="1222" y="726"/>
                  </a:lnTo>
                  <a:lnTo>
                    <a:pt x="1219" y="728"/>
                  </a:lnTo>
                  <a:lnTo>
                    <a:pt x="1219" y="728"/>
                  </a:lnTo>
                  <a:lnTo>
                    <a:pt x="1218" y="731"/>
                  </a:lnTo>
                  <a:lnTo>
                    <a:pt x="1218" y="734"/>
                  </a:lnTo>
                  <a:lnTo>
                    <a:pt x="1218" y="737"/>
                  </a:lnTo>
                  <a:lnTo>
                    <a:pt x="1215" y="738"/>
                  </a:lnTo>
                  <a:lnTo>
                    <a:pt x="1215" y="738"/>
                  </a:lnTo>
                  <a:lnTo>
                    <a:pt x="1213" y="738"/>
                  </a:lnTo>
                  <a:lnTo>
                    <a:pt x="1212" y="740"/>
                  </a:lnTo>
                  <a:lnTo>
                    <a:pt x="1212" y="743"/>
                  </a:lnTo>
                  <a:lnTo>
                    <a:pt x="1210" y="746"/>
                  </a:lnTo>
                  <a:lnTo>
                    <a:pt x="1209" y="744"/>
                  </a:lnTo>
                  <a:lnTo>
                    <a:pt x="1209" y="744"/>
                  </a:lnTo>
                  <a:lnTo>
                    <a:pt x="1206" y="741"/>
                  </a:lnTo>
                  <a:lnTo>
                    <a:pt x="1203" y="741"/>
                  </a:lnTo>
                  <a:lnTo>
                    <a:pt x="1201" y="743"/>
                  </a:lnTo>
                  <a:lnTo>
                    <a:pt x="1201" y="746"/>
                  </a:lnTo>
                  <a:lnTo>
                    <a:pt x="1201" y="746"/>
                  </a:lnTo>
                  <a:lnTo>
                    <a:pt x="1199" y="747"/>
                  </a:lnTo>
                  <a:lnTo>
                    <a:pt x="1198" y="748"/>
                  </a:lnTo>
                  <a:lnTo>
                    <a:pt x="1193" y="753"/>
                  </a:lnTo>
                  <a:lnTo>
                    <a:pt x="1188" y="754"/>
                  </a:lnTo>
                  <a:lnTo>
                    <a:pt x="1183" y="754"/>
                  </a:lnTo>
                  <a:lnTo>
                    <a:pt x="1183" y="754"/>
                  </a:lnTo>
                  <a:lnTo>
                    <a:pt x="1181" y="753"/>
                  </a:lnTo>
                  <a:lnTo>
                    <a:pt x="1179" y="750"/>
                  </a:lnTo>
                  <a:lnTo>
                    <a:pt x="1178" y="747"/>
                  </a:lnTo>
                  <a:lnTo>
                    <a:pt x="1176" y="747"/>
                  </a:lnTo>
                  <a:lnTo>
                    <a:pt x="1175" y="747"/>
                  </a:lnTo>
                  <a:lnTo>
                    <a:pt x="1175" y="747"/>
                  </a:lnTo>
                  <a:lnTo>
                    <a:pt x="1174" y="748"/>
                  </a:lnTo>
                  <a:lnTo>
                    <a:pt x="1174" y="747"/>
                  </a:lnTo>
                  <a:lnTo>
                    <a:pt x="1172" y="744"/>
                  </a:lnTo>
                  <a:lnTo>
                    <a:pt x="1169" y="741"/>
                  </a:lnTo>
                  <a:lnTo>
                    <a:pt x="1168" y="740"/>
                  </a:lnTo>
                  <a:lnTo>
                    <a:pt x="1166" y="740"/>
                  </a:lnTo>
                  <a:lnTo>
                    <a:pt x="1166" y="740"/>
                  </a:lnTo>
                  <a:lnTo>
                    <a:pt x="1162" y="740"/>
                  </a:lnTo>
                  <a:lnTo>
                    <a:pt x="1159" y="738"/>
                  </a:lnTo>
                  <a:lnTo>
                    <a:pt x="1158" y="737"/>
                  </a:lnTo>
                  <a:lnTo>
                    <a:pt x="1158" y="734"/>
                  </a:lnTo>
                  <a:lnTo>
                    <a:pt x="1158" y="734"/>
                  </a:lnTo>
                  <a:lnTo>
                    <a:pt x="1158" y="733"/>
                  </a:lnTo>
                  <a:lnTo>
                    <a:pt x="1156" y="730"/>
                  </a:lnTo>
                  <a:lnTo>
                    <a:pt x="1154" y="727"/>
                  </a:lnTo>
                  <a:lnTo>
                    <a:pt x="1151" y="726"/>
                  </a:lnTo>
                  <a:lnTo>
                    <a:pt x="1151" y="724"/>
                  </a:lnTo>
                  <a:lnTo>
                    <a:pt x="1151" y="723"/>
                  </a:lnTo>
                  <a:lnTo>
                    <a:pt x="1151" y="723"/>
                  </a:lnTo>
                  <a:lnTo>
                    <a:pt x="1152" y="720"/>
                  </a:lnTo>
                  <a:lnTo>
                    <a:pt x="1152" y="716"/>
                  </a:lnTo>
                  <a:lnTo>
                    <a:pt x="1151" y="711"/>
                  </a:lnTo>
                  <a:lnTo>
                    <a:pt x="1149" y="704"/>
                  </a:lnTo>
                  <a:lnTo>
                    <a:pt x="1149" y="704"/>
                  </a:lnTo>
                  <a:lnTo>
                    <a:pt x="1149" y="700"/>
                  </a:lnTo>
                  <a:lnTo>
                    <a:pt x="1152" y="696"/>
                  </a:lnTo>
                  <a:lnTo>
                    <a:pt x="1154" y="694"/>
                  </a:lnTo>
                  <a:lnTo>
                    <a:pt x="1155" y="691"/>
                  </a:lnTo>
                  <a:lnTo>
                    <a:pt x="1155" y="691"/>
                  </a:lnTo>
                  <a:lnTo>
                    <a:pt x="1154" y="689"/>
                  </a:lnTo>
                  <a:lnTo>
                    <a:pt x="1152" y="689"/>
                  </a:lnTo>
                  <a:lnTo>
                    <a:pt x="1149" y="689"/>
                  </a:lnTo>
                  <a:lnTo>
                    <a:pt x="1146" y="690"/>
                  </a:lnTo>
                  <a:lnTo>
                    <a:pt x="1146" y="690"/>
                  </a:lnTo>
                  <a:lnTo>
                    <a:pt x="1144" y="691"/>
                  </a:lnTo>
                  <a:lnTo>
                    <a:pt x="1142" y="690"/>
                  </a:lnTo>
                  <a:lnTo>
                    <a:pt x="1141" y="687"/>
                  </a:lnTo>
                  <a:lnTo>
                    <a:pt x="1138" y="687"/>
                  </a:lnTo>
                  <a:lnTo>
                    <a:pt x="1138" y="687"/>
                  </a:lnTo>
                  <a:lnTo>
                    <a:pt x="1132" y="687"/>
                  </a:lnTo>
                  <a:lnTo>
                    <a:pt x="1127" y="686"/>
                  </a:lnTo>
                  <a:lnTo>
                    <a:pt x="1121" y="684"/>
                  </a:lnTo>
                  <a:lnTo>
                    <a:pt x="1119" y="683"/>
                  </a:lnTo>
                  <a:lnTo>
                    <a:pt x="1118" y="680"/>
                  </a:lnTo>
                  <a:lnTo>
                    <a:pt x="1118" y="680"/>
                  </a:lnTo>
                  <a:lnTo>
                    <a:pt x="1117" y="677"/>
                  </a:lnTo>
                  <a:lnTo>
                    <a:pt x="1115" y="676"/>
                  </a:lnTo>
                  <a:lnTo>
                    <a:pt x="1112" y="674"/>
                  </a:lnTo>
                  <a:lnTo>
                    <a:pt x="1111" y="672"/>
                  </a:lnTo>
                  <a:lnTo>
                    <a:pt x="1111" y="672"/>
                  </a:lnTo>
                  <a:lnTo>
                    <a:pt x="1108" y="669"/>
                  </a:lnTo>
                  <a:lnTo>
                    <a:pt x="1107" y="667"/>
                  </a:lnTo>
                  <a:lnTo>
                    <a:pt x="1104" y="667"/>
                  </a:lnTo>
                  <a:lnTo>
                    <a:pt x="1102" y="666"/>
                  </a:lnTo>
                  <a:lnTo>
                    <a:pt x="1102" y="666"/>
                  </a:lnTo>
                  <a:lnTo>
                    <a:pt x="1102" y="663"/>
                  </a:lnTo>
                  <a:lnTo>
                    <a:pt x="1101" y="660"/>
                  </a:lnTo>
                  <a:lnTo>
                    <a:pt x="1100" y="660"/>
                  </a:lnTo>
                  <a:lnTo>
                    <a:pt x="1097" y="659"/>
                  </a:lnTo>
                  <a:lnTo>
                    <a:pt x="1097" y="659"/>
                  </a:lnTo>
                  <a:lnTo>
                    <a:pt x="1094" y="659"/>
                  </a:lnTo>
                  <a:lnTo>
                    <a:pt x="1091" y="656"/>
                  </a:lnTo>
                  <a:lnTo>
                    <a:pt x="1088" y="654"/>
                  </a:lnTo>
                  <a:lnTo>
                    <a:pt x="1085" y="653"/>
                  </a:lnTo>
                  <a:lnTo>
                    <a:pt x="1085" y="653"/>
                  </a:lnTo>
                  <a:lnTo>
                    <a:pt x="1080" y="653"/>
                  </a:lnTo>
                  <a:lnTo>
                    <a:pt x="1075" y="654"/>
                  </a:lnTo>
                  <a:lnTo>
                    <a:pt x="1068" y="659"/>
                  </a:lnTo>
                  <a:lnTo>
                    <a:pt x="1068" y="659"/>
                  </a:lnTo>
                  <a:lnTo>
                    <a:pt x="1065" y="659"/>
                  </a:lnTo>
                  <a:lnTo>
                    <a:pt x="1061" y="657"/>
                  </a:lnTo>
                  <a:lnTo>
                    <a:pt x="1057" y="656"/>
                  </a:lnTo>
                  <a:lnTo>
                    <a:pt x="1054" y="656"/>
                  </a:lnTo>
                  <a:lnTo>
                    <a:pt x="1054" y="656"/>
                  </a:lnTo>
                  <a:lnTo>
                    <a:pt x="1053" y="657"/>
                  </a:lnTo>
                  <a:lnTo>
                    <a:pt x="1050" y="656"/>
                  </a:lnTo>
                  <a:lnTo>
                    <a:pt x="1047" y="654"/>
                  </a:lnTo>
                  <a:lnTo>
                    <a:pt x="1041" y="652"/>
                  </a:lnTo>
                  <a:lnTo>
                    <a:pt x="1041" y="652"/>
                  </a:lnTo>
                  <a:lnTo>
                    <a:pt x="1027" y="650"/>
                  </a:lnTo>
                  <a:lnTo>
                    <a:pt x="1023" y="650"/>
                  </a:lnTo>
                  <a:lnTo>
                    <a:pt x="1020" y="652"/>
                  </a:lnTo>
                  <a:lnTo>
                    <a:pt x="1020" y="652"/>
                  </a:lnTo>
                  <a:lnTo>
                    <a:pt x="1018" y="654"/>
                  </a:lnTo>
                  <a:lnTo>
                    <a:pt x="1016" y="656"/>
                  </a:lnTo>
                  <a:lnTo>
                    <a:pt x="1014" y="659"/>
                  </a:lnTo>
                  <a:lnTo>
                    <a:pt x="1013" y="663"/>
                  </a:lnTo>
                  <a:lnTo>
                    <a:pt x="1013" y="663"/>
                  </a:lnTo>
                  <a:lnTo>
                    <a:pt x="1016" y="667"/>
                  </a:lnTo>
                  <a:lnTo>
                    <a:pt x="1018" y="670"/>
                  </a:lnTo>
                  <a:lnTo>
                    <a:pt x="1021" y="672"/>
                  </a:lnTo>
                  <a:lnTo>
                    <a:pt x="1024" y="674"/>
                  </a:lnTo>
                  <a:lnTo>
                    <a:pt x="1024" y="674"/>
                  </a:lnTo>
                  <a:lnTo>
                    <a:pt x="1024" y="677"/>
                  </a:lnTo>
                  <a:lnTo>
                    <a:pt x="1023" y="679"/>
                  </a:lnTo>
                  <a:lnTo>
                    <a:pt x="1021" y="680"/>
                  </a:lnTo>
                  <a:lnTo>
                    <a:pt x="1020" y="683"/>
                  </a:lnTo>
                  <a:lnTo>
                    <a:pt x="1020" y="683"/>
                  </a:lnTo>
                  <a:lnTo>
                    <a:pt x="1018" y="686"/>
                  </a:lnTo>
                  <a:lnTo>
                    <a:pt x="1017" y="687"/>
                  </a:lnTo>
                  <a:lnTo>
                    <a:pt x="1016" y="689"/>
                  </a:lnTo>
                  <a:lnTo>
                    <a:pt x="1014" y="690"/>
                  </a:lnTo>
                  <a:lnTo>
                    <a:pt x="1014" y="690"/>
                  </a:lnTo>
                  <a:lnTo>
                    <a:pt x="1016" y="691"/>
                  </a:lnTo>
                  <a:lnTo>
                    <a:pt x="1017" y="693"/>
                  </a:lnTo>
                  <a:lnTo>
                    <a:pt x="1018" y="696"/>
                  </a:lnTo>
                  <a:lnTo>
                    <a:pt x="1020" y="699"/>
                  </a:lnTo>
                  <a:lnTo>
                    <a:pt x="1020" y="699"/>
                  </a:lnTo>
                  <a:lnTo>
                    <a:pt x="1021" y="703"/>
                  </a:lnTo>
                  <a:lnTo>
                    <a:pt x="1023" y="706"/>
                  </a:lnTo>
                  <a:lnTo>
                    <a:pt x="1026" y="709"/>
                  </a:lnTo>
                  <a:lnTo>
                    <a:pt x="1026" y="713"/>
                  </a:lnTo>
                  <a:lnTo>
                    <a:pt x="1026" y="713"/>
                  </a:lnTo>
                  <a:lnTo>
                    <a:pt x="1026" y="718"/>
                  </a:lnTo>
                  <a:lnTo>
                    <a:pt x="1024" y="720"/>
                  </a:lnTo>
                  <a:lnTo>
                    <a:pt x="1020" y="721"/>
                  </a:lnTo>
                  <a:lnTo>
                    <a:pt x="1020" y="721"/>
                  </a:lnTo>
                  <a:lnTo>
                    <a:pt x="1018" y="723"/>
                  </a:lnTo>
                  <a:lnTo>
                    <a:pt x="1018" y="726"/>
                  </a:lnTo>
                  <a:lnTo>
                    <a:pt x="1017" y="728"/>
                  </a:lnTo>
                  <a:lnTo>
                    <a:pt x="1016" y="733"/>
                  </a:lnTo>
                  <a:lnTo>
                    <a:pt x="1016" y="733"/>
                  </a:lnTo>
                  <a:lnTo>
                    <a:pt x="1008" y="741"/>
                  </a:lnTo>
                  <a:lnTo>
                    <a:pt x="1008" y="744"/>
                  </a:lnTo>
                  <a:lnTo>
                    <a:pt x="1010" y="747"/>
                  </a:lnTo>
                  <a:lnTo>
                    <a:pt x="1010" y="747"/>
                  </a:lnTo>
                  <a:lnTo>
                    <a:pt x="1021" y="755"/>
                  </a:lnTo>
                  <a:lnTo>
                    <a:pt x="1028" y="760"/>
                  </a:lnTo>
                  <a:lnTo>
                    <a:pt x="1034" y="767"/>
                  </a:lnTo>
                  <a:lnTo>
                    <a:pt x="1034" y="767"/>
                  </a:lnTo>
                  <a:lnTo>
                    <a:pt x="1037" y="775"/>
                  </a:lnTo>
                  <a:lnTo>
                    <a:pt x="1038" y="784"/>
                  </a:lnTo>
                  <a:lnTo>
                    <a:pt x="1038" y="794"/>
                  </a:lnTo>
                  <a:lnTo>
                    <a:pt x="1037" y="802"/>
                  </a:lnTo>
                  <a:lnTo>
                    <a:pt x="1037" y="802"/>
                  </a:lnTo>
                  <a:lnTo>
                    <a:pt x="1037" y="805"/>
                  </a:lnTo>
                  <a:lnTo>
                    <a:pt x="1034" y="808"/>
                  </a:lnTo>
                  <a:lnTo>
                    <a:pt x="1028" y="814"/>
                  </a:lnTo>
                  <a:lnTo>
                    <a:pt x="1021" y="818"/>
                  </a:lnTo>
                  <a:lnTo>
                    <a:pt x="1014" y="824"/>
                  </a:lnTo>
                  <a:lnTo>
                    <a:pt x="1014" y="824"/>
                  </a:lnTo>
                  <a:lnTo>
                    <a:pt x="1008" y="829"/>
                  </a:lnTo>
                  <a:lnTo>
                    <a:pt x="1001" y="832"/>
                  </a:lnTo>
                  <a:lnTo>
                    <a:pt x="993" y="832"/>
                  </a:lnTo>
                  <a:lnTo>
                    <a:pt x="993" y="832"/>
                  </a:lnTo>
                  <a:lnTo>
                    <a:pt x="991" y="834"/>
                  </a:lnTo>
                  <a:lnTo>
                    <a:pt x="990" y="834"/>
                  </a:lnTo>
                  <a:lnTo>
                    <a:pt x="990" y="838"/>
                  </a:lnTo>
                  <a:lnTo>
                    <a:pt x="993" y="842"/>
                  </a:lnTo>
                  <a:lnTo>
                    <a:pt x="997" y="848"/>
                  </a:lnTo>
                  <a:lnTo>
                    <a:pt x="997" y="848"/>
                  </a:lnTo>
                  <a:lnTo>
                    <a:pt x="1000" y="852"/>
                  </a:lnTo>
                  <a:lnTo>
                    <a:pt x="1000" y="856"/>
                  </a:lnTo>
                  <a:lnTo>
                    <a:pt x="1000" y="859"/>
                  </a:lnTo>
                  <a:lnTo>
                    <a:pt x="1001" y="864"/>
                  </a:lnTo>
                  <a:lnTo>
                    <a:pt x="1001" y="864"/>
                  </a:lnTo>
                  <a:lnTo>
                    <a:pt x="1003" y="869"/>
                  </a:lnTo>
                  <a:lnTo>
                    <a:pt x="1003" y="874"/>
                  </a:lnTo>
                  <a:lnTo>
                    <a:pt x="1003" y="879"/>
                  </a:lnTo>
                  <a:lnTo>
                    <a:pt x="1006" y="883"/>
                  </a:lnTo>
                  <a:lnTo>
                    <a:pt x="1006" y="883"/>
                  </a:lnTo>
                  <a:lnTo>
                    <a:pt x="1007" y="888"/>
                  </a:lnTo>
                  <a:lnTo>
                    <a:pt x="1007" y="891"/>
                  </a:lnTo>
                  <a:lnTo>
                    <a:pt x="1006" y="893"/>
                  </a:lnTo>
                  <a:lnTo>
                    <a:pt x="1001" y="896"/>
                  </a:lnTo>
                  <a:lnTo>
                    <a:pt x="1001" y="896"/>
                  </a:lnTo>
                  <a:lnTo>
                    <a:pt x="1000" y="899"/>
                  </a:lnTo>
                  <a:lnTo>
                    <a:pt x="1001" y="901"/>
                  </a:lnTo>
                  <a:lnTo>
                    <a:pt x="1003" y="902"/>
                  </a:lnTo>
                  <a:lnTo>
                    <a:pt x="1004" y="905"/>
                  </a:lnTo>
                  <a:lnTo>
                    <a:pt x="1004" y="905"/>
                  </a:lnTo>
                  <a:lnTo>
                    <a:pt x="1004" y="908"/>
                  </a:lnTo>
                  <a:lnTo>
                    <a:pt x="1003" y="908"/>
                  </a:lnTo>
                  <a:lnTo>
                    <a:pt x="997" y="905"/>
                  </a:lnTo>
                  <a:lnTo>
                    <a:pt x="997" y="905"/>
                  </a:lnTo>
                  <a:lnTo>
                    <a:pt x="996" y="903"/>
                  </a:lnTo>
                  <a:lnTo>
                    <a:pt x="994" y="903"/>
                  </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 y="909"/>
                  </a:lnTo>
                  <a:lnTo>
                    <a:pt x="973" y="906"/>
                  </a:lnTo>
                  <a:lnTo>
                    <a:pt x="973" y="902"/>
                  </a:lnTo>
                  <a:lnTo>
                    <a:pt x="969" y="898"/>
                  </a:lnTo>
                  <a:lnTo>
                    <a:pt x="969" y="898"/>
                  </a:lnTo>
                  <a:lnTo>
                    <a:pt x="962" y="893"/>
                  </a:lnTo>
                  <a:lnTo>
                    <a:pt x="959" y="891"/>
                  </a:lnTo>
                  <a:lnTo>
                    <a:pt x="957" y="888"/>
                  </a:lnTo>
                  <a:lnTo>
                    <a:pt x="957" y="888"/>
                  </a:lnTo>
                  <a:lnTo>
                    <a:pt x="956" y="883"/>
                  </a:lnTo>
                  <a:lnTo>
                    <a:pt x="952" y="881"/>
                  </a:lnTo>
                  <a:lnTo>
                    <a:pt x="949" y="876"/>
                  </a:lnTo>
                  <a:lnTo>
                    <a:pt x="947" y="875"/>
                  </a:lnTo>
                  <a:lnTo>
                    <a:pt x="947" y="874"/>
                  </a:lnTo>
                  <a:lnTo>
                    <a:pt x="947" y="874"/>
                  </a:lnTo>
                  <a:lnTo>
                    <a:pt x="947" y="861"/>
                  </a:lnTo>
                  <a:lnTo>
                    <a:pt x="947" y="854"/>
                  </a:lnTo>
                  <a:lnTo>
                    <a:pt x="946" y="848"/>
                  </a:lnTo>
                  <a:lnTo>
                    <a:pt x="946" y="848"/>
                  </a:lnTo>
                  <a:lnTo>
                    <a:pt x="944" y="845"/>
                  </a:lnTo>
                  <a:lnTo>
                    <a:pt x="944" y="842"/>
                  </a:lnTo>
                  <a:lnTo>
                    <a:pt x="947" y="835"/>
                  </a:lnTo>
                  <a:lnTo>
                    <a:pt x="947" y="835"/>
                  </a:lnTo>
                  <a:lnTo>
                    <a:pt x="947" y="832"/>
                  </a:lnTo>
                  <a:lnTo>
                    <a:pt x="946" y="829"/>
                  </a:lnTo>
                  <a:lnTo>
                    <a:pt x="943" y="827"/>
                  </a:lnTo>
                  <a:lnTo>
                    <a:pt x="939" y="825"/>
                  </a:lnTo>
                  <a:lnTo>
                    <a:pt x="939" y="825"/>
                  </a:lnTo>
                  <a:lnTo>
                    <a:pt x="927" y="825"/>
                  </a:lnTo>
                  <a:lnTo>
                    <a:pt x="915" y="824"/>
                  </a:lnTo>
                  <a:lnTo>
                    <a:pt x="915" y="824"/>
                  </a:lnTo>
                  <a:lnTo>
                    <a:pt x="903" y="824"/>
                  </a:lnTo>
                  <a:lnTo>
                    <a:pt x="900" y="822"/>
                  </a:lnTo>
                  <a:lnTo>
                    <a:pt x="898" y="821"/>
                  </a:lnTo>
                  <a:lnTo>
                    <a:pt x="898" y="821"/>
                  </a:lnTo>
                  <a:lnTo>
                    <a:pt x="890" y="817"/>
                  </a:lnTo>
                  <a:lnTo>
                    <a:pt x="883" y="812"/>
                  </a:lnTo>
                  <a:lnTo>
                    <a:pt x="876" y="811"/>
                  </a:lnTo>
                  <a:lnTo>
                    <a:pt x="876" y="811"/>
                  </a:lnTo>
                  <a:lnTo>
                    <a:pt x="869" y="808"/>
                  </a:lnTo>
                  <a:lnTo>
                    <a:pt x="863" y="805"/>
                  </a:lnTo>
                  <a:lnTo>
                    <a:pt x="861" y="801"/>
                  </a:lnTo>
                  <a:lnTo>
                    <a:pt x="859" y="798"/>
                  </a:lnTo>
                  <a:lnTo>
                    <a:pt x="859" y="798"/>
                  </a:lnTo>
                  <a:lnTo>
                    <a:pt x="856" y="797"/>
                  </a:lnTo>
                  <a:lnTo>
                    <a:pt x="852" y="794"/>
                  </a:lnTo>
                  <a:lnTo>
                    <a:pt x="848" y="792"/>
                  </a:lnTo>
                  <a:lnTo>
                    <a:pt x="843" y="790"/>
                  </a:lnTo>
                  <a:lnTo>
                    <a:pt x="843" y="790"/>
                  </a:lnTo>
                  <a:lnTo>
                    <a:pt x="841" y="788"/>
                  </a:lnTo>
                  <a:lnTo>
                    <a:pt x="836" y="787"/>
                  </a:lnTo>
                  <a:lnTo>
                    <a:pt x="826" y="785"/>
                  </a:lnTo>
                  <a:lnTo>
                    <a:pt x="826" y="785"/>
                  </a:lnTo>
                  <a:lnTo>
                    <a:pt x="822" y="784"/>
                  </a:lnTo>
                  <a:lnTo>
                    <a:pt x="816" y="781"/>
                  </a:lnTo>
                  <a:lnTo>
                    <a:pt x="811" y="778"/>
                  </a:lnTo>
                  <a:lnTo>
                    <a:pt x="805" y="777"/>
                  </a:lnTo>
                  <a:lnTo>
                    <a:pt x="805" y="777"/>
                  </a:lnTo>
                  <a:lnTo>
                    <a:pt x="799" y="778"/>
                  </a:lnTo>
                  <a:lnTo>
                    <a:pt x="792" y="781"/>
                  </a:lnTo>
                  <a:lnTo>
                    <a:pt x="781" y="784"/>
                  </a:lnTo>
                  <a:lnTo>
                    <a:pt x="781" y="784"/>
                  </a:lnTo>
                  <a:lnTo>
                    <a:pt x="781" y="784"/>
                  </a:lnTo>
                  <a:lnTo>
                    <a:pt x="781" y="781"/>
                  </a:lnTo>
                  <a:lnTo>
                    <a:pt x="784" y="777"/>
                  </a:lnTo>
                  <a:lnTo>
                    <a:pt x="784" y="777"/>
                  </a:lnTo>
                  <a:lnTo>
                    <a:pt x="784" y="773"/>
                  </a:lnTo>
                  <a:lnTo>
                    <a:pt x="781" y="768"/>
                  </a:lnTo>
                  <a:lnTo>
                    <a:pt x="777" y="755"/>
                  </a:lnTo>
                  <a:lnTo>
                    <a:pt x="777" y="755"/>
                  </a:lnTo>
                  <a:lnTo>
                    <a:pt x="775" y="751"/>
                  </a:lnTo>
                  <a:lnTo>
                    <a:pt x="772" y="746"/>
                  </a:lnTo>
                  <a:lnTo>
                    <a:pt x="769" y="743"/>
                  </a:lnTo>
                  <a:lnTo>
                    <a:pt x="765" y="743"/>
                  </a:lnTo>
                  <a:lnTo>
                    <a:pt x="765" y="743"/>
                  </a:lnTo>
                  <a:lnTo>
                    <a:pt x="760" y="743"/>
                  </a:lnTo>
                  <a:lnTo>
                    <a:pt x="754" y="741"/>
                  </a:lnTo>
                  <a:lnTo>
                    <a:pt x="747" y="738"/>
                  </a:lnTo>
                  <a:lnTo>
                    <a:pt x="747" y="738"/>
                  </a:lnTo>
                  <a:lnTo>
                    <a:pt x="745" y="734"/>
                  </a:lnTo>
                  <a:lnTo>
                    <a:pt x="745" y="726"/>
                  </a:lnTo>
                  <a:lnTo>
                    <a:pt x="745" y="716"/>
                  </a:lnTo>
                  <a:lnTo>
                    <a:pt x="747" y="707"/>
                  </a:lnTo>
                  <a:lnTo>
                    <a:pt x="747" y="707"/>
                  </a:lnTo>
                  <a:lnTo>
                    <a:pt x="748" y="700"/>
                  </a:lnTo>
                  <a:lnTo>
                    <a:pt x="752" y="693"/>
                  </a:lnTo>
                  <a:lnTo>
                    <a:pt x="755" y="686"/>
                  </a:lnTo>
                  <a:lnTo>
                    <a:pt x="757" y="681"/>
                  </a:lnTo>
                  <a:lnTo>
                    <a:pt x="757" y="681"/>
                  </a:lnTo>
                  <a:lnTo>
                    <a:pt x="758" y="677"/>
                  </a:lnTo>
                  <a:lnTo>
                    <a:pt x="761" y="674"/>
                  </a:lnTo>
                  <a:lnTo>
                    <a:pt x="768" y="672"/>
                  </a:lnTo>
                  <a:lnTo>
                    <a:pt x="768" y="672"/>
                  </a:lnTo>
                  <a:lnTo>
                    <a:pt x="769" y="672"/>
                  </a:lnTo>
                  <a:lnTo>
                    <a:pt x="771" y="669"/>
                  </a:lnTo>
                  <a:lnTo>
                    <a:pt x="772" y="666"/>
                  </a:lnTo>
                  <a:lnTo>
                    <a:pt x="772" y="662"/>
                  </a:lnTo>
                  <a:lnTo>
                    <a:pt x="774" y="660"/>
                  </a:lnTo>
                  <a:lnTo>
                    <a:pt x="775" y="659"/>
                  </a:lnTo>
                  <a:lnTo>
                    <a:pt x="775" y="659"/>
                  </a:lnTo>
                  <a:lnTo>
                    <a:pt x="778" y="659"/>
                  </a:lnTo>
                  <a:lnTo>
                    <a:pt x="779" y="657"/>
                  </a:lnTo>
                  <a:lnTo>
                    <a:pt x="782" y="652"/>
                  </a:lnTo>
                  <a:lnTo>
                    <a:pt x="782" y="652"/>
                  </a:lnTo>
                  <a:lnTo>
                    <a:pt x="784" y="650"/>
                  </a:lnTo>
                  <a:lnTo>
                    <a:pt x="785" y="649"/>
                  </a:lnTo>
                  <a:lnTo>
                    <a:pt x="787" y="649"/>
                  </a:lnTo>
                  <a:lnTo>
                    <a:pt x="785" y="647"/>
                  </a:lnTo>
                  <a:lnTo>
                    <a:pt x="785" y="647"/>
                  </a:lnTo>
                  <a:lnTo>
                    <a:pt x="784" y="644"/>
                  </a:lnTo>
                  <a:lnTo>
                    <a:pt x="785" y="643"/>
                  </a:lnTo>
                  <a:lnTo>
                    <a:pt x="794" y="643"/>
                  </a:lnTo>
                  <a:lnTo>
                    <a:pt x="794" y="643"/>
                  </a:lnTo>
                  <a:lnTo>
                    <a:pt x="799" y="642"/>
                  </a:lnTo>
                  <a:lnTo>
                    <a:pt x="806" y="640"/>
                  </a:lnTo>
                  <a:lnTo>
                    <a:pt x="811" y="637"/>
                  </a:lnTo>
                  <a:lnTo>
                    <a:pt x="812" y="635"/>
                  </a:lnTo>
                  <a:lnTo>
                    <a:pt x="812" y="632"/>
                  </a:lnTo>
                  <a:lnTo>
                    <a:pt x="812" y="632"/>
                  </a:lnTo>
                  <a:lnTo>
                    <a:pt x="811" y="629"/>
                  </a:lnTo>
                  <a:lnTo>
                    <a:pt x="808" y="627"/>
                  </a:lnTo>
                  <a:lnTo>
                    <a:pt x="799" y="626"/>
                  </a:lnTo>
                  <a:lnTo>
                    <a:pt x="792" y="626"/>
                  </a:lnTo>
                  <a:lnTo>
                    <a:pt x="789" y="625"/>
                  </a:lnTo>
                  <a:lnTo>
                    <a:pt x="788" y="623"/>
                  </a:lnTo>
                  <a:lnTo>
                    <a:pt x="788" y="623"/>
                  </a:lnTo>
                  <a:lnTo>
                    <a:pt x="788" y="620"/>
                  </a:lnTo>
                  <a:lnTo>
                    <a:pt x="784" y="619"/>
                  </a:lnTo>
                  <a:lnTo>
                    <a:pt x="775" y="616"/>
                  </a:lnTo>
                  <a:lnTo>
                    <a:pt x="767" y="615"/>
                  </a:lnTo>
                  <a:lnTo>
                    <a:pt x="764" y="613"/>
                  </a:lnTo>
                  <a:lnTo>
                    <a:pt x="764" y="612"/>
                  </a:lnTo>
                  <a:lnTo>
                    <a:pt x="764" y="612"/>
                  </a:lnTo>
                  <a:lnTo>
                    <a:pt x="765" y="610"/>
                  </a:lnTo>
                  <a:lnTo>
                    <a:pt x="768" y="610"/>
                  </a:lnTo>
                  <a:lnTo>
                    <a:pt x="778" y="612"/>
                  </a:lnTo>
                  <a:lnTo>
                    <a:pt x="799" y="617"/>
                  </a:lnTo>
                  <a:lnTo>
                    <a:pt x="799" y="617"/>
                  </a:lnTo>
                  <a:lnTo>
                    <a:pt x="809" y="620"/>
                  </a:lnTo>
                  <a:lnTo>
                    <a:pt x="819" y="620"/>
                  </a:lnTo>
                  <a:lnTo>
                    <a:pt x="819" y="620"/>
                  </a:lnTo>
                  <a:lnTo>
                    <a:pt x="821" y="620"/>
                  </a:lnTo>
                  <a:lnTo>
                    <a:pt x="822" y="619"/>
                  </a:lnTo>
                  <a:lnTo>
                    <a:pt x="824" y="615"/>
                  </a:lnTo>
                  <a:lnTo>
                    <a:pt x="822" y="610"/>
                  </a:lnTo>
                  <a:lnTo>
                    <a:pt x="822" y="608"/>
                  </a:lnTo>
                  <a:lnTo>
                    <a:pt x="822" y="608"/>
                  </a:lnTo>
                  <a:lnTo>
                    <a:pt x="824" y="606"/>
                  </a:lnTo>
                  <a:lnTo>
                    <a:pt x="826" y="606"/>
                  </a:lnTo>
                  <a:lnTo>
                    <a:pt x="832" y="609"/>
                  </a:lnTo>
                  <a:lnTo>
                    <a:pt x="839" y="610"/>
                  </a:lnTo>
                  <a:lnTo>
                    <a:pt x="843" y="612"/>
                  </a:lnTo>
                  <a:lnTo>
                    <a:pt x="846" y="610"/>
                  </a:lnTo>
                  <a:lnTo>
                    <a:pt x="846" y="610"/>
                  </a:lnTo>
                  <a:lnTo>
                    <a:pt x="849" y="609"/>
                  </a:lnTo>
                  <a:lnTo>
                    <a:pt x="852" y="608"/>
                  </a:lnTo>
                  <a:lnTo>
                    <a:pt x="858" y="600"/>
                  </a:lnTo>
                  <a:lnTo>
                    <a:pt x="863" y="593"/>
                  </a:lnTo>
                  <a:lnTo>
                    <a:pt x="869" y="588"/>
                  </a:lnTo>
                  <a:lnTo>
                    <a:pt x="869" y="588"/>
                  </a:lnTo>
                  <a:lnTo>
                    <a:pt x="872" y="585"/>
                  </a:lnTo>
                  <a:lnTo>
                    <a:pt x="872" y="583"/>
                  </a:lnTo>
                  <a:lnTo>
                    <a:pt x="870" y="582"/>
                  </a:lnTo>
                  <a:lnTo>
                    <a:pt x="865" y="579"/>
                  </a:lnTo>
                  <a:lnTo>
                    <a:pt x="856" y="579"/>
                  </a:lnTo>
                  <a:lnTo>
                    <a:pt x="856" y="579"/>
                  </a:lnTo>
                  <a:lnTo>
                    <a:pt x="848" y="579"/>
                  </a:lnTo>
                  <a:lnTo>
                    <a:pt x="841" y="578"/>
                  </a:lnTo>
                  <a:lnTo>
                    <a:pt x="835" y="575"/>
                  </a:lnTo>
                  <a:lnTo>
                    <a:pt x="829" y="571"/>
                  </a:lnTo>
                  <a:lnTo>
                    <a:pt x="829" y="571"/>
                  </a:lnTo>
                  <a:lnTo>
                    <a:pt x="825" y="566"/>
                  </a:lnTo>
                  <a:lnTo>
                    <a:pt x="824" y="563"/>
                  </a:lnTo>
                  <a:lnTo>
                    <a:pt x="826" y="562"/>
                  </a:lnTo>
                  <a:lnTo>
                    <a:pt x="831" y="562"/>
                  </a:lnTo>
                  <a:lnTo>
                    <a:pt x="831" y="562"/>
                  </a:lnTo>
                  <a:lnTo>
                    <a:pt x="838" y="565"/>
                  </a:lnTo>
                  <a:lnTo>
                    <a:pt x="846" y="569"/>
                  </a:lnTo>
                  <a:lnTo>
                    <a:pt x="855" y="575"/>
                  </a:lnTo>
                  <a:lnTo>
                    <a:pt x="862" y="578"/>
                  </a:lnTo>
                  <a:lnTo>
                    <a:pt x="862" y="578"/>
                  </a:lnTo>
                  <a:lnTo>
                    <a:pt x="865" y="576"/>
                  </a:lnTo>
                  <a:lnTo>
                    <a:pt x="868" y="575"/>
                  </a:lnTo>
                  <a:lnTo>
                    <a:pt x="875" y="571"/>
                  </a:lnTo>
                  <a:lnTo>
                    <a:pt x="886" y="559"/>
                  </a:lnTo>
                  <a:lnTo>
                    <a:pt x="886" y="559"/>
                  </a:lnTo>
                  <a:lnTo>
                    <a:pt x="888" y="558"/>
                  </a:lnTo>
                  <a:lnTo>
                    <a:pt x="888" y="556"/>
                  </a:lnTo>
                  <a:lnTo>
                    <a:pt x="885" y="555"/>
                  </a:lnTo>
                  <a:lnTo>
                    <a:pt x="878" y="551"/>
                  </a:lnTo>
                  <a:lnTo>
                    <a:pt x="878" y="551"/>
                  </a:lnTo>
                  <a:lnTo>
                    <a:pt x="876" y="549"/>
                  </a:lnTo>
                  <a:lnTo>
                    <a:pt x="876" y="548"/>
                  </a:lnTo>
                  <a:lnTo>
                    <a:pt x="879" y="546"/>
                  </a:lnTo>
                  <a:lnTo>
                    <a:pt x="889" y="545"/>
                  </a:lnTo>
                  <a:lnTo>
                    <a:pt x="889" y="545"/>
                  </a:lnTo>
                  <a:lnTo>
                    <a:pt x="893" y="546"/>
                  </a:lnTo>
                  <a:lnTo>
                    <a:pt x="896" y="548"/>
                  </a:lnTo>
                  <a:lnTo>
                    <a:pt x="900" y="552"/>
                  </a:lnTo>
                  <a:lnTo>
                    <a:pt x="900" y="552"/>
                  </a:lnTo>
                  <a:lnTo>
                    <a:pt x="903" y="553"/>
                  </a:lnTo>
                  <a:lnTo>
                    <a:pt x="907" y="552"/>
                  </a:lnTo>
                  <a:lnTo>
                    <a:pt x="917" y="551"/>
                  </a:lnTo>
                  <a:lnTo>
                    <a:pt x="917" y="551"/>
                  </a:lnTo>
                  <a:lnTo>
                    <a:pt x="919" y="551"/>
                  </a:lnTo>
                  <a:lnTo>
                    <a:pt x="919" y="549"/>
                  </a:lnTo>
                  <a:lnTo>
                    <a:pt x="917" y="546"/>
                  </a:lnTo>
                  <a:lnTo>
                    <a:pt x="913" y="542"/>
                  </a:lnTo>
                  <a:lnTo>
                    <a:pt x="907" y="539"/>
                  </a:lnTo>
                  <a:lnTo>
                    <a:pt x="907" y="539"/>
                  </a:lnTo>
                  <a:lnTo>
                    <a:pt x="906" y="538"/>
                  </a:lnTo>
                  <a:lnTo>
                    <a:pt x="905" y="536"/>
                  </a:lnTo>
                  <a:lnTo>
                    <a:pt x="905" y="535"/>
                  </a:lnTo>
                  <a:lnTo>
                    <a:pt x="906" y="535"/>
                  </a:lnTo>
                  <a:lnTo>
                    <a:pt x="907" y="534"/>
                  </a:lnTo>
                  <a:lnTo>
                    <a:pt x="910" y="534"/>
                  </a:lnTo>
                  <a:lnTo>
                    <a:pt x="910" y="535"/>
                  </a:lnTo>
                  <a:lnTo>
                    <a:pt x="910" y="535"/>
                  </a:lnTo>
                  <a:lnTo>
                    <a:pt x="913" y="538"/>
                  </a:lnTo>
                  <a:lnTo>
                    <a:pt x="916" y="539"/>
                  </a:lnTo>
                  <a:lnTo>
                    <a:pt x="919" y="542"/>
                  </a:lnTo>
                  <a:lnTo>
                    <a:pt x="922" y="545"/>
                  </a:lnTo>
                  <a:lnTo>
                    <a:pt x="922" y="545"/>
                  </a:lnTo>
                  <a:lnTo>
                    <a:pt x="925" y="549"/>
                  </a:lnTo>
                  <a:lnTo>
                    <a:pt x="927" y="549"/>
                  </a:lnTo>
                  <a:lnTo>
                    <a:pt x="936" y="545"/>
                  </a:lnTo>
                  <a:lnTo>
                    <a:pt x="936" y="545"/>
                  </a:lnTo>
                  <a:lnTo>
                    <a:pt x="940" y="543"/>
                  </a:lnTo>
                  <a:lnTo>
                    <a:pt x="944" y="541"/>
                  </a:lnTo>
                  <a:lnTo>
                    <a:pt x="950" y="534"/>
                  </a:lnTo>
                  <a:lnTo>
                    <a:pt x="950" y="534"/>
                  </a:lnTo>
                  <a:lnTo>
                    <a:pt x="953" y="532"/>
                  </a:lnTo>
                  <a:lnTo>
                    <a:pt x="954" y="532"/>
                  </a:lnTo>
                  <a:lnTo>
                    <a:pt x="957" y="531"/>
                  </a:lnTo>
                  <a:lnTo>
                    <a:pt x="960" y="528"/>
                  </a:lnTo>
                  <a:lnTo>
                    <a:pt x="960" y="528"/>
                  </a:lnTo>
                  <a:lnTo>
                    <a:pt x="960" y="525"/>
                  </a:lnTo>
                  <a:lnTo>
                    <a:pt x="962" y="524"/>
                  </a:lnTo>
                  <a:lnTo>
                    <a:pt x="960" y="518"/>
                  </a:lnTo>
                  <a:lnTo>
                    <a:pt x="956" y="514"/>
                  </a:lnTo>
                  <a:lnTo>
                    <a:pt x="952" y="511"/>
                  </a:lnTo>
                  <a:lnTo>
                    <a:pt x="952" y="511"/>
                  </a:lnTo>
                  <a:lnTo>
                    <a:pt x="949" y="508"/>
                  </a:lnTo>
                  <a:lnTo>
                    <a:pt x="949" y="505"/>
                  </a:lnTo>
                  <a:lnTo>
                    <a:pt x="949" y="502"/>
                  </a:lnTo>
                  <a:lnTo>
                    <a:pt x="946" y="499"/>
                  </a:lnTo>
                  <a:lnTo>
                    <a:pt x="946" y="499"/>
                  </a:lnTo>
                  <a:lnTo>
                    <a:pt x="943" y="497"/>
                  </a:lnTo>
                  <a:lnTo>
                    <a:pt x="942" y="494"/>
                  </a:lnTo>
                  <a:lnTo>
                    <a:pt x="943" y="492"/>
                  </a:lnTo>
                  <a:lnTo>
                    <a:pt x="947" y="492"/>
                  </a:lnTo>
                  <a:lnTo>
                    <a:pt x="947" y="492"/>
                  </a:lnTo>
                  <a:lnTo>
                    <a:pt x="952" y="492"/>
                  </a:lnTo>
                  <a:lnTo>
                    <a:pt x="956" y="492"/>
                  </a:lnTo>
                  <a:lnTo>
                    <a:pt x="960" y="489"/>
                  </a:lnTo>
                  <a:lnTo>
                    <a:pt x="963" y="487"/>
                  </a:lnTo>
                  <a:lnTo>
                    <a:pt x="963" y="487"/>
                  </a:lnTo>
                  <a:lnTo>
                    <a:pt x="963" y="485"/>
                  </a:lnTo>
                  <a:lnTo>
                    <a:pt x="963" y="484"/>
                  </a:lnTo>
                  <a:lnTo>
                    <a:pt x="960" y="481"/>
                  </a:lnTo>
                  <a:lnTo>
                    <a:pt x="957" y="479"/>
                  </a:lnTo>
                  <a:lnTo>
                    <a:pt x="957" y="478"/>
                  </a:lnTo>
                  <a:lnTo>
                    <a:pt x="959" y="477"/>
                  </a:lnTo>
                  <a:lnTo>
                    <a:pt x="959" y="477"/>
                  </a:lnTo>
                  <a:lnTo>
                    <a:pt x="962" y="475"/>
                  </a:lnTo>
                  <a:lnTo>
                    <a:pt x="960" y="472"/>
                  </a:lnTo>
                  <a:lnTo>
                    <a:pt x="957" y="471"/>
                  </a:lnTo>
                  <a:lnTo>
                    <a:pt x="953" y="470"/>
                  </a:lnTo>
                  <a:lnTo>
                    <a:pt x="953" y="470"/>
                  </a:lnTo>
                  <a:lnTo>
                    <a:pt x="949" y="470"/>
                  </a:lnTo>
                  <a:lnTo>
                    <a:pt x="944" y="468"/>
                  </a:lnTo>
                  <a:lnTo>
                    <a:pt x="942" y="465"/>
                  </a:lnTo>
                  <a:lnTo>
                    <a:pt x="942" y="461"/>
                  </a:lnTo>
                  <a:lnTo>
                    <a:pt x="942" y="461"/>
                  </a:lnTo>
                  <a:lnTo>
                    <a:pt x="940" y="460"/>
                  </a:lnTo>
                  <a:lnTo>
                    <a:pt x="939" y="460"/>
                  </a:lnTo>
                  <a:lnTo>
                    <a:pt x="935" y="458"/>
                  </a:lnTo>
                  <a:lnTo>
                    <a:pt x="929" y="458"/>
                  </a:lnTo>
                  <a:lnTo>
                    <a:pt x="923" y="457"/>
                  </a:lnTo>
                  <a:lnTo>
                    <a:pt x="923" y="457"/>
                  </a:lnTo>
                  <a:lnTo>
                    <a:pt x="916" y="455"/>
                  </a:lnTo>
                  <a:lnTo>
                    <a:pt x="909" y="454"/>
                  </a:lnTo>
                  <a:lnTo>
                    <a:pt x="898" y="454"/>
                  </a:lnTo>
                  <a:lnTo>
                    <a:pt x="898" y="454"/>
                  </a:lnTo>
                  <a:lnTo>
                    <a:pt x="896" y="455"/>
                  </a:lnTo>
                  <a:lnTo>
                    <a:pt x="896" y="457"/>
                  </a:lnTo>
                  <a:lnTo>
                    <a:pt x="895" y="462"/>
                  </a:lnTo>
                  <a:lnTo>
                    <a:pt x="896" y="467"/>
                  </a:lnTo>
                  <a:lnTo>
                    <a:pt x="898" y="470"/>
                  </a:lnTo>
                  <a:lnTo>
                    <a:pt x="899" y="470"/>
                  </a:lnTo>
                  <a:lnTo>
                    <a:pt x="899" y="470"/>
                  </a:lnTo>
                  <a:lnTo>
                    <a:pt x="903" y="471"/>
                  </a:lnTo>
                  <a:lnTo>
                    <a:pt x="905" y="474"/>
                  </a:lnTo>
                  <a:lnTo>
                    <a:pt x="906" y="475"/>
                  </a:lnTo>
                  <a:lnTo>
                    <a:pt x="905" y="478"/>
                  </a:lnTo>
                  <a:lnTo>
                    <a:pt x="905" y="478"/>
                  </a:lnTo>
                  <a:lnTo>
                    <a:pt x="902" y="479"/>
                  </a:lnTo>
                  <a:lnTo>
                    <a:pt x="902" y="482"/>
                  </a:lnTo>
                  <a:lnTo>
                    <a:pt x="903" y="484"/>
                  </a:lnTo>
                  <a:lnTo>
                    <a:pt x="902" y="485"/>
                  </a:lnTo>
                  <a:lnTo>
                    <a:pt x="902" y="485"/>
                  </a:lnTo>
                  <a:lnTo>
                    <a:pt x="899" y="484"/>
                  </a:lnTo>
                  <a:lnTo>
                    <a:pt x="895" y="485"/>
                  </a:lnTo>
                  <a:lnTo>
                    <a:pt x="892" y="487"/>
                  </a:lnTo>
                  <a:lnTo>
                    <a:pt x="890" y="492"/>
                  </a:lnTo>
                  <a:lnTo>
                    <a:pt x="890" y="492"/>
                  </a:lnTo>
                  <a:lnTo>
                    <a:pt x="889" y="502"/>
                  </a:lnTo>
                  <a:lnTo>
                    <a:pt x="886" y="505"/>
                  </a:lnTo>
                  <a:lnTo>
                    <a:pt x="883" y="508"/>
                  </a:lnTo>
                  <a:lnTo>
                    <a:pt x="883" y="508"/>
                  </a:lnTo>
                  <a:lnTo>
                    <a:pt x="882" y="508"/>
                  </a:lnTo>
                  <a:lnTo>
                    <a:pt x="880" y="508"/>
                  </a:lnTo>
                  <a:lnTo>
                    <a:pt x="879" y="504"/>
                  </a:lnTo>
                  <a:lnTo>
                    <a:pt x="879" y="499"/>
                  </a:lnTo>
                  <a:lnTo>
                    <a:pt x="878" y="498"/>
                  </a:lnTo>
                  <a:lnTo>
                    <a:pt x="876" y="498"/>
                  </a:lnTo>
                  <a:lnTo>
                    <a:pt x="876" y="498"/>
                  </a:lnTo>
                  <a:lnTo>
                    <a:pt x="875" y="498"/>
                  </a:lnTo>
                  <a:lnTo>
                    <a:pt x="873" y="499"/>
                  </a:lnTo>
                  <a:lnTo>
                    <a:pt x="870" y="504"/>
                  </a:lnTo>
                  <a:lnTo>
                    <a:pt x="872" y="508"/>
                  </a:lnTo>
                  <a:lnTo>
                    <a:pt x="872" y="509"/>
                  </a:lnTo>
                  <a:lnTo>
                    <a:pt x="873" y="511"/>
                  </a:lnTo>
                  <a:lnTo>
                    <a:pt x="873" y="511"/>
                  </a:lnTo>
                  <a:lnTo>
                    <a:pt x="876" y="512"/>
                  </a:lnTo>
                  <a:lnTo>
                    <a:pt x="878" y="514"/>
                  </a:lnTo>
                  <a:lnTo>
                    <a:pt x="880" y="521"/>
                  </a:lnTo>
                  <a:lnTo>
                    <a:pt x="880" y="521"/>
                  </a:lnTo>
                  <a:lnTo>
                    <a:pt x="880" y="522"/>
                  </a:lnTo>
                  <a:lnTo>
                    <a:pt x="879" y="522"/>
                  </a:lnTo>
                  <a:lnTo>
                    <a:pt x="876" y="524"/>
                  </a:lnTo>
                  <a:lnTo>
                    <a:pt x="872" y="525"/>
                  </a:lnTo>
                  <a:lnTo>
                    <a:pt x="870" y="526"/>
                  </a:lnTo>
                  <a:lnTo>
                    <a:pt x="869" y="528"/>
                  </a:lnTo>
                  <a:lnTo>
                    <a:pt x="869" y="528"/>
                  </a:lnTo>
                  <a:lnTo>
                    <a:pt x="866" y="531"/>
                  </a:lnTo>
                  <a:lnTo>
                    <a:pt x="865" y="528"/>
                  </a:lnTo>
                  <a:lnTo>
                    <a:pt x="862" y="525"/>
                  </a:lnTo>
                  <a:lnTo>
                    <a:pt x="859" y="521"/>
                  </a:lnTo>
                  <a:lnTo>
                    <a:pt x="859" y="521"/>
                  </a:lnTo>
                  <a:lnTo>
                    <a:pt x="852" y="514"/>
                  </a:lnTo>
                  <a:lnTo>
                    <a:pt x="849" y="508"/>
                  </a:lnTo>
                  <a:lnTo>
                    <a:pt x="849" y="504"/>
                  </a:lnTo>
                  <a:lnTo>
                    <a:pt x="849" y="504"/>
                  </a:lnTo>
                  <a:lnTo>
                    <a:pt x="849" y="501"/>
                  </a:lnTo>
                  <a:lnTo>
                    <a:pt x="851" y="499"/>
                  </a:lnTo>
                  <a:lnTo>
                    <a:pt x="856" y="497"/>
                  </a:lnTo>
                  <a:lnTo>
                    <a:pt x="856" y="497"/>
                  </a:lnTo>
                  <a:lnTo>
                    <a:pt x="858" y="497"/>
                  </a:lnTo>
                  <a:lnTo>
                    <a:pt x="858" y="494"/>
                  </a:lnTo>
                  <a:lnTo>
                    <a:pt x="855" y="487"/>
                  </a:lnTo>
                  <a:lnTo>
                    <a:pt x="855" y="487"/>
                  </a:lnTo>
                  <a:lnTo>
                    <a:pt x="855" y="482"/>
                  </a:lnTo>
                  <a:lnTo>
                    <a:pt x="852" y="481"/>
                  </a:lnTo>
                  <a:lnTo>
                    <a:pt x="849" y="479"/>
                  </a:lnTo>
                  <a:lnTo>
                    <a:pt x="845" y="475"/>
                  </a:lnTo>
                  <a:lnTo>
                    <a:pt x="845" y="475"/>
                  </a:lnTo>
                  <a:lnTo>
                    <a:pt x="841" y="471"/>
                  </a:lnTo>
                  <a:lnTo>
                    <a:pt x="836" y="470"/>
                  </a:lnTo>
                  <a:lnTo>
                    <a:pt x="832" y="470"/>
                  </a:lnTo>
                  <a:lnTo>
                    <a:pt x="829" y="472"/>
                  </a:lnTo>
                  <a:lnTo>
                    <a:pt x="829" y="472"/>
                  </a:lnTo>
                  <a:lnTo>
                    <a:pt x="828" y="475"/>
                  </a:lnTo>
                  <a:lnTo>
                    <a:pt x="828" y="478"/>
                  </a:lnTo>
                  <a:lnTo>
                    <a:pt x="826" y="481"/>
                  </a:lnTo>
                  <a:lnTo>
                    <a:pt x="824" y="484"/>
                  </a:lnTo>
                  <a:lnTo>
                    <a:pt x="824" y="484"/>
                  </a:lnTo>
                  <a:lnTo>
                    <a:pt x="821" y="487"/>
                  </a:lnTo>
                  <a:lnTo>
                    <a:pt x="819" y="491"/>
                  </a:lnTo>
                  <a:lnTo>
                    <a:pt x="819" y="494"/>
                  </a:lnTo>
                  <a:lnTo>
                    <a:pt x="818" y="495"/>
                  </a:lnTo>
                  <a:lnTo>
                    <a:pt x="816" y="497"/>
                  </a:lnTo>
                  <a:lnTo>
                    <a:pt x="816" y="497"/>
                  </a:lnTo>
                  <a:lnTo>
                    <a:pt x="815" y="495"/>
                  </a:lnTo>
                  <a:lnTo>
                    <a:pt x="815" y="494"/>
                  </a:lnTo>
                  <a:lnTo>
                    <a:pt x="814" y="488"/>
                  </a:lnTo>
                  <a:lnTo>
                    <a:pt x="814" y="481"/>
                  </a:lnTo>
                  <a:lnTo>
                    <a:pt x="812" y="478"/>
                  </a:lnTo>
                  <a:lnTo>
                    <a:pt x="811" y="477"/>
                  </a:lnTo>
                  <a:lnTo>
                    <a:pt x="811" y="477"/>
                  </a:lnTo>
                  <a:lnTo>
                    <a:pt x="809" y="475"/>
                  </a:lnTo>
                  <a:lnTo>
                    <a:pt x="809" y="474"/>
                  </a:lnTo>
                  <a:lnTo>
                    <a:pt x="811" y="471"/>
                  </a:lnTo>
                  <a:lnTo>
                    <a:pt x="814" y="470"/>
                  </a:lnTo>
                  <a:lnTo>
                    <a:pt x="814" y="470"/>
                  </a:lnTo>
                  <a:lnTo>
                    <a:pt x="816" y="468"/>
                  </a:lnTo>
                  <a:lnTo>
                    <a:pt x="819" y="467"/>
                  </a:lnTo>
                  <a:lnTo>
                    <a:pt x="819" y="465"/>
                  </a:lnTo>
                  <a:lnTo>
                    <a:pt x="818" y="464"/>
                  </a:lnTo>
                  <a:lnTo>
                    <a:pt x="818" y="464"/>
                  </a:lnTo>
                  <a:lnTo>
                    <a:pt x="814" y="462"/>
                  </a:lnTo>
                  <a:lnTo>
                    <a:pt x="809" y="461"/>
                  </a:lnTo>
                  <a:lnTo>
                    <a:pt x="801" y="457"/>
                  </a:lnTo>
                  <a:lnTo>
                    <a:pt x="801" y="457"/>
                  </a:lnTo>
                  <a:lnTo>
                    <a:pt x="798" y="458"/>
                  </a:lnTo>
                  <a:lnTo>
                    <a:pt x="795" y="460"/>
                  </a:lnTo>
                  <a:lnTo>
                    <a:pt x="792" y="461"/>
                  </a:lnTo>
                  <a:lnTo>
                    <a:pt x="789" y="461"/>
                  </a:lnTo>
                  <a:lnTo>
                    <a:pt x="789" y="461"/>
                  </a:lnTo>
                  <a:lnTo>
                    <a:pt x="788" y="458"/>
                  </a:lnTo>
                  <a:lnTo>
                    <a:pt x="788" y="454"/>
                  </a:lnTo>
                  <a:lnTo>
                    <a:pt x="789" y="447"/>
                  </a:lnTo>
                  <a:lnTo>
                    <a:pt x="789" y="447"/>
                  </a:lnTo>
                  <a:lnTo>
                    <a:pt x="791" y="445"/>
                  </a:lnTo>
                  <a:lnTo>
                    <a:pt x="794" y="445"/>
                  </a:lnTo>
                  <a:lnTo>
                    <a:pt x="797" y="445"/>
                  </a:lnTo>
                  <a:lnTo>
                    <a:pt x="799" y="444"/>
                  </a:lnTo>
                  <a:lnTo>
                    <a:pt x="799" y="444"/>
                  </a:lnTo>
                  <a:lnTo>
                    <a:pt x="799" y="442"/>
                  </a:lnTo>
                  <a:lnTo>
                    <a:pt x="799" y="441"/>
                  </a:lnTo>
                  <a:lnTo>
                    <a:pt x="795" y="438"/>
                  </a:lnTo>
                  <a:lnTo>
                    <a:pt x="791" y="437"/>
                  </a:lnTo>
                  <a:lnTo>
                    <a:pt x="789" y="435"/>
                  </a:lnTo>
                  <a:lnTo>
                    <a:pt x="789" y="433"/>
                  </a:lnTo>
                  <a:lnTo>
                    <a:pt x="789" y="433"/>
                  </a:lnTo>
                  <a:lnTo>
                    <a:pt x="789" y="431"/>
                  </a:lnTo>
                  <a:lnTo>
                    <a:pt x="788" y="430"/>
                  </a:lnTo>
                  <a:lnTo>
                    <a:pt x="784" y="427"/>
                  </a:lnTo>
                  <a:lnTo>
                    <a:pt x="775" y="424"/>
                  </a:lnTo>
                  <a:lnTo>
                    <a:pt x="775" y="424"/>
                  </a:lnTo>
                  <a:lnTo>
                    <a:pt x="774" y="424"/>
                  </a:lnTo>
                  <a:lnTo>
                    <a:pt x="774" y="423"/>
                  </a:lnTo>
                  <a:lnTo>
                    <a:pt x="775" y="418"/>
                  </a:lnTo>
                  <a:lnTo>
                    <a:pt x="775" y="414"/>
                  </a:lnTo>
                  <a:lnTo>
                    <a:pt x="775" y="410"/>
                  </a:lnTo>
                  <a:lnTo>
                    <a:pt x="775" y="410"/>
                  </a:lnTo>
                  <a:lnTo>
                    <a:pt x="772" y="407"/>
                  </a:lnTo>
                  <a:lnTo>
                    <a:pt x="767" y="401"/>
                  </a:lnTo>
                  <a:lnTo>
                    <a:pt x="761" y="397"/>
                  </a:lnTo>
                  <a:lnTo>
                    <a:pt x="758" y="397"/>
                  </a:lnTo>
                  <a:lnTo>
                    <a:pt x="755" y="396"/>
                  </a:lnTo>
                  <a:lnTo>
                    <a:pt x="755" y="396"/>
                  </a:lnTo>
                  <a:lnTo>
                    <a:pt x="751" y="396"/>
                  </a:lnTo>
                  <a:lnTo>
                    <a:pt x="750" y="393"/>
                  </a:lnTo>
                  <a:lnTo>
                    <a:pt x="750" y="390"/>
                  </a:lnTo>
                  <a:lnTo>
                    <a:pt x="751" y="388"/>
                  </a:lnTo>
                  <a:lnTo>
                    <a:pt x="751" y="388"/>
                  </a:lnTo>
                  <a:lnTo>
                    <a:pt x="754" y="388"/>
                  </a:lnTo>
                  <a:lnTo>
                    <a:pt x="755" y="387"/>
                  </a:lnTo>
                  <a:lnTo>
                    <a:pt x="762" y="380"/>
                  </a:lnTo>
                  <a:lnTo>
                    <a:pt x="762" y="380"/>
                  </a:lnTo>
                  <a:lnTo>
                    <a:pt x="767" y="376"/>
                  </a:lnTo>
                  <a:lnTo>
                    <a:pt x="768" y="373"/>
                  </a:lnTo>
                  <a:lnTo>
                    <a:pt x="768" y="371"/>
                  </a:lnTo>
                  <a:lnTo>
                    <a:pt x="765" y="370"/>
                  </a:lnTo>
                  <a:lnTo>
                    <a:pt x="765" y="370"/>
                  </a:lnTo>
                  <a:lnTo>
                    <a:pt x="762" y="369"/>
                  </a:lnTo>
                  <a:lnTo>
                    <a:pt x="761" y="367"/>
                  </a:lnTo>
                  <a:lnTo>
                    <a:pt x="762" y="366"/>
                  </a:lnTo>
                  <a:lnTo>
                    <a:pt x="767" y="364"/>
                  </a:lnTo>
                  <a:lnTo>
                    <a:pt x="767" y="364"/>
                  </a:lnTo>
                  <a:lnTo>
                    <a:pt x="779" y="367"/>
                  </a:lnTo>
                  <a:lnTo>
                    <a:pt x="787" y="369"/>
                  </a:lnTo>
                  <a:lnTo>
                    <a:pt x="791" y="367"/>
                  </a:lnTo>
                  <a:lnTo>
                    <a:pt x="791" y="367"/>
                  </a:lnTo>
                  <a:lnTo>
                    <a:pt x="797" y="361"/>
                  </a:lnTo>
                  <a:lnTo>
                    <a:pt x="802" y="353"/>
                  </a:lnTo>
                  <a:lnTo>
                    <a:pt x="815" y="336"/>
                  </a:lnTo>
                  <a:lnTo>
                    <a:pt x="815" y="336"/>
                  </a:lnTo>
                  <a:lnTo>
                    <a:pt x="816" y="333"/>
                  </a:lnTo>
                  <a:lnTo>
                    <a:pt x="816" y="332"/>
                  </a:lnTo>
                  <a:lnTo>
                    <a:pt x="815" y="330"/>
                  </a:lnTo>
                  <a:lnTo>
                    <a:pt x="814" y="329"/>
                  </a:lnTo>
                  <a:lnTo>
                    <a:pt x="806" y="327"/>
                  </a:lnTo>
                  <a:lnTo>
                    <a:pt x="798" y="329"/>
                  </a:lnTo>
                  <a:lnTo>
                    <a:pt x="798" y="329"/>
                  </a:lnTo>
                  <a:lnTo>
                    <a:pt x="789" y="327"/>
                  </a:lnTo>
                  <a:lnTo>
                    <a:pt x="784" y="326"/>
                  </a:lnTo>
                  <a:lnTo>
                    <a:pt x="778" y="324"/>
                  </a:lnTo>
                  <a:lnTo>
                    <a:pt x="771" y="323"/>
                  </a:lnTo>
                  <a:lnTo>
                    <a:pt x="771" y="323"/>
                  </a:lnTo>
                  <a:lnTo>
                    <a:pt x="762" y="323"/>
                  </a:lnTo>
                  <a:lnTo>
                    <a:pt x="752" y="324"/>
                  </a:lnTo>
                  <a:lnTo>
                    <a:pt x="742" y="326"/>
                  </a:lnTo>
                  <a:lnTo>
                    <a:pt x="738" y="327"/>
                  </a:lnTo>
                  <a:lnTo>
                    <a:pt x="738" y="327"/>
                  </a:lnTo>
                  <a:lnTo>
                    <a:pt x="737" y="329"/>
                  </a:lnTo>
                  <a:lnTo>
                    <a:pt x="738" y="330"/>
                  </a:lnTo>
                  <a:lnTo>
                    <a:pt x="740" y="333"/>
                  </a:lnTo>
                  <a:lnTo>
                    <a:pt x="741" y="334"/>
                  </a:lnTo>
                  <a:lnTo>
                    <a:pt x="742" y="337"/>
                  </a:lnTo>
                  <a:lnTo>
                    <a:pt x="742" y="337"/>
                  </a:lnTo>
                  <a:lnTo>
                    <a:pt x="741" y="339"/>
                  </a:lnTo>
                  <a:lnTo>
                    <a:pt x="741" y="339"/>
                  </a:lnTo>
                  <a:lnTo>
                    <a:pt x="738" y="337"/>
                  </a:lnTo>
                  <a:lnTo>
                    <a:pt x="734" y="336"/>
                  </a:lnTo>
                  <a:lnTo>
                    <a:pt x="733" y="336"/>
                  </a:lnTo>
                  <a:lnTo>
                    <a:pt x="733" y="336"/>
                  </a:lnTo>
                  <a:lnTo>
                    <a:pt x="731" y="339"/>
                  </a:lnTo>
                  <a:lnTo>
                    <a:pt x="731" y="341"/>
                  </a:lnTo>
                  <a:lnTo>
                    <a:pt x="733" y="347"/>
                  </a:lnTo>
                  <a:lnTo>
                    <a:pt x="733" y="354"/>
                  </a:lnTo>
                  <a:lnTo>
                    <a:pt x="733" y="354"/>
                  </a:lnTo>
                  <a:lnTo>
                    <a:pt x="733" y="363"/>
                  </a:lnTo>
                  <a:lnTo>
                    <a:pt x="734" y="367"/>
                  </a:lnTo>
                  <a:lnTo>
                    <a:pt x="738" y="373"/>
                  </a:lnTo>
                  <a:lnTo>
                    <a:pt x="738" y="373"/>
                  </a:lnTo>
                  <a:lnTo>
                    <a:pt x="740" y="377"/>
                  </a:lnTo>
                  <a:lnTo>
                    <a:pt x="741" y="381"/>
                  </a:lnTo>
                  <a:lnTo>
                    <a:pt x="741" y="391"/>
                  </a:lnTo>
                  <a:lnTo>
                    <a:pt x="741" y="391"/>
                  </a:lnTo>
                  <a:lnTo>
                    <a:pt x="740" y="396"/>
                  </a:lnTo>
                  <a:lnTo>
                    <a:pt x="737" y="398"/>
                  </a:lnTo>
                  <a:lnTo>
                    <a:pt x="731" y="400"/>
                  </a:lnTo>
                  <a:lnTo>
                    <a:pt x="731" y="400"/>
                  </a:lnTo>
                  <a:lnTo>
                    <a:pt x="731" y="401"/>
                  </a:lnTo>
                  <a:lnTo>
                    <a:pt x="731" y="403"/>
                  </a:lnTo>
                  <a:lnTo>
                    <a:pt x="733" y="404"/>
                  </a:lnTo>
                  <a:lnTo>
                    <a:pt x="735" y="407"/>
                  </a:lnTo>
                  <a:lnTo>
                    <a:pt x="735" y="410"/>
                  </a:lnTo>
                  <a:lnTo>
                    <a:pt x="735" y="410"/>
                  </a:lnTo>
                  <a:lnTo>
                    <a:pt x="735" y="411"/>
                  </a:lnTo>
                  <a:lnTo>
                    <a:pt x="734" y="411"/>
                  </a:lnTo>
                  <a:lnTo>
                    <a:pt x="730" y="411"/>
                  </a:lnTo>
                  <a:lnTo>
                    <a:pt x="727" y="408"/>
                  </a:lnTo>
                  <a:lnTo>
                    <a:pt x="723" y="408"/>
                  </a:lnTo>
                  <a:lnTo>
                    <a:pt x="723" y="408"/>
                  </a:lnTo>
                  <a:lnTo>
                    <a:pt x="720" y="411"/>
                  </a:lnTo>
                  <a:lnTo>
                    <a:pt x="718" y="417"/>
                  </a:lnTo>
                  <a:lnTo>
                    <a:pt x="717" y="421"/>
                  </a:lnTo>
                  <a:lnTo>
                    <a:pt x="718" y="424"/>
                  </a:lnTo>
                  <a:lnTo>
                    <a:pt x="720" y="425"/>
                  </a:lnTo>
                  <a:lnTo>
                    <a:pt x="720" y="425"/>
                  </a:lnTo>
                  <a:lnTo>
                    <a:pt x="724" y="430"/>
                  </a:lnTo>
                  <a:lnTo>
                    <a:pt x="724" y="431"/>
                  </a:lnTo>
                  <a:lnTo>
                    <a:pt x="723" y="434"/>
                  </a:lnTo>
                  <a:lnTo>
                    <a:pt x="723" y="434"/>
                  </a:lnTo>
                  <a:lnTo>
                    <a:pt x="720" y="438"/>
                  </a:lnTo>
                  <a:lnTo>
                    <a:pt x="718" y="442"/>
                  </a:lnTo>
                  <a:lnTo>
                    <a:pt x="720" y="447"/>
                  </a:lnTo>
                  <a:lnTo>
                    <a:pt x="724" y="452"/>
                  </a:lnTo>
                  <a:lnTo>
                    <a:pt x="724" y="452"/>
                  </a:lnTo>
                  <a:lnTo>
                    <a:pt x="731" y="455"/>
                  </a:lnTo>
                  <a:lnTo>
                    <a:pt x="740" y="458"/>
                  </a:lnTo>
                  <a:lnTo>
                    <a:pt x="748" y="460"/>
                  </a:lnTo>
                  <a:lnTo>
                    <a:pt x="755" y="464"/>
                  </a:lnTo>
                  <a:lnTo>
                    <a:pt x="755" y="464"/>
                  </a:lnTo>
                  <a:lnTo>
                    <a:pt x="758" y="467"/>
                  </a:lnTo>
                  <a:lnTo>
                    <a:pt x="758" y="467"/>
                  </a:lnTo>
                  <a:lnTo>
                    <a:pt x="755" y="468"/>
                  </a:lnTo>
                  <a:lnTo>
                    <a:pt x="755" y="470"/>
                  </a:lnTo>
                  <a:lnTo>
                    <a:pt x="755" y="471"/>
                  </a:lnTo>
                  <a:lnTo>
                    <a:pt x="755" y="471"/>
                  </a:lnTo>
                  <a:lnTo>
                    <a:pt x="757" y="474"/>
                  </a:lnTo>
                  <a:lnTo>
                    <a:pt x="755" y="475"/>
                  </a:lnTo>
                  <a:lnTo>
                    <a:pt x="754" y="478"/>
                  </a:lnTo>
                  <a:lnTo>
                    <a:pt x="751" y="481"/>
                  </a:lnTo>
                  <a:lnTo>
                    <a:pt x="751" y="484"/>
                  </a:lnTo>
                  <a:lnTo>
                    <a:pt x="751" y="484"/>
                  </a:lnTo>
                  <a:lnTo>
                    <a:pt x="751" y="487"/>
                  </a:lnTo>
                  <a:lnTo>
                    <a:pt x="752" y="487"/>
                  </a:lnTo>
                  <a:lnTo>
                    <a:pt x="758" y="478"/>
                  </a:lnTo>
                  <a:lnTo>
                    <a:pt x="758" y="478"/>
                  </a:lnTo>
                  <a:lnTo>
                    <a:pt x="760" y="477"/>
                  </a:lnTo>
                  <a:lnTo>
                    <a:pt x="761" y="475"/>
                  </a:lnTo>
                  <a:lnTo>
                    <a:pt x="762" y="477"/>
                  </a:lnTo>
                  <a:lnTo>
                    <a:pt x="764" y="478"/>
                  </a:lnTo>
                  <a:lnTo>
                    <a:pt x="765" y="482"/>
                  </a:lnTo>
                  <a:lnTo>
                    <a:pt x="765" y="488"/>
                  </a:lnTo>
                  <a:lnTo>
                    <a:pt x="765" y="488"/>
                  </a:lnTo>
                  <a:lnTo>
                    <a:pt x="764" y="491"/>
                  </a:lnTo>
                  <a:lnTo>
                    <a:pt x="761" y="492"/>
                  </a:lnTo>
                  <a:lnTo>
                    <a:pt x="758" y="494"/>
                  </a:lnTo>
                  <a:lnTo>
                    <a:pt x="754" y="497"/>
                  </a:lnTo>
                  <a:lnTo>
                    <a:pt x="754" y="497"/>
                  </a:lnTo>
                  <a:lnTo>
                    <a:pt x="751" y="501"/>
                  </a:lnTo>
                  <a:lnTo>
                    <a:pt x="747" y="504"/>
                  </a:lnTo>
                  <a:lnTo>
                    <a:pt x="744" y="504"/>
                  </a:lnTo>
                  <a:lnTo>
                    <a:pt x="738" y="504"/>
                  </a:lnTo>
                  <a:lnTo>
                    <a:pt x="738" y="504"/>
                  </a:lnTo>
                  <a:lnTo>
                    <a:pt x="737" y="504"/>
                  </a:lnTo>
                  <a:lnTo>
                    <a:pt x="735" y="505"/>
                  </a:lnTo>
                  <a:lnTo>
                    <a:pt x="735" y="508"/>
                  </a:lnTo>
                  <a:lnTo>
                    <a:pt x="737" y="514"/>
                  </a:lnTo>
                  <a:lnTo>
                    <a:pt x="738" y="519"/>
                  </a:lnTo>
                  <a:lnTo>
                    <a:pt x="738" y="519"/>
                  </a:lnTo>
                  <a:lnTo>
                    <a:pt x="740" y="524"/>
                  </a:lnTo>
                  <a:lnTo>
                    <a:pt x="738" y="525"/>
                  </a:lnTo>
                  <a:lnTo>
                    <a:pt x="735" y="526"/>
                  </a:lnTo>
                  <a:lnTo>
                    <a:pt x="730" y="525"/>
                  </a:lnTo>
                  <a:lnTo>
                    <a:pt x="730" y="525"/>
                  </a:lnTo>
                  <a:lnTo>
                    <a:pt x="725" y="524"/>
                  </a:lnTo>
                  <a:lnTo>
                    <a:pt x="721" y="521"/>
                  </a:lnTo>
                  <a:lnTo>
                    <a:pt x="720" y="516"/>
                  </a:lnTo>
                  <a:lnTo>
                    <a:pt x="721" y="512"/>
                  </a:lnTo>
                  <a:lnTo>
                    <a:pt x="721" y="512"/>
                  </a:lnTo>
                  <a:lnTo>
                    <a:pt x="725" y="504"/>
                  </a:lnTo>
                  <a:lnTo>
                    <a:pt x="725" y="501"/>
                  </a:lnTo>
                  <a:lnTo>
                    <a:pt x="724" y="499"/>
                  </a:lnTo>
                  <a:lnTo>
                    <a:pt x="724" y="499"/>
                  </a:lnTo>
                  <a:lnTo>
                    <a:pt x="720" y="499"/>
                  </a:lnTo>
                  <a:lnTo>
                    <a:pt x="714" y="499"/>
                  </a:lnTo>
                  <a:lnTo>
                    <a:pt x="708" y="498"/>
                  </a:lnTo>
                  <a:lnTo>
                    <a:pt x="705" y="494"/>
                  </a:lnTo>
                  <a:lnTo>
                    <a:pt x="705" y="494"/>
                  </a:lnTo>
                  <a:lnTo>
                    <a:pt x="704" y="492"/>
                  </a:lnTo>
                  <a:lnTo>
                    <a:pt x="707" y="491"/>
                  </a:lnTo>
                  <a:lnTo>
                    <a:pt x="717" y="492"/>
                  </a:lnTo>
                  <a:lnTo>
                    <a:pt x="717" y="492"/>
                  </a:lnTo>
                  <a:lnTo>
                    <a:pt x="721" y="492"/>
                  </a:lnTo>
                  <a:lnTo>
                    <a:pt x="723" y="489"/>
                  </a:lnTo>
                  <a:lnTo>
                    <a:pt x="723" y="487"/>
                  </a:lnTo>
                  <a:lnTo>
                    <a:pt x="724" y="487"/>
                  </a:lnTo>
                  <a:lnTo>
                    <a:pt x="725" y="487"/>
                  </a:lnTo>
                  <a:lnTo>
                    <a:pt x="725" y="487"/>
                  </a:lnTo>
                  <a:lnTo>
                    <a:pt x="735" y="488"/>
                  </a:lnTo>
                  <a:lnTo>
                    <a:pt x="740" y="487"/>
                  </a:lnTo>
                  <a:lnTo>
                    <a:pt x="744" y="485"/>
                  </a:lnTo>
                  <a:lnTo>
                    <a:pt x="744" y="485"/>
                  </a:lnTo>
                  <a:lnTo>
                    <a:pt x="745" y="482"/>
                  </a:lnTo>
                  <a:lnTo>
                    <a:pt x="745" y="479"/>
                  </a:lnTo>
                  <a:lnTo>
                    <a:pt x="744" y="475"/>
                  </a:lnTo>
                  <a:lnTo>
                    <a:pt x="740" y="471"/>
                  </a:lnTo>
                  <a:lnTo>
                    <a:pt x="737" y="471"/>
                  </a:lnTo>
                  <a:lnTo>
                    <a:pt x="735" y="471"/>
                  </a:lnTo>
                  <a:lnTo>
                    <a:pt x="735" y="471"/>
                  </a:lnTo>
                  <a:lnTo>
                    <a:pt x="727" y="472"/>
                  </a:lnTo>
                  <a:lnTo>
                    <a:pt x="724" y="472"/>
                  </a:lnTo>
                  <a:lnTo>
                    <a:pt x="723" y="471"/>
                  </a:lnTo>
                  <a:lnTo>
                    <a:pt x="723" y="470"/>
                  </a:lnTo>
                  <a:lnTo>
                    <a:pt x="723" y="470"/>
                  </a:lnTo>
                  <a:lnTo>
                    <a:pt x="723" y="468"/>
                  </a:lnTo>
                  <a:lnTo>
                    <a:pt x="724" y="468"/>
                  </a:lnTo>
                  <a:lnTo>
                    <a:pt x="727" y="467"/>
                  </a:lnTo>
                  <a:lnTo>
                    <a:pt x="731" y="468"/>
                  </a:lnTo>
                  <a:lnTo>
                    <a:pt x="735" y="467"/>
                  </a:lnTo>
                  <a:lnTo>
                    <a:pt x="735" y="467"/>
                  </a:lnTo>
                  <a:lnTo>
                    <a:pt x="737" y="467"/>
                  </a:lnTo>
                  <a:lnTo>
                    <a:pt x="737" y="465"/>
                  </a:lnTo>
                  <a:lnTo>
                    <a:pt x="735" y="464"/>
                  </a:lnTo>
                  <a:lnTo>
                    <a:pt x="731" y="461"/>
                  </a:lnTo>
                  <a:lnTo>
                    <a:pt x="725" y="461"/>
                  </a:lnTo>
                  <a:lnTo>
                    <a:pt x="725" y="461"/>
                  </a:lnTo>
                  <a:lnTo>
                    <a:pt x="721" y="462"/>
                  </a:lnTo>
                  <a:lnTo>
                    <a:pt x="717" y="462"/>
                  </a:lnTo>
                  <a:lnTo>
                    <a:pt x="713" y="461"/>
                  </a:lnTo>
                  <a:lnTo>
                    <a:pt x="708" y="458"/>
                  </a:lnTo>
                  <a:lnTo>
                    <a:pt x="708" y="458"/>
                  </a:lnTo>
                  <a:lnTo>
                    <a:pt x="703" y="454"/>
                  </a:lnTo>
                  <a:lnTo>
                    <a:pt x="698" y="452"/>
                  </a:lnTo>
                  <a:lnTo>
                    <a:pt x="696" y="452"/>
                  </a:lnTo>
                  <a:lnTo>
                    <a:pt x="693" y="454"/>
                  </a:lnTo>
                  <a:lnTo>
                    <a:pt x="691" y="458"/>
                  </a:lnTo>
                  <a:lnTo>
                    <a:pt x="690" y="462"/>
                  </a:lnTo>
                  <a:lnTo>
                    <a:pt x="690" y="462"/>
                  </a:lnTo>
                  <a:lnTo>
                    <a:pt x="688" y="467"/>
                  </a:lnTo>
                  <a:lnTo>
                    <a:pt x="687" y="470"/>
                  </a:lnTo>
                  <a:lnTo>
                    <a:pt x="684" y="471"/>
                  </a:lnTo>
                  <a:lnTo>
                    <a:pt x="681" y="471"/>
                  </a:lnTo>
                  <a:lnTo>
                    <a:pt x="677" y="471"/>
                  </a:lnTo>
                  <a:lnTo>
                    <a:pt x="676" y="472"/>
                  </a:lnTo>
                  <a:lnTo>
                    <a:pt x="673" y="472"/>
                  </a:lnTo>
                  <a:lnTo>
                    <a:pt x="673" y="472"/>
                  </a:lnTo>
                  <a:lnTo>
                    <a:pt x="673" y="475"/>
                  </a:lnTo>
                  <a:lnTo>
                    <a:pt x="673" y="477"/>
                  </a:lnTo>
                  <a:lnTo>
                    <a:pt x="676" y="478"/>
                  </a:lnTo>
                  <a:lnTo>
                    <a:pt x="681" y="481"/>
                  </a:lnTo>
                  <a:lnTo>
                    <a:pt x="687" y="481"/>
                  </a:lnTo>
                  <a:lnTo>
                    <a:pt x="687" y="481"/>
                  </a:lnTo>
                  <a:lnTo>
                    <a:pt x="694" y="482"/>
                  </a:lnTo>
                  <a:lnTo>
                    <a:pt x="698" y="487"/>
                  </a:lnTo>
                  <a:lnTo>
                    <a:pt x="701" y="489"/>
                  </a:lnTo>
                  <a:lnTo>
                    <a:pt x="701" y="489"/>
                  </a:lnTo>
                  <a:lnTo>
                    <a:pt x="700" y="491"/>
                  </a:lnTo>
                  <a:lnTo>
                    <a:pt x="700" y="491"/>
                  </a:lnTo>
                  <a:lnTo>
                    <a:pt x="697" y="491"/>
                  </a:lnTo>
                  <a:lnTo>
                    <a:pt x="696" y="494"/>
                  </a:lnTo>
                  <a:lnTo>
                    <a:pt x="694" y="495"/>
                  </a:lnTo>
                  <a:lnTo>
                    <a:pt x="693" y="495"/>
                  </a:lnTo>
                  <a:lnTo>
                    <a:pt x="693" y="495"/>
                  </a:lnTo>
                  <a:lnTo>
                    <a:pt x="688" y="494"/>
                  </a:lnTo>
                  <a:lnTo>
                    <a:pt x="686" y="494"/>
                  </a:lnTo>
                  <a:lnTo>
                    <a:pt x="684" y="497"/>
                  </a:lnTo>
                  <a:lnTo>
                    <a:pt x="686" y="499"/>
                  </a:lnTo>
                  <a:lnTo>
                    <a:pt x="686" y="499"/>
                  </a:lnTo>
                  <a:lnTo>
                    <a:pt x="687" y="502"/>
                  </a:lnTo>
                  <a:lnTo>
                    <a:pt x="687" y="504"/>
                  </a:lnTo>
                  <a:lnTo>
                    <a:pt x="686" y="507"/>
                  </a:lnTo>
                  <a:lnTo>
                    <a:pt x="684" y="509"/>
                  </a:lnTo>
                  <a:lnTo>
                    <a:pt x="684" y="509"/>
                  </a:lnTo>
                  <a:lnTo>
                    <a:pt x="684" y="511"/>
                  </a:lnTo>
                  <a:lnTo>
                    <a:pt x="684" y="511"/>
                  </a:lnTo>
                  <a:lnTo>
                    <a:pt x="680" y="511"/>
                  </a:lnTo>
                  <a:lnTo>
                    <a:pt x="670" y="509"/>
                  </a:lnTo>
                  <a:lnTo>
                    <a:pt x="670" y="509"/>
                  </a:lnTo>
                  <a:lnTo>
                    <a:pt x="663" y="509"/>
                  </a:lnTo>
                  <a:lnTo>
                    <a:pt x="656" y="509"/>
                  </a:lnTo>
                  <a:lnTo>
                    <a:pt x="639" y="512"/>
                  </a:lnTo>
                  <a:lnTo>
                    <a:pt x="639" y="512"/>
                  </a:lnTo>
                  <a:lnTo>
                    <a:pt x="632" y="514"/>
                  </a:lnTo>
                  <a:lnTo>
                    <a:pt x="623" y="512"/>
                  </a:lnTo>
                  <a:lnTo>
                    <a:pt x="617" y="509"/>
                  </a:lnTo>
                  <a:lnTo>
                    <a:pt x="613" y="507"/>
                  </a:lnTo>
                  <a:lnTo>
                    <a:pt x="613" y="507"/>
                  </a:lnTo>
                  <a:lnTo>
                    <a:pt x="610" y="504"/>
                  </a:lnTo>
                  <a:lnTo>
                    <a:pt x="606" y="504"/>
                  </a:lnTo>
                  <a:lnTo>
                    <a:pt x="596" y="502"/>
                  </a:lnTo>
                  <a:lnTo>
                    <a:pt x="596" y="502"/>
                  </a:lnTo>
                  <a:lnTo>
                    <a:pt x="592" y="502"/>
                  </a:lnTo>
                  <a:lnTo>
                    <a:pt x="590" y="499"/>
                  </a:lnTo>
                  <a:lnTo>
                    <a:pt x="587" y="497"/>
                  </a:lnTo>
                  <a:lnTo>
                    <a:pt x="582" y="495"/>
                  </a:lnTo>
                  <a:lnTo>
                    <a:pt x="582" y="495"/>
                  </a:lnTo>
                  <a:lnTo>
                    <a:pt x="579" y="495"/>
                  </a:lnTo>
                  <a:lnTo>
                    <a:pt x="577" y="494"/>
                  </a:lnTo>
                  <a:lnTo>
                    <a:pt x="575" y="491"/>
                  </a:lnTo>
                  <a:lnTo>
                    <a:pt x="573" y="482"/>
                  </a:lnTo>
                  <a:lnTo>
                    <a:pt x="573" y="482"/>
                  </a:lnTo>
                  <a:lnTo>
                    <a:pt x="573" y="481"/>
                  </a:lnTo>
                  <a:lnTo>
                    <a:pt x="570" y="481"/>
                  </a:lnTo>
                  <a:lnTo>
                    <a:pt x="563" y="479"/>
                  </a:lnTo>
                  <a:lnTo>
                    <a:pt x="555" y="481"/>
                  </a:lnTo>
                  <a:lnTo>
                    <a:pt x="548" y="484"/>
                  </a:lnTo>
                  <a:lnTo>
                    <a:pt x="548" y="484"/>
                  </a:lnTo>
                  <a:lnTo>
                    <a:pt x="542" y="487"/>
                  </a:lnTo>
                  <a:lnTo>
                    <a:pt x="535" y="488"/>
                  </a:lnTo>
                  <a:lnTo>
                    <a:pt x="528" y="489"/>
                  </a:lnTo>
                  <a:lnTo>
                    <a:pt x="526" y="492"/>
                  </a:lnTo>
                  <a:lnTo>
                    <a:pt x="523" y="494"/>
                  </a:lnTo>
                  <a:lnTo>
                    <a:pt x="523" y="494"/>
                  </a:lnTo>
                  <a:lnTo>
                    <a:pt x="523" y="498"/>
                  </a:lnTo>
                  <a:lnTo>
                    <a:pt x="525" y="501"/>
                  </a:lnTo>
                  <a:lnTo>
                    <a:pt x="528" y="501"/>
                  </a:lnTo>
                  <a:lnTo>
                    <a:pt x="531" y="501"/>
                  </a:lnTo>
                  <a:lnTo>
                    <a:pt x="531" y="501"/>
                  </a:lnTo>
                  <a:lnTo>
                    <a:pt x="535" y="499"/>
                  </a:lnTo>
                  <a:lnTo>
                    <a:pt x="536" y="498"/>
                  </a:lnTo>
                  <a:lnTo>
                    <a:pt x="540" y="497"/>
                  </a:lnTo>
                  <a:lnTo>
                    <a:pt x="546" y="497"/>
                  </a:lnTo>
                  <a:lnTo>
                    <a:pt x="546" y="497"/>
                  </a:lnTo>
                  <a:lnTo>
                    <a:pt x="549" y="497"/>
                  </a:lnTo>
                  <a:lnTo>
                    <a:pt x="553" y="495"/>
                  </a:lnTo>
                  <a:lnTo>
                    <a:pt x="559" y="492"/>
                  </a:lnTo>
                  <a:lnTo>
                    <a:pt x="563" y="489"/>
                  </a:lnTo>
                  <a:lnTo>
                    <a:pt x="566" y="489"/>
                  </a:lnTo>
                  <a:lnTo>
                    <a:pt x="567" y="489"/>
                  </a:lnTo>
                  <a:lnTo>
                    <a:pt x="567" y="489"/>
                  </a:lnTo>
                  <a:lnTo>
                    <a:pt x="567" y="492"/>
                  </a:lnTo>
                  <a:lnTo>
                    <a:pt x="566" y="494"/>
                  </a:lnTo>
                  <a:lnTo>
                    <a:pt x="559" y="498"/>
                  </a:lnTo>
                  <a:lnTo>
                    <a:pt x="549" y="502"/>
                  </a:lnTo>
                  <a:lnTo>
                    <a:pt x="540" y="504"/>
                  </a:lnTo>
                  <a:lnTo>
                    <a:pt x="540" y="504"/>
                  </a:lnTo>
                  <a:lnTo>
                    <a:pt x="538" y="505"/>
                  </a:lnTo>
                  <a:lnTo>
                    <a:pt x="536" y="507"/>
                  </a:lnTo>
                  <a:lnTo>
                    <a:pt x="535" y="508"/>
                  </a:lnTo>
                  <a:lnTo>
                    <a:pt x="535" y="511"/>
                  </a:lnTo>
                  <a:lnTo>
                    <a:pt x="538" y="516"/>
                  </a:lnTo>
                  <a:lnTo>
                    <a:pt x="543" y="526"/>
                  </a:lnTo>
                  <a:lnTo>
                    <a:pt x="543" y="526"/>
                  </a:lnTo>
                  <a:lnTo>
                    <a:pt x="545" y="529"/>
                  </a:lnTo>
                  <a:lnTo>
                    <a:pt x="546" y="532"/>
                  </a:lnTo>
                  <a:lnTo>
                    <a:pt x="545" y="534"/>
                  </a:lnTo>
                  <a:lnTo>
                    <a:pt x="545" y="535"/>
                  </a:lnTo>
                  <a:lnTo>
                    <a:pt x="540" y="535"/>
                  </a:lnTo>
                  <a:lnTo>
                    <a:pt x="539" y="536"/>
                  </a:lnTo>
                  <a:lnTo>
                    <a:pt x="539" y="538"/>
                  </a:lnTo>
                  <a:lnTo>
                    <a:pt x="539" y="538"/>
                  </a:lnTo>
                  <a:lnTo>
                    <a:pt x="538" y="539"/>
                  </a:lnTo>
                  <a:lnTo>
                    <a:pt x="536" y="541"/>
                  </a:lnTo>
                  <a:lnTo>
                    <a:pt x="532" y="539"/>
                  </a:lnTo>
                  <a:lnTo>
                    <a:pt x="528" y="536"/>
                  </a:lnTo>
                  <a:lnTo>
                    <a:pt x="528" y="535"/>
                  </a:lnTo>
                  <a:lnTo>
                    <a:pt x="529" y="534"/>
                  </a:lnTo>
                  <a:lnTo>
                    <a:pt x="529" y="534"/>
                  </a:lnTo>
                  <a:lnTo>
                    <a:pt x="532" y="532"/>
                  </a:lnTo>
                  <a:lnTo>
                    <a:pt x="532" y="528"/>
                  </a:lnTo>
                  <a:lnTo>
                    <a:pt x="531" y="524"/>
                  </a:lnTo>
                  <a:lnTo>
                    <a:pt x="528" y="521"/>
                  </a:lnTo>
                  <a:lnTo>
                    <a:pt x="528" y="521"/>
                  </a:lnTo>
                  <a:lnTo>
                    <a:pt x="523" y="519"/>
                  </a:lnTo>
                  <a:lnTo>
                    <a:pt x="521" y="518"/>
                  </a:lnTo>
                  <a:lnTo>
                    <a:pt x="519" y="518"/>
                  </a:lnTo>
                  <a:lnTo>
                    <a:pt x="519" y="516"/>
                  </a:lnTo>
                  <a:lnTo>
                    <a:pt x="519" y="516"/>
                  </a:lnTo>
                  <a:lnTo>
                    <a:pt x="518" y="514"/>
                  </a:lnTo>
                  <a:lnTo>
                    <a:pt x="516" y="514"/>
                  </a:lnTo>
                  <a:lnTo>
                    <a:pt x="512" y="514"/>
                  </a:lnTo>
                  <a:lnTo>
                    <a:pt x="508" y="512"/>
                  </a:lnTo>
                  <a:lnTo>
                    <a:pt x="508" y="512"/>
                  </a:lnTo>
                  <a:lnTo>
                    <a:pt x="502" y="508"/>
                  </a:lnTo>
                  <a:lnTo>
                    <a:pt x="498" y="508"/>
                  </a:lnTo>
                  <a:lnTo>
                    <a:pt x="494" y="509"/>
                  </a:lnTo>
                  <a:lnTo>
                    <a:pt x="494" y="509"/>
                  </a:lnTo>
                  <a:lnTo>
                    <a:pt x="489" y="511"/>
                  </a:lnTo>
                  <a:lnTo>
                    <a:pt x="482" y="512"/>
                  </a:lnTo>
                  <a:lnTo>
                    <a:pt x="465" y="514"/>
                  </a:lnTo>
                  <a:lnTo>
                    <a:pt x="465" y="514"/>
                  </a:lnTo>
                  <a:lnTo>
                    <a:pt x="451" y="515"/>
                  </a:lnTo>
                  <a:lnTo>
                    <a:pt x="437" y="515"/>
                  </a:lnTo>
                  <a:lnTo>
                    <a:pt x="425" y="514"/>
                  </a:lnTo>
                  <a:lnTo>
                    <a:pt x="420" y="512"/>
                  </a:lnTo>
                  <a:lnTo>
                    <a:pt x="417" y="511"/>
                  </a:lnTo>
                  <a:lnTo>
                    <a:pt x="417" y="511"/>
                  </a:lnTo>
                  <a:lnTo>
                    <a:pt x="417" y="508"/>
                  </a:lnTo>
                  <a:lnTo>
                    <a:pt x="417" y="507"/>
                  </a:lnTo>
                  <a:lnTo>
                    <a:pt x="422" y="502"/>
                  </a:lnTo>
                  <a:lnTo>
                    <a:pt x="430" y="499"/>
                  </a:lnTo>
                  <a:lnTo>
                    <a:pt x="435" y="498"/>
                  </a:lnTo>
                  <a:lnTo>
                    <a:pt x="435" y="498"/>
                  </a:lnTo>
                  <a:lnTo>
                    <a:pt x="438" y="498"/>
                  </a:lnTo>
                  <a:lnTo>
                    <a:pt x="437" y="495"/>
                  </a:lnTo>
                  <a:lnTo>
                    <a:pt x="434" y="491"/>
                  </a:lnTo>
                  <a:lnTo>
                    <a:pt x="430" y="487"/>
                  </a:lnTo>
                  <a:lnTo>
                    <a:pt x="430" y="487"/>
                  </a:lnTo>
                  <a:lnTo>
                    <a:pt x="422" y="482"/>
                  </a:lnTo>
                  <a:lnTo>
                    <a:pt x="412" y="479"/>
                  </a:lnTo>
                  <a:lnTo>
                    <a:pt x="407" y="478"/>
                  </a:lnTo>
                  <a:lnTo>
                    <a:pt x="404" y="478"/>
                  </a:lnTo>
                  <a:lnTo>
                    <a:pt x="404" y="479"/>
                  </a:lnTo>
                  <a:lnTo>
                    <a:pt x="404" y="479"/>
                  </a:lnTo>
                  <a:lnTo>
                    <a:pt x="402" y="481"/>
                  </a:lnTo>
                  <a:lnTo>
                    <a:pt x="401" y="481"/>
                  </a:lnTo>
                  <a:lnTo>
                    <a:pt x="397" y="481"/>
                  </a:lnTo>
                  <a:lnTo>
                    <a:pt x="380" y="478"/>
                  </a:lnTo>
                  <a:lnTo>
                    <a:pt x="380" y="478"/>
                  </a:lnTo>
                  <a:lnTo>
                    <a:pt x="371" y="475"/>
                  </a:lnTo>
                  <a:lnTo>
                    <a:pt x="367" y="472"/>
                  </a:lnTo>
                  <a:lnTo>
                    <a:pt x="361" y="471"/>
                  </a:lnTo>
                  <a:lnTo>
                    <a:pt x="357" y="470"/>
                  </a:lnTo>
                  <a:lnTo>
                    <a:pt x="357" y="470"/>
                  </a:lnTo>
                  <a:lnTo>
                    <a:pt x="350" y="470"/>
                  </a:lnTo>
                  <a:lnTo>
                    <a:pt x="341" y="468"/>
                  </a:lnTo>
                  <a:lnTo>
                    <a:pt x="333" y="464"/>
                  </a:lnTo>
                  <a:lnTo>
                    <a:pt x="326" y="460"/>
                  </a:lnTo>
                  <a:lnTo>
                    <a:pt x="326" y="460"/>
                  </a:lnTo>
                  <a:lnTo>
                    <a:pt x="321" y="457"/>
                  </a:lnTo>
                  <a:lnTo>
                    <a:pt x="316" y="455"/>
                  </a:lnTo>
                  <a:lnTo>
                    <a:pt x="304" y="454"/>
                  </a:lnTo>
                  <a:lnTo>
                    <a:pt x="294" y="457"/>
                  </a:lnTo>
                  <a:lnTo>
                    <a:pt x="290" y="458"/>
                  </a:lnTo>
                  <a:lnTo>
                    <a:pt x="289" y="461"/>
                  </a:lnTo>
                  <a:lnTo>
                    <a:pt x="289" y="461"/>
                  </a:lnTo>
                  <a:lnTo>
                    <a:pt x="286" y="465"/>
                  </a:lnTo>
                  <a:lnTo>
                    <a:pt x="282" y="467"/>
                  </a:lnTo>
                  <a:lnTo>
                    <a:pt x="276" y="468"/>
                  </a:lnTo>
                  <a:lnTo>
                    <a:pt x="270" y="468"/>
                  </a:lnTo>
                  <a:lnTo>
                    <a:pt x="270" y="468"/>
                  </a:lnTo>
                  <a:lnTo>
                    <a:pt x="269" y="467"/>
                  </a:lnTo>
                  <a:lnTo>
                    <a:pt x="267" y="467"/>
                  </a:lnTo>
                  <a:lnTo>
                    <a:pt x="269" y="462"/>
                  </a:lnTo>
                  <a:lnTo>
                    <a:pt x="272" y="460"/>
                  </a:lnTo>
                  <a:lnTo>
                    <a:pt x="272" y="458"/>
                  </a:lnTo>
                  <a:lnTo>
                    <a:pt x="272" y="457"/>
                  </a:lnTo>
                  <a:lnTo>
                    <a:pt x="272" y="457"/>
                  </a:lnTo>
                  <a:lnTo>
                    <a:pt x="269" y="455"/>
                  </a:lnTo>
                  <a:lnTo>
                    <a:pt x="269" y="451"/>
                  </a:lnTo>
                  <a:lnTo>
                    <a:pt x="269" y="447"/>
                  </a:lnTo>
                  <a:lnTo>
                    <a:pt x="267" y="445"/>
                  </a:lnTo>
                  <a:lnTo>
                    <a:pt x="266" y="445"/>
                  </a:lnTo>
                  <a:lnTo>
                    <a:pt x="266" y="445"/>
                  </a:lnTo>
                  <a:lnTo>
                    <a:pt x="263" y="445"/>
                  </a:lnTo>
                  <a:lnTo>
                    <a:pt x="262" y="448"/>
                  </a:lnTo>
                  <a:lnTo>
                    <a:pt x="257" y="457"/>
                  </a:lnTo>
                  <a:lnTo>
                    <a:pt x="252" y="464"/>
                  </a:lnTo>
                  <a:lnTo>
                    <a:pt x="247" y="467"/>
                  </a:lnTo>
                  <a:lnTo>
                    <a:pt x="245" y="468"/>
                  </a:lnTo>
                  <a:lnTo>
                    <a:pt x="245" y="468"/>
                  </a:lnTo>
                  <a:lnTo>
                    <a:pt x="240" y="467"/>
                  </a:lnTo>
                  <a:lnTo>
                    <a:pt x="237" y="464"/>
                  </a:lnTo>
                  <a:lnTo>
                    <a:pt x="232" y="454"/>
                  </a:lnTo>
                  <a:lnTo>
                    <a:pt x="226" y="444"/>
                  </a:lnTo>
                  <a:lnTo>
                    <a:pt x="223" y="438"/>
                  </a:lnTo>
                  <a:lnTo>
                    <a:pt x="220" y="435"/>
                  </a:lnTo>
                  <a:lnTo>
                    <a:pt x="220" y="435"/>
                  </a:lnTo>
                  <a:lnTo>
                    <a:pt x="213" y="433"/>
                  </a:lnTo>
                  <a:lnTo>
                    <a:pt x="209" y="431"/>
                  </a:lnTo>
                  <a:lnTo>
                    <a:pt x="208" y="431"/>
                  </a:lnTo>
                  <a:lnTo>
                    <a:pt x="208" y="433"/>
                  </a:lnTo>
                  <a:lnTo>
                    <a:pt x="210" y="438"/>
                  </a:lnTo>
                  <a:lnTo>
                    <a:pt x="210" y="438"/>
                  </a:lnTo>
                  <a:lnTo>
                    <a:pt x="212" y="441"/>
                  </a:lnTo>
                  <a:lnTo>
                    <a:pt x="212" y="442"/>
                  </a:lnTo>
                  <a:lnTo>
                    <a:pt x="212" y="444"/>
                  </a:lnTo>
                  <a:lnTo>
                    <a:pt x="210" y="444"/>
                  </a:lnTo>
                  <a:lnTo>
                    <a:pt x="206" y="445"/>
                  </a:lnTo>
                  <a:lnTo>
                    <a:pt x="205" y="445"/>
                  </a:lnTo>
                  <a:lnTo>
                    <a:pt x="205" y="448"/>
                  </a:lnTo>
                  <a:lnTo>
                    <a:pt x="205" y="448"/>
                  </a:lnTo>
                  <a:lnTo>
                    <a:pt x="205" y="450"/>
                  </a:lnTo>
                  <a:lnTo>
                    <a:pt x="203" y="452"/>
                  </a:lnTo>
                  <a:lnTo>
                    <a:pt x="199" y="457"/>
                  </a:lnTo>
                  <a:lnTo>
                    <a:pt x="195" y="458"/>
                  </a:lnTo>
                  <a:lnTo>
                    <a:pt x="193" y="460"/>
                  </a:lnTo>
                  <a:lnTo>
                    <a:pt x="193" y="458"/>
                  </a:lnTo>
                  <a:lnTo>
                    <a:pt x="193" y="458"/>
                  </a:lnTo>
                  <a:lnTo>
                    <a:pt x="192" y="455"/>
                  </a:lnTo>
                  <a:lnTo>
                    <a:pt x="188" y="454"/>
                  </a:lnTo>
                  <a:lnTo>
                    <a:pt x="183" y="455"/>
                  </a:lnTo>
                  <a:lnTo>
                    <a:pt x="178" y="461"/>
                  </a:lnTo>
                  <a:lnTo>
                    <a:pt x="178" y="461"/>
                  </a:lnTo>
                  <a:lnTo>
                    <a:pt x="171" y="467"/>
                  </a:lnTo>
                  <a:lnTo>
                    <a:pt x="166" y="468"/>
                  </a:lnTo>
                  <a:lnTo>
                    <a:pt x="163" y="468"/>
                  </a:lnTo>
                  <a:lnTo>
                    <a:pt x="162" y="465"/>
                  </a:lnTo>
                  <a:lnTo>
                    <a:pt x="162" y="465"/>
                  </a:lnTo>
                  <a:lnTo>
                    <a:pt x="161" y="465"/>
                  </a:lnTo>
                  <a:lnTo>
                    <a:pt x="158" y="465"/>
                  </a:lnTo>
                  <a:lnTo>
                    <a:pt x="149" y="470"/>
                  </a:lnTo>
                  <a:lnTo>
                    <a:pt x="141" y="475"/>
                  </a:lnTo>
                  <a:lnTo>
                    <a:pt x="138" y="477"/>
                  </a:lnTo>
                  <a:lnTo>
                    <a:pt x="136" y="479"/>
                  </a:lnTo>
                  <a:lnTo>
                    <a:pt x="136" y="479"/>
                  </a:lnTo>
                  <a:lnTo>
                    <a:pt x="136" y="482"/>
                  </a:lnTo>
                  <a:lnTo>
                    <a:pt x="135" y="484"/>
                  </a:lnTo>
                  <a:lnTo>
                    <a:pt x="131" y="485"/>
                  </a:lnTo>
                  <a:lnTo>
                    <a:pt x="126" y="487"/>
                  </a:lnTo>
                  <a:lnTo>
                    <a:pt x="126" y="487"/>
                  </a:lnTo>
                  <a:lnTo>
                    <a:pt x="124" y="485"/>
                  </a:lnTo>
                  <a:lnTo>
                    <a:pt x="124" y="482"/>
                  </a:lnTo>
                  <a:lnTo>
                    <a:pt x="126" y="479"/>
                  </a:lnTo>
                  <a:lnTo>
                    <a:pt x="131" y="477"/>
                  </a:lnTo>
                  <a:lnTo>
                    <a:pt x="131" y="477"/>
                  </a:lnTo>
                  <a:lnTo>
                    <a:pt x="145" y="468"/>
                  </a:lnTo>
                  <a:lnTo>
                    <a:pt x="154" y="462"/>
                  </a:lnTo>
                  <a:lnTo>
                    <a:pt x="161" y="460"/>
                  </a:lnTo>
                  <a:lnTo>
                    <a:pt x="161" y="460"/>
                  </a:lnTo>
                  <a:lnTo>
                    <a:pt x="169" y="458"/>
                  </a:lnTo>
                  <a:lnTo>
                    <a:pt x="176" y="454"/>
                  </a:lnTo>
                  <a:lnTo>
                    <a:pt x="183" y="451"/>
                  </a:lnTo>
                  <a:lnTo>
                    <a:pt x="186" y="450"/>
                  </a:lnTo>
                  <a:lnTo>
                    <a:pt x="186" y="447"/>
                  </a:lnTo>
                  <a:lnTo>
                    <a:pt x="186" y="447"/>
                  </a:lnTo>
                  <a:lnTo>
                    <a:pt x="186" y="447"/>
                  </a:lnTo>
                  <a:lnTo>
                    <a:pt x="185" y="445"/>
                  </a:lnTo>
                  <a:lnTo>
                    <a:pt x="182" y="445"/>
                  </a:lnTo>
                  <a:lnTo>
                    <a:pt x="178" y="445"/>
                  </a:lnTo>
                  <a:lnTo>
                    <a:pt x="172" y="445"/>
                  </a:lnTo>
                  <a:lnTo>
                    <a:pt x="172" y="445"/>
                  </a:lnTo>
                  <a:lnTo>
                    <a:pt x="168" y="445"/>
                  </a:lnTo>
                  <a:lnTo>
                    <a:pt x="162" y="448"/>
                  </a:lnTo>
                  <a:lnTo>
                    <a:pt x="148" y="455"/>
                  </a:lnTo>
                  <a:lnTo>
                    <a:pt x="148" y="455"/>
                  </a:lnTo>
                  <a:lnTo>
                    <a:pt x="141" y="458"/>
                  </a:lnTo>
                  <a:lnTo>
                    <a:pt x="134" y="460"/>
                  </a:lnTo>
                  <a:lnTo>
                    <a:pt x="129" y="461"/>
                  </a:lnTo>
                  <a:lnTo>
                    <a:pt x="129" y="462"/>
                  </a:lnTo>
                  <a:lnTo>
                    <a:pt x="129" y="464"/>
                  </a:lnTo>
                  <a:lnTo>
                    <a:pt x="129" y="464"/>
                  </a:lnTo>
                  <a:lnTo>
                    <a:pt x="129" y="465"/>
                  </a:lnTo>
                  <a:lnTo>
                    <a:pt x="129" y="467"/>
                  </a:lnTo>
                  <a:lnTo>
                    <a:pt x="126" y="467"/>
                  </a:lnTo>
                  <a:lnTo>
                    <a:pt x="121" y="465"/>
                  </a:lnTo>
                  <a:lnTo>
                    <a:pt x="119" y="465"/>
                  </a:lnTo>
                  <a:lnTo>
                    <a:pt x="118" y="467"/>
                  </a:lnTo>
                  <a:lnTo>
                    <a:pt x="118" y="467"/>
                  </a:lnTo>
                  <a:lnTo>
                    <a:pt x="117" y="468"/>
                  </a:lnTo>
                  <a:lnTo>
                    <a:pt x="114" y="468"/>
                  </a:lnTo>
                  <a:lnTo>
                    <a:pt x="114" y="467"/>
                  </a:lnTo>
                  <a:lnTo>
                    <a:pt x="115" y="464"/>
                  </a:lnTo>
                  <a:lnTo>
                    <a:pt x="115" y="464"/>
                  </a:lnTo>
                  <a:lnTo>
                    <a:pt x="115" y="464"/>
                  </a:lnTo>
                  <a:lnTo>
                    <a:pt x="115" y="462"/>
                  </a:lnTo>
                  <a:lnTo>
                    <a:pt x="112" y="461"/>
                  </a:lnTo>
                  <a:lnTo>
                    <a:pt x="108" y="460"/>
                  </a:lnTo>
                  <a:lnTo>
                    <a:pt x="107" y="460"/>
                  </a:lnTo>
                  <a:lnTo>
                    <a:pt x="107" y="461"/>
                  </a:lnTo>
                  <a:lnTo>
                    <a:pt x="107" y="461"/>
                  </a:lnTo>
                  <a:lnTo>
                    <a:pt x="105" y="462"/>
                  </a:lnTo>
                  <a:lnTo>
                    <a:pt x="104" y="465"/>
                  </a:lnTo>
                  <a:lnTo>
                    <a:pt x="101" y="467"/>
                  </a:lnTo>
                  <a:lnTo>
                    <a:pt x="95" y="467"/>
                  </a:lnTo>
                  <a:lnTo>
                    <a:pt x="95" y="467"/>
                  </a:lnTo>
                  <a:lnTo>
                    <a:pt x="90" y="468"/>
                  </a:lnTo>
                  <a:lnTo>
                    <a:pt x="84" y="470"/>
                  </a:lnTo>
                  <a:lnTo>
                    <a:pt x="82" y="474"/>
                  </a:lnTo>
                  <a:lnTo>
                    <a:pt x="82" y="475"/>
                  </a:lnTo>
                  <a:lnTo>
                    <a:pt x="84" y="477"/>
                  </a:lnTo>
                  <a:lnTo>
                    <a:pt x="84" y="477"/>
                  </a:lnTo>
                  <a:lnTo>
                    <a:pt x="91" y="482"/>
                  </a:lnTo>
                  <a:lnTo>
                    <a:pt x="91" y="484"/>
                  </a:lnTo>
                  <a:lnTo>
                    <a:pt x="91" y="487"/>
                  </a:lnTo>
                  <a:lnTo>
                    <a:pt x="91" y="487"/>
                  </a:lnTo>
                  <a:lnTo>
                    <a:pt x="90" y="487"/>
                  </a:lnTo>
                  <a:lnTo>
                    <a:pt x="87" y="487"/>
                  </a:lnTo>
                  <a:lnTo>
                    <a:pt x="82" y="484"/>
                  </a:lnTo>
                  <a:lnTo>
                    <a:pt x="75" y="481"/>
                  </a:lnTo>
                  <a:lnTo>
                    <a:pt x="71" y="479"/>
                  </a:lnTo>
                  <a:lnTo>
                    <a:pt x="67" y="479"/>
                  </a:lnTo>
                  <a:lnTo>
                    <a:pt x="67" y="479"/>
                  </a:lnTo>
                  <a:lnTo>
                    <a:pt x="61" y="479"/>
                  </a:lnTo>
                  <a:lnTo>
                    <a:pt x="55" y="478"/>
                  </a:lnTo>
                  <a:lnTo>
                    <a:pt x="43" y="472"/>
                  </a:lnTo>
                  <a:lnTo>
                    <a:pt x="33" y="467"/>
                  </a:lnTo>
                  <a:lnTo>
                    <a:pt x="30" y="464"/>
                  </a:lnTo>
                  <a:lnTo>
                    <a:pt x="28" y="462"/>
                  </a:lnTo>
                  <a:lnTo>
                    <a:pt x="28" y="462"/>
                  </a:lnTo>
                  <a:lnTo>
                    <a:pt x="28" y="461"/>
                  </a:lnTo>
                  <a:lnTo>
                    <a:pt x="25" y="461"/>
                  </a:lnTo>
                  <a:lnTo>
                    <a:pt x="18" y="461"/>
                  </a:lnTo>
                  <a:lnTo>
                    <a:pt x="0" y="460"/>
                  </a:lnTo>
                  <a:lnTo>
                    <a:pt x="0" y="706"/>
                  </a:lnTo>
                  <a:lnTo>
                    <a:pt x="0" y="706"/>
                  </a:lnTo>
                  <a:lnTo>
                    <a:pt x="3" y="707"/>
                  </a:lnTo>
                  <a:lnTo>
                    <a:pt x="6" y="709"/>
                  </a:lnTo>
                  <a:lnTo>
                    <a:pt x="8" y="707"/>
                  </a:lnTo>
                  <a:lnTo>
                    <a:pt x="8" y="707"/>
                  </a:lnTo>
                  <a:lnTo>
                    <a:pt x="10" y="706"/>
                  </a:lnTo>
                  <a:lnTo>
                    <a:pt x="13" y="707"/>
                  </a:lnTo>
                  <a:lnTo>
                    <a:pt x="17" y="706"/>
                  </a:lnTo>
                  <a:lnTo>
                    <a:pt x="23" y="704"/>
                  </a:lnTo>
                  <a:lnTo>
                    <a:pt x="23" y="704"/>
                  </a:lnTo>
                  <a:lnTo>
                    <a:pt x="25" y="704"/>
                  </a:lnTo>
                  <a:lnTo>
                    <a:pt x="27" y="704"/>
                  </a:lnTo>
                  <a:lnTo>
                    <a:pt x="31" y="706"/>
                  </a:lnTo>
                  <a:lnTo>
                    <a:pt x="33" y="710"/>
                  </a:lnTo>
                  <a:lnTo>
                    <a:pt x="34" y="713"/>
                  </a:lnTo>
                  <a:lnTo>
                    <a:pt x="34" y="713"/>
                  </a:lnTo>
                  <a:lnTo>
                    <a:pt x="35" y="716"/>
                  </a:lnTo>
                  <a:lnTo>
                    <a:pt x="40" y="720"/>
                  </a:lnTo>
                  <a:lnTo>
                    <a:pt x="45" y="724"/>
                  </a:lnTo>
                  <a:lnTo>
                    <a:pt x="50" y="728"/>
                  </a:lnTo>
                  <a:lnTo>
                    <a:pt x="50" y="728"/>
                  </a:lnTo>
                  <a:lnTo>
                    <a:pt x="55" y="737"/>
                  </a:lnTo>
                  <a:lnTo>
                    <a:pt x="58" y="738"/>
                  </a:lnTo>
                  <a:lnTo>
                    <a:pt x="62" y="737"/>
                  </a:lnTo>
                  <a:lnTo>
                    <a:pt x="62" y="737"/>
                  </a:lnTo>
                  <a:lnTo>
                    <a:pt x="71" y="733"/>
                  </a:lnTo>
                  <a:lnTo>
                    <a:pt x="75" y="730"/>
                  </a:lnTo>
                  <a:lnTo>
                    <a:pt x="77" y="727"/>
                  </a:lnTo>
                  <a:lnTo>
                    <a:pt x="77" y="726"/>
                  </a:lnTo>
                  <a:lnTo>
                    <a:pt x="77" y="726"/>
                  </a:lnTo>
                  <a:lnTo>
                    <a:pt x="78" y="723"/>
                  </a:lnTo>
                  <a:lnTo>
                    <a:pt x="80" y="721"/>
                  </a:lnTo>
                  <a:lnTo>
                    <a:pt x="88" y="720"/>
                  </a:lnTo>
                  <a:lnTo>
                    <a:pt x="95" y="721"/>
                  </a:lnTo>
                  <a:lnTo>
                    <a:pt x="98" y="724"/>
                  </a:lnTo>
                  <a:lnTo>
                    <a:pt x="98" y="727"/>
                  </a:lnTo>
                  <a:lnTo>
                    <a:pt x="98" y="727"/>
                  </a:lnTo>
                  <a:lnTo>
                    <a:pt x="99" y="730"/>
                  </a:lnTo>
                  <a:lnTo>
                    <a:pt x="102" y="733"/>
                  </a:lnTo>
                  <a:lnTo>
                    <a:pt x="111" y="741"/>
                  </a:lnTo>
                  <a:lnTo>
                    <a:pt x="122" y="751"/>
                  </a:lnTo>
                  <a:lnTo>
                    <a:pt x="128" y="758"/>
                  </a:lnTo>
                  <a:lnTo>
                    <a:pt x="134" y="765"/>
                  </a:lnTo>
                  <a:lnTo>
                    <a:pt x="134" y="765"/>
                  </a:lnTo>
                  <a:lnTo>
                    <a:pt x="141" y="780"/>
                  </a:lnTo>
                  <a:lnTo>
                    <a:pt x="145" y="788"/>
                  </a:lnTo>
                  <a:lnTo>
                    <a:pt x="151" y="794"/>
                  </a:lnTo>
                  <a:lnTo>
                    <a:pt x="162" y="800"/>
                  </a:lnTo>
                  <a:lnTo>
                    <a:pt x="162" y="800"/>
                  </a:lnTo>
                  <a:lnTo>
                    <a:pt x="172" y="804"/>
                  </a:lnTo>
                  <a:lnTo>
                    <a:pt x="176" y="808"/>
                  </a:lnTo>
                  <a:lnTo>
                    <a:pt x="178" y="812"/>
                  </a:lnTo>
                  <a:lnTo>
                    <a:pt x="176" y="817"/>
                  </a:lnTo>
                  <a:lnTo>
                    <a:pt x="176" y="817"/>
                  </a:lnTo>
                  <a:lnTo>
                    <a:pt x="176" y="818"/>
                  </a:lnTo>
                  <a:lnTo>
                    <a:pt x="178" y="821"/>
                  </a:lnTo>
                  <a:lnTo>
                    <a:pt x="181" y="824"/>
                  </a:lnTo>
                  <a:lnTo>
                    <a:pt x="182" y="828"/>
                  </a:lnTo>
                  <a:lnTo>
                    <a:pt x="182" y="829"/>
                  </a:lnTo>
                  <a:lnTo>
                    <a:pt x="181" y="831"/>
                  </a:lnTo>
                  <a:lnTo>
                    <a:pt x="181" y="831"/>
                  </a:lnTo>
                  <a:lnTo>
                    <a:pt x="169" y="839"/>
                  </a:lnTo>
                  <a:lnTo>
                    <a:pt x="169" y="839"/>
                  </a:lnTo>
                  <a:lnTo>
                    <a:pt x="169" y="841"/>
                  </a:lnTo>
                  <a:lnTo>
                    <a:pt x="171" y="844"/>
                  </a:lnTo>
                  <a:lnTo>
                    <a:pt x="176" y="847"/>
                  </a:lnTo>
                  <a:lnTo>
                    <a:pt x="176" y="847"/>
                  </a:lnTo>
                  <a:lnTo>
                    <a:pt x="176" y="848"/>
                  </a:lnTo>
                  <a:lnTo>
                    <a:pt x="176" y="849"/>
                  </a:lnTo>
                  <a:lnTo>
                    <a:pt x="173" y="851"/>
                  </a:lnTo>
                  <a:lnTo>
                    <a:pt x="171" y="852"/>
                  </a:lnTo>
                  <a:lnTo>
                    <a:pt x="171" y="852"/>
                  </a:lnTo>
                  <a:lnTo>
                    <a:pt x="172" y="854"/>
                  </a:lnTo>
                  <a:lnTo>
                    <a:pt x="172" y="854"/>
                  </a:lnTo>
                  <a:lnTo>
                    <a:pt x="173" y="856"/>
                  </a:lnTo>
                  <a:lnTo>
                    <a:pt x="173" y="859"/>
                  </a:lnTo>
                  <a:lnTo>
                    <a:pt x="173" y="862"/>
                  </a:lnTo>
                  <a:lnTo>
                    <a:pt x="175" y="866"/>
                  </a:lnTo>
                  <a:lnTo>
                    <a:pt x="175" y="866"/>
                  </a:lnTo>
                  <a:lnTo>
                    <a:pt x="178" y="868"/>
                  </a:lnTo>
                  <a:lnTo>
                    <a:pt x="181" y="868"/>
                  </a:lnTo>
                  <a:lnTo>
                    <a:pt x="185" y="868"/>
                  </a:lnTo>
                  <a:lnTo>
                    <a:pt x="188" y="865"/>
                  </a:lnTo>
                  <a:lnTo>
                    <a:pt x="188" y="865"/>
                  </a:lnTo>
                  <a:lnTo>
                    <a:pt x="191" y="865"/>
                  </a:lnTo>
                  <a:lnTo>
                    <a:pt x="192" y="866"/>
                  </a:lnTo>
                  <a:lnTo>
                    <a:pt x="193" y="871"/>
                  </a:lnTo>
                  <a:lnTo>
                    <a:pt x="192" y="875"/>
                  </a:lnTo>
                  <a:lnTo>
                    <a:pt x="192" y="875"/>
                  </a:lnTo>
                  <a:lnTo>
                    <a:pt x="191" y="878"/>
                  </a:lnTo>
                  <a:lnTo>
                    <a:pt x="193" y="881"/>
                  </a:lnTo>
                  <a:lnTo>
                    <a:pt x="196" y="882"/>
                  </a:lnTo>
                  <a:lnTo>
                    <a:pt x="199" y="879"/>
                  </a:lnTo>
                  <a:lnTo>
                    <a:pt x="199" y="879"/>
                  </a:lnTo>
                  <a:lnTo>
                    <a:pt x="200" y="879"/>
                  </a:lnTo>
                  <a:lnTo>
                    <a:pt x="202" y="879"/>
                  </a:lnTo>
                  <a:lnTo>
                    <a:pt x="205" y="882"/>
                  </a:lnTo>
                  <a:lnTo>
                    <a:pt x="212" y="888"/>
                  </a:lnTo>
                  <a:lnTo>
                    <a:pt x="212" y="888"/>
                  </a:lnTo>
                  <a:lnTo>
                    <a:pt x="213" y="889"/>
                  </a:lnTo>
                  <a:lnTo>
                    <a:pt x="215" y="892"/>
                  </a:lnTo>
                  <a:lnTo>
                    <a:pt x="215" y="895"/>
                  </a:lnTo>
                  <a:lnTo>
                    <a:pt x="213" y="895"/>
                  </a:lnTo>
                  <a:lnTo>
                    <a:pt x="213" y="895"/>
                  </a:lnTo>
                  <a:lnTo>
                    <a:pt x="210" y="895"/>
                  </a:lnTo>
                  <a:lnTo>
                    <a:pt x="210" y="896"/>
                  </a:lnTo>
                  <a:lnTo>
                    <a:pt x="209" y="899"/>
                  </a:lnTo>
                  <a:lnTo>
                    <a:pt x="209" y="903"/>
                  </a:lnTo>
                  <a:lnTo>
                    <a:pt x="212" y="905"/>
                  </a:lnTo>
                  <a:lnTo>
                    <a:pt x="212" y="905"/>
                  </a:lnTo>
                  <a:lnTo>
                    <a:pt x="215" y="906"/>
                  </a:lnTo>
                  <a:lnTo>
                    <a:pt x="215" y="908"/>
                  </a:lnTo>
                  <a:lnTo>
                    <a:pt x="216" y="913"/>
                  </a:lnTo>
                  <a:lnTo>
                    <a:pt x="216" y="913"/>
                  </a:lnTo>
                  <a:lnTo>
                    <a:pt x="218" y="916"/>
                  </a:lnTo>
                  <a:lnTo>
                    <a:pt x="222" y="918"/>
                  </a:lnTo>
                  <a:lnTo>
                    <a:pt x="227" y="919"/>
                  </a:lnTo>
                  <a:lnTo>
                    <a:pt x="233" y="919"/>
                  </a:lnTo>
                  <a:lnTo>
                    <a:pt x="233" y="919"/>
                  </a:lnTo>
                  <a:lnTo>
                    <a:pt x="236" y="919"/>
                  </a:lnTo>
                  <a:lnTo>
                    <a:pt x="239" y="920"/>
                  </a:lnTo>
                  <a:lnTo>
                    <a:pt x="243" y="926"/>
                  </a:lnTo>
                  <a:lnTo>
                    <a:pt x="243" y="926"/>
                  </a:lnTo>
                  <a:lnTo>
                    <a:pt x="246" y="929"/>
                  </a:lnTo>
                  <a:lnTo>
                    <a:pt x="250" y="930"/>
                  </a:lnTo>
                  <a:lnTo>
                    <a:pt x="255" y="932"/>
                  </a:lnTo>
                  <a:lnTo>
                    <a:pt x="257" y="930"/>
                  </a:lnTo>
                  <a:lnTo>
                    <a:pt x="257" y="930"/>
                  </a:lnTo>
                  <a:lnTo>
                    <a:pt x="260" y="930"/>
                  </a:lnTo>
                  <a:lnTo>
                    <a:pt x="262" y="933"/>
                  </a:lnTo>
                  <a:lnTo>
                    <a:pt x="263" y="940"/>
                  </a:lnTo>
                  <a:lnTo>
                    <a:pt x="263" y="940"/>
                  </a:lnTo>
                  <a:lnTo>
                    <a:pt x="264" y="943"/>
                  </a:lnTo>
                  <a:lnTo>
                    <a:pt x="269" y="943"/>
                  </a:lnTo>
                  <a:lnTo>
                    <a:pt x="276" y="942"/>
                  </a:lnTo>
                  <a:lnTo>
                    <a:pt x="276" y="942"/>
                  </a:lnTo>
                  <a:lnTo>
                    <a:pt x="279" y="943"/>
                  </a:lnTo>
                  <a:lnTo>
                    <a:pt x="282" y="945"/>
                  </a:lnTo>
                  <a:lnTo>
                    <a:pt x="283" y="946"/>
                  </a:lnTo>
                  <a:lnTo>
                    <a:pt x="286" y="946"/>
                  </a:lnTo>
                  <a:lnTo>
                    <a:pt x="286" y="946"/>
                  </a:lnTo>
                  <a:lnTo>
                    <a:pt x="287" y="946"/>
                  </a:lnTo>
                  <a:lnTo>
                    <a:pt x="289" y="948"/>
                  </a:lnTo>
                  <a:lnTo>
                    <a:pt x="292" y="950"/>
                  </a:lnTo>
                  <a:lnTo>
                    <a:pt x="297" y="962"/>
                  </a:lnTo>
                  <a:lnTo>
                    <a:pt x="740" y="959"/>
                  </a:lnTo>
                  <a:lnTo>
                    <a:pt x="740" y="959"/>
                  </a:lnTo>
                  <a:lnTo>
                    <a:pt x="741" y="955"/>
                  </a:lnTo>
                  <a:lnTo>
                    <a:pt x="742" y="952"/>
                  </a:lnTo>
                  <a:lnTo>
                    <a:pt x="744" y="952"/>
                  </a:lnTo>
                  <a:lnTo>
                    <a:pt x="745" y="952"/>
                  </a:lnTo>
                  <a:lnTo>
                    <a:pt x="745" y="952"/>
                  </a:lnTo>
                  <a:lnTo>
                    <a:pt x="748" y="955"/>
                  </a:lnTo>
                  <a:lnTo>
                    <a:pt x="748" y="959"/>
                  </a:lnTo>
                  <a:lnTo>
                    <a:pt x="748" y="962"/>
                  </a:lnTo>
                  <a:lnTo>
                    <a:pt x="752" y="965"/>
                  </a:lnTo>
                  <a:lnTo>
                    <a:pt x="752" y="965"/>
                  </a:lnTo>
                  <a:lnTo>
                    <a:pt x="760" y="969"/>
                  </a:lnTo>
                  <a:lnTo>
                    <a:pt x="762" y="969"/>
                  </a:lnTo>
                  <a:lnTo>
                    <a:pt x="765" y="969"/>
                  </a:lnTo>
                  <a:lnTo>
                    <a:pt x="765" y="969"/>
                  </a:lnTo>
                  <a:lnTo>
                    <a:pt x="772" y="966"/>
                  </a:lnTo>
                  <a:lnTo>
                    <a:pt x="777" y="966"/>
                  </a:lnTo>
                  <a:lnTo>
                    <a:pt x="781" y="970"/>
                  </a:lnTo>
                  <a:lnTo>
                    <a:pt x="781" y="970"/>
                  </a:lnTo>
                  <a:lnTo>
                    <a:pt x="784" y="973"/>
                  </a:lnTo>
                  <a:lnTo>
                    <a:pt x="788" y="973"/>
                  </a:lnTo>
                  <a:lnTo>
                    <a:pt x="791" y="973"/>
                  </a:lnTo>
                  <a:lnTo>
                    <a:pt x="794" y="975"/>
                  </a:lnTo>
                  <a:lnTo>
                    <a:pt x="794" y="975"/>
                  </a:lnTo>
                  <a:lnTo>
                    <a:pt x="797" y="977"/>
                  </a:lnTo>
                  <a:lnTo>
                    <a:pt x="799" y="980"/>
                  </a:lnTo>
                  <a:lnTo>
                    <a:pt x="804" y="980"/>
                  </a:lnTo>
                  <a:lnTo>
                    <a:pt x="808" y="977"/>
                  </a:lnTo>
                  <a:lnTo>
                    <a:pt x="808" y="977"/>
                  </a:lnTo>
                  <a:lnTo>
                    <a:pt x="809" y="976"/>
                  </a:lnTo>
                  <a:lnTo>
                    <a:pt x="811" y="976"/>
                  </a:lnTo>
                  <a:lnTo>
                    <a:pt x="818" y="976"/>
                  </a:lnTo>
                  <a:lnTo>
                    <a:pt x="831" y="980"/>
                  </a:lnTo>
                  <a:lnTo>
                    <a:pt x="831" y="980"/>
                  </a:lnTo>
                  <a:lnTo>
                    <a:pt x="836" y="975"/>
                  </a:lnTo>
                  <a:lnTo>
                    <a:pt x="841" y="969"/>
                  </a:lnTo>
                  <a:lnTo>
                    <a:pt x="846" y="963"/>
                  </a:lnTo>
                  <a:lnTo>
                    <a:pt x="849" y="962"/>
                  </a:lnTo>
                  <a:lnTo>
                    <a:pt x="851" y="960"/>
                  </a:lnTo>
                  <a:lnTo>
                    <a:pt x="851" y="960"/>
                  </a:lnTo>
                  <a:lnTo>
                    <a:pt x="861" y="962"/>
                  </a:lnTo>
                  <a:lnTo>
                    <a:pt x="870" y="963"/>
                  </a:lnTo>
                  <a:lnTo>
                    <a:pt x="876" y="966"/>
                  </a:lnTo>
                  <a:lnTo>
                    <a:pt x="880" y="967"/>
                  </a:lnTo>
                  <a:lnTo>
                    <a:pt x="883" y="972"/>
                  </a:lnTo>
                  <a:lnTo>
                    <a:pt x="885" y="975"/>
                  </a:lnTo>
                  <a:lnTo>
                    <a:pt x="885" y="975"/>
                  </a:lnTo>
                  <a:lnTo>
                    <a:pt x="886" y="979"/>
                  </a:lnTo>
                  <a:lnTo>
                    <a:pt x="889" y="980"/>
                  </a:lnTo>
                  <a:lnTo>
                    <a:pt x="893" y="982"/>
                  </a:lnTo>
                  <a:lnTo>
                    <a:pt x="899" y="982"/>
                  </a:lnTo>
                  <a:lnTo>
                    <a:pt x="902" y="984"/>
                  </a:lnTo>
                  <a:lnTo>
                    <a:pt x="902" y="987"/>
                  </a:lnTo>
                  <a:lnTo>
                    <a:pt x="902" y="987"/>
                  </a:lnTo>
                  <a:lnTo>
                    <a:pt x="905" y="994"/>
                  </a:lnTo>
                  <a:lnTo>
                    <a:pt x="907" y="1000"/>
                  </a:lnTo>
                  <a:lnTo>
                    <a:pt x="910" y="1006"/>
                  </a:lnTo>
                  <a:lnTo>
                    <a:pt x="912" y="1010"/>
                  </a:lnTo>
                  <a:lnTo>
                    <a:pt x="912" y="1010"/>
                  </a:lnTo>
                  <a:lnTo>
                    <a:pt x="920" y="1016"/>
                  </a:lnTo>
                  <a:lnTo>
                    <a:pt x="920" y="1016"/>
                  </a:lnTo>
                  <a:lnTo>
                    <a:pt x="925" y="1016"/>
                  </a:lnTo>
                  <a:lnTo>
                    <a:pt x="932" y="1016"/>
                  </a:lnTo>
                  <a:lnTo>
                    <a:pt x="944" y="1019"/>
                  </a:lnTo>
                  <a:lnTo>
                    <a:pt x="944" y="1019"/>
                  </a:lnTo>
                  <a:lnTo>
                    <a:pt x="949" y="1020"/>
                  </a:lnTo>
                  <a:lnTo>
                    <a:pt x="953" y="1020"/>
                  </a:lnTo>
                  <a:lnTo>
                    <a:pt x="962" y="1020"/>
                  </a:lnTo>
                  <a:lnTo>
                    <a:pt x="966" y="1020"/>
                  </a:lnTo>
                  <a:lnTo>
                    <a:pt x="970" y="1021"/>
                  </a:lnTo>
                  <a:lnTo>
                    <a:pt x="973" y="1023"/>
                  </a:lnTo>
                  <a:lnTo>
                    <a:pt x="974" y="1027"/>
                  </a:lnTo>
                  <a:lnTo>
                    <a:pt x="974" y="1027"/>
                  </a:lnTo>
                  <a:lnTo>
                    <a:pt x="980" y="1036"/>
                  </a:lnTo>
                  <a:lnTo>
                    <a:pt x="984" y="1043"/>
                  </a:lnTo>
                  <a:lnTo>
                    <a:pt x="984" y="1046"/>
                  </a:lnTo>
                  <a:lnTo>
                    <a:pt x="984" y="1047"/>
                  </a:lnTo>
                  <a:lnTo>
                    <a:pt x="984" y="1049"/>
                  </a:lnTo>
                  <a:lnTo>
                    <a:pt x="980" y="1049"/>
                  </a:lnTo>
                  <a:lnTo>
                    <a:pt x="980" y="1049"/>
                  </a:lnTo>
                  <a:lnTo>
                    <a:pt x="977" y="1049"/>
                  </a:lnTo>
                  <a:lnTo>
                    <a:pt x="973" y="1047"/>
                  </a:lnTo>
                  <a:lnTo>
                    <a:pt x="966" y="1044"/>
                  </a:lnTo>
                  <a:lnTo>
                    <a:pt x="962" y="1041"/>
                  </a:lnTo>
                  <a:lnTo>
                    <a:pt x="960" y="1043"/>
                  </a:lnTo>
                  <a:lnTo>
                    <a:pt x="960" y="1044"/>
                  </a:lnTo>
                  <a:lnTo>
                    <a:pt x="960" y="1044"/>
                  </a:lnTo>
                  <a:lnTo>
                    <a:pt x="960" y="1049"/>
                  </a:lnTo>
                  <a:lnTo>
                    <a:pt x="957" y="1050"/>
                  </a:lnTo>
                  <a:lnTo>
                    <a:pt x="956" y="1053"/>
                  </a:lnTo>
                  <a:lnTo>
                    <a:pt x="954" y="1058"/>
                  </a:lnTo>
                  <a:lnTo>
                    <a:pt x="954" y="1058"/>
                  </a:lnTo>
                  <a:lnTo>
                    <a:pt x="954" y="1067"/>
                  </a:lnTo>
                  <a:lnTo>
                    <a:pt x="950" y="1076"/>
                  </a:lnTo>
                  <a:lnTo>
                    <a:pt x="947" y="1081"/>
                  </a:lnTo>
                  <a:lnTo>
                    <a:pt x="946" y="1083"/>
                  </a:lnTo>
                  <a:lnTo>
                    <a:pt x="943" y="1083"/>
                  </a:lnTo>
                  <a:lnTo>
                    <a:pt x="943" y="1083"/>
                  </a:lnTo>
                  <a:lnTo>
                    <a:pt x="943" y="1083"/>
                  </a:lnTo>
                  <a:lnTo>
                    <a:pt x="943" y="1083"/>
                  </a:lnTo>
                  <a:lnTo>
                    <a:pt x="943" y="1090"/>
                  </a:lnTo>
                  <a:lnTo>
                    <a:pt x="944" y="1093"/>
                  </a:lnTo>
                  <a:lnTo>
                    <a:pt x="946" y="1095"/>
                  </a:lnTo>
                  <a:lnTo>
                    <a:pt x="946" y="1095"/>
                  </a:lnTo>
                  <a:lnTo>
                    <a:pt x="956" y="1088"/>
                  </a:lnTo>
                  <a:lnTo>
                    <a:pt x="960" y="1087"/>
                  </a:lnTo>
                  <a:lnTo>
                    <a:pt x="966" y="1085"/>
                  </a:lnTo>
                  <a:lnTo>
                    <a:pt x="966" y="1085"/>
                  </a:lnTo>
                  <a:lnTo>
                    <a:pt x="973" y="1087"/>
                  </a:lnTo>
                  <a:lnTo>
                    <a:pt x="977" y="1088"/>
                  </a:lnTo>
                  <a:lnTo>
                    <a:pt x="981" y="1090"/>
                  </a:lnTo>
                  <a:lnTo>
                    <a:pt x="986" y="1087"/>
                  </a:lnTo>
                  <a:lnTo>
                    <a:pt x="986" y="1087"/>
                  </a:lnTo>
                  <a:lnTo>
                    <a:pt x="993" y="1083"/>
                  </a:lnTo>
                  <a:lnTo>
                    <a:pt x="996" y="1083"/>
                  </a:lnTo>
                  <a:lnTo>
                    <a:pt x="996" y="1084"/>
                  </a:lnTo>
                  <a:lnTo>
                    <a:pt x="996" y="1084"/>
                  </a:lnTo>
                  <a:lnTo>
                    <a:pt x="996" y="1085"/>
                  </a:lnTo>
                  <a:lnTo>
                    <a:pt x="996" y="1085"/>
                  </a:lnTo>
                  <a:lnTo>
                    <a:pt x="1000" y="1084"/>
                  </a:lnTo>
                  <a:lnTo>
                    <a:pt x="1001" y="1081"/>
                  </a:lnTo>
                  <a:lnTo>
                    <a:pt x="1001" y="1081"/>
                  </a:lnTo>
                  <a:lnTo>
                    <a:pt x="1000" y="1076"/>
                  </a:lnTo>
                  <a:lnTo>
                    <a:pt x="1000" y="1076"/>
                  </a:lnTo>
                  <a:lnTo>
                    <a:pt x="993" y="1076"/>
                  </a:lnTo>
                  <a:lnTo>
                    <a:pt x="990" y="1074"/>
                  </a:lnTo>
                  <a:lnTo>
                    <a:pt x="989" y="1071"/>
                  </a:lnTo>
                  <a:lnTo>
                    <a:pt x="989" y="1071"/>
                  </a:lnTo>
                  <a:lnTo>
                    <a:pt x="989" y="1070"/>
                  </a:lnTo>
                  <a:lnTo>
                    <a:pt x="990" y="1067"/>
                  </a:lnTo>
                  <a:lnTo>
                    <a:pt x="1000" y="1063"/>
                  </a:lnTo>
                  <a:lnTo>
                    <a:pt x="1011" y="1060"/>
                  </a:lnTo>
                  <a:lnTo>
                    <a:pt x="1021" y="1058"/>
                  </a:lnTo>
                  <a:lnTo>
                    <a:pt x="1021" y="1058"/>
                  </a:lnTo>
                  <a:lnTo>
                    <a:pt x="1028" y="1058"/>
                  </a:lnTo>
                  <a:lnTo>
                    <a:pt x="1034" y="1057"/>
                  </a:lnTo>
                  <a:lnTo>
                    <a:pt x="1040" y="1056"/>
                  </a:lnTo>
                  <a:lnTo>
                    <a:pt x="1041" y="1056"/>
                  </a:lnTo>
                  <a:lnTo>
                    <a:pt x="1043" y="1057"/>
                  </a:lnTo>
                  <a:lnTo>
                    <a:pt x="1043" y="1057"/>
                  </a:lnTo>
                  <a:lnTo>
                    <a:pt x="1055" y="1047"/>
                  </a:lnTo>
                  <a:lnTo>
                    <a:pt x="1061" y="1043"/>
                  </a:lnTo>
                  <a:lnTo>
                    <a:pt x="1065" y="1041"/>
                  </a:lnTo>
                  <a:lnTo>
                    <a:pt x="1065" y="1041"/>
                  </a:lnTo>
                  <a:lnTo>
                    <a:pt x="1119" y="1041"/>
                  </a:lnTo>
                  <a:lnTo>
                    <a:pt x="1119" y="1041"/>
                  </a:lnTo>
                  <a:lnTo>
                    <a:pt x="1129" y="1034"/>
                  </a:lnTo>
                  <a:lnTo>
                    <a:pt x="1135" y="1027"/>
                  </a:lnTo>
                  <a:lnTo>
                    <a:pt x="1138" y="1024"/>
                  </a:lnTo>
                  <a:lnTo>
                    <a:pt x="1139" y="1020"/>
                  </a:lnTo>
                  <a:lnTo>
                    <a:pt x="1139" y="1020"/>
                  </a:lnTo>
                  <a:lnTo>
                    <a:pt x="1142" y="1010"/>
                  </a:lnTo>
                  <a:lnTo>
                    <a:pt x="1148" y="1000"/>
                  </a:lnTo>
                  <a:lnTo>
                    <a:pt x="1155" y="993"/>
                  </a:lnTo>
                  <a:lnTo>
                    <a:pt x="1158" y="990"/>
                  </a:lnTo>
                  <a:lnTo>
                    <a:pt x="1161" y="992"/>
                  </a:lnTo>
                  <a:lnTo>
                    <a:pt x="1161" y="992"/>
                  </a:lnTo>
                  <a:lnTo>
                    <a:pt x="1162" y="993"/>
                  </a:lnTo>
                  <a:lnTo>
                    <a:pt x="1166" y="994"/>
                  </a:lnTo>
                  <a:lnTo>
                    <a:pt x="1174" y="994"/>
                  </a:lnTo>
                  <a:lnTo>
                    <a:pt x="1179" y="996"/>
                  </a:lnTo>
                  <a:lnTo>
                    <a:pt x="1181" y="996"/>
                  </a:lnTo>
                  <a:lnTo>
                    <a:pt x="1182" y="997"/>
                  </a:lnTo>
                  <a:lnTo>
                    <a:pt x="1182" y="997"/>
                  </a:lnTo>
                  <a:lnTo>
                    <a:pt x="1181" y="1003"/>
                  </a:lnTo>
                  <a:lnTo>
                    <a:pt x="1182" y="1013"/>
                  </a:lnTo>
                  <a:lnTo>
                    <a:pt x="1182" y="1019"/>
                  </a:lnTo>
                  <a:lnTo>
                    <a:pt x="1185" y="1026"/>
                  </a:lnTo>
                  <a:lnTo>
                    <a:pt x="1189" y="1034"/>
                  </a:lnTo>
                  <a:lnTo>
                    <a:pt x="1195" y="1043"/>
                  </a:lnTo>
                  <a:lnTo>
                    <a:pt x="1195" y="1043"/>
                  </a:lnTo>
                  <a:lnTo>
                    <a:pt x="1205" y="1037"/>
                  </a:lnTo>
                  <a:lnTo>
                    <a:pt x="1209" y="1036"/>
                  </a:lnTo>
                  <a:lnTo>
                    <a:pt x="1212" y="1036"/>
                  </a:lnTo>
                  <a:lnTo>
                    <a:pt x="1212" y="1036"/>
                  </a:lnTo>
                  <a:lnTo>
                    <a:pt x="1218" y="1034"/>
                  </a:lnTo>
                  <a:lnTo>
                    <a:pt x="1222" y="1030"/>
                  </a:lnTo>
                  <a:lnTo>
                    <a:pt x="1228" y="1026"/>
                  </a:lnTo>
                  <a:lnTo>
                    <a:pt x="1230" y="1021"/>
                  </a:lnTo>
                  <a:lnTo>
                    <a:pt x="1230" y="1021"/>
                  </a:lnTo>
                  <a:lnTo>
                    <a:pt x="1232" y="1020"/>
                  </a:lnTo>
                  <a:lnTo>
                    <a:pt x="1233" y="1020"/>
                  </a:lnTo>
                  <a:lnTo>
                    <a:pt x="1235" y="1023"/>
                  </a:lnTo>
                  <a:lnTo>
                    <a:pt x="1235" y="1026"/>
                  </a:lnTo>
                  <a:lnTo>
                    <a:pt x="1233" y="1027"/>
                  </a:lnTo>
                  <a:lnTo>
                    <a:pt x="1232" y="1029"/>
                  </a:lnTo>
                  <a:lnTo>
                    <a:pt x="1232" y="1029"/>
                  </a:lnTo>
                  <a:lnTo>
                    <a:pt x="1230" y="1029"/>
                  </a:lnTo>
                  <a:lnTo>
                    <a:pt x="1230" y="1030"/>
                  </a:lnTo>
                  <a:lnTo>
                    <a:pt x="1233" y="1031"/>
                  </a:lnTo>
                  <a:lnTo>
                    <a:pt x="1239" y="1034"/>
                  </a:lnTo>
                  <a:lnTo>
                    <a:pt x="1246" y="1034"/>
                  </a:lnTo>
                  <a:lnTo>
                    <a:pt x="1246" y="1034"/>
                  </a:lnTo>
                  <a:lnTo>
                    <a:pt x="1249" y="1034"/>
                  </a:lnTo>
                  <a:lnTo>
                    <a:pt x="1246" y="1036"/>
                  </a:lnTo>
                  <a:lnTo>
                    <a:pt x="1240" y="1037"/>
                  </a:lnTo>
                  <a:lnTo>
                    <a:pt x="1235" y="1037"/>
                  </a:lnTo>
                  <a:lnTo>
                    <a:pt x="1235" y="1037"/>
                  </a:lnTo>
                  <a:lnTo>
                    <a:pt x="1229" y="1037"/>
                  </a:lnTo>
                  <a:lnTo>
                    <a:pt x="1225" y="1039"/>
                  </a:lnTo>
                  <a:lnTo>
                    <a:pt x="1220" y="1043"/>
                  </a:lnTo>
                  <a:lnTo>
                    <a:pt x="1213" y="1049"/>
                  </a:lnTo>
                  <a:lnTo>
                    <a:pt x="1213" y="1049"/>
                  </a:lnTo>
                  <a:lnTo>
                    <a:pt x="1208" y="1054"/>
                  </a:lnTo>
                  <a:lnTo>
                    <a:pt x="1206" y="1058"/>
                  </a:lnTo>
                  <a:lnTo>
                    <a:pt x="1208" y="1063"/>
                  </a:lnTo>
                  <a:lnTo>
                    <a:pt x="1212" y="1066"/>
                  </a:lnTo>
                  <a:lnTo>
                    <a:pt x="1212" y="1066"/>
                  </a:lnTo>
                  <a:lnTo>
                    <a:pt x="1216" y="1068"/>
                  </a:lnTo>
                  <a:lnTo>
                    <a:pt x="1222" y="1068"/>
                  </a:lnTo>
                  <a:lnTo>
                    <a:pt x="1228" y="1066"/>
                  </a:lnTo>
                  <a:lnTo>
                    <a:pt x="1233" y="1061"/>
                  </a:lnTo>
                  <a:lnTo>
                    <a:pt x="1233" y="1061"/>
                  </a:lnTo>
                  <a:lnTo>
                    <a:pt x="1238" y="1057"/>
                  </a:lnTo>
                  <a:lnTo>
                    <a:pt x="1240" y="1053"/>
                  </a:lnTo>
                  <a:lnTo>
                    <a:pt x="1243" y="1050"/>
                  </a:lnTo>
                  <a:lnTo>
                    <a:pt x="1247" y="1049"/>
                  </a:lnTo>
                  <a:lnTo>
                    <a:pt x="1247" y="1049"/>
                  </a:lnTo>
                  <a:lnTo>
                    <a:pt x="1256" y="1047"/>
                  </a:lnTo>
                  <a:lnTo>
                    <a:pt x="1266" y="1046"/>
                  </a:lnTo>
                  <a:lnTo>
                    <a:pt x="1284" y="1039"/>
                  </a:lnTo>
                  <a:lnTo>
                    <a:pt x="1284" y="1039"/>
                  </a:lnTo>
                  <a:lnTo>
                    <a:pt x="1289" y="1037"/>
                  </a:lnTo>
                  <a:lnTo>
                    <a:pt x="1290" y="1036"/>
                  </a:lnTo>
                  <a:lnTo>
                    <a:pt x="1289" y="1033"/>
                  </a:lnTo>
                  <a:lnTo>
                    <a:pt x="1289" y="1030"/>
                  </a:lnTo>
                  <a:lnTo>
                    <a:pt x="1289" y="1030"/>
                  </a:lnTo>
                  <a:lnTo>
                    <a:pt x="1289" y="1030"/>
                  </a:lnTo>
                  <a:lnTo>
                    <a:pt x="1290" y="1029"/>
                  </a:lnTo>
                  <a:lnTo>
                    <a:pt x="1297" y="1027"/>
                  </a:lnTo>
                  <a:lnTo>
                    <a:pt x="1304" y="1026"/>
                  </a:lnTo>
                  <a:lnTo>
                    <a:pt x="1310" y="1023"/>
                  </a:lnTo>
                  <a:lnTo>
                    <a:pt x="1310" y="1023"/>
                  </a:lnTo>
                  <a:lnTo>
                    <a:pt x="1311" y="1020"/>
                  </a:lnTo>
                  <a:lnTo>
                    <a:pt x="1310" y="1017"/>
                  </a:lnTo>
                  <a:lnTo>
                    <a:pt x="1307" y="1017"/>
                  </a:lnTo>
                  <a:lnTo>
                    <a:pt x="1303" y="1016"/>
                  </a:lnTo>
                  <a:lnTo>
                    <a:pt x="1303" y="1016"/>
                  </a:lnTo>
                  <a:close/>
                  <a:moveTo>
                    <a:pt x="378" y="555"/>
                  </a:moveTo>
                  <a:lnTo>
                    <a:pt x="378" y="555"/>
                  </a:lnTo>
                  <a:lnTo>
                    <a:pt x="371" y="562"/>
                  </a:lnTo>
                  <a:lnTo>
                    <a:pt x="367" y="566"/>
                  </a:lnTo>
                  <a:lnTo>
                    <a:pt x="361" y="568"/>
                  </a:lnTo>
                  <a:lnTo>
                    <a:pt x="356" y="568"/>
                  </a:lnTo>
                  <a:lnTo>
                    <a:pt x="356" y="568"/>
                  </a:lnTo>
                  <a:lnTo>
                    <a:pt x="350" y="566"/>
                  </a:lnTo>
                  <a:lnTo>
                    <a:pt x="346" y="568"/>
                  </a:lnTo>
                  <a:lnTo>
                    <a:pt x="343" y="571"/>
                  </a:lnTo>
                  <a:lnTo>
                    <a:pt x="346" y="573"/>
                  </a:lnTo>
                  <a:lnTo>
                    <a:pt x="346" y="573"/>
                  </a:lnTo>
                  <a:lnTo>
                    <a:pt x="347" y="576"/>
                  </a:lnTo>
                  <a:lnTo>
                    <a:pt x="348" y="578"/>
                  </a:lnTo>
                  <a:lnTo>
                    <a:pt x="346" y="580"/>
                  </a:lnTo>
                  <a:lnTo>
                    <a:pt x="340" y="582"/>
                  </a:lnTo>
                  <a:lnTo>
                    <a:pt x="340" y="582"/>
                  </a:lnTo>
                  <a:lnTo>
                    <a:pt x="333" y="585"/>
                  </a:lnTo>
                  <a:lnTo>
                    <a:pt x="327" y="588"/>
                  </a:lnTo>
                  <a:lnTo>
                    <a:pt x="323" y="590"/>
                  </a:lnTo>
                  <a:lnTo>
                    <a:pt x="320" y="590"/>
                  </a:lnTo>
                  <a:lnTo>
                    <a:pt x="320" y="590"/>
                  </a:lnTo>
                  <a:lnTo>
                    <a:pt x="320" y="590"/>
                  </a:lnTo>
                  <a:lnTo>
                    <a:pt x="321" y="588"/>
                  </a:lnTo>
                  <a:lnTo>
                    <a:pt x="326" y="582"/>
                  </a:lnTo>
                  <a:lnTo>
                    <a:pt x="331" y="576"/>
                  </a:lnTo>
                  <a:lnTo>
                    <a:pt x="333" y="573"/>
                  </a:lnTo>
                  <a:lnTo>
                    <a:pt x="331" y="572"/>
                  </a:lnTo>
                  <a:lnTo>
                    <a:pt x="331" y="572"/>
                  </a:lnTo>
                  <a:lnTo>
                    <a:pt x="328" y="571"/>
                  </a:lnTo>
                  <a:lnTo>
                    <a:pt x="326" y="571"/>
                  </a:lnTo>
                  <a:lnTo>
                    <a:pt x="320" y="573"/>
                  </a:lnTo>
                  <a:lnTo>
                    <a:pt x="314" y="579"/>
                  </a:lnTo>
                  <a:lnTo>
                    <a:pt x="313" y="583"/>
                  </a:lnTo>
                  <a:lnTo>
                    <a:pt x="313" y="583"/>
                  </a:lnTo>
                  <a:lnTo>
                    <a:pt x="311" y="586"/>
                  </a:lnTo>
                  <a:lnTo>
                    <a:pt x="307" y="588"/>
                  </a:lnTo>
                  <a:lnTo>
                    <a:pt x="299" y="588"/>
                  </a:lnTo>
                  <a:lnTo>
                    <a:pt x="299" y="588"/>
                  </a:lnTo>
                  <a:lnTo>
                    <a:pt x="294" y="586"/>
                  </a:lnTo>
                  <a:lnTo>
                    <a:pt x="290" y="585"/>
                  </a:lnTo>
                  <a:lnTo>
                    <a:pt x="289" y="583"/>
                  </a:lnTo>
                  <a:lnTo>
                    <a:pt x="292" y="582"/>
                  </a:lnTo>
                  <a:lnTo>
                    <a:pt x="292" y="582"/>
                  </a:lnTo>
                  <a:lnTo>
                    <a:pt x="293" y="580"/>
                  </a:lnTo>
                  <a:lnTo>
                    <a:pt x="294" y="578"/>
                  </a:lnTo>
                  <a:lnTo>
                    <a:pt x="296" y="575"/>
                  </a:lnTo>
                  <a:lnTo>
                    <a:pt x="300" y="572"/>
                  </a:lnTo>
                  <a:lnTo>
                    <a:pt x="300" y="572"/>
                  </a:lnTo>
                  <a:lnTo>
                    <a:pt x="301" y="572"/>
                  </a:lnTo>
                  <a:lnTo>
                    <a:pt x="303" y="571"/>
                  </a:lnTo>
                  <a:lnTo>
                    <a:pt x="303" y="568"/>
                  </a:lnTo>
                  <a:lnTo>
                    <a:pt x="301" y="565"/>
                  </a:lnTo>
                  <a:lnTo>
                    <a:pt x="301" y="562"/>
                  </a:lnTo>
                  <a:lnTo>
                    <a:pt x="301" y="562"/>
                  </a:lnTo>
                  <a:lnTo>
                    <a:pt x="303" y="562"/>
                  </a:lnTo>
                  <a:lnTo>
                    <a:pt x="304" y="562"/>
                  </a:lnTo>
                  <a:lnTo>
                    <a:pt x="310" y="562"/>
                  </a:lnTo>
                  <a:lnTo>
                    <a:pt x="316" y="562"/>
                  </a:lnTo>
                  <a:lnTo>
                    <a:pt x="317" y="561"/>
                  </a:lnTo>
                  <a:lnTo>
                    <a:pt x="319" y="559"/>
                  </a:lnTo>
                  <a:lnTo>
                    <a:pt x="319" y="559"/>
                  </a:lnTo>
                  <a:lnTo>
                    <a:pt x="319" y="558"/>
                  </a:lnTo>
                  <a:lnTo>
                    <a:pt x="316" y="556"/>
                  </a:lnTo>
                  <a:lnTo>
                    <a:pt x="310" y="552"/>
                  </a:lnTo>
                  <a:lnTo>
                    <a:pt x="304" y="552"/>
                  </a:lnTo>
                  <a:lnTo>
                    <a:pt x="299" y="552"/>
                  </a:lnTo>
                  <a:lnTo>
                    <a:pt x="299" y="552"/>
                  </a:lnTo>
                  <a:lnTo>
                    <a:pt x="293" y="556"/>
                  </a:lnTo>
                  <a:lnTo>
                    <a:pt x="286" y="559"/>
                  </a:lnTo>
                  <a:lnTo>
                    <a:pt x="277" y="561"/>
                  </a:lnTo>
                  <a:lnTo>
                    <a:pt x="273" y="559"/>
                  </a:lnTo>
                  <a:lnTo>
                    <a:pt x="267" y="558"/>
                  </a:lnTo>
                  <a:lnTo>
                    <a:pt x="267" y="558"/>
                  </a:lnTo>
                  <a:lnTo>
                    <a:pt x="267" y="558"/>
                  </a:lnTo>
                  <a:lnTo>
                    <a:pt x="267" y="556"/>
                  </a:lnTo>
                  <a:lnTo>
                    <a:pt x="272" y="556"/>
                  </a:lnTo>
                  <a:lnTo>
                    <a:pt x="284" y="553"/>
                  </a:lnTo>
                  <a:lnTo>
                    <a:pt x="300" y="549"/>
                  </a:lnTo>
                  <a:lnTo>
                    <a:pt x="306" y="548"/>
                  </a:lnTo>
                  <a:lnTo>
                    <a:pt x="310" y="545"/>
                  </a:lnTo>
                  <a:lnTo>
                    <a:pt x="310" y="545"/>
                  </a:lnTo>
                  <a:lnTo>
                    <a:pt x="313" y="543"/>
                  </a:lnTo>
                  <a:lnTo>
                    <a:pt x="319" y="541"/>
                  </a:lnTo>
                  <a:lnTo>
                    <a:pt x="331" y="536"/>
                  </a:lnTo>
                  <a:lnTo>
                    <a:pt x="343" y="535"/>
                  </a:lnTo>
                  <a:lnTo>
                    <a:pt x="347" y="536"/>
                  </a:lnTo>
                  <a:lnTo>
                    <a:pt x="350" y="538"/>
                  </a:lnTo>
                  <a:lnTo>
                    <a:pt x="350" y="538"/>
                  </a:lnTo>
                  <a:lnTo>
                    <a:pt x="350" y="539"/>
                  </a:lnTo>
                  <a:lnTo>
                    <a:pt x="348" y="542"/>
                  </a:lnTo>
                  <a:lnTo>
                    <a:pt x="343" y="545"/>
                  </a:lnTo>
                  <a:lnTo>
                    <a:pt x="340" y="548"/>
                  </a:lnTo>
                  <a:lnTo>
                    <a:pt x="340" y="551"/>
                  </a:lnTo>
                  <a:lnTo>
                    <a:pt x="341" y="552"/>
                  </a:lnTo>
                  <a:lnTo>
                    <a:pt x="341" y="552"/>
                  </a:lnTo>
                  <a:lnTo>
                    <a:pt x="350" y="555"/>
                  </a:lnTo>
                  <a:lnTo>
                    <a:pt x="357" y="553"/>
                  </a:lnTo>
                  <a:lnTo>
                    <a:pt x="364" y="552"/>
                  </a:lnTo>
                  <a:lnTo>
                    <a:pt x="368" y="548"/>
                  </a:lnTo>
                  <a:lnTo>
                    <a:pt x="368" y="548"/>
                  </a:lnTo>
                  <a:lnTo>
                    <a:pt x="371" y="546"/>
                  </a:lnTo>
                  <a:lnTo>
                    <a:pt x="373" y="545"/>
                  </a:lnTo>
                  <a:lnTo>
                    <a:pt x="378" y="545"/>
                  </a:lnTo>
                  <a:lnTo>
                    <a:pt x="380" y="546"/>
                  </a:lnTo>
                  <a:lnTo>
                    <a:pt x="381" y="549"/>
                  </a:lnTo>
                  <a:lnTo>
                    <a:pt x="380" y="552"/>
                  </a:lnTo>
                  <a:lnTo>
                    <a:pt x="378" y="555"/>
                  </a:lnTo>
                  <a:lnTo>
                    <a:pt x="378" y="555"/>
                  </a:lnTo>
                  <a:close/>
                  <a:moveTo>
                    <a:pt x="468" y="670"/>
                  </a:moveTo>
                  <a:lnTo>
                    <a:pt x="468" y="670"/>
                  </a:lnTo>
                  <a:lnTo>
                    <a:pt x="461" y="674"/>
                  </a:lnTo>
                  <a:lnTo>
                    <a:pt x="458" y="677"/>
                  </a:lnTo>
                  <a:lnTo>
                    <a:pt x="448" y="679"/>
                  </a:lnTo>
                  <a:lnTo>
                    <a:pt x="448" y="679"/>
                  </a:lnTo>
                  <a:lnTo>
                    <a:pt x="445" y="680"/>
                  </a:lnTo>
                  <a:lnTo>
                    <a:pt x="444" y="681"/>
                  </a:lnTo>
                  <a:lnTo>
                    <a:pt x="442" y="684"/>
                  </a:lnTo>
                  <a:lnTo>
                    <a:pt x="439" y="689"/>
                  </a:lnTo>
                  <a:lnTo>
                    <a:pt x="438" y="690"/>
                  </a:lnTo>
                  <a:lnTo>
                    <a:pt x="434" y="690"/>
                  </a:lnTo>
                  <a:lnTo>
                    <a:pt x="434" y="690"/>
                  </a:lnTo>
                  <a:lnTo>
                    <a:pt x="424" y="691"/>
                  </a:lnTo>
                  <a:lnTo>
                    <a:pt x="410" y="691"/>
                  </a:lnTo>
                  <a:lnTo>
                    <a:pt x="398" y="690"/>
                  </a:lnTo>
                  <a:lnTo>
                    <a:pt x="394" y="689"/>
                  </a:lnTo>
                  <a:lnTo>
                    <a:pt x="391" y="686"/>
                  </a:lnTo>
                  <a:lnTo>
                    <a:pt x="391" y="686"/>
                  </a:lnTo>
                  <a:lnTo>
                    <a:pt x="391" y="686"/>
                  </a:lnTo>
                  <a:lnTo>
                    <a:pt x="393" y="684"/>
                  </a:lnTo>
                  <a:lnTo>
                    <a:pt x="398" y="684"/>
                  </a:lnTo>
                  <a:lnTo>
                    <a:pt x="404" y="683"/>
                  </a:lnTo>
                  <a:lnTo>
                    <a:pt x="407" y="683"/>
                  </a:lnTo>
                  <a:lnTo>
                    <a:pt x="407" y="680"/>
                  </a:lnTo>
                  <a:lnTo>
                    <a:pt x="407" y="680"/>
                  </a:lnTo>
                  <a:lnTo>
                    <a:pt x="408" y="677"/>
                  </a:lnTo>
                  <a:lnTo>
                    <a:pt x="411" y="673"/>
                  </a:lnTo>
                  <a:lnTo>
                    <a:pt x="415" y="670"/>
                  </a:lnTo>
                  <a:lnTo>
                    <a:pt x="420" y="669"/>
                  </a:lnTo>
                  <a:lnTo>
                    <a:pt x="420" y="669"/>
                  </a:lnTo>
                  <a:lnTo>
                    <a:pt x="422" y="667"/>
                  </a:lnTo>
                  <a:lnTo>
                    <a:pt x="424" y="667"/>
                  </a:lnTo>
                  <a:lnTo>
                    <a:pt x="424" y="664"/>
                  </a:lnTo>
                  <a:lnTo>
                    <a:pt x="424" y="663"/>
                  </a:lnTo>
                  <a:lnTo>
                    <a:pt x="421" y="657"/>
                  </a:lnTo>
                  <a:lnTo>
                    <a:pt x="415" y="653"/>
                  </a:lnTo>
                  <a:lnTo>
                    <a:pt x="415" y="653"/>
                  </a:lnTo>
                  <a:lnTo>
                    <a:pt x="412" y="652"/>
                  </a:lnTo>
                  <a:lnTo>
                    <a:pt x="412" y="650"/>
                  </a:lnTo>
                  <a:lnTo>
                    <a:pt x="415" y="649"/>
                  </a:lnTo>
                  <a:lnTo>
                    <a:pt x="420" y="647"/>
                  </a:lnTo>
                  <a:lnTo>
                    <a:pt x="425" y="647"/>
                  </a:lnTo>
                  <a:lnTo>
                    <a:pt x="430" y="649"/>
                  </a:lnTo>
                  <a:lnTo>
                    <a:pt x="435" y="650"/>
                  </a:lnTo>
                  <a:lnTo>
                    <a:pt x="438" y="653"/>
                  </a:lnTo>
                  <a:lnTo>
                    <a:pt x="438" y="653"/>
                  </a:lnTo>
                  <a:lnTo>
                    <a:pt x="444" y="659"/>
                  </a:lnTo>
                  <a:lnTo>
                    <a:pt x="451" y="663"/>
                  </a:lnTo>
                  <a:lnTo>
                    <a:pt x="457" y="664"/>
                  </a:lnTo>
                  <a:lnTo>
                    <a:pt x="459" y="664"/>
                  </a:lnTo>
                  <a:lnTo>
                    <a:pt x="462" y="662"/>
                  </a:lnTo>
                  <a:lnTo>
                    <a:pt x="462" y="662"/>
                  </a:lnTo>
                  <a:lnTo>
                    <a:pt x="472" y="656"/>
                  </a:lnTo>
                  <a:lnTo>
                    <a:pt x="486" y="649"/>
                  </a:lnTo>
                  <a:lnTo>
                    <a:pt x="501" y="644"/>
                  </a:lnTo>
                  <a:lnTo>
                    <a:pt x="505" y="644"/>
                  </a:lnTo>
                  <a:lnTo>
                    <a:pt x="506" y="644"/>
                  </a:lnTo>
                  <a:lnTo>
                    <a:pt x="506" y="646"/>
                  </a:lnTo>
                  <a:lnTo>
                    <a:pt x="506" y="646"/>
                  </a:lnTo>
                  <a:lnTo>
                    <a:pt x="505" y="649"/>
                  </a:lnTo>
                  <a:lnTo>
                    <a:pt x="502" y="652"/>
                  </a:lnTo>
                  <a:lnTo>
                    <a:pt x="491" y="657"/>
                  </a:lnTo>
                  <a:lnTo>
                    <a:pt x="478" y="663"/>
                  </a:lnTo>
                  <a:lnTo>
                    <a:pt x="472" y="666"/>
                  </a:lnTo>
                  <a:lnTo>
                    <a:pt x="468" y="670"/>
                  </a:lnTo>
                  <a:lnTo>
                    <a:pt x="468" y="670"/>
                  </a:lnTo>
                  <a:close/>
                  <a:moveTo>
                    <a:pt x="715" y="928"/>
                  </a:moveTo>
                  <a:lnTo>
                    <a:pt x="715" y="928"/>
                  </a:lnTo>
                  <a:lnTo>
                    <a:pt x="713" y="928"/>
                  </a:lnTo>
                  <a:lnTo>
                    <a:pt x="711" y="925"/>
                  </a:lnTo>
                  <a:lnTo>
                    <a:pt x="711" y="918"/>
                  </a:lnTo>
                  <a:lnTo>
                    <a:pt x="710" y="912"/>
                  </a:lnTo>
                  <a:lnTo>
                    <a:pt x="708" y="908"/>
                  </a:lnTo>
                  <a:lnTo>
                    <a:pt x="705" y="903"/>
                  </a:lnTo>
                  <a:lnTo>
                    <a:pt x="701" y="899"/>
                  </a:lnTo>
                  <a:lnTo>
                    <a:pt x="701" y="899"/>
                  </a:lnTo>
                  <a:lnTo>
                    <a:pt x="696" y="896"/>
                  </a:lnTo>
                  <a:lnTo>
                    <a:pt x="691" y="892"/>
                  </a:lnTo>
                  <a:lnTo>
                    <a:pt x="683" y="882"/>
                  </a:lnTo>
                  <a:lnTo>
                    <a:pt x="678" y="872"/>
                  </a:lnTo>
                  <a:lnTo>
                    <a:pt x="677" y="864"/>
                  </a:lnTo>
                  <a:lnTo>
                    <a:pt x="677" y="864"/>
                  </a:lnTo>
                  <a:lnTo>
                    <a:pt x="678" y="861"/>
                  </a:lnTo>
                  <a:lnTo>
                    <a:pt x="680" y="858"/>
                  </a:lnTo>
                  <a:lnTo>
                    <a:pt x="683" y="856"/>
                  </a:lnTo>
                  <a:lnTo>
                    <a:pt x="686" y="855"/>
                  </a:lnTo>
                  <a:lnTo>
                    <a:pt x="688" y="854"/>
                  </a:lnTo>
                  <a:lnTo>
                    <a:pt x="691" y="855"/>
                  </a:lnTo>
                  <a:lnTo>
                    <a:pt x="696" y="855"/>
                  </a:lnTo>
                  <a:lnTo>
                    <a:pt x="697" y="858"/>
                  </a:lnTo>
                  <a:lnTo>
                    <a:pt x="697" y="858"/>
                  </a:lnTo>
                  <a:lnTo>
                    <a:pt x="703" y="866"/>
                  </a:lnTo>
                  <a:lnTo>
                    <a:pt x="707" y="879"/>
                  </a:lnTo>
                  <a:lnTo>
                    <a:pt x="713" y="893"/>
                  </a:lnTo>
                  <a:lnTo>
                    <a:pt x="717" y="903"/>
                  </a:lnTo>
                  <a:lnTo>
                    <a:pt x="717" y="903"/>
                  </a:lnTo>
                  <a:lnTo>
                    <a:pt x="720" y="911"/>
                  </a:lnTo>
                  <a:lnTo>
                    <a:pt x="720" y="919"/>
                  </a:lnTo>
                  <a:lnTo>
                    <a:pt x="718" y="925"/>
                  </a:lnTo>
                  <a:lnTo>
                    <a:pt x="717" y="928"/>
                  </a:lnTo>
                  <a:lnTo>
                    <a:pt x="715" y="928"/>
                  </a:lnTo>
                  <a:lnTo>
                    <a:pt x="715" y="92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1" name="Freeform 312">
              <a:extLst>
                <a:ext uri="{FF2B5EF4-FFF2-40B4-BE49-F238E27FC236}">
                  <a16:creationId xmlns:a16="http://schemas.microsoft.com/office/drawing/2014/main" id="{6409D6AC-75FD-4EC8-99F8-418AF07CDA6E}"/>
                </a:ext>
              </a:extLst>
            </p:cNvPr>
            <p:cNvSpPr>
              <a:spLocks noEditPoints="1"/>
            </p:cNvSpPr>
            <p:nvPr/>
          </p:nvSpPr>
          <p:spPr bwMode="auto">
            <a:xfrm>
              <a:off x="266700" y="1653211"/>
              <a:ext cx="2304431" cy="1561750"/>
            </a:xfrm>
            <a:custGeom>
              <a:avLst/>
              <a:gdLst/>
              <a:ahLst/>
              <a:cxnLst>
                <a:cxn ang="0">
                  <a:pos x="505" y="322"/>
                </a:cxn>
                <a:cxn ang="0">
                  <a:pos x="425" y="47"/>
                </a:cxn>
                <a:cxn ang="0">
                  <a:pos x="249" y="24"/>
                </a:cxn>
                <a:cxn ang="0">
                  <a:pos x="196" y="7"/>
                </a:cxn>
                <a:cxn ang="0">
                  <a:pos x="121" y="27"/>
                </a:cxn>
                <a:cxn ang="0">
                  <a:pos x="33" y="91"/>
                </a:cxn>
                <a:cxn ang="0">
                  <a:pos x="117" y="142"/>
                </a:cxn>
                <a:cxn ang="0">
                  <a:pos x="31" y="150"/>
                </a:cxn>
                <a:cxn ang="0">
                  <a:pos x="67" y="191"/>
                </a:cxn>
                <a:cxn ang="0">
                  <a:pos x="88" y="216"/>
                </a:cxn>
                <a:cxn ang="0">
                  <a:pos x="33" y="258"/>
                </a:cxn>
                <a:cxn ang="0">
                  <a:pos x="85" y="306"/>
                </a:cxn>
                <a:cxn ang="0">
                  <a:pos x="134" y="335"/>
                </a:cxn>
                <a:cxn ang="0">
                  <a:pos x="161" y="366"/>
                </a:cxn>
                <a:cxn ang="0">
                  <a:pos x="98" y="413"/>
                </a:cxn>
                <a:cxn ang="0">
                  <a:pos x="189" y="366"/>
                </a:cxn>
                <a:cxn ang="0">
                  <a:pos x="225" y="317"/>
                </a:cxn>
                <a:cxn ang="0">
                  <a:pos x="292" y="279"/>
                </a:cxn>
                <a:cxn ang="0">
                  <a:pos x="265" y="323"/>
                </a:cxn>
                <a:cxn ang="0">
                  <a:pos x="327" y="279"/>
                </a:cxn>
                <a:cxn ang="0">
                  <a:pos x="358" y="295"/>
                </a:cxn>
                <a:cxn ang="0">
                  <a:pos x="461" y="307"/>
                </a:cxn>
                <a:cxn ang="0">
                  <a:pos x="526" y="346"/>
                </a:cxn>
                <a:cxn ang="0">
                  <a:pos x="511" y="357"/>
                </a:cxn>
                <a:cxn ang="0">
                  <a:pos x="538" y="369"/>
                </a:cxn>
                <a:cxn ang="0">
                  <a:pos x="542" y="381"/>
                </a:cxn>
                <a:cxn ang="0">
                  <a:pos x="565" y="384"/>
                </a:cxn>
                <a:cxn ang="0">
                  <a:pos x="562" y="426"/>
                </a:cxn>
                <a:cxn ang="0">
                  <a:pos x="600" y="426"/>
                </a:cxn>
                <a:cxn ang="0">
                  <a:pos x="10" y="455"/>
                </a:cxn>
                <a:cxn ang="0">
                  <a:pos x="226" y="359"/>
                </a:cxn>
                <a:cxn ang="0">
                  <a:pos x="243" y="353"/>
                </a:cxn>
                <a:cxn ang="0">
                  <a:pos x="36" y="299"/>
                </a:cxn>
                <a:cxn ang="0">
                  <a:pos x="186" y="1070"/>
                </a:cxn>
                <a:cxn ang="0">
                  <a:pos x="156" y="1063"/>
                </a:cxn>
                <a:cxn ang="0">
                  <a:pos x="1569" y="616"/>
                </a:cxn>
                <a:cxn ang="0">
                  <a:pos x="1393" y="697"/>
                </a:cxn>
                <a:cxn ang="0">
                  <a:pos x="1374" y="653"/>
                </a:cxn>
                <a:cxn ang="0">
                  <a:pos x="1323" y="630"/>
                </a:cxn>
                <a:cxn ang="0">
                  <a:pos x="1293" y="632"/>
                </a:cxn>
                <a:cxn ang="0">
                  <a:pos x="1302" y="602"/>
                </a:cxn>
                <a:cxn ang="0">
                  <a:pos x="1225" y="588"/>
                </a:cxn>
                <a:cxn ang="0">
                  <a:pos x="1196" y="558"/>
                </a:cxn>
                <a:cxn ang="0">
                  <a:pos x="727" y="582"/>
                </a:cxn>
                <a:cxn ang="0">
                  <a:pos x="718" y="603"/>
                </a:cxn>
                <a:cxn ang="0">
                  <a:pos x="714" y="743"/>
                </a:cxn>
                <a:cxn ang="0">
                  <a:pos x="768" y="830"/>
                </a:cxn>
                <a:cxn ang="0">
                  <a:pos x="1001" y="888"/>
                </a:cxn>
                <a:cxn ang="0">
                  <a:pos x="1102" y="952"/>
                </a:cxn>
                <a:cxn ang="0">
                  <a:pos x="1138" y="950"/>
                </a:cxn>
                <a:cxn ang="0">
                  <a:pos x="1202" y="913"/>
                </a:cxn>
                <a:cxn ang="0">
                  <a:pos x="1265" y="926"/>
                </a:cxn>
                <a:cxn ang="0">
                  <a:pos x="1296" y="908"/>
                </a:cxn>
                <a:cxn ang="0">
                  <a:pos x="1374" y="955"/>
                </a:cxn>
                <a:cxn ang="0">
                  <a:pos x="1407" y="945"/>
                </a:cxn>
                <a:cxn ang="0">
                  <a:pos x="1450" y="840"/>
                </a:cxn>
                <a:cxn ang="0">
                  <a:pos x="1482" y="798"/>
                </a:cxn>
                <a:cxn ang="0">
                  <a:pos x="1478" y="736"/>
                </a:cxn>
                <a:cxn ang="0">
                  <a:pos x="1492" y="741"/>
                </a:cxn>
                <a:cxn ang="0">
                  <a:pos x="1521" y="709"/>
                </a:cxn>
                <a:cxn ang="0">
                  <a:pos x="1568" y="665"/>
                </a:cxn>
                <a:cxn ang="0">
                  <a:pos x="1616" y="586"/>
                </a:cxn>
              </a:cxnLst>
              <a:rect l="0" t="0" r="r" b="b"/>
              <a:pathLst>
                <a:path w="1629" h="1104">
                  <a:moveTo>
                    <a:pt x="610" y="406"/>
                  </a:moveTo>
                  <a:lnTo>
                    <a:pt x="610" y="406"/>
                  </a:lnTo>
                  <a:lnTo>
                    <a:pt x="612" y="401"/>
                  </a:lnTo>
                  <a:lnTo>
                    <a:pt x="610" y="397"/>
                  </a:lnTo>
                  <a:lnTo>
                    <a:pt x="606" y="393"/>
                  </a:lnTo>
                  <a:lnTo>
                    <a:pt x="596" y="389"/>
                  </a:lnTo>
                  <a:lnTo>
                    <a:pt x="596" y="389"/>
                  </a:lnTo>
                  <a:lnTo>
                    <a:pt x="585" y="383"/>
                  </a:lnTo>
                  <a:lnTo>
                    <a:pt x="579" y="377"/>
                  </a:lnTo>
                  <a:lnTo>
                    <a:pt x="575" y="369"/>
                  </a:lnTo>
                  <a:lnTo>
                    <a:pt x="568" y="354"/>
                  </a:lnTo>
                  <a:lnTo>
                    <a:pt x="568" y="354"/>
                  </a:lnTo>
                  <a:lnTo>
                    <a:pt x="562" y="347"/>
                  </a:lnTo>
                  <a:lnTo>
                    <a:pt x="556" y="340"/>
                  </a:lnTo>
                  <a:lnTo>
                    <a:pt x="545" y="330"/>
                  </a:lnTo>
                  <a:lnTo>
                    <a:pt x="536" y="322"/>
                  </a:lnTo>
                  <a:lnTo>
                    <a:pt x="533" y="319"/>
                  </a:lnTo>
                  <a:lnTo>
                    <a:pt x="532" y="316"/>
                  </a:lnTo>
                  <a:lnTo>
                    <a:pt x="532" y="316"/>
                  </a:lnTo>
                  <a:lnTo>
                    <a:pt x="532" y="313"/>
                  </a:lnTo>
                  <a:lnTo>
                    <a:pt x="529" y="310"/>
                  </a:lnTo>
                  <a:lnTo>
                    <a:pt x="522" y="309"/>
                  </a:lnTo>
                  <a:lnTo>
                    <a:pt x="514" y="310"/>
                  </a:lnTo>
                  <a:lnTo>
                    <a:pt x="512" y="312"/>
                  </a:lnTo>
                  <a:lnTo>
                    <a:pt x="511" y="315"/>
                  </a:lnTo>
                  <a:lnTo>
                    <a:pt x="511" y="315"/>
                  </a:lnTo>
                  <a:lnTo>
                    <a:pt x="511" y="316"/>
                  </a:lnTo>
                  <a:lnTo>
                    <a:pt x="509" y="319"/>
                  </a:lnTo>
                  <a:lnTo>
                    <a:pt x="505" y="322"/>
                  </a:lnTo>
                  <a:lnTo>
                    <a:pt x="496" y="326"/>
                  </a:lnTo>
                  <a:lnTo>
                    <a:pt x="496" y="326"/>
                  </a:lnTo>
                  <a:lnTo>
                    <a:pt x="492" y="327"/>
                  </a:lnTo>
                  <a:lnTo>
                    <a:pt x="489" y="326"/>
                  </a:lnTo>
                  <a:lnTo>
                    <a:pt x="484" y="317"/>
                  </a:lnTo>
                  <a:lnTo>
                    <a:pt x="484" y="317"/>
                  </a:lnTo>
                  <a:lnTo>
                    <a:pt x="479" y="313"/>
                  </a:lnTo>
                  <a:lnTo>
                    <a:pt x="474" y="309"/>
                  </a:lnTo>
                  <a:lnTo>
                    <a:pt x="469" y="305"/>
                  </a:lnTo>
                  <a:lnTo>
                    <a:pt x="468" y="302"/>
                  </a:lnTo>
                  <a:lnTo>
                    <a:pt x="468" y="302"/>
                  </a:lnTo>
                  <a:lnTo>
                    <a:pt x="467" y="299"/>
                  </a:lnTo>
                  <a:lnTo>
                    <a:pt x="465" y="295"/>
                  </a:lnTo>
                  <a:lnTo>
                    <a:pt x="461" y="293"/>
                  </a:lnTo>
                  <a:lnTo>
                    <a:pt x="459" y="293"/>
                  </a:lnTo>
                  <a:lnTo>
                    <a:pt x="457" y="293"/>
                  </a:lnTo>
                  <a:lnTo>
                    <a:pt x="457" y="293"/>
                  </a:lnTo>
                  <a:lnTo>
                    <a:pt x="451" y="295"/>
                  </a:lnTo>
                  <a:lnTo>
                    <a:pt x="447" y="296"/>
                  </a:lnTo>
                  <a:lnTo>
                    <a:pt x="444" y="295"/>
                  </a:lnTo>
                  <a:lnTo>
                    <a:pt x="442" y="296"/>
                  </a:lnTo>
                  <a:lnTo>
                    <a:pt x="442" y="296"/>
                  </a:lnTo>
                  <a:lnTo>
                    <a:pt x="440" y="298"/>
                  </a:lnTo>
                  <a:lnTo>
                    <a:pt x="437" y="296"/>
                  </a:lnTo>
                  <a:lnTo>
                    <a:pt x="434" y="295"/>
                  </a:lnTo>
                  <a:lnTo>
                    <a:pt x="434" y="49"/>
                  </a:lnTo>
                  <a:lnTo>
                    <a:pt x="434" y="49"/>
                  </a:lnTo>
                  <a:lnTo>
                    <a:pt x="425" y="47"/>
                  </a:lnTo>
                  <a:lnTo>
                    <a:pt x="425" y="47"/>
                  </a:lnTo>
                  <a:lnTo>
                    <a:pt x="408" y="40"/>
                  </a:lnTo>
                  <a:lnTo>
                    <a:pt x="400" y="39"/>
                  </a:lnTo>
                  <a:lnTo>
                    <a:pt x="393" y="39"/>
                  </a:lnTo>
                  <a:lnTo>
                    <a:pt x="393" y="39"/>
                  </a:lnTo>
                  <a:lnTo>
                    <a:pt x="376" y="40"/>
                  </a:lnTo>
                  <a:lnTo>
                    <a:pt x="368" y="40"/>
                  </a:lnTo>
                  <a:lnTo>
                    <a:pt x="361" y="39"/>
                  </a:lnTo>
                  <a:lnTo>
                    <a:pt x="361" y="39"/>
                  </a:lnTo>
                  <a:lnTo>
                    <a:pt x="357" y="37"/>
                  </a:lnTo>
                  <a:lnTo>
                    <a:pt x="351" y="36"/>
                  </a:lnTo>
                  <a:lnTo>
                    <a:pt x="344" y="34"/>
                  </a:lnTo>
                  <a:lnTo>
                    <a:pt x="337" y="36"/>
                  </a:lnTo>
                  <a:lnTo>
                    <a:pt x="337" y="36"/>
                  </a:lnTo>
                  <a:lnTo>
                    <a:pt x="329" y="36"/>
                  </a:lnTo>
                  <a:lnTo>
                    <a:pt x="320" y="33"/>
                  </a:lnTo>
                  <a:lnTo>
                    <a:pt x="313" y="29"/>
                  </a:lnTo>
                  <a:lnTo>
                    <a:pt x="303" y="26"/>
                  </a:lnTo>
                  <a:lnTo>
                    <a:pt x="303" y="26"/>
                  </a:lnTo>
                  <a:lnTo>
                    <a:pt x="290" y="24"/>
                  </a:lnTo>
                  <a:lnTo>
                    <a:pt x="279" y="26"/>
                  </a:lnTo>
                  <a:lnTo>
                    <a:pt x="267" y="27"/>
                  </a:lnTo>
                  <a:lnTo>
                    <a:pt x="262" y="29"/>
                  </a:lnTo>
                  <a:lnTo>
                    <a:pt x="262" y="29"/>
                  </a:lnTo>
                  <a:lnTo>
                    <a:pt x="259" y="29"/>
                  </a:lnTo>
                  <a:lnTo>
                    <a:pt x="257" y="27"/>
                  </a:lnTo>
                  <a:lnTo>
                    <a:pt x="255" y="24"/>
                  </a:lnTo>
                  <a:lnTo>
                    <a:pt x="252" y="24"/>
                  </a:lnTo>
                  <a:lnTo>
                    <a:pt x="252" y="24"/>
                  </a:lnTo>
                  <a:lnTo>
                    <a:pt x="249" y="24"/>
                  </a:lnTo>
                  <a:lnTo>
                    <a:pt x="248" y="22"/>
                  </a:lnTo>
                  <a:lnTo>
                    <a:pt x="248" y="19"/>
                  </a:lnTo>
                  <a:lnTo>
                    <a:pt x="246" y="16"/>
                  </a:lnTo>
                  <a:lnTo>
                    <a:pt x="246" y="16"/>
                  </a:lnTo>
                  <a:lnTo>
                    <a:pt x="245" y="14"/>
                  </a:lnTo>
                  <a:lnTo>
                    <a:pt x="242" y="13"/>
                  </a:lnTo>
                  <a:lnTo>
                    <a:pt x="233" y="13"/>
                  </a:lnTo>
                  <a:lnTo>
                    <a:pt x="219" y="16"/>
                  </a:lnTo>
                  <a:lnTo>
                    <a:pt x="219" y="16"/>
                  </a:lnTo>
                  <a:lnTo>
                    <a:pt x="215" y="16"/>
                  </a:lnTo>
                  <a:lnTo>
                    <a:pt x="212" y="14"/>
                  </a:lnTo>
                  <a:lnTo>
                    <a:pt x="211" y="12"/>
                  </a:lnTo>
                  <a:lnTo>
                    <a:pt x="211" y="10"/>
                  </a:lnTo>
                  <a:lnTo>
                    <a:pt x="211" y="10"/>
                  </a:lnTo>
                  <a:lnTo>
                    <a:pt x="211" y="9"/>
                  </a:lnTo>
                  <a:lnTo>
                    <a:pt x="208" y="7"/>
                  </a:lnTo>
                  <a:lnTo>
                    <a:pt x="205" y="9"/>
                  </a:lnTo>
                  <a:lnTo>
                    <a:pt x="202" y="12"/>
                  </a:lnTo>
                  <a:lnTo>
                    <a:pt x="202" y="12"/>
                  </a:lnTo>
                  <a:lnTo>
                    <a:pt x="201" y="14"/>
                  </a:lnTo>
                  <a:lnTo>
                    <a:pt x="196" y="16"/>
                  </a:lnTo>
                  <a:lnTo>
                    <a:pt x="193" y="16"/>
                  </a:lnTo>
                  <a:lnTo>
                    <a:pt x="191" y="14"/>
                  </a:lnTo>
                  <a:lnTo>
                    <a:pt x="191" y="14"/>
                  </a:lnTo>
                  <a:lnTo>
                    <a:pt x="189" y="13"/>
                  </a:lnTo>
                  <a:lnTo>
                    <a:pt x="189" y="12"/>
                  </a:lnTo>
                  <a:lnTo>
                    <a:pt x="192" y="10"/>
                  </a:lnTo>
                  <a:lnTo>
                    <a:pt x="195" y="9"/>
                  </a:lnTo>
                  <a:lnTo>
                    <a:pt x="196" y="7"/>
                  </a:lnTo>
                  <a:lnTo>
                    <a:pt x="196" y="7"/>
                  </a:lnTo>
                  <a:lnTo>
                    <a:pt x="195" y="4"/>
                  </a:lnTo>
                  <a:lnTo>
                    <a:pt x="192" y="3"/>
                  </a:lnTo>
                  <a:lnTo>
                    <a:pt x="184" y="0"/>
                  </a:lnTo>
                  <a:lnTo>
                    <a:pt x="184" y="0"/>
                  </a:lnTo>
                  <a:lnTo>
                    <a:pt x="181" y="2"/>
                  </a:lnTo>
                  <a:lnTo>
                    <a:pt x="176" y="3"/>
                  </a:lnTo>
                  <a:lnTo>
                    <a:pt x="166" y="12"/>
                  </a:lnTo>
                  <a:lnTo>
                    <a:pt x="166" y="12"/>
                  </a:lnTo>
                  <a:lnTo>
                    <a:pt x="161" y="14"/>
                  </a:lnTo>
                  <a:lnTo>
                    <a:pt x="154" y="17"/>
                  </a:lnTo>
                  <a:lnTo>
                    <a:pt x="148" y="17"/>
                  </a:lnTo>
                  <a:lnTo>
                    <a:pt x="142" y="16"/>
                  </a:lnTo>
                  <a:lnTo>
                    <a:pt x="142" y="16"/>
                  </a:lnTo>
                  <a:lnTo>
                    <a:pt x="137" y="16"/>
                  </a:lnTo>
                  <a:lnTo>
                    <a:pt x="131" y="17"/>
                  </a:lnTo>
                  <a:lnTo>
                    <a:pt x="128" y="19"/>
                  </a:lnTo>
                  <a:lnTo>
                    <a:pt x="127" y="22"/>
                  </a:lnTo>
                  <a:lnTo>
                    <a:pt x="127" y="22"/>
                  </a:lnTo>
                  <a:lnTo>
                    <a:pt x="128" y="23"/>
                  </a:lnTo>
                  <a:lnTo>
                    <a:pt x="131" y="24"/>
                  </a:lnTo>
                  <a:lnTo>
                    <a:pt x="132" y="27"/>
                  </a:lnTo>
                  <a:lnTo>
                    <a:pt x="131" y="30"/>
                  </a:lnTo>
                  <a:lnTo>
                    <a:pt x="131" y="30"/>
                  </a:lnTo>
                  <a:lnTo>
                    <a:pt x="128" y="30"/>
                  </a:lnTo>
                  <a:lnTo>
                    <a:pt x="127" y="30"/>
                  </a:lnTo>
                  <a:lnTo>
                    <a:pt x="124" y="29"/>
                  </a:lnTo>
                  <a:lnTo>
                    <a:pt x="122" y="27"/>
                  </a:lnTo>
                  <a:lnTo>
                    <a:pt x="121" y="27"/>
                  </a:lnTo>
                  <a:lnTo>
                    <a:pt x="118" y="29"/>
                  </a:lnTo>
                  <a:lnTo>
                    <a:pt x="118" y="29"/>
                  </a:lnTo>
                  <a:lnTo>
                    <a:pt x="114" y="31"/>
                  </a:lnTo>
                  <a:lnTo>
                    <a:pt x="107" y="33"/>
                  </a:lnTo>
                  <a:lnTo>
                    <a:pt x="95" y="33"/>
                  </a:lnTo>
                  <a:lnTo>
                    <a:pt x="95" y="33"/>
                  </a:lnTo>
                  <a:lnTo>
                    <a:pt x="91" y="34"/>
                  </a:lnTo>
                  <a:lnTo>
                    <a:pt x="85" y="39"/>
                  </a:lnTo>
                  <a:lnTo>
                    <a:pt x="77" y="49"/>
                  </a:lnTo>
                  <a:lnTo>
                    <a:pt x="77" y="49"/>
                  </a:lnTo>
                  <a:lnTo>
                    <a:pt x="75" y="51"/>
                  </a:lnTo>
                  <a:lnTo>
                    <a:pt x="75" y="54"/>
                  </a:lnTo>
                  <a:lnTo>
                    <a:pt x="74" y="59"/>
                  </a:lnTo>
                  <a:lnTo>
                    <a:pt x="70" y="66"/>
                  </a:lnTo>
                  <a:lnTo>
                    <a:pt x="70" y="66"/>
                  </a:lnTo>
                  <a:lnTo>
                    <a:pt x="65" y="68"/>
                  </a:lnTo>
                  <a:lnTo>
                    <a:pt x="60" y="71"/>
                  </a:lnTo>
                  <a:lnTo>
                    <a:pt x="47" y="73"/>
                  </a:lnTo>
                  <a:lnTo>
                    <a:pt x="36" y="74"/>
                  </a:lnTo>
                  <a:lnTo>
                    <a:pt x="28" y="73"/>
                  </a:lnTo>
                  <a:lnTo>
                    <a:pt x="28" y="73"/>
                  </a:lnTo>
                  <a:lnTo>
                    <a:pt x="27" y="74"/>
                  </a:lnTo>
                  <a:lnTo>
                    <a:pt x="26" y="77"/>
                  </a:lnTo>
                  <a:lnTo>
                    <a:pt x="26" y="80"/>
                  </a:lnTo>
                  <a:lnTo>
                    <a:pt x="24" y="83"/>
                  </a:lnTo>
                  <a:lnTo>
                    <a:pt x="24" y="83"/>
                  </a:lnTo>
                  <a:lnTo>
                    <a:pt x="24" y="86"/>
                  </a:lnTo>
                  <a:lnTo>
                    <a:pt x="27" y="88"/>
                  </a:lnTo>
                  <a:lnTo>
                    <a:pt x="33" y="91"/>
                  </a:lnTo>
                  <a:lnTo>
                    <a:pt x="43" y="94"/>
                  </a:lnTo>
                  <a:lnTo>
                    <a:pt x="43" y="94"/>
                  </a:lnTo>
                  <a:lnTo>
                    <a:pt x="48" y="97"/>
                  </a:lnTo>
                  <a:lnTo>
                    <a:pt x="53" y="100"/>
                  </a:lnTo>
                  <a:lnTo>
                    <a:pt x="60" y="108"/>
                  </a:lnTo>
                  <a:lnTo>
                    <a:pt x="65" y="117"/>
                  </a:lnTo>
                  <a:lnTo>
                    <a:pt x="68" y="123"/>
                  </a:lnTo>
                  <a:lnTo>
                    <a:pt x="68" y="123"/>
                  </a:lnTo>
                  <a:lnTo>
                    <a:pt x="70" y="124"/>
                  </a:lnTo>
                  <a:lnTo>
                    <a:pt x="73" y="124"/>
                  </a:lnTo>
                  <a:lnTo>
                    <a:pt x="80" y="124"/>
                  </a:lnTo>
                  <a:lnTo>
                    <a:pt x="88" y="123"/>
                  </a:lnTo>
                  <a:lnTo>
                    <a:pt x="95" y="123"/>
                  </a:lnTo>
                  <a:lnTo>
                    <a:pt x="95" y="123"/>
                  </a:lnTo>
                  <a:lnTo>
                    <a:pt x="98" y="124"/>
                  </a:lnTo>
                  <a:lnTo>
                    <a:pt x="98" y="125"/>
                  </a:lnTo>
                  <a:lnTo>
                    <a:pt x="100" y="130"/>
                  </a:lnTo>
                  <a:lnTo>
                    <a:pt x="98" y="134"/>
                  </a:lnTo>
                  <a:lnTo>
                    <a:pt x="100" y="135"/>
                  </a:lnTo>
                  <a:lnTo>
                    <a:pt x="101" y="137"/>
                  </a:lnTo>
                  <a:lnTo>
                    <a:pt x="101" y="137"/>
                  </a:lnTo>
                  <a:lnTo>
                    <a:pt x="107" y="138"/>
                  </a:lnTo>
                  <a:lnTo>
                    <a:pt x="111" y="138"/>
                  </a:lnTo>
                  <a:lnTo>
                    <a:pt x="115" y="138"/>
                  </a:lnTo>
                  <a:lnTo>
                    <a:pt x="117" y="140"/>
                  </a:lnTo>
                  <a:lnTo>
                    <a:pt x="118" y="141"/>
                  </a:lnTo>
                  <a:lnTo>
                    <a:pt x="118" y="141"/>
                  </a:lnTo>
                  <a:lnTo>
                    <a:pt x="118" y="142"/>
                  </a:lnTo>
                  <a:lnTo>
                    <a:pt x="117" y="142"/>
                  </a:lnTo>
                  <a:lnTo>
                    <a:pt x="112" y="142"/>
                  </a:lnTo>
                  <a:lnTo>
                    <a:pt x="105" y="144"/>
                  </a:lnTo>
                  <a:lnTo>
                    <a:pt x="102" y="144"/>
                  </a:lnTo>
                  <a:lnTo>
                    <a:pt x="100" y="145"/>
                  </a:lnTo>
                  <a:lnTo>
                    <a:pt x="100" y="145"/>
                  </a:lnTo>
                  <a:lnTo>
                    <a:pt x="91" y="151"/>
                  </a:lnTo>
                  <a:lnTo>
                    <a:pt x="88" y="151"/>
                  </a:lnTo>
                  <a:lnTo>
                    <a:pt x="85" y="150"/>
                  </a:lnTo>
                  <a:lnTo>
                    <a:pt x="85" y="150"/>
                  </a:lnTo>
                  <a:lnTo>
                    <a:pt x="83" y="148"/>
                  </a:lnTo>
                  <a:lnTo>
                    <a:pt x="77" y="148"/>
                  </a:lnTo>
                  <a:lnTo>
                    <a:pt x="65" y="150"/>
                  </a:lnTo>
                  <a:lnTo>
                    <a:pt x="65" y="150"/>
                  </a:lnTo>
                  <a:lnTo>
                    <a:pt x="63" y="150"/>
                  </a:lnTo>
                  <a:lnTo>
                    <a:pt x="63" y="148"/>
                  </a:lnTo>
                  <a:lnTo>
                    <a:pt x="63" y="145"/>
                  </a:lnTo>
                  <a:lnTo>
                    <a:pt x="65" y="138"/>
                  </a:lnTo>
                  <a:lnTo>
                    <a:pt x="65" y="138"/>
                  </a:lnTo>
                  <a:lnTo>
                    <a:pt x="64" y="135"/>
                  </a:lnTo>
                  <a:lnTo>
                    <a:pt x="60" y="134"/>
                  </a:lnTo>
                  <a:lnTo>
                    <a:pt x="53" y="135"/>
                  </a:lnTo>
                  <a:lnTo>
                    <a:pt x="46" y="138"/>
                  </a:lnTo>
                  <a:lnTo>
                    <a:pt x="46" y="138"/>
                  </a:lnTo>
                  <a:lnTo>
                    <a:pt x="37" y="144"/>
                  </a:lnTo>
                  <a:lnTo>
                    <a:pt x="36" y="148"/>
                  </a:lnTo>
                  <a:lnTo>
                    <a:pt x="36" y="148"/>
                  </a:lnTo>
                  <a:lnTo>
                    <a:pt x="36" y="150"/>
                  </a:lnTo>
                  <a:lnTo>
                    <a:pt x="34" y="150"/>
                  </a:lnTo>
                  <a:lnTo>
                    <a:pt x="31" y="150"/>
                  </a:lnTo>
                  <a:lnTo>
                    <a:pt x="27" y="148"/>
                  </a:lnTo>
                  <a:lnTo>
                    <a:pt x="24" y="148"/>
                  </a:lnTo>
                  <a:lnTo>
                    <a:pt x="23" y="150"/>
                  </a:lnTo>
                  <a:lnTo>
                    <a:pt x="23" y="150"/>
                  </a:lnTo>
                  <a:lnTo>
                    <a:pt x="10" y="157"/>
                  </a:lnTo>
                  <a:lnTo>
                    <a:pt x="4" y="160"/>
                  </a:lnTo>
                  <a:lnTo>
                    <a:pt x="0" y="162"/>
                  </a:lnTo>
                  <a:lnTo>
                    <a:pt x="0" y="162"/>
                  </a:lnTo>
                  <a:lnTo>
                    <a:pt x="0" y="164"/>
                  </a:lnTo>
                  <a:lnTo>
                    <a:pt x="3" y="165"/>
                  </a:lnTo>
                  <a:lnTo>
                    <a:pt x="9" y="168"/>
                  </a:lnTo>
                  <a:lnTo>
                    <a:pt x="24" y="171"/>
                  </a:lnTo>
                  <a:lnTo>
                    <a:pt x="24" y="171"/>
                  </a:lnTo>
                  <a:lnTo>
                    <a:pt x="26" y="172"/>
                  </a:lnTo>
                  <a:lnTo>
                    <a:pt x="26" y="174"/>
                  </a:lnTo>
                  <a:lnTo>
                    <a:pt x="23" y="175"/>
                  </a:lnTo>
                  <a:lnTo>
                    <a:pt x="20" y="178"/>
                  </a:lnTo>
                  <a:lnTo>
                    <a:pt x="20" y="178"/>
                  </a:lnTo>
                  <a:lnTo>
                    <a:pt x="21" y="179"/>
                  </a:lnTo>
                  <a:lnTo>
                    <a:pt x="21" y="179"/>
                  </a:lnTo>
                  <a:lnTo>
                    <a:pt x="24" y="181"/>
                  </a:lnTo>
                  <a:lnTo>
                    <a:pt x="26" y="184"/>
                  </a:lnTo>
                  <a:lnTo>
                    <a:pt x="28" y="188"/>
                  </a:lnTo>
                  <a:lnTo>
                    <a:pt x="33" y="191"/>
                  </a:lnTo>
                  <a:lnTo>
                    <a:pt x="33" y="191"/>
                  </a:lnTo>
                  <a:lnTo>
                    <a:pt x="37" y="192"/>
                  </a:lnTo>
                  <a:lnTo>
                    <a:pt x="41" y="194"/>
                  </a:lnTo>
                  <a:lnTo>
                    <a:pt x="51" y="192"/>
                  </a:lnTo>
                  <a:lnTo>
                    <a:pt x="67" y="191"/>
                  </a:lnTo>
                  <a:lnTo>
                    <a:pt x="67" y="191"/>
                  </a:lnTo>
                  <a:lnTo>
                    <a:pt x="71" y="192"/>
                  </a:lnTo>
                  <a:lnTo>
                    <a:pt x="75" y="194"/>
                  </a:lnTo>
                  <a:lnTo>
                    <a:pt x="78" y="195"/>
                  </a:lnTo>
                  <a:lnTo>
                    <a:pt x="81" y="192"/>
                  </a:lnTo>
                  <a:lnTo>
                    <a:pt x="81" y="192"/>
                  </a:lnTo>
                  <a:lnTo>
                    <a:pt x="87" y="188"/>
                  </a:lnTo>
                  <a:lnTo>
                    <a:pt x="94" y="184"/>
                  </a:lnTo>
                  <a:lnTo>
                    <a:pt x="98" y="181"/>
                  </a:lnTo>
                  <a:lnTo>
                    <a:pt x="102" y="181"/>
                  </a:lnTo>
                  <a:lnTo>
                    <a:pt x="107" y="181"/>
                  </a:lnTo>
                  <a:lnTo>
                    <a:pt x="110" y="182"/>
                  </a:lnTo>
                  <a:lnTo>
                    <a:pt x="110" y="182"/>
                  </a:lnTo>
                  <a:lnTo>
                    <a:pt x="112" y="185"/>
                  </a:lnTo>
                  <a:lnTo>
                    <a:pt x="112" y="187"/>
                  </a:lnTo>
                  <a:lnTo>
                    <a:pt x="110" y="189"/>
                  </a:lnTo>
                  <a:lnTo>
                    <a:pt x="105" y="191"/>
                  </a:lnTo>
                  <a:lnTo>
                    <a:pt x="105" y="192"/>
                  </a:lnTo>
                  <a:lnTo>
                    <a:pt x="105" y="194"/>
                  </a:lnTo>
                  <a:lnTo>
                    <a:pt x="105" y="194"/>
                  </a:lnTo>
                  <a:lnTo>
                    <a:pt x="108" y="198"/>
                  </a:lnTo>
                  <a:lnTo>
                    <a:pt x="111" y="204"/>
                  </a:lnTo>
                  <a:lnTo>
                    <a:pt x="111" y="211"/>
                  </a:lnTo>
                  <a:lnTo>
                    <a:pt x="110" y="214"/>
                  </a:lnTo>
                  <a:lnTo>
                    <a:pt x="107" y="215"/>
                  </a:lnTo>
                  <a:lnTo>
                    <a:pt x="107" y="215"/>
                  </a:lnTo>
                  <a:lnTo>
                    <a:pt x="101" y="218"/>
                  </a:lnTo>
                  <a:lnTo>
                    <a:pt x="97" y="218"/>
                  </a:lnTo>
                  <a:lnTo>
                    <a:pt x="88" y="216"/>
                  </a:lnTo>
                  <a:lnTo>
                    <a:pt x="88" y="216"/>
                  </a:lnTo>
                  <a:lnTo>
                    <a:pt x="87" y="216"/>
                  </a:lnTo>
                  <a:lnTo>
                    <a:pt x="85" y="218"/>
                  </a:lnTo>
                  <a:lnTo>
                    <a:pt x="84" y="221"/>
                  </a:lnTo>
                  <a:lnTo>
                    <a:pt x="83" y="225"/>
                  </a:lnTo>
                  <a:lnTo>
                    <a:pt x="80" y="229"/>
                  </a:lnTo>
                  <a:lnTo>
                    <a:pt x="80" y="229"/>
                  </a:lnTo>
                  <a:lnTo>
                    <a:pt x="77" y="231"/>
                  </a:lnTo>
                  <a:lnTo>
                    <a:pt x="74" y="231"/>
                  </a:lnTo>
                  <a:lnTo>
                    <a:pt x="70" y="229"/>
                  </a:lnTo>
                  <a:lnTo>
                    <a:pt x="64" y="226"/>
                  </a:lnTo>
                  <a:lnTo>
                    <a:pt x="61" y="225"/>
                  </a:lnTo>
                  <a:lnTo>
                    <a:pt x="58" y="224"/>
                  </a:lnTo>
                  <a:lnTo>
                    <a:pt x="58" y="224"/>
                  </a:lnTo>
                  <a:lnTo>
                    <a:pt x="55" y="225"/>
                  </a:lnTo>
                  <a:lnTo>
                    <a:pt x="54" y="226"/>
                  </a:lnTo>
                  <a:lnTo>
                    <a:pt x="53" y="231"/>
                  </a:lnTo>
                  <a:lnTo>
                    <a:pt x="53" y="236"/>
                  </a:lnTo>
                  <a:lnTo>
                    <a:pt x="53" y="241"/>
                  </a:lnTo>
                  <a:lnTo>
                    <a:pt x="53" y="241"/>
                  </a:lnTo>
                  <a:lnTo>
                    <a:pt x="53" y="242"/>
                  </a:lnTo>
                  <a:lnTo>
                    <a:pt x="51" y="243"/>
                  </a:lnTo>
                  <a:lnTo>
                    <a:pt x="46" y="243"/>
                  </a:lnTo>
                  <a:lnTo>
                    <a:pt x="40" y="246"/>
                  </a:lnTo>
                  <a:lnTo>
                    <a:pt x="38" y="248"/>
                  </a:lnTo>
                  <a:lnTo>
                    <a:pt x="37" y="252"/>
                  </a:lnTo>
                  <a:lnTo>
                    <a:pt x="37" y="252"/>
                  </a:lnTo>
                  <a:lnTo>
                    <a:pt x="34" y="256"/>
                  </a:lnTo>
                  <a:lnTo>
                    <a:pt x="33" y="258"/>
                  </a:lnTo>
                  <a:lnTo>
                    <a:pt x="28" y="259"/>
                  </a:lnTo>
                  <a:lnTo>
                    <a:pt x="26" y="261"/>
                  </a:lnTo>
                  <a:lnTo>
                    <a:pt x="26" y="261"/>
                  </a:lnTo>
                  <a:lnTo>
                    <a:pt x="28" y="266"/>
                  </a:lnTo>
                  <a:lnTo>
                    <a:pt x="28" y="266"/>
                  </a:lnTo>
                  <a:lnTo>
                    <a:pt x="34" y="272"/>
                  </a:lnTo>
                  <a:lnTo>
                    <a:pt x="37" y="275"/>
                  </a:lnTo>
                  <a:lnTo>
                    <a:pt x="40" y="275"/>
                  </a:lnTo>
                  <a:lnTo>
                    <a:pt x="43" y="276"/>
                  </a:lnTo>
                  <a:lnTo>
                    <a:pt x="43" y="276"/>
                  </a:lnTo>
                  <a:lnTo>
                    <a:pt x="46" y="278"/>
                  </a:lnTo>
                  <a:lnTo>
                    <a:pt x="46" y="280"/>
                  </a:lnTo>
                  <a:lnTo>
                    <a:pt x="43" y="285"/>
                  </a:lnTo>
                  <a:lnTo>
                    <a:pt x="41" y="289"/>
                  </a:lnTo>
                  <a:lnTo>
                    <a:pt x="41" y="290"/>
                  </a:lnTo>
                  <a:lnTo>
                    <a:pt x="43" y="292"/>
                  </a:lnTo>
                  <a:lnTo>
                    <a:pt x="43" y="292"/>
                  </a:lnTo>
                  <a:lnTo>
                    <a:pt x="48" y="295"/>
                  </a:lnTo>
                  <a:lnTo>
                    <a:pt x="53" y="299"/>
                  </a:lnTo>
                  <a:lnTo>
                    <a:pt x="63" y="310"/>
                  </a:lnTo>
                  <a:lnTo>
                    <a:pt x="63" y="310"/>
                  </a:lnTo>
                  <a:lnTo>
                    <a:pt x="64" y="312"/>
                  </a:lnTo>
                  <a:lnTo>
                    <a:pt x="67" y="312"/>
                  </a:lnTo>
                  <a:lnTo>
                    <a:pt x="71" y="310"/>
                  </a:lnTo>
                  <a:lnTo>
                    <a:pt x="75" y="309"/>
                  </a:lnTo>
                  <a:lnTo>
                    <a:pt x="81" y="307"/>
                  </a:lnTo>
                  <a:lnTo>
                    <a:pt x="81" y="307"/>
                  </a:lnTo>
                  <a:lnTo>
                    <a:pt x="84" y="307"/>
                  </a:lnTo>
                  <a:lnTo>
                    <a:pt x="85" y="306"/>
                  </a:lnTo>
                  <a:lnTo>
                    <a:pt x="87" y="302"/>
                  </a:lnTo>
                  <a:lnTo>
                    <a:pt x="87" y="300"/>
                  </a:lnTo>
                  <a:lnTo>
                    <a:pt x="88" y="300"/>
                  </a:lnTo>
                  <a:lnTo>
                    <a:pt x="90" y="300"/>
                  </a:lnTo>
                  <a:lnTo>
                    <a:pt x="90" y="300"/>
                  </a:lnTo>
                  <a:lnTo>
                    <a:pt x="92" y="305"/>
                  </a:lnTo>
                  <a:lnTo>
                    <a:pt x="95" y="310"/>
                  </a:lnTo>
                  <a:lnTo>
                    <a:pt x="97" y="315"/>
                  </a:lnTo>
                  <a:lnTo>
                    <a:pt x="97" y="317"/>
                  </a:lnTo>
                  <a:lnTo>
                    <a:pt x="95" y="319"/>
                  </a:lnTo>
                  <a:lnTo>
                    <a:pt x="95" y="319"/>
                  </a:lnTo>
                  <a:lnTo>
                    <a:pt x="94" y="322"/>
                  </a:lnTo>
                  <a:lnTo>
                    <a:pt x="94" y="326"/>
                  </a:lnTo>
                  <a:lnTo>
                    <a:pt x="94" y="335"/>
                  </a:lnTo>
                  <a:lnTo>
                    <a:pt x="94" y="335"/>
                  </a:lnTo>
                  <a:lnTo>
                    <a:pt x="95" y="336"/>
                  </a:lnTo>
                  <a:lnTo>
                    <a:pt x="97" y="337"/>
                  </a:lnTo>
                  <a:lnTo>
                    <a:pt x="102" y="337"/>
                  </a:lnTo>
                  <a:lnTo>
                    <a:pt x="108" y="336"/>
                  </a:lnTo>
                  <a:lnTo>
                    <a:pt x="111" y="335"/>
                  </a:lnTo>
                  <a:lnTo>
                    <a:pt x="112" y="333"/>
                  </a:lnTo>
                  <a:lnTo>
                    <a:pt x="112" y="333"/>
                  </a:lnTo>
                  <a:lnTo>
                    <a:pt x="112" y="330"/>
                  </a:lnTo>
                  <a:lnTo>
                    <a:pt x="115" y="330"/>
                  </a:lnTo>
                  <a:lnTo>
                    <a:pt x="121" y="329"/>
                  </a:lnTo>
                  <a:lnTo>
                    <a:pt x="128" y="330"/>
                  </a:lnTo>
                  <a:lnTo>
                    <a:pt x="131" y="332"/>
                  </a:lnTo>
                  <a:lnTo>
                    <a:pt x="134" y="335"/>
                  </a:lnTo>
                  <a:lnTo>
                    <a:pt x="134" y="335"/>
                  </a:lnTo>
                  <a:lnTo>
                    <a:pt x="138" y="339"/>
                  </a:lnTo>
                  <a:lnTo>
                    <a:pt x="142" y="342"/>
                  </a:lnTo>
                  <a:lnTo>
                    <a:pt x="144" y="342"/>
                  </a:lnTo>
                  <a:lnTo>
                    <a:pt x="144" y="337"/>
                  </a:lnTo>
                  <a:lnTo>
                    <a:pt x="144" y="337"/>
                  </a:lnTo>
                  <a:lnTo>
                    <a:pt x="145" y="333"/>
                  </a:lnTo>
                  <a:lnTo>
                    <a:pt x="147" y="329"/>
                  </a:lnTo>
                  <a:lnTo>
                    <a:pt x="149" y="327"/>
                  </a:lnTo>
                  <a:lnTo>
                    <a:pt x="151" y="327"/>
                  </a:lnTo>
                  <a:lnTo>
                    <a:pt x="151" y="329"/>
                  </a:lnTo>
                  <a:lnTo>
                    <a:pt x="151" y="329"/>
                  </a:lnTo>
                  <a:lnTo>
                    <a:pt x="152" y="333"/>
                  </a:lnTo>
                  <a:lnTo>
                    <a:pt x="155" y="335"/>
                  </a:lnTo>
                  <a:lnTo>
                    <a:pt x="161" y="333"/>
                  </a:lnTo>
                  <a:lnTo>
                    <a:pt x="168" y="332"/>
                  </a:lnTo>
                  <a:lnTo>
                    <a:pt x="168" y="332"/>
                  </a:lnTo>
                  <a:lnTo>
                    <a:pt x="174" y="329"/>
                  </a:lnTo>
                  <a:lnTo>
                    <a:pt x="175" y="329"/>
                  </a:lnTo>
                  <a:lnTo>
                    <a:pt x="175" y="330"/>
                  </a:lnTo>
                  <a:lnTo>
                    <a:pt x="168" y="339"/>
                  </a:lnTo>
                  <a:lnTo>
                    <a:pt x="168" y="339"/>
                  </a:lnTo>
                  <a:lnTo>
                    <a:pt x="166" y="343"/>
                  </a:lnTo>
                  <a:lnTo>
                    <a:pt x="165" y="346"/>
                  </a:lnTo>
                  <a:lnTo>
                    <a:pt x="165" y="354"/>
                  </a:lnTo>
                  <a:lnTo>
                    <a:pt x="165" y="362"/>
                  </a:lnTo>
                  <a:lnTo>
                    <a:pt x="164" y="363"/>
                  </a:lnTo>
                  <a:lnTo>
                    <a:pt x="162" y="364"/>
                  </a:lnTo>
                  <a:lnTo>
                    <a:pt x="162" y="364"/>
                  </a:lnTo>
                  <a:lnTo>
                    <a:pt x="161" y="366"/>
                  </a:lnTo>
                  <a:lnTo>
                    <a:pt x="158" y="367"/>
                  </a:lnTo>
                  <a:lnTo>
                    <a:pt x="154" y="373"/>
                  </a:lnTo>
                  <a:lnTo>
                    <a:pt x="149" y="379"/>
                  </a:lnTo>
                  <a:lnTo>
                    <a:pt x="147" y="380"/>
                  </a:lnTo>
                  <a:lnTo>
                    <a:pt x="144" y="381"/>
                  </a:lnTo>
                  <a:lnTo>
                    <a:pt x="144" y="381"/>
                  </a:lnTo>
                  <a:lnTo>
                    <a:pt x="139" y="383"/>
                  </a:lnTo>
                  <a:lnTo>
                    <a:pt x="135" y="384"/>
                  </a:lnTo>
                  <a:lnTo>
                    <a:pt x="127" y="391"/>
                  </a:lnTo>
                  <a:lnTo>
                    <a:pt x="117" y="403"/>
                  </a:lnTo>
                  <a:lnTo>
                    <a:pt x="117" y="403"/>
                  </a:lnTo>
                  <a:lnTo>
                    <a:pt x="114" y="403"/>
                  </a:lnTo>
                  <a:lnTo>
                    <a:pt x="112" y="403"/>
                  </a:lnTo>
                  <a:lnTo>
                    <a:pt x="104" y="401"/>
                  </a:lnTo>
                  <a:lnTo>
                    <a:pt x="95" y="401"/>
                  </a:lnTo>
                  <a:lnTo>
                    <a:pt x="92" y="403"/>
                  </a:lnTo>
                  <a:lnTo>
                    <a:pt x="91" y="406"/>
                  </a:lnTo>
                  <a:lnTo>
                    <a:pt x="91" y="406"/>
                  </a:lnTo>
                  <a:lnTo>
                    <a:pt x="88" y="411"/>
                  </a:lnTo>
                  <a:lnTo>
                    <a:pt x="83" y="416"/>
                  </a:lnTo>
                  <a:lnTo>
                    <a:pt x="80" y="420"/>
                  </a:lnTo>
                  <a:lnTo>
                    <a:pt x="78" y="421"/>
                  </a:lnTo>
                  <a:lnTo>
                    <a:pt x="80" y="423"/>
                  </a:lnTo>
                  <a:lnTo>
                    <a:pt x="80" y="423"/>
                  </a:lnTo>
                  <a:lnTo>
                    <a:pt x="84" y="423"/>
                  </a:lnTo>
                  <a:lnTo>
                    <a:pt x="90" y="420"/>
                  </a:lnTo>
                  <a:lnTo>
                    <a:pt x="95" y="416"/>
                  </a:lnTo>
                  <a:lnTo>
                    <a:pt x="98" y="413"/>
                  </a:lnTo>
                  <a:lnTo>
                    <a:pt x="98" y="413"/>
                  </a:lnTo>
                  <a:lnTo>
                    <a:pt x="100" y="410"/>
                  </a:lnTo>
                  <a:lnTo>
                    <a:pt x="101" y="410"/>
                  </a:lnTo>
                  <a:lnTo>
                    <a:pt x="104" y="411"/>
                  </a:lnTo>
                  <a:lnTo>
                    <a:pt x="104" y="411"/>
                  </a:lnTo>
                  <a:lnTo>
                    <a:pt x="107" y="413"/>
                  </a:lnTo>
                  <a:lnTo>
                    <a:pt x="111" y="413"/>
                  </a:lnTo>
                  <a:lnTo>
                    <a:pt x="118" y="407"/>
                  </a:lnTo>
                  <a:lnTo>
                    <a:pt x="118" y="407"/>
                  </a:lnTo>
                  <a:lnTo>
                    <a:pt x="121" y="406"/>
                  </a:lnTo>
                  <a:lnTo>
                    <a:pt x="124" y="406"/>
                  </a:lnTo>
                  <a:lnTo>
                    <a:pt x="129" y="406"/>
                  </a:lnTo>
                  <a:lnTo>
                    <a:pt x="129" y="406"/>
                  </a:lnTo>
                  <a:lnTo>
                    <a:pt x="131" y="406"/>
                  </a:lnTo>
                  <a:lnTo>
                    <a:pt x="134" y="404"/>
                  </a:lnTo>
                  <a:lnTo>
                    <a:pt x="138" y="403"/>
                  </a:lnTo>
                  <a:lnTo>
                    <a:pt x="144" y="400"/>
                  </a:lnTo>
                  <a:lnTo>
                    <a:pt x="144" y="400"/>
                  </a:lnTo>
                  <a:lnTo>
                    <a:pt x="149" y="399"/>
                  </a:lnTo>
                  <a:lnTo>
                    <a:pt x="151" y="397"/>
                  </a:lnTo>
                  <a:lnTo>
                    <a:pt x="154" y="391"/>
                  </a:lnTo>
                  <a:lnTo>
                    <a:pt x="154" y="391"/>
                  </a:lnTo>
                  <a:lnTo>
                    <a:pt x="158" y="386"/>
                  </a:lnTo>
                  <a:lnTo>
                    <a:pt x="166" y="381"/>
                  </a:lnTo>
                  <a:lnTo>
                    <a:pt x="182" y="374"/>
                  </a:lnTo>
                  <a:lnTo>
                    <a:pt x="182" y="374"/>
                  </a:lnTo>
                  <a:lnTo>
                    <a:pt x="185" y="373"/>
                  </a:lnTo>
                  <a:lnTo>
                    <a:pt x="185" y="370"/>
                  </a:lnTo>
                  <a:lnTo>
                    <a:pt x="186" y="367"/>
                  </a:lnTo>
                  <a:lnTo>
                    <a:pt x="189" y="366"/>
                  </a:lnTo>
                  <a:lnTo>
                    <a:pt x="189" y="366"/>
                  </a:lnTo>
                  <a:lnTo>
                    <a:pt x="192" y="364"/>
                  </a:lnTo>
                  <a:lnTo>
                    <a:pt x="196" y="362"/>
                  </a:lnTo>
                  <a:lnTo>
                    <a:pt x="206" y="354"/>
                  </a:lnTo>
                  <a:lnTo>
                    <a:pt x="206" y="354"/>
                  </a:lnTo>
                  <a:lnTo>
                    <a:pt x="211" y="352"/>
                  </a:lnTo>
                  <a:lnTo>
                    <a:pt x="213" y="352"/>
                  </a:lnTo>
                  <a:lnTo>
                    <a:pt x="219" y="350"/>
                  </a:lnTo>
                  <a:lnTo>
                    <a:pt x="219" y="350"/>
                  </a:lnTo>
                  <a:lnTo>
                    <a:pt x="220" y="349"/>
                  </a:lnTo>
                  <a:lnTo>
                    <a:pt x="220" y="347"/>
                  </a:lnTo>
                  <a:lnTo>
                    <a:pt x="222" y="344"/>
                  </a:lnTo>
                  <a:lnTo>
                    <a:pt x="222" y="340"/>
                  </a:lnTo>
                  <a:lnTo>
                    <a:pt x="223" y="339"/>
                  </a:lnTo>
                  <a:lnTo>
                    <a:pt x="225" y="339"/>
                  </a:lnTo>
                  <a:lnTo>
                    <a:pt x="225" y="339"/>
                  </a:lnTo>
                  <a:lnTo>
                    <a:pt x="228" y="337"/>
                  </a:lnTo>
                  <a:lnTo>
                    <a:pt x="230" y="336"/>
                  </a:lnTo>
                  <a:lnTo>
                    <a:pt x="232" y="333"/>
                  </a:lnTo>
                  <a:lnTo>
                    <a:pt x="232" y="330"/>
                  </a:lnTo>
                  <a:lnTo>
                    <a:pt x="232" y="330"/>
                  </a:lnTo>
                  <a:lnTo>
                    <a:pt x="232" y="329"/>
                  </a:lnTo>
                  <a:lnTo>
                    <a:pt x="230" y="327"/>
                  </a:lnTo>
                  <a:lnTo>
                    <a:pt x="226" y="326"/>
                  </a:lnTo>
                  <a:lnTo>
                    <a:pt x="222" y="325"/>
                  </a:lnTo>
                  <a:lnTo>
                    <a:pt x="219" y="323"/>
                  </a:lnTo>
                  <a:lnTo>
                    <a:pt x="219" y="323"/>
                  </a:lnTo>
                  <a:lnTo>
                    <a:pt x="220" y="320"/>
                  </a:lnTo>
                  <a:lnTo>
                    <a:pt x="225" y="317"/>
                  </a:lnTo>
                  <a:lnTo>
                    <a:pt x="229" y="313"/>
                  </a:lnTo>
                  <a:lnTo>
                    <a:pt x="233" y="312"/>
                  </a:lnTo>
                  <a:lnTo>
                    <a:pt x="233" y="312"/>
                  </a:lnTo>
                  <a:lnTo>
                    <a:pt x="236" y="312"/>
                  </a:lnTo>
                  <a:lnTo>
                    <a:pt x="239" y="310"/>
                  </a:lnTo>
                  <a:lnTo>
                    <a:pt x="242" y="306"/>
                  </a:lnTo>
                  <a:lnTo>
                    <a:pt x="243" y="303"/>
                  </a:lnTo>
                  <a:lnTo>
                    <a:pt x="243" y="303"/>
                  </a:lnTo>
                  <a:lnTo>
                    <a:pt x="245" y="299"/>
                  </a:lnTo>
                  <a:lnTo>
                    <a:pt x="248" y="296"/>
                  </a:lnTo>
                  <a:lnTo>
                    <a:pt x="255" y="290"/>
                  </a:lnTo>
                  <a:lnTo>
                    <a:pt x="255" y="290"/>
                  </a:lnTo>
                  <a:lnTo>
                    <a:pt x="256" y="288"/>
                  </a:lnTo>
                  <a:lnTo>
                    <a:pt x="257" y="285"/>
                  </a:lnTo>
                  <a:lnTo>
                    <a:pt x="260" y="282"/>
                  </a:lnTo>
                  <a:lnTo>
                    <a:pt x="262" y="282"/>
                  </a:lnTo>
                  <a:lnTo>
                    <a:pt x="262" y="282"/>
                  </a:lnTo>
                  <a:lnTo>
                    <a:pt x="266" y="280"/>
                  </a:lnTo>
                  <a:lnTo>
                    <a:pt x="269" y="278"/>
                  </a:lnTo>
                  <a:lnTo>
                    <a:pt x="276" y="272"/>
                  </a:lnTo>
                  <a:lnTo>
                    <a:pt x="276" y="272"/>
                  </a:lnTo>
                  <a:lnTo>
                    <a:pt x="279" y="270"/>
                  </a:lnTo>
                  <a:lnTo>
                    <a:pt x="279" y="272"/>
                  </a:lnTo>
                  <a:lnTo>
                    <a:pt x="280" y="275"/>
                  </a:lnTo>
                  <a:lnTo>
                    <a:pt x="286" y="276"/>
                  </a:lnTo>
                  <a:lnTo>
                    <a:pt x="286" y="276"/>
                  </a:lnTo>
                  <a:lnTo>
                    <a:pt x="289" y="276"/>
                  </a:lnTo>
                  <a:lnTo>
                    <a:pt x="290" y="278"/>
                  </a:lnTo>
                  <a:lnTo>
                    <a:pt x="292" y="279"/>
                  </a:lnTo>
                  <a:lnTo>
                    <a:pt x="292" y="280"/>
                  </a:lnTo>
                  <a:lnTo>
                    <a:pt x="290" y="282"/>
                  </a:lnTo>
                  <a:lnTo>
                    <a:pt x="289" y="282"/>
                  </a:lnTo>
                  <a:lnTo>
                    <a:pt x="286" y="282"/>
                  </a:lnTo>
                  <a:lnTo>
                    <a:pt x="286" y="282"/>
                  </a:lnTo>
                  <a:lnTo>
                    <a:pt x="282" y="280"/>
                  </a:lnTo>
                  <a:lnTo>
                    <a:pt x="277" y="280"/>
                  </a:lnTo>
                  <a:lnTo>
                    <a:pt x="273" y="282"/>
                  </a:lnTo>
                  <a:lnTo>
                    <a:pt x="269" y="285"/>
                  </a:lnTo>
                  <a:lnTo>
                    <a:pt x="269" y="285"/>
                  </a:lnTo>
                  <a:lnTo>
                    <a:pt x="266" y="289"/>
                  </a:lnTo>
                  <a:lnTo>
                    <a:pt x="266" y="292"/>
                  </a:lnTo>
                  <a:lnTo>
                    <a:pt x="265" y="295"/>
                  </a:lnTo>
                  <a:lnTo>
                    <a:pt x="263" y="299"/>
                  </a:lnTo>
                  <a:lnTo>
                    <a:pt x="263" y="299"/>
                  </a:lnTo>
                  <a:lnTo>
                    <a:pt x="260" y="305"/>
                  </a:lnTo>
                  <a:lnTo>
                    <a:pt x="259" y="307"/>
                  </a:lnTo>
                  <a:lnTo>
                    <a:pt x="260" y="310"/>
                  </a:lnTo>
                  <a:lnTo>
                    <a:pt x="265" y="312"/>
                  </a:lnTo>
                  <a:lnTo>
                    <a:pt x="265" y="312"/>
                  </a:lnTo>
                  <a:lnTo>
                    <a:pt x="266" y="312"/>
                  </a:lnTo>
                  <a:lnTo>
                    <a:pt x="266" y="315"/>
                  </a:lnTo>
                  <a:lnTo>
                    <a:pt x="263" y="316"/>
                  </a:lnTo>
                  <a:lnTo>
                    <a:pt x="259" y="319"/>
                  </a:lnTo>
                  <a:lnTo>
                    <a:pt x="259" y="319"/>
                  </a:lnTo>
                  <a:lnTo>
                    <a:pt x="256" y="320"/>
                  </a:lnTo>
                  <a:lnTo>
                    <a:pt x="256" y="322"/>
                  </a:lnTo>
                  <a:lnTo>
                    <a:pt x="259" y="323"/>
                  </a:lnTo>
                  <a:lnTo>
                    <a:pt x="265" y="323"/>
                  </a:lnTo>
                  <a:lnTo>
                    <a:pt x="265" y="323"/>
                  </a:lnTo>
                  <a:lnTo>
                    <a:pt x="272" y="322"/>
                  </a:lnTo>
                  <a:lnTo>
                    <a:pt x="279" y="317"/>
                  </a:lnTo>
                  <a:lnTo>
                    <a:pt x="287" y="312"/>
                  </a:lnTo>
                  <a:lnTo>
                    <a:pt x="296" y="306"/>
                  </a:lnTo>
                  <a:lnTo>
                    <a:pt x="296" y="306"/>
                  </a:lnTo>
                  <a:lnTo>
                    <a:pt x="304" y="303"/>
                  </a:lnTo>
                  <a:lnTo>
                    <a:pt x="312" y="305"/>
                  </a:lnTo>
                  <a:lnTo>
                    <a:pt x="316" y="305"/>
                  </a:lnTo>
                  <a:lnTo>
                    <a:pt x="320" y="305"/>
                  </a:lnTo>
                  <a:lnTo>
                    <a:pt x="320" y="305"/>
                  </a:lnTo>
                  <a:lnTo>
                    <a:pt x="320" y="303"/>
                  </a:lnTo>
                  <a:lnTo>
                    <a:pt x="320" y="302"/>
                  </a:lnTo>
                  <a:lnTo>
                    <a:pt x="319" y="299"/>
                  </a:lnTo>
                  <a:lnTo>
                    <a:pt x="320" y="298"/>
                  </a:lnTo>
                  <a:lnTo>
                    <a:pt x="320" y="298"/>
                  </a:lnTo>
                  <a:lnTo>
                    <a:pt x="320" y="296"/>
                  </a:lnTo>
                  <a:lnTo>
                    <a:pt x="319" y="295"/>
                  </a:lnTo>
                  <a:lnTo>
                    <a:pt x="316" y="292"/>
                  </a:lnTo>
                  <a:lnTo>
                    <a:pt x="313" y="288"/>
                  </a:lnTo>
                  <a:lnTo>
                    <a:pt x="313" y="288"/>
                  </a:lnTo>
                  <a:lnTo>
                    <a:pt x="313" y="285"/>
                  </a:lnTo>
                  <a:lnTo>
                    <a:pt x="314" y="283"/>
                  </a:lnTo>
                  <a:lnTo>
                    <a:pt x="316" y="282"/>
                  </a:lnTo>
                  <a:lnTo>
                    <a:pt x="319" y="279"/>
                  </a:lnTo>
                  <a:lnTo>
                    <a:pt x="319" y="279"/>
                  </a:lnTo>
                  <a:lnTo>
                    <a:pt x="320" y="278"/>
                  </a:lnTo>
                  <a:lnTo>
                    <a:pt x="322" y="276"/>
                  </a:lnTo>
                  <a:lnTo>
                    <a:pt x="327" y="279"/>
                  </a:lnTo>
                  <a:lnTo>
                    <a:pt x="327" y="279"/>
                  </a:lnTo>
                  <a:lnTo>
                    <a:pt x="330" y="279"/>
                  </a:lnTo>
                  <a:lnTo>
                    <a:pt x="333" y="279"/>
                  </a:lnTo>
                  <a:lnTo>
                    <a:pt x="336" y="280"/>
                  </a:lnTo>
                  <a:lnTo>
                    <a:pt x="339" y="283"/>
                  </a:lnTo>
                  <a:lnTo>
                    <a:pt x="339" y="283"/>
                  </a:lnTo>
                  <a:lnTo>
                    <a:pt x="340" y="285"/>
                  </a:lnTo>
                  <a:lnTo>
                    <a:pt x="341" y="286"/>
                  </a:lnTo>
                  <a:lnTo>
                    <a:pt x="344" y="285"/>
                  </a:lnTo>
                  <a:lnTo>
                    <a:pt x="347" y="285"/>
                  </a:lnTo>
                  <a:lnTo>
                    <a:pt x="349" y="285"/>
                  </a:lnTo>
                  <a:lnTo>
                    <a:pt x="351" y="286"/>
                  </a:lnTo>
                  <a:lnTo>
                    <a:pt x="351" y="286"/>
                  </a:lnTo>
                  <a:lnTo>
                    <a:pt x="353" y="289"/>
                  </a:lnTo>
                  <a:lnTo>
                    <a:pt x="351" y="290"/>
                  </a:lnTo>
                  <a:lnTo>
                    <a:pt x="344" y="292"/>
                  </a:lnTo>
                  <a:lnTo>
                    <a:pt x="344" y="292"/>
                  </a:lnTo>
                  <a:lnTo>
                    <a:pt x="343" y="292"/>
                  </a:lnTo>
                  <a:lnTo>
                    <a:pt x="341" y="293"/>
                  </a:lnTo>
                  <a:lnTo>
                    <a:pt x="341" y="296"/>
                  </a:lnTo>
                  <a:lnTo>
                    <a:pt x="343" y="298"/>
                  </a:lnTo>
                  <a:lnTo>
                    <a:pt x="344" y="298"/>
                  </a:lnTo>
                  <a:lnTo>
                    <a:pt x="346" y="298"/>
                  </a:lnTo>
                  <a:lnTo>
                    <a:pt x="346" y="298"/>
                  </a:lnTo>
                  <a:lnTo>
                    <a:pt x="349" y="295"/>
                  </a:lnTo>
                  <a:lnTo>
                    <a:pt x="353" y="293"/>
                  </a:lnTo>
                  <a:lnTo>
                    <a:pt x="356" y="293"/>
                  </a:lnTo>
                  <a:lnTo>
                    <a:pt x="358" y="295"/>
                  </a:lnTo>
                  <a:lnTo>
                    <a:pt x="358" y="295"/>
                  </a:lnTo>
                  <a:lnTo>
                    <a:pt x="361" y="296"/>
                  </a:lnTo>
                  <a:lnTo>
                    <a:pt x="364" y="296"/>
                  </a:lnTo>
                  <a:lnTo>
                    <a:pt x="368" y="293"/>
                  </a:lnTo>
                  <a:lnTo>
                    <a:pt x="368" y="293"/>
                  </a:lnTo>
                  <a:lnTo>
                    <a:pt x="370" y="292"/>
                  </a:lnTo>
                  <a:lnTo>
                    <a:pt x="371" y="292"/>
                  </a:lnTo>
                  <a:lnTo>
                    <a:pt x="371" y="296"/>
                  </a:lnTo>
                  <a:lnTo>
                    <a:pt x="371" y="296"/>
                  </a:lnTo>
                  <a:lnTo>
                    <a:pt x="373" y="298"/>
                  </a:lnTo>
                  <a:lnTo>
                    <a:pt x="377" y="299"/>
                  </a:lnTo>
                  <a:lnTo>
                    <a:pt x="390" y="302"/>
                  </a:lnTo>
                  <a:lnTo>
                    <a:pt x="390" y="302"/>
                  </a:lnTo>
                  <a:lnTo>
                    <a:pt x="400" y="303"/>
                  </a:lnTo>
                  <a:lnTo>
                    <a:pt x="410" y="302"/>
                  </a:lnTo>
                  <a:lnTo>
                    <a:pt x="425" y="300"/>
                  </a:lnTo>
                  <a:lnTo>
                    <a:pt x="425" y="300"/>
                  </a:lnTo>
                  <a:lnTo>
                    <a:pt x="428" y="302"/>
                  </a:lnTo>
                  <a:lnTo>
                    <a:pt x="430" y="305"/>
                  </a:lnTo>
                  <a:lnTo>
                    <a:pt x="432" y="307"/>
                  </a:lnTo>
                  <a:lnTo>
                    <a:pt x="440" y="310"/>
                  </a:lnTo>
                  <a:lnTo>
                    <a:pt x="440" y="310"/>
                  </a:lnTo>
                  <a:lnTo>
                    <a:pt x="442" y="310"/>
                  </a:lnTo>
                  <a:lnTo>
                    <a:pt x="445" y="310"/>
                  </a:lnTo>
                  <a:lnTo>
                    <a:pt x="451" y="306"/>
                  </a:lnTo>
                  <a:lnTo>
                    <a:pt x="455" y="303"/>
                  </a:lnTo>
                  <a:lnTo>
                    <a:pt x="457" y="303"/>
                  </a:lnTo>
                  <a:lnTo>
                    <a:pt x="458" y="305"/>
                  </a:lnTo>
                  <a:lnTo>
                    <a:pt x="458" y="305"/>
                  </a:lnTo>
                  <a:lnTo>
                    <a:pt x="461" y="307"/>
                  </a:lnTo>
                  <a:lnTo>
                    <a:pt x="461" y="309"/>
                  </a:lnTo>
                  <a:lnTo>
                    <a:pt x="455" y="315"/>
                  </a:lnTo>
                  <a:lnTo>
                    <a:pt x="455" y="315"/>
                  </a:lnTo>
                  <a:lnTo>
                    <a:pt x="455" y="316"/>
                  </a:lnTo>
                  <a:lnTo>
                    <a:pt x="457" y="317"/>
                  </a:lnTo>
                  <a:lnTo>
                    <a:pt x="464" y="320"/>
                  </a:lnTo>
                  <a:lnTo>
                    <a:pt x="464" y="320"/>
                  </a:lnTo>
                  <a:lnTo>
                    <a:pt x="472" y="323"/>
                  </a:lnTo>
                  <a:lnTo>
                    <a:pt x="478" y="326"/>
                  </a:lnTo>
                  <a:lnTo>
                    <a:pt x="482" y="329"/>
                  </a:lnTo>
                  <a:lnTo>
                    <a:pt x="482" y="329"/>
                  </a:lnTo>
                  <a:lnTo>
                    <a:pt x="489" y="336"/>
                  </a:lnTo>
                  <a:lnTo>
                    <a:pt x="494" y="340"/>
                  </a:lnTo>
                  <a:lnTo>
                    <a:pt x="501" y="344"/>
                  </a:lnTo>
                  <a:lnTo>
                    <a:pt x="501" y="344"/>
                  </a:lnTo>
                  <a:lnTo>
                    <a:pt x="504" y="346"/>
                  </a:lnTo>
                  <a:lnTo>
                    <a:pt x="506" y="344"/>
                  </a:lnTo>
                  <a:lnTo>
                    <a:pt x="506" y="343"/>
                  </a:lnTo>
                  <a:lnTo>
                    <a:pt x="506" y="340"/>
                  </a:lnTo>
                  <a:lnTo>
                    <a:pt x="506" y="336"/>
                  </a:lnTo>
                  <a:lnTo>
                    <a:pt x="508" y="336"/>
                  </a:lnTo>
                  <a:lnTo>
                    <a:pt x="511" y="336"/>
                  </a:lnTo>
                  <a:lnTo>
                    <a:pt x="511" y="336"/>
                  </a:lnTo>
                  <a:lnTo>
                    <a:pt x="515" y="339"/>
                  </a:lnTo>
                  <a:lnTo>
                    <a:pt x="518" y="340"/>
                  </a:lnTo>
                  <a:lnTo>
                    <a:pt x="519" y="340"/>
                  </a:lnTo>
                  <a:lnTo>
                    <a:pt x="524" y="343"/>
                  </a:lnTo>
                  <a:lnTo>
                    <a:pt x="524" y="343"/>
                  </a:lnTo>
                  <a:lnTo>
                    <a:pt x="526" y="346"/>
                  </a:lnTo>
                  <a:lnTo>
                    <a:pt x="528" y="344"/>
                  </a:lnTo>
                  <a:lnTo>
                    <a:pt x="528" y="343"/>
                  </a:lnTo>
                  <a:lnTo>
                    <a:pt x="525" y="330"/>
                  </a:lnTo>
                  <a:lnTo>
                    <a:pt x="525" y="330"/>
                  </a:lnTo>
                  <a:lnTo>
                    <a:pt x="524" y="325"/>
                  </a:lnTo>
                  <a:lnTo>
                    <a:pt x="524" y="325"/>
                  </a:lnTo>
                  <a:lnTo>
                    <a:pt x="525" y="325"/>
                  </a:lnTo>
                  <a:lnTo>
                    <a:pt x="531" y="332"/>
                  </a:lnTo>
                  <a:lnTo>
                    <a:pt x="531" y="332"/>
                  </a:lnTo>
                  <a:lnTo>
                    <a:pt x="532" y="336"/>
                  </a:lnTo>
                  <a:lnTo>
                    <a:pt x="533" y="342"/>
                  </a:lnTo>
                  <a:lnTo>
                    <a:pt x="533" y="347"/>
                  </a:lnTo>
                  <a:lnTo>
                    <a:pt x="532" y="352"/>
                  </a:lnTo>
                  <a:lnTo>
                    <a:pt x="532" y="352"/>
                  </a:lnTo>
                  <a:lnTo>
                    <a:pt x="531" y="354"/>
                  </a:lnTo>
                  <a:lnTo>
                    <a:pt x="529" y="354"/>
                  </a:lnTo>
                  <a:lnTo>
                    <a:pt x="525" y="354"/>
                  </a:lnTo>
                  <a:lnTo>
                    <a:pt x="521" y="353"/>
                  </a:lnTo>
                  <a:lnTo>
                    <a:pt x="521" y="352"/>
                  </a:lnTo>
                  <a:lnTo>
                    <a:pt x="521" y="350"/>
                  </a:lnTo>
                  <a:lnTo>
                    <a:pt x="521" y="350"/>
                  </a:lnTo>
                  <a:lnTo>
                    <a:pt x="519" y="349"/>
                  </a:lnTo>
                  <a:lnTo>
                    <a:pt x="519" y="347"/>
                  </a:lnTo>
                  <a:lnTo>
                    <a:pt x="515" y="347"/>
                  </a:lnTo>
                  <a:lnTo>
                    <a:pt x="511" y="350"/>
                  </a:lnTo>
                  <a:lnTo>
                    <a:pt x="509" y="350"/>
                  </a:lnTo>
                  <a:lnTo>
                    <a:pt x="509" y="353"/>
                  </a:lnTo>
                  <a:lnTo>
                    <a:pt x="509" y="353"/>
                  </a:lnTo>
                  <a:lnTo>
                    <a:pt x="511" y="357"/>
                  </a:lnTo>
                  <a:lnTo>
                    <a:pt x="514" y="362"/>
                  </a:lnTo>
                  <a:lnTo>
                    <a:pt x="518" y="366"/>
                  </a:lnTo>
                  <a:lnTo>
                    <a:pt x="522" y="369"/>
                  </a:lnTo>
                  <a:lnTo>
                    <a:pt x="522" y="369"/>
                  </a:lnTo>
                  <a:lnTo>
                    <a:pt x="524" y="369"/>
                  </a:lnTo>
                  <a:lnTo>
                    <a:pt x="525" y="370"/>
                  </a:lnTo>
                  <a:lnTo>
                    <a:pt x="525" y="374"/>
                  </a:lnTo>
                  <a:lnTo>
                    <a:pt x="526" y="377"/>
                  </a:lnTo>
                  <a:lnTo>
                    <a:pt x="528" y="379"/>
                  </a:lnTo>
                  <a:lnTo>
                    <a:pt x="528" y="379"/>
                  </a:lnTo>
                  <a:lnTo>
                    <a:pt x="531" y="381"/>
                  </a:lnTo>
                  <a:lnTo>
                    <a:pt x="532" y="384"/>
                  </a:lnTo>
                  <a:lnTo>
                    <a:pt x="533" y="387"/>
                  </a:lnTo>
                  <a:lnTo>
                    <a:pt x="533" y="389"/>
                  </a:lnTo>
                  <a:lnTo>
                    <a:pt x="535" y="389"/>
                  </a:lnTo>
                  <a:lnTo>
                    <a:pt x="535" y="389"/>
                  </a:lnTo>
                  <a:lnTo>
                    <a:pt x="536" y="386"/>
                  </a:lnTo>
                  <a:lnTo>
                    <a:pt x="536" y="381"/>
                  </a:lnTo>
                  <a:lnTo>
                    <a:pt x="535" y="376"/>
                  </a:lnTo>
                  <a:lnTo>
                    <a:pt x="533" y="371"/>
                  </a:lnTo>
                  <a:lnTo>
                    <a:pt x="533" y="371"/>
                  </a:lnTo>
                  <a:lnTo>
                    <a:pt x="532" y="367"/>
                  </a:lnTo>
                  <a:lnTo>
                    <a:pt x="532" y="363"/>
                  </a:lnTo>
                  <a:lnTo>
                    <a:pt x="533" y="360"/>
                  </a:lnTo>
                  <a:lnTo>
                    <a:pt x="536" y="360"/>
                  </a:lnTo>
                  <a:lnTo>
                    <a:pt x="536" y="360"/>
                  </a:lnTo>
                  <a:lnTo>
                    <a:pt x="538" y="363"/>
                  </a:lnTo>
                  <a:lnTo>
                    <a:pt x="538" y="366"/>
                  </a:lnTo>
                  <a:lnTo>
                    <a:pt x="538" y="369"/>
                  </a:lnTo>
                  <a:lnTo>
                    <a:pt x="538" y="371"/>
                  </a:lnTo>
                  <a:lnTo>
                    <a:pt x="538" y="371"/>
                  </a:lnTo>
                  <a:lnTo>
                    <a:pt x="539" y="373"/>
                  </a:lnTo>
                  <a:lnTo>
                    <a:pt x="542" y="371"/>
                  </a:lnTo>
                  <a:lnTo>
                    <a:pt x="548" y="366"/>
                  </a:lnTo>
                  <a:lnTo>
                    <a:pt x="548" y="366"/>
                  </a:lnTo>
                  <a:lnTo>
                    <a:pt x="549" y="366"/>
                  </a:lnTo>
                  <a:lnTo>
                    <a:pt x="549" y="363"/>
                  </a:lnTo>
                  <a:lnTo>
                    <a:pt x="549" y="359"/>
                  </a:lnTo>
                  <a:lnTo>
                    <a:pt x="548" y="354"/>
                  </a:lnTo>
                  <a:lnTo>
                    <a:pt x="548" y="352"/>
                  </a:lnTo>
                  <a:lnTo>
                    <a:pt x="548" y="352"/>
                  </a:lnTo>
                  <a:lnTo>
                    <a:pt x="548" y="350"/>
                  </a:lnTo>
                  <a:lnTo>
                    <a:pt x="549" y="350"/>
                  </a:lnTo>
                  <a:lnTo>
                    <a:pt x="552" y="352"/>
                  </a:lnTo>
                  <a:lnTo>
                    <a:pt x="555" y="357"/>
                  </a:lnTo>
                  <a:lnTo>
                    <a:pt x="556" y="362"/>
                  </a:lnTo>
                  <a:lnTo>
                    <a:pt x="556" y="362"/>
                  </a:lnTo>
                  <a:lnTo>
                    <a:pt x="556" y="366"/>
                  </a:lnTo>
                  <a:lnTo>
                    <a:pt x="555" y="369"/>
                  </a:lnTo>
                  <a:lnTo>
                    <a:pt x="552" y="371"/>
                  </a:lnTo>
                  <a:lnTo>
                    <a:pt x="552" y="373"/>
                  </a:lnTo>
                  <a:lnTo>
                    <a:pt x="552" y="373"/>
                  </a:lnTo>
                  <a:lnTo>
                    <a:pt x="551" y="376"/>
                  </a:lnTo>
                  <a:lnTo>
                    <a:pt x="548" y="376"/>
                  </a:lnTo>
                  <a:lnTo>
                    <a:pt x="545" y="376"/>
                  </a:lnTo>
                  <a:lnTo>
                    <a:pt x="542" y="377"/>
                  </a:lnTo>
                  <a:lnTo>
                    <a:pt x="542" y="377"/>
                  </a:lnTo>
                  <a:lnTo>
                    <a:pt x="542" y="381"/>
                  </a:lnTo>
                  <a:lnTo>
                    <a:pt x="542" y="387"/>
                  </a:lnTo>
                  <a:lnTo>
                    <a:pt x="542" y="391"/>
                  </a:lnTo>
                  <a:lnTo>
                    <a:pt x="545" y="394"/>
                  </a:lnTo>
                  <a:lnTo>
                    <a:pt x="545" y="394"/>
                  </a:lnTo>
                  <a:lnTo>
                    <a:pt x="546" y="393"/>
                  </a:lnTo>
                  <a:lnTo>
                    <a:pt x="548" y="389"/>
                  </a:lnTo>
                  <a:lnTo>
                    <a:pt x="549" y="387"/>
                  </a:lnTo>
                  <a:lnTo>
                    <a:pt x="551" y="387"/>
                  </a:lnTo>
                  <a:lnTo>
                    <a:pt x="551" y="389"/>
                  </a:lnTo>
                  <a:lnTo>
                    <a:pt x="551" y="389"/>
                  </a:lnTo>
                  <a:lnTo>
                    <a:pt x="552" y="390"/>
                  </a:lnTo>
                  <a:lnTo>
                    <a:pt x="553" y="390"/>
                  </a:lnTo>
                  <a:lnTo>
                    <a:pt x="556" y="387"/>
                  </a:lnTo>
                  <a:lnTo>
                    <a:pt x="559" y="386"/>
                  </a:lnTo>
                  <a:lnTo>
                    <a:pt x="560" y="386"/>
                  </a:lnTo>
                  <a:lnTo>
                    <a:pt x="560" y="386"/>
                  </a:lnTo>
                  <a:lnTo>
                    <a:pt x="560" y="386"/>
                  </a:lnTo>
                  <a:lnTo>
                    <a:pt x="563" y="390"/>
                  </a:lnTo>
                  <a:lnTo>
                    <a:pt x="568" y="394"/>
                  </a:lnTo>
                  <a:lnTo>
                    <a:pt x="572" y="397"/>
                  </a:lnTo>
                  <a:lnTo>
                    <a:pt x="575" y="397"/>
                  </a:lnTo>
                  <a:lnTo>
                    <a:pt x="575" y="397"/>
                  </a:lnTo>
                  <a:lnTo>
                    <a:pt x="576" y="396"/>
                  </a:lnTo>
                  <a:lnTo>
                    <a:pt x="575" y="393"/>
                  </a:lnTo>
                  <a:lnTo>
                    <a:pt x="572" y="390"/>
                  </a:lnTo>
                  <a:lnTo>
                    <a:pt x="568" y="389"/>
                  </a:lnTo>
                  <a:lnTo>
                    <a:pt x="568" y="389"/>
                  </a:lnTo>
                  <a:lnTo>
                    <a:pt x="565" y="387"/>
                  </a:lnTo>
                  <a:lnTo>
                    <a:pt x="565" y="384"/>
                  </a:lnTo>
                  <a:lnTo>
                    <a:pt x="566" y="381"/>
                  </a:lnTo>
                  <a:lnTo>
                    <a:pt x="569" y="380"/>
                  </a:lnTo>
                  <a:lnTo>
                    <a:pt x="569" y="380"/>
                  </a:lnTo>
                  <a:lnTo>
                    <a:pt x="572" y="381"/>
                  </a:lnTo>
                  <a:lnTo>
                    <a:pt x="576" y="387"/>
                  </a:lnTo>
                  <a:lnTo>
                    <a:pt x="580" y="391"/>
                  </a:lnTo>
                  <a:lnTo>
                    <a:pt x="580" y="396"/>
                  </a:lnTo>
                  <a:lnTo>
                    <a:pt x="580" y="396"/>
                  </a:lnTo>
                  <a:lnTo>
                    <a:pt x="580" y="399"/>
                  </a:lnTo>
                  <a:lnTo>
                    <a:pt x="578" y="400"/>
                  </a:lnTo>
                  <a:lnTo>
                    <a:pt x="573" y="404"/>
                  </a:lnTo>
                  <a:lnTo>
                    <a:pt x="573" y="404"/>
                  </a:lnTo>
                  <a:lnTo>
                    <a:pt x="572" y="406"/>
                  </a:lnTo>
                  <a:lnTo>
                    <a:pt x="569" y="406"/>
                  </a:lnTo>
                  <a:lnTo>
                    <a:pt x="566" y="403"/>
                  </a:lnTo>
                  <a:lnTo>
                    <a:pt x="562" y="399"/>
                  </a:lnTo>
                  <a:lnTo>
                    <a:pt x="559" y="397"/>
                  </a:lnTo>
                  <a:lnTo>
                    <a:pt x="559" y="397"/>
                  </a:lnTo>
                  <a:lnTo>
                    <a:pt x="558" y="399"/>
                  </a:lnTo>
                  <a:lnTo>
                    <a:pt x="558" y="399"/>
                  </a:lnTo>
                  <a:lnTo>
                    <a:pt x="558" y="403"/>
                  </a:lnTo>
                  <a:lnTo>
                    <a:pt x="560" y="410"/>
                  </a:lnTo>
                  <a:lnTo>
                    <a:pt x="560" y="410"/>
                  </a:lnTo>
                  <a:lnTo>
                    <a:pt x="560" y="414"/>
                  </a:lnTo>
                  <a:lnTo>
                    <a:pt x="559" y="418"/>
                  </a:lnTo>
                  <a:lnTo>
                    <a:pt x="559" y="423"/>
                  </a:lnTo>
                  <a:lnTo>
                    <a:pt x="559" y="424"/>
                  </a:lnTo>
                  <a:lnTo>
                    <a:pt x="562" y="426"/>
                  </a:lnTo>
                  <a:lnTo>
                    <a:pt x="562" y="426"/>
                  </a:lnTo>
                  <a:lnTo>
                    <a:pt x="565" y="427"/>
                  </a:lnTo>
                  <a:lnTo>
                    <a:pt x="566" y="426"/>
                  </a:lnTo>
                  <a:lnTo>
                    <a:pt x="566" y="420"/>
                  </a:lnTo>
                  <a:lnTo>
                    <a:pt x="566" y="420"/>
                  </a:lnTo>
                  <a:lnTo>
                    <a:pt x="568" y="420"/>
                  </a:lnTo>
                  <a:lnTo>
                    <a:pt x="570" y="420"/>
                  </a:lnTo>
                  <a:lnTo>
                    <a:pt x="576" y="424"/>
                  </a:lnTo>
                  <a:lnTo>
                    <a:pt x="576" y="424"/>
                  </a:lnTo>
                  <a:lnTo>
                    <a:pt x="578" y="424"/>
                  </a:lnTo>
                  <a:lnTo>
                    <a:pt x="579" y="421"/>
                  </a:lnTo>
                  <a:lnTo>
                    <a:pt x="579" y="414"/>
                  </a:lnTo>
                  <a:lnTo>
                    <a:pt x="579" y="414"/>
                  </a:lnTo>
                  <a:lnTo>
                    <a:pt x="580" y="413"/>
                  </a:lnTo>
                  <a:lnTo>
                    <a:pt x="582" y="413"/>
                  </a:lnTo>
                  <a:lnTo>
                    <a:pt x="585" y="416"/>
                  </a:lnTo>
                  <a:lnTo>
                    <a:pt x="588" y="417"/>
                  </a:lnTo>
                  <a:lnTo>
                    <a:pt x="588" y="417"/>
                  </a:lnTo>
                  <a:lnTo>
                    <a:pt x="589" y="418"/>
                  </a:lnTo>
                  <a:lnTo>
                    <a:pt x="590" y="417"/>
                  </a:lnTo>
                  <a:lnTo>
                    <a:pt x="592" y="414"/>
                  </a:lnTo>
                  <a:lnTo>
                    <a:pt x="595" y="414"/>
                  </a:lnTo>
                  <a:lnTo>
                    <a:pt x="595" y="414"/>
                  </a:lnTo>
                  <a:lnTo>
                    <a:pt x="597" y="416"/>
                  </a:lnTo>
                  <a:lnTo>
                    <a:pt x="597" y="418"/>
                  </a:lnTo>
                  <a:lnTo>
                    <a:pt x="596" y="426"/>
                  </a:lnTo>
                  <a:lnTo>
                    <a:pt x="596" y="426"/>
                  </a:lnTo>
                  <a:lnTo>
                    <a:pt x="596" y="426"/>
                  </a:lnTo>
                  <a:lnTo>
                    <a:pt x="597" y="427"/>
                  </a:lnTo>
                  <a:lnTo>
                    <a:pt x="600" y="426"/>
                  </a:lnTo>
                  <a:lnTo>
                    <a:pt x="602" y="424"/>
                  </a:lnTo>
                  <a:lnTo>
                    <a:pt x="603" y="426"/>
                  </a:lnTo>
                  <a:lnTo>
                    <a:pt x="603" y="426"/>
                  </a:lnTo>
                  <a:lnTo>
                    <a:pt x="603" y="426"/>
                  </a:lnTo>
                  <a:lnTo>
                    <a:pt x="603" y="428"/>
                  </a:lnTo>
                  <a:lnTo>
                    <a:pt x="603" y="428"/>
                  </a:lnTo>
                  <a:lnTo>
                    <a:pt x="615" y="420"/>
                  </a:lnTo>
                  <a:lnTo>
                    <a:pt x="615" y="420"/>
                  </a:lnTo>
                  <a:lnTo>
                    <a:pt x="616" y="418"/>
                  </a:lnTo>
                  <a:lnTo>
                    <a:pt x="616" y="417"/>
                  </a:lnTo>
                  <a:lnTo>
                    <a:pt x="615" y="413"/>
                  </a:lnTo>
                  <a:lnTo>
                    <a:pt x="612" y="410"/>
                  </a:lnTo>
                  <a:lnTo>
                    <a:pt x="610" y="407"/>
                  </a:lnTo>
                  <a:lnTo>
                    <a:pt x="610" y="406"/>
                  </a:lnTo>
                  <a:lnTo>
                    <a:pt x="610" y="406"/>
                  </a:lnTo>
                  <a:close/>
                  <a:moveTo>
                    <a:pt x="10" y="455"/>
                  </a:moveTo>
                  <a:lnTo>
                    <a:pt x="10" y="455"/>
                  </a:lnTo>
                  <a:lnTo>
                    <a:pt x="16" y="453"/>
                  </a:lnTo>
                  <a:lnTo>
                    <a:pt x="20" y="450"/>
                  </a:lnTo>
                  <a:lnTo>
                    <a:pt x="20" y="447"/>
                  </a:lnTo>
                  <a:lnTo>
                    <a:pt x="18" y="444"/>
                  </a:lnTo>
                  <a:lnTo>
                    <a:pt x="18" y="444"/>
                  </a:lnTo>
                  <a:lnTo>
                    <a:pt x="17" y="444"/>
                  </a:lnTo>
                  <a:lnTo>
                    <a:pt x="16" y="444"/>
                  </a:lnTo>
                  <a:lnTo>
                    <a:pt x="11" y="450"/>
                  </a:lnTo>
                  <a:lnTo>
                    <a:pt x="9" y="454"/>
                  </a:lnTo>
                  <a:lnTo>
                    <a:pt x="9" y="455"/>
                  </a:lnTo>
                  <a:lnTo>
                    <a:pt x="10" y="455"/>
                  </a:lnTo>
                  <a:lnTo>
                    <a:pt x="10" y="455"/>
                  </a:lnTo>
                  <a:close/>
                  <a:moveTo>
                    <a:pt x="71" y="424"/>
                  </a:moveTo>
                  <a:lnTo>
                    <a:pt x="71" y="424"/>
                  </a:lnTo>
                  <a:lnTo>
                    <a:pt x="67" y="424"/>
                  </a:lnTo>
                  <a:lnTo>
                    <a:pt x="63" y="424"/>
                  </a:lnTo>
                  <a:lnTo>
                    <a:pt x="54" y="428"/>
                  </a:lnTo>
                  <a:lnTo>
                    <a:pt x="48" y="433"/>
                  </a:lnTo>
                  <a:lnTo>
                    <a:pt x="48" y="434"/>
                  </a:lnTo>
                  <a:lnTo>
                    <a:pt x="50" y="434"/>
                  </a:lnTo>
                  <a:lnTo>
                    <a:pt x="50" y="434"/>
                  </a:lnTo>
                  <a:lnTo>
                    <a:pt x="53" y="434"/>
                  </a:lnTo>
                  <a:lnTo>
                    <a:pt x="55" y="433"/>
                  </a:lnTo>
                  <a:lnTo>
                    <a:pt x="58" y="431"/>
                  </a:lnTo>
                  <a:lnTo>
                    <a:pt x="63" y="430"/>
                  </a:lnTo>
                  <a:lnTo>
                    <a:pt x="63" y="430"/>
                  </a:lnTo>
                  <a:lnTo>
                    <a:pt x="67" y="430"/>
                  </a:lnTo>
                  <a:lnTo>
                    <a:pt x="71" y="428"/>
                  </a:lnTo>
                  <a:lnTo>
                    <a:pt x="74" y="426"/>
                  </a:lnTo>
                  <a:lnTo>
                    <a:pt x="73" y="426"/>
                  </a:lnTo>
                  <a:lnTo>
                    <a:pt x="71" y="424"/>
                  </a:lnTo>
                  <a:lnTo>
                    <a:pt x="71" y="424"/>
                  </a:lnTo>
                  <a:close/>
                  <a:moveTo>
                    <a:pt x="252" y="340"/>
                  </a:moveTo>
                  <a:lnTo>
                    <a:pt x="252" y="340"/>
                  </a:lnTo>
                  <a:lnTo>
                    <a:pt x="250" y="339"/>
                  </a:lnTo>
                  <a:lnTo>
                    <a:pt x="248" y="339"/>
                  </a:lnTo>
                  <a:lnTo>
                    <a:pt x="243" y="340"/>
                  </a:lnTo>
                  <a:lnTo>
                    <a:pt x="239" y="344"/>
                  </a:lnTo>
                  <a:lnTo>
                    <a:pt x="239" y="344"/>
                  </a:lnTo>
                  <a:lnTo>
                    <a:pt x="229" y="354"/>
                  </a:lnTo>
                  <a:lnTo>
                    <a:pt x="226" y="359"/>
                  </a:lnTo>
                  <a:lnTo>
                    <a:pt x="225" y="362"/>
                  </a:lnTo>
                  <a:lnTo>
                    <a:pt x="225" y="362"/>
                  </a:lnTo>
                  <a:lnTo>
                    <a:pt x="223" y="363"/>
                  </a:lnTo>
                  <a:lnTo>
                    <a:pt x="222" y="363"/>
                  </a:lnTo>
                  <a:lnTo>
                    <a:pt x="219" y="363"/>
                  </a:lnTo>
                  <a:lnTo>
                    <a:pt x="216" y="363"/>
                  </a:lnTo>
                  <a:lnTo>
                    <a:pt x="213" y="364"/>
                  </a:lnTo>
                  <a:lnTo>
                    <a:pt x="213" y="366"/>
                  </a:lnTo>
                  <a:lnTo>
                    <a:pt x="213" y="366"/>
                  </a:lnTo>
                  <a:lnTo>
                    <a:pt x="212" y="370"/>
                  </a:lnTo>
                  <a:lnTo>
                    <a:pt x="213" y="376"/>
                  </a:lnTo>
                  <a:lnTo>
                    <a:pt x="216" y="379"/>
                  </a:lnTo>
                  <a:lnTo>
                    <a:pt x="218" y="379"/>
                  </a:lnTo>
                  <a:lnTo>
                    <a:pt x="219" y="379"/>
                  </a:lnTo>
                  <a:lnTo>
                    <a:pt x="219" y="379"/>
                  </a:lnTo>
                  <a:lnTo>
                    <a:pt x="222" y="377"/>
                  </a:lnTo>
                  <a:lnTo>
                    <a:pt x="225" y="377"/>
                  </a:lnTo>
                  <a:lnTo>
                    <a:pt x="228" y="379"/>
                  </a:lnTo>
                  <a:lnTo>
                    <a:pt x="228" y="379"/>
                  </a:lnTo>
                  <a:lnTo>
                    <a:pt x="232" y="377"/>
                  </a:lnTo>
                  <a:lnTo>
                    <a:pt x="239" y="373"/>
                  </a:lnTo>
                  <a:lnTo>
                    <a:pt x="245" y="367"/>
                  </a:lnTo>
                  <a:lnTo>
                    <a:pt x="249" y="363"/>
                  </a:lnTo>
                  <a:lnTo>
                    <a:pt x="249" y="363"/>
                  </a:lnTo>
                  <a:lnTo>
                    <a:pt x="250" y="362"/>
                  </a:lnTo>
                  <a:lnTo>
                    <a:pt x="249" y="360"/>
                  </a:lnTo>
                  <a:lnTo>
                    <a:pt x="248" y="357"/>
                  </a:lnTo>
                  <a:lnTo>
                    <a:pt x="245" y="356"/>
                  </a:lnTo>
                  <a:lnTo>
                    <a:pt x="243" y="353"/>
                  </a:lnTo>
                  <a:lnTo>
                    <a:pt x="243" y="353"/>
                  </a:lnTo>
                  <a:lnTo>
                    <a:pt x="245" y="352"/>
                  </a:lnTo>
                  <a:lnTo>
                    <a:pt x="248" y="350"/>
                  </a:lnTo>
                  <a:lnTo>
                    <a:pt x="255" y="349"/>
                  </a:lnTo>
                  <a:lnTo>
                    <a:pt x="255" y="349"/>
                  </a:lnTo>
                  <a:lnTo>
                    <a:pt x="256" y="347"/>
                  </a:lnTo>
                  <a:lnTo>
                    <a:pt x="255" y="344"/>
                  </a:lnTo>
                  <a:lnTo>
                    <a:pt x="252" y="343"/>
                  </a:lnTo>
                  <a:lnTo>
                    <a:pt x="252" y="340"/>
                  </a:lnTo>
                  <a:lnTo>
                    <a:pt x="252" y="340"/>
                  </a:lnTo>
                  <a:close/>
                  <a:moveTo>
                    <a:pt x="24" y="299"/>
                  </a:moveTo>
                  <a:lnTo>
                    <a:pt x="24" y="299"/>
                  </a:lnTo>
                  <a:lnTo>
                    <a:pt x="24" y="298"/>
                  </a:lnTo>
                  <a:lnTo>
                    <a:pt x="21" y="296"/>
                  </a:lnTo>
                  <a:lnTo>
                    <a:pt x="17" y="298"/>
                  </a:lnTo>
                  <a:lnTo>
                    <a:pt x="11" y="299"/>
                  </a:lnTo>
                  <a:lnTo>
                    <a:pt x="10" y="302"/>
                  </a:lnTo>
                  <a:lnTo>
                    <a:pt x="10" y="303"/>
                  </a:lnTo>
                  <a:lnTo>
                    <a:pt x="10" y="303"/>
                  </a:lnTo>
                  <a:lnTo>
                    <a:pt x="11" y="306"/>
                  </a:lnTo>
                  <a:lnTo>
                    <a:pt x="14" y="307"/>
                  </a:lnTo>
                  <a:lnTo>
                    <a:pt x="20" y="309"/>
                  </a:lnTo>
                  <a:lnTo>
                    <a:pt x="27" y="310"/>
                  </a:lnTo>
                  <a:lnTo>
                    <a:pt x="33" y="310"/>
                  </a:lnTo>
                  <a:lnTo>
                    <a:pt x="33" y="310"/>
                  </a:lnTo>
                  <a:lnTo>
                    <a:pt x="36" y="309"/>
                  </a:lnTo>
                  <a:lnTo>
                    <a:pt x="38" y="306"/>
                  </a:lnTo>
                  <a:lnTo>
                    <a:pt x="38" y="302"/>
                  </a:lnTo>
                  <a:lnTo>
                    <a:pt x="36" y="299"/>
                  </a:lnTo>
                  <a:lnTo>
                    <a:pt x="36" y="299"/>
                  </a:lnTo>
                  <a:lnTo>
                    <a:pt x="34" y="299"/>
                  </a:lnTo>
                  <a:lnTo>
                    <a:pt x="33" y="299"/>
                  </a:lnTo>
                  <a:lnTo>
                    <a:pt x="30" y="299"/>
                  </a:lnTo>
                  <a:lnTo>
                    <a:pt x="26" y="300"/>
                  </a:lnTo>
                  <a:lnTo>
                    <a:pt x="26" y="300"/>
                  </a:lnTo>
                  <a:lnTo>
                    <a:pt x="24" y="299"/>
                  </a:lnTo>
                  <a:lnTo>
                    <a:pt x="24" y="299"/>
                  </a:lnTo>
                  <a:close/>
                  <a:moveTo>
                    <a:pt x="198" y="1084"/>
                  </a:moveTo>
                  <a:lnTo>
                    <a:pt x="198" y="1084"/>
                  </a:lnTo>
                  <a:lnTo>
                    <a:pt x="195" y="1086"/>
                  </a:lnTo>
                  <a:lnTo>
                    <a:pt x="193" y="1087"/>
                  </a:lnTo>
                  <a:lnTo>
                    <a:pt x="193" y="1091"/>
                  </a:lnTo>
                  <a:lnTo>
                    <a:pt x="193" y="1096"/>
                  </a:lnTo>
                  <a:lnTo>
                    <a:pt x="195" y="1101"/>
                  </a:lnTo>
                  <a:lnTo>
                    <a:pt x="196" y="1104"/>
                  </a:lnTo>
                  <a:lnTo>
                    <a:pt x="199" y="1103"/>
                  </a:lnTo>
                  <a:lnTo>
                    <a:pt x="199" y="1103"/>
                  </a:lnTo>
                  <a:lnTo>
                    <a:pt x="205" y="1100"/>
                  </a:lnTo>
                  <a:lnTo>
                    <a:pt x="208" y="1098"/>
                  </a:lnTo>
                  <a:lnTo>
                    <a:pt x="211" y="1097"/>
                  </a:lnTo>
                  <a:lnTo>
                    <a:pt x="211" y="1097"/>
                  </a:lnTo>
                  <a:lnTo>
                    <a:pt x="211" y="1093"/>
                  </a:lnTo>
                  <a:lnTo>
                    <a:pt x="208" y="1088"/>
                  </a:lnTo>
                  <a:lnTo>
                    <a:pt x="203" y="1084"/>
                  </a:lnTo>
                  <a:lnTo>
                    <a:pt x="201" y="1084"/>
                  </a:lnTo>
                  <a:lnTo>
                    <a:pt x="198" y="1084"/>
                  </a:lnTo>
                  <a:lnTo>
                    <a:pt x="198" y="1084"/>
                  </a:lnTo>
                  <a:close/>
                  <a:moveTo>
                    <a:pt x="186" y="1070"/>
                  </a:moveTo>
                  <a:lnTo>
                    <a:pt x="186" y="1070"/>
                  </a:lnTo>
                  <a:lnTo>
                    <a:pt x="185" y="1071"/>
                  </a:lnTo>
                  <a:lnTo>
                    <a:pt x="184" y="1071"/>
                  </a:lnTo>
                  <a:lnTo>
                    <a:pt x="184" y="1076"/>
                  </a:lnTo>
                  <a:lnTo>
                    <a:pt x="185" y="1079"/>
                  </a:lnTo>
                  <a:lnTo>
                    <a:pt x="186" y="1079"/>
                  </a:lnTo>
                  <a:lnTo>
                    <a:pt x="188" y="1079"/>
                  </a:lnTo>
                  <a:lnTo>
                    <a:pt x="188" y="1079"/>
                  </a:lnTo>
                  <a:lnTo>
                    <a:pt x="191" y="1074"/>
                  </a:lnTo>
                  <a:lnTo>
                    <a:pt x="191" y="1073"/>
                  </a:lnTo>
                  <a:lnTo>
                    <a:pt x="189" y="1070"/>
                  </a:lnTo>
                  <a:lnTo>
                    <a:pt x="186" y="1070"/>
                  </a:lnTo>
                  <a:lnTo>
                    <a:pt x="186" y="1070"/>
                  </a:lnTo>
                  <a:close/>
                  <a:moveTo>
                    <a:pt x="131" y="1051"/>
                  </a:moveTo>
                  <a:lnTo>
                    <a:pt x="131" y="1051"/>
                  </a:lnTo>
                  <a:lnTo>
                    <a:pt x="134" y="1054"/>
                  </a:lnTo>
                  <a:lnTo>
                    <a:pt x="137" y="1056"/>
                  </a:lnTo>
                  <a:lnTo>
                    <a:pt x="139" y="1054"/>
                  </a:lnTo>
                  <a:lnTo>
                    <a:pt x="141" y="1051"/>
                  </a:lnTo>
                  <a:lnTo>
                    <a:pt x="141" y="1051"/>
                  </a:lnTo>
                  <a:lnTo>
                    <a:pt x="139" y="1050"/>
                  </a:lnTo>
                  <a:lnTo>
                    <a:pt x="138" y="1049"/>
                  </a:lnTo>
                  <a:lnTo>
                    <a:pt x="134" y="1049"/>
                  </a:lnTo>
                  <a:lnTo>
                    <a:pt x="131" y="1049"/>
                  </a:lnTo>
                  <a:lnTo>
                    <a:pt x="129" y="1050"/>
                  </a:lnTo>
                  <a:lnTo>
                    <a:pt x="131" y="1051"/>
                  </a:lnTo>
                  <a:lnTo>
                    <a:pt x="131" y="1051"/>
                  </a:lnTo>
                  <a:close/>
                  <a:moveTo>
                    <a:pt x="156" y="1063"/>
                  </a:moveTo>
                  <a:lnTo>
                    <a:pt x="156" y="1063"/>
                  </a:lnTo>
                  <a:lnTo>
                    <a:pt x="158" y="1066"/>
                  </a:lnTo>
                  <a:lnTo>
                    <a:pt x="161" y="1067"/>
                  </a:lnTo>
                  <a:lnTo>
                    <a:pt x="164" y="1067"/>
                  </a:lnTo>
                  <a:lnTo>
                    <a:pt x="166" y="1064"/>
                  </a:lnTo>
                  <a:lnTo>
                    <a:pt x="166" y="1064"/>
                  </a:lnTo>
                  <a:lnTo>
                    <a:pt x="166" y="1063"/>
                  </a:lnTo>
                  <a:lnTo>
                    <a:pt x="165" y="1061"/>
                  </a:lnTo>
                  <a:lnTo>
                    <a:pt x="161" y="1060"/>
                  </a:lnTo>
                  <a:lnTo>
                    <a:pt x="156" y="1060"/>
                  </a:lnTo>
                  <a:lnTo>
                    <a:pt x="155" y="1061"/>
                  </a:lnTo>
                  <a:lnTo>
                    <a:pt x="156" y="1063"/>
                  </a:lnTo>
                  <a:lnTo>
                    <a:pt x="156" y="1063"/>
                  </a:lnTo>
                  <a:close/>
                  <a:moveTo>
                    <a:pt x="1616" y="586"/>
                  </a:moveTo>
                  <a:lnTo>
                    <a:pt x="1616" y="586"/>
                  </a:lnTo>
                  <a:lnTo>
                    <a:pt x="1615" y="585"/>
                  </a:lnTo>
                  <a:lnTo>
                    <a:pt x="1613" y="585"/>
                  </a:lnTo>
                  <a:lnTo>
                    <a:pt x="1608" y="583"/>
                  </a:lnTo>
                  <a:lnTo>
                    <a:pt x="1600" y="583"/>
                  </a:lnTo>
                  <a:lnTo>
                    <a:pt x="1596" y="582"/>
                  </a:lnTo>
                  <a:lnTo>
                    <a:pt x="1595" y="581"/>
                  </a:lnTo>
                  <a:lnTo>
                    <a:pt x="1595" y="581"/>
                  </a:lnTo>
                  <a:lnTo>
                    <a:pt x="1592" y="579"/>
                  </a:lnTo>
                  <a:lnTo>
                    <a:pt x="1589" y="582"/>
                  </a:lnTo>
                  <a:lnTo>
                    <a:pt x="1582" y="589"/>
                  </a:lnTo>
                  <a:lnTo>
                    <a:pt x="1576" y="599"/>
                  </a:lnTo>
                  <a:lnTo>
                    <a:pt x="1573" y="609"/>
                  </a:lnTo>
                  <a:lnTo>
                    <a:pt x="1573" y="609"/>
                  </a:lnTo>
                  <a:lnTo>
                    <a:pt x="1572" y="613"/>
                  </a:lnTo>
                  <a:lnTo>
                    <a:pt x="1569" y="616"/>
                  </a:lnTo>
                  <a:lnTo>
                    <a:pt x="1563" y="623"/>
                  </a:lnTo>
                  <a:lnTo>
                    <a:pt x="1553" y="630"/>
                  </a:lnTo>
                  <a:lnTo>
                    <a:pt x="1553" y="630"/>
                  </a:lnTo>
                  <a:lnTo>
                    <a:pt x="1499" y="630"/>
                  </a:lnTo>
                  <a:lnTo>
                    <a:pt x="1499" y="630"/>
                  </a:lnTo>
                  <a:lnTo>
                    <a:pt x="1495" y="632"/>
                  </a:lnTo>
                  <a:lnTo>
                    <a:pt x="1489" y="636"/>
                  </a:lnTo>
                  <a:lnTo>
                    <a:pt x="1477" y="646"/>
                  </a:lnTo>
                  <a:lnTo>
                    <a:pt x="1477" y="646"/>
                  </a:lnTo>
                  <a:lnTo>
                    <a:pt x="1478" y="647"/>
                  </a:lnTo>
                  <a:lnTo>
                    <a:pt x="1478" y="647"/>
                  </a:lnTo>
                  <a:lnTo>
                    <a:pt x="1478" y="650"/>
                  </a:lnTo>
                  <a:lnTo>
                    <a:pt x="1478" y="653"/>
                  </a:lnTo>
                  <a:lnTo>
                    <a:pt x="1475" y="656"/>
                  </a:lnTo>
                  <a:lnTo>
                    <a:pt x="1471" y="659"/>
                  </a:lnTo>
                  <a:lnTo>
                    <a:pt x="1460" y="662"/>
                  </a:lnTo>
                  <a:lnTo>
                    <a:pt x="1447" y="663"/>
                  </a:lnTo>
                  <a:lnTo>
                    <a:pt x="1447" y="663"/>
                  </a:lnTo>
                  <a:lnTo>
                    <a:pt x="1434" y="665"/>
                  </a:lnTo>
                  <a:lnTo>
                    <a:pt x="1434" y="665"/>
                  </a:lnTo>
                  <a:lnTo>
                    <a:pt x="1435" y="670"/>
                  </a:lnTo>
                  <a:lnTo>
                    <a:pt x="1435" y="670"/>
                  </a:lnTo>
                  <a:lnTo>
                    <a:pt x="1434" y="673"/>
                  </a:lnTo>
                  <a:lnTo>
                    <a:pt x="1430" y="674"/>
                  </a:lnTo>
                  <a:lnTo>
                    <a:pt x="1430" y="674"/>
                  </a:lnTo>
                  <a:lnTo>
                    <a:pt x="1425" y="680"/>
                  </a:lnTo>
                  <a:lnTo>
                    <a:pt x="1415" y="686"/>
                  </a:lnTo>
                  <a:lnTo>
                    <a:pt x="1393" y="697"/>
                  </a:lnTo>
                  <a:lnTo>
                    <a:pt x="1393" y="697"/>
                  </a:lnTo>
                  <a:lnTo>
                    <a:pt x="1388" y="699"/>
                  </a:lnTo>
                  <a:lnTo>
                    <a:pt x="1383" y="700"/>
                  </a:lnTo>
                  <a:lnTo>
                    <a:pt x="1377" y="702"/>
                  </a:lnTo>
                  <a:lnTo>
                    <a:pt x="1373" y="700"/>
                  </a:lnTo>
                  <a:lnTo>
                    <a:pt x="1367" y="699"/>
                  </a:lnTo>
                  <a:lnTo>
                    <a:pt x="1364" y="697"/>
                  </a:lnTo>
                  <a:lnTo>
                    <a:pt x="1361" y="693"/>
                  </a:lnTo>
                  <a:lnTo>
                    <a:pt x="1361" y="690"/>
                  </a:lnTo>
                  <a:lnTo>
                    <a:pt x="1361" y="690"/>
                  </a:lnTo>
                  <a:lnTo>
                    <a:pt x="1361" y="687"/>
                  </a:lnTo>
                  <a:lnTo>
                    <a:pt x="1363" y="684"/>
                  </a:lnTo>
                  <a:lnTo>
                    <a:pt x="1364" y="683"/>
                  </a:lnTo>
                  <a:lnTo>
                    <a:pt x="1367" y="683"/>
                  </a:lnTo>
                  <a:lnTo>
                    <a:pt x="1370" y="683"/>
                  </a:lnTo>
                  <a:lnTo>
                    <a:pt x="1373" y="686"/>
                  </a:lnTo>
                  <a:lnTo>
                    <a:pt x="1373" y="686"/>
                  </a:lnTo>
                  <a:lnTo>
                    <a:pt x="1374" y="687"/>
                  </a:lnTo>
                  <a:lnTo>
                    <a:pt x="1376" y="687"/>
                  </a:lnTo>
                  <a:lnTo>
                    <a:pt x="1380" y="684"/>
                  </a:lnTo>
                  <a:lnTo>
                    <a:pt x="1380" y="684"/>
                  </a:lnTo>
                  <a:lnTo>
                    <a:pt x="1378" y="682"/>
                  </a:lnTo>
                  <a:lnTo>
                    <a:pt x="1377" y="679"/>
                  </a:lnTo>
                  <a:lnTo>
                    <a:pt x="1377" y="672"/>
                  </a:lnTo>
                  <a:lnTo>
                    <a:pt x="1377" y="672"/>
                  </a:lnTo>
                  <a:lnTo>
                    <a:pt x="1376" y="670"/>
                  </a:lnTo>
                  <a:lnTo>
                    <a:pt x="1376" y="669"/>
                  </a:lnTo>
                  <a:lnTo>
                    <a:pt x="1376" y="662"/>
                  </a:lnTo>
                  <a:lnTo>
                    <a:pt x="1376" y="656"/>
                  </a:lnTo>
                  <a:lnTo>
                    <a:pt x="1374" y="653"/>
                  </a:lnTo>
                  <a:lnTo>
                    <a:pt x="1371" y="652"/>
                  </a:lnTo>
                  <a:lnTo>
                    <a:pt x="1371" y="652"/>
                  </a:lnTo>
                  <a:lnTo>
                    <a:pt x="1369" y="652"/>
                  </a:lnTo>
                  <a:lnTo>
                    <a:pt x="1364" y="652"/>
                  </a:lnTo>
                  <a:lnTo>
                    <a:pt x="1359" y="656"/>
                  </a:lnTo>
                  <a:lnTo>
                    <a:pt x="1354" y="657"/>
                  </a:lnTo>
                  <a:lnTo>
                    <a:pt x="1354" y="657"/>
                  </a:lnTo>
                  <a:lnTo>
                    <a:pt x="1354" y="655"/>
                  </a:lnTo>
                  <a:lnTo>
                    <a:pt x="1354" y="655"/>
                  </a:lnTo>
                  <a:lnTo>
                    <a:pt x="1357" y="647"/>
                  </a:lnTo>
                  <a:lnTo>
                    <a:pt x="1361" y="640"/>
                  </a:lnTo>
                  <a:lnTo>
                    <a:pt x="1363" y="638"/>
                  </a:lnTo>
                  <a:lnTo>
                    <a:pt x="1363" y="633"/>
                  </a:lnTo>
                  <a:lnTo>
                    <a:pt x="1363" y="629"/>
                  </a:lnTo>
                  <a:lnTo>
                    <a:pt x="1360" y="625"/>
                  </a:lnTo>
                  <a:lnTo>
                    <a:pt x="1360" y="625"/>
                  </a:lnTo>
                  <a:lnTo>
                    <a:pt x="1357" y="622"/>
                  </a:lnTo>
                  <a:lnTo>
                    <a:pt x="1354" y="619"/>
                  </a:lnTo>
                  <a:lnTo>
                    <a:pt x="1350" y="616"/>
                  </a:lnTo>
                  <a:lnTo>
                    <a:pt x="1346" y="616"/>
                  </a:lnTo>
                  <a:lnTo>
                    <a:pt x="1343" y="616"/>
                  </a:lnTo>
                  <a:lnTo>
                    <a:pt x="1340" y="618"/>
                  </a:lnTo>
                  <a:lnTo>
                    <a:pt x="1337" y="619"/>
                  </a:lnTo>
                  <a:lnTo>
                    <a:pt x="1336" y="622"/>
                  </a:lnTo>
                  <a:lnTo>
                    <a:pt x="1336" y="622"/>
                  </a:lnTo>
                  <a:lnTo>
                    <a:pt x="1334" y="625"/>
                  </a:lnTo>
                  <a:lnTo>
                    <a:pt x="1333" y="628"/>
                  </a:lnTo>
                  <a:lnTo>
                    <a:pt x="1327" y="629"/>
                  </a:lnTo>
                  <a:lnTo>
                    <a:pt x="1323" y="630"/>
                  </a:lnTo>
                  <a:lnTo>
                    <a:pt x="1320" y="632"/>
                  </a:lnTo>
                  <a:lnTo>
                    <a:pt x="1319" y="635"/>
                  </a:lnTo>
                  <a:lnTo>
                    <a:pt x="1319" y="635"/>
                  </a:lnTo>
                  <a:lnTo>
                    <a:pt x="1317" y="642"/>
                  </a:lnTo>
                  <a:lnTo>
                    <a:pt x="1314" y="650"/>
                  </a:lnTo>
                  <a:lnTo>
                    <a:pt x="1314" y="659"/>
                  </a:lnTo>
                  <a:lnTo>
                    <a:pt x="1314" y="669"/>
                  </a:lnTo>
                  <a:lnTo>
                    <a:pt x="1314" y="669"/>
                  </a:lnTo>
                  <a:lnTo>
                    <a:pt x="1316" y="676"/>
                  </a:lnTo>
                  <a:lnTo>
                    <a:pt x="1314" y="682"/>
                  </a:lnTo>
                  <a:lnTo>
                    <a:pt x="1310" y="687"/>
                  </a:lnTo>
                  <a:lnTo>
                    <a:pt x="1303" y="692"/>
                  </a:lnTo>
                  <a:lnTo>
                    <a:pt x="1303" y="692"/>
                  </a:lnTo>
                  <a:lnTo>
                    <a:pt x="1300" y="693"/>
                  </a:lnTo>
                  <a:lnTo>
                    <a:pt x="1296" y="693"/>
                  </a:lnTo>
                  <a:lnTo>
                    <a:pt x="1295" y="690"/>
                  </a:lnTo>
                  <a:lnTo>
                    <a:pt x="1292" y="687"/>
                  </a:lnTo>
                  <a:lnTo>
                    <a:pt x="1290" y="682"/>
                  </a:lnTo>
                  <a:lnTo>
                    <a:pt x="1290" y="676"/>
                  </a:lnTo>
                  <a:lnTo>
                    <a:pt x="1292" y="662"/>
                  </a:lnTo>
                  <a:lnTo>
                    <a:pt x="1292" y="662"/>
                  </a:lnTo>
                  <a:lnTo>
                    <a:pt x="1295" y="652"/>
                  </a:lnTo>
                  <a:lnTo>
                    <a:pt x="1297" y="642"/>
                  </a:lnTo>
                  <a:lnTo>
                    <a:pt x="1297" y="636"/>
                  </a:lnTo>
                  <a:lnTo>
                    <a:pt x="1297" y="635"/>
                  </a:lnTo>
                  <a:lnTo>
                    <a:pt x="1295" y="633"/>
                  </a:lnTo>
                  <a:lnTo>
                    <a:pt x="1295" y="633"/>
                  </a:lnTo>
                  <a:lnTo>
                    <a:pt x="1293" y="633"/>
                  </a:lnTo>
                  <a:lnTo>
                    <a:pt x="1293" y="632"/>
                  </a:lnTo>
                  <a:lnTo>
                    <a:pt x="1299" y="625"/>
                  </a:lnTo>
                  <a:lnTo>
                    <a:pt x="1309" y="618"/>
                  </a:lnTo>
                  <a:lnTo>
                    <a:pt x="1313" y="615"/>
                  </a:lnTo>
                  <a:lnTo>
                    <a:pt x="1319" y="613"/>
                  </a:lnTo>
                  <a:lnTo>
                    <a:pt x="1319" y="613"/>
                  </a:lnTo>
                  <a:lnTo>
                    <a:pt x="1330" y="612"/>
                  </a:lnTo>
                  <a:lnTo>
                    <a:pt x="1341" y="610"/>
                  </a:lnTo>
                  <a:lnTo>
                    <a:pt x="1350" y="609"/>
                  </a:lnTo>
                  <a:lnTo>
                    <a:pt x="1351" y="608"/>
                  </a:lnTo>
                  <a:lnTo>
                    <a:pt x="1353" y="606"/>
                  </a:lnTo>
                  <a:lnTo>
                    <a:pt x="1353" y="606"/>
                  </a:lnTo>
                  <a:lnTo>
                    <a:pt x="1353" y="606"/>
                  </a:lnTo>
                  <a:lnTo>
                    <a:pt x="1354" y="605"/>
                  </a:lnTo>
                  <a:lnTo>
                    <a:pt x="1354" y="605"/>
                  </a:lnTo>
                  <a:lnTo>
                    <a:pt x="1346" y="599"/>
                  </a:lnTo>
                  <a:lnTo>
                    <a:pt x="1346" y="599"/>
                  </a:lnTo>
                  <a:lnTo>
                    <a:pt x="1343" y="601"/>
                  </a:lnTo>
                  <a:lnTo>
                    <a:pt x="1343" y="601"/>
                  </a:lnTo>
                  <a:lnTo>
                    <a:pt x="1341" y="602"/>
                  </a:lnTo>
                  <a:lnTo>
                    <a:pt x="1340" y="602"/>
                  </a:lnTo>
                  <a:lnTo>
                    <a:pt x="1337" y="599"/>
                  </a:lnTo>
                  <a:lnTo>
                    <a:pt x="1334" y="596"/>
                  </a:lnTo>
                  <a:lnTo>
                    <a:pt x="1332" y="595"/>
                  </a:lnTo>
                  <a:lnTo>
                    <a:pt x="1329" y="595"/>
                  </a:lnTo>
                  <a:lnTo>
                    <a:pt x="1329" y="595"/>
                  </a:lnTo>
                  <a:lnTo>
                    <a:pt x="1320" y="596"/>
                  </a:lnTo>
                  <a:lnTo>
                    <a:pt x="1313" y="599"/>
                  </a:lnTo>
                  <a:lnTo>
                    <a:pt x="1306" y="602"/>
                  </a:lnTo>
                  <a:lnTo>
                    <a:pt x="1302" y="602"/>
                  </a:lnTo>
                  <a:lnTo>
                    <a:pt x="1299" y="601"/>
                  </a:lnTo>
                  <a:lnTo>
                    <a:pt x="1299" y="601"/>
                  </a:lnTo>
                  <a:lnTo>
                    <a:pt x="1295" y="598"/>
                  </a:lnTo>
                  <a:lnTo>
                    <a:pt x="1292" y="593"/>
                  </a:lnTo>
                  <a:lnTo>
                    <a:pt x="1290" y="592"/>
                  </a:lnTo>
                  <a:lnTo>
                    <a:pt x="1286" y="591"/>
                  </a:lnTo>
                  <a:lnTo>
                    <a:pt x="1286" y="591"/>
                  </a:lnTo>
                  <a:lnTo>
                    <a:pt x="1285" y="589"/>
                  </a:lnTo>
                  <a:lnTo>
                    <a:pt x="1285" y="588"/>
                  </a:lnTo>
                  <a:lnTo>
                    <a:pt x="1285" y="583"/>
                  </a:lnTo>
                  <a:lnTo>
                    <a:pt x="1286" y="581"/>
                  </a:lnTo>
                  <a:lnTo>
                    <a:pt x="1285" y="581"/>
                  </a:lnTo>
                  <a:lnTo>
                    <a:pt x="1280" y="582"/>
                  </a:lnTo>
                  <a:lnTo>
                    <a:pt x="1280" y="582"/>
                  </a:lnTo>
                  <a:lnTo>
                    <a:pt x="1262" y="595"/>
                  </a:lnTo>
                  <a:lnTo>
                    <a:pt x="1256" y="596"/>
                  </a:lnTo>
                  <a:lnTo>
                    <a:pt x="1252" y="599"/>
                  </a:lnTo>
                  <a:lnTo>
                    <a:pt x="1248" y="599"/>
                  </a:lnTo>
                  <a:lnTo>
                    <a:pt x="1245" y="596"/>
                  </a:lnTo>
                  <a:lnTo>
                    <a:pt x="1245" y="596"/>
                  </a:lnTo>
                  <a:lnTo>
                    <a:pt x="1242" y="595"/>
                  </a:lnTo>
                  <a:lnTo>
                    <a:pt x="1239" y="593"/>
                  </a:lnTo>
                  <a:lnTo>
                    <a:pt x="1233" y="595"/>
                  </a:lnTo>
                  <a:lnTo>
                    <a:pt x="1229" y="595"/>
                  </a:lnTo>
                  <a:lnTo>
                    <a:pt x="1226" y="595"/>
                  </a:lnTo>
                  <a:lnTo>
                    <a:pt x="1223" y="593"/>
                  </a:lnTo>
                  <a:lnTo>
                    <a:pt x="1223" y="593"/>
                  </a:lnTo>
                  <a:lnTo>
                    <a:pt x="1223" y="591"/>
                  </a:lnTo>
                  <a:lnTo>
                    <a:pt x="1225" y="588"/>
                  </a:lnTo>
                  <a:lnTo>
                    <a:pt x="1228" y="583"/>
                  </a:lnTo>
                  <a:lnTo>
                    <a:pt x="1233" y="581"/>
                  </a:lnTo>
                  <a:lnTo>
                    <a:pt x="1245" y="575"/>
                  </a:lnTo>
                  <a:lnTo>
                    <a:pt x="1250" y="573"/>
                  </a:lnTo>
                  <a:lnTo>
                    <a:pt x="1256" y="572"/>
                  </a:lnTo>
                  <a:lnTo>
                    <a:pt x="1256" y="572"/>
                  </a:lnTo>
                  <a:lnTo>
                    <a:pt x="1260" y="572"/>
                  </a:lnTo>
                  <a:lnTo>
                    <a:pt x="1265" y="569"/>
                  </a:lnTo>
                  <a:lnTo>
                    <a:pt x="1265" y="569"/>
                  </a:lnTo>
                  <a:lnTo>
                    <a:pt x="1252" y="565"/>
                  </a:lnTo>
                  <a:lnTo>
                    <a:pt x="1245" y="565"/>
                  </a:lnTo>
                  <a:lnTo>
                    <a:pt x="1243" y="565"/>
                  </a:lnTo>
                  <a:lnTo>
                    <a:pt x="1242" y="566"/>
                  </a:lnTo>
                  <a:lnTo>
                    <a:pt x="1242" y="566"/>
                  </a:lnTo>
                  <a:lnTo>
                    <a:pt x="1238" y="569"/>
                  </a:lnTo>
                  <a:lnTo>
                    <a:pt x="1233" y="569"/>
                  </a:lnTo>
                  <a:lnTo>
                    <a:pt x="1231" y="566"/>
                  </a:lnTo>
                  <a:lnTo>
                    <a:pt x="1228" y="564"/>
                  </a:lnTo>
                  <a:lnTo>
                    <a:pt x="1228" y="564"/>
                  </a:lnTo>
                  <a:lnTo>
                    <a:pt x="1225" y="562"/>
                  </a:lnTo>
                  <a:lnTo>
                    <a:pt x="1222" y="562"/>
                  </a:lnTo>
                  <a:lnTo>
                    <a:pt x="1218" y="562"/>
                  </a:lnTo>
                  <a:lnTo>
                    <a:pt x="1215" y="559"/>
                  </a:lnTo>
                  <a:lnTo>
                    <a:pt x="1215" y="559"/>
                  </a:lnTo>
                  <a:lnTo>
                    <a:pt x="1211" y="555"/>
                  </a:lnTo>
                  <a:lnTo>
                    <a:pt x="1206" y="555"/>
                  </a:lnTo>
                  <a:lnTo>
                    <a:pt x="1199" y="558"/>
                  </a:lnTo>
                  <a:lnTo>
                    <a:pt x="1199" y="558"/>
                  </a:lnTo>
                  <a:lnTo>
                    <a:pt x="1196" y="558"/>
                  </a:lnTo>
                  <a:lnTo>
                    <a:pt x="1194" y="558"/>
                  </a:lnTo>
                  <a:lnTo>
                    <a:pt x="1186" y="554"/>
                  </a:lnTo>
                  <a:lnTo>
                    <a:pt x="1186" y="554"/>
                  </a:lnTo>
                  <a:lnTo>
                    <a:pt x="1182" y="551"/>
                  </a:lnTo>
                  <a:lnTo>
                    <a:pt x="1182" y="548"/>
                  </a:lnTo>
                  <a:lnTo>
                    <a:pt x="1182" y="544"/>
                  </a:lnTo>
                  <a:lnTo>
                    <a:pt x="1179" y="541"/>
                  </a:lnTo>
                  <a:lnTo>
                    <a:pt x="1179" y="541"/>
                  </a:lnTo>
                  <a:lnTo>
                    <a:pt x="1178" y="541"/>
                  </a:lnTo>
                  <a:lnTo>
                    <a:pt x="1176" y="541"/>
                  </a:lnTo>
                  <a:lnTo>
                    <a:pt x="1175" y="544"/>
                  </a:lnTo>
                  <a:lnTo>
                    <a:pt x="1174" y="548"/>
                  </a:lnTo>
                  <a:lnTo>
                    <a:pt x="731" y="551"/>
                  </a:lnTo>
                  <a:lnTo>
                    <a:pt x="731" y="551"/>
                  </a:lnTo>
                  <a:lnTo>
                    <a:pt x="733" y="552"/>
                  </a:lnTo>
                  <a:lnTo>
                    <a:pt x="733" y="552"/>
                  </a:lnTo>
                  <a:lnTo>
                    <a:pt x="735" y="556"/>
                  </a:lnTo>
                  <a:lnTo>
                    <a:pt x="735" y="561"/>
                  </a:lnTo>
                  <a:lnTo>
                    <a:pt x="735" y="565"/>
                  </a:lnTo>
                  <a:lnTo>
                    <a:pt x="735" y="569"/>
                  </a:lnTo>
                  <a:lnTo>
                    <a:pt x="735" y="569"/>
                  </a:lnTo>
                  <a:lnTo>
                    <a:pt x="737" y="575"/>
                  </a:lnTo>
                  <a:lnTo>
                    <a:pt x="735" y="581"/>
                  </a:lnTo>
                  <a:lnTo>
                    <a:pt x="734" y="585"/>
                  </a:lnTo>
                  <a:lnTo>
                    <a:pt x="733" y="585"/>
                  </a:lnTo>
                  <a:lnTo>
                    <a:pt x="731" y="586"/>
                  </a:lnTo>
                  <a:lnTo>
                    <a:pt x="731" y="586"/>
                  </a:lnTo>
                  <a:lnTo>
                    <a:pt x="728" y="585"/>
                  </a:lnTo>
                  <a:lnTo>
                    <a:pt x="727" y="582"/>
                  </a:lnTo>
                  <a:lnTo>
                    <a:pt x="727" y="579"/>
                  </a:lnTo>
                  <a:lnTo>
                    <a:pt x="728" y="578"/>
                  </a:lnTo>
                  <a:lnTo>
                    <a:pt x="728" y="578"/>
                  </a:lnTo>
                  <a:lnTo>
                    <a:pt x="731" y="575"/>
                  </a:lnTo>
                  <a:lnTo>
                    <a:pt x="731" y="572"/>
                  </a:lnTo>
                  <a:lnTo>
                    <a:pt x="730" y="569"/>
                  </a:lnTo>
                  <a:lnTo>
                    <a:pt x="727" y="568"/>
                  </a:lnTo>
                  <a:lnTo>
                    <a:pt x="727" y="568"/>
                  </a:lnTo>
                  <a:lnTo>
                    <a:pt x="726" y="568"/>
                  </a:lnTo>
                  <a:lnTo>
                    <a:pt x="724" y="566"/>
                  </a:lnTo>
                  <a:lnTo>
                    <a:pt x="724" y="562"/>
                  </a:lnTo>
                  <a:lnTo>
                    <a:pt x="724" y="562"/>
                  </a:lnTo>
                  <a:lnTo>
                    <a:pt x="718" y="564"/>
                  </a:lnTo>
                  <a:lnTo>
                    <a:pt x="711" y="564"/>
                  </a:lnTo>
                  <a:lnTo>
                    <a:pt x="698" y="562"/>
                  </a:lnTo>
                  <a:lnTo>
                    <a:pt x="698" y="562"/>
                  </a:lnTo>
                  <a:lnTo>
                    <a:pt x="698" y="564"/>
                  </a:lnTo>
                  <a:lnTo>
                    <a:pt x="698" y="564"/>
                  </a:lnTo>
                  <a:lnTo>
                    <a:pt x="701" y="572"/>
                  </a:lnTo>
                  <a:lnTo>
                    <a:pt x="703" y="579"/>
                  </a:lnTo>
                  <a:lnTo>
                    <a:pt x="707" y="585"/>
                  </a:lnTo>
                  <a:lnTo>
                    <a:pt x="707" y="585"/>
                  </a:lnTo>
                  <a:lnTo>
                    <a:pt x="710" y="589"/>
                  </a:lnTo>
                  <a:lnTo>
                    <a:pt x="710" y="593"/>
                  </a:lnTo>
                  <a:lnTo>
                    <a:pt x="711" y="596"/>
                  </a:lnTo>
                  <a:lnTo>
                    <a:pt x="714" y="599"/>
                  </a:lnTo>
                  <a:lnTo>
                    <a:pt x="714" y="599"/>
                  </a:lnTo>
                  <a:lnTo>
                    <a:pt x="717" y="602"/>
                  </a:lnTo>
                  <a:lnTo>
                    <a:pt x="718" y="603"/>
                  </a:lnTo>
                  <a:lnTo>
                    <a:pt x="717" y="605"/>
                  </a:lnTo>
                  <a:lnTo>
                    <a:pt x="714" y="605"/>
                  </a:lnTo>
                  <a:lnTo>
                    <a:pt x="714" y="605"/>
                  </a:lnTo>
                  <a:lnTo>
                    <a:pt x="711" y="605"/>
                  </a:lnTo>
                  <a:lnTo>
                    <a:pt x="711" y="608"/>
                  </a:lnTo>
                  <a:lnTo>
                    <a:pt x="711" y="612"/>
                  </a:lnTo>
                  <a:lnTo>
                    <a:pt x="711" y="619"/>
                  </a:lnTo>
                  <a:lnTo>
                    <a:pt x="711" y="619"/>
                  </a:lnTo>
                  <a:lnTo>
                    <a:pt x="710" y="640"/>
                  </a:lnTo>
                  <a:lnTo>
                    <a:pt x="708" y="659"/>
                  </a:lnTo>
                  <a:lnTo>
                    <a:pt x="708" y="659"/>
                  </a:lnTo>
                  <a:lnTo>
                    <a:pt x="707" y="665"/>
                  </a:lnTo>
                  <a:lnTo>
                    <a:pt x="704" y="672"/>
                  </a:lnTo>
                  <a:lnTo>
                    <a:pt x="703" y="677"/>
                  </a:lnTo>
                  <a:lnTo>
                    <a:pt x="703" y="680"/>
                  </a:lnTo>
                  <a:lnTo>
                    <a:pt x="704" y="683"/>
                  </a:lnTo>
                  <a:lnTo>
                    <a:pt x="704" y="683"/>
                  </a:lnTo>
                  <a:lnTo>
                    <a:pt x="707" y="690"/>
                  </a:lnTo>
                  <a:lnTo>
                    <a:pt x="710" y="696"/>
                  </a:lnTo>
                  <a:lnTo>
                    <a:pt x="710" y="703"/>
                  </a:lnTo>
                  <a:lnTo>
                    <a:pt x="710" y="710"/>
                  </a:lnTo>
                  <a:lnTo>
                    <a:pt x="710" y="710"/>
                  </a:lnTo>
                  <a:lnTo>
                    <a:pt x="708" y="716"/>
                  </a:lnTo>
                  <a:lnTo>
                    <a:pt x="708" y="721"/>
                  </a:lnTo>
                  <a:lnTo>
                    <a:pt x="708" y="726"/>
                  </a:lnTo>
                  <a:lnTo>
                    <a:pt x="711" y="730"/>
                  </a:lnTo>
                  <a:lnTo>
                    <a:pt x="711" y="730"/>
                  </a:lnTo>
                  <a:lnTo>
                    <a:pt x="713" y="736"/>
                  </a:lnTo>
                  <a:lnTo>
                    <a:pt x="714" y="743"/>
                  </a:lnTo>
                  <a:lnTo>
                    <a:pt x="714" y="748"/>
                  </a:lnTo>
                  <a:lnTo>
                    <a:pt x="714" y="750"/>
                  </a:lnTo>
                  <a:lnTo>
                    <a:pt x="716" y="751"/>
                  </a:lnTo>
                  <a:lnTo>
                    <a:pt x="716" y="751"/>
                  </a:lnTo>
                  <a:lnTo>
                    <a:pt x="723" y="757"/>
                  </a:lnTo>
                  <a:lnTo>
                    <a:pt x="728" y="766"/>
                  </a:lnTo>
                  <a:lnTo>
                    <a:pt x="728" y="766"/>
                  </a:lnTo>
                  <a:lnTo>
                    <a:pt x="731" y="768"/>
                  </a:lnTo>
                  <a:lnTo>
                    <a:pt x="734" y="770"/>
                  </a:lnTo>
                  <a:lnTo>
                    <a:pt x="735" y="771"/>
                  </a:lnTo>
                  <a:lnTo>
                    <a:pt x="737" y="774"/>
                  </a:lnTo>
                  <a:lnTo>
                    <a:pt x="737" y="774"/>
                  </a:lnTo>
                  <a:lnTo>
                    <a:pt x="738" y="781"/>
                  </a:lnTo>
                  <a:lnTo>
                    <a:pt x="740" y="783"/>
                  </a:lnTo>
                  <a:lnTo>
                    <a:pt x="743" y="784"/>
                  </a:lnTo>
                  <a:lnTo>
                    <a:pt x="743" y="784"/>
                  </a:lnTo>
                  <a:lnTo>
                    <a:pt x="745" y="787"/>
                  </a:lnTo>
                  <a:lnTo>
                    <a:pt x="745" y="790"/>
                  </a:lnTo>
                  <a:lnTo>
                    <a:pt x="745" y="797"/>
                  </a:lnTo>
                  <a:lnTo>
                    <a:pt x="745" y="797"/>
                  </a:lnTo>
                  <a:lnTo>
                    <a:pt x="747" y="800"/>
                  </a:lnTo>
                  <a:lnTo>
                    <a:pt x="750" y="804"/>
                  </a:lnTo>
                  <a:lnTo>
                    <a:pt x="761" y="815"/>
                  </a:lnTo>
                  <a:lnTo>
                    <a:pt x="761" y="815"/>
                  </a:lnTo>
                  <a:lnTo>
                    <a:pt x="764" y="818"/>
                  </a:lnTo>
                  <a:lnTo>
                    <a:pt x="765" y="821"/>
                  </a:lnTo>
                  <a:lnTo>
                    <a:pt x="767" y="825"/>
                  </a:lnTo>
                  <a:lnTo>
                    <a:pt x="767" y="828"/>
                  </a:lnTo>
                  <a:lnTo>
                    <a:pt x="768" y="830"/>
                  </a:lnTo>
                  <a:lnTo>
                    <a:pt x="770" y="830"/>
                  </a:lnTo>
                  <a:lnTo>
                    <a:pt x="770" y="830"/>
                  </a:lnTo>
                  <a:lnTo>
                    <a:pt x="775" y="831"/>
                  </a:lnTo>
                  <a:lnTo>
                    <a:pt x="780" y="832"/>
                  </a:lnTo>
                  <a:lnTo>
                    <a:pt x="790" y="838"/>
                  </a:lnTo>
                  <a:lnTo>
                    <a:pt x="790" y="838"/>
                  </a:lnTo>
                  <a:lnTo>
                    <a:pt x="794" y="840"/>
                  </a:lnTo>
                  <a:lnTo>
                    <a:pt x="797" y="841"/>
                  </a:lnTo>
                  <a:lnTo>
                    <a:pt x="804" y="841"/>
                  </a:lnTo>
                  <a:lnTo>
                    <a:pt x="804" y="841"/>
                  </a:lnTo>
                  <a:lnTo>
                    <a:pt x="807" y="844"/>
                  </a:lnTo>
                  <a:lnTo>
                    <a:pt x="812" y="848"/>
                  </a:lnTo>
                  <a:lnTo>
                    <a:pt x="815" y="854"/>
                  </a:lnTo>
                  <a:lnTo>
                    <a:pt x="818" y="858"/>
                  </a:lnTo>
                  <a:lnTo>
                    <a:pt x="818" y="858"/>
                  </a:lnTo>
                  <a:lnTo>
                    <a:pt x="822" y="869"/>
                  </a:lnTo>
                  <a:lnTo>
                    <a:pt x="859" y="864"/>
                  </a:lnTo>
                  <a:lnTo>
                    <a:pt x="859" y="864"/>
                  </a:lnTo>
                  <a:lnTo>
                    <a:pt x="865" y="868"/>
                  </a:lnTo>
                  <a:lnTo>
                    <a:pt x="871" y="871"/>
                  </a:lnTo>
                  <a:lnTo>
                    <a:pt x="876" y="874"/>
                  </a:lnTo>
                  <a:lnTo>
                    <a:pt x="876" y="874"/>
                  </a:lnTo>
                  <a:lnTo>
                    <a:pt x="899" y="881"/>
                  </a:lnTo>
                  <a:lnTo>
                    <a:pt x="918" y="888"/>
                  </a:lnTo>
                  <a:lnTo>
                    <a:pt x="963" y="888"/>
                  </a:lnTo>
                  <a:lnTo>
                    <a:pt x="969" y="881"/>
                  </a:lnTo>
                  <a:lnTo>
                    <a:pt x="994" y="881"/>
                  </a:lnTo>
                  <a:lnTo>
                    <a:pt x="994" y="881"/>
                  </a:lnTo>
                  <a:lnTo>
                    <a:pt x="1001" y="888"/>
                  </a:lnTo>
                  <a:lnTo>
                    <a:pt x="1011" y="896"/>
                  </a:lnTo>
                  <a:lnTo>
                    <a:pt x="1011" y="896"/>
                  </a:lnTo>
                  <a:lnTo>
                    <a:pt x="1019" y="902"/>
                  </a:lnTo>
                  <a:lnTo>
                    <a:pt x="1021" y="906"/>
                  </a:lnTo>
                  <a:lnTo>
                    <a:pt x="1023" y="909"/>
                  </a:lnTo>
                  <a:lnTo>
                    <a:pt x="1023" y="909"/>
                  </a:lnTo>
                  <a:lnTo>
                    <a:pt x="1024" y="915"/>
                  </a:lnTo>
                  <a:lnTo>
                    <a:pt x="1026" y="918"/>
                  </a:lnTo>
                  <a:lnTo>
                    <a:pt x="1029" y="919"/>
                  </a:lnTo>
                  <a:lnTo>
                    <a:pt x="1029" y="919"/>
                  </a:lnTo>
                  <a:lnTo>
                    <a:pt x="1038" y="925"/>
                  </a:lnTo>
                  <a:lnTo>
                    <a:pt x="1044" y="928"/>
                  </a:lnTo>
                  <a:lnTo>
                    <a:pt x="1047" y="929"/>
                  </a:lnTo>
                  <a:lnTo>
                    <a:pt x="1047" y="929"/>
                  </a:lnTo>
                  <a:lnTo>
                    <a:pt x="1048" y="926"/>
                  </a:lnTo>
                  <a:lnTo>
                    <a:pt x="1051" y="922"/>
                  </a:lnTo>
                  <a:lnTo>
                    <a:pt x="1054" y="916"/>
                  </a:lnTo>
                  <a:lnTo>
                    <a:pt x="1057" y="915"/>
                  </a:lnTo>
                  <a:lnTo>
                    <a:pt x="1060" y="915"/>
                  </a:lnTo>
                  <a:lnTo>
                    <a:pt x="1060" y="915"/>
                  </a:lnTo>
                  <a:lnTo>
                    <a:pt x="1066" y="916"/>
                  </a:lnTo>
                  <a:lnTo>
                    <a:pt x="1075" y="919"/>
                  </a:lnTo>
                  <a:lnTo>
                    <a:pt x="1083" y="923"/>
                  </a:lnTo>
                  <a:lnTo>
                    <a:pt x="1085" y="928"/>
                  </a:lnTo>
                  <a:lnTo>
                    <a:pt x="1088" y="931"/>
                  </a:lnTo>
                  <a:lnTo>
                    <a:pt x="1088" y="931"/>
                  </a:lnTo>
                  <a:lnTo>
                    <a:pt x="1091" y="938"/>
                  </a:lnTo>
                  <a:lnTo>
                    <a:pt x="1095" y="945"/>
                  </a:lnTo>
                  <a:lnTo>
                    <a:pt x="1102" y="952"/>
                  </a:lnTo>
                  <a:lnTo>
                    <a:pt x="1102" y="952"/>
                  </a:lnTo>
                  <a:lnTo>
                    <a:pt x="1104" y="955"/>
                  </a:lnTo>
                  <a:lnTo>
                    <a:pt x="1105" y="958"/>
                  </a:lnTo>
                  <a:lnTo>
                    <a:pt x="1105" y="962"/>
                  </a:lnTo>
                  <a:lnTo>
                    <a:pt x="1107" y="965"/>
                  </a:lnTo>
                  <a:lnTo>
                    <a:pt x="1107" y="965"/>
                  </a:lnTo>
                  <a:lnTo>
                    <a:pt x="1108" y="970"/>
                  </a:lnTo>
                  <a:lnTo>
                    <a:pt x="1110" y="973"/>
                  </a:lnTo>
                  <a:lnTo>
                    <a:pt x="1111" y="975"/>
                  </a:lnTo>
                  <a:lnTo>
                    <a:pt x="1111" y="975"/>
                  </a:lnTo>
                  <a:lnTo>
                    <a:pt x="1121" y="979"/>
                  </a:lnTo>
                  <a:lnTo>
                    <a:pt x="1128" y="982"/>
                  </a:lnTo>
                  <a:lnTo>
                    <a:pt x="1134" y="982"/>
                  </a:lnTo>
                  <a:lnTo>
                    <a:pt x="1134" y="982"/>
                  </a:lnTo>
                  <a:lnTo>
                    <a:pt x="1137" y="983"/>
                  </a:lnTo>
                  <a:lnTo>
                    <a:pt x="1141" y="985"/>
                  </a:lnTo>
                  <a:lnTo>
                    <a:pt x="1141" y="985"/>
                  </a:lnTo>
                  <a:lnTo>
                    <a:pt x="1139" y="980"/>
                  </a:lnTo>
                  <a:lnTo>
                    <a:pt x="1139" y="978"/>
                  </a:lnTo>
                  <a:lnTo>
                    <a:pt x="1135" y="972"/>
                  </a:lnTo>
                  <a:lnTo>
                    <a:pt x="1134" y="968"/>
                  </a:lnTo>
                  <a:lnTo>
                    <a:pt x="1134" y="966"/>
                  </a:lnTo>
                  <a:lnTo>
                    <a:pt x="1135" y="965"/>
                  </a:lnTo>
                  <a:lnTo>
                    <a:pt x="1135" y="965"/>
                  </a:lnTo>
                  <a:lnTo>
                    <a:pt x="1138" y="962"/>
                  </a:lnTo>
                  <a:lnTo>
                    <a:pt x="1139" y="959"/>
                  </a:lnTo>
                  <a:lnTo>
                    <a:pt x="1139" y="955"/>
                  </a:lnTo>
                  <a:lnTo>
                    <a:pt x="1138" y="952"/>
                  </a:lnTo>
                  <a:lnTo>
                    <a:pt x="1138" y="950"/>
                  </a:lnTo>
                  <a:lnTo>
                    <a:pt x="1139" y="949"/>
                  </a:lnTo>
                  <a:lnTo>
                    <a:pt x="1139" y="949"/>
                  </a:lnTo>
                  <a:lnTo>
                    <a:pt x="1147" y="945"/>
                  </a:lnTo>
                  <a:lnTo>
                    <a:pt x="1149" y="942"/>
                  </a:lnTo>
                  <a:lnTo>
                    <a:pt x="1151" y="939"/>
                  </a:lnTo>
                  <a:lnTo>
                    <a:pt x="1151" y="939"/>
                  </a:lnTo>
                  <a:lnTo>
                    <a:pt x="1152" y="936"/>
                  </a:lnTo>
                  <a:lnTo>
                    <a:pt x="1154" y="935"/>
                  </a:lnTo>
                  <a:lnTo>
                    <a:pt x="1161" y="935"/>
                  </a:lnTo>
                  <a:lnTo>
                    <a:pt x="1161" y="935"/>
                  </a:lnTo>
                  <a:lnTo>
                    <a:pt x="1167" y="935"/>
                  </a:lnTo>
                  <a:lnTo>
                    <a:pt x="1171" y="931"/>
                  </a:lnTo>
                  <a:lnTo>
                    <a:pt x="1175" y="926"/>
                  </a:lnTo>
                  <a:lnTo>
                    <a:pt x="1176" y="922"/>
                  </a:lnTo>
                  <a:lnTo>
                    <a:pt x="1176" y="922"/>
                  </a:lnTo>
                  <a:lnTo>
                    <a:pt x="1176" y="921"/>
                  </a:lnTo>
                  <a:lnTo>
                    <a:pt x="1178" y="919"/>
                  </a:lnTo>
                  <a:lnTo>
                    <a:pt x="1185" y="919"/>
                  </a:lnTo>
                  <a:lnTo>
                    <a:pt x="1185" y="919"/>
                  </a:lnTo>
                  <a:lnTo>
                    <a:pt x="1186" y="919"/>
                  </a:lnTo>
                  <a:lnTo>
                    <a:pt x="1188" y="918"/>
                  </a:lnTo>
                  <a:lnTo>
                    <a:pt x="1191" y="916"/>
                  </a:lnTo>
                  <a:lnTo>
                    <a:pt x="1192" y="913"/>
                  </a:lnTo>
                  <a:lnTo>
                    <a:pt x="1194" y="912"/>
                  </a:lnTo>
                  <a:lnTo>
                    <a:pt x="1195" y="912"/>
                  </a:lnTo>
                  <a:lnTo>
                    <a:pt x="1195" y="912"/>
                  </a:lnTo>
                  <a:lnTo>
                    <a:pt x="1201" y="915"/>
                  </a:lnTo>
                  <a:lnTo>
                    <a:pt x="1202" y="915"/>
                  </a:lnTo>
                  <a:lnTo>
                    <a:pt x="1202" y="913"/>
                  </a:lnTo>
                  <a:lnTo>
                    <a:pt x="1202" y="913"/>
                  </a:lnTo>
                  <a:lnTo>
                    <a:pt x="1203" y="912"/>
                  </a:lnTo>
                  <a:lnTo>
                    <a:pt x="1205" y="912"/>
                  </a:lnTo>
                  <a:lnTo>
                    <a:pt x="1208" y="912"/>
                  </a:lnTo>
                  <a:lnTo>
                    <a:pt x="1211" y="915"/>
                  </a:lnTo>
                  <a:lnTo>
                    <a:pt x="1211" y="915"/>
                  </a:lnTo>
                  <a:lnTo>
                    <a:pt x="1213" y="918"/>
                  </a:lnTo>
                  <a:lnTo>
                    <a:pt x="1218" y="919"/>
                  </a:lnTo>
                  <a:lnTo>
                    <a:pt x="1222" y="918"/>
                  </a:lnTo>
                  <a:lnTo>
                    <a:pt x="1223" y="918"/>
                  </a:lnTo>
                  <a:lnTo>
                    <a:pt x="1223" y="915"/>
                  </a:lnTo>
                  <a:lnTo>
                    <a:pt x="1223" y="915"/>
                  </a:lnTo>
                  <a:lnTo>
                    <a:pt x="1225" y="913"/>
                  </a:lnTo>
                  <a:lnTo>
                    <a:pt x="1228" y="915"/>
                  </a:lnTo>
                  <a:lnTo>
                    <a:pt x="1235" y="921"/>
                  </a:lnTo>
                  <a:lnTo>
                    <a:pt x="1235" y="921"/>
                  </a:lnTo>
                  <a:lnTo>
                    <a:pt x="1238" y="923"/>
                  </a:lnTo>
                  <a:lnTo>
                    <a:pt x="1240" y="925"/>
                  </a:lnTo>
                  <a:lnTo>
                    <a:pt x="1248" y="925"/>
                  </a:lnTo>
                  <a:lnTo>
                    <a:pt x="1248" y="925"/>
                  </a:lnTo>
                  <a:lnTo>
                    <a:pt x="1252" y="925"/>
                  </a:lnTo>
                  <a:lnTo>
                    <a:pt x="1253" y="923"/>
                  </a:lnTo>
                  <a:lnTo>
                    <a:pt x="1255" y="922"/>
                  </a:lnTo>
                  <a:lnTo>
                    <a:pt x="1255" y="919"/>
                  </a:lnTo>
                  <a:lnTo>
                    <a:pt x="1255" y="919"/>
                  </a:lnTo>
                  <a:lnTo>
                    <a:pt x="1255" y="918"/>
                  </a:lnTo>
                  <a:lnTo>
                    <a:pt x="1256" y="918"/>
                  </a:lnTo>
                  <a:lnTo>
                    <a:pt x="1259" y="922"/>
                  </a:lnTo>
                  <a:lnTo>
                    <a:pt x="1265" y="926"/>
                  </a:lnTo>
                  <a:lnTo>
                    <a:pt x="1266" y="928"/>
                  </a:lnTo>
                  <a:lnTo>
                    <a:pt x="1269" y="929"/>
                  </a:lnTo>
                  <a:lnTo>
                    <a:pt x="1269" y="929"/>
                  </a:lnTo>
                  <a:lnTo>
                    <a:pt x="1272" y="928"/>
                  </a:lnTo>
                  <a:lnTo>
                    <a:pt x="1272" y="926"/>
                  </a:lnTo>
                  <a:lnTo>
                    <a:pt x="1266" y="921"/>
                  </a:lnTo>
                  <a:lnTo>
                    <a:pt x="1266" y="921"/>
                  </a:lnTo>
                  <a:lnTo>
                    <a:pt x="1263" y="918"/>
                  </a:lnTo>
                  <a:lnTo>
                    <a:pt x="1263" y="916"/>
                  </a:lnTo>
                  <a:lnTo>
                    <a:pt x="1263" y="913"/>
                  </a:lnTo>
                  <a:lnTo>
                    <a:pt x="1262" y="912"/>
                  </a:lnTo>
                  <a:lnTo>
                    <a:pt x="1262" y="912"/>
                  </a:lnTo>
                  <a:lnTo>
                    <a:pt x="1262" y="911"/>
                  </a:lnTo>
                  <a:lnTo>
                    <a:pt x="1262" y="909"/>
                  </a:lnTo>
                  <a:lnTo>
                    <a:pt x="1265" y="906"/>
                  </a:lnTo>
                  <a:lnTo>
                    <a:pt x="1270" y="905"/>
                  </a:lnTo>
                  <a:lnTo>
                    <a:pt x="1276" y="905"/>
                  </a:lnTo>
                  <a:lnTo>
                    <a:pt x="1276" y="905"/>
                  </a:lnTo>
                  <a:lnTo>
                    <a:pt x="1285" y="905"/>
                  </a:lnTo>
                  <a:lnTo>
                    <a:pt x="1286" y="905"/>
                  </a:lnTo>
                  <a:lnTo>
                    <a:pt x="1287" y="902"/>
                  </a:lnTo>
                  <a:lnTo>
                    <a:pt x="1287" y="902"/>
                  </a:lnTo>
                  <a:lnTo>
                    <a:pt x="1290" y="899"/>
                  </a:lnTo>
                  <a:lnTo>
                    <a:pt x="1292" y="901"/>
                  </a:lnTo>
                  <a:lnTo>
                    <a:pt x="1293" y="904"/>
                  </a:lnTo>
                  <a:lnTo>
                    <a:pt x="1295" y="906"/>
                  </a:lnTo>
                  <a:lnTo>
                    <a:pt x="1295" y="906"/>
                  </a:lnTo>
                  <a:lnTo>
                    <a:pt x="1295" y="908"/>
                  </a:lnTo>
                  <a:lnTo>
                    <a:pt x="1296" y="908"/>
                  </a:lnTo>
                  <a:lnTo>
                    <a:pt x="1302" y="906"/>
                  </a:lnTo>
                  <a:lnTo>
                    <a:pt x="1309" y="905"/>
                  </a:lnTo>
                  <a:lnTo>
                    <a:pt x="1316" y="904"/>
                  </a:lnTo>
                  <a:lnTo>
                    <a:pt x="1316" y="904"/>
                  </a:lnTo>
                  <a:lnTo>
                    <a:pt x="1320" y="905"/>
                  </a:lnTo>
                  <a:lnTo>
                    <a:pt x="1326" y="908"/>
                  </a:lnTo>
                  <a:lnTo>
                    <a:pt x="1329" y="911"/>
                  </a:lnTo>
                  <a:lnTo>
                    <a:pt x="1330" y="915"/>
                  </a:lnTo>
                  <a:lnTo>
                    <a:pt x="1330" y="915"/>
                  </a:lnTo>
                  <a:lnTo>
                    <a:pt x="1332" y="918"/>
                  </a:lnTo>
                  <a:lnTo>
                    <a:pt x="1334" y="919"/>
                  </a:lnTo>
                  <a:lnTo>
                    <a:pt x="1337" y="919"/>
                  </a:lnTo>
                  <a:lnTo>
                    <a:pt x="1341" y="916"/>
                  </a:lnTo>
                  <a:lnTo>
                    <a:pt x="1341" y="916"/>
                  </a:lnTo>
                  <a:lnTo>
                    <a:pt x="1349" y="911"/>
                  </a:lnTo>
                  <a:lnTo>
                    <a:pt x="1353" y="909"/>
                  </a:lnTo>
                  <a:lnTo>
                    <a:pt x="1356" y="911"/>
                  </a:lnTo>
                  <a:lnTo>
                    <a:pt x="1356" y="911"/>
                  </a:lnTo>
                  <a:lnTo>
                    <a:pt x="1373" y="929"/>
                  </a:lnTo>
                  <a:lnTo>
                    <a:pt x="1373" y="929"/>
                  </a:lnTo>
                  <a:lnTo>
                    <a:pt x="1374" y="932"/>
                  </a:lnTo>
                  <a:lnTo>
                    <a:pt x="1374" y="933"/>
                  </a:lnTo>
                  <a:lnTo>
                    <a:pt x="1373" y="939"/>
                  </a:lnTo>
                  <a:lnTo>
                    <a:pt x="1371" y="943"/>
                  </a:lnTo>
                  <a:lnTo>
                    <a:pt x="1371" y="945"/>
                  </a:lnTo>
                  <a:lnTo>
                    <a:pt x="1373" y="948"/>
                  </a:lnTo>
                  <a:lnTo>
                    <a:pt x="1373" y="948"/>
                  </a:lnTo>
                  <a:lnTo>
                    <a:pt x="1374" y="950"/>
                  </a:lnTo>
                  <a:lnTo>
                    <a:pt x="1374" y="955"/>
                  </a:lnTo>
                  <a:lnTo>
                    <a:pt x="1376" y="959"/>
                  </a:lnTo>
                  <a:lnTo>
                    <a:pt x="1380" y="963"/>
                  </a:lnTo>
                  <a:lnTo>
                    <a:pt x="1380" y="963"/>
                  </a:lnTo>
                  <a:lnTo>
                    <a:pt x="1381" y="965"/>
                  </a:lnTo>
                  <a:lnTo>
                    <a:pt x="1383" y="968"/>
                  </a:lnTo>
                  <a:lnTo>
                    <a:pt x="1383" y="973"/>
                  </a:lnTo>
                  <a:lnTo>
                    <a:pt x="1383" y="978"/>
                  </a:lnTo>
                  <a:lnTo>
                    <a:pt x="1384" y="979"/>
                  </a:lnTo>
                  <a:lnTo>
                    <a:pt x="1386" y="980"/>
                  </a:lnTo>
                  <a:lnTo>
                    <a:pt x="1386" y="980"/>
                  </a:lnTo>
                  <a:lnTo>
                    <a:pt x="1390" y="982"/>
                  </a:lnTo>
                  <a:lnTo>
                    <a:pt x="1393" y="986"/>
                  </a:lnTo>
                  <a:lnTo>
                    <a:pt x="1397" y="993"/>
                  </a:lnTo>
                  <a:lnTo>
                    <a:pt x="1397" y="993"/>
                  </a:lnTo>
                  <a:lnTo>
                    <a:pt x="1398" y="996"/>
                  </a:lnTo>
                  <a:lnTo>
                    <a:pt x="1403" y="999"/>
                  </a:lnTo>
                  <a:lnTo>
                    <a:pt x="1407" y="999"/>
                  </a:lnTo>
                  <a:lnTo>
                    <a:pt x="1408" y="997"/>
                  </a:lnTo>
                  <a:lnTo>
                    <a:pt x="1408" y="996"/>
                  </a:lnTo>
                  <a:lnTo>
                    <a:pt x="1408" y="996"/>
                  </a:lnTo>
                  <a:lnTo>
                    <a:pt x="1410" y="992"/>
                  </a:lnTo>
                  <a:lnTo>
                    <a:pt x="1413" y="986"/>
                  </a:lnTo>
                  <a:lnTo>
                    <a:pt x="1414" y="982"/>
                  </a:lnTo>
                  <a:lnTo>
                    <a:pt x="1415" y="978"/>
                  </a:lnTo>
                  <a:lnTo>
                    <a:pt x="1415" y="978"/>
                  </a:lnTo>
                  <a:lnTo>
                    <a:pt x="1415" y="970"/>
                  </a:lnTo>
                  <a:lnTo>
                    <a:pt x="1414" y="960"/>
                  </a:lnTo>
                  <a:lnTo>
                    <a:pt x="1411" y="952"/>
                  </a:lnTo>
                  <a:lnTo>
                    <a:pt x="1407" y="945"/>
                  </a:lnTo>
                  <a:lnTo>
                    <a:pt x="1407" y="945"/>
                  </a:lnTo>
                  <a:lnTo>
                    <a:pt x="1406" y="941"/>
                  </a:lnTo>
                  <a:lnTo>
                    <a:pt x="1406" y="938"/>
                  </a:lnTo>
                  <a:lnTo>
                    <a:pt x="1406" y="933"/>
                  </a:lnTo>
                  <a:lnTo>
                    <a:pt x="1403" y="929"/>
                  </a:lnTo>
                  <a:lnTo>
                    <a:pt x="1403" y="929"/>
                  </a:lnTo>
                  <a:lnTo>
                    <a:pt x="1398" y="923"/>
                  </a:lnTo>
                  <a:lnTo>
                    <a:pt x="1396" y="915"/>
                  </a:lnTo>
                  <a:lnTo>
                    <a:pt x="1394" y="906"/>
                  </a:lnTo>
                  <a:lnTo>
                    <a:pt x="1394" y="898"/>
                  </a:lnTo>
                  <a:lnTo>
                    <a:pt x="1394" y="898"/>
                  </a:lnTo>
                  <a:lnTo>
                    <a:pt x="1396" y="889"/>
                  </a:lnTo>
                  <a:lnTo>
                    <a:pt x="1401" y="879"/>
                  </a:lnTo>
                  <a:lnTo>
                    <a:pt x="1407" y="871"/>
                  </a:lnTo>
                  <a:lnTo>
                    <a:pt x="1413" y="865"/>
                  </a:lnTo>
                  <a:lnTo>
                    <a:pt x="1413" y="865"/>
                  </a:lnTo>
                  <a:lnTo>
                    <a:pt x="1417" y="862"/>
                  </a:lnTo>
                  <a:lnTo>
                    <a:pt x="1421" y="861"/>
                  </a:lnTo>
                  <a:lnTo>
                    <a:pt x="1424" y="859"/>
                  </a:lnTo>
                  <a:lnTo>
                    <a:pt x="1427" y="857"/>
                  </a:lnTo>
                  <a:lnTo>
                    <a:pt x="1427" y="857"/>
                  </a:lnTo>
                  <a:lnTo>
                    <a:pt x="1428" y="852"/>
                  </a:lnTo>
                  <a:lnTo>
                    <a:pt x="1433" y="848"/>
                  </a:lnTo>
                  <a:lnTo>
                    <a:pt x="1437" y="845"/>
                  </a:lnTo>
                  <a:lnTo>
                    <a:pt x="1440" y="844"/>
                  </a:lnTo>
                  <a:lnTo>
                    <a:pt x="1440" y="844"/>
                  </a:lnTo>
                  <a:lnTo>
                    <a:pt x="1445" y="844"/>
                  </a:lnTo>
                  <a:lnTo>
                    <a:pt x="1448" y="842"/>
                  </a:lnTo>
                  <a:lnTo>
                    <a:pt x="1450" y="840"/>
                  </a:lnTo>
                  <a:lnTo>
                    <a:pt x="1450" y="840"/>
                  </a:lnTo>
                  <a:lnTo>
                    <a:pt x="1451" y="837"/>
                  </a:lnTo>
                  <a:lnTo>
                    <a:pt x="1455" y="832"/>
                  </a:lnTo>
                  <a:lnTo>
                    <a:pt x="1460" y="830"/>
                  </a:lnTo>
                  <a:lnTo>
                    <a:pt x="1467" y="828"/>
                  </a:lnTo>
                  <a:lnTo>
                    <a:pt x="1467" y="828"/>
                  </a:lnTo>
                  <a:lnTo>
                    <a:pt x="1471" y="827"/>
                  </a:lnTo>
                  <a:lnTo>
                    <a:pt x="1471" y="824"/>
                  </a:lnTo>
                  <a:lnTo>
                    <a:pt x="1468" y="818"/>
                  </a:lnTo>
                  <a:lnTo>
                    <a:pt x="1468" y="818"/>
                  </a:lnTo>
                  <a:lnTo>
                    <a:pt x="1467" y="814"/>
                  </a:lnTo>
                  <a:lnTo>
                    <a:pt x="1468" y="812"/>
                  </a:lnTo>
                  <a:lnTo>
                    <a:pt x="1470" y="811"/>
                  </a:lnTo>
                  <a:lnTo>
                    <a:pt x="1472" y="812"/>
                  </a:lnTo>
                  <a:lnTo>
                    <a:pt x="1472" y="812"/>
                  </a:lnTo>
                  <a:lnTo>
                    <a:pt x="1474" y="814"/>
                  </a:lnTo>
                  <a:lnTo>
                    <a:pt x="1477" y="814"/>
                  </a:lnTo>
                  <a:lnTo>
                    <a:pt x="1479" y="814"/>
                  </a:lnTo>
                  <a:lnTo>
                    <a:pt x="1482" y="812"/>
                  </a:lnTo>
                  <a:lnTo>
                    <a:pt x="1482" y="812"/>
                  </a:lnTo>
                  <a:lnTo>
                    <a:pt x="1489" y="807"/>
                  </a:lnTo>
                  <a:lnTo>
                    <a:pt x="1489" y="804"/>
                  </a:lnTo>
                  <a:lnTo>
                    <a:pt x="1489" y="804"/>
                  </a:lnTo>
                  <a:lnTo>
                    <a:pt x="1487" y="803"/>
                  </a:lnTo>
                  <a:lnTo>
                    <a:pt x="1487" y="803"/>
                  </a:lnTo>
                  <a:lnTo>
                    <a:pt x="1482" y="803"/>
                  </a:lnTo>
                  <a:lnTo>
                    <a:pt x="1479" y="801"/>
                  </a:lnTo>
                  <a:lnTo>
                    <a:pt x="1479" y="800"/>
                  </a:lnTo>
                  <a:lnTo>
                    <a:pt x="1482" y="798"/>
                  </a:lnTo>
                  <a:lnTo>
                    <a:pt x="1482" y="798"/>
                  </a:lnTo>
                  <a:lnTo>
                    <a:pt x="1484" y="797"/>
                  </a:lnTo>
                  <a:lnTo>
                    <a:pt x="1484" y="795"/>
                  </a:lnTo>
                  <a:lnTo>
                    <a:pt x="1484" y="793"/>
                  </a:lnTo>
                  <a:lnTo>
                    <a:pt x="1481" y="788"/>
                  </a:lnTo>
                  <a:lnTo>
                    <a:pt x="1477" y="787"/>
                  </a:lnTo>
                  <a:lnTo>
                    <a:pt x="1477" y="787"/>
                  </a:lnTo>
                  <a:lnTo>
                    <a:pt x="1472" y="785"/>
                  </a:lnTo>
                  <a:lnTo>
                    <a:pt x="1472" y="784"/>
                  </a:lnTo>
                  <a:lnTo>
                    <a:pt x="1474" y="781"/>
                  </a:lnTo>
                  <a:lnTo>
                    <a:pt x="1475" y="778"/>
                  </a:lnTo>
                  <a:lnTo>
                    <a:pt x="1475" y="778"/>
                  </a:lnTo>
                  <a:lnTo>
                    <a:pt x="1477" y="777"/>
                  </a:lnTo>
                  <a:lnTo>
                    <a:pt x="1477" y="776"/>
                  </a:lnTo>
                  <a:lnTo>
                    <a:pt x="1474" y="771"/>
                  </a:lnTo>
                  <a:lnTo>
                    <a:pt x="1465" y="766"/>
                  </a:lnTo>
                  <a:lnTo>
                    <a:pt x="1465" y="766"/>
                  </a:lnTo>
                  <a:lnTo>
                    <a:pt x="1464" y="763"/>
                  </a:lnTo>
                  <a:lnTo>
                    <a:pt x="1465" y="761"/>
                  </a:lnTo>
                  <a:lnTo>
                    <a:pt x="1472" y="760"/>
                  </a:lnTo>
                  <a:lnTo>
                    <a:pt x="1472" y="760"/>
                  </a:lnTo>
                  <a:lnTo>
                    <a:pt x="1472" y="758"/>
                  </a:lnTo>
                  <a:lnTo>
                    <a:pt x="1474" y="757"/>
                  </a:lnTo>
                  <a:lnTo>
                    <a:pt x="1474" y="750"/>
                  </a:lnTo>
                  <a:lnTo>
                    <a:pt x="1474" y="744"/>
                  </a:lnTo>
                  <a:lnTo>
                    <a:pt x="1474" y="739"/>
                  </a:lnTo>
                  <a:lnTo>
                    <a:pt x="1474" y="739"/>
                  </a:lnTo>
                  <a:lnTo>
                    <a:pt x="1477" y="737"/>
                  </a:lnTo>
                  <a:lnTo>
                    <a:pt x="1478" y="736"/>
                  </a:lnTo>
                  <a:lnTo>
                    <a:pt x="1479" y="737"/>
                  </a:lnTo>
                  <a:lnTo>
                    <a:pt x="1479" y="739"/>
                  </a:lnTo>
                  <a:lnTo>
                    <a:pt x="1479" y="739"/>
                  </a:lnTo>
                  <a:lnTo>
                    <a:pt x="1478" y="743"/>
                  </a:lnTo>
                  <a:lnTo>
                    <a:pt x="1477" y="746"/>
                  </a:lnTo>
                  <a:lnTo>
                    <a:pt x="1477" y="750"/>
                  </a:lnTo>
                  <a:lnTo>
                    <a:pt x="1478" y="754"/>
                  </a:lnTo>
                  <a:lnTo>
                    <a:pt x="1478" y="754"/>
                  </a:lnTo>
                  <a:lnTo>
                    <a:pt x="1481" y="758"/>
                  </a:lnTo>
                  <a:lnTo>
                    <a:pt x="1482" y="763"/>
                  </a:lnTo>
                  <a:lnTo>
                    <a:pt x="1484" y="768"/>
                  </a:lnTo>
                  <a:lnTo>
                    <a:pt x="1482" y="774"/>
                  </a:lnTo>
                  <a:lnTo>
                    <a:pt x="1482" y="774"/>
                  </a:lnTo>
                  <a:lnTo>
                    <a:pt x="1482" y="778"/>
                  </a:lnTo>
                  <a:lnTo>
                    <a:pt x="1482" y="778"/>
                  </a:lnTo>
                  <a:lnTo>
                    <a:pt x="1484" y="778"/>
                  </a:lnTo>
                  <a:lnTo>
                    <a:pt x="1487" y="776"/>
                  </a:lnTo>
                  <a:lnTo>
                    <a:pt x="1489" y="768"/>
                  </a:lnTo>
                  <a:lnTo>
                    <a:pt x="1489" y="768"/>
                  </a:lnTo>
                  <a:lnTo>
                    <a:pt x="1492" y="761"/>
                  </a:lnTo>
                  <a:lnTo>
                    <a:pt x="1494" y="756"/>
                  </a:lnTo>
                  <a:lnTo>
                    <a:pt x="1494" y="750"/>
                  </a:lnTo>
                  <a:lnTo>
                    <a:pt x="1492" y="748"/>
                  </a:lnTo>
                  <a:lnTo>
                    <a:pt x="1492" y="748"/>
                  </a:lnTo>
                  <a:lnTo>
                    <a:pt x="1489" y="746"/>
                  </a:lnTo>
                  <a:lnTo>
                    <a:pt x="1489" y="743"/>
                  </a:lnTo>
                  <a:lnTo>
                    <a:pt x="1491" y="740"/>
                  </a:lnTo>
                  <a:lnTo>
                    <a:pt x="1491" y="740"/>
                  </a:lnTo>
                  <a:lnTo>
                    <a:pt x="1492" y="741"/>
                  </a:lnTo>
                  <a:lnTo>
                    <a:pt x="1492" y="741"/>
                  </a:lnTo>
                  <a:lnTo>
                    <a:pt x="1495" y="744"/>
                  </a:lnTo>
                  <a:lnTo>
                    <a:pt x="1498" y="746"/>
                  </a:lnTo>
                  <a:lnTo>
                    <a:pt x="1501" y="744"/>
                  </a:lnTo>
                  <a:lnTo>
                    <a:pt x="1504" y="740"/>
                  </a:lnTo>
                  <a:lnTo>
                    <a:pt x="1504" y="740"/>
                  </a:lnTo>
                  <a:lnTo>
                    <a:pt x="1508" y="736"/>
                  </a:lnTo>
                  <a:lnTo>
                    <a:pt x="1512" y="729"/>
                  </a:lnTo>
                  <a:lnTo>
                    <a:pt x="1514" y="724"/>
                  </a:lnTo>
                  <a:lnTo>
                    <a:pt x="1514" y="721"/>
                  </a:lnTo>
                  <a:lnTo>
                    <a:pt x="1512" y="720"/>
                  </a:lnTo>
                  <a:lnTo>
                    <a:pt x="1512" y="720"/>
                  </a:lnTo>
                  <a:lnTo>
                    <a:pt x="1511" y="719"/>
                  </a:lnTo>
                  <a:lnTo>
                    <a:pt x="1514" y="717"/>
                  </a:lnTo>
                  <a:lnTo>
                    <a:pt x="1516" y="716"/>
                  </a:lnTo>
                  <a:lnTo>
                    <a:pt x="1522" y="716"/>
                  </a:lnTo>
                  <a:lnTo>
                    <a:pt x="1522" y="716"/>
                  </a:lnTo>
                  <a:lnTo>
                    <a:pt x="1528" y="716"/>
                  </a:lnTo>
                  <a:lnTo>
                    <a:pt x="1535" y="714"/>
                  </a:lnTo>
                  <a:lnTo>
                    <a:pt x="1542" y="711"/>
                  </a:lnTo>
                  <a:lnTo>
                    <a:pt x="1545" y="710"/>
                  </a:lnTo>
                  <a:lnTo>
                    <a:pt x="1545" y="710"/>
                  </a:lnTo>
                  <a:lnTo>
                    <a:pt x="1545" y="707"/>
                  </a:lnTo>
                  <a:lnTo>
                    <a:pt x="1542" y="707"/>
                  </a:lnTo>
                  <a:lnTo>
                    <a:pt x="1534" y="709"/>
                  </a:lnTo>
                  <a:lnTo>
                    <a:pt x="1525" y="710"/>
                  </a:lnTo>
                  <a:lnTo>
                    <a:pt x="1522" y="710"/>
                  </a:lnTo>
                  <a:lnTo>
                    <a:pt x="1521" y="709"/>
                  </a:lnTo>
                  <a:lnTo>
                    <a:pt x="1521" y="709"/>
                  </a:lnTo>
                  <a:lnTo>
                    <a:pt x="1521" y="707"/>
                  </a:lnTo>
                  <a:lnTo>
                    <a:pt x="1524" y="706"/>
                  </a:lnTo>
                  <a:lnTo>
                    <a:pt x="1531" y="703"/>
                  </a:lnTo>
                  <a:lnTo>
                    <a:pt x="1546" y="700"/>
                  </a:lnTo>
                  <a:lnTo>
                    <a:pt x="1546" y="700"/>
                  </a:lnTo>
                  <a:lnTo>
                    <a:pt x="1549" y="700"/>
                  </a:lnTo>
                  <a:lnTo>
                    <a:pt x="1551" y="699"/>
                  </a:lnTo>
                  <a:lnTo>
                    <a:pt x="1552" y="696"/>
                  </a:lnTo>
                  <a:lnTo>
                    <a:pt x="1552" y="693"/>
                  </a:lnTo>
                  <a:lnTo>
                    <a:pt x="1555" y="694"/>
                  </a:lnTo>
                  <a:lnTo>
                    <a:pt x="1555" y="694"/>
                  </a:lnTo>
                  <a:lnTo>
                    <a:pt x="1558" y="696"/>
                  </a:lnTo>
                  <a:lnTo>
                    <a:pt x="1561" y="697"/>
                  </a:lnTo>
                  <a:lnTo>
                    <a:pt x="1565" y="697"/>
                  </a:lnTo>
                  <a:lnTo>
                    <a:pt x="1568" y="694"/>
                  </a:lnTo>
                  <a:lnTo>
                    <a:pt x="1568" y="694"/>
                  </a:lnTo>
                  <a:lnTo>
                    <a:pt x="1571" y="692"/>
                  </a:lnTo>
                  <a:lnTo>
                    <a:pt x="1569" y="689"/>
                  </a:lnTo>
                  <a:lnTo>
                    <a:pt x="1568" y="684"/>
                  </a:lnTo>
                  <a:lnTo>
                    <a:pt x="1563" y="683"/>
                  </a:lnTo>
                  <a:lnTo>
                    <a:pt x="1563" y="683"/>
                  </a:lnTo>
                  <a:lnTo>
                    <a:pt x="1562" y="682"/>
                  </a:lnTo>
                  <a:lnTo>
                    <a:pt x="1562" y="682"/>
                  </a:lnTo>
                  <a:lnTo>
                    <a:pt x="1563" y="679"/>
                  </a:lnTo>
                  <a:lnTo>
                    <a:pt x="1565" y="677"/>
                  </a:lnTo>
                  <a:lnTo>
                    <a:pt x="1566" y="674"/>
                  </a:lnTo>
                  <a:lnTo>
                    <a:pt x="1566" y="674"/>
                  </a:lnTo>
                  <a:lnTo>
                    <a:pt x="1566" y="670"/>
                  </a:lnTo>
                  <a:lnTo>
                    <a:pt x="1568" y="665"/>
                  </a:lnTo>
                  <a:lnTo>
                    <a:pt x="1572" y="660"/>
                  </a:lnTo>
                  <a:lnTo>
                    <a:pt x="1573" y="657"/>
                  </a:lnTo>
                  <a:lnTo>
                    <a:pt x="1576" y="657"/>
                  </a:lnTo>
                  <a:lnTo>
                    <a:pt x="1576" y="657"/>
                  </a:lnTo>
                  <a:lnTo>
                    <a:pt x="1579" y="656"/>
                  </a:lnTo>
                  <a:lnTo>
                    <a:pt x="1580" y="653"/>
                  </a:lnTo>
                  <a:lnTo>
                    <a:pt x="1582" y="652"/>
                  </a:lnTo>
                  <a:lnTo>
                    <a:pt x="1585" y="652"/>
                  </a:lnTo>
                  <a:lnTo>
                    <a:pt x="1585" y="652"/>
                  </a:lnTo>
                  <a:lnTo>
                    <a:pt x="1589" y="650"/>
                  </a:lnTo>
                  <a:lnTo>
                    <a:pt x="1592" y="647"/>
                  </a:lnTo>
                  <a:lnTo>
                    <a:pt x="1598" y="639"/>
                  </a:lnTo>
                  <a:lnTo>
                    <a:pt x="1598" y="639"/>
                  </a:lnTo>
                  <a:lnTo>
                    <a:pt x="1599" y="639"/>
                  </a:lnTo>
                  <a:lnTo>
                    <a:pt x="1600" y="639"/>
                  </a:lnTo>
                  <a:lnTo>
                    <a:pt x="1606" y="640"/>
                  </a:lnTo>
                  <a:lnTo>
                    <a:pt x="1612" y="642"/>
                  </a:lnTo>
                  <a:lnTo>
                    <a:pt x="1615" y="642"/>
                  </a:lnTo>
                  <a:lnTo>
                    <a:pt x="1617" y="640"/>
                  </a:lnTo>
                  <a:lnTo>
                    <a:pt x="1617" y="640"/>
                  </a:lnTo>
                  <a:lnTo>
                    <a:pt x="1629" y="632"/>
                  </a:lnTo>
                  <a:lnTo>
                    <a:pt x="1629" y="632"/>
                  </a:lnTo>
                  <a:lnTo>
                    <a:pt x="1623" y="623"/>
                  </a:lnTo>
                  <a:lnTo>
                    <a:pt x="1619" y="615"/>
                  </a:lnTo>
                  <a:lnTo>
                    <a:pt x="1616" y="608"/>
                  </a:lnTo>
                  <a:lnTo>
                    <a:pt x="1616" y="602"/>
                  </a:lnTo>
                  <a:lnTo>
                    <a:pt x="1615" y="592"/>
                  </a:lnTo>
                  <a:lnTo>
                    <a:pt x="1616" y="586"/>
                  </a:lnTo>
                  <a:lnTo>
                    <a:pt x="1616" y="58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2" name="Freeform 313">
              <a:extLst>
                <a:ext uri="{FF2B5EF4-FFF2-40B4-BE49-F238E27FC236}">
                  <a16:creationId xmlns:a16="http://schemas.microsoft.com/office/drawing/2014/main" id="{58747697-4941-4FDE-8137-5167620369CD}"/>
                </a:ext>
              </a:extLst>
            </p:cNvPr>
            <p:cNvSpPr>
              <a:spLocks/>
            </p:cNvSpPr>
            <p:nvPr/>
          </p:nvSpPr>
          <p:spPr bwMode="auto">
            <a:xfrm>
              <a:off x="3892394" y="2579794"/>
              <a:ext cx="285755" cy="206536"/>
            </a:xfrm>
            <a:custGeom>
              <a:avLst/>
              <a:gdLst/>
              <a:ahLst/>
              <a:cxnLst>
                <a:cxn ang="0">
                  <a:pos x="194" y="27"/>
                </a:cxn>
                <a:cxn ang="0">
                  <a:pos x="175" y="24"/>
                </a:cxn>
                <a:cxn ang="0">
                  <a:pos x="167" y="21"/>
                </a:cxn>
                <a:cxn ang="0">
                  <a:pos x="158" y="19"/>
                </a:cxn>
                <a:cxn ang="0">
                  <a:pos x="154" y="22"/>
                </a:cxn>
                <a:cxn ang="0">
                  <a:pos x="147" y="19"/>
                </a:cxn>
                <a:cxn ang="0">
                  <a:pos x="131" y="12"/>
                </a:cxn>
                <a:cxn ang="0">
                  <a:pos x="117" y="8"/>
                </a:cxn>
                <a:cxn ang="0">
                  <a:pos x="94" y="5"/>
                </a:cxn>
                <a:cxn ang="0">
                  <a:pos x="69" y="5"/>
                </a:cxn>
                <a:cxn ang="0">
                  <a:pos x="33" y="4"/>
                </a:cxn>
                <a:cxn ang="0">
                  <a:pos x="22" y="0"/>
                </a:cxn>
                <a:cxn ang="0">
                  <a:pos x="16" y="4"/>
                </a:cxn>
                <a:cxn ang="0">
                  <a:pos x="9" y="8"/>
                </a:cxn>
                <a:cxn ang="0">
                  <a:pos x="0" y="15"/>
                </a:cxn>
                <a:cxn ang="0">
                  <a:pos x="8" y="22"/>
                </a:cxn>
                <a:cxn ang="0">
                  <a:pos x="8" y="35"/>
                </a:cxn>
                <a:cxn ang="0">
                  <a:pos x="12" y="34"/>
                </a:cxn>
                <a:cxn ang="0">
                  <a:pos x="18" y="32"/>
                </a:cxn>
                <a:cxn ang="0">
                  <a:pos x="19" y="37"/>
                </a:cxn>
                <a:cxn ang="0">
                  <a:pos x="28" y="37"/>
                </a:cxn>
                <a:cxn ang="0">
                  <a:pos x="32" y="38"/>
                </a:cxn>
                <a:cxn ang="0">
                  <a:pos x="37" y="35"/>
                </a:cxn>
                <a:cxn ang="0">
                  <a:pos x="43" y="38"/>
                </a:cxn>
                <a:cxn ang="0">
                  <a:pos x="47" y="41"/>
                </a:cxn>
                <a:cxn ang="0">
                  <a:pos x="47" y="45"/>
                </a:cxn>
                <a:cxn ang="0">
                  <a:pos x="37" y="54"/>
                </a:cxn>
                <a:cxn ang="0">
                  <a:pos x="40" y="65"/>
                </a:cxn>
                <a:cxn ang="0">
                  <a:pos x="37" y="72"/>
                </a:cxn>
                <a:cxn ang="0">
                  <a:pos x="36" y="79"/>
                </a:cxn>
                <a:cxn ang="0">
                  <a:pos x="33" y="81"/>
                </a:cxn>
                <a:cxn ang="0">
                  <a:pos x="32" y="86"/>
                </a:cxn>
                <a:cxn ang="0">
                  <a:pos x="37" y="93"/>
                </a:cxn>
                <a:cxn ang="0">
                  <a:pos x="33" y="96"/>
                </a:cxn>
                <a:cxn ang="0">
                  <a:pos x="32" y="103"/>
                </a:cxn>
                <a:cxn ang="0">
                  <a:pos x="37" y="111"/>
                </a:cxn>
                <a:cxn ang="0">
                  <a:pos x="36" y="112"/>
                </a:cxn>
                <a:cxn ang="0">
                  <a:pos x="29" y="121"/>
                </a:cxn>
                <a:cxn ang="0">
                  <a:pos x="32" y="126"/>
                </a:cxn>
                <a:cxn ang="0">
                  <a:pos x="40" y="128"/>
                </a:cxn>
                <a:cxn ang="0">
                  <a:pos x="49" y="138"/>
                </a:cxn>
                <a:cxn ang="0">
                  <a:pos x="60" y="146"/>
                </a:cxn>
                <a:cxn ang="0">
                  <a:pos x="62" y="143"/>
                </a:cxn>
                <a:cxn ang="0">
                  <a:pos x="64" y="139"/>
                </a:cxn>
                <a:cxn ang="0">
                  <a:pos x="73" y="140"/>
                </a:cxn>
                <a:cxn ang="0">
                  <a:pos x="82" y="135"/>
                </a:cxn>
                <a:cxn ang="0">
                  <a:pos x="107" y="133"/>
                </a:cxn>
                <a:cxn ang="0">
                  <a:pos x="116" y="132"/>
                </a:cxn>
                <a:cxn ang="0">
                  <a:pos x="120" y="128"/>
                </a:cxn>
                <a:cxn ang="0">
                  <a:pos x="127" y="121"/>
                </a:cxn>
                <a:cxn ang="0">
                  <a:pos x="136" y="118"/>
                </a:cxn>
                <a:cxn ang="0">
                  <a:pos x="138" y="108"/>
                </a:cxn>
                <a:cxn ang="0">
                  <a:pos x="147" y="98"/>
                </a:cxn>
                <a:cxn ang="0">
                  <a:pos x="148" y="92"/>
                </a:cxn>
                <a:cxn ang="0">
                  <a:pos x="148" y="76"/>
                </a:cxn>
                <a:cxn ang="0">
                  <a:pos x="154" y="66"/>
                </a:cxn>
                <a:cxn ang="0">
                  <a:pos x="163" y="56"/>
                </a:cxn>
                <a:cxn ang="0">
                  <a:pos x="167" y="51"/>
                </a:cxn>
                <a:cxn ang="0">
                  <a:pos x="178" y="48"/>
                </a:cxn>
                <a:cxn ang="0">
                  <a:pos x="191" y="42"/>
                </a:cxn>
                <a:cxn ang="0">
                  <a:pos x="200" y="37"/>
                </a:cxn>
                <a:cxn ang="0">
                  <a:pos x="202" y="25"/>
                </a:cxn>
              </a:cxnLst>
              <a:rect l="0" t="0" r="r" b="b"/>
              <a:pathLst>
                <a:path w="202" h="146">
                  <a:moveTo>
                    <a:pt x="202" y="25"/>
                  </a:moveTo>
                  <a:lnTo>
                    <a:pt x="202" y="25"/>
                  </a:lnTo>
                  <a:lnTo>
                    <a:pt x="194" y="27"/>
                  </a:lnTo>
                  <a:lnTo>
                    <a:pt x="185" y="25"/>
                  </a:lnTo>
                  <a:lnTo>
                    <a:pt x="185" y="25"/>
                  </a:lnTo>
                  <a:lnTo>
                    <a:pt x="175" y="24"/>
                  </a:lnTo>
                  <a:lnTo>
                    <a:pt x="170" y="22"/>
                  </a:lnTo>
                  <a:lnTo>
                    <a:pt x="167" y="21"/>
                  </a:lnTo>
                  <a:lnTo>
                    <a:pt x="167" y="21"/>
                  </a:lnTo>
                  <a:lnTo>
                    <a:pt x="161" y="18"/>
                  </a:lnTo>
                  <a:lnTo>
                    <a:pt x="160" y="18"/>
                  </a:lnTo>
                  <a:lnTo>
                    <a:pt x="158" y="19"/>
                  </a:lnTo>
                  <a:lnTo>
                    <a:pt x="158" y="19"/>
                  </a:lnTo>
                  <a:lnTo>
                    <a:pt x="158" y="21"/>
                  </a:lnTo>
                  <a:lnTo>
                    <a:pt x="154" y="22"/>
                  </a:lnTo>
                  <a:lnTo>
                    <a:pt x="150" y="22"/>
                  </a:lnTo>
                  <a:lnTo>
                    <a:pt x="147" y="19"/>
                  </a:lnTo>
                  <a:lnTo>
                    <a:pt x="147" y="19"/>
                  </a:lnTo>
                  <a:lnTo>
                    <a:pt x="138" y="17"/>
                  </a:lnTo>
                  <a:lnTo>
                    <a:pt x="131" y="12"/>
                  </a:lnTo>
                  <a:lnTo>
                    <a:pt x="131" y="12"/>
                  </a:lnTo>
                  <a:lnTo>
                    <a:pt x="121" y="8"/>
                  </a:lnTo>
                  <a:lnTo>
                    <a:pt x="121" y="8"/>
                  </a:lnTo>
                  <a:lnTo>
                    <a:pt x="117" y="8"/>
                  </a:lnTo>
                  <a:lnTo>
                    <a:pt x="110" y="7"/>
                  </a:lnTo>
                  <a:lnTo>
                    <a:pt x="101" y="5"/>
                  </a:lnTo>
                  <a:lnTo>
                    <a:pt x="94" y="5"/>
                  </a:lnTo>
                  <a:lnTo>
                    <a:pt x="94" y="5"/>
                  </a:lnTo>
                  <a:lnTo>
                    <a:pt x="83" y="5"/>
                  </a:lnTo>
                  <a:lnTo>
                    <a:pt x="69" y="5"/>
                  </a:lnTo>
                  <a:lnTo>
                    <a:pt x="42" y="5"/>
                  </a:lnTo>
                  <a:lnTo>
                    <a:pt x="42" y="5"/>
                  </a:lnTo>
                  <a:lnTo>
                    <a:pt x="33" y="4"/>
                  </a:lnTo>
                  <a:lnTo>
                    <a:pt x="29" y="2"/>
                  </a:lnTo>
                  <a:lnTo>
                    <a:pt x="26" y="1"/>
                  </a:lnTo>
                  <a:lnTo>
                    <a:pt x="22" y="0"/>
                  </a:lnTo>
                  <a:lnTo>
                    <a:pt x="22" y="0"/>
                  </a:lnTo>
                  <a:lnTo>
                    <a:pt x="18" y="1"/>
                  </a:lnTo>
                  <a:lnTo>
                    <a:pt x="16" y="4"/>
                  </a:lnTo>
                  <a:lnTo>
                    <a:pt x="13" y="7"/>
                  </a:lnTo>
                  <a:lnTo>
                    <a:pt x="9" y="8"/>
                  </a:lnTo>
                  <a:lnTo>
                    <a:pt x="9" y="8"/>
                  </a:lnTo>
                  <a:lnTo>
                    <a:pt x="3" y="10"/>
                  </a:lnTo>
                  <a:lnTo>
                    <a:pt x="0" y="12"/>
                  </a:lnTo>
                  <a:lnTo>
                    <a:pt x="0" y="15"/>
                  </a:lnTo>
                  <a:lnTo>
                    <a:pt x="5" y="19"/>
                  </a:lnTo>
                  <a:lnTo>
                    <a:pt x="5" y="19"/>
                  </a:lnTo>
                  <a:lnTo>
                    <a:pt x="8" y="22"/>
                  </a:lnTo>
                  <a:lnTo>
                    <a:pt x="8" y="27"/>
                  </a:lnTo>
                  <a:lnTo>
                    <a:pt x="8" y="35"/>
                  </a:lnTo>
                  <a:lnTo>
                    <a:pt x="8" y="35"/>
                  </a:lnTo>
                  <a:lnTo>
                    <a:pt x="10" y="35"/>
                  </a:lnTo>
                  <a:lnTo>
                    <a:pt x="12" y="34"/>
                  </a:lnTo>
                  <a:lnTo>
                    <a:pt x="12" y="34"/>
                  </a:lnTo>
                  <a:lnTo>
                    <a:pt x="15" y="32"/>
                  </a:lnTo>
                  <a:lnTo>
                    <a:pt x="16" y="31"/>
                  </a:lnTo>
                  <a:lnTo>
                    <a:pt x="18" y="32"/>
                  </a:lnTo>
                  <a:lnTo>
                    <a:pt x="18" y="34"/>
                  </a:lnTo>
                  <a:lnTo>
                    <a:pt x="18" y="34"/>
                  </a:lnTo>
                  <a:lnTo>
                    <a:pt x="19" y="37"/>
                  </a:lnTo>
                  <a:lnTo>
                    <a:pt x="22" y="37"/>
                  </a:lnTo>
                  <a:lnTo>
                    <a:pt x="28" y="37"/>
                  </a:lnTo>
                  <a:lnTo>
                    <a:pt x="28" y="37"/>
                  </a:lnTo>
                  <a:lnTo>
                    <a:pt x="29" y="37"/>
                  </a:lnTo>
                  <a:lnTo>
                    <a:pt x="30" y="38"/>
                  </a:lnTo>
                  <a:lnTo>
                    <a:pt x="32" y="38"/>
                  </a:lnTo>
                  <a:lnTo>
                    <a:pt x="33" y="37"/>
                  </a:lnTo>
                  <a:lnTo>
                    <a:pt x="33" y="37"/>
                  </a:lnTo>
                  <a:lnTo>
                    <a:pt x="37" y="35"/>
                  </a:lnTo>
                  <a:lnTo>
                    <a:pt x="40" y="35"/>
                  </a:lnTo>
                  <a:lnTo>
                    <a:pt x="43" y="37"/>
                  </a:lnTo>
                  <a:lnTo>
                    <a:pt x="43" y="38"/>
                  </a:lnTo>
                  <a:lnTo>
                    <a:pt x="43" y="38"/>
                  </a:lnTo>
                  <a:lnTo>
                    <a:pt x="45" y="39"/>
                  </a:lnTo>
                  <a:lnTo>
                    <a:pt x="47" y="41"/>
                  </a:lnTo>
                  <a:lnTo>
                    <a:pt x="49" y="42"/>
                  </a:lnTo>
                  <a:lnTo>
                    <a:pt x="47" y="45"/>
                  </a:lnTo>
                  <a:lnTo>
                    <a:pt x="47" y="45"/>
                  </a:lnTo>
                  <a:lnTo>
                    <a:pt x="40" y="49"/>
                  </a:lnTo>
                  <a:lnTo>
                    <a:pt x="39" y="51"/>
                  </a:lnTo>
                  <a:lnTo>
                    <a:pt x="37" y="54"/>
                  </a:lnTo>
                  <a:lnTo>
                    <a:pt x="37" y="54"/>
                  </a:lnTo>
                  <a:lnTo>
                    <a:pt x="39" y="61"/>
                  </a:lnTo>
                  <a:lnTo>
                    <a:pt x="40" y="65"/>
                  </a:lnTo>
                  <a:lnTo>
                    <a:pt x="39" y="69"/>
                  </a:lnTo>
                  <a:lnTo>
                    <a:pt x="39" y="69"/>
                  </a:lnTo>
                  <a:lnTo>
                    <a:pt x="37" y="72"/>
                  </a:lnTo>
                  <a:lnTo>
                    <a:pt x="37" y="75"/>
                  </a:lnTo>
                  <a:lnTo>
                    <a:pt x="37" y="78"/>
                  </a:lnTo>
                  <a:lnTo>
                    <a:pt x="36" y="79"/>
                  </a:lnTo>
                  <a:lnTo>
                    <a:pt x="36" y="79"/>
                  </a:lnTo>
                  <a:lnTo>
                    <a:pt x="36" y="79"/>
                  </a:lnTo>
                  <a:lnTo>
                    <a:pt x="33" y="81"/>
                  </a:lnTo>
                  <a:lnTo>
                    <a:pt x="30" y="81"/>
                  </a:lnTo>
                  <a:lnTo>
                    <a:pt x="30" y="84"/>
                  </a:lnTo>
                  <a:lnTo>
                    <a:pt x="32" y="86"/>
                  </a:lnTo>
                  <a:lnTo>
                    <a:pt x="32" y="86"/>
                  </a:lnTo>
                  <a:lnTo>
                    <a:pt x="37" y="92"/>
                  </a:lnTo>
                  <a:lnTo>
                    <a:pt x="37" y="93"/>
                  </a:lnTo>
                  <a:lnTo>
                    <a:pt x="36" y="95"/>
                  </a:lnTo>
                  <a:lnTo>
                    <a:pt x="36" y="95"/>
                  </a:lnTo>
                  <a:lnTo>
                    <a:pt x="33" y="96"/>
                  </a:lnTo>
                  <a:lnTo>
                    <a:pt x="32" y="98"/>
                  </a:lnTo>
                  <a:lnTo>
                    <a:pt x="32" y="101"/>
                  </a:lnTo>
                  <a:lnTo>
                    <a:pt x="32" y="103"/>
                  </a:lnTo>
                  <a:lnTo>
                    <a:pt x="32" y="103"/>
                  </a:lnTo>
                  <a:lnTo>
                    <a:pt x="37" y="108"/>
                  </a:lnTo>
                  <a:lnTo>
                    <a:pt x="37" y="111"/>
                  </a:lnTo>
                  <a:lnTo>
                    <a:pt x="37" y="111"/>
                  </a:lnTo>
                  <a:lnTo>
                    <a:pt x="36" y="112"/>
                  </a:lnTo>
                  <a:lnTo>
                    <a:pt x="36" y="112"/>
                  </a:lnTo>
                  <a:lnTo>
                    <a:pt x="32" y="113"/>
                  </a:lnTo>
                  <a:lnTo>
                    <a:pt x="30" y="115"/>
                  </a:lnTo>
                  <a:lnTo>
                    <a:pt x="29" y="121"/>
                  </a:lnTo>
                  <a:lnTo>
                    <a:pt x="29" y="121"/>
                  </a:lnTo>
                  <a:lnTo>
                    <a:pt x="32" y="126"/>
                  </a:lnTo>
                  <a:lnTo>
                    <a:pt x="32" y="126"/>
                  </a:lnTo>
                  <a:lnTo>
                    <a:pt x="36" y="126"/>
                  </a:lnTo>
                  <a:lnTo>
                    <a:pt x="40" y="128"/>
                  </a:lnTo>
                  <a:lnTo>
                    <a:pt x="40" y="128"/>
                  </a:lnTo>
                  <a:lnTo>
                    <a:pt x="43" y="129"/>
                  </a:lnTo>
                  <a:lnTo>
                    <a:pt x="45" y="132"/>
                  </a:lnTo>
                  <a:lnTo>
                    <a:pt x="49" y="138"/>
                  </a:lnTo>
                  <a:lnTo>
                    <a:pt x="53" y="143"/>
                  </a:lnTo>
                  <a:lnTo>
                    <a:pt x="56" y="145"/>
                  </a:lnTo>
                  <a:lnTo>
                    <a:pt x="60" y="146"/>
                  </a:lnTo>
                  <a:lnTo>
                    <a:pt x="60" y="146"/>
                  </a:lnTo>
                  <a:lnTo>
                    <a:pt x="62" y="145"/>
                  </a:lnTo>
                  <a:lnTo>
                    <a:pt x="62" y="143"/>
                  </a:lnTo>
                  <a:lnTo>
                    <a:pt x="63" y="140"/>
                  </a:lnTo>
                  <a:lnTo>
                    <a:pt x="63" y="140"/>
                  </a:lnTo>
                  <a:lnTo>
                    <a:pt x="64" y="139"/>
                  </a:lnTo>
                  <a:lnTo>
                    <a:pt x="67" y="139"/>
                  </a:lnTo>
                  <a:lnTo>
                    <a:pt x="73" y="140"/>
                  </a:lnTo>
                  <a:lnTo>
                    <a:pt x="73" y="140"/>
                  </a:lnTo>
                  <a:lnTo>
                    <a:pt x="76" y="139"/>
                  </a:lnTo>
                  <a:lnTo>
                    <a:pt x="77" y="138"/>
                  </a:lnTo>
                  <a:lnTo>
                    <a:pt x="82" y="135"/>
                  </a:lnTo>
                  <a:lnTo>
                    <a:pt x="87" y="135"/>
                  </a:lnTo>
                  <a:lnTo>
                    <a:pt x="87" y="135"/>
                  </a:lnTo>
                  <a:lnTo>
                    <a:pt x="107" y="133"/>
                  </a:lnTo>
                  <a:lnTo>
                    <a:pt x="107" y="133"/>
                  </a:lnTo>
                  <a:lnTo>
                    <a:pt x="111" y="133"/>
                  </a:lnTo>
                  <a:lnTo>
                    <a:pt x="116" y="132"/>
                  </a:lnTo>
                  <a:lnTo>
                    <a:pt x="117" y="130"/>
                  </a:lnTo>
                  <a:lnTo>
                    <a:pt x="120" y="128"/>
                  </a:lnTo>
                  <a:lnTo>
                    <a:pt x="120" y="128"/>
                  </a:lnTo>
                  <a:lnTo>
                    <a:pt x="121" y="125"/>
                  </a:lnTo>
                  <a:lnTo>
                    <a:pt x="124" y="122"/>
                  </a:lnTo>
                  <a:lnTo>
                    <a:pt x="127" y="121"/>
                  </a:lnTo>
                  <a:lnTo>
                    <a:pt x="131" y="119"/>
                  </a:lnTo>
                  <a:lnTo>
                    <a:pt x="131" y="119"/>
                  </a:lnTo>
                  <a:lnTo>
                    <a:pt x="136" y="118"/>
                  </a:lnTo>
                  <a:lnTo>
                    <a:pt x="137" y="115"/>
                  </a:lnTo>
                  <a:lnTo>
                    <a:pt x="138" y="108"/>
                  </a:lnTo>
                  <a:lnTo>
                    <a:pt x="138" y="108"/>
                  </a:lnTo>
                  <a:lnTo>
                    <a:pt x="140" y="105"/>
                  </a:lnTo>
                  <a:lnTo>
                    <a:pt x="144" y="102"/>
                  </a:lnTo>
                  <a:lnTo>
                    <a:pt x="147" y="98"/>
                  </a:lnTo>
                  <a:lnTo>
                    <a:pt x="150" y="95"/>
                  </a:lnTo>
                  <a:lnTo>
                    <a:pt x="150" y="95"/>
                  </a:lnTo>
                  <a:lnTo>
                    <a:pt x="148" y="92"/>
                  </a:lnTo>
                  <a:lnTo>
                    <a:pt x="147" y="86"/>
                  </a:lnTo>
                  <a:lnTo>
                    <a:pt x="147" y="79"/>
                  </a:lnTo>
                  <a:lnTo>
                    <a:pt x="148" y="76"/>
                  </a:lnTo>
                  <a:lnTo>
                    <a:pt x="150" y="72"/>
                  </a:lnTo>
                  <a:lnTo>
                    <a:pt x="150" y="72"/>
                  </a:lnTo>
                  <a:lnTo>
                    <a:pt x="154" y="66"/>
                  </a:lnTo>
                  <a:lnTo>
                    <a:pt x="158" y="62"/>
                  </a:lnTo>
                  <a:lnTo>
                    <a:pt x="163" y="59"/>
                  </a:lnTo>
                  <a:lnTo>
                    <a:pt x="163" y="56"/>
                  </a:lnTo>
                  <a:lnTo>
                    <a:pt x="163" y="56"/>
                  </a:lnTo>
                  <a:lnTo>
                    <a:pt x="164" y="54"/>
                  </a:lnTo>
                  <a:lnTo>
                    <a:pt x="167" y="51"/>
                  </a:lnTo>
                  <a:lnTo>
                    <a:pt x="173" y="49"/>
                  </a:lnTo>
                  <a:lnTo>
                    <a:pt x="178" y="48"/>
                  </a:lnTo>
                  <a:lnTo>
                    <a:pt x="178" y="48"/>
                  </a:lnTo>
                  <a:lnTo>
                    <a:pt x="183" y="47"/>
                  </a:lnTo>
                  <a:lnTo>
                    <a:pt x="187" y="45"/>
                  </a:lnTo>
                  <a:lnTo>
                    <a:pt x="191" y="42"/>
                  </a:lnTo>
                  <a:lnTo>
                    <a:pt x="195" y="39"/>
                  </a:lnTo>
                  <a:lnTo>
                    <a:pt x="195" y="39"/>
                  </a:lnTo>
                  <a:lnTo>
                    <a:pt x="200" y="37"/>
                  </a:lnTo>
                  <a:lnTo>
                    <a:pt x="201" y="34"/>
                  </a:lnTo>
                  <a:lnTo>
                    <a:pt x="202" y="31"/>
                  </a:lnTo>
                  <a:lnTo>
                    <a:pt x="202" y="25"/>
                  </a:lnTo>
                  <a:lnTo>
                    <a:pt x="202" y="2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3" name="Freeform 314">
              <a:extLst>
                <a:ext uri="{FF2B5EF4-FFF2-40B4-BE49-F238E27FC236}">
                  <a16:creationId xmlns:a16="http://schemas.microsoft.com/office/drawing/2014/main" id="{6E81BBFB-0154-4B9F-A015-F5D2CDC7D24A}"/>
                </a:ext>
              </a:extLst>
            </p:cNvPr>
            <p:cNvSpPr>
              <a:spLocks/>
            </p:cNvSpPr>
            <p:nvPr/>
          </p:nvSpPr>
          <p:spPr bwMode="auto">
            <a:xfrm>
              <a:off x="4396002" y="2490671"/>
              <a:ext cx="76390" cy="39610"/>
            </a:xfrm>
            <a:custGeom>
              <a:avLst/>
              <a:gdLst/>
              <a:ahLst/>
              <a:cxnLst>
                <a:cxn ang="0">
                  <a:pos x="0" y="26"/>
                </a:cxn>
                <a:cxn ang="0">
                  <a:pos x="0" y="26"/>
                </a:cxn>
                <a:cxn ang="0">
                  <a:pos x="7" y="24"/>
                </a:cxn>
                <a:cxn ang="0">
                  <a:pos x="12" y="24"/>
                </a:cxn>
                <a:cxn ang="0">
                  <a:pos x="12" y="24"/>
                </a:cxn>
                <a:cxn ang="0">
                  <a:pos x="13" y="26"/>
                </a:cxn>
                <a:cxn ang="0">
                  <a:pos x="14" y="28"/>
                </a:cxn>
                <a:cxn ang="0">
                  <a:pos x="14" y="28"/>
                </a:cxn>
                <a:cxn ang="0">
                  <a:pos x="26" y="27"/>
                </a:cxn>
                <a:cxn ang="0">
                  <a:pos x="26" y="27"/>
                </a:cxn>
                <a:cxn ang="0">
                  <a:pos x="27" y="27"/>
                </a:cxn>
                <a:cxn ang="0">
                  <a:pos x="31" y="27"/>
                </a:cxn>
                <a:cxn ang="0">
                  <a:pos x="34" y="28"/>
                </a:cxn>
                <a:cxn ang="0">
                  <a:pos x="36" y="27"/>
                </a:cxn>
                <a:cxn ang="0">
                  <a:pos x="36" y="27"/>
                </a:cxn>
                <a:cxn ang="0">
                  <a:pos x="37" y="23"/>
                </a:cxn>
                <a:cxn ang="0">
                  <a:pos x="39" y="21"/>
                </a:cxn>
                <a:cxn ang="0">
                  <a:pos x="41" y="20"/>
                </a:cxn>
                <a:cxn ang="0">
                  <a:pos x="41" y="20"/>
                </a:cxn>
                <a:cxn ang="0">
                  <a:pos x="43" y="18"/>
                </a:cxn>
                <a:cxn ang="0">
                  <a:pos x="43" y="17"/>
                </a:cxn>
                <a:cxn ang="0">
                  <a:pos x="43" y="14"/>
                </a:cxn>
                <a:cxn ang="0">
                  <a:pos x="44" y="13"/>
                </a:cxn>
                <a:cxn ang="0">
                  <a:pos x="44" y="13"/>
                </a:cxn>
                <a:cxn ang="0">
                  <a:pos x="51" y="9"/>
                </a:cxn>
                <a:cxn ang="0">
                  <a:pos x="54" y="6"/>
                </a:cxn>
                <a:cxn ang="0">
                  <a:pos x="54" y="6"/>
                </a:cxn>
                <a:cxn ang="0">
                  <a:pos x="53" y="3"/>
                </a:cxn>
                <a:cxn ang="0">
                  <a:pos x="51" y="0"/>
                </a:cxn>
                <a:cxn ang="0">
                  <a:pos x="51" y="0"/>
                </a:cxn>
                <a:cxn ang="0">
                  <a:pos x="47" y="1"/>
                </a:cxn>
                <a:cxn ang="0">
                  <a:pos x="44" y="3"/>
                </a:cxn>
                <a:cxn ang="0">
                  <a:pos x="40" y="3"/>
                </a:cxn>
                <a:cxn ang="0">
                  <a:pos x="40" y="3"/>
                </a:cxn>
                <a:cxn ang="0">
                  <a:pos x="36" y="4"/>
                </a:cxn>
                <a:cxn ang="0">
                  <a:pos x="31" y="6"/>
                </a:cxn>
                <a:cxn ang="0">
                  <a:pos x="29" y="7"/>
                </a:cxn>
                <a:cxn ang="0">
                  <a:pos x="26" y="9"/>
                </a:cxn>
                <a:cxn ang="0">
                  <a:pos x="26" y="9"/>
                </a:cxn>
                <a:cxn ang="0">
                  <a:pos x="19" y="7"/>
                </a:cxn>
                <a:cxn ang="0">
                  <a:pos x="9" y="4"/>
                </a:cxn>
                <a:cxn ang="0">
                  <a:pos x="9" y="4"/>
                </a:cxn>
                <a:cxn ang="0">
                  <a:pos x="2" y="4"/>
                </a:cxn>
                <a:cxn ang="0">
                  <a:pos x="2" y="4"/>
                </a:cxn>
                <a:cxn ang="0">
                  <a:pos x="2" y="14"/>
                </a:cxn>
                <a:cxn ang="0">
                  <a:pos x="0" y="26"/>
                </a:cxn>
                <a:cxn ang="0">
                  <a:pos x="0" y="26"/>
                </a:cxn>
              </a:cxnLst>
              <a:rect l="0" t="0" r="r" b="b"/>
              <a:pathLst>
                <a:path w="54" h="28">
                  <a:moveTo>
                    <a:pt x="0" y="26"/>
                  </a:moveTo>
                  <a:lnTo>
                    <a:pt x="0" y="26"/>
                  </a:lnTo>
                  <a:lnTo>
                    <a:pt x="7" y="24"/>
                  </a:lnTo>
                  <a:lnTo>
                    <a:pt x="12" y="24"/>
                  </a:lnTo>
                  <a:lnTo>
                    <a:pt x="12" y="24"/>
                  </a:lnTo>
                  <a:lnTo>
                    <a:pt x="13" y="26"/>
                  </a:lnTo>
                  <a:lnTo>
                    <a:pt x="14" y="28"/>
                  </a:lnTo>
                  <a:lnTo>
                    <a:pt x="14" y="28"/>
                  </a:lnTo>
                  <a:lnTo>
                    <a:pt x="26" y="27"/>
                  </a:lnTo>
                  <a:lnTo>
                    <a:pt x="26" y="27"/>
                  </a:lnTo>
                  <a:lnTo>
                    <a:pt x="27" y="27"/>
                  </a:lnTo>
                  <a:lnTo>
                    <a:pt x="31" y="27"/>
                  </a:lnTo>
                  <a:lnTo>
                    <a:pt x="34" y="28"/>
                  </a:lnTo>
                  <a:lnTo>
                    <a:pt x="36" y="27"/>
                  </a:lnTo>
                  <a:lnTo>
                    <a:pt x="36" y="27"/>
                  </a:lnTo>
                  <a:lnTo>
                    <a:pt x="37" y="23"/>
                  </a:lnTo>
                  <a:lnTo>
                    <a:pt x="39" y="21"/>
                  </a:lnTo>
                  <a:lnTo>
                    <a:pt x="41" y="20"/>
                  </a:lnTo>
                  <a:lnTo>
                    <a:pt x="41" y="20"/>
                  </a:lnTo>
                  <a:lnTo>
                    <a:pt x="43" y="18"/>
                  </a:lnTo>
                  <a:lnTo>
                    <a:pt x="43" y="17"/>
                  </a:lnTo>
                  <a:lnTo>
                    <a:pt x="43" y="14"/>
                  </a:lnTo>
                  <a:lnTo>
                    <a:pt x="44" y="13"/>
                  </a:lnTo>
                  <a:lnTo>
                    <a:pt x="44" y="13"/>
                  </a:lnTo>
                  <a:lnTo>
                    <a:pt x="51" y="9"/>
                  </a:lnTo>
                  <a:lnTo>
                    <a:pt x="54" y="6"/>
                  </a:lnTo>
                  <a:lnTo>
                    <a:pt x="54" y="6"/>
                  </a:lnTo>
                  <a:lnTo>
                    <a:pt x="53" y="3"/>
                  </a:lnTo>
                  <a:lnTo>
                    <a:pt x="51" y="0"/>
                  </a:lnTo>
                  <a:lnTo>
                    <a:pt x="51" y="0"/>
                  </a:lnTo>
                  <a:lnTo>
                    <a:pt x="47" y="1"/>
                  </a:lnTo>
                  <a:lnTo>
                    <a:pt x="44" y="3"/>
                  </a:lnTo>
                  <a:lnTo>
                    <a:pt x="40" y="3"/>
                  </a:lnTo>
                  <a:lnTo>
                    <a:pt x="40" y="3"/>
                  </a:lnTo>
                  <a:lnTo>
                    <a:pt x="36" y="4"/>
                  </a:lnTo>
                  <a:lnTo>
                    <a:pt x="31" y="6"/>
                  </a:lnTo>
                  <a:lnTo>
                    <a:pt x="29" y="7"/>
                  </a:lnTo>
                  <a:lnTo>
                    <a:pt x="26" y="9"/>
                  </a:lnTo>
                  <a:lnTo>
                    <a:pt x="26" y="9"/>
                  </a:lnTo>
                  <a:lnTo>
                    <a:pt x="19" y="7"/>
                  </a:lnTo>
                  <a:lnTo>
                    <a:pt x="9" y="4"/>
                  </a:lnTo>
                  <a:lnTo>
                    <a:pt x="9" y="4"/>
                  </a:lnTo>
                  <a:lnTo>
                    <a:pt x="2" y="4"/>
                  </a:lnTo>
                  <a:lnTo>
                    <a:pt x="2" y="4"/>
                  </a:lnTo>
                  <a:lnTo>
                    <a:pt x="2" y="14"/>
                  </a:lnTo>
                  <a:lnTo>
                    <a:pt x="0" y="26"/>
                  </a:lnTo>
                  <a:lnTo>
                    <a:pt x="0" y="2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4" name="Freeform 315">
              <a:extLst>
                <a:ext uri="{FF2B5EF4-FFF2-40B4-BE49-F238E27FC236}">
                  <a16:creationId xmlns:a16="http://schemas.microsoft.com/office/drawing/2014/main" id="{094B5D15-373E-4C8F-841D-28B3A2D8C562}"/>
                </a:ext>
              </a:extLst>
            </p:cNvPr>
            <p:cNvSpPr>
              <a:spLocks noEditPoints="1"/>
            </p:cNvSpPr>
            <p:nvPr/>
          </p:nvSpPr>
          <p:spPr bwMode="auto">
            <a:xfrm>
              <a:off x="4553025" y="2633549"/>
              <a:ext cx="145707" cy="179658"/>
            </a:xfrm>
            <a:custGeom>
              <a:avLst/>
              <a:gdLst/>
              <a:ahLst/>
              <a:cxnLst>
                <a:cxn ang="0">
                  <a:pos x="94" y="3"/>
                </a:cxn>
                <a:cxn ang="0">
                  <a:pos x="93" y="7"/>
                </a:cxn>
                <a:cxn ang="0">
                  <a:pos x="70" y="4"/>
                </a:cxn>
                <a:cxn ang="0">
                  <a:pos x="48" y="4"/>
                </a:cxn>
                <a:cxn ang="0">
                  <a:pos x="41" y="10"/>
                </a:cxn>
                <a:cxn ang="0">
                  <a:pos x="31" y="11"/>
                </a:cxn>
                <a:cxn ang="0">
                  <a:pos x="26" y="17"/>
                </a:cxn>
                <a:cxn ang="0">
                  <a:pos x="14" y="18"/>
                </a:cxn>
                <a:cxn ang="0">
                  <a:pos x="9" y="28"/>
                </a:cxn>
                <a:cxn ang="0">
                  <a:pos x="6" y="33"/>
                </a:cxn>
                <a:cxn ang="0">
                  <a:pos x="0" y="41"/>
                </a:cxn>
                <a:cxn ang="0">
                  <a:pos x="7" y="47"/>
                </a:cxn>
                <a:cxn ang="0">
                  <a:pos x="11" y="60"/>
                </a:cxn>
                <a:cxn ang="0">
                  <a:pos x="21" y="60"/>
                </a:cxn>
                <a:cxn ang="0">
                  <a:pos x="34" y="63"/>
                </a:cxn>
                <a:cxn ang="0">
                  <a:pos x="34" y="65"/>
                </a:cxn>
                <a:cxn ang="0">
                  <a:pos x="19" y="67"/>
                </a:cxn>
                <a:cxn ang="0">
                  <a:pos x="19" y="73"/>
                </a:cxn>
                <a:cxn ang="0">
                  <a:pos x="21" y="80"/>
                </a:cxn>
                <a:cxn ang="0">
                  <a:pos x="30" y="91"/>
                </a:cxn>
                <a:cxn ang="0">
                  <a:pos x="43" y="98"/>
                </a:cxn>
                <a:cxn ang="0">
                  <a:pos x="46" y="95"/>
                </a:cxn>
                <a:cxn ang="0">
                  <a:pos x="43" y="83"/>
                </a:cxn>
                <a:cxn ang="0">
                  <a:pos x="54" y="81"/>
                </a:cxn>
                <a:cxn ang="0">
                  <a:pos x="50" y="75"/>
                </a:cxn>
                <a:cxn ang="0">
                  <a:pos x="44" y="73"/>
                </a:cxn>
                <a:cxn ang="0">
                  <a:pos x="56" y="74"/>
                </a:cxn>
                <a:cxn ang="0">
                  <a:pos x="66" y="68"/>
                </a:cxn>
                <a:cxn ang="0">
                  <a:pos x="58" y="58"/>
                </a:cxn>
                <a:cxn ang="0">
                  <a:pos x="48" y="60"/>
                </a:cxn>
                <a:cxn ang="0">
                  <a:pos x="43" y="55"/>
                </a:cxn>
                <a:cxn ang="0">
                  <a:pos x="50" y="50"/>
                </a:cxn>
                <a:cxn ang="0">
                  <a:pos x="37" y="31"/>
                </a:cxn>
                <a:cxn ang="0">
                  <a:pos x="38" y="26"/>
                </a:cxn>
                <a:cxn ang="0">
                  <a:pos x="48" y="30"/>
                </a:cxn>
                <a:cxn ang="0">
                  <a:pos x="58" y="28"/>
                </a:cxn>
                <a:cxn ang="0">
                  <a:pos x="58" y="20"/>
                </a:cxn>
                <a:cxn ang="0">
                  <a:pos x="66" y="16"/>
                </a:cxn>
                <a:cxn ang="0">
                  <a:pos x="73" y="20"/>
                </a:cxn>
                <a:cxn ang="0">
                  <a:pos x="83" y="14"/>
                </a:cxn>
                <a:cxn ang="0">
                  <a:pos x="97" y="17"/>
                </a:cxn>
                <a:cxn ang="0">
                  <a:pos x="100" y="10"/>
                </a:cxn>
                <a:cxn ang="0">
                  <a:pos x="101" y="0"/>
                </a:cxn>
                <a:cxn ang="0">
                  <a:pos x="83" y="119"/>
                </a:cxn>
                <a:cxn ang="0">
                  <a:pos x="63" y="117"/>
                </a:cxn>
                <a:cxn ang="0">
                  <a:pos x="54" y="117"/>
                </a:cxn>
                <a:cxn ang="0">
                  <a:pos x="53" y="121"/>
                </a:cxn>
                <a:cxn ang="0">
                  <a:pos x="75" y="127"/>
                </a:cxn>
                <a:cxn ang="0">
                  <a:pos x="98" y="121"/>
                </a:cxn>
                <a:cxn ang="0">
                  <a:pos x="91" y="121"/>
                </a:cxn>
              </a:cxnLst>
              <a:rect l="0" t="0" r="r" b="b"/>
              <a:pathLst>
                <a:path w="103" h="127">
                  <a:moveTo>
                    <a:pt x="101" y="0"/>
                  </a:moveTo>
                  <a:lnTo>
                    <a:pt x="101" y="0"/>
                  </a:lnTo>
                  <a:lnTo>
                    <a:pt x="95" y="1"/>
                  </a:lnTo>
                  <a:lnTo>
                    <a:pt x="94" y="3"/>
                  </a:lnTo>
                  <a:lnTo>
                    <a:pt x="94" y="4"/>
                  </a:lnTo>
                  <a:lnTo>
                    <a:pt x="94" y="4"/>
                  </a:lnTo>
                  <a:lnTo>
                    <a:pt x="93" y="6"/>
                  </a:lnTo>
                  <a:lnTo>
                    <a:pt x="93" y="7"/>
                  </a:lnTo>
                  <a:lnTo>
                    <a:pt x="87" y="7"/>
                  </a:lnTo>
                  <a:lnTo>
                    <a:pt x="87" y="7"/>
                  </a:lnTo>
                  <a:lnTo>
                    <a:pt x="80" y="7"/>
                  </a:lnTo>
                  <a:lnTo>
                    <a:pt x="70" y="4"/>
                  </a:lnTo>
                  <a:lnTo>
                    <a:pt x="70" y="4"/>
                  </a:lnTo>
                  <a:lnTo>
                    <a:pt x="67" y="4"/>
                  </a:lnTo>
                  <a:lnTo>
                    <a:pt x="60" y="4"/>
                  </a:lnTo>
                  <a:lnTo>
                    <a:pt x="48" y="4"/>
                  </a:lnTo>
                  <a:lnTo>
                    <a:pt x="48" y="4"/>
                  </a:lnTo>
                  <a:lnTo>
                    <a:pt x="48" y="6"/>
                  </a:lnTo>
                  <a:lnTo>
                    <a:pt x="48" y="6"/>
                  </a:lnTo>
                  <a:lnTo>
                    <a:pt x="41" y="10"/>
                  </a:lnTo>
                  <a:lnTo>
                    <a:pt x="36" y="11"/>
                  </a:lnTo>
                  <a:lnTo>
                    <a:pt x="33" y="11"/>
                  </a:lnTo>
                  <a:lnTo>
                    <a:pt x="33" y="11"/>
                  </a:lnTo>
                  <a:lnTo>
                    <a:pt x="31" y="11"/>
                  </a:lnTo>
                  <a:lnTo>
                    <a:pt x="30" y="13"/>
                  </a:lnTo>
                  <a:lnTo>
                    <a:pt x="29" y="16"/>
                  </a:lnTo>
                  <a:lnTo>
                    <a:pt x="26" y="17"/>
                  </a:lnTo>
                  <a:lnTo>
                    <a:pt x="26" y="17"/>
                  </a:lnTo>
                  <a:lnTo>
                    <a:pt x="19" y="17"/>
                  </a:lnTo>
                  <a:lnTo>
                    <a:pt x="16" y="17"/>
                  </a:lnTo>
                  <a:lnTo>
                    <a:pt x="14" y="18"/>
                  </a:lnTo>
                  <a:lnTo>
                    <a:pt x="14" y="18"/>
                  </a:lnTo>
                  <a:lnTo>
                    <a:pt x="13" y="23"/>
                  </a:lnTo>
                  <a:lnTo>
                    <a:pt x="9" y="27"/>
                  </a:lnTo>
                  <a:lnTo>
                    <a:pt x="9" y="27"/>
                  </a:lnTo>
                  <a:lnTo>
                    <a:pt x="9" y="28"/>
                  </a:lnTo>
                  <a:lnTo>
                    <a:pt x="7" y="31"/>
                  </a:lnTo>
                  <a:lnTo>
                    <a:pt x="7" y="33"/>
                  </a:lnTo>
                  <a:lnTo>
                    <a:pt x="6" y="33"/>
                  </a:lnTo>
                  <a:lnTo>
                    <a:pt x="6" y="33"/>
                  </a:lnTo>
                  <a:lnTo>
                    <a:pt x="4" y="34"/>
                  </a:lnTo>
                  <a:lnTo>
                    <a:pt x="3" y="37"/>
                  </a:lnTo>
                  <a:lnTo>
                    <a:pt x="0" y="41"/>
                  </a:lnTo>
                  <a:lnTo>
                    <a:pt x="0" y="41"/>
                  </a:lnTo>
                  <a:lnTo>
                    <a:pt x="2" y="43"/>
                  </a:lnTo>
                  <a:lnTo>
                    <a:pt x="2" y="43"/>
                  </a:lnTo>
                  <a:lnTo>
                    <a:pt x="4" y="44"/>
                  </a:lnTo>
                  <a:lnTo>
                    <a:pt x="7" y="47"/>
                  </a:lnTo>
                  <a:lnTo>
                    <a:pt x="10" y="51"/>
                  </a:lnTo>
                  <a:lnTo>
                    <a:pt x="10" y="55"/>
                  </a:lnTo>
                  <a:lnTo>
                    <a:pt x="10" y="55"/>
                  </a:lnTo>
                  <a:lnTo>
                    <a:pt x="11" y="60"/>
                  </a:lnTo>
                  <a:lnTo>
                    <a:pt x="14" y="61"/>
                  </a:lnTo>
                  <a:lnTo>
                    <a:pt x="17" y="63"/>
                  </a:lnTo>
                  <a:lnTo>
                    <a:pt x="21" y="60"/>
                  </a:lnTo>
                  <a:lnTo>
                    <a:pt x="21" y="60"/>
                  </a:lnTo>
                  <a:lnTo>
                    <a:pt x="23" y="58"/>
                  </a:lnTo>
                  <a:lnTo>
                    <a:pt x="26" y="58"/>
                  </a:lnTo>
                  <a:lnTo>
                    <a:pt x="30" y="60"/>
                  </a:lnTo>
                  <a:lnTo>
                    <a:pt x="34" y="63"/>
                  </a:lnTo>
                  <a:lnTo>
                    <a:pt x="36" y="65"/>
                  </a:lnTo>
                  <a:lnTo>
                    <a:pt x="36" y="65"/>
                  </a:lnTo>
                  <a:lnTo>
                    <a:pt x="36" y="65"/>
                  </a:lnTo>
                  <a:lnTo>
                    <a:pt x="34" y="65"/>
                  </a:lnTo>
                  <a:lnTo>
                    <a:pt x="30" y="65"/>
                  </a:lnTo>
                  <a:lnTo>
                    <a:pt x="24" y="65"/>
                  </a:lnTo>
                  <a:lnTo>
                    <a:pt x="21" y="65"/>
                  </a:lnTo>
                  <a:lnTo>
                    <a:pt x="19" y="67"/>
                  </a:lnTo>
                  <a:lnTo>
                    <a:pt x="19" y="67"/>
                  </a:lnTo>
                  <a:lnTo>
                    <a:pt x="17" y="68"/>
                  </a:lnTo>
                  <a:lnTo>
                    <a:pt x="17" y="70"/>
                  </a:lnTo>
                  <a:lnTo>
                    <a:pt x="19" y="73"/>
                  </a:lnTo>
                  <a:lnTo>
                    <a:pt x="21" y="77"/>
                  </a:lnTo>
                  <a:lnTo>
                    <a:pt x="21" y="78"/>
                  </a:lnTo>
                  <a:lnTo>
                    <a:pt x="21" y="80"/>
                  </a:lnTo>
                  <a:lnTo>
                    <a:pt x="21" y="80"/>
                  </a:lnTo>
                  <a:lnTo>
                    <a:pt x="21" y="84"/>
                  </a:lnTo>
                  <a:lnTo>
                    <a:pt x="23" y="87"/>
                  </a:lnTo>
                  <a:lnTo>
                    <a:pt x="27" y="90"/>
                  </a:lnTo>
                  <a:lnTo>
                    <a:pt x="30" y="91"/>
                  </a:lnTo>
                  <a:lnTo>
                    <a:pt x="30" y="91"/>
                  </a:lnTo>
                  <a:lnTo>
                    <a:pt x="34" y="92"/>
                  </a:lnTo>
                  <a:lnTo>
                    <a:pt x="38" y="95"/>
                  </a:lnTo>
                  <a:lnTo>
                    <a:pt x="43" y="98"/>
                  </a:lnTo>
                  <a:lnTo>
                    <a:pt x="46" y="98"/>
                  </a:lnTo>
                  <a:lnTo>
                    <a:pt x="46" y="98"/>
                  </a:lnTo>
                  <a:lnTo>
                    <a:pt x="46" y="97"/>
                  </a:lnTo>
                  <a:lnTo>
                    <a:pt x="46" y="95"/>
                  </a:lnTo>
                  <a:lnTo>
                    <a:pt x="44" y="90"/>
                  </a:lnTo>
                  <a:lnTo>
                    <a:pt x="43" y="85"/>
                  </a:lnTo>
                  <a:lnTo>
                    <a:pt x="43" y="83"/>
                  </a:lnTo>
                  <a:lnTo>
                    <a:pt x="43" y="83"/>
                  </a:lnTo>
                  <a:lnTo>
                    <a:pt x="44" y="83"/>
                  </a:lnTo>
                  <a:lnTo>
                    <a:pt x="47" y="83"/>
                  </a:lnTo>
                  <a:lnTo>
                    <a:pt x="50" y="83"/>
                  </a:lnTo>
                  <a:lnTo>
                    <a:pt x="54" y="81"/>
                  </a:lnTo>
                  <a:lnTo>
                    <a:pt x="54" y="81"/>
                  </a:lnTo>
                  <a:lnTo>
                    <a:pt x="54" y="80"/>
                  </a:lnTo>
                  <a:lnTo>
                    <a:pt x="53" y="77"/>
                  </a:lnTo>
                  <a:lnTo>
                    <a:pt x="50" y="75"/>
                  </a:lnTo>
                  <a:lnTo>
                    <a:pt x="46" y="75"/>
                  </a:lnTo>
                  <a:lnTo>
                    <a:pt x="46" y="75"/>
                  </a:lnTo>
                  <a:lnTo>
                    <a:pt x="44" y="74"/>
                  </a:lnTo>
                  <a:lnTo>
                    <a:pt x="44" y="73"/>
                  </a:lnTo>
                  <a:lnTo>
                    <a:pt x="47" y="71"/>
                  </a:lnTo>
                  <a:lnTo>
                    <a:pt x="51" y="73"/>
                  </a:lnTo>
                  <a:lnTo>
                    <a:pt x="51" y="73"/>
                  </a:lnTo>
                  <a:lnTo>
                    <a:pt x="56" y="74"/>
                  </a:lnTo>
                  <a:lnTo>
                    <a:pt x="58" y="73"/>
                  </a:lnTo>
                  <a:lnTo>
                    <a:pt x="64" y="71"/>
                  </a:lnTo>
                  <a:lnTo>
                    <a:pt x="64" y="71"/>
                  </a:lnTo>
                  <a:lnTo>
                    <a:pt x="66" y="68"/>
                  </a:lnTo>
                  <a:lnTo>
                    <a:pt x="66" y="65"/>
                  </a:lnTo>
                  <a:lnTo>
                    <a:pt x="63" y="61"/>
                  </a:lnTo>
                  <a:lnTo>
                    <a:pt x="61" y="58"/>
                  </a:lnTo>
                  <a:lnTo>
                    <a:pt x="58" y="58"/>
                  </a:lnTo>
                  <a:lnTo>
                    <a:pt x="58" y="58"/>
                  </a:lnTo>
                  <a:lnTo>
                    <a:pt x="53" y="58"/>
                  </a:lnTo>
                  <a:lnTo>
                    <a:pt x="50" y="60"/>
                  </a:lnTo>
                  <a:lnTo>
                    <a:pt x="48" y="60"/>
                  </a:lnTo>
                  <a:lnTo>
                    <a:pt x="46" y="58"/>
                  </a:lnTo>
                  <a:lnTo>
                    <a:pt x="46" y="58"/>
                  </a:lnTo>
                  <a:lnTo>
                    <a:pt x="44" y="57"/>
                  </a:lnTo>
                  <a:lnTo>
                    <a:pt x="43" y="55"/>
                  </a:lnTo>
                  <a:lnTo>
                    <a:pt x="46" y="54"/>
                  </a:lnTo>
                  <a:lnTo>
                    <a:pt x="48" y="53"/>
                  </a:lnTo>
                  <a:lnTo>
                    <a:pt x="50" y="51"/>
                  </a:lnTo>
                  <a:lnTo>
                    <a:pt x="50" y="50"/>
                  </a:lnTo>
                  <a:lnTo>
                    <a:pt x="50" y="50"/>
                  </a:lnTo>
                  <a:lnTo>
                    <a:pt x="48" y="46"/>
                  </a:lnTo>
                  <a:lnTo>
                    <a:pt x="46" y="41"/>
                  </a:lnTo>
                  <a:lnTo>
                    <a:pt x="37" y="31"/>
                  </a:lnTo>
                  <a:lnTo>
                    <a:pt x="37" y="31"/>
                  </a:lnTo>
                  <a:lnTo>
                    <a:pt x="36" y="30"/>
                  </a:lnTo>
                  <a:lnTo>
                    <a:pt x="36" y="28"/>
                  </a:lnTo>
                  <a:lnTo>
                    <a:pt x="38" y="26"/>
                  </a:lnTo>
                  <a:lnTo>
                    <a:pt x="43" y="26"/>
                  </a:lnTo>
                  <a:lnTo>
                    <a:pt x="46" y="27"/>
                  </a:lnTo>
                  <a:lnTo>
                    <a:pt x="46" y="27"/>
                  </a:lnTo>
                  <a:lnTo>
                    <a:pt x="48" y="30"/>
                  </a:lnTo>
                  <a:lnTo>
                    <a:pt x="51" y="30"/>
                  </a:lnTo>
                  <a:lnTo>
                    <a:pt x="54" y="30"/>
                  </a:lnTo>
                  <a:lnTo>
                    <a:pt x="58" y="28"/>
                  </a:lnTo>
                  <a:lnTo>
                    <a:pt x="58" y="28"/>
                  </a:lnTo>
                  <a:lnTo>
                    <a:pt x="60" y="28"/>
                  </a:lnTo>
                  <a:lnTo>
                    <a:pt x="60" y="27"/>
                  </a:lnTo>
                  <a:lnTo>
                    <a:pt x="58" y="23"/>
                  </a:lnTo>
                  <a:lnTo>
                    <a:pt x="58" y="20"/>
                  </a:lnTo>
                  <a:lnTo>
                    <a:pt x="60" y="18"/>
                  </a:lnTo>
                  <a:lnTo>
                    <a:pt x="61" y="17"/>
                  </a:lnTo>
                  <a:lnTo>
                    <a:pt x="61" y="17"/>
                  </a:lnTo>
                  <a:lnTo>
                    <a:pt x="66" y="16"/>
                  </a:lnTo>
                  <a:lnTo>
                    <a:pt x="68" y="17"/>
                  </a:lnTo>
                  <a:lnTo>
                    <a:pt x="71" y="20"/>
                  </a:lnTo>
                  <a:lnTo>
                    <a:pt x="71" y="20"/>
                  </a:lnTo>
                  <a:lnTo>
                    <a:pt x="73" y="20"/>
                  </a:lnTo>
                  <a:lnTo>
                    <a:pt x="75" y="17"/>
                  </a:lnTo>
                  <a:lnTo>
                    <a:pt x="78" y="16"/>
                  </a:lnTo>
                  <a:lnTo>
                    <a:pt x="83" y="14"/>
                  </a:lnTo>
                  <a:lnTo>
                    <a:pt x="83" y="14"/>
                  </a:lnTo>
                  <a:lnTo>
                    <a:pt x="88" y="16"/>
                  </a:lnTo>
                  <a:lnTo>
                    <a:pt x="94" y="20"/>
                  </a:lnTo>
                  <a:lnTo>
                    <a:pt x="94" y="20"/>
                  </a:lnTo>
                  <a:lnTo>
                    <a:pt x="97" y="17"/>
                  </a:lnTo>
                  <a:lnTo>
                    <a:pt x="98" y="14"/>
                  </a:lnTo>
                  <a:lnTo>
                    <a:pt x="98" y="14"/>
                  </a:lnTo>
                  <a:lnTo>
                    <a:pt x="98" y="11"/>
                  </a:lnTo>
                  <a:lnTo>
                    <a:pt x="100" y="10"/>
                  </a:lnTo>
                  <a:lnTo>
                    <a:pt x="101" y="9"/>
                  </a:lnTo>
                  <a:lnTo>
                    <a:pt x="103" y="6"/>
                  </a:lnTo>
                  <a:lnTo>
                    <a:pt x="103" y="6"/>
                  </a:lnTo>
                  <a:lnTo>
                    <a:pt x="101" y="0"/>
                  </a:lnTo>
                  <a:lnTo>
                    <a:pt x="101" y="0"/>
                  </a:lnTo>
                  <a:close/>
                  <a:moveTo>
                    <a:pt x="88" y="119"/>
                  </a:moveTo>
                  <a:lnTo>
                    <a:pt x="88" y="119"/>
                  </a:lnTo>
                  <a:lnTo>
                    <a:pt x="83" y="119"/>
                  </a:lnTo>
                  <a:lnTo>
                    <a:pt x="75" y="119"/>
                  </a:lnTo>
                  <a:lnTo>
                    <a:pt x="67" y="118"/>
                  </a:lnTo>
                  <a:lnTo>
                    <a:pt x="64" y="118"/>
                  </a:lnTo>
                  <a:lnTo>
                    <a:pt x="63" y="117"/>
                  </a:lnTo>
                  <a:lnTo>
                    <a:pt x="63" y="117"/>
                  </a:lnTo>
                  <a:lnTo>
                    <a:pt x="60" y="115"/>
                  </a:lnTo>
                  <a:lnTo>
                    <a:pt x="58" y="115"/>
                  </a:lnTo>
                  <a:lnTo>
                    <a:pt x="54" y="117"/>
                  </a:lnTo>
                  <a:lnTo>
                    <a:pt x="51" y="119"/>
                  </a:lnTo>
                  <a:lnTo>
                    <a:pt x="51" y="121"/>
                  </a:lnTo>
                  <a:lnTo>
                    <a:pt x="53" y="121"/>
                  </a:lnTo>
                  <a:lnTo>
                    <a:pt x="53" y="121"/>
                  </a:lnTo>
                  <a:lnTo>
                    <a:pt x="63" y="124"/>
                  </a:lnTo>
                  <a:lnTo>
                    <a:pt x="70" y="127"/>
                  </a:lnTo>
                  <a:lnTo>
                    <a:pt x="75" y="127"/>
                  </a:lnTo>
                  <a:lnTo>
                    <a:pt x="75" y="127"/>
                  </a:lnTo>
                  <a:lnTo>
                    <a:pt x="83" y="127"/>
                  </a:lnTo>
                  <a:lnTo>
                    <a:pt x="90" y="125"/>
                  </a:lnTo>
                  <a:lnTo>
                    <a:pt x="95" y="122"/>
                  </a:lnTo>
                  <a:lnTo>
                    <a:pt x="98" y="121"/>
                  </a:lnTo>
                  <a:lnTo>
                    <a:pt x="98" y="121"/>
                  </a:lnTo>
                  <a:lnTo>
                    <a:pt x="97" y="119"/>
                  </a:lnTo>
                  <a:lnTo>
                    <a:pt x="94" y="119"/>
                  </a:lnTo>
                  <a:lnTo>
                    <a:pt x="91" y="121"/>
                  </a:lnTo>
                  <a:lnTo>
                    <a:pt x="88" y="119"/>
                  </a:lnTo>
                  <a:lnTo>
                    <a:pt x="88" y="11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5" name="Freeform 316">
              <a:extLst>
                <a:ext uri="{FF2B5EF4-FFF2-40B4-BE49-F238E27FC236}">
                  <a16:creationId xmlns:a16="http://schemas.microsoft.com/office/drawing/2014/main" id="{69416C41-3A81-4459-932E-5FAB5ACCD131}"/>
                </a:ext>
              </a:extLst>
            </p:cNvPr>
            <p:cNvSpPr>
              <a:spLocks/>
            </p:cNvSpPr>
            <p:nvPr/>
          </p:nvSpPr>
          <p:spPr bwMode="auto">
            <a:xfrm>
              <a:off x="4824634" y="2791988"/>
              <a:ext cx="52342" cy="28293"/>
            </a:xfrm>
            <a:custGeom>
              <a:avLst/>
              <a:gdLst/>
              <a:ahLst/>
              <a:cxnLst>
                <a:cxn ang="0">
                  <a:pos x="26" y="15"/>
                </a:cxn>
                <a:cxn ang="0">
                  <a:pos x="26" y="15"/>
                </a:cxn>
                <a:cxn ang="0">
                  <a:pos x="26" y="12"/>
                </a:cxn>
                <a:cxn ang="0">
                  <a:pos x="27" y="9"/>
                </a:cxn>
                <a:cxn ang="0">
                  <a:pos x="30" y="6"/>
                </a:cxn>
                <a:cxn ang="0">
                  <a:pos x="34" y="5"/>
                </a:cxn>
                <a:cxn ang="0">
                  <a:pos x="34" y="5"/>
                </a:cxn>
                <a:cxn ang="0">
                  <a:pos x="37" y="2"/>
                </a:cxn>
                <a:cxn ang="0">
                  <a:pos x="37" y="0"/>
                </a:cxn>
                <a:cxn ang="0">
                  <a:pos x="36" y="0"/>
                </a:cxn>
                <a:cxn ang="0">
                  <a:pos x="34" y="0"/>
                </a:cxn>
                <a:cxn ang="0">
                  <a:pos x="34" y="0"/>
                </a:cxn>
                <a:cxn ang="0">
                  <a:pos x="30" y="3"/>
                </a:cxn>
                <a:cxn ang="0">
                  <a:pos x="26" y="6"/>
                </a:cxn>
                <a:cxn ang="0">
                  <a:pos x="19" y="7"/>
                </a:cxn>
                <a:cxn ang="0">
                  <a:pos x="12" y="7"/>
                </a:cxn>
                <a:cxn ang="0">
                  <a:pos x="12" y="7"/>
                </a:cxn>
                <a:cxn ang="0">
                  <a:pos x="4" y="9"/>
                </a:cxn>
                <a:cxn ang="0">
                  <a:pos x="2" y="12"/>
                </a:cxn>
                <a:cxn ang="0">
                  <a:pos x="0" y="16"/>
                </a:cxn>
                <a:cxn ang="0">
                  <a:pos x="4" y="19"/>
                </a:cxn>
                <a:cxn ang="0">
                  <a:pos x="4" y="19"/>
                </a:cxn>
                <a:cxn ang="0">
                  <a:pos x="7" y="20"/>
                </a:cxn>
                <a:cxn ang="0">
                  <a:pos x="12" y="20"/>
                </a:cxn>
                <a:cxn ang="0">
                  <a:pos x="19" y="20"/>
                </a:cxn>
                <a:cxn ang="0">
                  <a:pos x="24" y="17"/>
                </a:cxn>
                <a:cxn ang="0">
                  <a:pos x="26" y="15"/>
                </a:cxn>
                <a:cxn ang="0">
                  <a:pos x="26" y="15"/>
                </a:cxn>
              </a:cxnLst>
              <a:rect l="0" t="0" r="r" b="b"/>
              <a:pathLst>
                <a:path w="37" h="20">
                  <a:moveTo>
                    <a:pt x="26" y="15"/>
                  </a:moveTo>
                  <a:lnTo>
                    <a:pt x="26" y="15"/>
                  </a:lnTo>
                  <a:lnTo>
                    <a:pt x="26" y="12"/>
                  </a:lnTo>
                  <a:lnTo>
                    <a:pt x="27" y="9"/>
                  </a:lnTo>
                  <a:lnTo>
                    <a:pt x="30" y="6"/>
                  </a:lnTo>
                  <a:lnTo>
                    <a:pt x="34" y="5"/>
                  </a:lnTo>
                  <a:lnTo>
                    <a:pt x="34" y="5"/>
                  </a:lnTo>
                  <a:lnTo>
                    <a:pt x="37" y="2"/>
                  </a:lnTo>
                  <a:lnTo>
                    <a:pt x="37" y="0"/>
                  </a:lnTo>
                  <a:lnTo>
                    <a:pt x="36" y="0"/>
                  </a:lnTo>
                  <a:lnTo>
                    <a:pt x="34" y="0"/>
                  </a:lnTo>
                  <a:lnTo>
                    <a:pt x="34" y="0"/>
                  </a:lnTo>
                  <a:lnTo>
                    <a:pt x="30" y="3"/>
                  </a:lnTo>
                  <a:lnTo>
                    <a:pt x="26" y="6"/>
                  </a:lnTo>
                  <a:lnTo>
                    <a:pt x="19" y="7"/>
                  </a:lnTo>
                  <a:lnTo>
                    <a:pt x="12" y="7"/>
                  </a:lnTo>
                  <a:lnTo>
                    <a:pt x="12" y="7"/>
                  </a:lnTo>
                  <a:lnTo>
                    <a:pt x="4" y="9"/>
                  </a:lnTo>
                  <a:lnTo>
                    <a:pt x="2" y="12"/>
                  </a:lnTo>
                  <a:lnTo>
                    <a:pt x="0" y="16"/>
                  </a:lnTo>
                  <a:lnTo>
                    <a:pt x="4" y="19"/>
                  </a:lnTo>
                  <a:lnTo>
                    <a:pt x="4" y="19"/>
                  </a:lnTo>
                  <a:lnTo>
                    <a:pt x="7" y="20"/>
                  </a:lnTo>
                  <a:lnTo>
                    <a:pt x="12" y="20"/>
                  </a:lnTo>
                  <a:lnTo>
                    <a:pt x="19" y="20"/>
                  </a:lnTo>
                  <a:lnTo>
                    <a:pt x="24" y="17"/>
                  </a:lnTo>
                  <a:lnTo>
                    <a:pt x="26" y="15"/>
                  </a:lnTo>
                  <a:lnTo>
                    <a:pt x="26" y="1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6" name="Freeform 317">
              <a:extLst>
                <a:ext uri="{FF2B5EF4-FFF2-40B4-BE49-F238E27FC236}">
                  <a16:creationId xmlns:a16="http://schemas.microsoft.com/office/drawing/2014/main" id="{8006CC6B-8367-43EF-97A1-A187155EC99B}"/>
                </a:ext>
              </a:extLst>
            </p:cNvPr>
            <p:cNvSpPr>
              <a:spLocks/>
            </p:cNvSpPr>
            <p:nvPr/>
          </p:nvSpPr>
          <p:spPr bwMode="auto">
            <a:xfrm>
              <a:off x="3552883" y="1844187"/>
              <a:ext cx="241902" cy="117415"/>
            </a:xfrm>
            <a:custGeom>
              <a:avLst/>
              <a:gdLst/>
              <a:ahLst/>
              <a:cxnLst>
                <a:cxn ang="0">
                  <a:pos x="149" y="59"/>
                </a:cxn>
                <a:cxn ang="0">
                  <a:pos x="158" y="50"/>
                </a:cxn>
                <a:cxn ang="0">
                  <a:pos x="169" y="37"/>
                </a:cxn>
                <a:cxn ang="0">
                  <a:pos x="165" y="26"/>
                </a:cxn>
                <a:cxn ang="0">
                  <a:pos x="154" y="22"/>
                </a:cxn>
                <a:cxn ang="0">
                  <a:pos x="152" y="15"/>
                </a:cxn>
                <a:cxn ang="0">
                  <a:pos x="148" y="6"/>
                </a:cxn>
                <a:cxn ang="0">
                  <a:pos x="135" y="6"/>
                </a:cxn>
                <a:cxn ang="0">
                  <a:pos x="124" y="0"/>
                </a:cxn>
                <a:cxn ang="0">
                  <a:pos x="121" y="10"/>
                </a:cxn>
                <a:cxn ang="0">
                  <a:pos x="114" y="9"/>
                </a:cxn>
                <a:cxn ang="0">
                  <a:pos x="111" y="13"/>
                </a:cxn>
                <a:cxn ang="0">
                  <a:pos x="105" y="10"/>
                </a:cxn>
                <a:cxn ang="0">
                  <a:pos x="97" y="12"/>
                </a:cxn>
                <a:cxn ang="0">
                  <a:pos x="88" y="9"/>
                </a:cxn>
                <a:cxn ang="0">
                  <a:pos x="78" y="13"/>
                </a:cxn>
                <a:cxn ang="0">
                  <a:pos x="75" y="19"/>
                </a:cxn>
                <a:cxn ang="0">
                  <a:pos x="70" y="12"/>
                </a:cxn>
                <a:cxn ang="0">
                  <a:pos x="63" y="15"/>
                </a:cxn>
                <a:cxn ang="0">
                  <a:pos x="64" y="25"/>
                </a:cxn>
                <a:cxn ang="0">
                  <a:pos x="58" y="25"/>
                </a:cxn>
                <a:cxn ang="0">
                  <a:pos x="50" y="32"/>
                </a:cxn>
                <a:cxn ang="0">
                  <a:pos x="46" y="19"/>
                </a:cxn>
                <a:cxn ang="0">
                  <a:pos x="46" y="15"/>
                </a:cxn>
                <a:cxn ang="0">
                  <a:pos x="23" y="2"/>
                </a:cxn>
                <a:cxn ang="0">
                  <a:pos x="24" y="10"/>
                </a:cxn>
                <a:cxn ang="0">
                  <a:pos x="21" y="12"/>
                </a:cxn>
                <a:cxn ang="0">
                  <a:pos x="14" y="9"/>
                </a:cxn>
                <a:cxn ang="0">
                  <a:pos x="3" y="20"/>
                </a:cxn>
                <a:cxn ang="0">
                  <a:pos x="1" y="27"/>
                </a:cxn>
                <a:cxn ang="0">
                  <a:pos x="16" y="29"/>
                </a:cxn>
                <a:cxn ang="0">
                  <a:pos x="36" y="29"/>
                </a:cxn>
                <a:cxn ang="0">
                  <a:pos x="34" y="33"/>
                </a:cxn>
                <a:cxn ang="0">
                  <a:pos x="33" y="36"/>
                </a:cxn>
                <a:cxn ang="0">
                  <a:pos x="24" y="42"/>
                </a:cxn>
                <a:cxn ang="0">
                  <a:pos x="6" y="44"/>
                </a:cxn>
                <a:cxn ang="0">
                  <a:pos x="7" y="47"/>
                </a:cxn>
                <a:cxn ang="0">
                  <a:pos x="27" y="46"/>
                </a:cxn>
                <a:cxn ang="0">
                  <a:pos x="31" y="53"/>
                </a:cxn>
                <a:cxn ang="0">
                  <a:pos x="38" y="54"/>
                </a:cxn>
                <a:cxn ang="0">
                  <a:pos x="41" y="60"/>
                </a:cxn>
                <a:cxn ang="0">
                  <a:pos x="34" y="66"/>
                </a:cxn>
                <a:cxn ang="0">
                  <a:pos x="26" y="70"/>
                </a:cxn>
                <a:cxn ang="0">
                  <a:pos x="46" y="70"/>
                </a:cxn>
                <a:cxn ang="0">
                  <a:pos x="75" y="81"/>
                </a:cxn>
                <a:cxn ang="0">
                  <a:pos x="100" y="79"/>
                </a:cxn>
                <a:cxn ang="0">
                  <a:pos x="104" y="73"/>
                </a:cxn>
                <a:cxn ang="0">
                  <a:pos x="122" y="69"/>
                </a:cxn>
                <a:cxn ang="0">
                  <a:pos x="145" y="60"/>
                </a:cxn>
              </a:cxnLst>
              <a:rect l="0" t="0" r="r" b="b"/>
              <a:pathLst>
                <a:path w="171" h="83">
                  <a:moveTo>
                    <a:pt x="145" y="60"/>
                  </a:moveTo>
                  <a:lnTo>
                    <a:pt x="145" y="60"/>
                  </a:lnTo>
                  <a:lnTo>
                    <a:pt x="148" y="59"/>
                  </a:lnTo>
                  <a:lnTo>
                    <a:pt x="149" y="59"/>
                  </a:lnTo>
                  <a:lnTo>
                    <a:pt x="152" y="54"/>
                  </a:lnTo>
                  <a:lnTo>
                    <a:pt x="155" y="52"/>
                  </a:lnTo>
                  <a:lnTo>
                    <a:pt x="157" y="50"/>
                  </a:lnTo>
                  <a:lnTo>
                    <a:pt x="158" y="50"/>
                  </a:lnTo>
                  <a:lnTo>
                    <a:pt x="158" y="50"/>
                  </a:lnTo>
                  <a:lnTo>
                    <a:pt x="161" y="49"/>
                  </a:lnTo>
                  <a:lnTo>
                    <a:pt x="164" y="46"/>
                  </a:lnTo>
                  <a:lnTo>
                    <a:pt x="169" y="37"/>
                  </a:lnTo>
                  <a:lnTo>
                    <a:pt x="169" y="37"/>
                  </a:lnTo>
                  <a:lnTo>
                    <a:pt x="171" y="34"/>
                  </a:lnTo>
                  <a:lnTo>
                    <a:pt x="168" y="30"/>
                  </a:lnTo>
                  <a:lnTo>
                    <a:pt x="165" y="26"/>
                  </a:lnTo>
                  <a:lnTo>
                    <a:pt x="161" y="25"/>
                  </a:lnTo>
                  <a:lnTo>
                    <a:pt x="161" y="25"/>
                  </a:lnTo>
                  <a:lnTo>
                    <a:pt x="158" y="25"/>
                  </a:lnTo>
                  <a:lnTo>
                    <a:pt x="154" y="22"/>
                  </a:lnTo>
                  <a:lnTo>
                    <a:pt x="152" y="19"/>
                  </a:lnTo>
                  <a:lnTo>
                    <a:pt x="152" y="17"/>
                  </a:lnTo>
                  <a:lnTo>
                    <a:pt x="152" y="17"/>
                  </a:lnTo>
                  <a:lnTo>
                    <a:pt x="152" y="15"/>
                  </a:lnTo>
                  <a:lnTo>
                    <a:pt x="151" y="12"/>
                  </a:lnTo>
                  <a:lnTo>
                    <a:pt x="149" y="7"/>
                  </a:lnTo>
                  <a:lnTo>
                    <a:pt x="149" y="7"/>
                  </a:lnTo>
                  <a:lnTo>
                    <a:pt x="148" y="6"/>
                  </a:lnTo>
                  <a:lnTo>
                    <a:pt x="145" y="6"/>
                  </a:lnTo>
                  <a:lnTo>
                    <a:pt x="139" y="7"/>
                  </a:lnTo>
                  <a:lnTo>
                    <a:pt x="139" y="7"/>
                  </a:lnTo>
                  <a:lnTo>
                    <a:pt x="135" y="6"/>
                  </a:lnTo>
                  <a:lnTo>
                    <a:pt x="131" y="3"/>
                  </a:lnTo>
                  <a:lnTo>
                    <a:pt x="127" y="0"/>
                  </a:lnTo>
                  <a:lnTo>
                    <a:pt x="125" y="0"/>
                  </a:lnTo>
                  <a:lnTo>
                    <a:pt x="124" y="0"/>
                  </a:lnTo>
                  <a:lnTo>
                    <a:pt x="124" y="0"/>
                  </a:lnTo>
                  <a:lnTo>
                    <a:pt x="122" y="2"/>
                  </a:lnTo>
                  <a:lnTo>
                    <a:pt x="121" y="5"/>
                  </a:lnTo>
                  <a:lnTo>
                    <a:pt x="121" y="10"/>
                  </a:lnTo>
                  <a:lnTo>
                    <a:pt x="121" y="10"/>
                  </a:lnTo>
                  <a:lnTo>
                    <a:pt x="120" y="10"/>
                  </a:lnTo>
                  <a:lnTo>
                    <a:pt x="117" y="10"/>
                  </a:lnTo>
                  <a:lnTo>
                    <a:pt x="114" y="9"/>
                  </a:lnTo>
                  <a:lnTo>
                    <a:pt x="112" y="10"/>
                  </a:lnTo>
                  <a:lnTo>
                    <a:pt x="112" y="10"/>
                  </a:lnTo>
                  <a:lnTo>
                    <a:pt x="112" y="10"/>
                  </a:lnTo>
                  <a:lnTo>
                    <a:pt x="111" y="13"/>
                  </a:lnTo>
                  <a:lnTo>
                    <a:pt x="110" y="13"/>
                  </a:lnTo>
                  <a:lnTo>
                    <a:pt x="108" y="13"/>
                  </a:lnTo>
                  <a:lnTo>
                    <a:pt x="105" y="10"/>
                  </a:lnTo>
                  <a:lnTo>
                    <a:pt x="105" y="10"/>
                  </a:lnTo>
                  <a:lnTo>
                    <a:pt x="102" y="9"/>
                  </a:lnTo>
                  <a:lnTo>
                    <a:pt x="100" y="9"/>
                  </a:lnTo>
                  <a:lnTo>
                    <a:pt x="97" y="10"/>
                  </a:lnTo>
                  <a:lnTo>
                    <a:pt x="97" y="12"/>
                  </a:lnTo>
                  <a:lnTo>
                    <a:pt x="97" y="12"/>
                  </a:lnTo>
                  <a:lnTo>
                    <a:pt x="95" y="13"/>
                  </a:lnTo>
                  <a:lnTo>
                    <a:pt x="94" y="13"/>
                  </a:lnTo>
                  <a:lnTo>
                    <a:pt x="88" y="9"/>
                  </a:lnTo>
                  <a:lnTo>
                    <a:pt x="88" y="9"/>
                  </a:lnTo>
                  <a:lnTo>
                    <a:pt x="84" y="9"/>
                  </a:lnTo>
                  <a:lnTo>
                    <a:pt x="81" y="10"/>
                  </a:lnTo>
                  <a:lnTo>
                    <a:pt x="78" y="13"/>
                  </a:lnTo>
                  <a:lnTo>
                    <a:pt x="77" y="17"/>
                  </a:lnTo>
                  <a:lnTo>
                    <a:pt x="77" y="17"/>
                  </a:lnTo>
                  <a:lnTo>
                    <a:pt x="77" y="19"/>
                  </a:lnTo>
                  <a:lnTo>
                    <a:pt x="75" y="19"/>
                  </a:lnTo>
                  <a:lnTo>
                    <a:pt x="74" y="17"/>
                  </a:lnTo>
                  <a:lnTo>
                    <a:pt x="71" y="13"/>
                  </a:lnTo>
                  <a:lnTo>
                    <a:pt x="71" y="13"/>
                  </a:lnTo>
                  <a:lnTo>
                    <a:pt x="70" y="12"/>
                  </a:lnTo>
                  <a:lnTo>
                    <a:pt x="67" y="10"/>
                  </a:lnTo>
                  <a:lnTo>
                    <a:pt x="66" y="10"/>
                  </a:lnTo>
                  <a:lnTo>
                    <a:pt x="64" y="12"/>
                  </a:lnTo>
                  <a:lnTo>
                    <a:pt x="63" y="15"/>
                  </a:lnTo>
                  <a:lnTo>
                    <a:pt x="64" y="19"/>
                  </a:lnTo>
                  <a:lnTo>
                    <a:pt x="64" y="19"/>
                  </a:lnTo>
                  <a:lnTo>
                    <a:pt x="66" y="22"/>
                  </a:lnTo>
                  <a:lnTo>
                    <a:pt x="64" y="25"/>
                  </a:lnTo>
                  <a:lnTo>
                    <a:pt x="64" y="26"/>
                  </a:lnTo>
                  <a:lnTo>
                    <a:pt x="61" y="26"/>
                  </a:lnTo>
                  <a:lnTo>
                    <a:pt x="61" y="26"/>
                  </a:lnTo>
                  <a:lnTo>
                    <a:pt x="58" y="25"/>
                  </a:lnTo>
                  <a:lnTo>
                    <a:pt x="56" y="26"/>
                  </a:lnTo>
                  <a:lnTo>
                    <a:pt x="51" y="30"/>
                  </a:lnTo>
                  <a:lnTo>
                    <a:pt x="51" y="30"/>
                  </a:lnTo>
                  <a:lnTo>
                    <a:pt x="50" y="32"/>
                  </a:lnTo>
                  <a:lnTo>
                    <a:pt x="48" y="30"/>
                  </a:lnTo>
                  <a:lnTo>
                    <a:pt x="46" y="26"/>
                  </a:lnTo>
                  <a:lnTo>
                    <a:pt x="44" y="22"/>
                  </a:lnTo>
                  <a:lnTo>
                    <a:pt x="46" y="19"/>
                  </a:lnTo>
                  <a:lnTo>
                    <a:pt x="47" y="17"/>
                  </a:lnTo>
                  <a:lnTo>
                    <a:pt x="47" y="17"/>
                  </a:lnTo>
                  <a:lnTo>
                    <a:pt x="47" y="16"/>
                  </a:lnTo>
                  <a:lnTo>
                    <a:pt x="46" y="15"/>
                  </a:lnTo>
                  <a:lnTo>
                    <a:pt x="40" y="9"/>
                  </a:lnTo>
                  <a:lnTo>
                    <a:pt x="30" y="3"/>
                  </a:lnTo>
                  <a:lnTo>
                    <a:pt x="23" y="2"/>
                  </a:lnTo>
                  <a:lnTo>
                    <a:pt x="23" y="2"/>
                  </a:lnTo>
                  <a:lnTo>
                    <a:pt x="19" y="3"/>
                  </a:lnTo>
                  <a:lnTo>
                    <a:pt x="19" y="5"/>
                  </a:lnTo>
                  <a:lnTo>
                    <a:pt x="21" y="7"/>
                  </a:lnTo>
                  <a:lnTo>
                    <a:pt x="24" y="10"/>
                  </a:lnTo>
                  <a:lnTo>
                    <a:pt x="24" y="10"/>
                  </a:lnTo>
                  <a:lnTo>
                    <a:pt x="26" y="13"/>
                  </a:lnTo>
                  <a:lnTo>
                    <a:pt x="24" y="13"/>
                  </a:lnTo>
                  <a:lnTo>
                    <a:pt x="21" y="12"/>
                  </a:lnTo>
                  <a:lnTo>
                    <a:pt x="19" y="10"/>
                  </a:lnTo>
                  <a:lnTo>
                    <a:pt x="19" y="10"/>
                  </a:lnTo>
                  <a:lnTo>
                    <a:pt x="17" y="9"/>
                  </a:lnTo>
                  <a:lnTo>
                    <a:pt x="14" y="9"/>
                  </a:lnTo>
                  <a:lnTo>
                    <a:pt x="11" y="12"/>
                  </a:lnTo>
                  <a:lnTo>
                    <a:pt x="9" y="15"/>
                  </a:lnTo>
                  <a:lnTo>
                    <a:pt x="9" y="15"/>
                  </a:lnTo>
                  <a:lnTo>
                    <a:pt x="3" y="20"/>
                  </a:lnTo>
                  <a:lnTo>
                    <a:pt x="1" y="23"/>
                  </a:lnTo>
                  <a:lnTo>
                    <a:pt x="0" y="25"/>
                  </a:lnTo>
                  <a:lnTo>
                    <a:pt x="0" y="25"/>
                  </a:lnTo>
                  <a:lnTo>
                    <a:pt x="1" y="27"/>
                  </a:lnTo>
                  <a:lnTo>
                    <a:pt x="6" y="29"/>
                  </a:lnTo>
                  <a:lnTo>
                    <a:pt x="10" y="30"/>
                  </a:lnTo>
                  <a:lnTo>
                    <a:pt x="16" y="29"/>
                  </a:lnTo>
                  <a:lnTo>
                    <a:pt x="16" y="29"/>
                  </a:lnTo>
                  <a:lnTo>
                    <a:pt x="21" y="27"/>
                  </a:lnTo>
                  <a:lnTo>
                    <a:pt x="27" y="26"/>
                  </a:lnTo>
                  <a:lnTo>
                    <a:pt x="31" y="27"/>
                  </a:lnTo>
                  <a:lnTo>
                    <a:pt x="36" y="29"/>
                  </a:lnTo>
                  <a:lnTo>
                    <a:pt x="36" y="29"/>
                  </a:lnTo>
                  <a:lnTo>
                    <a:pt x="36" y="30"/>
                  </a:lnTo>
                  <a:lnTo>
                    <a:pt x="36" y="32"/>
                  </a:lnTo>
                  <a:lnTo>
                    <a:pt x="34" y="33"/>
                  </a:lnTo>
                  <a:lnTo>
                    <a:pt x="31" y="34"/>
                  </a:lnTo>
                  <a:lnTo>
                    <a:pt x="31" y="36"/>
                  </a:lnTo>
                  <a:lnTo>
                    <a:pt x="33" y="36"/>
                  </a:lnTo>
                  <a:lnTo>
                    <a:pt x="33" y="36"/>
                  </a:lnTo>
                  <a:lnTo>
                    <a:pt x="34" y="39"/>
                  </a:lnTo>
                  <a:lnTo>
                    <a:pt x="33" y="40"/>
                  </a:lnTo>
                  <a:lnTo>
                    <a:pt x="30" y="42"/>
                  </a:lnTo>
                  <a:lnTo>
                    <a:pt x="24" y="42"/>
                  </a:lnTo>
                  <a:lnTo>
                    <a:pt x="24" y="42"/>
                  </a:lnTo>
                  <a:lnTo>
                    <a:pt x="17" y="42"/>
                  </a:lnTo>
                  <a:lnTo>
                    <a:pt x="10" y="42"/>
                  </a:lnTo>
                  <a:lnTo>
                    <a:pt x="6" y="44"/>
                  </a:lnTo>
                  <a:lnTo>
                    <a:pt x="6" y="44"/>
                  </a:lnTo>
                  <a:lnTo>
                    <a:pt x="6" y="46"/>
                  </a:lnTo>
                  <a:lnTo>
                    <a:pt x="6" y="46"/>
                  </a:lnTo>
                  <a:lnTo>
                    <a:pt x="7" y="47"/>
                  </a:lnTo>
                  <a:lnTo>
                    <a:pt x="10" y="47"/>
                  </a:lnTo>
                  <a:lnTo>
                    <a:pt x="17" y="46"/>
                  </a:lnTo>
                  <a:lnTo>
                    <a:pt x="26" y="46"/>
                  </a:lnTo>
                  <a:lnTo>
                    <a:pt x="27" y="46"/>
                  </a:lnTo>
                  <a:lnTo>
                    <a:pt x="29" y="46"/>
                  </a:lnTo>
                  <a:lnTo>
                    <a:pt x="29" y="46"/>
                  </a:lnTo>
                  <a:lnTo>
                    <a:pt x="30" y="52"/>
                  </a:lnTo>
                  <a:lnTo>
                    <a:pt x="31" y="53"/>
                  </a:lnTo>
                  <a:lnTo>
                    <a:pt x="34" y="53"/>
                  </a:lnTo>
                  <a:lnTo>
                    <a:pt x="34" y="53"/>
                  </a:lnTo>
                  <a:lnTo>
                    <a:pt x="37" y="52"/>
                  </a:lnTo>
                  <a:lnTo>
                    <a:pt x="38" y="54"/>
                  </a:lnTo>
                  <a:lnTo>
                    <a:pt x="38" y="56"/>
                  </a:lnTo>
                  <a:lnTo>
                    <a:pt x="40" y="57"/>
                  </a:lnTo>
                  <a:lnTo>
                    <a:pt x="40" y="57"/>
                  </a:lnTo>
                  <a:lnTo>
                    <a:pt x="41" y="60"/>
                  </a:lnTo>
                  <a:lnTo>
                    <a:pt x="40" y="62"/>
                  </a:lnTo>
                  <a:lnTo>
                    <a:pt x="38" y="64"/>
                  </a:lnTo>
                  <a:lnTo>
                    <a:pt x="34" y="66"/>
                  </a:lnTo>
                  <a:lnTo>
                    <a:pt x="34" y="66"/>
                  </a:lnTo>
                  <a:lnTo>
                    <a:pt x="26" y="67"/>
                  </a:lnTo>
                  <a:lnTo>
                    <a:pt x="24" y="69"/>
                  </a:lnTo>
                  <a:lnTo>
                    <a:pt x="26" y="70"/>
                  </a:lnTo>
                  <a:lnTo>
                    <a:pt x="26" y="70"/>
                  </a:lnTo>
                  <a:lnTo>
                    <a:pt x="30" y="73"/>
                  </a:lnTo>
                  <a:lnTo>
                    <a:pt x="34" y="73"/>
                  </a:lnTo>
                  <a:lnTo>
                    <a:pt x="46" y="70"/>
                  </a:lnTo>
                  <a:lnTo>
                    <a:pt x="46" y="70"/>
                  </a:lnTo>
                  <a:lnTo>
                    <a:pt x="50" y="70"/>
                  </a:lnTo>
                  <a:lnTo>
                    <a:pt x="53" y="70"/>
                  </a:lnTo>
                  <a:lnTo>
                    <a:pt x="60" y="73"/>
                  </a:lnTo>
                  <a:lnTo>
                    <a:pt x="75" y="81"/>
                  </a:lnTo>
                  <a:lnTo>
                    <a:pt x="75" y="81"/>
                  </a:lnTo>
                  <a:lnTo>
                    <a:pt x="84" y="83"/>
                  </a:lnTo>
                  <a:lnTo>
                    <a:pt x="93" y="81"/>
                  </a:lnTo>
                  <a:lnTo>
                    <a:pt x="100" y="79"/>
                  </a:lnTo>
                  <a:lnTo>
                    <a:pt x="101" y="77"/>
                  </a:lnTo>
                  <a:lnTo>
                    <a:pt x="102" y="74"/>
                  </a:lnTo>
                  <a:lnTo>
                    <a:pt x="102" y="74"/>
                  </a:lnTo>
                  <a:lnTo>
                    <a:pt x="104" y="73"/>
                  </a:lnTo>
                  <a:lnTo>
                    <a:pt x="107" y="73"/>
                  </a:lnTo>
                  <a:lnTo>
                    <a:pt x="111" y="71"/>
                  </a:lnTo>
                  <a:lnTo>
                    <a:pt x="118" y="70"/>
                  </a:lnTo>
                  <a:lnTo>
                    <a:pt x="122" y="69"/>
                  </a:lnTo>
                  <a:lnTo>
                    <a:pt x="122" y="69"/>
                  </a:lnTo>
                  <a:lnTo>
                    <a:pt x="132" y="63"/>
                  </a:lnTo>
                  <a:lnTo>
                    <a:pt x="138" y="62"/>
                  </a:lnTo>
                  <a:lnTo>
                    <a:pt x="145" y="60"/>
                  </a:lnTo>
                  <a:lnTo>
                    <a:pt x="145" y="6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7" name="Freeform 318">
              <a:extLst>
                <a:ext uri="{FF2B5EF4-FFF2-40B4-BE49-F238E27FC236}">
                  <a16:creationId xmlns:a16="http://schemas.microsoft.com/office/drawing/2014/main" id="{B919712B-6F11-48AA-A568-D2F56F6C3880}"/>
                </a:ext>
              </a:extLst>
            </p:cNvPr>
            <p:cNvSpPr>
              <a:spLocks/>
            </p:cNvSpPr>
            <p:nvPr/>
          </p:nvSpPr>
          <p:spPr bwMode="auto">
            <a:xfrm>
              <a:off x="3866931" y="2241697"/>
              <a:ext cx="96195" cy="111756"/>
            </a:xfrm>
            <a:custGeom>
              <a:avLst/>
              <a:gdLst/>
              <a:ahLst/>
              <a:cxnLst>
                <a:cxn ang="0">
                  <a:pos x="64" y="24"/>
                </a:cxn>
                <a:cxn ang="0">
                  <a:pos x="58" y="18"/>
                </a:cxn>
                <a:cxn ang="0">
                  <a:pos x="51" y="15"/>
                </a:cxn>
                <a:cxn ang="0">
                  <a:pos x="50" y="21"/>
                </a:cxn>
                <a:cxn ang="0">
                  <a:pos x="48" y="24"/>
                </a:cxn>
                <a:cxn ang="0">
                  <a:pos x="38" y="20"/>
                </a:cxn>
                <a:cxn ang="0">
                  <a:pos x="38" y="18"/>
                </a:cxn>
                <a:cxn ang="0">
                  <a:pos x="43" y="10"/>
                </a:cxn>
                <a:cxn ang="0">
                  <a:pos x="46" y="7"/>
                </a:cxn>
                <a:cxn ang="0">
                  <a:pos x="47" y="1"/>
                </a:cxn>
                <a:cxn ang="0">
                  <a:pos x="46" y="1"/>
                </a:cxn>
                <a:cxn ang="0">
                  <a:pos x="34" y="0"/>
                </a:cxn>
                <a:cxn ang="0">
                  <a:pos x="30" y="2"/>
                </a:cxn>
                <a:cxn ang="0">
                  <a:pos x="28" y="4"/>
                </a:cxn>
                <a:cxn ang="0">
                  <a:pos x="33" y="8"/>
                </a:cxn>
                <a:cxn ang="0">
                  <a:pos x="37" y="11"/>
                </a:cxn>
                <a:cxn ang="0">
                  <a:pos x="36" y="14"/>
                </a:cxn>
                <a:cxn ang="0">
                  <a:pos x="28" y="17"/>
                </a:cxn>
                <a:cxn ang="0">
                  <a:pos x="24" y="18"/>
                </a:cxn>
                <a:cxn ang="0">
                  <a:pos x="16" y="18"/>
                </a:cxn>
                <a:cxn ang="0">
                  <a:pos x="7" y="18"/>
                </a:cxn>
                <a:cxn ang="0">
                  <a:pos x="6" y="20"/>
                </a:cxn>
                <a:cxn ang="0">
                  <a:pos x="7" y="24"/>
                </a:cxn>
                <a:cxn ang="0">
                  <a:pos x="9" y="28"/>
                </a:cxn>
                <a:cxn ang="0">
                  <a:pos x="9" y="31"/>
                </a:cxn>
                <a:cxn ang="0">
                  <a:pos x="7" y="37"/>
                </a:cxn>
                <a:cxn ang="0">
                  <a:pos x="16" y="42"/>
                </a:cxn>
                <a:cxn ang="0">
                  <a:pos x="18" y="45"/>
                </a:cxn>
                <a:cxn ang="0">
                  <a:pos x="13" y="51"/>
                </a:cxn>
                <a:cxn ang="0">
                  <a:pos x="11" y="55"/>
                </a:cxn>
                <a:cxn ang="0">
                  <a:pos x="10" y="59"/>
                </a:cxn>
                <a:cxn ang="0">
                  <a:pos x="3" y="64"/>
                </a:cxn>
                <a:cxn ang="0">
                  <a:pos x="1" y="66"/>
                </a:cxn>
                <a:cxn ang="0">
                  <a:pos x="1" y="69"/>
                </a:cxn>
                <a:cxn ang="0">
                  <a:pos x="10" y="78"/>
                </a:cxn>
                <a:cxn ang="0">
                  <a:pos x="17" y="79"/>
                </a:cxn>
                <a:cxn ang="0">
                  <a:pos x="30" y="76"/>
                </a:cxn>
                <a:cxn ang="0">
                  <a:pos x="44" y="68"/>
                </a:cxn>
                <a:cxn ang="0">
                  <a:pos x="47" y="65"/>
                </a:cxn>
                <a:cxn ang="0">
                  <a:pos x="54" y="64"/>
                </a:cxn>
                <a:cxn ang="0">
                  <a:pos x="64" y="64"/>
                </a:cxn>
                <a:cxn ang="0">
                  <a:pos x="67" y="61"/>
                </a:cxn>
                <a:cxn ang="0">
                  <a:pos x="68" y="45"/>
                </a:cxn>
                <a:cxn ang="0">
                  <a:pos x="64" y="27"/>
                </a:cxn>
                <a:cxn ang="0">
                  <a:pos x="64" y="24"/>
                </a:cxn>
              </a:cxnLst>
              <a:rect l="0" t="0" r="r" b="b"/>
              <a:pathLst>
                <a:path w="68" h="79">
                  <a:moveTo>
                    <a:pt x="64" y="24"/>
                  </a:moveTo>
                  <a:lnTo>
                    <a:pt x="64" y="24"/>
                  </a:lnTo>
                  <a:lnTo>
                    <a:pt x="58" y="18"/>
                  </a:lnTo>
                  <a:lnTo>
                    <a:pt x="58" y="18"/>
                  </a:lnTo>
                  <a:lnTo>
                    <a:pt x="54" y="15"/>
                  </a:lnTo>
                  <a:lnTo>
                    <a:pt x="51" y="15"/>
                  </a:lnTo>
                  <a:lnTo>
                    <a:pt x="50" y="18"/>
                  </a:lnTo>
                  <a:lnTo>
                    <a:pt x="50" y="21"/>
                  </a:lnTo>
                  <a:lnTo>
                    <a:pt x="50" y="21"/>
                  </a:lnTo>
                  <a:lnTo>
                    <a:pt x="48" y="24"/>
                  </a:lnTo>
                  <a:lnTo>
                    <a:pt x="46" y="22"/>
                  </a:lnTo>
                  <a:lnTo>
                    <a:pt x="38" y="20"/>
                  </a:lnTo>
                  <a:lnTo>
                    <a:pt x="38" y="20"/>
                  </a:lnTo>
                  <a:lnTo>
                    <a:pt x="38" y="18"/>
                  </a:lnTo>
                  <a:lnTo>
                    <a:pt x="38" y="15"/>
                  </a:lnTo>
                  <a:lnTo>
                    <a:pt x="43" y="10"/>
                  </a:lnTo>
                  <a:lnTo>
                    <a:pt x="43" y="10"/>
                  </a:lnTo>
                  <a:lnTo>
                    <a:pt x="46" y="7"/>
                  </a:lnTo>
                  <a:lnTo>
                    <a:pt x="47" y="1"/>
                  </a:lnTo>
                  <a:lnTo>
                    <a:pt x="47" y="1"/>
                  </a:lnTo>
                  <a:lnTo>
                    <a:pt x="46" y="1"/>
                  </a:lnTo>
                  <a:lnTo>
                    <a:pt x="46" y="1"/>
                  </a:lnTo>
                  <a:lnTo>
                    <a:pt x="40" y="0"/>
                  </a:lnTo>
                  <a:lnTo>
                    <a:pt x="34" y="0"/>
                  </a:lnTo>
                  <a:lnTo>
                    <a:pt x="31" y="1"/>
                  </a:lnTo>
                  <a:lnTo>
                    <a:pt x="30" y="2"/>
                  </a:lnTo>
                  <a:lnTo>
                    <a:pt x="28" y="4"/>
                  </a:lnTo>
                  <a:lnTo>
                    <a:pt x="28" y="4"/>
                  </a:lnTo>
                  <a:lnTo>
                    <a:pt x="30" y="7"/>
                  </a:lnTo>
                  <a:lnTo>
                    <a:pt x="33" y="8"/>
                  </a:lnTo>
                  <a:lnTo>
                    <a:pt x="36" y="10"/>
                  </a:lnTo>
                  <a:lnTo>
                    <a:pt x="37" y="11"/>
                  </a:lnTo>
                  <a:lnTo>
                    <a:pt x="37" y="11"/>
                  </a:lnTo>
                  <a:lnTo>
                    <a:pt x="36" y="14"/>
                  </a:lnTo>
                  <a:lnTo>
                    <a:pt x="33" y="15"/>
                  </a:lnTo>
                  <a:lnTo>
                    <a:pt x="28" y="17"/>
                  </a:lnTo>
                  <a:lnTo>
                    <a:pt x="24" y="18"/>
                  </a:lnTo>
                  <a:lnTo>
                    <a:pt x="24" y="18"/>
                  </a:lnTo>
                  <a:lnTo>
                    <a:pt x="20" y="20"/>
                  </a:lnTo>
                  <a:lnTo>
                    <a:pt x="16" y="18"/>
                  </a:lnTo>
                  <a:lnTo>
                    <a:pt x="11" y="18"/>
                  </a:lnTo>
                  <a:lnTo>
                    <a:pt x="7" y="18"/>
                  </a:lnTo>
                  <a:lnTo>
                    <a:pt x="7" y="18"/>
                  </a:lnTo>
                  <a:lnTo>
                    <a:pt x="6" y="20"/>
                  </a:lnTo>
                  <a:lnTo>
                    <a:pt x="4" y="21"/>
                  </a:lnTo>
                  <a:lnTo>
                    <a:pt x="7" y="24"/>
                  </a:lnTo>
                  <a:lnTo>
                    <a:pt x="9" y="27"/>
                  </a:lnTo>
                  <a:lnTo>
                    <a:pt x="9" y="28"/>
                  </a:lnTo>
                  <a:lnTo>
                    <a:pt x="9" y="31"/>
                  </a:lnTo>
                  <a:lnTo>
                    <a:pt x="9" y="31"/>
                  </a:lnTo>
                  <a:lnTo>
                    <a:pt x="7" y="34"/>
                  </a:lnTo>
                  <a:lnTo>
                    <a:pt x="7" y="37"/>
                  </a:lnTo>
                  <a:lnTo>
                    <a:pt x="16" y="42"/>
                  </a:lnTo>
                  <a:lnTo>
                    <a:pt x="16" y="42"/>
                  </a:lnTo>
                  <a:lnTo>
                    <a:pt x="17" y="44"/>
                  </a:lnTo>
                  <a:lnTo>
                    <a:pt x="18" y="45"/>
                  </a:lnTo>
                  <a:lnTo>
                    <a:pt x="16" y="48"/>
                  </a:lnTo>
                  <a:lnTo>
                    <a:pt x="13" y="51"/>
                  </a:lnTo>
                  <a:lnTo>
                    <a:pt x="11" y="54"/>
                  </a:lnTo>
                  <a:lnTo>
                    <a:pt x="11" y="55"/>
                  </a:lnTo>
                  <a:lnTo>
                    <a:pt x="11" y="55"/>
                  </a:lnTo>
                  <a:lnTo>
                    <a:pt x="10" y="59"/>
                  </a:lnTo>
                  <a:lnTo>
                    <a:pt x="7" y="61"/>
                  </a:lnTo>
                  <a:lnTo>
                    <a:pt x="3" y="64"/>
                  </a:lnTo>
                  <a:lnTo>
                    <a:pt x="1" y="66"/>
                  </a:lnTo>
                  <a:lnTo>
                    <a:pt x="1" y="66"/>
                  </a:lnTo>
                  <a:lnTo>
                    <a:pt x="0" y="68"/>
                  </a:lnTo>
                  <a:lnTo>
                    <a:pt x="1" y="69"/>
                  </a:lnTo>
                  <a:lnTo>
                    <a:pt x="4" y="74"/>
                  </a:lnTo>
                  <a:lnTo>
                    <a:pt x="10" y="78"/>
                  </a:lnTo>
                  <a:lnTo>
                    <a:pt x="17" y="79"/>
                  </a:lnTo>
                  <a:lnTo>
                    <a:pt x="17" y="79"/>
                  </a:lnTo>
                  <a:lnTo>
                    <a:pt x="23" y="78"/>
                  </a:lnTo>
                  <a:lnTo>
                    <a:pt x="30" y="76"/>
                  </a:lnTo>
                  <a:lnTo>
                    <a:pt x="37" y="72"/>
                  </a:lnTo>
                  <a:lnTo>
                    <a:pt x="44" y="68"/>
                  </a:lnTo>
                  <a:lnTo>
                    <a:pt x="44" y="68"/>
                  </a:lnTo>
                  <a:lnTo>
                    <a:pt x="47" y="65"/>
                  </a:lnTo>
                  <a:lnTo>
                    <a:pt x="50" y="64"/>
                  </a:lnTo>
                  <a:lnTo>
                    <a:pt x="54" y="64"/>
                  </a:lnTo>
                  <a:lnTo>
                    <a:pt x="58" y="65"/>
                  </a:lnTo>
                  <a:lnTo>
                    <a:pt x="64" y="64"/>
                  </a:lnTo>
                  <a:lnTo>
                    <a:pt x="64" y="64"/>
                  </a:lnTo>
                  <a:lnTo>
                    <a:pt x="67" y="61"/>
                  </a:lnTo>
                  <a:lnTo>
                    <a:pt x="67" y="56"/>
                  </a:lnTo>
                  <a:lnTo>
                    <a:pt x="68" y="45"/>
                  </a:lnTo>
                  <a:lnTo>
                    <a:pt x="67" y="34"/>
                  </a:lnTo>
                  <a:lnTo>
                    <a:pt x="64" y="27"/>
                  </a:lnTo>
                  <a:lnTo>
                    <a:pt x="64" y="27"/>
                  </a:lnTo>
                  <a:lnTo>
                    <a:pt x="64" y="24"/>
                  </a:lnTo>
                  <a:lnTo>
                    <a:pt x="64" y="2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8" name="Freeform 319">
              <a:extLst>
                <a:ext uri="{FF2B5EF4-FFF2-40B4-BE49-F238E27FC236}">
                  <a16:creationId xmlns:a16="http://schemas.microsoft.com/office/drawing/2014/main" id="{9DB80B5A-DC98-4A89-AA92-6D255CA92A00}"/>
                </a:ext>
              </a:extLst>
            </p:cNvPr>
            <p:cNvSpPr>
              <a:spLocks noEditPoints="1"/>
            </p:cNvSpPr>
            <p:nvPr/>
          </p:nvSpPr>
          <p:spPr bwMode="auto">
            <a:xfrm>
              <a:off x="3920687" y="2115795"/>
              <a:ext cx="223511" cy="284341"/>
            </a:xfrm>
            <a:custGeom>
              <a:avLst/>
              <a:gdLst/>
              <a:ahLst/>
              <a:cxnLst>
                <a:cxn ang="0">
                  <a:pos x="15" y="89"/>
                </a:cxn>
                <a:cxn ang="0">
                  <a:pos x="0" y="104"/>
                </a:cxn>
                <a:cxn ang="0">
                  <a:pos x="12" y="110"/>
                </a:cxn>
                <a:cxn ang="0">
                  <a:pos x="20" y="107"/>
                </a:cxn>
                <a:cxn ang="0">
                  <a:pos x="39" y="104"/>
                </a:cxn>
                <a:cxn ang="0">
                  <a:pos x="29" y="87"/>
                </a:cxn>
                <a:cxn ang="0">
                  <a:pos x="151" y="137"/>
                </a:cxn>
                <a:cxn ang="0">
                  <a:pos x="138" y="140"/>
                </a:cxn>
                <a:cxn ang="0">
                  <a:pos x="134" y="128"/>
                </a:cxn>
                <a:cxn ang="0">
                  <a:pos x="128" y="118"/>
                </a:cxn>
                <a:cxn ang="0">
                  <a:pos x="117" y="100"/>
                </a:cxn>
                <a:cxn ang="0">
                  <a:pos x="106" y="80"/>
                </a:cxn>
                <a:cxn ang="0">
                  <a:pos x="91" y="69"/>
                </a:cxn>
                <a:cxn ang="0">
                  <a:pos x="83" y="63"/>
                </a:cxn>
                <a:cxn ang="0">
                  <a:pos x="99" y="32"/>
                </a:cxn>
                <a:cxn ang="0">
                  <a:pos x="69" y="30"/>
                </a:cxn>
                <a:cxn ang="0">
                  <a:pos x="64" y="25"/>
                </a:cxn>
                <a:cxn ang="0">
                  <a:pos x="76" y="9"/>
                </a:cxn>
                <a:cxn ang="0">
                  <a:pos x="74" y="3"/>
                </a:cxn>
                <a:cxn ang="0">
                  <a:pos x="54" y="9"/>
                </a:cxn>
                <a:cxn ang="0">
                  <a:pos x="44" y="22"/>
                </a:cxn>
                <a:cxn ang="0">
                  <a:pos x="37" y="33"/>
                </a:cxn>
                <a:cxn ang="0">
                  <a:pos x="29" y="33"/>
                </a:cxn>
                <a:cxn ang="0">
                  <a:pos x="25" y="40"/>
                </a:cxn>
                <a:cxn ang="0">
                  <a:pos x="35" y="47"/>
                </a:cxn>
                <a:cxn ang="0">
                  <a:pos x="32" y="60"/>
                </a:cxn>
                <a:cxn ang="0">
                  <a:pos x="36" y="66"/>
                </a:cxn>
                <a:cxn ang="0">
                  <a:pos x="25" y="74"/>
                </a:cxn>
                <a:cxn ang="0">
                  <a:pos x="36" y="70"/>
                </a:cxn>
                <a:cxn ang="0">
                  <a:pos x="44" y="79"/>
                </a:cxn>
                <a:cxn ang="0">
                  <a:pos x="52" y="67"/>
                </a:cxn>
                <a:cxn ang="0">
                  <a:pos x="53" y="80"/>
                </a:cxn>
                <a:cxn ang="0">
                  <a:pos x="47" y="96"/>
                </a:cxn>
                <a:cxn ang="0">
                  <a:pos x="70" y="91"/>
                </a:cxn>
                <a:cxn ang="0">
                  <a:pos x="72" y="100"/>
                </a:cxn>
                <a:cxn ang="0">
                  <a:pos x="81" y="110"/>
                </a:cxn>
                <a:cxn ang="0">
                  <a:pos x="80" y="127"/>
                </a:cxn>
                <a:cxn ang="0">
                  <a:pos x="63" y="127"/>
                </a:cxn>
                <a:cxn ang="0">
                  <a:pos x="57" y="133"/>
                </a:cxn>
                <a:cxn ang="0">
                  <a:pos x="59" y="143"/>
                </a:cxn>
                <a:cxn ang="0">
                  <a:pos x="53" y="155"/>
                </a:cxn>
                <a:cxn ang="0">
                  <a:pos x="46" y="163"/>
                </a:cxn>
                <a:cxn ang="0">
                  <a:pos x="57" y="164"/>
                </a:cxn>
                <a:cxn ang="0">
                  <a:pos x="76" y="170"/>
                </a:cxn>
                <a:cxn ang="0">
                  <a:pos x="81" y="173"/>
                </a:cxn>
                <a:cxn ang="0">
                  <a:pos x="63" y="175"/>
                </a:cxn>
                <a:cxn ang="0">
                  <a:pos x="43" y="200"/>
                </a:cxn>
                <a:cxn ang="0">
                  <a:pos x="59" y="192"/>
                </a:cxn>
                <a:cxn ang="0">
                  <a:pos x="70" y="192"/>
                </a:cxn>
                <a:cxn ang="0">
                  <a:pos x="81" y="187"/>
                </a:cxn>
                <a:cxn ang="0">
                  <a:pos x="99" y="184"/>
                </a:cxn>
                <a:cxn ang="0">
                  <a:pos x="118" y="184"/>
                </a:cxn>
                <a:cxn ang="0">
                  <a:pos x="151" y="174"/>
                </a:cxn>
                <a:cxn ang="0">
                  <a:pos x="141" y="168"/>
                </a:cxn>
                <a:cxn ang="0">
                  <a:pos x="158" y="145"/>
                </a:cxn>
              </a:cxnLst>
              <a:rect l="0" t="0" r="r" b="b"/>
              <a:pathLst>
                <a:path w="158" h="201">
                  <a:moveTo>
                    <a:pt x="29" y="87"/>
                  </a:moveTo>
                  <a:lnTo>
                    <a:pt x="29" y="87"/>
                  </a:lnTo>
                  <a:lnTo>
                    <a:pt x="27" y="86"/>
                  </a:lnTo>
                  <a:lnTo>
                    <a:pt x="25" y="84"/>
                  </a:lnTo>
                  <a:lnTo>
                    <a:pt x="19" y="86"/>
                  </a:lnTo>
                  <a:lnTo>
                    <a:pt x="15" y="89"/>
                  </a:lnTo>
                  <a:lnTo>
                    <a:pt x="9" y="90"/>
                  </a:lnTo>
                  <a:lnTo>
                    <a:pt x="9" y="90"/>
                  </a:lnTo>
                  <a:lnTo>
                    <a:pt x="8" y="96"/>
                  </a:lnTo>
                  <a:lnTo>
                    <a:pt x="5" y="99"/>
                  </a:lnTo>
                  <a:lnTo>
                    <a:pt x="5" y="99"/>
                  </a:lnTo>
                  <a:lnTo>
                    <a:pt x="0" y="104"/>
                  </a:lnTo>
                  <a:lnTo>
                    <a:pt x="0" y="107"/>
                  </a:lnTo>
                  <a:lnTo>
                    <a:pt x="0" y="109"/>
                  </a:lnTo>
                  <a:lnTo>
                    <a:pt x="0" y="109"/>
                  </a:lnTo>
                  <a:lnTo>
                    <a:pt x="8" y="111"/>
                  </a:lnTo>
                  <a:lnTo>
                    <a:pt x="10" y="113"/>
                  </a:lnTo>
                  <a:lnTo>
                    <a:pt x="12" y="110"/>
                  </a:lnTo>
                  <a:lnTo>
                    <a:pt x="12" y="110"/>
                  </a:lnTo>
                  <a:lnTo>
                    <a:pt x="12" y="107"/>
                  </a:lnTo>
                  <a:lnTo>
                    <a:pt x="13" y="104"/>
                  </a:lnTo>
                  <a:lnTo>
                    <a:pt x="16" y="104"/>
                  </a:lnTo>
                  <a:lnTo>
                    <a:pt x="20" y="107"/>
                  </a:lnTo>
                  <a:lnTo>
                    <a:pt x="20" y="107"/>
                  </a:lnTo>
                  <a:lnTo>
                    <a:pt x="26" y="113"/>
                  </a:lnTo>
                  <a:lnTo>
                    <a:pt x="26" y="113"/>
                  </a:lnTo>
                  <a:lnTo>
                    <a:pt x="27" y="110"/>
                  </a:lnTo>
                  <a:lnTo>
                    <a:pt x="30" y="109"/>
                  </a:lnTo>
                  <a:lnTo>
                    <a:pt x="35" y="107"/>
                  </a:lnTo>
                  <a:lnTo>
                    <a:pt x="39" y="104"/>
                  </a:lnTo>
                  <a:lnTo>
                    <a:pt x="39" y="104"/>
                  </a:lnTo>
                  <a:lnTo>
                    <a:pt x="39" y="103"/>
                  </a:lnTo>
                  <a:lnTo>
                    <a:pt x="40" y="101"/>
                  </a:lnTo>
                  <a:lnTo>
                    <a:pt x="37" y="97"/>
                  </a:lnTo>
                  <a:lnTo>
                    <a:pt x="35" y="91"/>
                  </a:lnTo>
                  <a:lnTo>
                    <a:pt x="29" y="87"/>
                  </a:lnTo>
                  <a:lnTo>
                    <a:pt x="29" y="87"/>
                  </a:lnTo>
                  <a:close/>
                  <a:moveTo>
                    <a:pt x="158" y="145"/>
                  </a:moveTo>
                  <a:lnTo>
                    <a:pt x="158" y="145"/>
                  </a:lnTo>
                  <a:lnTo>
                    <a:pt x="158" y="143"/>
                  </a:lnTo>
                  <a:lnTo>
                    <a:pt x="157" y="141"/>
                  </a:lnTo>
                  <a:lnTo>
                    <a:pt x="151" y="137"/>
                  </a:lnTo>
                  <a:lnTo>
                    <a:pt x="145" y="136"/>
                  </a:lnTo>
                  <a:lnTo>
                    <a:pt x="143" y="137"/>
                  </a:lnTo>
                  <a:lnTo>
                    <a:pt x="143" y="137"/>
                  </a:lnTo>
                  <a:lnTo>
                    <a:pt x="143" y="137"/>
                  </a:lnTo>
                  <a:lnTo>
                    <a:pt x="140" y="140"/>
                  </a:lnTo>
                  <a:lnTo>
                    <a:pt x="138" y="140"/>
                  </a:lnTo>
                  <a:lnTo>
                    <a:pt x="136" y="138"/>
                  </a:lnTo>
                  <a:lnTo>
                    <a:pt x="134" y="137"/>
                  </a:lnTo>
                  <a:lnTo>
                    <a:pt x="134" y="137"/>
                  </a:lnTo>
                  <a:lnTo>
                    <a:pt x="133" y="133"/>
                  </a:lnTo>
                  <a:lnTo>
                    <a:pt x="134" y="131"/>
                  </a:lnTo>
                  <a:lnTo>
                    <a:pt x="134" y="128"/>
                  </a:lnTo>
                  <a:lnTo>
                    <a:pt x="134" y="127"/>
                  </a:lnTo>
                  <a:lnTo>
                    <a:pt x="134" y="127"/>
                  </a:lnTo>
                  <a:lnTo>
                    <a:pt x="131" y="127"/>
                  </a:lnTo>
                  <a:lnTo>
                    <a:pt x="130" y="124"/>
                  </a:lnTo>
                  <a:lnTo>
                    <a:pt x="128" y="121"/>
                  </a:lnTo>
                  <a:lnTo>
                    <a:pt x="128" y="118"/>
                  </a:lnTo>
                  <a:lnTo>
                    <a:pt x="128" y="118"/>
                  </a:lnTo>
                  <a:lnTo>
                    <a:pt x="128" y="116"/>
                  </a:lnTo>
                  <a:lnTo>
                    <a:pt x="126" y="109"/>
                  </a:lnTo>
                  <a:lnTo>
                    <a:pt x="121" y="103"/>
                  </a:lnTo>
                  <a:lnTo>
                    <a:pt x="120" y="100"/>
                  </a:lnTo>
                  <a:lnTo>
                    <a:pt x="117" y="100"/>
                  </a:lnTo>
                  <a:lnTo>
                    <a:pt x="117" y="100"/>
                  </a:lnTo>
                  <a:lnTo>
                    <a:pt x="114" y="99"/>
                  </a:lnTo>
                  <a:lnTo>
                    <a:pt x="111" y="96"/>
                  </a:lnTo>
                  <a:lnTo>
                    <a:pt x="109" y="91"/>
                  </a:lnTo>
                  <a:lnTo>
                    <a:pt x="106" y="80"/>
                  </a:lnTo>
                  <a:lnTo>
                    <a:pt x="106" y="80"/>
                  </a:lnTo>
                  <a:lnTo>
                    <a:pt x="104" y="77"/>
                  </a:lnTo>
                  <a:lnTo>
                    <a:pt x="101" y="76"/>
                  </a:lnTo>
                  <a:lnTo>
                    <a:pt x="99" y="74"/>
                  </a:lnTo>
                  <a:lnTo>
                    <a:pt x="96" y="72"/>
                  </a:lnTo>
                  <a:lnTo>
                    <a:pt x="96" y="72"/>
                  </a:lnTo>
                  <a:lnTo>
                    <a:pt x="91" y="69"/>
                  </a:lnTo>
                  <a:lnTo>
                    <a:pt x="87" y="69"/>
                  </a:lnTo>
                  <a:lnTo>
                    <a:pt x="81" y="70"/>
                  </a:lnTo>
                  <a:lnTo>
                    <a:pt x="81" y="70"/>
                  </a:lnTo>
                  <a:lnTo>
                    <a:pt x="80" y="69"/>
                  </a:lnTo>
                  <a:lnTo>
                    <a:pt x="80" y="66"/>
                  </a:lnTo>
                  <a:lnTo>
                    <a:pt x="83" y="63"/>
                  </a:lnTo>
                  <a:lnTo>
                    <a:pt x="87" y="59"/>
                  </a:lnTo>
                  <a:lnTo>
                    <a:pt x="87" y="59"/>
                  </a:lnTo>
                  <a:lnTo>
                    <a:pt x="91" y="53"/>
                  </a:lnTo>
                  <a:lnTo>
                    <a:pt x="94" y="44"/>
                  </a:lnTo>
                  <a:lnTo>
                    <a:pt x="97" y="36"/>
                  </a:lnTo>
                  <a:lnTo>
                    <a:pt x="99" y="32"/>
                  </a:lnTo>
                  <a:lnTo>
                    <a:pt x="99" y="32"/>
                  </a:lnTo>
                  <a:lnTo>
                    <a:pt x="97" y="30"/>
                  </a:lnTo>
                  <a:lnTo>
                    <a:pt x="94" y="29"/>
                  </a:lnTo>
                  <a:lnTo>
                    <a:pt x="86" y="27"/>
                  </a:lnTo>
                  <a:lnTo>
                    <a:pt x="76" y="29"/>
                  </a:lnTo>
                  <a:lnTo>
                    <a:pt x="69" y="30"/>
                  </a:lnTo>
                  <a:lnTo>
                    <a:pt x="69" y="30"/>
                  </a:lnTo>
                  <a:lnTo>
                    <a:pt x="66" y="30"/>
                  </a:lnTo>
                  <a:lnTo>
                    <a:pt x="63" y="29"/>
                  </a:lnTo>
                  <a:lnTo>
                    <a:pt x="62" y="26"/>
                  </a:lnTo>
                  <a:lnTo>
                    <a:pt x="64" y="25"/>
                  </a:lnTo>
                  <a:lnTo>
                    <a:pt x="64" y="25"/>
                  </a:lnTo>
                  <a:lnTo>
                    <a:pt x="67" y="22"/>
                  </a:lnTo>
                  <a:lnTo>
                    <a:pt x="72" y="19"/>
                  </a:lnTo>
                  <a:lnTo>
                    <a:pt x="74" y="15"/>
                  </a:lnTo>
                  <a:lnTo>
                    <a:pt x="76" y="12"/>
                  </a:lnTo>
                  <a:lnTo>
                    <a:pt x="76" y="12"/>
                  </a:lnTo>
                  <a:lnTo>
                    <a:pt x="76" y="9"/>
                  </a:lnTo>
                  <a:lnTo>
                    <a:pt x="79" y="6"/>
                  </a:lnTo>
                  <a:lnTo>
                    <a:pt x="79" y="5"/>
                  </a:lnTo>
                  <a:lnTo>
                    <a:pt x="79" y="2"/>
                  </a:lnTo>
                  <a:lnTo>
                    <a:pt x="79" y="2"/>
                  </a:lnTo>
                  <a:lnTo>
                    <a:pt x="76" y="0"/>
                  </a:lnTo>
                  <a:lnTo>
                    <a:pt x="74" y="3"/>
                  </a:lnTo>
                  <a:lnTo>
                    <a:pt x="73" y="6"/>
                  </a:lnTo>
                  <a:lnTo>
                    <a:pt x="72" y="8"/>
                  </a:lnTo>
                  <a:lnTo>
                    <a:pt x="72" y="8"/>
                  </a:lnTo>
                  <a:lnTo>
                    <a:pt x="69" y="9"/>
                  </a:lnTo>
                  <a:lnTo>
                    <a:pt x="64" y="10"/>
                  </a:lnTo>
                  <a:lnTo>
                    <a:pt x="54" y="9"/>
                  </a:lnTo>
                  <a:lnTo>
                    <a:pt x="54" y="9"/>
                  </a:lnTo>
                  <a:lnTo>
                    <a:pt x="52" y="9"/>
                  </a:lnTo>
                  <a:lnTo>
                    <a:pt x="49" y="9"/>
                  </a:lnTo>
                  <a:lnTo>
                    <a:pt x="46" y="13"/>
                  </a:lnTo>
                  <a:lnTo>
                    <a:pt x="44" y="17"/>
                  </a:lnTo>
                  <a:lnTo>
                    <a:pt x="44" y="22"/>
                  </a:lnTo>
                  <a:lnTo>
                    <a:pt x="44" y="22"/>
                  </a:lnTo>
                  <a:lnTo>
                    <a:pt x="43" y="25"/>
                  </a:lnTo>
                  <a:lnTo>
                    <a:pt x="40" y="27"/>
                  </a:lnTo>
                  <a:lnTo>
                    <a:pt x="37" y="30"/>
                  </a:lnTo>
                  <a:lnTo>
                    <a:pt x="37" y="33"/>
                  </a:lnTo>
                  <a:lnTo>
                    <a:pt x="37" y="33"/>
                  </a:lnTo>
                  <a:lnTo>
                    <a:pt x="37" y="36"/>
                  </a:lnTo>
                  <a:lnTo>
                    <a:pt x="36" y="37"/>
                  </a:lnTo>
                  <a:lnTo>
                    <a:pt x="35" y="37"/>
                  </a:lnTo>
                  <a:lnTo>
                    <a:pt x="33" y="37"/>
                  </a:lnTo>
                  <a:lnTo>
                    <a:pt x="33" y="37"/>
                  </a:lnTo>
                  <a:lnTo>
                    <a:pt x="29" y="33"/>
                  </a:lnTo>
                  <a:lnTo>
                    <a:pt x="26" y="32"/>
                  </a:lnTo>
                  <a:lnTo>
                    <a:pt x="23" y="33"/>
                  </a:lnTo>
                  <a:lnTo>
                    <a:pt x="23" y="33"/>
                  </a:lnTo>
                  <a:lnTo>
                    <a:pt x="22" y="35"/>
                  </a:lnTo>
                  <a:lnTo>
                    <a:pt x="22" y="37"/>
                  </a:lnTo>
                  <a:lnTo>
                    <a:pt x="25" y="40"/>
                  </a:lnTo>
                  <a:lnTo>
                    <a:pt x="29" y="42"/>
                  </a:lnTo>
                  <a:lnTo>
                    <a:pt x="35" y="43"/>
                  </a:lnTo>
                  <a:lnTo>
                    <a:pt x="35" y="43"/>
                  </a:lnTo>
                  <a:lnTo>
                    <a:pt x="36" y="43"/>
                  </a:lnTo>
                  <a:lnTo>
                    <a:pt x="36" y="44"/>
                  </a:lnTo>
                  <a:lnTo>
                    <a:pt x="35" y="47"/>
                  </a:lnTo>
                  <a:lnTo>
                    <a:pt x="30" y="50"/>
                  </a:lnTo>
                  <a:lnTo>
                    <a:pt x="29" y="54"/>
                  </a:lnTo>
                  <a:lnTo>
                    <a:pt x="29" y="54"/>
                  </a:lnTo>
                  <a:lnTo>
                    <a:pt x="29" y="57"/>
                  </a:lnTo>
                  <a:lnTo>
                    <a:pt x="29" y="59"/>
                  </a:lnTo>
                  <a:lnTo>
                    <a:pt x="32" y="60"/>
                  </a:lnTo>
                  <a:lnTo>
                    <a:pt x="36" y="62"/>
                  </a:lnTo>
                  <a:lnTo>
                    <a:pt x="36" y="62"/>
                  </a:lnTo>
                  <a:lnTo>
                    <a:pt x="37" y="63"/>
                  </a:lnTo>
                  <a:lnTo>
                    <a:pt x="37" y="63"/>
                  </a:lnTo>
                  <a:lnTo>
                    <a:pt x="37" y="66"/>
                  </a:lnTo>
                  <a:lnTo>
                    <a:pt x="36" y="66"/>
                  </a:lnTo>
                  <a:lnTo>
                    <a:pt x="30" y="69"/>
                  </a:lnTo>
                  <a:lnTo>
                    <a:pt x="26" y="70"/>
                  </a:lnTo>
                  <a:lnTo>
                    <a:pt x="25" y="72"/>
                  </a:lnTo>
                  <a:lnTo>
                    <a:pt x="25" y="73"/>
                  </a:lnTo>
                  <a:lnTo>
                    <a:pt x="25" y="73"/>
                  </a:lnTo>
                  <a:lnTo>
                    <a:pt x="25" y="74"/>
                  </a:lnTo>
                  <a:lnTo>
                    <a:pt x="25" y="74"/>
                  </a:lnTo>
                  <a:lnTo>
                    <a:pt x="29" y="74"/>
                  </a:lnTo>
                  <a:lnTo>
                    <a:pt x="36" y="70"/>
                  </a:lnTo>
                  <a:lnTo>
                    <a:pt x="36" y="70"/>
                  </a:lnTo>
                  <a:lnTo>
                    <a:pt x="36" y="70"/>
                  </a:lnTo>
                  <a:lnTo>
                    <a:pt x="36" y="70"/>
                  </a:lnTo>
                  <a:lnTo>
                    <a:pt x="37" y="74"/>
                  </a:lnTo>
                  <a:lnTo>
                    <a:pt x="37" y="79"/>
                  </a:lnTo>
                  <a:lnTo>
                    <a:pt x="39" y="79"/>
                  </a:lnTo>
                  <a:lnTo>
                    <a:pt x="42" y="79"/>
                  </a:lnTo>
                  <a:lnTo>
                    <a:pt x="42" y="79"/>
                  </a:lnTo>
                  <a:lnTo>
                    <a:pt x="44" y="79"/>
                  </a:lnTo>
                  <a:lnTo>
                    <a:pt x="46" y="77"/>
                  </a:lnTo>
                  <a:lnTo>
                    <a:pt x="49" y="72"/>
                  </a:lnTo>
                  <a:lnTo>
                    <a:pt x="50" y="69"/>
                  </a:lnTo>
                  <a:lnTo>
                    <a:pt x="50" y="67"/>
                  </a:lnTo>
                  <a:lnTo>
                    <a:pt x="52" y="67"/>
                  </a:lnTo>
                  <a:lnTo>
                    <a:pt x="52" y="67"/>
                  </a:lnTo>
                  <a:lnTo>
                    <a:pt x="52" y="67"/>
                  </a:lnTo>
                  <a:lnTo>
                    <a:pt x="52" y="70"/>
                  </a:lnTo>
                  <a:lnTo>
                    <a:pt x="52" y="74"/>
                  </a:lnTo>
                  <a:lnTo>
                    <a:pt x="53" y="77"/>
                  </a:lnTo>
                  <a:lnTo>
                    <a:pt x="53" y="77"/>
                  </a:lnTo>
                  <a:lnTo>
                    <a:pt x="53" y="80"/>
                  </a:lnTo>
                  <a:lnTo>
                    <a:pt x="53" y="81"/>
                  </a:lnTo>
                  <a:lnTo>
                    <a:pt x="50" y="86"/>
                  </a:lnTo>
                  <a:lnTo>
                    <a:pt x="47" y="90"/>
                  </a:lnTo>
                  <a:lnTo>
                    <a:pt x="47" y="94"/>
                  </a:lnTo>
                  <a:lnTo>
                    <a:pt x="47" y="94"/>
                  </a:lnTo>
                  <a:lnTo>
                    <a:pt x="47" y="96"/>
                  </a:lnTo>
                  <a:lnTo>
                    <a:pt x="50" y="96"/>
                  </a:lnTo>
                  <a:lnTo>
                    <a:pt x="56" y="96"/>
                  </a:lnTo>
                  <a:lnTo>
                    <a:pt x="64" y="96"/>
                  </a:lnTo>
                  <a:lnTo>
                    <a:pt x="67" y="94"/>
                  </a:lnTo>
                  <a:lnTo>
                    <a:pt x="70" y="91"/>
                  </a:lnTo>
                  <a:lnTo>
                    <a:pt x="70" y="91"/>
                  </a:lnTo>
                  <a:lnTo>
                    <a:pt x="73" y="90"/>
                  </a:lnTo>
                  <a:lnTo>
                    <a:pt x="76" y="90"/>
                  </a:lnTo>
                  <a:lnTo>
                    <a:pt x="76" y="93"/>
                  </a:lnTo>
                  <a:lnTo>
                    <a:pt x="74" y="97"/>
                  </a:lnTo>
                  <a:lnTo>
                    <a:pt x="74" y="97"/>
                  </a:lnTo>
                  <a:lnTo>
                    <a:pt x="72" y="100"/>
                  </a:lnTo>
                  <a:lnTo>
                    <a:pt x="72" y="103"/>
                  </a:lnTo>
                  <a:lnTo>
                    <a:pt x="73" y="104"/>
                  </a:lnTo>
                  <a:lnTo>
                    <a:pt x="77" y="107"/>
                  </a:lnTo>
                  <a:lnTo>
                    <a:pt x="77" y="107"/>
                  </a:lnTo>
                  <a:lnTo>
                    <a:pt x="81" y="109"/>
                  </a:lnTo>
                  <a:lnTo>
                    <a:pt x="81" y="110"/>
                  </a:lnTo>
                  <a:lnTo>
                    <a:pt x="81" y="113"/>
                  </a:lnTo>
                  <a:lnTo>
                    <a:pt x="81" y="113"/>
                  </a:lnTo>
                  <a:lnTo>
                    <a:pt x="80" y="116"/>
                  </a:lnTo>
                  <a:lnTo>
                    <a:pt x="80" y="120"/>
                  </a:lnTo>
                  <a:lnTo>
                    <a:pt x="80" y="127"/>
                  </a:lnTo>
                  <a:lnTo>
                    <a:pt x="80" y="127"/>
                  </a:lnTo>
                  <a:lnTo>
                    <a:pt x="79" y="128"/>
                  </a:lnTo>
                  <a:lnTo>
                    <a:pt x="76" y="128"/>
                  </a:lnTo>
                  <a:lnTo>
                    <a:pt x="72" y="130"/>
                  </a:lnTo>
                  <a:lnTo>
                    <a:pt x="66" y="128"/>
                  </a:lnTo>
                  <a:lnTo>
                    <a:pt x="63" y="127"/>
                  </a:lnTo>
                  <a:lnTo>
                    <a:pt x="63" y="127"/>
                  </a:lnTo>
                  <a:lnTo>
                    <a:pt x="62" y="127"/>
                  </a:lnTo>
                  <a:lnTo>
                    <a:pt x="60" y="127"/>
                  </a:lnTo>
                  <a:lnTo>
                    <a:pt x="59" y="128"/>
                  </a:lnTo>
                  <a:lnTo>
                    <a:pt x="59" y="130"/>
                  </a:lnTo>
                  <a:lnTo>
                    <a:pt x="59" y="130"/>
                  </a:lnTo>
                  <a:lnTo>
                    <a:pt x="57" y="133"/>
                  </a:lnTo>
                  <a:lnTo>
                    <a:pt x="56" y="136"/>
                  </a:lnTo>
                  <a:lnTo>
                    <a:pt x="54" y="138"/>
                  </a:lnTo>
                  <a:lnTo>
                    <a:pt x="53" y="140"/>
                  </a:lnTo>
                  <a:lnTo>
                    <a:pt x="53" y="140"/>
                  </a:lnTo>
                  <a:lnTo>
                    <a:pt x="54" y="141"/>
                  </a:lnTo>
                  <a:lnTo>
                    <a:pt x="59" y="143"/>
                  </a:lnTo>
                  <a:lnTo>
                    <a:pt x="62" y="144"/>
                  </a:lnTo>
                  <a:lnTo>
                    <a:pt x="63" y="147"/>
                  </a:lnTo>
                  <a:lnTo>
                    <a:pt x="63" y="147"/>
                  </a:lnTo>
                  <a:lnTo>
                    <a:pt x="62" y="150"/>
                  </a:lnTo>
                  <a:lnTo>
                    <a:pt x="59" y="153"/>
                  </a:lnTo>
                  <a:lnTo>
                    <a:pt x="53" y="155"/>
                  </a:lnTo>
                  <a:lnTo>
                    <a:pt x="47" y="157"/>
                  </a:lnTo>
                  <a:lnTo>
                    <a:pt x="47" y="157"/>
                  </a:lnTo>
                  <a:lnTo>
                    <a:pt x="44" y="158"/>
                  </a:lnTo>
                  <a:lnTo>
                    <a:pt x="44" y="160"/>
                  </a:lnTo>
                  <a:lnTo>
                    <a:pt x="44" y="161"/>
                  </a:lnTo>
                  <a:lnTo>
                    <a:pt x="46" y="163"/>
                  </a:lnTo>
                  <a:lnTo>
                    <a:pt x="50" y="164"/>
                  </a:lnTo>
                  <a:lnTo>
                    <a:pt x="52" y="164"/>
                  </a:lnTo>
                  <a:lnTo>
                    <a:pt x="53" y="164"/>
                  </a:lnTo>
                  <a:lnTo>
                    <a:pt x="53" y="164"/>
                  </a:lnTo>
                  <a:lnTo>
                    <a:pt x="56" y="163"/>
                  </a:lnTo>
                  <a:lnTo>
                    <a:pt x="57" y="164"/>
                  </a:lnTo>
                  <a:lnTo>
                    <a:pt x="60" y="165"/>
                  </a:lnTo>
                  <a:lnTo>
                    <a:pt x="63" y="165"/>
                  </a:lnTo>
                  <a:lnTo>
                    <a:pt x="63" y="165"/>
                  </a:lnTo>
                  <a:lnTo>
                    <a:pt x="67" y="167"/>
                  </a:lnTo>
                  <a:lnTo>
                    <a:pt x="72" y="168"/>
                  </a:lnTo>
                  <a:lnTo>
                    <a:pt x="76" y="170"/>
                  </a:lnTo>
                  <a:lnTo>
                    <a:pt x="80" y="168"/>
                  </a:lnTo>
                  <a:lnTo>
                    <a:pt x="80" y="168"/>
                  </a:lnTo>
                  <a:lnTo>
                    <a:pt x="84" y="167"/>
                  </a:lnTo>
                  <a:lnTo>
                    <a:pt x="86" y="168"/>
                  </a:lnTo>
                  <a:lnTo>
                    <a:pt x="84" y="170"/>
                  </a:lnTo>
                  <a:lnTo>
                    <a:pt x="81" y="173"/>
                  </a:lnTo>
                  <a:lnTo>
                    <a:pt x="81" y="173"/>
                  </a:lnTo>
                  <a:lnTo>
                    <a:pt x="77" y="174"/>
                  </a:lnTo>
                  <a:lnTo>
                    <a:pt x="72" y="174"/>
                  </a:lnTo>
                  <a:lnTo>
                    <a:pt x="67" y="174"/>
                  </a:lnTo>
                  <a:lnTo>
                    <a:pt x="63" y="175"/>
                  </a:lnTo>
                  <a:lnTo>
                    <a:pt x="63" y="175"/>
                  </a:lnTo>
                  <a:lnTo>
                    <a:pt x="57" y="180"/>
                  </a:lnTo>
                  <a:lnTo>
                    <a:pt x="50" y="187"/>
                  </a:lnTo>
                  <a:lnTo>
                    <a:pt x="44" y="194"/>
                  </a:lnTo>
                  <a:lnTo>
                    <a:pt x="43" y="198"/>
                  </a:lnTo>
                  <a:lnTo>
                    <a:pt x="43" y="200"/>
                  </a:lnTo>
                  <a:lnTo>
                    <a:pt x="43" y="200"/>
                  </a:lnTo>
                  <a:lnTo>
                    <a:pt x="44" y="201"/>
                  </a:lnTo>
                  <a:lnTo>
                    <a:pt x="47" y="198"/>
                  </a:lnTo>
                  <a:lnTo>
                    <a:pt x="50" y="195"/>
                  </a:lnTo>
                  <a:lnTo>
                    <a:pt x="54" y="194"/>
                  </a:lnTo>
                  <a:lnTo>
                    <a:pt x="54" y="194"/>
                  </a:lnTo>
                  <a:lnTo>
                    <a:pt x="59" y="192"/>
                  </a:lnTo>
                  <a:lnTo>
                    <a:pt x="62" y="194"/>
                  </a:lnTo>
                  <a:lnTo>
                    <a:pt x="64" y="195"/>
                  </a:lnTo>
                  <a:lnTo>
                    <a:pt x="67" y="195"/>
                  </a:lnTo>
                  <a:lnTo>
                    <a:pt x="67" y="195"/>
                  </a:lnTo>
                  <a:lnTo>
                    <a:pt x="69" y="195"/>
                  </a:lnTo>
                  <a:lnTo>
                    <a:pt x="70" y="192"/>
                  </a:lnTo>
                  <a:lnTo>
                    <a:pt x="72" y="190"/>
                  </a:lnTo>
                  <a:lnTo>
                    <a:pt x="74" y="188"/>
                  </a:lnTo>
                  <a:lnTo>
                    <a:pt x="74" y="188"/>
                  </a:lnTo>
                  <a:lnTo>
                    <a:pt x="76" y="188"/>
                  </a:lnTo>
                  <a:lnTo>
                    <a:pt x="79" y="188"/>
                  </a:lnTo>
                  <a:lnTo>
                    <a:pt x="81" y="187"/>
                  </a:lnTo>
                  <a:lnTo>
                    <a:pt x="86" y="187"/>
                  </a:lnTo>
                  <a:lnTo>
                    <a:pt x="86" y="187"/>
                  </a:lnTo>
                  <a:lnTo>
                    <a:pt x="90" y="187"/>
                  </a:lnTo>
                  <a:lnTo>
                    <a:pt x="93" y="187"/>
                  </a:lnTo>
                  <a:lnTo>
                    <a:pt x="99" y="184"/>
                  </a:lnTo>
                  <a:lnTo>
                    <a:pt x="99" y="184"/>
                  </a:lnTo>
                  <a:lnTo>
                    <a:pt x="101" y="182"/>
                  </a:lnTo>
                  <a:lnTo>
                    <a:pt x="104" y="184"/>
                  </a:lnTo>
                  <a:lnTo>
                    <a:pt x="109" y="187"/>
                  </a:lnTo>
                  <a:lnTo>
                    <a:pt x="111" y="187"/>
                  </a:lnTo>
                  <a:lnTo>
                    <a:pt x="111" y="187"/>
                  </a:lnTo>
                  <a:lnTo>
                    <a:pt x="118" y="184"/>
                  </a:lnTo>
                  <a:lnTo>
                    <a:pt x="128" y="182"/>
                  </a:lnTo>
                  <a:lnTo>
                    <a:pt x="128" y="182"/>
                  </a:lnTo>
                  <a:lnTo>
                    <a:pt x="134" y="182"/>
                  </a:lnTo>
                  <a:lnTo>
                    <a:pt x="141" y="180"/>
                  </a:lnTo>
                  <a:lnTo>
                    <a:pt x="151" y="174"/>
                  </a:lnTo>
                  <a:lnTo>
                    <a:pt x="151" y="174"/>
                  </a:lnTo>
                  <a:lnTo>
                    <a:pt x="153" y="171"/>
                  </a:lnTo>
                  <a:lnTo>
                    <a:pt x="151" y="171"/>
                  </a:lnTo>
                  <a:lnTo>
                    <a:pt x="144" y="171"/>
                  </a:lnTo>
                  <a:lnTo>
                    <a:pt x="144" y="171"/>
                  </a:lnTo>
                  <a:lnTo>
                    <a:pt x="141" y="170"/>
                  </a:lnTo>
                  <a:lnTo>
                    <a:pt x="141" y="168"/>
                  </a:lnTo>
                  <a:lnTo>
                    <a:pt x="143" y="164"/>
                  </a:lnTo>
                  <a:lnTo>
                    <a:pt x="145" y="161"/>
                  </a:lnTo>
                  <a:lnTo>
                    <a:pt x="145" y="161"/>
                  </a:lnTo>
                  <a:lnTo>
                    <a:pt x="154" y="154"/>
                  </a:lnTo>
                  <a:lnTo>
                    <a:pt x="157" y="150"/>
                  </a:lnTo>
                  <a:lnTo>
                    <a:pt x="158" y="145"/>
                  </a:lnTo>
                  <a:lnTo>
                    <a:pt x="158" y="14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69" name="Freeform 321">
              <a:extLst>
                <a:ext uri="{FF2B5EF4-FFF2-40B4-BE49-F238E27FC236}">
                  <a16:creationId xmlns:a16="http://schemas.microsoft.com/office/drawing/2014/main" id="{064FB70F-054E-4DA9-99F1-8BF6285A3B58}"/>
                </a:ext>
              </a:extLst>
            </p:cNvPr>
            <p:cNvSpPr>
              <a:spLocks noEditPoints="1"/>
            </p:cNvSpPr>
            <p:nvPr/>
          </p:nvSpPr>
          <p:spPr bwMode="auto">
            <a:xfrm>
              <a:off x="4287075" y="2156819"/>
              <a:ext cx="104683" cy="100439"/>
            </a:xfrm>
            <a:custGeom>
              <a:avLst/>
              <a:gdLst/>
              <a:ahLst/>
              <a:cxnLst>
                <a:cxn ang="0">
                  <a:pos x="37" y="24"/>
                </a:cxn>
                <a:cxn ang="0">
                  <a:pos x="39" y="14"/>
                </a:cxn>
                <a:cxn ang="0">
                  <a:pos x="40" y="7"/>
                </a:cxn>
                <a:cxn ang="0">
                  <a:pos x="40" y="0"/>
                </a:cxn>
                <a:cxn ang="0">
                  <a:pos x="30" y="3"/>
                </a:cxn>
                <a:cxn ang="0">
                  <a:pos x="26" y="10"/>
                </a:cxn>
                <a:cxn ang="0">
                  <a:pos x="19" y="11"/>
                </a:cxn>
                <a:cxn ang="0">
                  <a:pos x="19" y="15"/>
                </a:cxn>
                <a:cxn ang="0">
                  <a:pos x="19" y="18"/>
                </a:cxn>
                <a:cxn ang="0">
                  <a:pos x="13" y="15"/>
                </a:cxn>
                <a:cxn ang="0">
                  <a:pos x="7" y="15"/>
                </a:cxn>
                <a:cxn ang="0">
                  <a:pos x="2" y="25"/>
                </a:cxn>
                <a:cxn ang="0">
                  <a:pos x="2" y="44"/>
                </a:cxn>
                <a:cxn ang="0">
                  <a:pos x="6" y="51"/>
                </a:cxn>
                <a:cxn ang="0">
                  <a:pos x="9" y="58"/>
                </a:cxn>
                <a:cxn ang="0">
                  <a:pos x="10" y="65"/>
                </a:cxn>
                <a:cxn ang="0">
                  <a:pos x="26" y="67"/>
                </a:cxn>
                <a:cxn ang="0">
                  <a:pos x="27" y="62"/>
                </a:cxn>
                <a:cxn ang="0">
                  <a:pos x="24" y="58"/>
                </a:cxn>
                <a:cxn ang="0">
                  <a:pos x="33" y="60"/>
                </a:cxn>
                <a:cxn ang="0">
                  <a:pos x="40" y="62"/>
                </a:cxn>
                <a:cxn ang="0">
                  <a:pos x="44" y="60"/>
                </a:cxn>
                <a:cxn ang="0">
                  <a:pos x="40" y="50"/>
                </a:cxn>
                <a:cxn ang="0">
                  <a:pos x="34" y="51"/>
                </a:cxn>
                <a:cxn ang="0">
                  <a:pos x="32" y="47"/>
                </a:cxn>
                <a:cxn ang="0">
                  <a:pos x="36" y="38"/>
                </a:cxn>
                <a:cxn ang="0">
                  <a:pos x="44" y="34"/>
                </a:cxn>
                <a:cxn ang="0">
                  <a:pos x="46" y="31"/>
                </a:cxn>
                <a:cxn ang="0">
                  <a:pos x="39" y="25"/>
                </a:cxn>
                <a:cxn ang="0">
                  <a:pos x="73" y="40"/>
                </a:cxn>
                <a:cxn ang="0">
                  <a:pos x="69" y="44"/>
                </a:cxn>
                <a:cxn ang="0">
                  <a:pos x="64" y="38"/>
                </a:cxn>
                <a:cxn ang="0">
                  <a:pos x="61" y="41"/>
                </a:cxn>
                <a:cxn ang="0">
                  <a:pos x="53" y="44"/>
                </a:cxn>
                <a:cxn ang="0">
                  <a:pos x="52" y="50"/>
                </a:cxn>
                <a:cxn ang="0">
                  <a:pos x="59" y="60"/>
                </a:cxn>
                <a:cxn ang="0">
                  <a:pos x="60" y="62"/>
                </a:cxn>
                <a:cxn ang="0">
                  <a:pos x="54" y="64"/>
                </a:cxn>
                <a:cxn ang="0">
                  <a:pos x="56" y="68"/>
                </a:cxn>
                <a:cxn ang="0">
                  <a:pos x="61" y="70"/>
                </a:cxn>
                <a:cxn ang="0">
                  <a:pos x="70" y="61"/>
                </a:cxn>
                <a:cxn ang="0">
                  <a:pos x="71" y="54"/>
                </a:cxn>
                <a:cxn ang="0">
                  <a:pos x="74" y="40"/>
                </a:cxn>
              </a:cxnLst>
              <a:rect l="0" t="0" r="r" b="b"/>
              <a:pathLst>
                <a:path w="74" h="71">
                  <a:moveTo>
                    <a:pt x="39" y="25"/>
                  </a:moveTo>
                  <a:lnTo>
                    <a:pt x="39" y="25"/>
                  </a:lnTo>
                  <a:lnTo>
                    <a:pt x="37" y="24"/>
                  </a:lnTo>
                  <a:lnTo>
                    <a:pt x="36" y="20"/>
                  </a:lnTo>
                  <a:lnTo>
                    <a:pt x="36" y="17"/>
                  </a:lnTo>
                  <a:lnTo>
                    <a:pt x="39" y="14"/>
                  </a:lnTo>
                  <a:lnTo>
                    <a:pt x="39" y="14"/>
                  </a:lnTo>
                  <a:lnTo>
                    <a:pt x="40" y="11"/>
                  </a:lnTo>
                  <a:lnTo>
                    <a:pt x="40" y="7"/>
                  </a:lnTo>
                  <a:lnTo>
                    <a:pt x="40" y="3"/>
                  </a:lnTo>
                  <a:lnTo>
                    <a:pt x="40" y="0"/>
                  </a:lnTo>
                  <a:lnTo>
                    <a:pt x="40" y="0"/>
                  </a:lnTo>
                  <a:lnTo>
                    <a:pt x="37" y="0"/>
                  </a:lnTo>
                  <a:lnTo>
                    <a:pt x="33" y="0"/>
                  </a:lnTo>
                  <a:lnTo>
                    <a:pt x="30" y="3"/>
                  </a:lnTo>
                  <a:lnTo>
                    <a:pt x="29" y="7"/>
                  </a:lnTo>
                  <a:lnTo>
                    <a:pt x="29" y="7"/>
                  </a:lnTo>
                  <a:lnTo>
                    <a:pt x="26" y="10"/>
                  </a:lnTo>
                  <a:lnTo>
                    <a:pt x="23" y="11"/>
                  </a:lnTo>
                  <a:lnTo>
                    <a:pt x="20" y="11"/>
                  </a:lnTo>
                  <a:lnTo>
                    <a:pt x="19" y="11"/>
                  </a:lnTo>
                  <a:lnTo>
                    <a:pt x="19" y="11"/>
                  </a:lnTo>
                  <a:lnTo>
                    <a:pt x="19" y="13"/>
                  </a:lnTo>
                  <a:lnTo>
                    <a:pt x="19" y="15"/>
                  </a:lnTo>
                  <a:lnTo>
                    <a:pt x="20" y="17"/>
                  </a:lnTo>
                  <a:lnTo>
                    <a:pt x="19" y="18"/>
                  </a:lnTo>
                  <a:lnTo>
                    <a:pt x="19" y="18"/>
                  </a:lnTo>
                  <a:lnTo>
                    <a:pt x="17" y="20"/>
                  </a:lnTo>
                  <a:lnTo>
                    <a:pt x="16" y="18"/>
                  </a:lnTo>
                  <a:lnTo>
                    <a:pt x="13" y="15"/>
                  </a:lnTo>
                  <a:lnTo>
                    <a:pt x="10" y="14"/>
                  </a:lnTo>
                  <a:lnTo>
                    <a:pt x="10" y="14"/>
                  </a:lnTo>
                  <a:lnTo>
                    <a:pt x="7" y="15"/>
                  </a:lnTo>
                  <a:lnTo>
                    <a:pt x="5" y="18"/>
                  </a:lnTo>
                  <a:lnTo>
                    <a:pt x="2" y="25"/>
                  </a:lnTo>
                  <a:lnTo>
                    <a:pt x="2" y="25"/>
                  </a:lnTo>
                  <a:lnTo>
                    <a:pt x="0" y="30"/>
                  </a:lnTo>
                  <a:lnTo>
                    <a:pt x="0" y="34"/>
                  </a:lnTo>
                  <a:lnTo>
                    <a:pt x="2" y="44"/>
                  </a:lnTo>
                  <a:lnTo>
                    <a:pt x="2" y="44"/>
                  </a:lnTo>
                  <a:lnTo>
                    <a:pt x="3" y="48"/>
                  </a:lnTo>
                  <a:lnTo>
                    <a:pt x="6" y="51"/>
                  </a:lnTo>
                  <a:lnTo>
                    <a:pt x="7" y="55"/>
                  </a:lnTo>
                  <a:lnTo>
                    <a:pt x="9" y="58"/>
                  </a:lnTo>
                  <a:lnTo>
                    <a:pt x="9" y="58"/>
                  </a:lnTo>
                  <a:lnTo>
                    <a:pt x="9" y="61"/>
                  </a:lnTo>
                  <a:lnTo>
                    <a:pt x="10" y="65"/>
                  </a:lnTo>
                  <a:lnTo>
                    <a:pt x="10" y="65"/>
                  </a:lnTo>
                  <a:lnTo>
                    <a:pt x="19" y="65"/>
                  </a:lnTo>
                  <a:lnTo>
                    <a:pt x="26" y="67"/>
                  </a:lnTo>
                  <a:lnTo>
                    <a:pt x="26" y="67"/>
                  </a:lnTo>
                  <a:lnTo>
                    <a:pt x="32" y="67"/>
                  </a:lnTo>
                  <a:lnTo>
                    <a:pt x="32" y="67"/>
                  </a:lnTo>
                  <a:lnTo>
                    <a:pt x="27" y="62"/>
                  </a:lnTo>
                  <a:lnTo>
                    <a:pt x="26" y="60"/>
                  </a:lnTo>
                  <a:lnTo>
                    <a:pt x="24" y="58"/>
                  </a:lnTo>
                  <a:lnTo>
                    <a:pt x="24" y="58"/>
                  </a:lnTo>
                  <a:lnTo>
                    <a:pt x="26" y="57"/>
                  </a:lnTo>
                  <a:lnTo>
                    <a:pt x="27" y="57"/>
                  </a:lnTo>
                  <a:lnTo>
                    <a:pt x="33" y="60"/>
                  </a:lnTo>
                  <a:lnTo>
                    <a:pt x="33" y="60"/>
                  </a:lnTo>
                  <a:lnTo>
                    <a:pt x="36" y="61"/>
                  </a:lnTo>
                  <a:lnTo>
                    <a:pt x="40" y="62"/>
                  </a:lnTo>
                  <a:lnTo>
                    <a:pt x="43" y="61"/>
                  </a:lnTo>
                  <a:lnTo>
                    <a:pt x="44" y="60"/>
                  </a:lnTo>
                  <a:lnTo>
                    <a:pt x="44" y="60"/>
                  </a:lnTo>
                  <a:lnTo>
                    <a:pt x="43" y="52"/>
                  </a:lnTo>
                  <a:lnTo>
                    <a:pt x="42" y="50"/>
                  </a:lnTo>
                  <a:lnTo>
                    <a:pt x="40" y="50"/>
                  </a:lnTo>
                  <a:lnTo>
                    <a:pt x="39" y="50"/>
                  </a:lnTo>
                  <a:lnTo>
                    <a:pt x="39" y="50"/>
                  </a:lnTo>
                  <a:lnTo>
                    <a:pt x="34" y="51"/>
                  </a:lnTo>
                  <a:lnTo>
                    <a:pt x="32" y="48"/>
                  </a:lnTo>
                  <a:lnTo>
                    <a:pt x="32" y="48"/>
                  </a:lnTo>
                  <a:lnTo>
                    <a:pt x="32" y="47"/>
                  </a:lnTo>
                  <a:lnTo>
                    <a:pt x="33" y="44"/>
                  </a:lnTo>
                  <a:lnTo>
                    <a:pt x="36" y="38"/>
                  </a:lnTo>
                  <a:lnTo>
                    <a:pt x="36" y="38"/>
                  </a:lnTo>
                  <a:lnTo>
                    <a:pt x="37" y="37"/>
                  </a:lnTo>
                  <a:lnTo>
                    <a:pt x="42" y="35"/>
                  </a:lnTo>
                  <a:lnTo>
                    <a:pt x="44" y="34"/>
                  </a:lnTo>
                  <a:lnTo>
                    <a:pt x="46" y="33"/>
                  </a:lnTo>
                  <a:lnTo>
                    <a:pt x="46" y="33"/>
                  </a:lnTo>
                  <a:lnTo>
                    <a:pt x="46" y="31"/>
                  </a:lnTo>
                  <a:lnTo>
                    <a:pt x="43" y="28"/>
                  </a:lnTo>
                  <a:lnTo>
                    <a:pt x="39" y="25"/>
                  </a:lnTo>
                  <a:lnTo>
                    <a:pt x="39" y="25"/>
                  </a:lnTo>
                  <a:close/>
                  <a:moveTo>
                    <a:pt x="74" y="40"/>
                  </a:moveTo>
                  <a:lnTo>
                    <a:pt x="74" y="40"/>
                  </a:lnTo>
                  <a:lnTo>
                    <a:pt x="73" y="40"/>
                  </a:lnTo>
                  <a:lnTo>
                    <a:pt x="71" y="41"/>
                  </a:lnTo>
                  <a:lnTo>
                    <a:pt x="69" y="44"/>
                  </a:lnTo>
                  <a:lnTo>
                    <a:pt x="69" y="44"/>
                  </a:lnTo>
                  <a:lnTo>
                    <a:pt x="67" y="43"/>
                  </a:lnTo>
                  <a:lnTo>
                    <a:pt x="66" y="40"/>
                  </a:lnTo>
                  <a:lnTo>
                    <a:pt x="64" y="38"/>
                  </a:lnTo>
                  <a:lnTo>
                    <a:pt x="63" y="40"/>
                  </a:lnTo>
                  <a:lnTo>
                    <a:pt x="63" y="40"/>
                  </a:lnTo>
                  <a:lnTo>
                    <a:pt x="61" y="41"/>
                  </a:lnTo>
                  <a:lnTo>
                    <a:pt x="60" y="41"/>
                  </a:lnTo>
                  <a:lnTo>
                    <a:pt x="56" y="41"/>
                  </a:lnTo>
                  <a:lnTo>
                    <a:pt x="53" y="44"/>
                  </a:lnTo>
                  <a:lnTo>
                    <a:pt x="53" y="44"/>
                  </a:lnTo>
                  <a:lnTo>
                    <a:pt x="52" y="47"/>
                  </a:lnTo>
                  <a:lnTo>
                    <a:pt x="52" y="50"/>
                  </a:lnTo>
                  <a:lnTo>
                    <a:pt x="53" y="54"/>
                  </a:lnTo>
                  <a:lnTo>
                    <a:pt x="56" y="57"/>
                  </a:lnTo>
                  <a:lnTo>
                    <a:pt x="59" y="60"/>
                  </a:lnTo>
                  <a:lnTo>
                    <a:pt x="59" y="60"/>
                  </a:lnTo>
                  <a:lnTo>
                    <a:pt x="60" y="61"/>
                  </a:lnTo>
                  <a:lnTo>
                    <a:pt x="60" y="62"/>
                  </a:lnTo>
                  <a:lnTo>
                    <a:pt x="57" y="64"/>
                  </a:lnTo>
                  <a:lnTo>
                    <a:pt x="54" y="64"/>
                  </a:lnTo>
                  <a:lnTo>
                    <a:pt x="54" y="64"/>
                  </a:lnTo>
                  <a:lnTo>
                    <a:pt x="53" y="64"/>
                  </a:lnTo>
                  <a:lnTo>
                    <a:pt x="53" y="67"/>
                  </a:lnTo>
                  <a:lnTo>
                    <a:pt x="56" y="68"/>
                  </a:lnTo>
                  <a:lnTo>
                    <a:pt x="59" y="71"/>
                  </a:lnTo>
                  <a:lnTo>
                    <a:pt x="59" y="71"/>
                  </a:lnTo>
                  <a:lnTo>
                    <a:pt x="61" y="70"/>
                  </a:lnTo>
                  <a:lnTo>
                    <a:pt x="63" y="70"/>
                  </a:lnTo>
                  <a:lnTo>
                    <a:pt x="67" y="65"/>
                  </a:lnTo>
                  <a:lnTo>
                    <a:pt x="70" y="61"/>
                  </a:lnTo>
                  <a:lnTo>
                    <a:pt x="70" y="57"/>
                  </a:lnTo>
                  <a:lnTo>
                    <a:pt x="70" y="57"/>
                  </a:lnTo>
                  <a:lnTo>
                    <a:pt x="71" y="54"/>
                  </a:lnTo>
                  <a:lnTo>
                    <a:pt x="73" y="48"/>
                  </a:lnTo>
                  <a:lnTo>
                    <a:pt x="74" y="43"/>
                  </a:lnTo>
                  <a:lnTo>
                    <a:pt x="74" y="40"/>
                  </a:lnTo>
                  <a:lnTo>
                    <a:pt x="74" y="4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0" name="Freeform 322">
              <a:extLst>
                <a:ext uri="{FF2B5EF4-FFF2-40B4-BE49-F238E27FC236}">
                  <a16:creationId xmlns:a16="http://schemas.microsoft.com/office/drawing/2014/main" id="{314D7DF7-0A8A-40A1-96ED-A6D165E939C9}"/>
                </a:ext>
              </a:extLst>
            </p:cNvPr>
            <p:cNvSpPr>
              <a:spLocks noEditPoints="1"/>
            </p:cNvSpPr>
            <p:nvPr/>
          </p:nvSpPr>
          <p:spPr bwMode="auto">
            <a:xfrm>
              <a:off x="4360636" y="1743747"/>
              <a:ext cx="282926" cy="489462"/>
            </a:xfrm>
            <a:custGeom>
              <a:avLst/>
              <a:gdLst/>
              <a:ahLst/>
              <a:cxnLst>
                <a:cxn ang="0">
                  <a:pos x="194" y="71"/>
                </a:cxn>
                <a:cxn ang="0">
                  <a:pos x="196" y="57"/>
                </a:cxn>
                <a:cxn ang="0">
                  <a:pos x="192" y="43"/>
                </a:cxn>
                <a:cxn ang="0">
                  <a:pos x="190" y="26"/>
                </a:cxn>
                <a:cxn ang="0">
                  <a:pos x="157" y="7"/>
                </a:cxn>
                <a:cxn ang="0">
                  <a:pos x="142" y="3"/>
                </a:cxn>
                <a:cxn ang="0">
                  <a:pos x="133" y="17"/>
                </a:cxn>
                <a:cxn ang="0">
                  <a:pos x="112" y="13"/>
                </a:cxn>
                <a:cxn ang="0">
                  <a:pos x="109" y="24"/>
                </a:cxn>
                <a:cxn ang="0">
                  <a:pos x="89" y="32"/>
                </a:cxn>
                <a:cxn ang="0">
                  <a:pos x="79" y="47"/>
                </a:cxn>
                <a:cxn ang="0">
                  <a:pos x="76" y="57"/>
                </a:cxn>
                <a:cxn ang="0">
                  <a:pos x="66" y="77"/>
                </a:cxn>
                <a:cxn ang="0">
                  <a:pos x="52" y="81"/>
                </a:cxn>
                <a:cxn ang="0">
                  <a:pos x="51" y="101"/>
                </a:cxn>
                <a:cxn ang="0">
                  <a:pos x="42" y="124"/>
                </a:cxn>
                <a:cxn ang="0">
                  <a:pos x="45" y="134"/>
                </a:cxn>
                <a:cxn ang="0">
                  <a:pos x="27" y="137"/>
                </a:cxn>
                <a:cxn ang="0">
                  <a:pos x="15" y="160"/>
                </a:cxn>
                <a:cxn ang="0">
                  <a:pos x="17" y="178"/>
                </a:cxn>
                <a:cxn ang="0">
                  <a:pos x="15" y="194"/>
                </a:cxn>
                <a:cxn ang="0">
                  <a:pos x="27" y="208"/>
                </a:cxn>
                <a:cxn ang="0">
                  <a:pos x="18" y="216"/>
                </a:cxn>
                <a:cxn ang="0">
                  <a:pos x="22" y="236"/>
                </a:cxn>
                <a:cxn ang="0">
                  <a:pos x="11" y="239"/>
                </a:cxn>
                <a:cxn ang="0">
                  <a:pos x="8" y="261"/>
                </a:cxn>
                <a:cxn ang="0">
                  <a:pos x="0" y="262"/>
                </a:cxn>
                <a:cxn ang="0">
                  <a:pos x="4" y="276"/>
                </a:cxn>
                <a:cxn ang="0">
                  <a:pos x="12" y="296"/>
                </a:cxn>
                <a:cxn ang="0">
                  <a:pos x="21" y="312"/>
                </a:cxn>
                <a:cxn ang="0">
                  <a:pos x="24" y="326"/>
                </a:cxn>
                <a:cxn ang="0">
                  <a:pos x="28" y="342"/>
                </a:cxn>
                <a:cxn ang="0">
                  <a:pos x="42" y="344"/>
                </a:cxn>
                <a:cxn ang="0">
                  <a:pos x="49" y="332"/>
                </a:cxn>
                <a:cxn ang="0">
                  <a:pos x="62" y="327"/>
                </a:cxn>
                <a:cxn ang="0">
                  <a:pos x="75" y="320"/>
                </a:cxn>
                <a:cxn ang="0">
                  <a:pos x="82" y="322"/>
                </a:cxn>
                <a:cxn ang="0">
                  <a:pos x="83" y="309"/>
                </a:cxn>
                <a:cxn ang="0">
                  <a:pos x="83" y="298"/>
                </a:cxn>
                <a:cxn ang="0">
                  <a:pos x="91" y="266"/>
                </a:cxn>
                <a:cxn ang="0">
                  <a:pos x="110" y="252"/>
                </a:cxn>
                <a:cxn ang="0">
                  <a:pos x="119" y="239"/>
                </a:cxn>
                <a:cxn ang="0">
                  <a:pos x="101" y="221"/>
                </a:cxn>
                <a:cxn ang="0">
                  <a:pos x="91" y="201"/>
                </a:cxn>
                <a:cxn ang="0">
                  <a:pos x="96" y="185"/>
                </a:cxn>
                <a:cxn ang="0">
                  <a:pos x="105" y="169"/>
                </a:cxn>
                <a:cxn ang="0">
                  <a:pos x="116" y="155"/>
                </a:cxn>
                <a:cxn ang="0">
                  <a:pos x="149" y="135"/>
                </a:cxn>
                <a:cxn ang="0">
                  <a:pos x="157" y="118"/>
                </a:cxn>
                <a:cxn ang="0">
                  <a:pos x="162" y="103"/>
                </a:cxn>
                <a:cxn ang="0">
                  <a:pos x="174" y="88"/>
                </a:cxn>
                <a:cxn ang="0">
                  <a:pos x="196" y="87"/>
                </a:cxn>
                <a:cxn ang="0">
                  <a:pos x="118" y="288"/>
                </a:cxn>
                <a:cxn ang="0">
                  <a:pos x="106" y="309"/>
                </a:cxn>
                <a:cxn ang="0">
                  <a:pos x="120" y="289"/>
                </a:cxn>
              </a:cxnLst>
              <a:rect l="0" t="0" r="r" b="b"/>
              <a:pathLst>
                <a:path w="200" h="346">
                  <a:moveTo>
                    <a:pt x="197" y="80"/>
                  </a:moveTo>
                  <a:lnTo>
                    <a:pt x="197" y="80"/>
                  </a:lnTo>
                  <a:lnTo>
                    <a:pt x="194" y="74"/>
                  </a:lnTo>
                  <a:lnTo>
                    <a:pt x="193" y="73"/>
                  </a:lnTo>
                  <a:lnTo>
                    <a:pt x="194" y="71"/>
                  </a:lnTo>
                  <a:lnTo>
                    <a:pt x="194" y="71"/>
                  </a:lnTo>
                  <a:lnTo>
                    <a:pt x="196" y="71"/>
                  </a:lnTo>
                  <a:lnTo>
                    <a:pt x="197" y="70"/>
                  </a:lnTo>
                  <a:lnTo>
                    <a:pt x="199" y="66"/>
                  </a:lnTo>
                  <a:lnTo>
                    <a:pt x="197" y="60"/>
                  </a:lnTo>
                  <a:lnTo>
                    <a:pt x="196" y="57"/>
                  </a:lnTo>
                  <a:lnTo>
                    <a:pt x="196" y="57"/>
                  </a:lnTo>
                  <a:lnTo>
                    <a:pt x="194" y="56"/>
                  </a:lnTo>
                  <a:lnTo>
                    <a:pt x="193" y="54"/>
                  </a:lnTo>
                  <a:lnTo>
                    <a:pt x="193" y="50"/>
                  </a:lnTo>
                  <a:lnTo>
                    <a:pt x="193" y="46"/>
                  </a:lnTo>
                  <a:lnTo>
                    <a:pt x="193" y="44"/>
                  </a:lnTo>
                  <a:lnTo>
                    <a:pt x="192" y="43"/>
                  </a:lnTo>
                  <a:lnTo>
                    <a:pt x="192" y="43"/>
                  </a:lnTo>
                  <a:lnTo>
                    <a:pt x="190" y="40"/>
                  </a:lnTo>
                  <a:lnTo>
                    <a:pt x="190" y="37"/>
                  </a:lnTo>
                  <a:lnTo>
                    <a:pt x="192" y="27"/>
                  </a:lnTo>
                  <a:lnTo>
                    <a:pt x="192" y="27"/>
                  </a:lnTo>
                  <a:lnTo>
                    <a:pt x="190" y="26"/>
                  </a:lnTo>
                  <a:lnTo>
                    <a:pt x="189" y="24"/>
                  </a:lnTo>
                  <a:lnTo>
                    <a:pt x="183" y="20"/>
                  </a:lnTo>
                  <a:lnTo>
                    <a:pt x="167" y="14"/>
                  </a:lnTo>
                  <a:lnTo>
                    <a:pt x="167" y="14"/>
                  </a:lnTo>
                  <a:lnTo>
                    <a:pt x="163" y="10"/>
                  </a:lnTo>
                  <a:lnTo>
                    <a:pt x="157" y="7"/>
                  </a:lnTo>
                  <a:lnTo>
                    <a:pt x="153" y="3"/>
                  </a:lnTo>
                  <a:lnTo>
                    <a:pt x="149" y="0"/>
                  </a:lnTo>
                  <a:lnTo>
                    <a:pt x="149" y="0"/>
                  </a:lnTo>
                  <a:lnTo>
                    <a:pt x="146" y="0"/>
                  </a:lnTo>
                  <a:lnTo>
                    <a:pt x="145" y="0"/>
                  </a:lnTo>
                  <a:lnTo>
                    <a:pt x="142" y="3"/>
                  </a:lnTo>
                  <a:lnTo>
                    <a:pt x="140" y="7"/>
                  </a:lnTo>
                  <a:lnTo>
                    <a:pt x="140" y="13"/>
                  </a:lnTo>
                  <a:lnTo>
                    <a:pt x="140" y="13"/>
                  </a:lnTo>
                  <a:lnTo>
                    <a:pt x="139" y="16"/>
                  </a:lnTo>
                  <a:lnTo>
                    <a:pt x="136" y="17"/>
                  </a:lnTo>
                  <a:lnTo>
                    <a:pt x="133" y="17"/>
                  </a:lnTo>
                  <a:lnTo>
                    <a:pt x="129" y="16"/>
                  </a:lnTo>
                  <a:lnTo>
                    <a:pt x="129" y="16"/>
                  </a:lnTo>
                  <a:lnTo>
                    <a:pt x="126" y="14"/>
                  </a:lnTo>
                  <a:lnTo>
                    <a:pt x="122" y="14"/>
                  </a:lnTo>
                  <a:lnTo>
                    <a:pt x="118" y="14"/>
                  </a:lnTo>
                  <a:lnTo>
                    <a:pt x="112" y="13"/>
                  </a:lnTo>
                  <a:lnTo>
                    <a:pt x="112" y="13"/>
                  </a:lnTo>
                  <a:lnTo>
                    <a:pt x="110" y="12"/>
                  </a:lnTo>
                  <a:lnTo>
                    <a:pt x="109" y="13"/>
                  </a:lnTo>
                  <a:lnTo>
                    <a:pt x="108" y="16"/>
                  </a:lnTo>
                  <a:lnTo>
                    <a:pt x="109" y="24"/>
                  </a:lnTo>
                  <a:lnTo>
                    <a:pt x="109" y="24"/>
                  </a:lnTo>
                  <a:lnTo>
                    <a:pt x="108" y="27"/>
                  </a:lnTo>
                  <a:lnTo>
                    <a:pt x="105" y="29"/>
                  </a:lnTo>
                  <a:lnTo>
                    <a:pt x="96" y="29"/>
                  </a:lnTo>
                  <a:lnTo>
                    <a:pt x="96" y="29"/>
                  </a:lnTo>
                  <a:lnTo>
                    <a:pt x="92" y="29"/>
                  </a:lnTo>
                  <a:lnTo>
                    <a:pt x="89" y="32"/>
                  </a:lnTo>
                  <a:lnTo>
                    <a:pt x="85" y="34"/>
                  </a:lnTo>
                  <a:lnTo>
                    <a:pt x="85" y="37"/>
                  </a:lnTo>
                  <a:lnTo>
                    <a:pt x="85" y="37"/>
                  </a:lnTo>
                  <a:lnTo>
                    <a:pt x="83" y="41"/>
                  </a:lnTo>
                  <a:lnTo>
                    <a:pt x="81" y="44"/>
                  </a:lnTo>
                  <a:lnTo>
                    <a:pt x="79" y="47"/>
                  </a:lnTo>
                  <a:lnTo>
                    <a:pt x="79" y="49"/>
                  </a:lnTo>
                  <a:lnTo>
                    <a:pt x="79" y="49"/>
                  </a:lnTo>
                  <a:lnTo>
                    <a:pt x="81" y="51"/>
                  </a:lnTo>
                  <a:lnTo>
                    <a:pt x="79" y="54"/>
                  </a:lnTo>
                  <a:lnTo>
                    <a:pt x="76" y="57"/>
                  </a:lnTo>
                  <a:lnTo>
                    <a:pt x="76" y="57"/>
                  </a:lnTo>
                  <a:lnTo>
                    <a:pt x="72" y="64"/>
                  </a:lnTo>
                  <a:lnTo>
                    <a:pt x="68" y="70"/>
                  </a:lnTo>
                  <a:lnTo>
                    <a:pt x="68" y="70"/>
                  </a:lnTo>
                  <a:lnTo>
                    <a:pt x="66" y="71"/>
                  </a:lnTo>
                  <a:lnTo>
                    <a:pt x="66" y="74"/>
                  </a:lnTo>
                  <a:lnTo>
                    <a:pt x="66" y="77"/>
                  </a:lnTo>
                  <a:lnTo>
                    <a:pt x="65" y="78"/>
                  </a:lnTo>
                  <a:lnTo>
                    <a:pt x="65" y="78"/>
                  </a:lnTo>
                  <a:lnTo>
                    <a:pt x="61" y="80"/>
                  </a:lnTo>
                  <a:lnTo>
                    <a:pt x="58" y="81"/>
                  </a:lnTo>
                  <a:lnTo>
                    <a:pt x="55" y="81"/>
                  </a:lnTo>
                  <a:lnTo>
                    <a:pt x="52" y="81"/>
                  </a:lnTo>
                  <a:lnTo>
                    <a:pt x="52" y="81"/>
                  </a:lnTo>
                  <a:lnTo>
                    <a:pt x="51" y="84"/>
                  </a:lnTo>
                  <a:lnTo>
                    <a:pt x="51" y="87"/>
                  </a:lnTo>
                  <a:lnTo>
                    <a:pt x="52" y="97"/>
                  </a:lnTo>
                  <a:lnTo>
                    <a:pt x="52" y="97"/>
                  </a:lnTo>
                  <a:lnTo>
                    <a:pt x="51" y="101"/>
                  </a:lnTo>
                  <a:lnTo>
                    <a:pt x="48" y="107"/>
                  </a:lnTo>
                  <a:lnTo>
                    <a:pt x="41" y="117"/>
                  </a:lnTo>
                  <a:lnTo>
                    <a:pt x="41" y="117"/>
                  </a:lnTo>
                  <a:lnTo>
                    <a:pt x="39" y="121"/>
                  </a:lnTo>
                  <a:lnTo>
                    <a:pt x="41" y="123"/>
                  </a:lnTo>
                  <a:lnTo>
                    <a:pt x="42" y="124"/>
                  </a:lnTo>
                  <a:lnTo>
                    <a:pt x="45" y="125"/>
                  </a:lnTo>
                  <a:lnTo>
                    <a:pt x="45" y="125"/>
                  </a:lnTo>
                  <a:lnTo>
                    <a:pt x="46" y="127"/>
                  </a:lnTo>
                  <a:lnTo>
                    <a:pt x="46" y="128"/>
                  </a:lnTo>
                  <a:lnTo>
                    <a:pt x="45" y="134"/>
                  </a:lnTo>
                  <a:lnTo>
                    <a:pt x="45" y="134"/>
                  </a:lnTo>
                  <a:lnTo>
                    <a:pt x="42" y="137"/>
                  </a:lnTo>
                  <a:lnTo>
                    <a:pt x="39" y="137"/>
                  </a:lnTo>
                  <a:lnTo>
                    <a:pt x="34" y="135"/>
                  </a:lnTo>
                  <a:lnTo>
                    <a:pt x="34" y="135"/>
                  </a:lnTo>
                  <a:lnTo>
                    <a:pt x="31" y="135"/>
                  </a:lnTo>
                  <a:lnTo>
                    <a:pt x="27" y="137"/>
                  </a:lnTo>
                  <a:lnTo>
                    <a:pt x="22" y="141"/>
                  </a:lnTo>
                  <a:lnTo>
                    <a:pt x="18" y="145"/>
                  </a:lnTo>
                  <a:lnTo>
                    <a:pt x="18" y="145"/>
                  </a:lnTo>
                  <a:lnTo>
                    <a:pt x="15" y="151"/>
                  </a:lnTo>
                  <a:lnTo>
                    <a:pt x="15" y="155"/>
                  </a:lnTo>
                  <a:lnTo>
                    <a:pt x="15" y="160"/>
                  </a:lnTo>
                  <a:lnTo>
                    <a:pt x="17" y="162"/>
                  </a:lnTo>
                  <a:lnTo>
                    <a:pt x="17" y="162"/>
                  </a:lnTo>
                  <a:lnTo>
                    <a:pt x="17" y="165"/>
                  </a:lnTo>
                  <a:lnTo>
                    <a:pt x="15" y="168"/>
                  </a:lnTo>
                  <a:lnTo>
                    <a:pt x="15" y="172"/>
                  </a:lnTo>
                  <a:lnTo>
                    <a:pt x="17" y="178"/>
                  </a:lnTo>
                  <a:lnTo>
                    <a:pt x="17" y="178"/>
                  </a:lnTo>
                  <a:lnTo>
                    <a:pt x="18" y="182"/>
                  </a:lnTo>
                  <a:lnTo>
                    <a:pt x="17" y="187"/>
                  </a:lnTo>
                  <a:lnTo>
                    <a:pt x="17" y="189"/>
                  </a:lnTo>
                  <a:lnTo>
                    <a:pt x="15" y="194"/>
                  </a:lnTo>
                  <a:lnTo>
                    <a:pt x="15" y="194"/>
                  </a:lnTo>
                  <a:lnTo>
                    <a:pt x="18" y="197"/>
                  </a:lnTo>
                  <a:lnTo>
                    <a:pt x="21" y="199"/>
                  </a:lnTo>
                  <a:lnTo>
                    <a:pt x="25" y="201"/>
                  </a:lnTo>
                  <a:lnTo>
                    <a:pt x="27" y="205"/>
                  </a:lnTo>
                  <a:lnTo>
                    <a:pt x="27" y="205"/>
                  </a:lnTo>
                  <a:lnTo>
                    <a:pt x="27" y="208"/>
                  </a:lnTo>
                  <a:lnTo>
                    <a:pt x="25" y="211"/>
                  </a:lnTo>
                  <a:lnTo>
                    <a:pt x="22" y="212"/>
                  </a:lnTo>
                  <a:lnTo>
                    <a:pt x="21" y="214"/>
                  </a:lnTo>
                  <a:lnTo>
                    <a:pt x="21" y="214"/>
                  </a:lnTo>
                  <a:lnTo>
                    <a:pt x="18" y="214"/>
                  </a:lnTo>
                  <a:lnTo>
                    <a:pt x="18" y="216"/>
                  </a:lnTo>
                  <a:lnTo>
                    <a:pt x="19" y="219"/>
                  </a:lnTo>
                  <a:lnTo>
                    <a:pt x="21" y="221"/>
                  </a:lnTo>
                  <a:lnTo>
                    <a:pt x="21" y="221"/>
                  </a:lnTo>
                  <a:lnTo>
                    <a:pt x="22" y="224"/>
                  </a:lnTo>
                  <a:lnTo>
                    <a:pt x="24" y="228"/>
                  </a:lnTo>
                  <a:lnTo>
                    <a:pt x="22" y="236"/>
                  </a:lnTo>
                  <a:lnTo>
                    <a:pt x="22" y="236"/>
                  </a:lnTo>
                  <a:lnTo>
                    <a:pt x="19" y="238"/>
                  </a:lnTo>
                  <a:lnTo>
                    <a:pt x="15" y="238"/>
                  </a:lnTo>
                  <a:lnTo>
                    <a:pt x="12" y="238"/>
                  </a:lnTo>
                  <a:lnTo>
                    <a:pt x="11" y="238"/>
                  </a:lnTo>
                  <a:lnTo>
                    <a:pt x="11" y="239"/>
                  </a:lnTo>
                  <a:lnTo>
                    <a:pt x="11" y="239"/>
                  </a:lnTo>
                  <a:lnTo>
                    <a:pt x="11" y="243"/>
                  </a:lnTo>
                  <a:lnTo>
                    <a:pt x="11" y="246"/>
                  </a:lnTo>
                  <a:lnTo>
                    <a:pt x="9" y="252"/>
                  </a:lnTo>
                  <a:lnTo>
                    <a:pt x="9" y="252"/>
                  </a:lnTo>
                  <a:lnTo>
                    <a:pt x="8" y="261"/>
                  </a:lnTo>
                  <a:lnTo>
                    <a:pt x="7" y="263"/>
                  </a:lnTo>
                  <a:lnTo>
                    <a:pt x="7" y="263"/>
                  </a:lnTo>
                  <a:lnTo>
                    <a:pt x="5" y="263"/>
                  </a:lnTo>
                  <a:lnTo>
                    <a:pt x="5" y="263"/>
                  </a:lnTo>
                  <a:lnTo>
                    <a:pt x="2" y="262"/>
                  </a:lnTo>
                  <a:lnTo>
                    <a:pt x="0" y="262"/>
                  </a:lnTo>
                  <a:lnTo>
                    <a:pt x="0" y="262"/>
                  </a:lnTo>
                  <a:lnTo>
                    <a:pt x="0" y="263"/>
                  </a:lnTo>
                  <a:lnTo>
                    <a:pt x="0" y="263"/>
                  </a:lnTo>
                  <a:lnTo>
                    <a:pt x="1" y="269"/>
                  </a:lnTo>
                  <a:lnTo>
                    <a:pt x="1" y="273"/>
                  </a:lnTo>
                  <a:lnTo>
                    <a:pt x="4" y="276"/>
                  </a:lnTo>
                  <a:lnTo>
                    <a:pt x="7" y="280"/>
                  </a:lnTo>
                  <a:lnTo>
                    <a:pt x="7" y="280"/>
                  </a:lnTo>
                  <a:lnTo>
                    <a:pt x="9" y="283"/>
                  </a:lnTo>
                  <a:lnTo>
                    <a:pt x="11" y="288"/>
                  </a:lnTo>
                  <a:lnTo>
                    <a:pt x="11" y="292"/>
                  </a:lnTo>
                  <a:lnTo>
                    <a:pt x="12" y="296"/>
                  </a:lnTo>
                  <a:lnTo>
                    <a:pt x="12" y="296"/>
                  </a:lnTo>
                  <a:lnTo>
                    <a:pt x="15" y="300"/>
                  </a:lnTo>
                  <a:lnTo>
                    <a:pt x="17" y="305"/>
                  </a:lnTo>
                  <a:lnTo>
                    <a:pt x="18" y="307"/>
                  </a:lnTo>
                  <a:lnTo>
                    <a:pt x="21" y="312"/>
                  </a:lnTo>
                  <a:lnTo>
                    <a:pt x="21" y="312"/>
                  </a:lnTo>
                  <a:lnTo>
                    <a:pt x="24" y="315"/>
                  </a:lnTo>
                  <a:lnTo>
                    <a:pt x="25" y="317"/>
                  </a:lnTo>
                  <a:lnTo>
                    <a:pt x="25" y="320"/>
                  </a:lnTo>
                  <a:lnTo>
                    <a:pt x="24" y="323"/>
                  </a:lnTo>
                  <a:lnTo>
                    <a:pt x="24" y="323"/>
                  </a:lnTo>
                  <a:lnTo>
                    <a:pt x="24" y="326"/>
                  </a:lnTo>
                  <a:lnTo>
                    <a:pt x="25" y="327"/>
                  </a:lnTo>
                  <a:lnTo>
                    <a:pt x="28" y="329"/>
                  </a:lnTo>
                  <a:lnTo>
                    <a:pt x="29" y="330"/>
                  </a:lnTo>
                  <a:lnTo>
                    <a:pt x="29" y="330"/>
                  </a:lnTo>
                  <a:lnTo>
                    <a:pt x="28" y="337"/>
                  </a:lnTo>
                  <a:lnTo>
                    <a:pt x="28" y="342"/>
                  </a:lnTo>
                  <a:lnTo>
                    <a:pt x="29" y="344"/>
                  </a:lnTo>
                  <a:lnTo>
                    <a:pt x="29" y="344"/>
                  </a:lnTo>
                  <a:lnTo>
                    <a:pt x="31" y="346"/>
                  </a:lnTo>
                  <a:lnTo>
                    <a:pt x="34" y="346"/>
                  </a:lnTo>
                  <a:lnTo>
                    <a:pt x="42" y="344"/>
                  </a:lnTo>
                  <a:lnTo>
                    <a:pt x="42" y="344"/>
                  </a:lnTo>
                  <a:lnTo>
                    <a:pt x="45" y="343"/>
                  </a:lnTo>
                  <a:lnTo>
                    <a:pt x="48" y="340"/>
                  </a:lnTo>
                  <a:lnTo>
                    <a:pt x="48" y="335"/>
                  </a:lnTo>
                  <a:lnTo>
                    <a:pt x="48" y="335"/>
                  </a:lnTo>
                  <a:lnTo>
                    <a:pt x="48" y="332"/>
                  </a:lnTo>
                  <a:lnTo>
                    <a:pt x="49" y="332"/>
                  </a:lnTo>
                  <a:lnTo>
                    <a:pt x="51" y="330"/>
                  </a:lnTo>
                  <a:lnTo>
                    <a:pt x="52" y="329"/>
                  </a:lnTo>
                  <a:lnTo>
                    <a:pt x="52" y="329"/>
                  </a:lnTo>
                  <a:lnTo>
                    <a:pt x="54" y="327"/>
                  </a:lnTo>
                  <a:lnTo>
                    <a:pt x="58" y="326"/>
                  </a:lnTo>
                  <a:lnTo>
                    <a:pt x="62" y="327"/>
                  </a:lnTo>
                  <a:lnTo>
                    <a:pt x="66" y="327"/>
                  </a:lnTo>
                  <a:lnTo>
                    <a:pt x="66" y="327"/>
                  </a:lnTo>
                  <a:lnTo>
                    <a:pt x="69" y="329"/>
                  </a:lnTo>
                  <a:lnTo>
                    <a:pt x="72" y="327"/>
                  </a:lnTo>
                  <a:lnTo>
                    <a:pt x="73" y="325"/>
                  </a:lnTo>
                  <a:lnTo>
                    <a:pt x="75" y="320"/>
                  </a:lnTo>
                  <a:lnTo>
                    <a:pt x="75" y="320"/>
                  </a:lnTo>
                  <a:lnTo>
                    <a:pt x="76" y="319"/>
                  </a:lnTo>
                  <a:lnTo>
                    <a:pt x="78" y="319"/>
                  </a:lnTo>
                  <a:lnTo>
                    <a:pt x="81" y="323"/>
                  </a:lnTo>
                  <a:lnTo>
                    <a:pt x="81" y="323"/>
                  </a:lnTo>
                  <a:lnTo>
                    <a:pt x="82" y="322"/>
                  </a:lnTo>
                  <a:lnTo>
                    <a:pt x="85" y="319"/>
                  </a:lnTo>
                  <a:lnTo>
                    <a:pt x="89" y="307"/>
                  </a:lnTo>
                  <a:lnTo>
                    <a:pt x="89" y="307"/>
                  </a:lnTo>
                  <a:lnTo>
                    <a:pt x="91" y="305"/>
                  </a:lnTo>
                  <a:lnTo>
                    <a:pt x="89" y="303"/>
                  </a:lnTo>
                  <a:lnTo>
                    <a:pt x="83" y="309"/>
                  </a:lnTo>
                  <a:lnTo>
                    <a:pt x="83" y="309"/>
                  </a:lnTo>
                  <a:lnTo>
                    <a:pt x="82" y="310"/>
                  </a:lnTo>
                  <a:lnTo>
                    <a:pt x="81" y="310"/>
                  </a:lnTo>
                  <a:lnTo>
                    <a:pt x="81" y="307"/>
                  </a:lnTo>
                  <a:lnTo>
                    <a:pt x="83" y="298"/>
                  </a:lnTo>
                  <a:lnTo>
                    <a:pt x="83" y="298"/>
                  </a:lnTo>
                  <a:lnTo>
                    <a:pt x="85" y="292"/>
                  </a:lnTo>
                  <a:lnTo>
                    <a:pt x="85" y="286"/>
                  </a:lnTo>
                  <a:lnTo>
                    <a:pt x="86" y="275"/>
                  </a:lnTo>
                  <a:lnTo>
                    <a:pt x="86" y="275"/>
                  </a:lnTo>
                  <a:lnTo>
                    <a:pt x="89" y="269"/>
                  </a:lnTo>
                  <a:lnTo>
                    <a:pt x="91" y="266"/>
                  </a:lnTo>
                  <a:lnTo>
                    <a:pt x="95" y="265"/>
                  </a:lnTo>
                  <a:lnTo>
                    <a:pt x="95" y="265"/>
                  </a:lnTo>
                  <a:lnTo>
                    <a:pt x="101" y="263"/>
                  </a:lnTo>
                  <a:lnTo>
                    <a:pt x="106" y="259"/>
                  </a:lnTo>
                  <a:lnTo>
                    <a:pt x="109" y="255"/>
                  </a:lnTo>
                  <a:lnTo>
                    <a:pt x="110" y="252"/>
                  </a:lnTo>
                  <a:lnTo>
                    <a:pt x="110" y="252"/>
                  </a:lnTo>
                  <a:lnTo>
                    <a:pt x="110" y="251"/>
                  </a:lnTo>
                  <a:lnTo>
                    <a:pt x="110" y="249"/>
                  </a:lnTo>
                  <a:lnTo>
                    <a:pt x="113" y="245"/>
                  </a:lnTo>
                  <a:lnTo>
                    <a:pt x="118" y="242"/>
                  </a:lnTo>
                  <a:lnTo>
                    <a:pt x="119" y="239"/>
                  </a:lnTo>
                  <a:lnTo>
                    <a:pt x="119" y="239"/>
                  </a:lnTo>
                  <a:lnTo>
                    <a:pt x="118" y="235"/>
                  </a:lnTo>
                  <a:lnTo>
                    <a:pt x="113" y="229"/>
                  </a:lnTo>
                  <a:lnTo>
                    <a:pt x="105" y="222"/>
                  </a:lnTo>
                  <a:lnTo>
                    <a:pt x="105" y="222"/>
                  </a:lnTo>
                  <a:lnTo>
                    <a:pt x="101" y="221"/>
                  </a:lnTo>
                  <a:lnTo>
                    <a:pt x="96" y="221"/>
                  </a:lnTo>
                  <a:lnTo>
                    <a:pt x="93" y="219"/>
                  </a:lnTo>
                  <a:lnTo>
                    <a:pt x="93" y="219"/>
                  </a:lnTo>
                  <a:lnTo>
                    <a:pt x="93" y="219"/>
                  </a:lnTo>
                  <a:lnTo>
                    <a:pt x="92" y="211"/>
                  </a:lnTo>
                  <a:lnTo>
                    <a:pt x="91" y="201"/>
                  </a:lnTo>
                  <a:lnTo>
                    <a:pt x="91" y="201"/>
                  </a:lnTo>
                  <a:lnTo>
                    <a:pt x="92" y="197"/>
                  </a:lnTo>
                  <a:lnTo>
                    <a:pt x="93" y="192"/>
                  </a:lnTo>
                  <a:lnTo>
                    <a:pt x="96" y="189"/>
                  </a:lnTo>
                  <a:lnTo>
                    <a:pt x="96" y="185"/>
                  </a:lnTo>
                  <a:lnTo>
                    <a:pt x="96" y="185"/>
                  </a:lnTo>
                  <a:lnTo>
                    <a:pt x="98" y="178"/>
                  </a:lnTo>
                  <a:lnTo>
                    <a:pt x="99" y="175"/>
                  </a:lnTo>
                  <a:lnTo>
                    <a:pt x="101" y="172"/>
                  </a:lnTo>
                  <a:lnTo>
                    <a:pt x="101" y="172"/>
                  </a:lnTo>
                  <a:lnTo>
                    <a:pt x="103" y="171"/>
                  </a:lnTo>
                  <a:lnTo>
                    <a:pt x="105" y="169"/>
                  </a:lnTo>
                  <a:lnTo>
                    <a:pt x="106" y="167"/>
                  </a:lnTo>
                  <a:lnTo>
                    <a:pt x="109" y="165"/>
                  </a:lnTo>
                  <a:lnTo>
                    <a:pt x="109" y="165"/>
                  </a:lnTo>
                  <a:lnTo>
                    <a:pt x="112" y="164"/>
                  </a:lnTo>
                  <a:lnTo>
                    <a:pt x="113" y="160"/>
                  </a:lnTo>
                  <a:lnTo>
                    <a:pt x="116" y="155"/>
                  </a:lnTo>
                  <a:lnTo>
                    <a:pt x="120" y="152"/>
                  </a:lnTo>
                  <a:lnTo>
                    <a:pt x="120" y="152"/>
                  </a:lnTo>
                  <a:lnTo>
                    <a:pt x="126" y="150"/>
                  </a:lnTo>
                  <a:lnTo>
                    <a:pt x="135" y="144"/>
                  </a:lnTo>
                  <a:lnTo>
                    <a:pt x="135" y="144"/>
                  </a:lnTo>
                  <a:lnTo>
                    <a:pt x="149" y="135"/>
                  </a:lnTo>
                  <a:lnTo>
                    <a:pt x="156" y="130"/>
                  </a:lnTo>
                  <a:lnTo>
                    <a:pt x="160" y="125"/>
                  </a:lnTo>
                  <a:lnTo>
                    <a:pt x="160" y="125"/>
                  </a:lnTo>
                  <a:lnTo>
                    <a:pt x="160" y="124"/>
                  </a:lnTo>
                  <a:lnTo>
                    <a:pt x="159" y="121"/>
                  </a:lnTo>
                  <a:lnTo>
                    <a:pt x="157" y="118"/>
                  </a:lnTo>
                  <a:lnTo>
                    <a:pt x="156" y="114"/>
                  </a:lnTo>
                  <a:lnTo>
                    <a:pt x="156" y="113"/>
                  </a:lnTo>
                  <a:lnTo>
                    <a:pt x="157" y="110"/>
                  </a:lnTo>
                  <a:lnTo>
                    <a:pt x="157" y="110"/>
                  </a:lnTo>
                  <a:lnTo>
                    <a:pt x="162" y="105"/>
                  </a:lnTo>
                  <a:lnTo>
                    <a:pt x="162" y="103"/>
                  </a:lnTo>
                  <a:lnTo>
                    <a:pt x="162" y="100"/>
                  </a:lnTo>
                  <a:lnTo>
                    <a:pt x="165" y="97"/>
                  </a:lnTo>
                  <a:lnTo>
                    <a:pt x="165" y="97"/>
                  </a:lnTo>
                  <a:lnTo>
                    <a:pt x="170" y="94"/>
                  </a:lnTo>
                  <a:lnTo>
                    <a:pt x="174" y="88"/>
                  </a:lnTo>
                  <a:lnTo>
                    <a:pt x="174" y="88"/>
                  </a:lnTo>
                  <a:lnTo>
                    <a:pt x="177" y="87"/>
                  </a:lnTo>
                  <a:lnTo>
                    <a:pt x="182" y="87"/>
                  </a:lnTo>
                  <a:lnTo>
                    <a:pt x="186" y="87"/>
                  </a:lnTo>
                  <a:lnTo>
                    <a:pt x="192" y="87"/>
                  </a:lnTo>
                  <a:lnTo>
                    <a:pt x="192" y="87"/>
                  </a:lnTo>
                  <a:lnTo>
                    <a:pt x="196" y="87"/>
                  </a:lnTo>
                  <a:lnTo>
                    <a:pt x="200" y="87"/>
                  </a:lnTo>
                  <a:lnTo>
                    <a:pt x="200" y="87"/>
                  </a:lnTo>
                  <a:lnTo>
                    <a:pt x="199" y="83"/>
                  </a:lnTo>
                  <a:lnTo>
                    <a:pt x="197" y="80"/>
                  </a:lnTo>
                  <a:lnTo>
                    <a:pt x="197" y="80"/>
                  </a:lnTo>
                  <a:close/>
                  <a:moveTo>
                    <a:pt x="118" y="288"/>
                  </a:moveTo>
                  <a:lnTo>
                    <a:pt x="118" y="288"/>
                  </a:lnTo>
                  <a:lnTo>
                    <a:pt x="115" y="289"/>
                  </a:lnTo>
                  <a:lnTo>
                    <a:pt x="112" y="290"/>
                  </a:lnTo>
                  <a:lnTo>
                    <a:pt x="108" y="298"/>
                  </a:lnTo>
                  <a:lnTo>
                    <a:pt x="106" y="305"/>
                  </a:lnTo>
                  <a:lnTo>
                    <a:pt x="106" y="309"/>
                  </a:lnTo>
                  <a:lnTo>
                    <a:pt x="106" y="309"/>
                  </a:lnTo>
                  <a:lnTo>
                    <a:pt x="108" y="309"/>
                  </a:lnTo>
                  <a:lnTo>
                    <a:pt x="110" y="306"/>
                  </a:lnTo>
                  <a:lnTo>
                    <a:pt x="116" y="299"/>
                  </a:lnTo>
                  <a:lnTo>
                    <a:pt x="120" y="292"/>
                  </a:lnTo>
                  <a:lnTo>
                    <a:pt x="120" y="289"/>
                  </a:lnTo>
                  <a:lnTo>
                    <a:pt x="118" y="288"/>
                  </a:lnTo>
                  <a:lnTo>
                    <a:pt x="118" y="288"/>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1" name="Freeform 323">
              <a:extLst>
                <a:ext uri="{FF2B5EF4-FFF2-40B4-BE49-F238E27FC236}">
                  <a16:creationId xmlns:a16="http://schemas.microsoft.com/office/drawing/2014/main" id="{0AF52202-78DE-4756-A886-DD1FD241A8EC}"/>
                </a:ext>
              </a:extLst>
            </p:cNvPr>
            <p:cNvSpPr>
              <a:spLocks noEditPoints="1"/>
            </p:cNvSpPr>
            <p:nvPr/>
          </p:nvSpPr>
          <p:spPr bwMode="auto">
            <a:xfrm>
              <a:off x="4595464" y="2091746"/>
              <a:ext cx="137219" cy="66488"/>
            </a:xfrm>
            <a:custGeom>
              <a:avLst/>
              <a:gdLst/>
              <a:ahLst/>
              <a:cxnLst>
                <a:cxn ang="0">
                  <a:pos x="92" y="12"/>
                </a:cxn>
                <a:cxn ang="0">
                  <a:pos x="97" y="5"/>
                </a:cxn>
                <a:cxn ang="0">
                  <a:pos x="95" y="2"/>
                </a:cxn>
                <a:cxn ang="0">
                  <a:pos x="92" y="3"/>
                </a:cxn>
                <a:cxn ang="0">
                  <a:pos x="77" y="2"/>
                </a:cxn>
                <a:cxn ang="0">
                  <a:pos x="61" y="0"/>
                </a:cxn>
                <a:cxn ang="0">
                  <a:pos x="45" y="2"/>
                </a:cxn>
                <a:cxn ang="0">
                  <a:pos x="31" y="6"/>
                </a:cxn>
                <a:cxn ang="0">
                  <a:pos x="28" y="9"/>
                </a:cxn>
                <a:cxn ang="0">
                  <a:pos x="21" y="13"/>
                </a:cxn>
                <a:cxn ang="0">
                  <a:pos x="23" y="15"/>
                </a:cxn>
                <a:cxn ang="0">
                  <a:pos x="24" y="17"/>
                </a:cxn>
                <a:cxn ang="0">
                  <a:pos x="24" y="23"/>
                </a:cxn>
                <a:cxn ang="0">
                  <a:pos x="26" y="26"/>
                </a:cxn>
                <a:cxn ang="0">
                  <a:pos x="31" y="32"/>
                </a:cxn>
                <a:cxn ang="0">
                  <a:pos x="36" y="30"/>
                </a:cxn>
                <a:cxn ang="0">
                  <a:pos x="40" y="32"/>
                </a:cxn>
                <a:cxn ang="0">
                  <a:pos x="38" y="37"/>
                </a:cxn>
                <a:cxn ang="0">
                  <a:pos x="38" y="37"/>
                </a:cxn>
                <a:cxn ang="0">
                  <a:pos x="48" y="37"/>
                </a:cxn>
                <a:cxn ang="0">
                  <a:pos x="55" y="37"/>
                </a:cxn>
                <a:cxn ang="0">
                  <a:pos x="68" y="46"/>
                </a:cxn>
                <a:cxn ang="0">
                  <a:pos x="71" y="47"/>
                </a:cxn>
                <a:cxn ang="0">
                  <a:pos x="87" y="47"/>
                </a:cxn>
                <a:cxn ang="0">
                  <a:pos x="87" y="46"/>
                </a:cxn>
                <a:cxn ang="0">
                  <a:pos x="87" y="43"/>
                </a:cxn>
                <a:cxn ang="0">
                  <a:pos x="92" y="40"/>
                </a:cxn>
                <a:cxn ang="0">
                  <a:pos x="91" y="37"/>
                </a:cxn>
                <a:cxn ang="0">
                  <a:pos x="88" y="29"/>
                </a:cxn>
                <a:cxn ang="0">
                  <a:pos x="87" y="25"/>
                </a:cxn>
                <a:cxn ang="0">
                  <a:pos x="87" y="20"/>
                </a:cxn>
                <a:cxn ang="0">
                  <a:pos x="92" y="12"/>
                </a:cxn>
                <a:cxn ang="0">
                  <a:pos x="8" y="23"/>
                </a:cxn>
                <a:cxn ang="0">
                  <a:pos x="6" y="25"/>
                </a:cxn>
                <a:cxn ang="0">
                  <a:pos x="0" y="32"/>
                </a:cxn>
                <a:cxn ang="0">
                  <a:pos x="1" y="37"/>
                </a:cxn>
                <a:cxn ang="0">
                  <a:pos x="1" y="37"/>
                </a:cxn>
                <a:cxn ang="0">
                  <a:pos x="11" y="33"/>
                </a:cxn>
                <a:cxn ang="0">
                  <a:pos x="18" y="26"/>
                </a:cxn>
                <a:cxn ang="0">
                  <a:pos x="17" y="23"/>
                </a:cxn>
                <a:cxn ang="0">
                  <a:pos x="8" y="23"/>
                </a:cxn>
                <a:cxn ang="0">
                  <a:pos x="16" y="16"/>
                </a:cxn>
                <a:cxn ang="0">
                  <a:pos x="16" y="16"/>
                </a:cxn>
                <a:cxn ang="0">
                  <a:pos x="10" y="15"/>
                </a:cxn>
                <a:cxn ang="0">
                  <a:pos x="4" y="16"/>
                </a:cxn>
                <a:cxn ang="0">
                  <a:pos x="6" y="17"/>
                </a:cxn>
                <a:cxn ang="0">
                  <a:pos x="10" y="19"/>
                </a:cxn>
                <a:cxn ang="0">
                  <a:pos x="16" y="16"/>
                </a:cxn>
              </a:cxnLst>
              <a:rect l="0" t="0" r="r" b="b"/>
              <a:pathLst>
                <a:path w="97" h="47">
                  <a:moveTo>
                    <a:pt x="92" y="12"/>
                  </a:moveTo>
                  <a:lnTo>
                    <a:pt x="92" y="12"/>
                  </a:lnTo>
                  <a:lnTo>
                    <a:pt x="97" y="7"/>
                  </a:lnTo>
                  <a:lnTo>
                    <a:pt x="97" y="5"/>
                  </a:lnTo>
                  <a:lnTo>
                    <a:pt x="95" y="2"/>
                  </a:lnTo>
                  <a:lnTo>
                    <a:pt x="95" y="2"/>
                  </a:lnTo>
                  <a:lnTo>
                    <a:pt x="92" y="3"/>
                  </a:lnTo>
                  <a:lnTo>
                    <a:pt x="92" y="3"/>
                  </a:lnTo>
                  <a:lnTo>
                    <a:pt x="85" y="3"/>
                  </a:lnTo>
                  <a:lnTo>
                    <a:pt x="77" y="2"/>
                  </a:lnTo>
                  <a:lnTo>
                    <a:pt x="70" y="0"/>
                  </a:lnTo>
                  <a:lnTo>
                    <a:pt x="61" y="0"/>
                  </a:lnTo>
                  <a:lnTo>
                    <a:pt x="61" y="0"/>
                  </a:lnTo>
                  <a:lnTo>
                    <a:pt x="45" y="2"/>
                  </a:lnTo>
                  <a:lnTo>
                    <a:pt x="37" y="3"/>
                  </a:lnTo>
                  <a:lnTo>
                    <a:pt x="31" y="6"/>
                  </a:lnTo>
                  <a:lnTo>
                    <a:pt x="31" y="6"/>
                  </a:lnTo>
                  <a:lnTo>
                    <a:pt x="28" y="9"/>
                  </a:lnTo>
                  <a:lnTo>
                    <a:pt x="24" y="10"/>
                  </a:lnTo>
                  <a:lnTo>
                    <a:pt x="21" y="13"/>
                  </a:lnTo>
                  <a:lnTo>
                    <a:pt x="21" y="13"/>
                  </a:lnTo>
                  <a:lnTo>
                    <a:pt x="23" y="15"/>
                  </a:lnTo>
                  <a:lnTo>
                    <a:pt x="23" y="15"/>
                  </a:lnTo>
                  <a:lnTo>
                    <a:pt x="24" y="17"/>
                  </a:lnTo>
                  <a:lnTo>
                    <a:pt x="24" y="20"/>
                  </a:lnTo>
                  <a:lnTo>
                    <a:pt x="24" y="23"/>
                  </a:lnTo>
                  <a:lnTo>
                    <a:pt x="26" y="26"/>
                  </a:lnTo>
                  <a:lnTo>
                    <a:pt x="26" y="26"/>
                  </a:lnTo>
                  <a:lnTo>
                    <a:pt x="30" y="30"/>
                  </a:lnTo>
                  <a:lnTo>
                    <a:pt x="31" y="32"/>
                  </a:lnTo>
                  <a:lnTo>
                    <a:pt x="36" y="30"/>
                  </a:lnTo>
                  <a:lnTo>
                    <a:pt x="36" y="30"/>
                  </a:lnTo>
                  <a:lnTo>
                    <a:pt x="38" y="30"/>
                  </a:lnTo>
                  <a:lnTo>
                    <a:pt x="40" y="32"/>
                  </a:lnTo>
                  <a:lnTo>
                    <a:pt x="40" y="34"/>
                  </a:lnTo>
                  <a:lnTo>
                    <a:pt x="38" y="37"/>
                  </a:lnTo>
                  <a:lnTo>
                    <a:pt x="38" y="37"/>
                  </a:lnTo>
                  <a:lnTo>
                    <a:pt x="38" y="37"/>
                  </a:lnTo>
                  <a:lnTo>
                    <a:pt x="38" y="37"/>
                  </a:lnTo>
                  <a:lnTo>
                    <a:pt x="48" y="37"/>
                  </a:lnTo>
                  <a:lnTo>
                    <a:pt x="55" y="37"/>
                  </a:lnTo>
                  <a:lnTo>
                    <a:pt x="55" y="37"/>
                  </a:lnTo>
                  <a:lnTo>
                    <a:pt x="63" y="43"/>
                  </a:lnTo>
                  <a:lnTo>
                    <a:pt x="68" y="46"/>
                  </a:lnTo>
                  <a:lnTo>
                    <a:pt x="71" y="47"/>
                  </a:lnTo>
                  <a:lnTo>
                    <a:pt x="71" y="47"/>
                  </a:lnTo>
                  <a:lnTo>
                    <a:pt x="77" y="47"/>
                  </a:lnTo>
                  <a:lnTo>
                    <a:pt x="87" y="47"/>
                  </a:lnTo>
                  <a:lnTo>
                    <a:pt x="87" y="47"/>
                  </a:lnTo>
                  <a:lnTo>
                    <a:pt x="87" y="46"/>
                  </a:lnTo>
                  <a:lnTo>
                    <a:pt x="87" y="43"/>
                  </a:lnTo>
                  <a:lnTo>
                    <a:pt x="87" y="43"/>
                  </a:lnTo>
                  <a:lnTo>
                    <a:pt x="91" y="42"/>
                  </a:lnTo>
                  <a:lnTo>
                    <a:pt x="92" y="40"/>
                  </a:lnTo>
                  <a:lnTo>
                    <a:pt x="91" y="37"/>
                  </a:lnTo>
                  <a:lnTo>
                    <a:pt x="91" y="37"/>
                  </a:lnTo>
                  <a:lnTo>
                    <a:pt x="90" y="34"/>
                  </a:lnTo>
                  <a:lnTo>
                    <a:pt x="88" y="29"/>
                  </a:lnTo>
                  <a:lnTo>
                    <a:pt x="88" y="29"/>
                  </a:lnTo>
                  <a:lnTo>
                    <a:pt x="87" y="25"/>
                  </a:lnTo>
                  <a:lnTo>
                    <a:pt x="87" y="20"/>
                  </a:lnTo>
                  <a:lnTo>
                    <a:pt x="87" y="20"/>
                  </a:lnTo>
                  <a:lnTo>
                    <a:pt x="90" y="17"/>
                  </a:lnTo>
                  <a:lnTo>
                    <a:pt x="92" y="12"/>
                  </a:lnTo>
                  <a:lnTo>
                    <a:pt x="92" y="12"/>
                  </a:lnTo>
                  <a:close/>
                  <a:moveTo>
                    <a:pt x="8" y="23"/>
                  </a:moveTo>
                  <a:lnTo>
                    <a:pt x="8" y="23"/>
                  </a:lnTo>
                  <a:lnTo>
                    <a:pt x="6" y="25"/>
                  </a:lnTo>
                  <a:lnTo>
                    <a:pt x="3" y="27"/>
                  </a:lnTo>
                  <a:lnTo>
                    <a:pt x="0" y="32"/>
                  </a:lnTo>
                  <a:lnTo>
                    <a:pt x="0" y="36"/>
                  </a:lnTo>
                  <a:lnTo>
                    <a:pt x="1" y="37"/>
                  </a:lnTo>
                  <a:lnTo>
                    <a:pt x="1" y="37"/>
                  </a:lnTo>
                  <a:lnTo>
                    <a:pt x="1" y="37"/>
                  </a:lnTo>
                  <a:lnTo>
                    <a:pt x="6" y="36"/>
                  </a:lnTo>
                  <a:lnTo>
                    <a:pt x="11" y="33"/>
                  </a:lnTo>
                  <a:lnTo>
                    <a:pt x="18" y="26"/>
                  </a:lnTo>
                  <a:lnTo>
                    <a:pt x="18" y="26"/>
                  </a:lnTo>
                  <a:lnTo>
                    <a:pt x="20" y="25"/>
                  </a:lnTo>
                  <a:lnTo>
                    <a:pt x="17" y="23"/>
                  </a:lnTo>
                  <a:lnTo>
                    <a:pt x="14" y="23"/>
                  </a:lnTo>
                  <a:lnTo>
                    <a:pt x="8" y="23"/>
                  </a:lnTo>
                  <a:lnTo>
                    <a:pt x="8" y="23"/>
                  </a:lnTo>
                  <a:close/>
                  <a:moveTo>
                    <a:pt x="16" y="16"/>
                  </a:moveTo>
                  <a:lnTo>
                    <a:pt x="16" y="16"/>
                  </a:lnTo>
                  <a:lnTo>
                    <a:pt x="16" y="16"/>
                  </a:lnTo>
                  <a:lnTo>
                    <a:pt x="14" y="15"/>
                  </a:lnTo>
                  <a:lnTo>
                    <a:pt x="10" y="15"/>
                  </a:lnTo>
                  <a:lnTo>
                    <a:pt x="6" y="16"/>
                  </a:lnTo>
                  <a:lnTo>
                    <a:pt x="4" y="16"/>
                  </a:lnTo>
                  <a:lnTo>
                    <a:pt x="6" y="17"/>
                  </a:lnTo>
                  <a:lnTo>
                    <a:pt x="6" y="17"/>
                  </a:lnTo>
                  <a:lnTo>
                    <a:pt x="7" y="19"/>
                  </a:lnTo>
                  <a:lnTo>
                    <a:pt x="10" y="19"/>
                  </a:lnTo>
                  <a:lnTo>
                    <a:pt x="13" y="19"/>
                  </a:lnTo>
                  <a:lnTo>
                    <a:pt x="16" y="16"/>
                  </a:lnTo>
                  <a:lnTo>
                    <a:pt x="16" y="1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2" name="Freeform 324">
              <a:extLst>
                <a:ext uri="{FF2B5EF4-FFF2-40B4-BE49-F238E27FC236}">
                  <a16:creationId xmlns:a16="http://schemas.microsoft.com/office/drawing/2014/main" id="{9CDDEB8B-CAF7-41D8-BAD9-F044E0FAFF78}"/>
                </a:ext>
              </a:extLst>
            </p:cNvPr>
            <p:cNvSpPr>
              <a:spLocks/>
            </p:cNvSpPr>
            <p:nvPr/>
          </p:nvSpPr>
          <p:spPr bwMode="auto">
            <a:xfrm>
              <a:off x="4857171" y="3534668"/>
              <a:ext cx="181072" cy="222097"/>
            </a:xfrm>
            <a:custGeom>
              <a:avLst/>
              <a:gdLst/>
              <a:ahLst/>
              <a:cxnLst>
                <a:cxn ang="0">
                  <a:pos x="121" y="24"/>
                </a:cxn>
                <a:cxn ang="0">
                  <a:pos x="128" y="13"/>
                </a:cxn>
                <a:cxn ang="0">
                  <a:pos x="121" y="16"/>
                </a:cxn>
                <a:cxn ang="0">
                  <a:pos x="115" y="16"/>
                </a:cxn>
                <a:cxn ang="0">
                  <a:pos x="112" y="13"/>
                </a:cxn>
                <a:cxn ang="0">
                  <a:pos x="107" y="12"/>
                </a:cxn>
                <a:cxn ang="0">
                  <a:pos x="98" y="16"/>
                </a:cxn>
                <a:cxn ang="0">
                  <a:pos x="92" y="22"/>
                </a:cxn>
                <a:cxn ang="0">
                  <a:pos x="88" y="24"/>
                </a:cxn>
                <a:cxn ang="0">
                  <a:pos x="80" y="22"/>
                </a:cxn>
                <a:cxn ang="0">
                  <a:pos x="70" y="20"/>
                </a:cxn>
                <a:cxn ang="0">
                  <a:pos x="60" y="17"/>
                </a:cxn>
                <a:cxn ang="0">
                  <a:pos x="51" y="10"/>
                </a:cxn>
                <a:cxn ang="0">
                  <a:pos x="43" y="7"/>
                </a:cxn>
                <a:cxn ang="0">
                  <a:pos x="34" y="7"/>
                </a:cxn>
                <a:cxn ang="0">
                  <a:pos x="25" y="2"/>
                </a:cxn>
                <a:cxn ang="0">
                  <a:pos x="24" y="2"/>
                </a:cxn>
                <a:cxn ang="0">
                  <a:pos x="16" y="2"/>
                </a:cxn>
                <a:cxn ang="0">
                  <a:pos x="8" y="5"/>
                </a:cxn>
                <a:cxn ang="0">
                  <a:pos x="3" y="10"/>
                </a:cxn>
                <a:cxn ang="0">
                  <a:pos x="1" y="13"/>
                </a:cxn>
                <a:cxn ang="0">
                  <a:pos x="10" y="30"/>
                </a:cxn>
                <a:cxn ang="0">
                  <a:pos x="17" y="36"/>
                </a:cxn>
                <a:cxn ang="0">
                  <a:pos x="16" y="50"/>
                </a:cxn>
                <a:cxn ang="0">
                  <a:pos x="11" y="60"/>
                </a:cxn>
                <a:cxn ang="0">
                  <a:pos x="4" y="69"/>
                </a:cxn>
                <a:cxn ang="0">
                  <a:pos x="0" y="79"/>
                </a:cxn>
                <a:cxn ang="0">
                  <a:pos x="10" y="83"/>
                </a:cxn>
                <a:cxn ang="0">
                  <a:pos x="11" y="84"/>
                </a:cxn>
                <a:cxn ang="0">
                  <a:pos x="4" y="87"/>
                </a:cxn>
                <a:cxn ang="0">
                  <a:pos x="0" y="91"/>
                </a:cxn>
                <a:cxn ang="0">
                  <a:pos x="0" y="94"/>
                </a:cxn>
                <a:cxn ang="0">
                  <a:pos x="60" y="128"/>
                </a:cxn>
                <a:cxn ang="0">
                  <a:pos x="60" y="138"/>
                </a:cxn>
                <a:cxn ang="0">
                  <a:pos x="85" y="157"/>
                </a:cxn>
                <a:cxn ang="0">
                  <a:pos x="102" y="123"/>
                </a:cxn>
                <a:cxn ang="0">
                  <a:pos x="104" y="120"/>
                </a:cxn>
                <a:cxn ang="0">
                  <a:pos x="109" y="116"/>
                </a:cxn>
                <a:cxn ang="0">
                  <a:pos x="112" y="114"/>
                </a:cxn>
                <a:cxn ang="0">
                  <a:pos x="115" y="113"/>
                </a:cxn>
                <a:cxn ang="0">
                  <a:pos x="121" y="108"/>
                </a:cxn>
                <a:cxn ang="0">
                  <a:pos x="122" y="107"/>
                </a:cxn>
                <a:cxn ang="0">
                  <a:pos x="114" y="36"/>
                </a:cxn>
              </a:cxnLst>
              <a:rect l="0" t="0" r="r" b="b"/>
              <a:pathLst>
                <a:path w="128" h="157">
                  <a:moveTo>
                    <a:pt x="114" y="36"/>
                  </a:moveTo>
                  <a:lnTo>
                    <a:pt x="121" y="24"/>
                  </a:lnTo>
                  <a:lnTo>
                    <a:pt x="128" y="13"/>
                  </a:lnTo>
                  <a:lnTo>
                    <a:pt x="128" y="13"/>
                  </a:lnTo>
                  <a:lnTo>
                    <a:pt x="121" y="16"/>
                  </a:lnTo>
                  <a:lnTo>
                    <a:pt x="121" y="16"/>
                  </a:lnTo>
                  <a:lnTo>
                    <a:pt x="118" y="16"/>
                  </a:lnTo>
                  <a:lnTo>
                    <a:pt x="115" y="16"/>
                  </a:lnTo>
                  <a:lnTo>
                    <a:pt x="112" y="13"/>
                  </a:lnTo>
                  <a:lnTo>
                    <a:pt x="112" y="13"/>
                  </a:lnTo>
                  <a:lnTo>
                    <a:pt x="111" y="12"/>
                  </a:lnTo>
                  <a:lnTo>
                    <a:pt x="107" y="12"/>
                  </a:lnTo>
                  <a:lnTo>
                    <a:pt x="98" y="16"/>
                  </a:lnTo>
                  <a:lnTo>
                    <a:pt x="98" y="16"/>
                  </a:lnTo>
                  <a:lnTo>
                    <a:pt x="95" y="19"/>
                  </a:lnTo>
                  <a:lnTo>
                    <a:pt x="92" y="22"/>
                  </a:lnTo>
                  <a:lnTo>
                    <a:pt x="90" y="23"/>
                  </a:lnTo>
                  <a:lnTo>
                    <a:pt x="88" y="24"/>
                  </a:lnTo>
                  <a:lnTo>
                    <a:pt x="88" y="24"/>
                  </a:lnTo>
                  <a:lnTo>
                    <a:pt x="80" y="22"/>
                  </a:lnTo>
                  <a:lnTo>
                    <a:pt x="70" y="20"/>
                  </a:lnTo>
                  <a:lnTo>
                    <a:pt x="70" y="20"/>
                  </a:lnTo>
                  <a:lnTo>
                    <a:pt x="65" y="20"/>
                  </a:lnTo>
                  <a:lnTo>
                    <a:pt x="60" y="17"/>
                  </a:lnTo>
                  <a:lnTo>
                    <a:pt x="51" y="10"/>
                  </a:lnTo>
                  <a:lnTo>
                    <a:pt x="51" y="10"/>
                  </a:lnTo>
                  <a:lnTo>
                    <a:pt x="47" y="9"/>
                  </a:lnTo>
                  <a:lnTo>
                    <a:pt x="43" y="7"/>
                  </a:lnTo>
                  <a:lnTo>
                    <a:pt x="34" y="7"/>
                  </a:lnTo>
                  <a:lnTo>
                    <a:pt x="34" y="7"/>
                  </a:lnTo>
                  <a:lnTo>
                    <a:pt x="30" y="5"/>
                  </a:lnTo>
                  <a:lnTo>
                    <a:pt x="25" y="2"/>
                  </a:lnTo>
                  <a:lnTo>
                    <a:pt x="25" y="2"/>
                  </a:lnTo>
                  <a:lnTo>
                    <a:pt x="24" y="2"/>
                  </a:lnTo>
                  <a:lnTo>
                    <a:pt x="21" y="0"/>
                  </a:lnTo>
                  <a:lnTo>
                    <a:pt x="16" y="2"/>
                  </a:lnTo>
                  <a:lnTo>
                    <a:pt x="16" y="2"/>
                  </a:lnTo>
                  <a:lnTo>
                    <a:pt x="8" y="5"/>
                  </a:lnTo>
                  <a:lnTo>
                    <a:pt x="4" y="7"/>
                  </a:lnTo>
                  <a:lnTo>
                    <a:pt x="3" y="10"/>
                  </a:lnTo>
                  <a:lnTo>
                    <a:pt x="3" y="10"/>
                  </a:lnTo>
                  <a:lnTo>
                    <a:pt x="1" y="13"/>
                  </a:lnTo>
                  <a:lnTo>
                    <a:pt x="8" y="19"/>
                  </a:lnTo>
                  <a:lnTo>
                    <a:pt x="10" y="30"/>
                  </a:lnTo>
                  <a:lnTo>
                    <a:pt x="17" y="36"/>
                  </a:lnTo>
                  <a:lnTo>
                    <a:pt x="17" y="36"/>
                  </a:lnTo>
                  <a:lnTo>
                    <a:pt x="16" y="50"/>
                  </a:lnTo>
                  <a:lnTo>
                    <a:pt x="16" y="50"/>
                  </a:lnTo>
                  <a:lnTo>
                    <a:pt x="14" y="54"/>
                  </a:lnTo>
                  <a:lnTo>
                    <a:pt x="11" y="60"/>
                  </a:lnTo>
                  <a:lnTo>
                    <a:pt x="4" y="69"/>
                  </a:lnTo>
                  <a:lnTo>
                    <a:pt x="4" y="69"/>
                  </a:lnTo>
                  <a:lnTo>
                    <a:pt x="0" y="79"/>
                  </a:lnTo>
                  <a:lnTo>
                    <a:pt x="0" y="79"/>
                  </a:lnTo>
                  <a:lnTo>
                    <a:pt x="8" y="81"/>
                  </a:lnTo>
                  <a:lnTo>
                    <a:pt x="10" y="83"/>
                  </a:lnTo>
                  <a:lnTo>
                    <a:pt x="11" y="84"/>
                  </a:lnTo>
                  <a:lnTo>
                    <a:pt x="11" y="84"/>
                  </a:lnTo>
                  <a:lnTo>
                    <a:pt x="8" y="86"/>
                  </a:lnTo>
                  <a:lnTo>
                    <a:pt x="4" y="87"/>
                  </a:lnTo>
                  <a:lnTo>
                    <a:pt x="1" y="90"/>
                  </a:lnTo>
                  <a:lnTo>
                    <a:pt x="0" y="91"/>
                  </a:lnTo>
                  <a:lnTo>
                    <a:pt x="0" y="94"/>
                  </a:lnTo>
                  <a:lnTo>
                    <a:pt x="0" y="94"/>
                  </a:lnTo>
                  <a:lnTo>
                    <a:pt x="0" y="96"/>
                  </a:lnTo>
                  <a:lnTo>
                    <a:pt x="60" y="128"/>
                  </a:lnTo>
                  <a:lnTo>
                    <a:pt x="60" y="138"/>
                  </a:lnTo>
                  <a:lnTo>
                    <a:pt x="60" y="138"/>
                  </a:lnTo>
                  <a:lnTo>
                    <a:pt x="85" y="157"/>
                  </a:lnTo>
                  <a:lnTo>
                    <a:pt x="85" y="157"/>
                  </a:lnTo>
                  <a:lnTo>
                    <a:pt x="95" y="135"/>
                  </a:lnTo>
                  <a:lnTo>
                    <a:pt x="102" y="123"/>
                  </a:lnTo>
                  <a:lnTo>
                    <a:pt x="102" y="123"/>
                  </a:lnTo>
                  <a:lnTo>
                    <a:pt x="104" y="120"/>
                  </a:lnTo>
                  <a:lnTo>
                    <a:pt x="107" y="117"/>
                  </a:lnTo>
                  <a:lnTo>
                    <a:pt x="109" y="116"/>
                  </a:lnTo>
                  <a:lnTo>
                    <a:pt x="112" y="114"/>
                  </a:lnTo>
                  <a:lnTo>
                    <a:pt x="112" y="114"/>
                  </a:lnTo>
                  <a:lnTo>
                    <a:pt x="114" y="113"/>
                  </a:lnTo>
                  <a:lnTo>
                    <a:pt x="115" y="113"/>
                  </a:lnTo>
                  <a:lnTo>
                    <a:pt x="118" y="111"/>
                  </a:lnTo>
                  <a:lnTo>
                    <a:pt x="121" y="108"/>
                  </a:lnTo>
                  <a:lnTo>
                    <a:pt x="121" y="108"/>
                  </a:lnTo>
                  <a:lnTo>
                    <a:pt x="122" y="107"/>
                  </a:lnTo>
                  <a:lnTo>
                    <a:pt x="114" y="94"/>
                  </a:lnTo>
                  <a:lnTo>
                    <a:pt x="114" y="3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3" name="Freeform 325">
              <a:extLst>
                <a:ext uri="{FF2B5EF4-FFF2-40B4-BE49-F238E27FC236}">
                  <a16:creationId xmlns:a16="http://schemas.microsoft.com/office/drawing/2014/main" id="{13EDC820-06E3-4817-80DC-B4FBD0223395}"/>
                </a:ext>
              </a:extLst>
            </p:cNvPr>
            <p:cNvSpPr>
              <a:spLocks/>
            </p:cNvSpPr>
            <p:nvPr/>
          </p:nvSpPr>
          <p:spPr bwMode="auto">
            <a:xfrm>
              <a:off x="4756732" y="3553058"/>
              <a:ext cx="124487" cy="127317"/>
            </a:xfrm>
            <a:custGeom>
              <a:avLst/>
              <a:gdLst/>
              <a:ahLst/>
              <a:cxnLst>
                <a:cxn ang="0">
                  <a:pos x="79" y="6"/>
                </a:cxn>
                <a:cxn ang="0">
                  <a:pos x="72" y="0"/>
                </a:cxn>
                <a:cxn ang="0">
                  <a:pos x="67" y="4"/>
                </a:cxn>
                <a:cxn ang="0">
                  <a:pos x="65" y="6"/>
                </a:cxn>
                <a:cxn ang="0">
                  <a:pos x="57" y="6"/>
                </a:cxn>
                <a:cxn ang="0">
                  <a:pos x="54" y="4"/>
                </a:cxn>
                <a:cxn ang="0">
                  <a:pos x="45" y="9"/>
                </a:cxn>
                <a:cxn ang="0">
                  <a:pos x="42" y="10"/>
                </a:cxn>
                <a:cxn ang="0">
                  <a:pos x="38" y="6"/>
                </a:cxn>
                <a:cxn ang="0">
                  <a:pos x="35" y="6"/>
                </a:cxn>
                <a:cxn ang="0">
                  <a:pos x="23" y="9"/>
                </a:cxn>
                <a:cxn ang="0">
                  <a:pos x="21" y="23"/>
                </a:cxn>
                <a:cxn ang="0">
                  <a:pos x="23" y="26"/>
                </a:cxn>
                <a:cxn ang="0">
                  <a:pos x="25" y="29"/>
                </a:cxn>
                <a:cxn ang="0">
                  <a:pos x="27" y="31"/>
                </a:cxn>
                <a:cxn ang="0">
                  <a:pos x="24" y="36"/>
                </a:cxn>
                <a:cxn ang="0">
                  <a:pos x="23" y="39"/>
                </a:cxn>
                <a:cxn ang="0">
                  <a:pos x="15" y="44"/>
                </a:cxn>
                <a:cxn ang="0">
                  <a:pos x="13" y="46"/>
                </a:cxn>
                <a:cxn ang="0">
                  <a:pos x="11" y="50"/>
                </a:cxn>
                <a:cxn ang="0">
                  <a:pos x="10" y="53"/>
                </a:cxn>
                <a:cxn ang="0">
                  <a:pos x="7" y="57"/>
                </a:cxn>
                <a:cxn ang="0">
                  <a:pos x="5" y="64"/>
                </a:cxn>
                <a:cxn ang="0">
                  <a:pos x="3" y="78"/>
                </a:cxn>
                <a:cxn ang="0">
                  <a:pos x="1" y="84"/>
                </a:cxn>
                <a:cxn ang="0">
                  <a:pos x="0" y="90"/>
                </a:cxn>
                <a:cxn ang="0">
                  <a:pos x="8" y="88"/>
                </a:cxn>
                <a:cxn ang="0">
                  <a:pos x="17" y="85"/>
                </a:cxn>
                <a:cxn ang="0">
                  <a:pos x="38" y="83"/>
                </a:cxn>
                <a:cxn ang="0">
                  <a:pos x="42" y="71"/>
                </a:cxn>
                <a:cxn ang="0">
                  <a:pos x="50" y="64"/>
                </a:cxn>
                <a:cxn ang="0">
                  <a:pos x="55" y="64"/>
                </a:cxn>
                <a:cxn ang="0">
                  <a:pos x="71" y="66"/>
                </a:cxn>
                <a:cxn ang="0">
                  <a:pos x="75" y="56"/>
                </a:cxn>
                <a:cxn ang="0">
                  <a:pos x="82" y="47"/>
                </a:cxn>
                <a:cxn ang="0">
                  <a:pos x="87" y="37"/>
                </a:cxn>
                <a:cxn ang="0">
                  <a:pos x="88" y="23"/>
                </a:cxn>
              </a:cxnLst>
              <a:rect l="0" t="0" r="r" b="b"/>
              <a:pathLst>
                <a:path w="88" h="90">
                  <a:moveTo>
                    <a:pt x="81" y="17"/>
                  </a:moveTo>
                  <a:lnTo>
                    <a:pt x="79" y="6"/>
                  </a:lnTo>
                  <a:lnTo>
                    <a:pt x="72" y="0"/>
                  </a:lnTo>
                  <a:lnTo>
                    <a:pt x="72" y="0"/>
                  </a:lnTo>
                  <a:lnTo>
                    <a:pt x="68" y="2"/>
                  </a:lnTo>
                  <a:lnTo>
                    <a:pt x="67" y="4"/>
                  </a:lnTo>
                  <a:lnTo>
                    <a:pt x="67" y="4"/>
                  </a:lnTo>
                  <a:lnTo>
                    <a:pt x="65" y="6"/>
                  </a:lnTo>
                  <a:lnTo>
                    <a:pt x="62" y="6"/>
                  </a:lnTo>
                  <a:lnTo>
                    <a:pt x="57" y="6"/>
                  </a:lnTo>
                  <a:lnTo>
                    <a:pt x="57" y="6"/>
                  </a:lnTo>
                  <a:lnTo>
                    <a:pt x="54" y="4"/>
                  </a:lnTo>
                  <a:lnTo>
                    <a:pt x="50" y="6"/>
                  </a:lnTo>
                  <a:lnTo>
                    <a:pt x="45" y="9"/>
                  </a:lnTo>
                  <a:lnTo>
                    <a:pt x="45" y="9"/>
                  </a:lnTo>
                  <a:lnTo>
                    <a:pt x="42" y="10"/>
                  </a:lnTo>
                  <a:lnTo>
                    <a:pt x="41" y="9"/>
                  </a:lnTo>
                  <a:lnTo>
                    <a:pt x="38" y="6"/>
                  </a:lnTo>
                  <a:lnTo>
                    <a:pt x="35" y="6"/>
                  </a:lnTo>
                  <a:lnTo>
                    <a:pt x="35" y="6"/>
                  </a:lnTo>
                  <a:lnTo>
                    <a:pt x="27" y="7"/>
                  </a:lnTo>
                  <a:lnTo>
                    <a:pt x="23" y="9"/>
                  </a:lnTo>
                  <a:lnTo>
                    <a:pt x="23" y="9"/>
                  </a:lnTo>
                  <a:lnTo>
                    <a:pt x="21" y="23"/>
                  </a:lnTo>
                  <a:lnTo>
                    <a:pt x="21" y="23"/>
                  </a:lnTo>
                  <a:lnTo>
                    <a:pt x="23" y="26"/>
                  </a:lnTo>
                  <a:lnTo>
                    <a:pt x="24" y="27"/>
                  </a:lnTo>
                  <a:lnTo>
                    <a:pt x="25" y="29"/>
                  </a:lnTo>
                  <a:lnTo>
                    <a:pt x="27" y="31"/>
                  </a:lnTo>
                  <a:lnTo>
                    <a:pt x="27" y="31"/>
                  </a:lnTo>
                  <a:lnTo>
                    <a:pt x="25" y="33"/>
                  </a:lnTo>
                  <a:lnTo>
                    <a:pt x="24" y="36"/>
                  </a:lnTo>
                  <a:lnTo>
                    <a:pt x="23" y="39"/>
                  </a:lnTo>
                  <a:lnTo>
                    <a:pt x="23" y="39"/>
                  </a:lnTo>
                  <a:lnTo>
                    <a:pt x="20" y="41"/>
                  </a:lnTo>
                  <a:lnTo>
                    <a:pt x="15" y="44"/>
                  </a:lnTo>
                  <a:lnTo>
                    <a:pt x="15" y="44"/>
                  </a:lnTo>
                  <a:lnTo>
                    <a:pt x="13" y="46"/>
                  </a:lnTo>
                  <a:lnTo>
                    <a:pt x="13" y="48"/>
                  </a:lnTo>
                  <a:lnTo>
                    <a:pt x="11" y="50"/>
                  </a:lnTo>
                  <a:lnTo>
                    <a:pt x="10" y="53"/>
                  </a:lnTo>
                  <a:lnTo>
                    <a:pt x="10" y="53"/>
                  </a:lnTo>
                  <a:lnTo>
                    <a:pt x="7" y="54"/>
                  </a:lnTo>
                  <a:lnTo>
                    <a:pt x="7" y="57"/>
                  </a:lnTo>
                  <a:lnTo>
                    <a:pt x="5" y="64"/>
                  </a:lnTo>
                  <a:lnTo>
                    <a:pt x="5" y="64"/>
                  </a:lnTo>
                  <a:lnTo>
                    <a:pt x="3" y="71"/>
                  </a:lnTo>
                  <a:lnTo>
                    <a:pt x="3" y="78"/>
                  </a:lnTo>
                  <a:lnTo>
                    <a:pt x="3" y="78"/>
                  </a:lnTo>
                  <a:lnTo>
                    <a:pt x="1" y="84"/>
                  </a:lnTo>
                  <a:lnTo>
                    <a:pt x="0" y="90"/>
                  </a:lnTo>
                  <a:lnTo>
                    <a:pt x="0" y="90"/>
                  </a:lnTo>
                  <a:lnTo>
                    <a:pt x="4" y="90"/>
                  </a:lnTo>
                  <a:lnTo>
                    <a:pt x="8" y="88"/>
                  </a:lnTo>
                  <a:lnTo>
                    <a:pt x="8" y="88"/>
                  </a:lnTo>
                  <a:lnTo>
                    <a:pt x="17" y="85"/>
                  </a:lnTo>
                  <a:lnTo>
                    <a:pt x="24" y="83"/>
                  </a:lnTo>
                  <a:lnTo>
                    <a:pt x="38" y="83"/>
                  </a:lnTo>
                  <a:lnTo>
                    <a:pt x="38" y="83"/>
                  </a:lnTo>
                  <a:lnTo>
                    <a:pt x="42" y="71"/>
                  </a:lnTo>
                  <a:lnTo>
                    <a:pt x="47" y="67"/>
                  </a:lnTo>
                  <a:lnTo>
                    <a:pt x="50" y="64"/>
                  </a:lnTo>
                  <a:lnTo>
                    <a:pt x="50" y="64"/>
                  </a:lnTo>
                  <a:lnTo>
                    <a:pt x="55" y="64"/>
                  </a:lnTo>
                  <a:lnTo>
                    <a:pt x="60" y="64"/>
                  </a:lnTo>
                  <a:lnTo>
                    <a:pt x="71" y="66"/>
                  </a:lnTo>
                  <a:lnTo>
                    <a:pt x="71" y="66"/>
                  </a:lnTo>
                  <a:lnTo>
                    <a:pt x="75" y="56"/>
                  </a:lnTo>
                  <a:lnTo>
                    <a:pt x="75" y="56"/>
                  </a:lnTo>
                  <a:lnTo>
                    <a:pt x="82" y="47"/>
                  </a:lnTo>
                  <a:lnTo>
                    <a:pt x="85" y="41"/>
                  </a:lnTo>
                  <a:lnTo>
                    <a:pt x="87" y="37"/>
                  </a:lnTo>
                  <a:lnTo>
                    <a:pt x="87" y="37"/>
                  </a:lnTo>
                  <a:lnTo>
                    <a:pt x="88" y="23"/>
                  </a:lnTo>
                  <a:lnTo>
                    <a:pt x="81" y="1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4" name="Freeform 326">
              <a:extLst>
                <a:ext uri="{FF2B5EF4-FFF2-40B4-BE49-F238E27FC236}">
                  <a16:creationId xmlns:a16="http://schemas.microsoft.com/office/drawing/2014/main" id="{CE48464F-BD48-448B-A053-AB9D58E7532D}"/>
                </a:ext>
              </a:extLst>
            </p:cNvPr>
            <p:cNvSpPr>
              <a:spLocks/>
            </p:cNvSpPr>
            <p:nvPr/>
          </p:nvSpPr>
          <p:spPr bwMode="auto">
            <a:xfrm>
              <a:off x="5367852" y="2528867"/>
              <a:ext cx="394682" cy="234828"/>
            </a:xfrm>
            <a:custGeom>
              <a:avLst/>
              <a:gdLst/>
              <a:ahLst/>
              <a:cxnLst>
                <a:cxn ang="0">
                  <a:pos x="262" y="84"/>
                </a:cxn>
                <a:cxn ang="0">
                  <a:pos x="253" y="83"/>
                </a:cxn>
                <a:cxn ang="0">
                  <a:pos x="241" y="84"/>
                </a:cxn>
                <a:cxn ang="0">
                  <a:pos x="232" y="78"/>
                </a:cxn>
                <a:cxn ang="0">
                  <a:pos x="214" y="85"/>
                </a:cxn>
                <a:cxn ang="0">
                  <a:pos x="208" y="95"/>
                </a:cxn>
                <a:cxn ang="0">
                  <a:pos x="202" y="94"/>
                </a:cxn>
                <a:cxn ang="0">
                  <a:pos x="188" y="87"/>
                </a:cxn>
                <a:cxn ang="0">
                  <a:pos x="175" y="83"/>
                </a:cxn>
                <a:cxn ang="0">
                  <a:pos x="167" y="70"/>
                </a:cxn>
                <a:cxn ang="0">
                  <a:pos x="165" y="53"/>
                </a:cxn>
                <a:cxn ang="0">
                  <a:pos x="155" y="46"/>
                </a:cxn>
                <a:cxn ang="0">
                  <a:pos x="133" y="41"/>
                </a:cxn>
                <a:cxn ang="0">
                  <a:pos x="105" y="41"/>
                </a:cxn>
                <a:cxn ang="0">
                  <a:pos x="96" y="41"/>
                </a:cxn>
                <a:cxn ang="0">
                  <a:pos x="76" y="24"/>
                </a:cxn>
                <a:cxn ang="0">
                  <a:pos x="57" y="33"/>
                </a:cxn>
                <a:cxn ang="0">
                  <a:pos x="53" y="24"/>
                </a:cxn>
                <a:cxn ang="0">
                  <a:pos x="54" y="4"/>
                </a:cxn>
                <a:cxn ang="0">
                  <a:pos x="50" y="3"/>
                </a:cxn>
                <a:cxn ang="0">
                  <a:pos x="46" y="24"/>
                </a:cxn>
                <a:cxn ang="0">
                  <a:pos x="41" y="23"/>
                </a:cxn>
                <a:cxn ang="0">
                  <a:pos x="2" y="11"/>
                </a:cxn>
                <a:cxn ang="0">
                  <a:pos x="0" y="83"/>
                </a:cxn>
                <a:cxn ang="0">
                  <a:pos x="14" y="84"/>
                </a:cxn>
                <a:cxn ang="0">
                  <a:pos x="17" y="74"/>
                </a:cxn>
                <a:cxn ang="0">
                  <a:pos x="29" y="68"/>
                </a:cxn>
                <a:cxn ang="0">
                  <a:pos x="34" y="63"/>
                </a:cxn>
                <a:cxn ang="0">
                  <a:pos x="40" y="60"/>
                </a:cxn>
                <a:cxn ang="0">
                  <a:pos x="51" y="63"/>
                </a:cxn>
                <a:cxn ang="0">
                  <a:pos x="66" y="67"/>
                </a:cxn>
                <a:cxn ang="0">
                  <a:pos x="70" y="84"/>
                </a:cxn>
                <a:cxn ang="0">
                  <a:pos x="94" y="87"/>
                </a:cxn>
                <a:cxn ang="0">
                  <a:pos x="100" y="97"/>
                </a:cxn>
                <a:cxn ang="0">
                  <a:pos x="107" y="110"/>
                </a:cxn>
                <a:cxn ang="0">
                  <a:pos x="124" y="122"/>
                </a:cxn>
                <a:cxn ang="0">
                  <a:pos x="142" y="132"/>
                </a:cxn>
                <a:cxn ang="0">
                  <a:pos x="155" y="142"/>
                </a:cxn>
                <a:cxn ang="0">
                  <a:pos x="167" y="145"/>
                </a:cxn>
                <a:cxn ang="0">
                  <a:pos x="175" y="158"/>
                </a:cxn>
                <a:cxn ang="0">
                  <a:pos x="185" y="162"/>
                </a:cxn>
                <a:cxn ang="0">
                  <a:pos x="195" y="166"/>
                </a:cxn>
                <a:cxn ang="0">
                  <a:pos x="199" y="152"/>
                </a:cxn>
                <a:cxn ang="0">
                  <a:pos x="202" y="147"/>
                </a:cxn>
                <a:cxn ang="0">
                  <a:pos x="199" y="135"/>
                </a:cxn>
                <a:cxn ang="0">
                  <a:pos x="191" y="125"/>
                </a:cxn>
                <a:cxn ang="0">
                  <a:pos x="192" y="121"/>
                </a:cxn>
                <a:cxn ang="0">
                  <a:pos x="206" y="115"/>
                </a:cxn>
                <a:cxn ang="0">
                  <a:pos x="211" y="108"/>
                </a:cxn>
                <a:cxn ang="0">
                  <a:pos x="218" y="100"/>
                </a:cxn>
                <a:cxn ang="0">
                  <a:pos x="231" y="97"/>
                </a:cxn>
                <a:cxn ang="0">
                  <a:pos x="241" y="94"/>
                </a:cxn>
                <a:cxn ang="0">
                  <a:pos x="235" y="107"/>
                </a:cxn>
                <a:cxn ang="0">
                  <a:pos x="253" y="104"/>
                </a:cxn>
                <a:cxn ang="0">
                  <a:pos x="266" y="104"/>
                </a:cxn>
                <a:cxn ang="0">
                  <a:pos x="271" y="100"/>
                </a:cxn>
                <a:cxn ang="0">
                  <a:pos x="276" y="94"/>
                </a:cxn>
              </a:cxnLst>
              <a:rect l="0" t="0" r="r" b="b"/>
              <a:pathLst>
                <a:path w="279" h="166">
                  <a:moveTo>
                    <a:pt x="276" y="94"/>
                  </a:moveTo>
                  <a:lnTo>
                    <a:pt x="276" y="94"/>
                  </a:lnTo>
                  <a:lnTo>
                    <a:pt x="269" y="88"/>
                  </a:lnTo>
                  <a:lnTo>
                    <a:pt x="262" y="84"/>
                  </a:lnTo>
                  <a:lnTo>
                    <a:pt x="256" y="83"/>
                  </a:lnTo>
                  <a:lnTo>
                    <a:pt x="255" y="83"/>
                  </a:lnTo>
                  <a:lnTo>
                    <a:pt x="253" y="83"/>
                  </a:lnTo>
                  <a:lnTo>
                    <a:pt x="253" y="83"/>
                  </a:lnTo>
                  <a:lnTo>
                    <a:pt x="252" y="85"/>
                  </a:lnTo>
                  <a:lnTo>
                    <a:pt x="248" y="87"/>
                  </a:lnTo>
                  <a:lnTo>
                    <a:pt x="243" y="85"/>
                  </a:lnTo>
                  <a:lnTo>
                    <a:pt x="241" y="84"/>
                  </a:lnTo>
                  <a:lnTo>
                    <a:pt x="241" y="84"/>
                  </a:lnTo>
                  <a:lnTo>
                    <a:pt x="239" y="81"/>
                  </a:lnTo>
                  <a:lnTo>
                    <a:pt x="236" y="78"/>
                  </a:lnTo>
                  <a:lnTo>
                    <a:pt x="232" y="78"/>
                  </a:lnTo>
                  <a:lnTo>
                    <a:pt x="226" y="80"/>
                  </a:lnTo>
                  <a:lnTo>
                    <a:pt x="226" y="80"/>
                  </a:lnTo>
                  <a:lnTo>
                    <a:pt x="219" y="83"/>
                  </a:lnTo>
                  <a:lnTo>
                    <a:pt x="214" y="85"/>
                  </a:lnTo>
                  <a:lnTo>
                    <a:pt x="211" y="90"/>
                  </a:lnTo>
                  <a:lnTo>
                    <a:pt x="209" y="92"/>
                  </a:lnTo>
                  <a:lnTo>
                    <a:pt x="209" y="92"/>
                  </a:lnTo>
                  <a:lnTo>
                    <a:pt x="208" y="95"/>
                  </a:lnTo>
                  <a:lnTo>
                    <a:pt x="205" y="97"/>
                  </a:lnTo>
                  <a:lnTo>
                    <a:pt x="204" y="97"/>
                  </a:lnTo>
                  <a:lnTo>
                    <a:pt x="202" y="94"/>
                  </a:lnTo>
                  <a:lnTo>
                    <a:pt x="202" y="94"/>
                  </a:lnTo>
                  <a:lnTo>
                    <a:pt x="201" y="91"/>
                  </a:lnTo>
                  <a:lnTo>
                    <a:pt x="197" y="90"/>
                  </a:lnTo>
                  <a:lnTo>
                    <a:pt x="188" y="87"/>
                  </a:lnTo>
                  <a:lnTo>
                    <a:pt x="188" y="87"/>
                  </a:lnTo>
                  <a:lnTo>
                    <a:pt x="179" y="85"/>
                  </a:lnTo>
                  <a:lnTo>
                    <a:pt x="177" y="85"/>
                  </a:lnTo>
                  <a:lnTo>
                    <a:pt x="175" y="84"/>
                  </a:lnTo>
                  <a:lnTo>
                    <a:pt x="175" y="83"/>
                  </a:lnTo>
                  <a:lnTo>
                    <a:pt x="175" y="83"/>
                  </a:lnTo>
                  <a:lnTo>
                    <a:pt x="172" y="78"/>
                  </a:lnTo>
                  <a:lnTo>
                    <a:pt x="170" y="74"/>
                  </a:lnTo>
                  <a:lnTo>
                    <a:pt x="167" y="70"/>
                  </a:lnTo>
                  <a:lnTo>
                    <a:pt x="165" y="65"/>
                  </a:lnTo>
                  <a:lnTo>
                    <a:pt x="165" y="65"/>
                  </a:lnTo>
                  <a:lnTo>
                    <a:pt x="165" y="57"/>
                  </a:lnTo>
                  <a:lnTo>
                    <a:pt x="165" y="53"/>
                  </a:lnTo>
                  <a:lnTo>
                    <a:pt x="162" y="51"/>
                  </a:lnTo>
                  <a:lnTo>
                    <a:pt x="162" y="51"/>
                  </a:lnTo>
                  <a:lnTo>
                    <a:pt x="158" y="48"/>
                  </a:lnTo>
                  <a:lnTo>
                    <a:pt x="155" y="46"/>
                  </a:lnTo>
                  <a:lnTo>
                    <a:pt x="152" y="43"/>
                  </a:lnTo>
                  <a:lnTo>
                    <a:pt x="150" y="41"/>
                  </a:lnTo>
                  <a:lnTo>
                    <a:pt x="150" y="41"/>
                  </a:lnTo>
                  <a:lnTo>
                    <a:pt x="133" y="41"/>
                  </a:lnTo>
                  <a:lnTo>
                    <a:pt x="117" y="40"/>
                  </a:lnTo>
                  <a:lnTo>
                    <a:pt x="117" y="40"/>
                  </a:lnTo>
                  <a:lnTo>
                    <a:pt x="113" y="40"/>
                  </a:lnTo>
                  <a:lnTo>
                    <a:pt x="105" y="41"/>
                  </a:lnTo>
                  <a:lnTo>
                    <a:pt x="100" y="43"/>
                  </a:lnTo>
                  <a:lnTo>
                    <a:pt x="97" y="43"/>
                  </a:lnTo>
                  <a:lnTo>
                    <a:pt x="96" y="41"/>
                  </a:lnTo>
                  <a:lnTo>
                    <a:pt x="96" y="41"/>
                  </a:lnTo>
                  <a:lnTo>
                    <a:pt x="88" y="31"/>
                  </a:lnTo>
                  <a:lnTo>
                    <a:pt x="77" y="21"/>
                  </a:lnTo>
                  <a:lnTo>
                    <a:pt x="77" y="21"/>
                  </a:lnTo>
                  <a:lnTo>
                    <a:pt x="76" y="24"/>
                  </a:lnTo>
                  <a:lnTo>
                    <a:pt x="73" y="28"/>
                  </a:lnTo>
                  <a:lnTo>
                    <a:pt x="73" y="28"/>
                  </a:lnTo>
                  <a:lnTo>
                    <a:pt x="64" y="33"/>
                  </a:lnTo>
                  <a:lnTo>
                    <a:pt x="57" y="33"/>
                  </a:lnTo>
                  <a:lnTo>
                    <a:pt x="54" y="33"/>
                  </a:lnTo>
                  <a:lnTo>
                    <a:pt x="53" y="31"/>
                  </a:lnTo>
                  <a:lnTo>
                    <a:pt x="53" y="28"/>
                  </a:lnTo>
                  <a:lnTo>
                    <a:pt x="53" y="24"/>
                  </a:lnTo>
                  <a:lnTo>
                    <a:pt x="53" y="24"/>
                  </a:lnTo>
                  <a:lnTo>
                    <a:pt x="56" y="17"/>
                  </a:lnTo>
                  <a:lnTo>
                    <a:pt x="56" y="9"/>
                  </a:lnTo>
                  <a:lnTo>
                    <a:pt x="54" y="4"/>
                  </a:lnTo>
                  <a:lnTo>
                    <a:pt x="53" y="3"/>
                  </a:lnTo>
                  <a:lnTo>
                    <a:pt x="51" y="1"/>
                  </a:lnTo>
                  <a:lnTo>
                    <a:pt x="51" y="1"/>
                  </a:lnTo>
                  <a:lnTo>
                    <a:pt x="50" y="3"/>
                  </a:lnTo>
                  <a:lnTo>
                    <a:pt x="49" y="6"/>
                  </a:lnTo>
                  <a:lnTo>
                    <a:pt x="47" y="13"/>
                  </a:lnTo>
                  <a:lnTo>
                    <a:pt x="47" y="21"/>
                  </a:lnTo>
                  <a:lnTo>
                    <a:pt x="46" y="24"/>
                  </a:lnTo>
                  <a:lnTo>
                    <a:pt x="44" y="26"/>
                  </a:lnTo>
                  <a:lnTo>
                    <a:pt x="44" y="26"/>
                  </a:lnTo>
                  <a:lnTo>
                    <a:pt x="43" y="24"/>
                  </a:lnTo>
                  <a:lnTo>
                    <a:pt x="41" y="23"/>
                  </a:lnTo>
                  <a:lnTo>
                    <a:pt x="40" y="17"/>
                  </a:lnTo>
                  <a:lnTo>
                    <a:pt x="40" y="9"/>
                  </a:lnTo>
                  <a:lnTo>
                    <a:pt x="43" y="0"/>
                  </a:lnTo>
                  <a:lnTo>
                    <a:pt x="2" y="11"/>
                  </a:lnTo>
                  <a:lnTo>
                    <a:pt x="0" y="83"/>
                  </a:lnTo>
                  <a:lnTo>
                    <a:pt x="0" y="83"/>
                  </a:lnTo>
                  <a:lnTo>
                    <a:pt x="0" y="83"/>
                  </a:lnTo>
                  <a:lnTo>
                    <a:pt x="0" y="83"/>
                  </a:lnTo>
                  <a:lnTo>
                    <a:pt x="6" y="84"/>
                  </a:lnTo>
                  <a:lnTo>
                    <a:pt x="12" y="85"/>
                  </a:lnTo>
                  <a:lnTo>
                    <a:pt x="12" y="85"/>
                  </a:lnTo>
                  <a:lnTo>
                    <a:pt x="14" y="84"/>
                  </a:lnTo>
                  <a:lnTo>
                    <a:pt x="16" y="83"/>
                  </a:lnTo>
                  <a:lnTo>
                    <a:pt x="17" y="77"/>
                  </a:lnTo>
                  <a:lnTo>
                    <a:pt x="17" y="77"/>
                  </a:lnTo>
                  <a:lnTo>
                    <a:pt x="17" y="74"/>
                  </a:lnTo>
                  <a:lnTo>
                    <a:pt x="20" y="71"/>
                  </a:lnTo>
                  <a:lnTo>
                    <a:pt x="24" y="70"/>
                  </a:lnTo>
                  <a:lnTo>
                    <a:pt x="29" y="68"/>
                  </a:lnTo>
                  <a:lnTo>
                    <a:pt x="29" y="68"/>
                  </a:lnTo>
                  <a:lnTo>
                    <a:pt x="30" y="68"/>
                  </a:lnTo>
                  <a:lnTo>
                    <a:pt x="32" y="65"/>
                  </a:lnTo>
                  <a:lnTo>
                    <a:pt x="33" y="64"/>
                  </a:lnTo>
                  <a:lnTo>
                    <a:pt x="34" y="63"/>
                  </a:lnTo>
                  <a:lnTo>
                    <a:pt x="34" y="63"/>
                  </a:lnTo>
                  <a:lnTo>
                    <a:pt x="37" y="61"/>
                  </a:lnTo>
                  <a:lnTo>
                    <a:pt x="40" y="60"/>
                  </a:lnTo>
                  <a:lnTo>
                    <a:pt x="40" y="60"/>
                  </a:lnTo>
                  <a:lnTo>
                    <a:pt x="43" y="58"/>
                  </a:lnTo>
                  <a:lnTo>
                    <a:pt x="46" y="58"/>
                  </a:lnTo>
                  <a:lnTo>
                    <a:pt x="51" y="63"/>
                  </a:lnTo>
                  <a:lnTo>
                    <a:pt x="51" y="63"/>
                  </a:lnTo>
                  <a:lnTo>
                    <a:pt x="57" y="64"/>
                  </a:lnTo>
                  <a:lnTo>
                    <a:pt x="64" y="67"/>
                  </a:lnTo>
                  <a:lnTo>
                    <a:pt x="64" y="67"/>
                  </a:lnTo>
                  <a:lnTo>
                    <a:pt x="66" y="67"/>
                  </a:lnTo>
                  <a:lnTo>
                    <a:pt x="67" y="68"/>
                  </a:lnTo>
                  <a:lnTo>
                    <a:pt x="69" y="74"/>
                  </a:lnTo>
                  <a:lnTo>
                    <a:pt x="70" y="84"/>
                  </a:lnTo>
                  <a:lnTo>
                    <a:pt x="70" y="84"/>
                  </a:lnTo>
                  <a:lnTo>
                    <a:pt x="70" y="84"/>
                  </a:lnTo>
                  <a:lnTo>
                    <a:pt x="73" y="85"/>
                  </a:lnTo>
                  <a:lnTo>
                    <a:pt x="80" y="85"/>
                  </a:lnTo>
                  <a:lnTo>
                    <a:pt x="94" y="87"/>
                  </a:lnTo>
                  <a:lnTo>
                    <a:pt x="94" y="87"/>
                  </a:lnTo>
                  <a:lnTo>
                    <a:pt x="96" y="87"/>
                  </a:lnTo>
                  <a:lnTo>
                    <a:pt x="97" y="90"/>
                  </a:lnTo>
                  <a:lnTo>
                    <a:pt x="100" y="97"/>
                  </a:lnTo>
                  <a:lnTo>
                    <a:pt x="100" y="97"/>
                  </a:lnTo>
                  <a:lnTo>
                    <a:pt x="104" y="104"/>
                  </a:lnTo>
                  <a:lnTo>
                    <a:pt x="107" y="110"/>
                  </a:lnTo>
                  <a:lnTo>
                    <a:pt x="107" y="110"/>
                  </a:lnTo>
                  <a:lnTo>
                    <a:pt x="110" y="112"/>
                  </a:lnTo>
                  <a:lnTo>
                    <a:pt x="114" y="115"/>
                  </a:lnTo>
                  <a:lnTo>
                    <a:pt x="120" y="118"/>
                  </a:lnTo>
                  <a:lnTo>
                    <a:pt x="124" y="122"/>
                  </a:lnTo>
                  <a:lnTo>
                    <a:pt x="124" y="122"/>
                  </a:lnTo>
                  <a:lnTo>
                    <a:pt x="127" y="125"/>
                  </a:lnTo>
                  <a:lnTo>
                    <a:pt x="131" y="128"/>
                  </a:lnTo>
                  <a:lnTo>
                    <a:pt x="142" y="132"/>
                  </a:lnTo>
                  <a:lnTo>
                    <a:pt x="142" y="132"/>
                  </a:lnTo>
                  <a:lnTo>
                    <a:pt x="147" y="135"/>
                  </a:lnTo>
                  <a:lnTo>
                    <a:pt x="151" y="139"/>
                  </a:lnTo>
                  <a:lnTo>
                    <a:pt x="155" y="142"/>
                  </a:lnTo>
                  <a:lnTo>
                    <a:pt x="158" y="144"/>
                  </a:lnTo>
                  <a:lnTo>
                    <a:pt x="158" y="144"/>
                  </a:lnTo>
                  <a:lnTo>
                    <a:pt x="162" y="144"/>
                  </a:lnTo>
                  <a:lnTo>
                    <a:pt x="167" y="145"/>
                  </a:lnTo>
                  <a:lnTo>
                    <a:pt x="172" y="148"/>
                  </a:lnTo>
                  <a:lnTo>
                    <a:pt x="174" y="159"/>
                  </a:lnTo>
                  <a:lnTo>
                    <a:pt x="174" y="159"/>
                  </a:lnTo>
                  <a:lnTo>
                    <a:pt x="175" y="158"/>
                  </a:lnTo>
                  <a:lnTo>
                    <a:pt x="175" y="158"/>
                  </a:lnTo>
                  <a:lnTo>
                    <a:pt x="179" y="158"/>
                  </a:lnTo>
                  <a:lnTo>
                    <a:pt x="182" y="161"/>
                  </a:lnTo>
                  <a:lnTo>
                    <a:pt x="185" y="162"/>
                  </a:lnTo>
                  <a:lnTo>
                    <a:pt x="188" y="164"/>
                  </a:lnTo>
                  <a:lnTo>
                    <a:pt x="188" y="164"/>
                  </a:lnTo>
                  <a:lnTo>
                    <a:pt x="192" y="164"/>
                  </a:lnTo>
                  <a:lnTo>
                    <a:pt x="195" y="166"/>
                  </a:lnTo>
                  <a:lnTo>
                    <a:pt x="195" y="166"/>
                  </a:lnTo>
                  <a:lnTo>
                    <a:pt x="195" y="159"/>
                  </a:lnTo>
                  <a:lnTo>
                    <a:pt x="197" y="155"/>
                  </a:lnTo>
                  <a:lnTo>
                    <a:pt x="199" y="152"/>
                  </a:lnTo>
                  <a:lnTo>
                    <a:pt x="202" y="149"/>
                  </a:lnTo>
                  <a:lnTo>
                    <a:pt x="202" y="149"/>
                  </a:lnTo>
                  <a:lnTo>
                    <a:pt x="202" y="148"/>
                  </a:lnTo>
                  <a:lnTo>
                    <a:pt x="202" y="147"/>
                  </a:lnTo>
                  <a:lnTo>
                    <a:pt x="202" y="142"/>
                  </a:lnTo>
                  <a:lnTo>
                    <a:pt x="201" y="139"/>
                  </a:lnTo>
                  <a:lnTo>
                    <a:pt x="199" y="135"/>
                  </a:lnTo>
                  <a:lnTo>
                    <a:pt x="199" y="135"/>
                  </a:lnTo>
                  <a:lnTo>
                    <a:pt x="199" y="134"/>
                  </a:lnTo>
                  <a:lnTo>
                    <a:pt x="198" y="131"/>
                  </a:lnTo>
                  <a:lnTo>
                    <a:pt x="195" y="128"/>
                  </a:lnTo>
                  <a:lnTo>
                    <a:pt x="191" y="125"/>
                  </a:lnTo>
                  <a:lnTo>
                    <a:pt x="189" y="124"/>
                  </a:lnTo>
                  <a:lnTo>
                    <a:pt x="189" y="122"/>
                  </a:lnTo>
                  <a:lnTo>
                    <a:pt x="189" y="122"/>
                  </a:lnTo>
                  <a:lnTo>
                    <a:pt x="192" y="121"/>
                  </a:lnTo>
                  <a:lnTo>
                    <a:pt x="197" y="120"/>
                  </a:lnTo>
                  <a:lnTo>
                    <a:pt x="205" y="117"/>
                  </a:lnTo>
                  <a:lnTo>
                    <a:pt x="205" y="117"/>
                  </a:lnTo>
                  <a:lnTo>
                    <a:pt x="206" y="115"/>
                  </a:lnTo>
                  <a:lnTo>
                    <a:pt x="208" y="112"/>
                  </a:lnTo>
                  <a:lnTo>
                    <a:pt x="208" y="110"/>
                  </a:lnTo>
                  <a:lnTo>
                    <a:pt x="211" y="108"/>
                  </a:lnTo>
                  <a:lnTo>
                    <a:pt x="211" y="108"/>
                  </a:lnTo>
                  <a:lnTo>
                    <a:pt x="212" y="107"/>
                  </a:lnTo>
                  <a:lnTo>
                    <a:pt x="215" y="105"/>
                  </a:lnTo>
                  <a:lnTo>
                    <a:pt x="218" y="100"/>
                  </a:lnTo>
                  <a:lnTo>
                    <a:pt x="218" y="100"/>
                  </a:lnTo>
                  <a:lnTo>
                    <a:pt x="219" y="98"/>
                  </a:lnTo>
                  <a:lnTo>
                    <a:pt x="224" y="98"/>
                  </a:lnTo>
                  <a:lnTo>
                    <a:pt x="226" y="98"/>
                  </a:lnTo>
                  <a:lnTo>
                    <a:pt x="231" y="97"/>
                  </a:lnTo>
                  <a:lnTo>
                    <a:pt x="231" y="97"/>
                  </a:lnTo>
                  <a:lnTo>
                    <a:pt x="236" y="94"/>
                  </a:lnTo>
                  <a:lnTo>
                    <a:pt x="239" y="94"/>
                  </a:lnTo>
                  <a:lnTo>
                    <a:pt x="241" y="94"/>
                  </a:lnTo>
                  <a:lnTo>
                    <a:pt x="241" y="94"/>
                  </a:lnTo>
                  <a:lnTo>
                    <a:pt x="241" y="97"/>
                  </a:lnTo>
                  <a:lnTo>
                    <a:pt x="239" y="100"/>
                  </a:lnTo>
                  <a:lnTo>
                    <a:pt x="235" y="107"/>
                  </a:lnTo>
                  <a:lnTo>
                    <a:pt x="235" y="107"/>
                  </a:lnTo>
                  <a:lnTo>
                    <a:pt x="246" y="107"/>
                  </a:lnTo>
                  <a:lnTo>
                    <a:pt x="251" y="105"/>
                  </a:lnTo>
                  <a:lnTo>
                    <a:pt x="253" y="104"/>
                  </a:lnTo>
                  <a:lnTo>
                    <a:pt x="253" y="104"/>
                  </a:lnTo>
                  <a:lnTo>
                    <a:pt x="256" y="104"/>
                  </a:lnTo>
                  <a:lnTo>
                    <a:pt x="261" y="104"/>
                  </a:lnTo>
                  <a:lnTo>
                    <a:pt x="266" y="104"/>
                  </a:lnTo>
                  <a:lnTo>
                    <a:pt x="268" y="104"/>
                  </a:lnTo>
                  <a:lnTo>
                    <a:pt x="269" y="101"/>
                  </a:lnTo>
                  <a:lnTo>
                    <a:pt x="269" y="101"/>
                  </a:lnTo>
                  <a:lnTo>
                    <a:pt x="271" y="100"/>
                  </a:lnTo>
                  <a:lnTo>
                    <a:pt x="272" y="98"/>
                  </a:lnTo>
                  <a:lnTo>
                    <a:pt x="276" y="98"/>
                  </a:lnTo>
                  <a:lnTo>
                    <a:pt x="279" y="97"/>
                  </a:lnTo>
                  <a:lnTo>
                    <a:pt x="276" y="94"/>
                  </a:lnTo>
                  <a:lnTo>
                    <a:pt x="276" y="9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5" name="Freeform 327">
              <a:extLst>
                <a:ext uri="{FF2B5EF4-FFF2-40B4-BE49-F238E27FC236}">
                  <a16:creationId xmlns:a16="http://schemas.microsoft.com/office/drawing/2014/main" id="{78ABF74F-131D-4FC0-B1AB-16E2CE8514A4}"/>
                </a:ext>
              </a:extLst>
            </p:cNvPr>
            <p:cNvSpPr>
              <a:spLocks/>
            </p:cNvSpPr>
            <p:nvPr/>
          </p:nvSpPr>
          <p:spPr bwMode="auto">
            <a:xfrm>
              <a:off x="4219173" y="1657456"/>
              <a:ext cx="582827" cy="485218"/>
            </a:xfrm>
            <a:custGeom>
              <a:avLst/>
              <a:gdLst/>
              <a:ahLst/>
              <a:cxnLst>
                <a:cxn ang="0">
                  <a:pos x="383" y="30"/>
                </a:cxn>
                <a:cxn ang="0">
                  <a:pos x="411" y="21"/>
                </a:cxn>
                <a:cxn ang="0">
                  <a:pos x="375" y="9"/>
                </a:cxn>
                <a:cxn ang="0">
                  <a:pos x="368" y="9"/>
                </a:cxn>
                <a:cxn ang="0">
                  <a:pos x="346" y="20"/>
                </a:cxn>
                <a:cxn ang="0">
                  <a:pos x="320" y="27"/>
                </a:cxn>
                <a:cxn ang="0">
                  <a:pos x="333" y="4"/>
                </a:cxn>
                <a:cxn ang="0">
                  <a:pos x="309" y="6"/>
                </a:cxn>
                <a:cxn ang="0">
                  <a:pos x="293" y="14"/>
                </a:cxn>
                <a:cxn ang="0">
                  <a:pos x="284" y="33"/>
                </a:cxn>
                <a:cxn ang="0">
                  <a:pos x="289" y="13"/>
                </a:cxn>
                <a:cxn ang="0">
                  <a:pos x="269" y="13"/>
                </a:cxn>
                <a:cxn ang="0">
                  <a:pos x="257" y="26"/>
                </a:cxn>
                <a:cxn ang="0">
                  <a:pos x="253" y="33"/>
                </a:cxn>
                <a:cxn ang="0">
                  <a:pos x="249" y="41"/>
                </a:cxn>
                <a:cxn ang="0">
                  <a:pos x="232" y="36"/>
                </a:cxn>
                <a:cxn ang="0">
                  <a:pos x="219" y="38"/>
                </a:cxn>
                <a:cxn ang="0">
                  <a:pos x="203" y="44"/>
                </a:cxn>
                <a:cxn ang="0">
                  <a:pos x="196" y="57"/>
                </a:cxn>
                <a:cxn ang="0">
                  <a:pos x="189" y="65"/>
                </a:cxn>
                <a:cxn ang="0">
                  <a:pos x="172" y="68"/>
                </a:cxn>
                <a:cxn ang="0">
                  <a:pos x="158" y="67"/>
                </a:cxn>
                <a:cxn ang="0">
                  <a:pos x="129" y="90"/>
                </a:cxn>
                <a:cxn ang="0">
                  <a:pos x="161" y="78"/>
                </a:cxn>
                <a:cxn ang="0">
                  <a:pos x="183" y="78"/>
                </a:cxn>
                <a:cxn ang="0">
                  <a:pos x="171" y="84"/>
                </a:cxn>
                <a:cxn ang="0">
                  <a:pos x="151" y="105"/>
                </a:cxn>
                <a:cxn ang="0">
                  <a:pos x="127" y="142"/>
                </a:cxn>
                <a:cxn ang="0">
                  <a:pos x="118" y="168"/>
                </a:cxn>
                <a:cxn ang="0">
                  <a:pos x="107" y="182"/>
                </a:cxn>
                <a:cxn ang="0">
                  <a:pos x="82" y="194"/>
                </a:cxn>
                <a:cxn ang="0">
                  <a:pos x="65" y="211"/>
                </a:cxn>
                <a:cxn ang="0">
                  <a:pos x="50" y="221"/>
                </a:cxn>
                <a:cxn ang="0">
                  <a:pos x="43" y="233"/>
                </a:cxn>
                <a:cxn ang="0">
                  <a:pos x="13" y="246"/>
                </a:cxn>
                <a:cxn ang="0">
                  <a:pos x="4" y="260"/>
                </a:cxn>
                <a:cxn ang="0">
                  <a:pos x="3" y="282"/>
                </a:cxn>
                <a:cxn ang="0">
                  <a:pos x="14" y="296"/>
                </a:cxn>
                <a:cxn ang="0">
                  <a:pos x="16" y="302"/>
                </a:cxn>
                <a:cxn ang="0">
                  <a:pos x="4" y="304"/>
                </a:cxn>
                <a:cxn ang="0">
                  <a:pos x="18" y="312"/>
                </a:cxn>
                <a:cxn ang="0">
                  <a:pos x="8" y="327"/>
                </a:cxn>
                <a:cxn ang="0">
                  <a:pos x="75" y="322"/>
                </a:cxn>
                <a:cxn ang="0">
                  <a:pos x="92" y="312"/>
                </a:cxn>
                <a:cxn ang="0">
                  <a:pos x="109" y="313"/>
                </a:cxn>
                <a:cxn ang="0">
                  <a:pos x="122" y="285"/>
                </a:cxn>
                <a:cxn ang="0">
                  <a:pos x="125" y="262"/>
                </a:cxn>
                <a:cxn ang="0">
                  <a:pos x="117" y="223"/>
                </a:cxn>
                <a:cxn ang="0">
                  <a:pos x="142" y="198"/>
                </a:cxn>
                <a:cxn ang="0">
                  <a:pos x="151" y="162"/>
                </a:cxn>
                <a:cxn ang="0">
                  <a:pos x="166" y="135"/>
                </a:cxn>
                <a:cxn ang="0">
                  <a:pos x="183" y="102"/>
                </a:cxn>
                <a:cxn ang="0">
                  <a:pos x="209" y="74"/>
                </a:cxn>
                <a:cxn ang="0">
                  <a:pos x="240" y="74"/>
                </a:cxn>
                <a:cxn ang="0">
                  <a:pos x="262" y="54"/>
                </a:cxn>
                <a:cxn ang="0">
                  <a:pos x="309" y="68"/>
                </a:cxn>
                <a:cxn ang="0">
                  <a:pos x="327" y="63"/>
                </a:cxn>
                <a:cxn ang="0">
                  <a:pos x="344" y="36"/>
                </a:cxn>
                <a:cxn ang="0">
                  <a:pos x="383" y="46"/>
                </a:cxn>
                <a:cxn ang="0">
                  <a:pos x="408" y="44"/>
                </a:cxn>
              </a:cxnLst>
              <a:rect l="0" t="0" r="r" b="b"/>
              <a:pathLst>
                <a:path w="412" h="343">
                  <a:moveTo>
                    <a:pt x="400" y="40"/>
                  </a:moveTo>
                  <a:lnTo>
                    <a:pt x="400" y="40"/>
                  </a:lnTo>
                  <a:lnTo>
                    <a:pt x="398" y="41"/>
                  </a:lnTo>
                  <a:lnTo>
                    <a:pt x="395" y="41"/>
                  </a:lnTo>
                  <a:lnTo>
                    <a:pt x="394" y="41"/>
                  </a:lnTo>
                  <a:lnTo>
                    <a:pt x="393" y="38"/>
                  </a:lnTo>
                  <a:lnTo>
                    <a:pt x="393" y="38"/>
                  </a:lnTo>
                  <a:lnTo>
                    <a:pt x="391" y="36"/>
                  </a:lnTo>
                  <a:lnTo>
                    <a:pt x="388" y="34"/>
                  </a:lnTo>
                  <a:lnTo>
                    <a:pt x="384" y="31"/>
                  </a:lnTo>
                  <a:lnTo>
                    <a:pt x="383" y="30"/>
                  </a:lnTo>
                  <a:lnTo>
                    <a:pt x="383" y="30"/>
                  </a:lnTo>
                  <a:lnTo>
                    <a:pt x="383" y="30"/>
                  </a:lnTo>
                  <a:lnTo>
                    <a:pt x="385" y="30"/>
                  </a:lnTo>
                  <a:lnTo>
                    <a:pt x="391" y="31"/>
                  </a:lnTo>
                  <a:lnTo>
                    <a:pt x="391" y="31"/>
                  </a:lnTo>
                  <a:lnTo>
                    <a:pt x="393" y="33"/>
                  </a:lnTo>
                  <a:lnTo>
                    <a:pt x="395" y="31"/>
                  </a:lnTo>
                  <a:lnTo>
                    <a:pt x="401" y="28"/>
                  </a:lnTo>
                  <a:lnTo>
                    <a:pt x="401" y="28"/>
                  </a:lnTo>
                  <a:lnTo>
                    <a:pt x="404" y="26"/>
                  </a:lnTo>
                  <a:lnTo>
                    <a:pt x="408" y="26"/>
                  </a:lnTo>
                  <a:lnTo>
                    <a:pt x="411" y="26"/>
                  </a:lnTo>
                  <a:lnTo>
                    <a:pt x="412" y="24"/>
                  </a:lnTo>
                  <a:lnTo>
                    <a:pt x="412" y="24"/>
                  </a:lnTo>
                  <a:lnTo>
                    <a:pt x="411" y="21"/>
                  </a:lnTo>
                  <a:lnTo>
                    <a:pt x="408" y="19"/>
                  </a:lnTo>
                  <a:lnTo>
                    <a:pt x="404" y="16"/>
                  </a:lnTo>
                  <a:lnTo>
                    <a:pt x="404" y="16"/>
                  </a:lnTo>
                  <a:lnTo>
                    <a:pt x="400" y="13"/>
                  </a:lnTo>
                  <a:lnTo>
                    <a:pt x="395" y="11"/>
                  </a:lnTo>
                  <a:lnTo>
                    <a:pt x="391" y="11"/>
                  </a:lnTo>
                  <a:lnTo>
                    <a:pt x="391" y="11"/>
                  </a:lnTo>
                  <a:lnTo>
                    <a:pt x="388" y="11"/>
                  </a:lnTo>
                  <a:lnTo>
                    <a:pt x="387" y="11"/>
                  </a:lnTo>
                  <a:lnTo>
                    <a:pt x="383" y="7"/>
                  </a:lnTo>
                  <a:lnTo>
                    <a:pt x="383" y="7"/>
                  </a:lnTo>
                  <a:lnTo>
                    <a:pt x="380" y="7"/>
                  </a:lnTo>
                  <a:lnTo>
                    <a:pt x="375" y="9"/>
                  </a:lnTo>
                  <a:lnTo>
                    <a:pt x="373" y="11"/>
                  </a:lnTo>
                  <a:lnTo>
                    <a:pt x="371" y="16"/>
                  </a:lnTo>
                  <a:lnTo>
                    <a:pt x="371" y="16"/>
                  </a:lnTo>
                  <a:lnTo>
                    <a:pt x="370" y="20"/>
                  </a:lnTo>
                  <a:lnTo>
                    <a:pt x="368" y="20"/>
                  </a:lnTo>
                  <a:lnTo>
                    <a:pt x="367" y="20"/>
                  </a:lnTo>
                  <a:lnTo>
                    <a:pt x="367" y="17"/>
                  </a:lnTo>
                  <a:lnTo>
                    <a:pt x="367" y="17"/>
                  </a:lnTo>
                  <a:lnTo>
                    <a:pt x="367" y="14"/>
                  </a:lnTo>
                  <a:lnTo>
                    <a:pt x="367" y="11"/>
                  </a:lnTo>
                  <a:lnTo>
                    <a:pt x="367" y="10"/>
                  </a:lnTo>
                  <a:lnTo>
                    <a:pt x="368" y="9"/>
                  </a:lnTo>
                  <a:lnTo>
                    <a:pt x="368" y="9"/>
                  </a:lnTo>
                  <a:lnTo>
                    <a:pt x="371" y="7"/>
                  </a:lnTo>
                  <a:lnTo>
                    <a:pt x="370" y="4"/>
                  </a:lnTo>
                  <a:lnTo>
                    <a:pt x="367" y="1"/>
                  </a:lnTo>
                  <a:lnTo>
                    <a:pt x="363" y="0"/>
                  </a:lnTo>
                  <a:lnTo>
                    <a:pt x="363" y="0"/>
                  </a:lnTo>
                  <a:lnTo>
                    <a:pt x="357" y="0"/>
                  </a:lnTo>
                  <a:lnTo>
                    <a:pt x="353" y="3"/>
                  </a:lnTo>
                  <a:lnTo>
                    <a:pt x="351" y="6"/>
                  </a:lnTo>
                  <a:lnTo>
                    <a:pt x="353" y="9"/>
                  </a:lnTo>
                  <a:lnTo>
                    <a:pt x="353" y="9"/>
                  </a:lnTo>
                  <a:lnTo>
                    <a:pt x="351" y="11"/>
                  </a:lnTo>
                  <a:lnTo>
                    <a:pt x="350" y="16"/>
                  </a:lnTo>
                  <a:lnTo>
                    <a:pt x="346" y="20"/>
                  </a:lnTo>
                  <a:lnTo>
                    <a:pt x="343" y="21"/>
                  </a:lnTo>
                  <a:lnTo>
                    <a:pt x="343" y="21"/>
                  </a:lnTo>
                  <a:lnTo>
                    <a:pt x="341" y="20"/>
                  </a:lnTo>
                  <a:lnTo>
                    <a:pt x="341" y="20"/>
                  </a:lnTo>
                  <a:lnTo>
                    <a:pt x="341" y="16"/>
                  </a:lnTo>
                  <a:lnTo>
                    <a:pt x="343" y="7"/>
                  </a:lnTo>
                  <a:lnTo>
                    <a:pt x="343" y="7"/>
                  </a:lnTo>
                  <a:lnTo>
                    <a:pt x="341" y="6"/>
                  </a:lnTo>
                  <a:lnTo>
                    <a:pt x="340" y="6"/>
                  </a:lnTo>
                  <a:lnTo>
                    <a:pt x="333" y="13"/>
                  </a:lnTo>
                  <a:lnTo>
                    <a:pt x="333" y="13"/>
                  </a:lnTo>
                  <a:lnTo>
                    <a:pt x="324" y="23"/>
                  </a:lnTo>
                  <a:lnTo>
                    <a:pt x="320" y="27"/>
                  </a:lnTo>
                  <a:lnTo>
                    <a:pt x="317" y="28"/>
                  </a:lnTo>
                  <a:lnTo>
                    <a:pt x="317" y="28"/>
                  </a:lnTo>
                  <a:lnTo>
                    <a:pt x="316" y="27"/>
                  </a:lnTo>
                  <a:lnTo>
                    <a:pt x="314" y="24"/>
                  </a:lnTo>
                  <a:lnTo>
                    <a:pt x="316" y="21"/>
                  </a:lnTo>
                  <a:lnTo>
                    <a:pt x="320" y="19"/>
                  </a:lnTo>
                  <a:lnTo>
                    <a:pt x="320" y="19"/>
                  </a:lnTo>
                  <a:lnTo>
                    <a:pt x="324" y="14"/>
                  </a:lnTo>
                  <a:lnTo>
                    <a:pt x="326" y="10"/>
                  </a:lnTo>
                  <a:lnTo>
                    <a:pt x="329" y="7"/>
                  </a:lnTo>
                  <a:lnTo>
                    <a:pt x="330" y="6"/>
                  </a:lnTo>
                  <a:lnTo>
                    <a:pt x="330" y="6"/>
                  </a:lnTo>
                  <a:lnTo>
                    <a:pt x="333" y="4"/>
                  </a:lnTo>
                  <a:lnTo>
                    <a:pt x="333" y="3"/>
                  </a:lnTo>
                  <a:lnTo>
                    <a:pt x="331" y="1"/>
                  </a:lnTo>
                  <a:lnTo>
                    <a:pt x="329" y="0"/>
                  </a:lnTo>
                  <a:lnTo>
                    <a:pt x="329" y="0"/>
                  </a:lnTo>
                  <a:lnTo>
                    <a:pt x="324" y="0"/>
                  </a:lnTo>
                  <a:lnTo>
                    <a:pt x="323" y="1"/>
                  </a:lnTo>
                  <a:lnTo>
                    <a:pt x="320" y="7"/>
                  </a:lnTo>
                  <a:lnTo>
                    <a:pt x="320" y="7"/>
                  </a:lnTo>
                  <a:lnTo>
                    <a:pt x="317" y="7"/>
                  </a:lnTo>
                  <a:lnTo>
                    <a:pt x="313" y="6"/>
                  </a:lnTo>
                  <a:lnTo>
                    <a:pt x="310" y="4"/>
                  </a:lnTo>
                  <a:lnTo>
                    <a:pt x="309" y="6"/>
                  </a:lnTo>
                  <a:lnTo>
                    <a:pt x="309" y="6"/>
                  </a:lnTo>
                  <a:lnTo>
                    <a:pt x="307" y="6"/>
                  </a:lnTo>
                  <a:lnTo>
                    <a:pt x="306" y="7"/>
                  </a:lnTo>
                  <a:lnTo>
                    <a:pt x="304" y="9"/>
                  </a:lnTo>
                  <a:lnTo>
                    <a:pt x="306" y="11"/>
                  </a:lnTo>
                  <a:lnTo>
                    <a:pt x="306" y="11"/>
                  </a:lnTo>
                  <a:lnTo>
                    <a:pt x="306" y="14"/>
                  </a:lnTo>
                  <a:lnTo>
                    <a:pt x="306" y="16"/>
                  </a:lnTo>
                  <a:lnTo>
                    <a:pt x="304" y="16"/>
                  </a:lnTo>
                  <a:lnTo>
                    <a:pt x="302" y="14"/>
                  </a:lnTo>
                  <a:lnTo>
                    <a:pt x="302" y="14"/>
                  </a:lnTo>
                  <a:lnTo>
                    <a:pt x="300" y="11"/>
                  </a:lnTo>
                  <a:lnTo>
                    <a:pt x="297" y="13"/>
                  </a:lnTo>
                  <a:lnTo>
                    <a:pt x="293" y="14"/>
                  </a:lnTo>
                  <a:lnTo>
                    <a:pt x="292" y="17"/>
                  </a:lnTo>
                  <a:lnTo>
                    <a:pt x="292" y="17"/>
                  </a:lnTo>
                  <a:lnTo>
                    <a:pt x="289" y="20"/>
                  </a:lnTo>
                  <a:lnTo>
                    <a:pt x="287" y="21"/>
                  </a:lnTo>
                  <a:lnTo>
                    <a:pt x="286" y="23"/>
                  </a:lnTo>
                  <a:lnTo>
                    <a:pt x="287" y="24"/>
                  </a:lnTo>
                  <a:lnTo>
                    <a:pt x="287" y="24"/>
                  </a:lnTo>
                  <a:lnTo>
                    <a:pt x="289" y="26"/>
                  </a:lnTo>
                  <a:lnTo>
                    <a:pt x="289" y="28"/>
                  </a:lnTo>
                  <a:lnTo>
                    <a:pt x="287" y="31"/>
                  </a:lnTo>
                  <a:lnTo>
                    <a:pt x="286" y="33"/>
                  </a:lnTo>
                  <a:lnTo>
                    <a:pt x="286" y="33"/>
                  </a:lnTo>
                  <a:lnTo>
                    <a:pt x="284" y="33"/>
                  </a:lnTo>
                  <a:lnTo>
                    <a:pt x="283" y="31"/>
                  </a:lnTo>
                  <a:lnTo>
                    <a:pt x="282" y="27"/>
                  </a:lnTo>
                  <a:lnTo>
                    <a:pt x="282" y="24"/>
                  </a:lnTo>
                  <a:lnTo>
                    <a:pt x="280" y="23"/>
                  </a:lnTo>
                  <a:lnTo>
                    <a:pt x="280" y="23"/>
                  </a:lnTo>
                  <a:lnTo>
                    <a:pt x="280" y="23"/>
                  </a:lnTo>
                  <a:lnTo>
                    <a:pt x="277" y="21"/>
                  </a:lnTo>
                  <a:lnTo>
                    <a:pt x="279" y="20"/>
                  </a:lnTo>
                  <a:lnTo>
                    <a:pt x="280" y="17"/>
                  </a:lnTo>
                  <a:lnTo>
                    <a:pt x="283" y="16"/>
                  </a:lnTo>
                  <a:lnTo>
                    <a:pt x="283" y="16"/>
                  </a:lnTo>
                  <a:lnTo>
                    <a:pt x="286" y="16"/>
                  </a:lnTo>
                  <a:lnTo>
                    <a:pt x="289" y="13"/>
                  </a:lnTo>
                  <a:lnTo>
                    <a:pt x="290" y="10"/>
                  </a:lnTo>
                  <a:lnTo>
                    <a:pt x="292" y="9"/>
                  </a:lnTo>
                  <a:lnTo>
                    <a:pt x="292" y="9"/>
                  </a:lnTo>
                  <a:lnTo>
                    <a:pt x="290" y="7"/>
                  </a:lnTo>
                  <a:lnTo>
                    <a:pt x="289" y="6"/>
                  </a:lnTo>
                  <a:lnTo>
                    <a:pt x="286" y="7"/>
                  </a:lnTo>
                  <a:lnTo>
                    <a:pt x="286" y="10"/>
                  </a:lnTo>
                  <a:lnTo>
                    <a:pt x="286" y="10"/>
                  </a:lnTo>
                  <a:lnTo>
                    <a:pt x="284" y="11"/>
                  </a:lnTo>
                  <a:lnTo>
                    <a:pt x="282" y="13"/>
                  </a:lnTo>
                  <a:lnTo>
                    <a:pt x="273" y="11"/>
                  </a:lnTo>
                  <a:lnTo>
                    <a:pt x="273" y="11"/>
                  </a:lnTo>
                  <a:lnTo>
                    <a:pt x="269" y="13"/>
                  </a:lnTo>
                  <a:lnTo>
                    <a:pt x="269" y="16"/>
                  </a:lnTo>
                  <a:lnTo>
                    <a:pt x="270" y="20"/>
                  </a:lnTo>
                  <a:lnTo>
                    <a:pt x="273" y="23"/>
                  </a:lnTo>
                  <a:lnTo>
                    <a:pt x="273" y="23"/>
                  </a:lnTo>
                  <a:lnTo>
                    <a:pt x="276" y="26"/>
                  </a:lnTo>
                  <a:lnTo>
                    <a:pt x="274" y="27"/>
                  </a:lnTo>
                  <a:lnTo>
                    <a:pt x="272" y="27"/>
                  </a:lnTo>
                  <a:lnTo>
                    <a:pt x="269" y="26"/>
                  </a:lnTo>
                  <a:lnTo>
                    <a:pt x="269" y="26"/>
                  </a:lnTo>
                  <a:lnTo>
                    <a:pt x="266" y="24"/>
                  </a:lnTo>
                  <a:lnTo>
                    <a:pt x="263" y="24"/>
                  </a:lnTo>
                  <a:lnTo>
                    <a:pt x="257" y="26"/>
                  </a:lnTo>
                  <a:lnTo>
                    <a:pt x="257" y="26"/>
                  </a:lnTo>
                  <a:lnTo>
                    <a:pt x="256" y="27"/>
                  </a:lnTo>
                  <a:lnTo>
                    <a:pt x="257" y="28"/>
                  </a:lnTo>
                  <a:lnTo>
                    <a:pt x="260" y="30"/>
                  </a:lnTo>
                  <a:lnTo>
                    <a:pt x="265" y="33"/>
                  </a:lnTo>
                  <a:lnTo>
                    <a:pt x="266" y="34"/>
                  </a:lnTo>
                  <a:lnTo>
                    <a:pt x="266" y="34"/>
                  </a:lnTo>
                  <a:lnTo>
                    <a:pt x="265" y="34"/>
                  </a:lnTo>
                  <a:lnTo>
                    <a:pt x="263" y="34"/>
                  </a:lnTo>
                  <a:lnTo>
                    <a:pt x="260" y="33"/>
                  </a:lnTo>
                  <a:lnTo>
                    <a:pt x="259" y="33"/>
                  </a:lnTo>
                  <a:lnTo>
                    <a:pt x="259" y="33"/>
                  </a:lnTo>
                  <a:lnTo>
                    <a:pt x="256" y="34"/>
                  </a:lnTo>
                  <a:lnTo>
                    <a:pt x="253" y="33"/>
                  </a:lnTo>
                  <a:lnTo>
                    <a:pt x="252" y="31"/>
                  </a:lnTo>
                  <a:lnTo>
                    <a:pt x="250" y="28"/>
                  </a:lnTo>
                  <a:lnTo>
                    <a:pt x="250" y="28"/>
                  </a:lnTo>
                  <a:lnTo>
                    <a:pt x="249" y="27"/>
                  </a:lnTo>
                  <a:lnTo>
                    <a:pt x="247" y="27"/>
                  </a:lnTo>
                  <a:lnTo>
                    <a:pt x="245" y="27"/>
                  </a:lnTo>
                  <a:lnTo>
                    <a:pt x="243" y="30"/>
                  </a:lnTo>
                  <a:lnTo>
                    <a:pt x="243" y="30"/>
                  </a:lnTo>
                  <a:lnTo>
                    <a:pt x="245" y="31"/>
                  </a:lnTo>
                  <a:lnTo>
                    <a:pt x="245" y="31"/>
                  </a:lnTo>
                  <a:lnTo>
                    <a:pt x="247" y="33"/>
                  </a:lnTo>
                  <a:lnTo>
                    <a:pt x="249" y="36"/>
                  </a:lnTo>
                  <a:lnTo>
                    <a:pt x="249" y="41"/>
                  </a:lnTo>
                  <a:lnTo>
                    <a:pt x="249" y="41"/>
                  </a:lnTo>
                  <a:lnTo>
                    <a:pt x="247" y="44"/>
                  </a:lnTo>
                  <a:lnTo>
                    <a:pt x="245" y="44"/>
                  </a:lnTo>
                  <a:lnTo>
                    <a:pt x="243" y="41"/>
                  </a:lnTo>
                  <a:lnTo>
                    <a:pt x="243" y="38"/>
                  </a:lnTo>
                  <a:lnTo>
                    <a:pt x="243" y="38"/>
                  </a:lnTo>
                  <a:lnTo>
                    <a:pt x="243" y="36"/>
                  </a:lnTo>
                  <a:lnTo>
                    <a:pt x="240" y="36"/>
                  </a:lnTo>
                  <a:lnTo>
                    <a:pt x="238" y="36"/>
                  </a:lnTo>
                  <a:lnTo>
                    <a:pt x="235" y="37"/>
                  </a:lnTo>
                  <a:lnTo>
                    <a:pt x="235" y="37"/>
                  </a:lnTo>
                  <a:lnTo>
                    <a:pt x="232" y="38"/>
                  </a:lnTo>
                  <a:lnTo>
                    <a:pt x="232" y="36"/>
                  </a:lnTo>
                  <a:lnTo>
                    <a:pt x="233" y="31"/>
                  </a:lnTo>
                  <a:lnTo>
                    <a:pt x="233" y="28"/>
                  </a:lnTo>
                  <a:lnTo>
                    <a:pt x="233" y="28"/>
                  </a:lnTo>
                  <a:lnTo>
                    <a:pt x="230" y="27"/>
                  </a:lnTo>
                  <a:lnTo>
                    <a:pt x="229" y="27"/>
                  </a:lnTo>
                  <a:lnTo>
                    <a:pt x="222" y="30"/>
                  </a:lnTo>
                  <a:lnTo>
                    <a:pt x="222" y="30"/>
                  </a:lnTo>
                  <a:lnTo>
                    <a:pt x="216" y="31"/>
                  </a:lnTo>
                  <a:lnTo>
                    <a:pt x="216" y="31"/>
                  </a:lnTo>
                  <a:lnTo>
                    <a:pt x="218" y="34"/>
                  </a:lnTo>
                  <a:lnTo>
                    <a:pt x="218" y="34"/>
                  </a:lnTo>
                  <a:lnTo>
                    <a:pt x="219" y="37"/>
                  </a:lnTo>
                  <a:lnTo>
                    <a:pt x="219" y="38"/>
                  </a:lnTo>
                  <a:lnTo>
                    <a:pt x="218" y="41"/>
                  </a:lnTo>
                  <a:lnTo>
                    <a:pt x="216" y="41"/>
                  </a:lnTo>
                  <a:lnTo>
                    <a:pt x="216" y="41"/>
                  </a:lnTo>
                  <a:lnTo>
                    <a:pt x="212" y="41"/>
                  </a:lnTo>
                  <a:lnTo>
                    <a:pt x="210" y="43"/>
                  </a:lnTo>
                  <a:lnTo>
                    <a:pt x="210" y="46"/>
                  </a:lnTo>
                  <a:lnTo>
                    <a:pt x="210" y="46"/>
                  </a:lnTo>
                  <a:lnTo>
                    <a:pt x="210" y="47"/>
                  </a:lnTo>
                  <a:lnTo>
                    <a:pt x="208" y="48"/>
                  </a:lnTo>
                  <a:lnTo>
                    <a:pt x="206" y="47"/>
                  </a:lnTo>
                  <a:lnTo>
                    <a:pt x="205" y="46"/>
                  </a:lnTo>
                  <a:lnTo>
                    <a:pt x="205" y="46"/>
                  </a:lnTo>
                  <a:lnTo>
                    <a:pt x="203" y="44"/>
                  </a:lnTo>
                  <a:lnTo>
                    <a:pt x="201" y="44"/>
                  </a:lnTo>
                  <a:lnTo>
                    <a:pt x="196" y="44"/>
                  </a:lnTo>
                  <a:lnTo>
                    <a:pt x="193" y="47"/>
                  </a:lnTo>
                  <a:lnTo>
                    <a:pt x="193" y="47"/>
                  </a:lnTo>
                  <a:lnTo>
                    <a:pt x="189" y="53"/>
                  </a:lnTo>
                  <a:lnTo>
                    <a:pt x="186" y="56"/>
                  </a:lnTo>
                  <a:lnTo>
                    <a:pt x="186" y="58"/>
                  </a:lnTo>
                  <a:lnTo>
                    <a:pt x="186" y="58"/>
                  </a:lnTo>
                  <a:lnTo>
                    <a:pt x="186" y="60"/>
                  </a:lnTo>
                  <a:lnTo>
                    <a:pt x="189" y="58"/>
                  </a:lnTo>
                  <a:lnTo>
                    <a:pt x="192" y="57"/>
                  </a:lnTo>
                  <a:lnTo>
                    <a:pt x="196" y="57"/>
                  </a:lnTo>
                  <a:lnTo>
                    <a:pt x="196" y="57"/>
                  </a:lnTo>
                  <a:lnTo>
                    <a:pt x="198" y="58"/>
                  </a:lnTo>
                  <a:lnTo>
                    <a:pt x="198" y="60"/>
                  </a:lnTo>
                  <a:lnTo>
                    <a:pt x="198" y="61"/>
                  </a:lnTo>
                  <a:lnTo>
                    <a:pt x="198" y="63"/>
                  </a:lnTo>
                  <a:lnTo>
                    <a:pt x="198" y="63"/>
                  </a:lnTo>
                  <a:lnTo>
                    <a:pt x="199" y="65"/>
                  </a:lnTo>
                  <a:lnTo>
                    <a:pt x="199" y="67"/>
                  </a:lnTo>
                  <a:lnTo>
                    <a:pt x="199" y="68"/>
                  </a:lnTo>
                  <a:lnTo>
                    <a:pt x="196" y="67"/>
                  </a:lnTo>
                  <a:lnTo>
                    <a:pt x="196" y="67"/>
                  </a:lnTo>
                  <a:lnTo>
                    <a:pt x="193" y="65"/>
                  </a:lnTo>
                  <a:lnTo>
                    <a:pt x="192" y="64"/>
                  </a:lnTo>
                  <a:lnTo>
                    <a:pt x="189" y="65"/>
                  </a:lnTo>
                  <a:lnTo>
                    <a:pt x="188" y="68"/>
                  </a:lnTo>
                  <a:lnTo>
                    <a:pt x="188" y="68"/>
                  </a:lnTo>
                  <a:lnTo>
                    <a:pt x="188" y="70"/>
                  </a:lnTo>
                  <a:lnTo>
                    <a:pt x="185" y="70"/>
                  </a:lnTo>
                  <a:lnTo>
                    <a:pt x="181" y="64"/>
                  </a:lnTo>
                  <a:lnTo>
                    <a:pt x="181" y="64"/>
                  </a:lnTo>
                  <a:lnTo>
                    <a:pt x="181" y="63"/>
                  </a:lnTo>
                  <a:lnTo>
                    <a:pt x="179" y="64"/>
                  </a:lnTo>
                  <a:lnTo>
                    <a:pt x="176" y="65"/>
                  </a:lnTo>
                  <a:lnTo>
                    <a:pt x="175" y="68"/>
                  </a:lnTo>
                  <a:lnTo>
                    <a:pt x="173" y="68"/>
                  </a:lnTo>
                  <a:lnTo>
                    <a:pt x="172" y="68"/>
                  </a:lnTo>
                  <a:lnTo>
                    <a:pt x="172" y="68"/>
                  </a:lnTo>
                  <a:lnTo>
                    <a:pt x="172" y="67"/>
                  </a:lnTo>
                  <a:lnTo>
                    <a:pt x="172" y="65"/>
                  </a:lnTo>
                  <a:lnTo>
                    <a:pt x="173" y="63"/>
                  </a:lnTo>
                  <a:lnTo>
                    <a:pt x="176" y="58"/>
                  </a:lnTo>
                  <a:lnTo>
                    <a:pt x="176" y="57"/>
                  </a:lnTo>
                  <a:lnTo>
                    <a:pt x="176" y="56"/>
                  </a:lnTo>
                  <a:lnTo>
                    <a:pt x="176" y="56"/>
                  </a:lnTo>
                  <a:lnTo>
                    <a:pt x="175" y="54"/>
                  </a:lnTo>
                  <a:lnTo>
                    <a:pt x="172" y="56"/>
                  </a:lnTo>
                  <a:lnTo>
                    <a:pt x="166" y="63"/>
                  </a:lnTo>
                  <a:lnTo>
                    <a:pt x="166" y="63"/>
                  </a:lnTo>
                  <a:lnTo>
                    <a:pt x="162" y="65"/>
                  </a:lnTo>
                  <a:lnTo>
                    <a:pt x="158" y="67"/>
                  </a:lnTo>
                  <a:lnTo>
                    <a:pt x="156" y="68"/>
                  </a:lnTo>
                  <a:lnTo>
                    <a:pt x="156" y="70"/>
                  </a:lnTo>
                  <a:lnTo>
                    <a:pt x="156" y="70"/>
                  </a:lnTo>
                  <a:lnTo>
                    <a:pt x="156" y="73"/>
                  </a:lnTo>
                  <a:lnTo>
                    <a:pt x="155" y="74"/>
                  </a:lnTo>
                  <a:lnTo>
                    <a:pt x="152" y="75"/>
                  </a:lnTo>
                  <a:lnTo>
                    <a:pt x="149" y="78"/>
                  </a:lnTo>
                  <a:lnTo>
                    <a:pt x="149" y="78"/>
                  </a:lnTo>
                  <a:lnTo>
                    <a:pt x="146" y="81"/>
                  </a:lnTo>
                  <a:lnTo>
                    <a:pt x="142" y="84"/>
                  </a:lnTo>
                  <a:lnTo>
                    <a:pt x="135" y="87"/>
                  </a:lnTo>
                  <a:lnTo>
                    <a:pt x="129" y="90"/>
                  </a:lnTo>
                  <a:lnTo>
                    <a:pt x="129" y="90"/>
                  </a:lnTo>
                  <a:lnTo>
                    <a:pt x="127" y="93"/>
                  </a:lnTo>
                  <a:lnTo>
                    <a:pt x="128" y="93"/>
                  </a:lnTo>
                  <a:lnTo>
                    <a:pt x="128" y="94"/>
                  </a:lnTo>
                  <a:lnTo>
                    <a:pt x="132" y="93"/>
                  </a:lnTo>
                  <a:lnTo>
                    <a:pt x="135" y="90"/>
                  </a:lnTo>
                  <a:lnTo>
                    <a:pt x="135" y="90"/>
                  </a:lnTo>
                  <a:lnTo>
                    <a:pt x="138" y="88"/>
                  </a:lnTo>
                  <a:lnTo>
                    <a:pt x="141" y="87"/>
                  </a:lnTo>
                  <a:lnTo>
                    <a:pt x="144" y="87"/>
                  </a:lnTo>
                  <a:lnTo>
                    <a:pt x="148" y="84"/>
                  </a:lnTo>
                  <a:lnTo>
                    <a:pt x="148" y="84"/>
                  </a:lnTo>
                  <a:lnTo>
                    <a:pt x="156" y="80"/>
                  </a:lnTo>
                  <a:lnTo>
                    <a:pt x="161" y="78"/>
                  </a:lnTo>
                  <a:lnTo>
                    <a:pt x="164" y="78"/>
                  </a:lnTo>
                  <a:lnTo>
                    <a:pt x="164" y="78"/>
                  </a:lnTo>
                  <a:lnTo>
                    <a:pt x="165" y="80"/>
                  </a:lnTo>
                  <a:lnTo>
                    <a:pt x="168" y="80"/>
                  </a:lnTo>
                  <a:lnTo>
                    <a:pt x="169" y="80"/>
                  </a:lnTo>
                  <a:lnTo>
                    <a:pt x="172" y="77"/>
                  </a:lnTo>
                  <a:lnTo>
                    <a:pt x="172" y="77"/>
                  </a:lnTo>
                  <a:lnTo>
                    <a:pt x="175" y="75"/>
                  </a:lnTo>
                  <a:lnTo>
                    <a:pt x="178" y="74"/>
                  </a:lnTo>
                  <a:lnTo>
                    <a:pt x="179" y="75"/>
                  </a:lnTo>
                  <a:lnTo>
                    <a:pt x="182" y="77"/>
                  </a:lnTo>
                  <a:lnTo>
                    <a:pt x="182" y="77"/>
                  </a:lnTo>
                  <a:lnTo>
                    <a:pt x="183" y="78"/>
                  </a:lnTo>
                  <a:lnTo>
                    <a:pt x="181" y="80"/>
                  </a:lnTo>
                  <a:lnTo>
                    <a:pt x="181" y="83"/>
                  </a:lnTo>
                  <a:lnTo>
                    <a:pt x="181" y="85"/>
                  </a:lnTo>
                  <a:lnTo>
                    <a:pt x="181" y="85"/>
                  </a:lnTo>
                  <a:lnTo>
                    <a:pt x="182" y="87"/>
                  </a:lnTo>
                  <a:lnTo>
                    <a:pt x="181" y="90"/>
                  </a:lnTo>
                  <a:lnTo>
                    <a:pt x="178" y="90"/>
                  </a:lnTo>
                  <a:lnTo>
                    <a:pt x="176" y="88"/>
                  </a:lnTo>
                  <a:lnTo>
                    <a:pt x="176" y="88"/>
                  </a:lnTo>
                  <a:lnTo>
                    <a:pt x="175" y="85"/>
                  </a:lnTo>
                  <a:lnTo>
                    <a:pt x="173" y="84"/>
                  </a:lnTo>
                  <a:lnTo>
                    <a:pt x="172" y="84"/>
                  </a:lnTo>
                  <a:lnTo>
                    <a:pt x="171" y="84"/>
                  </a:lnTo>
                  <a:lnTo>
                    <a:pt x="171" y="84"/>
                  </a:lnTo>
                  <a:lnTo>
                    <a:pt x="166" y="88"/>
                  </a:lnTo>
                  <a:lnTo>
                    <a:pt x="165" y="91"/>
                  </a:lnTo>
                  <a:lnTo>
                    <a:pt x="162" y="91"/>
                  </a:lnTo>
                  <a:lnTo>
                    <a:pt x="162" y="91"/>
                  </a:lnTo>
                  <a:lnTo>
                    <a:pt x="161" y="93"/>
                  </a:lnTo>
                  <a:lnTo>
                    <a:pt x="158" y="95"/>
                  </a:lnTo>
                  <a:lnTo>
                    <a:pt x="156" y="98"/>
                  </a:lnTo>
                  <a:lnTo>
                    <a:pt x="156" y="102"/>
                  </a:lnTo>
                  <a:lnTo>
                    <a:pt x="156" y="102"/>
                  </a:lnTo>
                  <a:lnTo>
                    <a:pt x="155" y="105"/>
                  </a:lnTo>
                  <a:lnTo>
                    <a:pt x="154" y="105"/>
                  </a:lnTo>
                  <a:lnTo>
                    <a:pt x="151" y="105"/>
                  </a:lnTo>
                  <a:lnTo>
                    <a:pt x="151" y="108"/>
                  </a:lnTo>
                  <a:lnTo>
                    <a:pt x="151" y="108"/>
                  </a:lnTo>
                  <a:lnTo>
                    <a:pt x="148" y="112"/>
                  </a:lnTo>
                  <a:lnTo>
                    <a:pt x="145" y="117"/>
                  </a:lnTo>
                  <a:lnTo>
                    <a:pt x="135" y="128"/>
                  </a:lnTo>
                  <a:lnTo>
                    <a:pt x="135" y="128"/>
                  </a:lnTo>
                  <a:lnTo>
                    <a:pt x="132" y="132"/>
                  </a:lnTo>
                  <a:lnTo>
                    <a:pt x="132" y="135"/>
                  </a:lnTo>
                  <a:lnTo>
                    <a:pt x="134" y="137"/>
                  </a:lnTo>
                  <a:lnTo>
                    <a:pt x="132" y="139"/>
                  </a:lnTo>
                  <a:lnTo>
                    <a:pt x="132" y="139"/>
                  </a:lnTo>
                  <a:lnTo>
                    <a:pt x="131" y="142"/>
                  </a:lnTo>
                  <a:lnTo>
                    <a:pt x="127" y="142"/>
                  </a:lnTo>
                  <a:lnTo>
                    <a:pt x="122" y="141"/>
                  </a:lnTo>
                  <a:lnTo>
                    <a:pt x="121" y="142"/>
                  </a:lnTo>
                  <a:lnTo>
                    <a:pt x="121" y="142"/>
                  </a:lnTo>
                  <a:lnTo>
                    <a:pt x="119" y="145"/>
                  </a:lnTo>
                  <a:lnTo>
                    <a:pt x="119" y="149"/>
                  </a:lnTo>
                  <a:lnTo>
                    <a:pt x="119" y="154"/>
                  </a:lnTo>
                  <a:lnTo>
                    <a:pt x="118" y="157"/>
                  </a:lnTo>
                  <a:lnTo>
                    <a:pt x="118" y="157"/>
                  </a:lnTo>
                  <a:lnTo>
                    <a:pt x="117" y="159"/>
                  </a:lnTo>
                  <a:lnTo>
                    <a:pt x="117" y="162"/>
                  </a:lnTo>
                  <a:lnTo>
                    <a:pt x="118" y="168"/>
                  </a:lnTo>
                  <a:lnTo>
                    <a:pt x="118" y="168"/>
                  </a:lnTo>
                  <a:lnTo>
                    <a:pt x="118" y="168"/>
                  </a:lnTo>
                  <a:lnTo>
                    <a:pt x="117" y="169"/>
                  </a:lnTo>
                  <a:lnTo>
                    <a:pt x="114" y="168"/>
                  </a:lnTo>
                  <a:lnTo>
                    <a:pt x="109" y="168"/>
                  </a:lnTo>
                  <a:lnTo>
                    <a:pt x="108" y="168"/>
                  </a:lnTo>
                  <a:lnTo>
                    <a:pt x="108" y="169"/>
                  </a:lnTo>
                  <a:lnTo>
                    <a:pt x="108" y="169"/>
                  </a:lnTo>
                  <a:lnTo>
                    <a:pt x="107" y="171"/>
                  </a:lnTo>
                  <a:lnTo>
                    <a:pt x="104" y="172"/>
                  </a:lnTo>
                  <a:lnTo>
                    <a:pt x="97" y="172"/>
                  </a:lnTo>
                  <a:lnTo>
                    <a:pt x="97" y="172"/>
                  </a:lnTo>
                  <a:lnTo>
                    <a:pt x="97" y="174"/>
                  </a:lnTo>
                  <a:lnTo>
                    <a:pt x="100" y="176"/>
                  </a:lnTo>
                  <a:lnTo>
                    <a:pt x="107" y="182"/>
                  </a:lnTo>
                  <a:lnTo>
                    <a:pt x="107" y="182"/>
                  </a:lnTo>
                  <a:lnTo>
                    <a:pt x="107" y="184"/>
                  </a:lnTo>
                  <a:lnTo>
                    <a:pt x="107" y="185"/>
                  </a:lnTo>
                  <a:lnTo>
                    <a:pt x="105" y="186"/>
                  </a:lnTo>
                  <a:lnTo>
                    <a:pt x="102" y="186"/>
                  </a:lnTo>
                  <a:lnTo>
                    <a:pt x="101" y="185"/>
                  </a:lnTo>
                  <a:lnTo>
                    <a:pt x="101" y="185"/>
                  </a:lnTo>
                  <a:lnTo>
                    <a:pt x="101" y="184"/>
                  </a:lnTo>
                  <a:lnTo>
                    <a:pt x="100" y="184"/>
                  </a:lnTo>
                  <a:lnTo>
                    <a:pt x="97" y="185"/>
                  </a:lnTo>
                  <a:lnTo>
                    <a:pt x="87" y="191"/>
                  </a:lnTo>
                  <a:lnTo>
                    <a:pt x="87" y="191"/>
                  </a:lnTo>
                  <a:lnTo>
                    <a:pt x="82" y="194"/>
                  </a:lnTo>
                  <a:lnTo>
                    <a:pt x="81" y="196"/>
                  </a:lnTo>
                  <a:lnTo>
                    <a:pt x="80" y="199"/>
                  </a:lnTo>
                  <a:lnTo>
                    <a:pt x="77" y="201"/>
                  </a:lnTo>
                  <a:lnTo>
                    <a:pt x="77" y="201"/>
                  </a:lnTo>
                  <a:lnTo>
                    <a:pt x="75" y="201"/>
                  </a:lnTo>
                  <a:lnTo>
                    <a:pt x="74" y="202"/>
                  </a:lnTo>
                  <a:lnTo>
                    <a:pt x="72" y="205"/>
                  </a:lnTo>
                  <a:lnTo>
                    <a:pt x="71" y="209"/>
                  </a:lnTo>
                  <a:lnTo>
                    <a:pt x="70" y="212"/>
                  </a:lnTo>
                  <a:lnTo>
                    <a:pt x="70" y="212"/>
                  </a:lnTo>
                  <a:lnTo>
                    <a:pt x="68" y="213"/>
                  </a:lnTo>
                  <a:lnTo>
                    <a:pt x="67" y="213"/>
                  </a:lnTo>
                  <a:lnTo>
                    <a:pt x="65" y="211"/>
                  </a:lnTo>
                  <a:lnTo>
                    <a:pt x="64" y="208"/>
                  </a:lnTo>
                  <a:lnTo>
                    <a:pt x="63" y="206"/>
                  </a:lnTo>
                  <a:lnTo>
                    <a:pt x="60" y="206"/>
                  </a:lnTo>
                  <a:lnTo>
                    <a:pt x="60" y="206"/>
                  </a:lnTo>
                  <a:lnTo>
                    <a:pt x="57" y="206"/>
                  </a:lnTo>
                  <a:lnTo>
                    <a:pt x="55" y="208"/>
                  </a:lnTo>
                  <a:lnTo>
                    <a:pt x="57" y="211"/>
                  </a:lnTo>
                  <a:lnTo>
                    <a:pt x="58" y="215"/>
                  </a:lnTo>
                  <a:lnTo>
                    <a:pt x="58" y="215"/>
                  </a:lnTo>
                  <a:lnTo>
                    <a:pt x="58" y="218"/>
                  </a:lnTo>
                  <a:lnTo>
                    <a:pt x="57" y="218"/>
                  </a:lnTo>
                  <a:lnTo>
                    <a:pt x="53" y="218"/>
                  </a:lnTo>
                  <a:lnTo>
                    <a:pt x="50" y="221"/>
                  </a:lnTo>
                  <a:lnTo>
                    <a:pt x="50" y="221"/>
                  </a:lnTo>
                  <a:lnTo>
                    <a:pt x="45" y="222"/>
                  </a:lnTo>
                  <a:lnTo>
                    <a:pt x="41" y="223"/>
                  </a:lnTo>
                  <a:lnTo>
                    <a:pt x="37" y="223"/>
                  </a:lnTo>
                  <a:lnTo>
                    <a:pt x="34" y="226"/>
                  </a:lnTo>
                  <a:lnTo>
                    <a:pt x="34" y="226"/>
                  </a:lnTo>
                  <a:lnTo>
                    <a:pt x="34" y="228"/>
                  </a:lnTo>
                  <a:lnTo>
                    <a:pt x="34" y="228"/>
                  </a:lnTo>
                  <a:lnTo>
                    <a:pt x="37" y="229"/>
                  </a:lnTo>
                  <a:lnTo>
                    <a:pt x="40" y="230"/>
                  </a:lnTo>
                  <a:lnTo>
                    <a:pt x="43" y="232"/>
                  </a:lnTo>
                  <a:lnTo>
                    <a:pt x="43" y="232"/>
                  </a:lnTo>
                  <a:lnTo>
                    <a:pt x="43" y="233"/>
                  </a:lnTo>
                  <a:lnTo>
                    <a:pt x="41" y="233"/>
                  </a:lnTo>
                  <a:lnTo>
                    <a:pt x="38" y="233"/>
                  </a:lnTo>
                  <a:lnTo>
                    <a:pt x="28" y="232"/>
                  </a:lnTo>
                  <a:lnTo>
                    <a:pt x="28" y="232"/>
                  </a:lnTo>
                  <a:lnTo>
                    <a:pt x="26" y="233"/>
                  </a:lnTo>
                  <a:lnTo>
                    <a:pt x="24" y="235"/>
                  </a:lnTo>
                  <a:lnTo>
                    <a:pt x="23" y="238"/>
                  </a:lnTo>
                  <a:lnTo>
                    <a:pt x="20" y="238"/>
                  </a:lnTo>
                  <a:lnTo>
                    <a:pt x="20" y="238"/>
                  </a:lnTo>
                  <a:lnTo>
                    <a:pt x="17" y="239"/>
                  </a:lnTo>
                  <a:lnTo>
                    <a:pt x="14" y="240"/>
                  </a:lnTo>
                  <a:lnTo>
                    <a:pt x="13" y="243"/>
                  </a:lnTo>
                  <a:lnTo>
                    <a:pt x="13" y="246"/>
                  </a:lnTo>
                  <a:lnTo>
                    <a:pt x="13" y="246"/>
                  </a:lnTo>
                  <a:lnTo>
                    <a:pt x="14" y="248"/>
                  </a:lnTo>
                  <a:lnTo>
                    <a:pt x="13" y="249"/>
                  </a:lnTo>
                  <a:lnTo>
                    <a:pt x="10" y="249"/>
                  </a:lnTo>
                  <a:lnTo>
                    <a:pt x="7" y="248"/>
                  </a:lnTo>
                  <a:lnTo>
                    <a:pt x="7" y="248"/>
                  </a:lnTo>
                  <a:lnTo>
                    <a:pt x="4" y="246"/>
                  </a:lnTo>
                  <a:lnTo>
                    <a:pt x="3" y="249"/>
                  </a:lnTo>
                  <a:lnTo>
                    <a:pt x="0" y="255"/>
                  </a:lnTo>
                  <a:lnTo>
                    <a:pt x="0" y="255"/>
                  </a:lnTo>
                  <a:lnTo>
                    <a:pt x="0" y="258"/>
                  </a:lnTo>
                  <a:lnTo>
                    <a:pt x="3" y="259"/>
                  </a:lnTo>
                  <a:lnTo>
                    <a:pt x="4" y="260"/>
                  </a:lnTo>
                  <a:lnTo>
                    <a:pt x="6" y="262"/>
                  </a:lnTo>
                  <a:lnTo>
                    <a:pt x="6" y="262"/>
                  </a:lnTo>
                  <a:lnTo>
                    <a:pt x="3" y="266"/>
                  </a:lnTo>
                  <a:lnTo>
                    <a:pt x="3" y="267"/>
                  </a:lnTo>
                  <a:lnTo>
                    <a:pt x="4" y="269"/>
                  </a:lnTo>
                  <a:lnTo>
                    <a:pt x="4" y="269"/>
                  </a:lnTo>
                  <a:lnTo>
                    <a:pt x="6" y="269"/>
                  </a:lnTo>
                  <a:lnTo>
                    <a:pt x="6" y="272"/>
                  </a:lnTo>
                  <a:lnTo>
                    <a:pt x="3" y="275"/>
                  </a:lnTo>
                  <a:lnTo>
                    <a:pt x="3" y="275"/>
                  </a:lnTo>
                  <a:lnTo>
                    <a:pt x="1" y="276"/>
                  </a:lnTo>
                  <a:lnTo>
                    <a:pt x="0" y="277"/>
                  </a:lnTo>
                  <a:lnTo>
                    <a:pt x="3" y="282"/>
                  </a:lnTo>
                  <a:lnTo>
                    <a:pt x="3" y="282"/>
                  </a:lnTo>
                  <a:lnTo>
                    <a:pt x="3" y="285"/>
                  </a:lnTo>
                  <a:lnTo>
                    <a:pt x="1" y="286"/>
                  </a:lnTo>
                  <a:lnTo>
                    <a:pt x="0" y="289"/>
                  </a:lnTo>
                  <a:lnTo>
                    <a:pt x="1" y="292"/>
                  </a:lnTo>
                  <a:lnTo>
                    <a:pt x="1" y="292"/>
                  </a:lnTo>
                  <a:lnTo>
                    <a:pt x="4" y="293"/>
                  </a:lnTo>
                  <a:lnTo>
                    <a:pt x="6" y="293"/>
                  </a:lnTo>
                  <a:lnTo>
                    <a:pt x="8" y="293"/>
                  </a:lnTo>
                  <a:lnTo>
                    <a:pt x="10" y="295"/>
                  </a:lnTo>
                  <a:lnTo>
                    <a:pt x="10" y="295"/>
                  </a:lnTo>
                  <a:lnTo>
                    <a:pt x="11" y="296"/>
                  </a:lnTo>
                  <a:lnTo>
                    <a:pt x="14" y="296"/>
                  </a:lnTo>
                  <a:lnTo>
                    <a:pt x="21" y="290"/>
                  </a:lnTo>
                  <a:lnTo>
                    <a:pt x="21" y="290"/>
                  </a:lnTo>
                  <a:lnTo>
                    <a:pt x="23" y="289"/>
                  </a:lnTo>
                  <a:lnTo>
                    <a:pt x="24" y="289"/>
                  </a:lnTo>
                  <a:lnTo>
                    <a:pt x="26" y="290"/>
                  </a:lnTo>
                  <a:lnTo>
                    <a:pt x="26" y="293"/>
                  </a:lnTo>
                  <a:lnTo>
                    <a:pt x="26" y="295"/>
                  </a:lnTo>
                  <a:lnTo>
                    <a:pt x="24" y="295"/>
                  </a:lnTo>
                  <a:lnTo>
                    <a:pt x="24" y="295"/>
                  </a:lnTo>
                  <a:lnTo>
                    <a:pt x="20" y="295"/>
                  </a:lnTo>
                  <a:lnTo>
                    <a:pt x="17" y="296"/>
                  </a:lnTo>
                  <a:lnTo>
                    <a:pt x="16" y="299"/>
                  </a:lnTo>
                  <a:lnTo>
                    <a:pt x="16" y="302"/>
                  </a:lnTo>
                  <a:lnTo>
                    <a:pt x="16" y="302"/>
                  </a:lnTo>
                  <a:lnTo>
                    <a:pt x="14" y="304"/>
                  </a:lnTo>
                  <a:lnTo>
                    <a:pt x="13" y="304"/>
                  </a:lnTo>
                  <a:lnTo>
                    <a:pt x="10" y="303"/>
                  </a:lnTo>
                  <a:lnTo>
                    <a:pt x="8" y="300"/>
                  </a:lnTo>
                  <a:lnTo>
                    <a:pt x="8" y="300"/>
                  </a:lnTo>
                  <a:lnTo>
                    <a:pt x="8" y="299"/>
                  </a:lnTo>
                  <a:lnTo>
                    <a:pt x="7" y="297"/>
                  </a:lnTo>
                  <a:lnTo>
                    <a:pt x="6" y="299"/>
                  </a:lnTo>
                  <a:lnTo>
                    <a:pt x="3" y="302"/>
                  </a:lnTo>
                  <a:lnTo>
                    <a:pt x="3" y="303"/>
                  </a:lnTo>
                  <a:lnTo>
                    <a:pt x="4" y="304"/>
                  </a:lnTo>
                  <a:lnTo>
                    <a:pt x="4" y="304"/>
                  </a:lnTo>
                  <a:lnTo>
                    <a:pt x="4" y="307"/>
                  </a:lnTo>
                  <a:lnTo>
                    <a:pt x="4" y="309"/>
                  </a:lnTo>
                  <a:lnTo>
                    <a:pt x="3" y="312"/>
                  </a:lnTo>
                  <a:lnTo>
                    <a:pt x="3" y="314"/>
                  </a:lnTo>
                  <a:lnTo>
                    <a:pt x="3" y="314"/>
                  </a:lnTo>
                  <a:lnTo>
                    <a:pt x="3" y="316"/>
                  </a:lnTo>
                  <a:lnTo>
                    <a:pt x="6" y="316"/>
                  </a:lnTo>
                  <a:lnTo>
                    <a:pt x="8" y="316"/>
                  </a:lnTo>
                  <a:lnTo>
                    <a:pt x="11" y="313"/>
                  </a:lnTo>
                  <a:lnTo>
                    <a:pt x="11" y="313"/>
                  </a:lnTo>
                  <a:lnTo>
                    <a:pt x="14" y="310"/>
                  </a:lnTo>
                  <a:lnTo>
                    <a:pt x="16" y="310"/>
                  </a:lnTo>
                  <a:lnTo>
                    <a:pt x="18" y="312"/>
                  </a:lnTo>
                  <a:lnTo>
                    <a:pt x="20" y="314"/>
                  </a:lnTo>
                  <a:lnTo>
                    <a:pt x="20" y="314"/>
                  </a:lnTo>
                  <a:lnTo>
                    <a:pt x="20" y="316"/>
                  </a:lnTo>
                  <a:lnTo>
                    <a:pt x="18" y="316"/>
                  </a:lnTo>
                  <a:lnTo>
                    <a:pt x="17" y="317"/>
                  </a:lnTo>
                  <a:lnTo>
                    <a:pt x="16" y="320"/>
                  </a:lnTo>
                  <a:lnTo>
                    <a:pt x="16" y="320"/>
                  </a:lnTo>
                  <a:lnTo>
                    <a:pt x="16" y="323"/>
                  </a:lnTo>
                  <a:lnTo>
                    <a:pt x="14" y="323"/>
                  </a:lnTo>
                  <a:lnTo>
                    <a:pt x="11" y="323"/>
                  </a:lnTo>
                  <a:lnTo>
                    <a:pt x="10" y="326"/>
                  </a:lnTo>
                  <a:lnTo>
                    <a:pt x="10" y="326"/>
                  </a:lnTo>
                  <a:lnTo>
                    <a:pt x="8" y="327"/>
                  </a:lnTo>
                  <a:lnTo>
                    <a:pt x="10" y="329"/>
                  </a:lnTo>
                  <a:lnTo>
                    <a:pt x="14" y="333"/>
                  </a:lnTo>
                  <a:lnTo>
                    <a:pt x="21" y="337"/>
                  </a:lnTo>
                  <a:lnTo>
                    <a:pt x="26" y="339"/>
                  </a:lnTo>
                  <a:lnTo>
                    <a:pt x="26" y="339"/>
                  </a:lnTo>
                  <a:lnTo>
                    <a:pt x="34" y="341"/>
                  </a:lnTo>
                  <a:lnTo>
                    <a:pt x="38" y="343"/>
                  </a:lnTo>
                  <a:lnTo>
                    <a:pt x="45" y="343"/>
                  </a:lnTo>
                  <a:lnTo>
                    <a:pt x="45" y="343"/>
                  </a:lnTo>
                  <a:lnTo>
                    <a:pt x="48" y="343"/>
                  </a:lnTo>
                  <a:lnTo>
                    <a:pt x="53" y="340"/>
                  </a:lnTo>
                  <a:lnTo>
                    <a:pt x="63" y="333"/>
                  </a:lnTo>
                  <a:lnTo>
                    <a:pt x="75" y="322"/>
                  </a:lnTo>
                  <a:lnTo>
                    <a:pt x="75" y="322"/>
                  </a:lnTo>
                  <a:lnTo>
                    <a:pt x="77" y="320"/>
                  </a:lnTo>
                  <a:lnTo>
                    <a:pt x="80" y="320"/>
                  </a:lnTo>
                  <a:lnTo>
                    <a:pt x="82" y="320"/>
                  </a:lnTo>
                  <a:lnTo>
                    <a:pt x="85" y="319"/>
                  </a:lnTo>
                  <a:lnTo>
                    <a:pt x="85" y="319"/>
                  </a:lnTo>
                  <a:lnTo>
                    <a:pt x="88" y="316"/>
                  </a:lnTo>
                  <a:lnTo>
                    <a:pt x="88" y="313"/>
                  </a:lnTo>
                  <a:lnTo>
                    <a:pt x="88" y="310"/>
                  </a:lnTo>
                  <a:lnTo>
                    <a:pt x="90" y="307"/>
                  </a:lnTo>
                  <a:lnTo>
                    <a:pt x="90" y="307"/>
                  </a:lnTo>
                  <a:lnTo>
                    <a:pt x="91" y="309"/>
                  </a:lnTo>
                  <a:lnTo>
                    <a:pt x="92" y="312"/>
                  </a:lnTo>
                  <a:lnTo>
                    <a:pt x="95" y="314"/>
                  </a:lnTo>
                  <a:lnTo>
                    <a:pt x="97" y="316"/>
                  </a:lnTo>
                  <a:lnTo>
                    <a:pt x="97" y="316"/>
                  </a:lnTo>
                  <a:lnTo>
                    <a:pt x="100" y="319"/>
                  </a:lnTo>
                  <a:lnTo>
                    <a:pt x="100" y="323"/>
                  </a:lnTo>
                  <a:lnTo>
                    <a:pt x="100" y="323"/>
                  </a:lnTo>
                  <a:lnTo>
                    <a:pt x="102" y="323"/>
                  </a:lnTo>
                  <a:lnTo>
                    <a:pt x="105" y="324"/>
                  </a:lnTo>
                  <a:lnTo>
                    <a:pt x="105" y="324"/>
                  </a:lnTo>
                  <a:lnTo>
                    <a:pt x="107" y="324"/>
                  </a:lnTo>
                  <a:lnTo>
                    <a:pt x="107" y="324"/>
                  </a:lnTo>
                  <a:lnTo>
                    <a:pt x="108" y="322"/>
                  </a:lnTo>
                  <a:lnTo>
                    <a:pt x="109" y="313"/>
                  </a:lnTo>
                  <a:lnTo>
                    <a:pt x="109" y="313"/>
                  </a:lnTo>
                  <a:lnTo>
                    <a:pt x="111" y="307"/>
                  </a:lnTo>
                  <a:lnTo>
                    <a:pt x="111" y="304"/>
                  </a:lnTo>
                  <a:lnTo>
                    <a:pt x="111" y="300"/>
                  </a:lnTo>
                  <a:lnTo>
                    <a:pt x="111" y="300"/>
                  </a:lnTo>
                  <a:lnTo>
                    <a:pt x="111" y="299"/>
                  </a:lnTo>
                  <a:lnTo>
                    <a:pt x="112" y="299"/>
                  </a:lnTo>
                  <a:lnTo>
                    <a:pt x="115" y="299"/>
                  </a:lnTo>
                  <a:lnTo>
                    <a:pt x="119" y="299"/>
                  </a:lnTo>
                  <a:lnTo>
                    <a:pt x="122" y="297"/>
                  </a:lnTo>
                  <a:lnTo>
                    <a:pt x="122" y="297"/>
                  </a:lnTo>
                  <a:lnTo>
                    <a:pt x="124" y="289"/>
                  </a:lnTo>
                  <a:lnTo>
                    <a:pt x="122" y="285"/>
                  </a:lnTo>
                  <a:lnTo>
                    <a:pt x="121" y="282"/>
                  </a:lnTo>
                  <a:lnTo>
                    <a:pt x="121" y="282"/>
                  </a:lnTo>
                  <a:lnTo>
                    <a:pt x="119" y="280"/>
                  </a:lnTo>
                  <a:lnTo>
                    <a:pt x="118" y="277"/>
                  </a:lnTo>
                  <a:lnTo>
                    <a:pt x="118" y="275"/>
                  </a:lnTo>
                  <a:lnTo>
                    <a:pt x="121" y="275"/>
                  </a:lnTo>
                  <a:lnTo>
                    <a:pt x="121" y="275"/>
                  </a:lnTo>
                  <a:lnTo>
                    <a:pt x="122" y="273"/>
                  </a:lnTo>
                  <a:lnTo>
                    <a:pt x="125" y="272"/>
                  </a:lnTo>
                  <a:lnTo>
                    <a:pt x="127" y="269"/>
                  </a:lnTo>
                  <a:lnTo>
                    <a:pt x="127" y="266"/>
                  </a:lnTo>
                  <a:lnTo>
                    <a:pt x="127" y="266"/>
                  </a:lnTo>
                  <a:lnTo>
                    <a:pt x="125" y="262"/>
                  </a:lnTo>
                  <a:lnTo>
                    <a:pt x="121" y="260"/>
                  </a:lnTo>
                  <a:lnTo>
                    <a:pt x="118" y="258"/>
                  </a:lnTo>
                  <a:lnTo>
                    <a:pt x="115" y="255"/>
                  </a:lnTo>
                  <a:lnTo>
                    <a:pt x="115" y="255"/>
                  </a:lnTo>
                  <a:lnTo>
                    <a:pt x="117" y="250"/>
                  </a:lnTo>
                  <a:lnTo>
                    <a:pt x="117" y="248"/>
                  </a:lnTo>
                  <a:lnTo>
                    <a:pt x="118" y="243"/>
                  </a:lnTo>
                  <a:lnTo>
                    <a:pt x="117" y="239"/>
                  </a:lnTo>
                  <a:lnTo>
                    <a:pt x="117" y="239"/>
                  </a:lnTo>
                  <a:lnTo>
                    <a:pt x="115" y="233"/>
                  </a:lnTo>
                  <a:lnTo>
                    <a:pt x="115" y="229"/>
                  </a:lnTo>
                  <a:lnTo>
                    <a:pt x="117" y="226"/>
                  </a:lnTo>
                  <a:lnTo>
                    <a:pt x="117" y="223"/>
                  </a:lnTo>
                  <a:lnTo>
                    <a:pt x="117" y="223"/>
                  </a:lnTo>
                  <a:lnTo>
                    <a:pt x="115" y="221"/>
                  </a:lnTo>
                  <a:lnTo>
                    <a:pt x="115" y="216"/>
                  </a:lnTo>
                  <a:lnTo>
                    <a:pt x="115" y="212"/>
                  </a:lnTo>
                  <a:lnTo>
                    <a:pt x="118" y="206"/>
                  </a:lnTo>
                  <a:lnTo>
                    <a:pt x="118" y="206"/>
                  </a:lnTo>
                  <a:lnTo>
                    <a:pt x="122" y="202"/>
                  </a:lnTo>
                  <a:lnTo>
                    <a:pt x="127" y="198"/>
                  </a:lnTo>
                  <a:lnTo>
                    <a:pt x="131" y="196"/>
                  </a:lnTo>
                  <a:lnTo>
                    <a:pt x="134" y="196"/>
                  </a:lnTo>
                  <a:lnTo>
                    <a:pt x="134" y="196"/>
                  </a:lnTo>
                  <a:lnTo>
                    <a:pt x="139" y="198"/>
                  </a:lnTo>
                  <a:lnTo>
                    <a:pt x="142" y="198"/>
                  </a:lnTo>
                  <a:lnTo>
                    <a:pt x="145" y="195"/>
                  </a:lnTo>
                  <a:lnTo>
                    <a:pt x="145" y="195"/>
                  </a:lnTo>
                  <a:lnTo>
                    <a:pt x="146" y="189"/>
                  </a:lnTo>
                  <a:lnTo>
                    <a:pt x="146" y="188"/>
                  </a:lnTo>
                  <a:lnTo>
                    <a:pt x="145" y="186"/>
                  </a:lnTo>
                  <a:lnTo>
                    <a:pt x="145" y="186"/>
                  </a:lnTo>
                  <a:lnTo>
                    <a:pt x="142" y="185"/>
                  </a:lnTo>
                  <a:lnTo>
                    <a:pt x="141" y="184"/>
                  </a:lnTo>
                  <a:lnTo>
                    <a:pt x="139" y="182"/>
                  </a:lnTo>
                  <a:lnTo>
                    <a:pt x="141" y="178"/>
                  </a:lnTo>
                  <a:lnTo>
                    <a:pt x="141" y="178"/>
                  </a:lnTo>
                  <a:lnTo>
                    <a:pt x="148" y="168"/>
                  </a:lnTo>
                  <a:lnTo>
                    <a:pt x="151" y="162"/>
                  </a:lnTo>
                  <a:lnTo>
                    <a:pt x="152" y="158"/>
                  </a:lnTo>
                  <a:lnTo>
                    <a:pt x="152" y="158"/>
                  </a:lnTo>
                  <a:lnTo>
                    <a:pt x="151" y="148"/>
                  </a:lnTo>
                  <a:lnTo>
                    <a:pt x="151" y="145"/>
                  </a:lnTo>
                  <a:lnTo>
                    <a:pt x="152" y="142"/>
                  </a:lnTo>
                  <a:lnTo>
                    <a:pt x="152" y="142"/>
                  </a:lnTo>
                  <a:lnTo>
                    <a:pt x="155" y="142"/>
                  </a:lnTo>
                  <a:lnTo>
                    <a:pt x="158" y="142"/>
                  </a:lnTo>
                  <a:lnTo>
                    <a:pt x="161" y="141"/>
                  </a:lnTo>
                  <a:lnTo>
                    <a:pt x="165" y="139"/>
                  </a:lnTo>
                  <a:lnTo>
                    <a:pt x="165" y="139"/>
                  </a:lnTo>
                  <a:lnTo>
                    <a:pt x="166" y="138"/>
                  </a:lnTo>
                  <a:lnTo>
                    <a:pt x="166" y="135"/>
                  </a:lnTo>
                  <a:lnTo>
                    <a:pt x="166" y="132"/>
                  </a:lnTo>
                  <a:lnTo>
                    <a:pt x="168" y="131"/>
                  </a:lnTo>
                  <a:lnTo>
                    <a:pt x="168" y="131"/>
                  </a:lnTo>
                  <a:lnTo>
                    <a:pt x="172" y="125"/>
                  </a:lnTo>
                  <a:lnTo>
                    <a:pt x="176" y="118"/>
                  </a:lnTo>
                  <a:lnTo>
                    <a:pt x="176" y="118"/>
                  </a:lnTo>
                  <a:lnTo>
                    <a:pt x="179" y="115"/>
                  </a:lnTo>
                  <a:lnTo>
                    <a:pt x="181" y="112"/>
                  </a:lnTo>
                  <a:lnTo>
                    <a:pt x="179" y="110"/>
                  </a:lnTo>
                  <a:lnTo>
                    <a:pt x="179" y="110"/>
                  </a:lnTo>
                  <a:lnTo>
                    <a:pt x="179" y="108"/>
                  </a:lnTo>
                  <a:lnTo>
                    <a:pt x="181" y="105"/>
                  </a:lnTo>
                  <a:lnTo>
                    <a:pt x="183" y="102"/>
                  </a:lnTo>
                  <a:lnTo>
                    <a:pt x="185" y="98"/>
                  </a:lnTo>
                  <a:lnTo>
                    <a:pt x="185" y="98"/>
                  </a:lnTo>
                  <a:lnTo>
                    <a:pt x="185" y="95"/>
                  </a:lnTo>
                  <a:lnTo>
                    <a:pt x="189" y="93"/>
                  </a:lnTo>
                  <a:lnTo>
                    <a:pt x="192" y="90"/>
                  </a:lnTo>
                  <a:lnTo>
                    <a:pt x="196" y="90"/>
                  </a:lnTo>
                  <a:lnTo>
                    <a:pt x="196" y="90"/>
                  </a:lnTo>
                  <a:lnTo>
                    <a:pt x="205" y="90"/>
                  </a:lnTo>
                  <a:lnTo>
                    <a:pt x="208" y="88"/>
                  </a:lnTo>
                  <a:lnTo>
                    <a:pt x="209" y="85"/>
                  </a:lnTo>
                  <a:lnTo>
                    <a:pt x="209" y="85"/>
                  </a:lnTo>
                  <a:lnTo>
                    <a:pt x="208" y="77"/>
                  </a:lnTo>
                  <a:lnTo>
                    <a:pt x="209" y="74"/>
                  </a:lnTo>
                  <a:lnTo>
                    <a:pt x="210" y="73"/>
                  </a:lnTo>
                  <a:lnTo>
                    <a:pt x="212" y="74"/>
                  </a:lnTo>
                  <a:lnTo>
                    <a:pt x="212" y="74"/>
                  </a:lnTo>
                  <a:lnTo>
                    <a:pt x="218" y="75"/>
                  </a:lnTo>
                  <a:lnTo>
                    <a:pt x="222" y="75"/>
                  </a:lnTo>
                  <a:lnTo>
                    <a:pt x="226" y="75"/>
                  </a:lnTo>
                  <a:lnTo>
                    <a:pt x="229" y="77"/>
                  </a:lnTo>
                  <a:lnTo>
                    <a:pt x="229" y="77"/>
                  </a:lnTo>
                  <a:lnTo>
                    <a:pt x="233" y="78"/>
                  </a:lnTo>
                  <a:lnTo>
                    <a:pt x="236" y="78"/>
                  </a:lnTo>
                  <a:lnTo>
                    <a:pt x="239" y="77"/>
                  </a:lnTo>
                  <a:lnTo>
                    <a:pt x="240" y="74"/>
                  </a:lnTo>
                  <a:lnTo>
                    <a:pt x="240" y="74"/>
                  </a:lnTo>
                  <a:lnTo>
                    <a:pt x="240" y="68"/>
                  </a:lnTo>
                  <a:lnTo>
                    <a:pt x="242" y="64"/>
                  </a:lnTo>
                  <a:lnTo>
                    <a:pt x="245" y="61"/>
                  </a:lnTo>
                  <a:lnTo>
                    <a:pt x="246" y="61"/>
                  </a:lnTo>
                  <a:lnTo>
                    <a:pt x="249" y="61"/>
                  </a:lnTo>
                  <a:lnTo>
                    <a:pt x="249" y="61"/>
                  </a:lnTo>
                  <a:lnTo>
                    <a:pt x="250" y="63"/>
                  </a:lnTo>
                  <a:lnTo>
                    <a:pt x="250" y="63"/>
                  </a:lnTo>
                  <a:lnTo>
                    <a:pt x="253" y="58"/>
                  </a:lnTo>
                  <a:lnTo>
                    <a:pt x="255" y="57"/>
                  </a:lnTo>
                  <a:lnTo>
                    <a:pt x="259" y="54"/>
                  </a:lnTo>
                  <a:lnTo>
                    <a:pt x="262" y="54"/>
                  </a:lnTo>
                  <a:lnTo>
                    <a:pt x="262" y="54"/>
                  </a:lnTo>
                  <a:lnTo>
                    <a:pt x="266" y="57"/>
                  </a:lnTo>
                  <a:lnTo>
                    <a:pt x="269" y="61"/>
                  </a:lnTo>
                  <a:lnTo>
                    <a:pt x="273" y="65"/>
                  </a:lnTo>
                  <a:lnTo>
                    <a:pt x="279" y="67"/>
                  </a:lnTo>
                  <a:lnTo>
                    <a:pt x="279" y="67"/>
                  </a:lnTo>
                  <a:lnTo>
                    <a:pt x="290" y="70"/>
                  </a:lnTo>
                  <a:lnTo>
                    <a:pt x="293" y="70"/>
                  </a:lnTo>
                  <a:lnTo>
                    <a:pt x="296" y="68"/>
                  </a:lnTo>
                  <a:lnTo>
                    <a:pt x="296" y="68"/>
                  </a:lnTo>
                  <a:lnTo>
                    <a:pt x="299" y="67"/>
                  </a:lnTo>
                  <a:lnTo>
                    <a:pt x="302" y="68"/>
                  </a:lnTo>
                  <a:lnTo>
                    <a:pt x="304" y="68"/>
                  </a:lnTo>
                  <a:lnTo>
                    <a:pt x="309" y="68"/>
                  </a:lnTo>
                  <a:lnTo>
                    <a:pt x="309" y="68"/>
                  </a:lnTo>
                  <a:lnTo>
                    <a:pt x="310" y="68"/>
                  </a:lnTo>
                  <a:lnTo>
                    <a:pt x="311" y="70"/>
                  </a:lnTo>
                  <a:lnTo>
                    <a:pt x="313" y="71"/>
                  </a:lnTo>
                  <a:lnTo>
                    <a:pt x="314" y="73"/>
                  </a:lnTo>
                  <a:lnTo>
                    <a:pt x="317" y="71"/>
                  </a:lnTo>
                  <a:lnTo>
                    <a:pt x="317" y="71"/>
                  </a:lnTo>
                  <a:lnTo>
                    <a:pt x="320" y="67"/>
                  </a:lnTo>
                  <a:lnTo>
                    <a:pt x="320" y="64"/>
                  </a:lnTo>
                  <a:lnTo>
                    <a:pt x="321" y="63"/>
                  </a:lnTo>
                  <a:lnTo>
                    <a:pt x="324" y="63"/>
                  </a:lnTo>
                  <a:lnTo>
                    <a:pt x="324" y="63"/>
                  </a:lnTo>
                  <a:lnTo>
                    <a:pt x="327" y="63"/>
                  </a:lnTo>
                  <a:lnTo>
                    <a:pt x="329" y="61"/>
                  </a:lnTo>
                  <a:lnTo>
                    <a:pt x="329" y="57"/>
                  </a:lnTo>
                  <a:lnTo>
                    <a:pt x="327" y="48"/>
                  </a:lnTo>
                  <a:lnTo>
                    <a:pt x="327" y="48"/>
                  </a:lnTo>
                  <a:lnTo>
                    <a:pt x="329" y="47"/>
                  </a:lnTo>
                  <a:lnTo>
                    <a:pt x="329" y="46"/>
                  </a:lnTo>
                  <a:lnTo>
                    <a:pt x="333" y="43"/>
                  </a:lnTo>
                  <a:lnTo>
                    <a:pt x="336" y="41"/>
                  </a:lnTo>
                  <a:lnTo>
                    <a:pt x="337" y="38"/>
                  </a:lnTo>
                  <a:lnTo>
                    <a:pt x="337" y="38"/>
                  </a:lnTo>
                  <a:lnTo>
                    <a:pt x="339" y="37"/>
                  </a:lnTo>
                  <a:lnTo>
                    <a:pt x="340" y="36"/>
                  </a:lnTo>
                  <a:lnTo>
                    <a:pt x="344" y="36"/>
                  </a:lnTo>
                  <a:lnTo>
                    <a:pt x="350" y="36"/>
                  </a:lnTo>
                  <a:lnTo>
                    <a:pt x="353" y="34"/>
                  </a:lnTo>
                  <a:lnTo>
                    <a:pt x="353" y="34"/>
                  </a:lnTo>
                  <a:lnTo>
                    <a:pt x="356" y="31"/>
                  </a:lnTo>
                  <a:lnTo>
                    <a:pt x="360" y="31"/>
                  </a:lnTo>
                  <a:lnTo>
                    <a:pt x="363" y="31"/>
                  </a:lnTo>
                  <a:lnTo>
                    <a:pt x="367" y="34"/>
                  </a:lnTo>
                  <a:lnTo>
                    <a:pt x="367" y="34"/>
                  </a:lnTo>
                  <a:lnTo>
                    <a:pt x="370" y="37"/>
                  </a:lnTo>
                  <a:lnTo>
                    <a:pt x="375" y="40"/>
                  </a:lnTo>
                  <a:lnTo>
                    <a:pt x="381" y="43"/>
                  </a:lnTo>
                  <a:lnTo>
                    <a:pt x="383" y="44"/>
                  </a:lnTo>
                  <a:lnTo>
                    <a:pt x="383" y="46"/>
                  </a:lnTo>
                  <a:lnTo>
                    <a:pt x="383" y="46"/>
                  </a:lnTo>
                  <a:lnTo>
                    <a:pt x="383" y="54"/>
                  </a:lnTo>
                  <a:lnTo>
                    <a:pt x="383" y="54"/>
                  </a:lnTo>
                  <a:lnTo>
                    <a:pt x="387" y="51"/>
                  </a:lnTo>
                  <a:lnTo>
                    <a:pt x="391" y="51"/>
                  </a:lnTo>
                  <a:lnTo>
                    <a:pt x="391" y="51"/>
                  </a:lnTo>
                  <a:lnTo>
                    <a:pt x="394" y="50"/>
                  </a:lnTo>
                  <a:lnTo>
                    <a:pt x="397" y="47"/>
                  </a:lnTo>
                  <a:lnTo>
                    <a:pt x="401" y="46"/>
                  </a:lnTo>
                  <a:lnTo>
                    <a:pt x="404" y="44"/>
                  </a:lnTo>
                  <a:lnTo>
                    <a:pt x="404" y="44"/>
                  </a:lnTo>
                  <a:lnTo>
                    <a:pt x="407" y="44"/>
                  </a:lnTo>
                  <a:lnTo>
                    <a:pt x="408" y="44"/>
                  </a:lnTo>
                  <a:lnTo>
                    <a:pt x="411" y="43"/>
                  </a:lnTo>
                  <a:lnTo>
                    <a:pt x="412" y="38"/>
                  </a:lnTo>
                  <a:lnTo>
                    <a:pt x="412" y="38"/>
                  </a:lnTo>
                  <a:lnTo>
                    <a:pt x="408" y="37"/>
                  </a:lnTo>
                  <a:lnTo>
                    <a:pt x="405" y="37"/>
                  </a:lnTo>
                  <a:lnTo>
                    <a:pt x="401" y="37"/>
                  </a:lnTo>
                  <a:lnTo>
                    <a:pt x="400" y="40"/>
                  </a:lnTo>
                  <a:lnTo>
                    <a:pt x="400" y="4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6" name="Freeform 328">
              <a:extLst>
                <a:ext uri="{FF2B5EF4-FFF2-40B4-BE49-F238E27FC236}">
                  <a16:creationId xmlns:a16="http://schemas.microsoft.com/office/drawing/2014/main" id="{FA6F2C75-ACEA-4529-A931-131A364CAED0}"/>
                </a:ext>
              </a:extLst>
            </p:cNvPr>
            <p:cNvSpPr>
              <a:spLocks noEditPoints="1"/>
            </p:cNvSpPr>
            <p:nvPr/>
          </p:nvSpPr>
          <p:spPr bwMode="auto">
            <a:xfrm>
              <a:off x="7022967" y="2537355"/>
              <a:ext cx="383365" cy="381950"/>
            </a:xfrm>
            <a:custGeom>
              <a:avLst/>
              <a:gdLst/>
              <a:ahLst/>
              <a:cxnLst>
                <a:cxn ang="0">
                  <a:pos x="246" y="28"/>
                </a:cxn>
                <a:cxn ang="0">
                  <a:pos x="213" y="11"/>
                </a:cxn>
                <a:cxn ang="0">
                  <a:pos x="196" y="1"/>
                </a:cxn>
                <a:cxn ang="0">
                  <a:pos x="197" y="13"/>
                </a:cxn>
                <a:cxn ang="0">
                  <a:pos x="192" y="34"/>
                </a:cxn>
                <a:cxn ang="0">
                  <a:pos x="186" y="44"/>
                </a:cxn>
                <a:cxn ang="0">
                  <a:pos x="170" y="55"/>
                </a:cxn>
                <a:cxn ang="0">
                  <a:pos x="167" y="64"/>
                </a:cxn>
                <a:cxn ang="0">
                  <a:pos x="169" y="78"/>
                </a:cxn>
                <a:cxn ang="0">
                  <a:pos x="185" y="71"/>
                </a:cxn>
                <a:cxn ang="0">
                  <a:pos x="175" y="61"/>
                </a:cxn>
                <a:cxn ang="0">
                  <a:pos x="183" y="58"/>
                </a:cxn>
                <a:cxn ang="0">
                  <a:pos x="212" y="64"/>
                </a:cxn>
                <a:cxn ang="0">
                  <a:pos x="223" y="59"/>
                </a:cxn>
                <a:cxn ang="0">
                  <a:pos x="246" y="49"/>
                </a:cxn>
                <a:cxn ang="0">
                  <a:pos x="254" y="40"/>
                </a:cxn>
                <a:cxn ang="0">
                  <a:pos x="271" y="21"/>
                </a:cxn>
                <a:cxn ang="0">
                  <a:pos x="257" y="25"/>
                </a:cxn>
                <a:cxn ang="0">
                  <a:pos x="165" y="108"/>
                </a:cxn>
                <a:cxn ang="0">
                  <a:pos x="165" y="121"/>
                </a:cxn>
                <a:cxn ang="0">
                  <a:pos x="157" y="139"/>
                </a:cxn>
                <a:cxn ang="0">
                  <a:pos x="143" y="155"/>
                </a:cxn>
                <a:cxn ang="0">
                  <a:pos x="125" y="162"/>
                </a:cxn>
                <a:cxn ang="0">
                  <a:pos x="118" y="156"/>
                </a:cxn>
                <a:cxn ang="0">
                  <a:pos x="111" y="175"/>
                </a:cxn>
                <a:cxn ang="0">
                  <a:pos x="102" y="186"/>
                </a:cxn>
                <a:cxn ang="0">
                  <a:pos x="92" y="187"/>
                </a:cxn>
                <a:cxn ang="0">
                  <a:pos x="68" y="190"/>
                </a:cxn>
                <a:cxn ang="0">
                  <a:pos x="49" y="192"/>
                </a:cxn>
                <a:cxn ang="0">
                  <a:pos x="19" y="212"/>
                </a:cxn>
                <a:cxn ang="0">
                  <a:pos x="29" y="217"/>
                </a:cxn>
                <a:cxn ang="0">
                  <a:pos x="58" y="209"/>
                </a:cxn>
                <a:cxn ang="0">
                  <a:pos x="91" y="207"/>
                </a:cxn>
                <a:cxn ang="0">
                  <a:pos x="91" y="223"/>
                </a:cxn>
                <a:cxn ang="0">
                  <a:pos x="115" y="210"/>
                </a:cxn>
                <a:cxn ang="0">
                  <a:pos x="118" y="205"/>
                </a:cxn>
                <a:cxn ang="0">
                  <a:pos x="139" y="203"/>
                </a:cxn>
                <a:cxn ang="0">
                  <a:pos x="150" y="205"/>
                </a:cxn>
                <a:cxn ang="0">
                  <a:pos x="160" y="195"/>
                </a:cxn>
                <a:cxn ang="0">
                  <a:pos x="175" y="193"/>
                </a:cxn>
                <a:cxn ang="0">
                  <a:pos x="179" y="170"/>
                </a:cxn>
                <a:cxn ang="0">
                  <a:pos x="183" y="145"/>
                </a:cxn>
                <a:cxn ang="0">
                  <a:pos x="199" y="125"/>
                </a:cxn>
                <a:cxn ang="0">
                  <a:pos x="189" y="82"/>
                </a:cxn>
                <a:cxn ang="0">
                  <a:pos x="65" y="215"/>
                </a:cxn>
                <a:cxn ang="0">
                  <a:pos x="45" y="222"/>
                </a:cxn>
                <a:cxn ang="0">
                  <a:pos x="51" y="240"/>
                </a:cxn>
                <a:cxn ang="0">
                  <a:pos x="62" y="230"/>
                </a:cxn>
                <a:cxn ang="0">
                  <a:pos x="78" y="226"/>
                </a:cxn>
                <a:cxn ang="0">
                  <a:pos x="74" y="210"/>
                </a:cxn>
                <a:cxn ang="0">
                  <a:pos x="32" y="233"/>
                </a:cxn>
                <a:cxn ang="0">
                  <a:pos x="22" y="224"/>
                </a:cxn>
                <a:cxn ang="0">
                  <a:pos x="7" y="227"/>
                </a:cxn>
                <a:cxn ang="0">
                  <a:pos x="5" y="240"/>
                </a:cxn>
                <a:cxn ang="0">
                  <a:pos x="12" y="237"/>
                </a:cxn>
                <a:cxn ang="0">
                  <a:pos x="14" y="269"/>
                </a:cxn>
                <a:cxn ang="0">
                  <a:pos x="27" y="260"/>
                </a:cxn>
                <a:cxn ang="0">
                  <a:pos x="37" y="236"/>
                </a:cxn>
              </a:cxnLst>
              <a:rect l="0" t="0" r="r" b="b"/>
              <a:pathLst>
                <a:path w="271" h="270">
                  <a:moveTo>
                    <a:pt x="257" y="25"/>
                  </a:moveTo>
                  <a:lnTo>
                    <a:pt x="257" y="25"/>
                  </a:lnTo>
                  <a:lnTo>
                    <a:pt x="256" y="24"/>
                  </a:lnTo>
                  <a:lnTo>
                    <a:pt x="254" y="24"/>
                  </a:lnTo>
                  <a:lnTo>
                    <a:pt x="250" y="25"/>
                  </a:lnTo>
                  <a:lnTo>
                    <a:pt x="246" y="28"/>
                  </a:lnTo>
                  <a:lnTo>
                    <a:pt x="241" y="30"/>
                  </a:lnTo>
                  <a:lnTo>
                    <a:pt x="241" y="30"/>
                  </a:lnTo>
                  <a:lnTo>
                    <a:pt x="237" y="30"/>
                  </a:lnTo>
                  <a:lnTo>
                    <a:pt x="233" y="27"/>
                  </a:lnTo>
                  <a:lnTo>
                    <a:pt x="223" y="21"/>
                  </a:lnTo>
                  <a:lnTo>
                    <a:pt x="213" y="11"/>
                  </a:lnTo>
                  <a:lnTo>
                    <a:pt x="206" y="4"/>
                  </a:lnTo>
                  <a:lnTo>
                    <a:pt x="206" y="4"/>
                  </a:lnTo>
                  <a:lnTo>
                    <a:pt x="203" y="1"/>
                  </a:lnTo>
                  <a:lnTo>
                    <a:pt x="202" y="0"/>
                  </a:lnTo>
                  <a:lnTo>
                    <a:pt x="199" y="0"/>
                  </a:lnTo>
                  <a:lnTo>
                    <a:pt x="196" y="1"/>
                  </a:lnTo>
                  <a:lnTo>
                    <a:pt x="194" y="3"/>
                  </a:lnTo>
                  <a:lnTo>
                    <a:pt x="194" y="4"/>
                  </a:lnTo>
                  <a:lnTo>
                    <a:pt x="194" y="7"/>
                  </a:lnTo>
                  <a:lnTo>
                    <a:pt x="196" y="8"/>
                  </a:lnTo>
                  <a:lnTo>
                    <a:pt x="196" y="8"/>
                  </a:lnTo>
                  <a:lnTo>
                    <a:pt x="197" y="13"/>
                  </a:lnTo>
                  <a:lnTo>
                    <a:pt x="196" y="15"/>
                  </a:lnTo>
                  <a:lnTo>
                    <a:pt x="194" y="20"/>
                  </a:lnTo>
                  <a:lnTo>
                    <a:pt x="194" y="25"/>
                  </a:lnTo>
                  <a:lnTo>
                    <a:pt x="194" y="25"/>
                  </a:lnTo>
                  <a:lnTo>
                    <a:pt x="193" y="30"/>
                  </a:lnTo>
                  <a:lnTo>
                    <a:pt x="192" y="34"/>
                  </a:lnTo>
                  <a:lnTo>
                    <a:pt x="190" y="37"/>
                  </a:lnTo>
                  <a:lnTo>
                    <a:pt x="190" y="40"/>
                  </a:lnTo>
                  <a:lnTo>
                    <a:pt x="190" y="40"/>
                  </a:lnTo>
                  <a:lnTo>
                    <a:pt x="189" y="41"/>
                  </a:lnTo>
                  <a:lnTo>
                    <a:pt x="189" y="42"/>
                  </a:lnTo>
                  <a:lnTo>
                    <a:pt x="186" y="44"/>
                  </a:lnTo>
                  <a:lnTo>
                    <a:pt x="176" y="45"/>
                  </a:lnTo>
                  <a:lnTo>
                    <a:pt x="176" y="45"/>
                  </a:lnTo>
                  <a:lnTo>
                    <a:pt x="173" y="47"/>
                  </a:lnTo>
                  <a:lnTo>
                    <a:pt x="173" y="49"/>
                  </a:lnTo>
                  <a:lnTo>
                    <a:pt x="173" y="52"/>
                  </a:lnTo>
                  <a:lnTo>
                    <a:pt x="170" y="55"/>
                  </a:lnTo>
                  <a:lnTo>
                    <a:pt x="170" y="55"/>
                  </a:lnTo>
                  <a:lnTo>
                    <a:pt x="166" y="57"/>
                  </a:lnTo>
                  <a:lnTo>
                    <a:pt x="165" y="59"/>
                  </a:lnTo>
                  <a:lnTo>
                    <a:pt x="166" y="62"/>
                  </a:lnTo>
                  <a:lnTo>
                    <a:pt x="167" y="64"/>
                  </a:lnTo>
                  <a:lnTo>
                    <a:pt x="167" y="64"/>
                  </a:lnTo>
                  <a:lnTo>
                    <a:pt x="169" y="67"/>
                  </a:lnTo>
                  <a:lnTo>
                    <a:pt x="169" y="69"/>
                  </a:lnTo>
                  <a:lnTo>
                    <a:pt x="167" y="77"/>
                  </a:lnTo>
                  <a:lnTo>
                    <a:pt x="167" y="77"/>
                  </a:lnTo>
                  <a:lnTo>
                    <a:pt x="167" y="78"/>
                  </a:lnTo>
                  <a:lnTo>
                    <a:pt x="169" y="78"/>
                  </a:lnTo>
                  <a:lnTo>
                    <a:pt x="176" y="74"/>
                  </a:lnTo>
                  <a:lnTo>
                    <a:pt x="176" y="74"/>
                  </a:lnTo>
                  <a:lnTo>
                    <a:pt x="177" y="72"/>
                  </a:lnTo>
                  <a:lnTo>
                    <a:pt x="180" y="72"/>
                  </a:lnTo>
                  <a:lnTo>
                    <a:pt x="183" y="72"/>
                  </a:lnTo>
                  <a:lnTo>
                    <a:pt x="185" y="71"/>
                  </a:lnTo>
                  <a:lnTo>
                    <a:pt x="185" y="71"/>
                  </a:lnTo>
                  <a:lnTo>
                    <a:pt x="183" y="69"/>
                  </a:lnTo>
                  <a:lnTo>
                    <a:pt x="183" y="68"/>
                  </a:lnTo>
                  <a:lnTo>
                    <a:pt x="179" y="65"/>
                  </a:lnTo>
                  <a:lnTo>
                    <a:pt x="176" y="62"/>
                  </a:lnTo>
                  <a:lnTo>
                    <a:pt x="175" y="61"/>
                  </a:lnTo>
                  <a:lnTo>
                    <a:pt x="175" y="59"/>
                  </a:lnTo>
                  <a:lnTo>
                    <a:pt x="175" y="59"/>
                  </a:lnTo>
                  <a:lnTo>
                    <a:pt x="175" y="58"/>
                  </a:lnTo>
                  <a:lnTo>
                    <a:pt x="176" y="58"/>
                  </a:lnTo>
                  <a:lnTo>
                    <a:pt x="179" y="58"/>
                  </a:lnTo>
                  <a:lnTo>
                    <a:pt x="183" y="58"/>
                  </a:lnTo>
                  <a:lnTo>
                    <a:pt x="187" y="58"/>
                  </a:lnTo>
                  <a:lnTo>
                    <a:pt x="187" y="58"/>
                  </a:lnTo>
                  <a:lnTo>
                    <a:pt x="193" y="57"/>
                  </a:lnTo>
                  <a:lnTo>
                    <a:pt x="199" y="58"/>
                  </a:lnTo>
                  <a:lnTo>
                    <a:pt x="206" y="59"/>
                  </a:lnTo>
                  <a:lnTo>
                    <a:pt x="212" y="64"/>
                  </a:lnTo>
                  <a:lnTo>
                    <a:pt x="212" y="64"/>
                  </a:lnTo>
                  <a:lnTo>
                    <a:pt x="216" y="67"/>
                  </a:lnTo>
                  <a:lnTo>
                    <a:pt x="219" y="67"/>
                  </a:lnTo>
                  <a:lnTo>
                    <a:pt x="222" y="65"/>
                  </a:lnTo>
                  <a:lnTo>
                    <a:pt x="223" y="59"/>
                  </a:lnTo>
                  <a:lnTo>
                    <a:pt x="223" y="59"/>
                  </a:lnTo>
                  <a:lnTo>
                    <a:pt x="223" y="57"/>
                  </a:lnTo>
                  <a:lnTo>
                    <a:pt x="224" y="55"/>
                  </a:lnTo>
                  <a:lnTo>
                    <a:pt x="230" y="51"/>
                  </a:lnTo>
                  <a:lnTo>
                    <a:pt x="237" y="49"/>
                  </a:lnTo>
                  <a:lnTo>
                    <a:pt x="246" y="49"/>
                  </a:lnTo>
                  <a:lnTo>
                    <a:pt x="246" y="49"/>
                  </a:lnTo>
                  <a:lnTo>
                    <a:pt x="251" y="48"/>
                  </a:lnTo>
                  <a:lnTo>
                    <a:pt x="256" y="47"/>
                  </a:lnTo>
                  <a:lnTo>
                    <a:pt x="256" y="44"/>
                  </a:lnTo>
                  <a:lnTo>
                    <a:pt x="254" y="41"/>
                  </a:lnTo>
                  <a:lnTo>
                    <a:pt x="254" y="41"/>
                  </a:lnTo>
                  <a:lnTo>
                    <a:pt x="254" y="40"/>
                  </a:lnTo>
                  <a:lnTo>
                    <a:pt x="256" y="38"/>
                  </a:lnTo>
                  <a:lnTo>
                    <a:pt x="261" y="32"/>
                  </a:lnTo>
                  <a:lnTo>
                    <a:pt x="268" y="25"/>
                  </a:lnTo>
                  <a:lnTo>
                    <a:pt x="271" y="24"/>
                  </a:lnTo>
                  <a:lnTo>
                    <a:pt x="271" y="21"/>
                  </a:lnTo>
                  <a:lnTo>
                    <a:pt x="271" y="21"/>
                  </a:lnTo>
                  <a:lnTo>
                    <a:pt x="271" y="21"/>
                  </a:lnTo>
                  <a:lnTo>
                    <a:pt x="270" y="21"/>
                  </a:lnTo>
                  <a:lnTo>
                    <a:pt x="266" y="24"/>
                  </a:lnTo>
                  <a:lnTo>
                    <a:pt x="260" y="27"/>
                  </a:lnTo>
                  <a:lnTo>
                    <a:pt x="258" y="27"/>
                  </a:lnTo>
                  <a:lnTo>
                    <a:pt x="257" y="25"/>
                  </a:lnTo>
                  <a:lnTo>
                    <a:pt x="257" y="25"/>
                  </a:lnTo>
                  <a:close/>
                  <a:moveTo>
                    <a:pt x="170" y="91"/>
                  </a:moveTo>
                  <a:lnTo>
                    <a:pt x="170" y="91"/>
                  </a:lnTo>
                  <a:lnTo>
                    <a:pt x="166" y="95"/>
                  </a:lnTo>
                  <a:lnTo>
                    <a:pt x="165" y="101"/>
                  </a:lnTo>
                  <a:lnTo>
                    <a:pt x="165" y="108"/>
                  </a:lnTo>
                  <a:lnTo>
                    <a:pt x="165" y="109"/>
                  </a:lnTo>
                  <a:lnTo>
                    <a:pt x="167" y="112"/>
                  </a:lnTo>
                  <a:lnTo>
                    <a:pt x="167" y="112"/>
                  </a:lnTo>
                  <a:lnTo>
                    <a:pt x="167" y="114"/>
                  </a:lnTo>
                  <a:lnTo>
                    <a:pt x="167" y="116"/>
                  </a:lnTo>
                  <a:lnTo>
                    <a:pt x="165" y="121"/>
                  </a:lnTo>
                  <a:lnTo>
                    <a:pt x="160" y="126"/>
                  </a:lnTo>
                  <a:lnTo>
                    <a:pt x="159" y="131"/>
                  </a:lnTo>
                  <a:lnTo>
                    <a:pt x="159" y="133"/>
                  </a:lnTo>
                  <a:lnTo>
                    <a:pt x="159" y="133"/>
                  </a:lnTo>
                  <a:lnTo>
                    <a:pt x="159" y="136"/>
                  </a:lnTo>
                  <a:lnTo>
                    <a:pt x="157" y="139"/>
                  </a:lnTo>
                  <a:lnTo>
                    <a:pt x="155" y="142"/>
                  </a:lnTo>
                  <a:lnTo>
                    <a:pt x="150" y="145"/>
                  </a:lnTo>
                  <a:lnTo>
                    <a:pt x="149" y="149"/>
                  </a:lnTo>
                  <a:lnTo>
                    <a:pt x="149" y="149"/>
                  </a:lnTo>
                  <a:lnTo>
                    <a:pt x="148" y="153"/>
                  </a:lnTo>
                  <a:lnTo>
                    <a:pt x="143" y="155"/>
                  </a:lnTo>
                  <a:lnTo>
                    <a:pt x="139" y="156"/>
                  </a:lnTo>
                  <a:lnTo>
                    <a:pt x="135" y="160"/>
                  </a:lnTo>
                  <a:lnTo>
                    <a:pt x="135" y="160"/>
                  </a:lnTo>
                  <a:lnTo>
                    <a:pt x="132" y="162"/>
                  </a:lnTo>
                  <a:lnTo>
                    <a:pt x="129" y="163"/>
                  </a:lnTo>
                  <a:lnTo>
                    <a:pt x="125" y="162"/>
                  </a:lnTo>
                  <a:lnTo>
                    <a:pt x="123" y="159"/>
                  </a:lnTo>
                  <a:lnTo>
                    <a:pt x="123" y="155"/>
                  </a:lnTo>
                  <a:lnTo>
                    <a:pt x="123" y="155"/>
                  </a:lnTo>
                  <a:lnTo>
                    <a:pt x="123" y="153"/>
                  </a:lnTo>
                  <a:lnTo>
                    <a:pt x="122" y="153"/>
                  </a:lnTo>
                  <a:lnTo>
                    <a:pt x="118" y="156"/>
                  </a:lnTo>
                  <a:lnTo>
                    <a:pt x="113" y="160"/>
                  </a:lnTo>
                  <a:lnTo>
                    <a:pt x="112" y="165"/>
                  </a:lnTo>
                  <a:lnTo>
                    <a:pt x="112" y="168"/>
                  </a:lnTo>
                  <a:lnTo>
                    <a:pt x="112" y="168"/>
                  </a:lnTo>
                  <a:lnTo>
                    <a:pt x="112" y="172"/>
                  </a:lnTo>
                  <a:lnTo>
                    <a:pt x="111" y="175"/>
                  </a:lnTo>
                  <a:lnTo>
                    <a:pt x="106" y="178"/>
                  </a:lnTo>
                  <a:lnTo>
                    <a:pt x="102" y="180"/>
                  </a:lnTo>
                  <a:lnTo>
                    <a:pt x="101" y="182"/>
                  </a:lnTo>
                  <a:lnTo>
                    <a:pt x="102" y="185"/>
                  </a:lnTo>
                  <a:lnTo>
                    <a:pt x="102" y="185"/>
                  </a:lnTo>
                  <a:lnTo>
                    <a:pt x="102" y="186"/>
                  </a:lnTo>
                  <a:lnTo>
                    <a:pt x="102" y="187"/>
                  </a:lnTo>
                  <a:lnTo>
                    <a:pt x="98" y="189"/>
                  </a:lnTo>
                  <a:lnTo>
                    <a:pt x="93" y="189"/>
                  </a:lnTo>
                  <a:lnTo>
                    <a:pt x="92" y="189"/>
                  </a:lnTo>
                  <a:lnTo>
                    <a:pt x="92" y="187"/>
                  </a:lnTo>
                  <a:lnTo>
                    <a:pt x="92" y="187"/>
                  </a:lnTo>
                  <a:lnTo>
                    <a:pt x="92" y="186"/>
                  </a:lnTo>
                  <a:lnTo>
                    <a:pt x="91" y="185"/>
                  </a:lnTo>
                  <a:lnTo>
                    <a:pt x="86" y="185"/>
                  </a:lnTo>
                  <a:lnTo>
                    <a:pt x="72" y="190"/>
                  </a:lnTo>
                  <a:lnTo>
                    <a:pt x="72" y="190"/>
                  </a:lnTo>
                  <a:lnTo>
                    <a:pt x="68" y="190"/>
                  </a:lnTo>
                  <a:lnTo>
                    <a:pt x="65" y="190"/>
                  </a:lnTo>
                  <a:lnTo>
                    <a:pt x="59" y="190"/>
                  </a:lnTo>
                  <a:lnTo>
                    <a:pt x="54" y="189"/>
                  </a:lnTo>
                  <a:lnTo>
                    <a:pt x="51" y="189"/>
                  </a:lnTo>
                  <a:lnTo>
                    <a:pt x="49" y="192"/>
                  </a:lnTo>
                  <a:lnTo>
                    <a:pt x="49" y="192"/>
                  </a:lnTo>
                  <a:lnTo>
                    <a:pt x="37" y="202"/>
                  </a:lnTo>
                  <a:lnTo>
                    <a:pt x="31" y="207"/>
                  </a:lnTo>
                  <a:lnTo>
                    <a:pt x="24" y="210"/>
                  </a:lnTo>
                  <a:lnTo>
                    <a:pt x="24" y="210"/>
                  </a:lnTo>
                  <a:lnTo>
                    <a:pt x="21" y="210"/>
                  </a:lnTo>
                  <a:lnTo>
                    <a:pt x="19" y="212"/>
                  </a:lnTo>
                  <a:lnTo>
                    <a:pt x="19" y="216"/>
                  </a:lnTo>
                  <a:lnTo>
                    <a:pt x="21" y="219"/>
                  </a:lnTo>
                  <a:lnTo>
                    <a:pt x="22" y="219"/>
                  </a:lnTo>
                  <a:lnTo>
                    <a:pt x="24" y="219"/>
                  </a:lnTo>
                  <a:lnTo>
                    <a:pt x="24" y="219"/>
                  </a:lnTo>
                  <a:lnTo>
                    <a:pt x="29" y="217"/>
                  </a:lnTo>
                  <a:lnTo>
                    <a:pt x="34" y="217"/>
                  </a:lnTo>
                  <a:lnTo>
                    <a:pt x="38" y="217"/>
                  </a:lnTo>
                  <a:lnTo>
                    <a:pt x="42" y="215"/>
                  </a:lnTo>
                  <a:lnTo>
                    <a:pt x="42" y="215"/>
                  </a:lnTo>
                  <a:lnTo>
                    <a:pt x="47" y="212"/>
                  </a:lnTo>
                  <a:lnTo>
                    <a:pt x="58" y="209"/>
                  </a:lnTo>
                  <a:lnTo>
                    <a:pt x="69" y="206"/>
                  </a:lnTo>
                  <a:lnTo>
                    <a:pt x="82" y="205"/>
                  </a:lnTo>
                  <a:lnTo>
                    <a:pt x="82" y="205"/>
                  </a:lnTo>
                  <a:lnTo>
                    <a:pt x="86" y="205"/>
                  </a:lnTo>
                  <a:lnTo>
                    <a:pt x="89" y="206"/>
                  </a:lnTo>
                  <a:lnTo>
                    <a:pt x="91" y="207"/>
                  </a:lnTo>
                  <a:lnTo>
                    <a:pt x="91" y="209"/>
                  </a:lnTo>
                  <a:lnTo>
                    <a:pt x="89" y="213"/>
                  </a:lnTo>
                  <a:lnTo>
                    <a:pt x="89" y="219"/>
                  </a:lnTo>
                  <a:lnTo>
                    <a:pt x="89" y="219"/>
                  </a:lnTo>
                  <a:lnTo>
                    <a:pt x="89" y="222"/>
                  </a:lnTo>
                  <a:lnTo>
                    <a:pt x="91" y="223"/>
                  </a:lnTo>
                  <a:lnTo>
                    <a:pt x="96" y="224"/>
                  </a:lnTo>
                  <a:lnTo>
                    <a:pt x="102" y="223"/>
                  </a:lnTo>
                  <a:lnTo>
                    <a:pt x="108" y="219"/>
                  </a:lnTo>
                  <a:lnTo>
                    <a:pt x="108" y="219"/>
                  </a:lnTo>
                  <a:lnTo>
                    <a:pt x="115" y="212"/>
                  </a:lnTo>
                  <a:lnTo>
                    <a:pt x="115" y="210"/>
                  </a:lnTo>
                  <a:lnTo>
                    <a:pt x="113" y="207"/>
                  </a:lnTo>
                  <a:lnTo>
                    <a:pt x="113" y="207"/>
                  </a:lnTo>
                  <a:lnTo>
                    <a:pt x="111" y="205"/>
                  </a:lnTo>
                  <a:lnTo>
                    <a:pt x="112" y="202"/>
                  </a:lnTo>
                  <a:lnTo>
                    <a:pt x="115" y="202"/>
                  </a:lnTo>
                  <a:lnTo>
                    <a:pt x="118" y="205"/>
                  </a:lnTo>
                  <a:lnTo>
                    <a:pt x="118" y="205"/>
                  </a:lnTo>
                  <a:lnTo>
                    <a:pt x="122" y="209"/>
                  </a:lnTo>
                  <a:lnTo>
                    <a:pt x="128" y="209"/>
                  </a:lnTo>
                  <a:lnTo>
                    <a:pt x="133" y="207"/>
                  </a:lnTo>
                  <a:lnTo>
                    <a:pt x="136" y="206"/>
                  </a:lnTo>
                  <a:lnTo>
                    <a:pt x="139" y="203"/>
                  </a:lnTo>
                  <a:lnTo>
                    <a:pt x="139" y="203"/>
                  </a:lnTo>
                  <a:lnTo>
                    <a:pt x="142" y="200"/>
                  </a:lnTo>
                  <a:lnTo>
                    <a:pt x="143" y="202"/>
                  </a:lnTo>
                  <a:lnTo>
                    <a:pt x="146" y="203"/>
                  </a:lnTo>
                  <a:lnTo>
                    <a:pt x="150" y="205"/>
                  </a:lnTo>
                  <a:lnTo>
                    <a:pt x="150" y="205"/>
                  </a:lnTo>
                  <a:lnTo>
                    <a:pt x="152" y="203"/>
                  </a:lnTo>
                  <a:lnTo>
                    <a:pt x="155" y="202"/>
                  </a:lnTo>
                  <a:lnTo>
                    <a:pt x="157" y="197"/>
                  </a:lnTo>
                  <a:lnTo>
                    <a:pt x="159" y="195"/>
                  </a:lnTo>
                  <a:lnTo>
                    <a:pt x="159" y="193"/>
                  </a:lnTo>
                  <a:lnTo>
                    <a:pt x="160" y="195"/>
                  </a:lnTo>
                  <a:lnTo>
                    <a:pt x="160" y="195"/>
                  </a:lnTo>
                  <a:lnTo>
                    <a:pt x="160" y="196"/>
                  </a:lnTo>
                  <a:lnTo>
                    <a:pt x="162" y="197"/>
                  </a:lnTo>
                  <a:lnTo>
                    <a:pt x="165" y="197"/>
                  </a:lnTo>
                  <a:lnTo>
                    <a:pt x="170" y="196"/>
                  </a:lnTo>
                  <a:lnTo>
                    <a:pt x="175" y="193"/>
                  </a:lnTo>
                  <a:lnTo>
                    <a:pt x="175" y="193"/>
                  </a:lnTo>
                  <a:lnTo>
                    <a:pt x="176" y="190"/>
                  </a:lnTo>
                  <a:lnTo>
                    <a:pt x="177" y="187"/>
                  </a:lnTo>
                  <a:lnTo>
                    <a:pt x="177" y="180"/>
                  </a:lnTo>
                  <a:lnTo>
                    <a:pt x="177" y="175"/>
                  </a:lnTo>
                  <a:lnTo>
                    <a:pt x="179" y="170"/>
                  </a:lnTo>
                  <a:lnTo>
                    <a:pt x="179" y="170"/>
                  </a:lnTo>
                  <a:lnTo>
                    <a:pt x="182" y="165"/>
                  </a:lnTo>
                  <a:lnTo>
                    <a:pt x="185" y="158"/>
                  </a:lnTo>
                  <a:lnTo>
                    <a:pt x="185" y="152"/>
                  </a:lnTo>
                  <a:lnTo>
                    <a:pt x="183" y="145"/>
                  </a:lnTo>
                  <a:lnTo>
                    <a:pt x="183" y="145"/>
                  </a:lnTo>
                  <a:lnTo>
                    <a:pt x="182" y="142"/>
                  </a:lnTo>
                  <a:lnTo>
                    <a:pt x="183" y="141"/>
                  </a:lnTo>
                  <a:lnTo>
                    <a:pt x="186" y="136"/>
                  </a:lnTo>
                  <a:lnTo>
                    <a:pt x="197" y="128"/>
                  </a:lnTo>
                  <a:lnTo>
                    <a:pt x="197" y="128"/>
                  </a:lnTo>
                  <a:lnTo>
                    <a:pt x="199" y="125"/>
                  </a:lnTo>
                  <a:lnTo>
                    <a:pt x="199" y="119"/>
                  </a:lnTo>
                  <a:lnTo>
                    <a:pt x="196" y="108"/>
                  </a:lnTo>
                  <a:lnTo>
                    <a:pt x="192" y="95"/>
                  </a:lnTo>
                  <a:lnTo>
                    <a:pt x="190" y="85"/>
                  </a:lnTo>
                  <a:lnTo>
                    <a:pt x="190" y="85"/>
                  </a:lnTo>
                  <a:lnTo>
                    <a:pt x="189" y="82"/>
                  </a:lnTo>
                  <a:lnTo>
                    <a:pt x="187" y="82"/>
                  </a:lnTo>
                  <a:lnTo>
                    <a:pt x="182" y="84"/>
                  </a:lnTo>
                  <a:lnTo>
                    <a:pt x="170" y="91"/>
                  </a:lnTo>
                  <a:lnTo>
                    <a:pt x="170" y="91"/>
                  </a:lnTo>
                  <a:close/>
                  <a:moveTo>
                    <a:pt x="65" y="215"/>
                  </a:moveTo>
                  <a:lnTo>
                    <a:pt x="65" y="215"/>
                  </a:lnTo>
                  <a:lnTo>
                    <a:pt x="64" y="216"/>
                  </a:lnTo>
                  <a:lnTo>
                    <a:pt x="59" y="217"/>
                  </a:lnTo>
                  <a:lnTo>
                    <a:pt x="51" y="219"/>
                  </a:lnTo>
                  <a:lnTo>
                    <a:pt x="51" y="219"/>
                  </a:lnTo>
                  <a:lnTo>
                    <a:pt x="48" y="219"/>
                  </a:lnTo>
                  <a:lnTo>
                    <a:pt x="45" y="222"/>
                  </a:lnTo>
                  <a:lnTo>
                    <a:pt x="44" y="229"/>
                  </a:lnTo>
                  <a:lnTo>
                    <a:pt x="45" y="236"/>
                  </a:lnTo>
                  <a:lnTo>
                    <a:pt x="47" y="239"/>
                  </a:lnTo>
                  <a:lnTo>
                    <a:pt x="48" y="240"/>
                  </a:lnTo>
                  <a:lnTo>
                    <a:pt x="48" y="240"/>
                  </a:lnTo>
                  <a:lnTo>
                    <a:pt x="51" y="240"/>
                  </a:lnTo>
                  <a:lnTo>
                    <a:pt x="54" y="240"/>
                  </a:lnTo>
                  <a:lnTo>
                    <a:pt x="55" y="239"/>
                  </a:lnTo>
                  <a:lnTo>
                    <a:pt x="56" y="236"/>
                  </a:lnTo>
                  <a:lnTo>
                    <a:pt x="56" y="236"/>
                  </a:lnTo>
                  <a:lnTo>
                    <a:pt x="59" y="232"/>
                  </a:lnTo>
                  <a:lnTo>
                    <a:pt x="62" y="230"/>
                  </a:lnTo>
                  <a:lnTo>
                    <a:pt x="66" y="229"/>
                  </a:lnTo>
                  <a:lnTo>
                    <a:pt x="71" y="230"/>
                  </a:lnTo>
                  <a:lnTo>
                    <a:pt x="71" y="230"/>
                  </a:lnTo>
                  <a:lnTo>
                    <a:pt x="72" y="230"/>
                  </a:lnTo>
                  <a:lnTo>
                    <a:pt x="74" y="230"/>
                  </a:lnTo>
                  <a:lnTo>
                    <a:pt x="78" y="226"/>
                  </a:lnTo>
                  <a:lnTo>
                    <a:pt x="81" y="222"/>
                  </a:lnTo>
                  <a:lnTo>
                    <a:pt x="82" y="216"/>
                  </a:lnTo>
                  <a:lnTo>
                    <a:pt x="82" y="216"/>
                  </a:lnTo>
                  <a:lnTo>
                    <a:pt x="81" y="213"/>
                  </a:lnTo>
                  <a:lnTo>
                    <a:pt x="79" y="212"/>
                  </a:lnTo>
                  <a:lnTo>
                    <a:pt x="74" y="210"/>
                  </a:lnTo>
                  <a:lnTo>
                    <a:pt x="69" y="212"/>
                  </a:lnTo>
                  <a:lnTo>
                    <a:pt x="66" y="212"/>
                  </a:lnTo>
                  <a:lnTo>
                    <a:pt x="65" y="215"/>
                  </a:lnTo>
                  <a:lnTo>
                    <a:pt x="65" y="215"/>
                  </a:lnTo>
                  <a:close/>
                  <a:moveTo>
                    <a:pt x="32" y="233"/>
                  </a:moveTo>
                  <a:lnTo>
                    <a:pt x="32" y="233"/>
                  </a:lnTo>
                  <a:lnTo>
                    <a:pt x="32" y="232"/>
                  </a:lnTo>
                  <a:lnTo>
                    <a:pt x="31" y="230"/>
                  </a:lnTo>
                  <a:lnTo>
                    <a:pt x="27" y="229"/>
                  </a:lnTo>
                  <a:lnTo>
                    <a:pt x="24" y="227"/>
                  </a:lnTo>
                  <a:lnTo>
                    <a:pt x="22" y="226"/>
                  </a:lnTo>
                  <a:lnTo>
                    <a:pt x="22" y="224"/>
                  </a:lnTo>
                  <a:lnTo>
                    <a:pt x="22" y="224"/>
                  </a:lnTo>
                  <a:lnTo>
                    <a:pt x="19" y="222"/>
                  </a:lnTo>
                  <a:lnTo>
                    <a:pt x="17" y="223"/>
                  </a:lnTo>
                  <a:lnTo>
                    <a:pt x="12" y="224"/>
                  </a:lnTo>
                  <a:lnTo>
                    <a:pt x="7" y="227"/>
                  </a:lnTo>
                  <a:lnTo>
                    <a:pt x="7" y="227"/>
                  </a:lnTo>
                  <a:lnTo>
                    <a:pt x="0" y="233"/>
                  </a:lnTo>
                  <a:lnTo>
                    <a:pt x="0" y="236"/>
                  </a:lnTo>
                  <a:lnTo>
                    <a:pt x="1" y="239"/>
                  </a:lnTo>
                  <a:lnTo>
                    <a:pt x="1" y="239"/>
                  </a:lnTo>
                  <a:lnTo>
                    <a:pt x="2" y="242"/>
                  </a:lnTo>
                  <a:lnTo>
                    <a:pt x="5" y="240"/>
                  </a:lnTo>
                  <a:lnTo>
                    <a:pt x="8" y="237"/>
                  </a:lnTo>
                  <a:lnTo>
                    <a:pt x="10" y="234"/>
                  </a:lnTo>
                  <a:lnTo>
                    <a:pt x="10" y="234"/>
                  </a:lnTo>
                  <a:lnTo>
                    <a:pt x="10" y="233"/>
                  </a:lnTo>
                  <a:lnTo>
                    <a:pt x="11" y="233"/>
                  </a:lnTo>
                  <a:lnTo>
                    <a:pt x="12" y="237"/>
                  </a:lnTo>
                  <a:lnTo>
                    <a:pt x="14" y="243"/>
                  </a:lnTo>
                  <a:lnTo>
                    <a:pt x="12" y="250"/>
                  </a:lnTo>
                  <a:lnTo>
                    <a:pt x="12" y="250"/>
                  </a:lnTo>
                  <a:lnTo>
                    <a:pt x="10" y="257"/>
                  </a:lnTo>
                  <a:lnTo>
                    <a:pt x="11" y="264"/>
                  </a:lnTo>
                  <a:lnTo>
                    <a:pt x="14" y="269"/>
                  </a:lnTo>
                  <a:lnTo>
                    <a:pt x="15" y="270"/>
                  </a:lnTo>
                  <a:lnTo>
                    <a:pt x="18" y="270"/>
                  </a:lnTo>
                  <a:lnTo>
                    <a:pt x="18" y="270"/>
                  </a:lnTo>
                  <a:lnTo>
                    <a:pt x="19" y="269"/>
                  </a:lnTo>
                  <a:lnTo>
                    <a:pt x="22" y="267"/>
                  </a:lnTo>
                  <a:lnTo>
                    <a:pt x="27" y="260"/>
                  </a:lnTo>
                  <a:lnTo>
                    <a:pt x="31" y="250"/>
                  </a:lnTo>
                  <a:lnTo>
                    <a:pt x="37" y="243"/>
                  </a:lnTo>
                  <a:lnTo>
                    <a:pt x="37" y="243"/>
                  </a:lnTo>
                  <a:lnTo>
                    <a:pt x="38" y="239"/>
                  </a:lnTo>
                  <a:lnTo>
                    <a:pt x="38" y="237"/>
                  </a:lnTo>
                  <a:lnTo>
                    <a:pt x="37" y="236"/>
                  </a:lnTo>
                  <a:lnTo>
                    <a:pt x="34" y="234"/>
                  </a:lnTo>
                  <a:lnTo>
                    <a:pt x="32" y="234"/>
                  </a:lnTo>
                  <a:lnTo>
                    <a:pt x="32" y="233"/>
                  </a:lnTo>
                  <a:lnTo>
                    <a:pt x="32" y="23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7" name="Freeform 329">
              <a:extLst>
                <a:ext uri="{FF2B5EF4-FFF2-40B4-BE49-F238E27FC236}">
                  <a16:creationId xmlns:a16="http://schemas.microsoft.com/office/drawing/2014/main" id="{692E4541-B591-4D27-9747-49D0F9116049}"/>
                </a:ext>
              </a:extLst>
            </p:cNvPr>
            <p:cNvSpPr>
              <a:spLocks noEditPoints="1"/>
            </p:cNvSpPr>
            <p:nvPr/>
          </p:nvSpPr>
          <p:spPr bwMode="auto">
            <a:xfrm>
              <a:off x="5778094" y="2296868"/>
              <a:ext cx="1359459" cy="933655"/>
            </a:xfrm>
            <a:custGeom>
              <a:avLst/>
              <a:gdLst/>
              <a:ahLst/>
              <a:cxnLst>
                <a:cxn ang="0">
                  <a:pos x="911" y="124"/>
                </a:cxn>
                <a:cxn ang="0">
                  <a:pos x="870" y="89"/>
                </a:cxn>
                <a:cxn ang="0">
                  <a:pos x="833" y="43"/>
                </a:cxn>
                <a:cxn ang="0">
                  <a:pos x="793" y="3"/>
                </a:cxn>
                <a:cxn ang="0">
                  <a:pos x="732" y="17"/>
                </a:cxn>
                <a:cxn ang="0">
                  <a:pos x="712" y="72"/>
                </a:cxn>
                <a:cxn ang="0">
                  <a:pos x="655" y="120"/>
                </a:cxn>
                <a:cxn ang="0">
                  <a:pos x="707" y="126"/>
                </a:cxn>
                <a:cxn ang="0">
                  <a:pos x="676" y="150"/>
                </a:cxn>
                <a:cxn ang="0">
                  <a:pos x="598" y="178"/>
                </a:cxn>
                <a:cxn ang="0">
                  <a:pos x="557" y="228"/>
                </a:cxn>
                <a:cxn ang="0">
                  <a:pos x="466" y="239"/>
                </a:cxn>
                <a:cxn ang="0">
                  <a:pos x="346" y="224"/>
                </a:cxn>
                <a:cxn ang="0">
                  <a:pos x="312" y="184"/>
                </a:cxn>
                <a:cxn ang="0">
                  <a:pos x="269" y="141"/>
                </a:cxn>
                <a:cxn ang="0">
                  <a:pos x="220" y="93"/>
                </a:cxn>
                <a:cxn ang="0">
                  <a:pos x="197" y="107"/>
                </a:cxn>
                <a:cxn ang="0">
                  <a:pos x="158" y="137"/>
                </a:cxn>
                <a:cxn ang="0">
                  <a:pos x="126" y="171"/>
                </a:cxn>
                <a:cxn ang="0">
                  <a:pos x="111" y="212"/>
                </a:cxn>
                <a:cxn ang="0">
                  <a:pos x="74" y="252"/>
                </a:cxn>
                <a:cxn ang="0">
                  <a:pos x="23" y="265"/>
                </a:cxn>
                <a:cxn ang="0">
                  <a:pos x="16" y="305"/>
                </a:cxn>
                <a:cxn ang="0">
                  <a:pos x="57" y="359"/>
                </a:cxn>
                <a:cxn ang="0">
                  <a:pos x="89" y="386"/>
                </a:cxn>
                <a:cxn ang="0">
                  <a:pos x="74" y="416"/>
                </a:cxn>
                <a:cxn ang="0">
                  <a:pos x="110" y="454"/>
                </a:cxn>
                <a:cxn ang="0">
                  <a:pos x="183" y="488"/>
                </a:cxn>
                <a:cxn ang="0">
                  <a:pos x="232" y="501"/>
                </a:cxn>
                <a:cxn ang="0">
                  <a:pos x="279" y="498"/>
                </a:cxn>
                <a:cxn ang="0">
                  <a:pos x="332" y="474"/>
                </a:cxn>
                <a:cxn ang="0">
                  <a:pos x="369" y="488"/>
                </a:cxn>
                <a:cxn ang="0">
                  <a:pos x="363" y="550"/>
                </a:cxn>
                <a:cxn ang="0">
                  <a:pos x="385" y="578"/>
                </a:cxn>
                <a:cxn ang="0">
                  <a:pos x="410" y="605"/>
                </a:cxn>
                <a:cxn ang="0">
                  <a:pos x="426" y="591"/>
                </a:cxn>
                <a:cxn ang="0">
                  <a:pos x="460" y="587"/>
                </a:cxn>
                <a:cxn ang="0">
                  <a:pos x="507" y="587"/>
                </a:cxn>
                <a:cxn ang="0">
                  <a:pos x="544" y="604"/>
                </a:cxn>
                <a:cxn ang="0">
                  <a:pos x="564" y="626"/>
                </a:cxn>
                <a:cxn ang="0">
                  <a:pos x="632" y="588"/>
                </a:cxn>
                <a:cxn ang="0">
                  <a:pos x="690" y="557"/>
                </a:cxn>
                <a:cxn ang="0">
                  <a:pos x="716" y="530"/>
                </a:cxn>
                <a:cxn ang="0">
                  <a:pos x="744" y="490"/>
                </a:cxn>
                <a:cxn ang="0">
                  <a:pos x="752" y="458"/>
                </a:cxn>
                <a:cxn ang="0">
                  <a:pos x="754" y="443"/>
                </a:cxn>
                <a:cxn ang="0">
                  <a:pos x="753" y="427"/>
                </a:cxn>
                <a:cxn ang="0">
                  <a:pos x="715" y="375"/>
                </a:cxn>
                <a:cxn ang="0">
                  <a:pos x="737" y="340"/>
                </a:cxn>
                <a:cxn ang="0">
                  <a:pos x="742" y="319"/>
                </a:cxn>
                <a:cxn ang="0">
                  <a:pos x="697" y="312"/>
                </a:cxn>
                <a:cxn ang="0">
                  <a:pos x="712" y="282"/>
                </a:cxn>
                <a:cxn ang="0">
                  <a:pos x="749" y="279"/>
                </a:cxn>
                <a:cxn ang="0">
                  <a:pos x="791" y="278"/>
                </a:cxn>
                <a:cxn ang="0">
                  <a:pos x="858" y="247"/>
                </a:cxn>
                <a:cxn ang="0">
                  <a:pos x="884" y="218"/>
                </a:cxn>
                <a:cxn ang="0">
                  <a:pos x="904" y="183"/>
                </a:cxn>
                <a:cxn ang="0">
                  <a:pos x="941" y="164"/>
                </a:cxn>
                <a:cxn ang="0">
                  <a:pos x="725" y="574"/>
                </a:cxn>
                <a:cxn ang="0">
                  <a:pos x="732" y="555"/>
                </a:cxn>
                <a:cxn ang="0">
                  <a:pos x="567" y="653"/>
                </a:cxn>
              </a:cxnLst>
              <a:rect l="0" t="0" r="r" b="b"/>
              <a:pathLst>
                <a:path w="961" h="660">
                  <a:moveTo>
                    <a:pt x="959" y="118"/>
                  </a:moveTo>
                  <a:lnTo>
                    <a:pt x="959" y="118"/>
                  </a:lnTo>
                  <a:lnTo>
                    <a:pt x="958" y="116"/>
                  </a:lnTo>
                  <a:lnTo>
                    <a:pt x="958" y="113"/>
                  </a:lnTo>
                  <a:lnTo>
                    <a:pt x="954" y="113"/>
                  </a:lnTo>
                  <a:lnTo>
                    <a:pt x="949" y="113"/>
                  </a:lnTo>
                  <a:lnTo>
                    <a:pt x="946" y="114"/>
                  </a:lnTo>
                  <a:lnTo>
                    <a:pt x="946" y="114"/>
                  </a:lnTo>
                  <a:lnTo>
                    <a:pt x="942" y="116"/>
                  </a:lnTo>
                  <a:lnTo>
                    <a:pt x="938" y="116"/>
                  </a:lnTo>
                  <a:lnTo>
                    <a:pt x="934" y="117"/>
                  </a:lnTo>
                  <a:lnTo>
                    <a:pt x="931" y="120"/>
                  </a:lnTo>
                  <a:lnTo>
                    <a:pt x="931" y="120"/>
                  </a:lnTo>
                  <a:lnTo>
                    <a:pt x="928" y="123"/>
                  </a:lnTo>
                  <a:lnTo>
                    <a:pt x="925" y="124"/>
                  </a:lnTo>
                  <a:lnTo>
                    <a:pt x="917" y="124"/>
                  </a:lnTo>
                  <a:lnTo>
                    <a:pt x="917" y="124"/>
                  </a:lnTo>
                  <a:lnTo>
                    <a:pt x="911" y="124"/>
                  </a:lnTo>
                  <a:lnTo>
                    <a:pt x="905" y="123"/>
                  </a:lnTo>
                  <a:lnTo>
                    <a:pt x="901" y="120"/>
                  </a:lnTo>
                  <a:lnTo>
                    <a:pt x="901" y="117"/>
                  </a:lnTo>
                  <a:lnTo>
                    <a:pt x="901" y="117"/>
                  </a:lnTo>
                  <a:lnTo>
                    <a:pt x="899" y="114"/>
                  </a:lnTo>
                  <a:lnTo>
                    <a:pt x="898" y="111"/>
                  </a:lnTo>
                  <a:lnTo>
                    <a:pt x="897" y="107"/>
                  </a:lnTo>
                  <a:lnTo>
                    <a:pt x="897" y="104"/>
                  </a:lnTo>
                  <a:lnTo>
                    <a:pt x="897" y="104"/>
                  </a:lnTo>
                  <a:lnTo>
                    <a:pt x="897" y="101"/>
                  </a:lnTo>
                  <a:lnTo>
                    <a:pt x="894" y="100"/>
                  </a:lnTo>
                  <a:lnTo>
                    <a:pt x="890" y="99"/>
                  </a:lnTo>
                  <a:lnTo>
                    <a:pt x="885" y="96"/>
                  </a:lnTo>
                  <a:lnTo>
                    <a:pt x="885" y="96"/>
                  </a:lnTo>
                  <a:lnTo>
                    <a:pt x="881" y="93"/>
                  </a:lnTo>
                  <a:lnTo>
                    <a:pt x="877" y="90"/>
                  </a:lnTo>
                  <a:lnTo>
                    <a:pt x="872" y="89"/>
                  </a:lnTo>
                  <a:lnTo>
                    <a:pt x="870" y="89"/>
                  </a:lnTo>
                  <a:lnTo>
                    <a:pt x="870" y="89"/>
                  </a:lnTo>
                  <a:lnTo>
                    <a:pt x="867" y="89"/>
                  </a:lnTo>
                  <a:lnTo>
                    <a:pt x="864" y="87"/>
                  </a:lnTo>
                  <a:lnTo>
                    <a:pt x="860" y="84"/>
                  </a:lnTo>
                  <a:lnTo>
                    <a:pt x="854" y="83"/>
                  </a:lnTo>
                  <a:lnTo>
                    <a:pt x="854" y="83"/>
                  </a:lnTo>
                  <a:lnTo>
                    <a:pt x="850" y="82"/>
                  </a:lnTo>
                  <a:lnTo>
                    <a:pt x="847" y="80"/>
                  </a:lnTo>
                  <a:lnTo>
                    <a:pt x="847" y="77"/>
                  </a:lnTo>
                  <a:lnTo>
                    <a:pt x="848" y="74"/>
                  </a:lnTo>
                  <a:lnTo>
                    <a:pt x="848" y="74"/>
                  </a:lnTo>
                  <a:lnTo>
                    <a:pt x="847" y="70"/>
                  </a:lnTo>
                  <a:lnTo>
                    <a:pt x="844" y="66"/>
                  </a:lnTo>
                  <a:lnTo>
                    <a:pt x="840" y="54"/>
                  </a:lnTo>
                  <a:lnTo>
                    <a:pt x="840" y="54"/>
                  </a:lnTo>
                  <a:lnTo>
                    <a:pt x="838" y="52"/>
                  </a:lnTo>
                  <a:lnTo>
                    <a:pt x="835" y="47"/>
                  </a:lnTo>
                  <a:lnTo>
                    <a:pt x="833" y="43"/>
                  </a:lnTo>
                  <a:lnTo>
                    <a:pt x="830" y="36"/>
                  </a:lnTo>
                  <a:lnTo>
                    <a:pt x="830" y="36"/>
                  </a:lnTo>
                  <a:lnTo>
                    <a:pt x="828" y="29"/>
                  </a:lnTo>
                  <a:lnTo>
                    <a:pt x="826" y="26"/>
                  </a:lnTo>
                  <a:lnTo>
                    <a:pt x="823" y="25"/>
                  </a:lnTo>
                  <a:lnTo>
                    <a:pt x="823" y="22"/>
                  </a:lnTo>
                  <a:lnTo>
                    <a:pt x="823" y="22"/>
                  </a:lnTo>
                  <a:lnTo>
                    <a:pt x="823" y="19"/>
                  </a:lnTo>
                  <a:lnTo>
                    <a:pt x="821" y="17"/>
                  </a:lnTo>
                  <a:lnTo>
                    <a:pt x="818" y="15"/>
                  </a:lnTo>
                  <a:lnTo>
                    <a:pt x="816" y="12"/>
                  </a:lnTo>
                  <a:lnTo>
                    <a:pt x="813" y="9"/>
                  </a:lnTo>
                  <a:lnTo>
                    <a:pt x="813" y="9"/>
                  </a:lnTo>
                  <a:lnTo>
                    <a:pt x="808" y="8"/>
                  </a:lnTo>
                  <a:lnTo>
                    <a:pt x="804" y="6"/>
                  </a:lnTo>
                  <a:lnTo>
                    <a:pt x="798" y="6"/>
                  </a:lnTo>
                  <a:lnTo>
                    <a:pt x="793" y="3"/>
                  </a:lnTo>
                  <a:lnTo>
                    <a:pt x="793" y="3"/>
                  </a:lnTo>
                  <a:lnTo>
                    <a:pt x="787" y="2"/>
                  </a:lnTo>
                  <a:lnTo>
                    <a:pt x="783" y="2"/>
                  </a:lnTo>
                  <a:lnTo>
                    <a:pt x="779" y="2"/>
                  </a:lnTo>
                  <a:lnTo>
                    <a:pt x="774" y="0"/>
                  </a:lnTo>
                  <a:lnTo>
                    <a:pt x="774" y="0"/>
                  </a:lnTo>
                  <a:lnTo>
                    <a:pt x="769" y="0"/>
                  </a:lnTo>
                  <a:lnTo>
                    <a:pt x="762" y="0"/>
                  </a:lnTo>
                  <a:lnTo>
                    <a:pt x="752" y="3"/>
                  </a:lnTo>
                  <a:lnTo>
                    <a:pt x="752" y="3"/>
                  </a:lnTo>
                  <a:lnTo>
                    <a:pt x="743" y="3"/>
                  </a:lnTo>
                  <a:lnTo>
                    <a:pt x="736" y="5"/>
                  </a:lnTo>
                  <a:lnTo>
                    <a:pt x="733" y="6"/>
                  </a:lnTo>
                  <a:lnTo>
                    <a:pt x="730" y="9"/>
                  </a:lnTo>
                  <a:lnTo>
                    <a:pt x="730" y="9"/>
                  </a:lnTo>
                  <a:lnTo>
                    <a:pt x="727" y="15"/>
                  </a:lnTo>
                  <a:lnTo>
                    <a:pt x="727" y="17"/>
                  </a:lnTo>
                  <a:lnTo>
                    <a:pt x="730" y="17"/>
                  </a:lnTo>
                  <a:lnTo>
                    <a:pt x="732" y="17"/>
                  </a:lnTo>
                  <a:lnTo>
                    <a:pt x="732" y="17"/>
                  </a:lnTo>
                  <a:lnTo>
                    <a:pt x="733" y="19"/>
                  </a:lnTo>
                  <a:lnTo>
                    <a:pt x="734" y="22"/>
                  </a:lnTo>
                  <a:lnTo>
                    <a:pt x="737" y="29"/>
                  </a:lnTo>
                  <a:lnTo>
                    <a:pt x="737" y="29"/>
                  </a:lnTo>
                  <a:lnTo>
                    <a:pt x="736" y="32"/>
                  </a:lnTo>
                  <a:lnTo>
                    <a:pt x="734" y="35"/>
                  </a:lnTo>
                  <a:lnTo>
                    <a:pt x="730" y="37"/>
                  </a:lnTo>
                  <a:lnTo>
                    <a:pt x="730" y="37"/>
                  </a:lnTo>
                  <a:lnTo>
                    <a:pt x="727" y="39"/>
                  </a:lnTo>
                  <a:lnTo>
                    <a:pt x="725" y="43"/>
                  </a:lnTo>
                  <a:lnTo>
                    <a:pt x="720" y="53"/>
                  </a:lnTo>
                  <a:lnTo>
                    <a:pt x="720" y="53"/>
                  </a:lnTo>
                  <a:lnTo>
                    <a:pt x="715" y="62"/>
                  </a:lnTo>
                  <a:lnTo>
                    <a:pt x="713" y="66"/>
                  </a:lnTo>
                  <a:lnTo>
                    <a:pt x="712" y="69"/>
                  </a:lnTo>
                  <a:lnTo>
                    <a:pt x="712" y="69"/>
                  </a:lnTo>
                  <a:lnTo>
                    <a:pt x="712" y="72"/>
                  </a:lnTo>
                  <a:lnTo>
                    <a:pt x="710" y="73"/>
                  </a:lnTo>
                  <a:lnTo>
                    <a:pt x="705" y="76"/>
                  </a:lnTo>
                  <a:lnTo>
                    <a:pt x="705" y="76"/>
                  </a:lnTo>
                  <a:lnTo>
                    <a:pt x="697" y="80"/>
                  </a:lnTo>
                  <a:lnTo>
                    <a:pt x="690" y="84"/>
                  </a:lnTo>
                  <a:lnTo>
                    <a:pt x="690" y="84"/>
                  </a:lnTo>
                  <a:lnTo>
                    <a:pt x="682" y="84"/>
                  </a:lnTo>
                  <a:lnTo>
                    <a:pt x="676" y="82"/>
                  </a:lnTo>
                  <a:lnTo>
                    <a:pt x="675" y="80"/>
                  </a:lnTo>
                  <a:lnTo>
                    <a:pt x="675" y="80"/>
                  </a:lnTo>
                  <a:lnTo>
                    <a:pt x="673" y="79"/>
                  </a:lnTo>
                  <a:lnTo>
                    <a:pt x="670" y="77"/>
                  </a:lnTo>
                  <a:lnTo>
                    <a:pt x="658" y="103"/>
                  </a:lnTo>
                  <a:lnTo>
                    <a:pt x="656" y="111"/>
                  </a:lnTo>
                  <a:lnTo>
                    <a:pt x="656" y="111"/>
                  </a:lnTo>
                  <a:lnTo>
                    <a:pt x="653" y="113"/>
                  </a:lnTo>
                  <a:lnTo>
                    <a:pt x="652" y="116"/>
                  </a:lnTo>
                  <a:lnTo>
                    <a:pt x="655" y="120"/>
                  </a:lnTo>
                  <a:lnTo>
                    <a:pt x="655" y="120"/>
                  </a:lnTo>
                  <a:lnTo>
                    <a:pt x="659" y="123"/>
                  </a:lnTo>
                  <a:lnTo>
                    <a:pt x="662" y="123"/>
                  </a:lnTo>
                  <a:lnTo>
                    <a:pt x="665" y="121"/>
                  </a:lnTo>
                  <a:lnTo>
                    <a:pt x="670" y="120"/>
                  </a:lnTo>
                  <a:lnTo>
                    <a:pt x="670" y="120"/>
                  </a:lnTo>
                  <a:lnTo>
                    <a:pt x="678" y="121"/>
                  </a:lnTo>
                  <a:lnTo>
                    <a:pt x="682" y="124"/>
                  </a:lnTo>
                  <a:lnTo>
                    <a:pt x="685" y="124"/>
                  </a:lnTo>
                  <a:lnTo>
                    <a:pt x="686" y="124"/>
                  </a:lnTo>
                  <a:lnTo>
                    <a:pt x="686" y="123"/>
                  </a:lnTo>
                  <a:lnTo>
                    <a:pt x="686" y="123"/>
                  </a:lnTo>
                  <a:lnTo>
                    <a:pt x="689" y="118"/>
                  </a:lnTo>
                  <a:lnTo>
                    <a:pt x="693" y="117"/>
                  </a:lnTo>
                  <a:lnTo>
                    <a:pt x="697" y="117"/>
                  </a:lnTo>
                  <a:lnTo>
                    <a:pt x="702" y="120"/>
                  </a:lnTo>
                  <a:lnTo>
                    <a:pt x="702" y="120"/>
                  </a:lnTo>
                  <a:lnTo>
                    <a:pt x="707" y="126"/>
                  </a:lnTo>
                  <a:lnTo>
                    <a:pt x="715" y="131"/>
                  </a:lnTo>
                  <a:lnTo>
                    <a:pt x="720" y="137"/>
                  </a:lnTo>
                  <a:lnTo>
                    <a:pt x="722" y="140"/>
                  </a:lnTo>
                  <a:lnTo>
                    <a:pt x="723" y="143"/>
                  </a:lnTo>
                  <a:lnTo>
                    <a:pt x="723" y="143"/>
                  </a:lnTo>
                  <a:lnTo>
                    <a:pt x="722" y="144"/>
                  </a:lnTo>
                  <a:lnTo>
                    <a:pt x="720" y="146"/>
                  </a:lnTo>
                  <a:lnTo>
                    <a:pt x="716" y="146"/>
                  </a:lnTo>
                  <a:lnTo>
                    <a:pt x="712" y="146"/>
                  </a:lnTo>
                  <a:lnTo>
                    <a:pt x="706" y="144"/>
                  </a:lnTo>
                  <a:lnTo>
                    <a:pt x="706" y="144"/>
                  </a:lnTo>
                  <a:lnTo>
                    <a:pt x="702" y="144"/>
                  </a:lnTo>
                  <a:lnTo>
                    <a:pt x="696" y="146"/>
                  </a:lnTo>
                  <a:lnTo>
                    <a:pt x="690" y="147"/>
                  </a:lnTo>
                  <a:lnTo>
                    <a:pt x="686" y="148"/>
                  </a:lnTo>
                  <a:lnTo>
                    <a:pt x="686" y="148"/>
                  </a:lnTo>
                  <a:lnTo>
                    <a:pt x="680" y="148"/>
                  </a:lnTo>
                  <a:lnTo>
                    <a:pt x="676" y="150"/>
                  </a:lnTo>
                  <a:lnTo>
                    <a:pt x="670" y="153"/>
                  </a:lnTo>
                  <a:lnTo>
                    <a:pt x="666" y="157"/>
                  </a:lnTo>
                  <a:lnTo>
                    <a:pt x="666" y="157"/>
                  </a:lnTo>
                  <a:lnTo>
                    <a:pt x="662" y="161"/>
                  </a:lnTo>
                  <a:lnTo>
                    <a:pt x="661" y="165"/>
                  </a:lnTo>
                  <a:lnTo>
                    <a:pt x="656" y="168"/>
                  </a:lnTo>
                  <a:lnTo>
                    <a:pt x="652" y="170"/>
                  </a:lnTo>
                  <a:lnTo>
                    <a:pt x="652" y="170"/>
                  </a:lnTo>
                  <a:lnTo>
                    <a:pt x="641" y="171"/>
                  </a:lnTo>
                  <a:lnTo>
                    <a:pt x="635" y="174"/>
                  </a:lnTo>
                  <a:lnTo>
                    <a:pt x="628" y="177"/>
                  </a:lnTo>
                  <a:lnTo>
                    <a:pt x="628" y="177"/>
                  </a:lnTo>
                  <a:lnTo>
                    <a:pt x="619" y="181"/>
                  </a:lnTo>
                  <a:lnTo>
                    <a:pt x="612" y="183"/>
                  </a:lnTo>
                  <a:lnTo>
                    <a:pt x="606" y="181"/>
                  </a:lnTo>
                  <a:lnTo>
                    <a:pt x="602" y="180"/>
                  </a:lnTo>
                  <a:lnTo>
                    <a:pt x="602" y="180"/>
                  </a:lnTo>
                  <a:lnTo>
                    <a:pt x="598" y="178"/>
                  </a:lnTo>
                  <a:lnTo>
                    <a:pt x="594" y="178"/>
                  </a:lnTo>
                  <a:lnTo>
                    <a:pt x="589" y="180"/>
                  </a:lnTo>
                  <a:lnTo>
                    <a:pt x="587" y="184"/>
                  </a:lnTo>
                  <a:lnTo>
                    <a:pt x="587" y="184"/>
                  </a:lnTo>
                  <a:lnTo>
                    <a:pt x="585" y="185"/>
                  </a:lnTo>
                  <a:lnTo>
                    <a:pt x="585" y="188"/>
                  </a:lnTo>
                  <a:lnTo>
                    <a:pt x="588" y="192"/>
                  </a:lnTo>
                  <a:lnTo>
                    <a:pt x="589" y="197"/>
                  </a:lnTo>
                  <a:lnTo>
                    <a:pt x="591" y="202"/>
                  </a:lnTo>
                  <a:lnTo>
                    <a:pt x="591" y="202"/>
                  </a:lnTo>
                  <a:lnTo>
                    <a:pt x="589" y="205"/>
                  </a:lnTo>
                  <a:lnTo>
                    <a:pt x="588" y="207"/>
                  </a:lnTo>
                  <a:lnTo>
                    <a:pt x="584" y="210"/>
                  </a:lnTo>
                  <a:lnTo>
                    <a:pt x="577" y="212"/>
                  </a:lnTo>
                  <a:lnTo>
                    <a:pt x="571" y="218"/>
                  </a:lnTo>
                  <a:lnTo>
                    <a:pt x="571" y="218"/>
                  </a:lnTo>
                  <a:lnTo>
                    <a:pt x="564" y="224"/>
                  </a:lnTo>
                  <a:lnTo>
                    <a:pt x="557" y="228"/>
                  </a:lnTo>
                  <a:lnTo>
                    <a:pt x="548" y="229"/>
                  </a:lnTo>
                  <a:lnTo>
                    <a:pt x="542" y="229"/>
                  </a:lnTo>
                  <a:lnTo>
                    <a:pt x="542" y="229"/>
                  </a:lnTo>
                  <a:lnTo>
                    <a:pt x="527" y="228"/>
                  </a:lnTo>
                  <a:lnTo>
                    <a:pt x="515" y="228"/>
                  </a:lnTo>
                  <a:lnTo>
                    <a:pt x="511" y="229"/>
                  </a:lnTo>
                  <a:lnTo>
                    <a:pt x="505" y="231"/>
                  </a:lnTo>
                  <a:lnTo>
                    <a:pt x="505" y="231"/>
                  </a:lnTo>
                  <a:lnTo>
                    <a:pt x="497" y="237"/>
                  </a:lnTo>
                  <a:lnTo>
                    <a:pt x="488" y="241"/>
                  </a:lnTo>
                  <a:lnTo>
                    <a:pt x="483" y="245"/>
                  </a:lnTo>
                  <a:lnTo>
                    <a:pt x="478" y="245"/>
                  </a:lnTo>
                  <a:lnTo>
                    <a:pt x="478" y="245"/>
                  </a:lnTo>
                  <a:lnTo>
                    <a:pt x="474" y="244"/>
                  </a:lnTo>
                  <a:lnTo>
                    <a:pt x="473" y="242"/>
                  </a:lnTo>
                  <a:lnTo>
                    <a:pt x="470" y="239"/>
                  </a:lnTo>
                  <a:lnTo>
                    <a:pt x="466" y="239"/>
                  </a:lnTo>
                  <a:lnTo>
                    <a:pt x="466" y="239"/>
                  </a:lnTo>
                  <a:lnTo>
                    <a:pt x="460" y="239"/>
                  </a:lnTo>
                  <a:lnTo>
                    <a:pt x="457" y="239"/>
                  </a:lnTo>
                  <a:lnTo>
                    <a:pt x="449" y="235"/>
                  </a:lnTo>
                  <a:lnTo>
                    <a:pt x="449" y="235"/>
                  </a:lnTo>
                  <a:lnTo>
                    <a:pt x="446" y="234"/>
                  </a:lnTo>
                  <a:lnTo>
                    <a:pt x="441" y="234"/>
                  </a:lnTo>
                  <a:lnTo>
                    <a:pt x="437" y="234"/>
                  </a:lnTo>
                  <a:lnTo>
                    <a:pt x="431" y="231"/>
                  </a:lnTo>
                  <a:lnTo>
                    <a:pt x="431" y="231"/>
                  </a:lnTo>
                  <a:lnTo>
                    <a:pt x="424" y="228"/>
                  </a:lnTo>
                  <a:lnTo>
                    <a:pt x="416" y="227"/>
                  </a:lnTo>
                  <a:lnTo>
                    <a:pt x="403" y="225"/>
                  </a:lnTo>
                  <a:lnTo>
                    <a:pt x="403" y="225"/>
                  </a:lnTo>
                  <a:lnTo>
                    <a:pt x="385" y="224"/>
                  </a:lnTo>
                  <a:lnTo>
                    <a:pt x="365" y="224"/>
                  </a:lnTo>
                  <a:lnTo>
                    <a:pt x="365" y="224"/>
                  </a:lnTo>
                  <a:lnTo>
                    <a:pt x="352" y="224"/>
                  </a:lnTo>
                  <a:lnTo>
                    <a:pt x="346" y="224"/>
                  </a:lnTo>
                  <a:lnTo>
                    <a:pt x="345" y="222"/>
                  </a:lnTo>
                  <a:lnTo>
                    <a:pt x="343" y="222"/>
                  </a:lnTo>
                  <a:lnTo>
                    <a:pt x="343" y="222"/>
                  </a:lnTo>
                  <a:lnTo>
                    <a:pt x="342" y="218"/>
                  </a:lnTo>
                  <a:lnTo>
                    <a:pt x="339" y="215"/>
                  </a:lnTo>
                  <a:lnTo>
                    <a:pt x="336" y="211"/>
                  </a:lnTo>
                  <a:lnTo>
                    <a:pt x="335" y="205"/>
                  </a:lnTo>
                  <a:lnTo>
                    <a:pt x="335" y="205"/>
                  </a:lnTo>
                  <a:lnTo>
                    <a:pt x="332" y="200"/>
                  </a:lnTo>
                  <a:lnTo>
                    <a:pt x="329" y="195"/>
                  </a:lnTo>
                  <a:lnTo>
                    <a:pt x="326" y="192"/>
                  </a:lnTo>
                  <a:lnTo>
                    <a:pt x="322" y="192"/>
                  </a:lnTo>
                  <a:lnTo>
                    <a:pt x="322" y="192"/>
                  </a:lnTo>
                  <a:lnTo>
                    <a:pt x="319" y="190"/>
                  </a:lnTo>
                  <a:lnTo>
                    <a:pt x="316" y="188"/>
                  </a:lnTo>
                  <a:lnTo>
                    <a:pt x="315" y="185"/>
                  </a:lnTo>
                  <a:lnTo>
                    <a:pt x="312" y="184"/>
                  </a:lnTo>
                  <a:lnTo>
                    <a:pt x="312" y="184"/>
                  </a:lnTo>
                  <a:lnTo>
                    <a:pt x="309" y="184"/>
                  </a:lnTo>
                  <a:lnTo>
                    <a:pt x="308" y="181"/>
                  </a:lnTo>
                  <a:lnTo>
                    <a:pt x="303" y="178"/>
                  </a:lnTo>
                  <a:lnTo>
                    <a:pt x="299" y="177"/>
                  </a:lnTo>
                  <a:lnTo>
                    <a:pt x="299" y="177"/>
                  </a:lnTo>
                  <a:lnTo>
                    <a:pt x="292" y="177"/>
                  </a:lnTo>
                  <a:lnTo>
                    <a:pt x="281" y="175"/>
                  </a:lnTo>
                  <a:lnTo>
                    <a:pt x="269" y="173"/>
                  </a:lnTo>
                  <a:lnTo>
                    <a:pt x="265" y="171"/>
                  </a:lnTo>
                  <a:lnTo>
                    <a:pt x="264" y="168"/>
                  </a:lnTo>
                  <a:lnTo>
                    <a:pt x="264" y="168"/>
                  </a:lnTo>
                  <a:lnTo>
                    <a:pt x="262" y="165"/>
                  </a:lnTo>
                  <a:lnTo>
                    <a:pt x="264" y="163"/>
                  </a:lnTo>
                  <a:lnTo>
                    <a:pt x="266" y="158"/>
                  </a:lnTo>
                  <a:lnTo>
                    <a:pt x="266" y="155"/>
                  </a:lnTo>
                  <a:lnTo>
                    <a:pt x="266" y="155"/>
                  </a:lnTo>
                  <a:lnTo>
                    <a:pt x="269" y="146"/>
                  </a:lnTo>
                  <a:lnTo>
                    <a:pt x="269" y="141"/>
                  </a:lnTo>
                  <a:lnTo>
                    <a:pt x="268" y="140"/>
                  </a:lnTo>
                  <a:lnTo>
                    <a:pt x="268" y="140"/>
                  </a:lnTo>
                  <a:lnTo>
                    <a:pt x="262" y="134"/>
                  </a:lnTo>
                  <a:lnTo>
                    <a:pt x="261" y="131"/>
                  </a:lnTo>
                  <a:lnTo>
                    <a:pt x="259" y="127"/>
                  </a:lnTo>
                  <a:lnTo>
                    <a:pt x="259" y="127"/>
                  </a:lnTo>
                  <a:lnTo>
                    <a:pt x="258" y="123"/>
                  </a:lnTo>
                  <a:lnTo>
                    <a:pt x="254" y="120"/>
                  </a:lnTo>
                  <a:lnTo>
                    <a:pt x="249" y="117"/>
                  </a:lnTo>
                  <a:lnTo>
                    <a:pt x="245" y="116"/>
                  </a:lnTo>
                  <a:lnTo>
                    <a:pt x="245" y="116"/>
                  </a:lnTo>
                  <a:lnTo>
                    <a:pt x="242" y="116"/>
                  </a:lnTo>
                  <a:lnTo>
                    <a:pt x="238" y="113"/>
                  </a:lnTo>
                  <a:lnTo>
                    <a:pt x="231" y="109"/>
                  </a:lnTo>
                  <a:lnTo>
                    <a:pt x="231" y="109"/>
                  </a:lnTo>
                  <a:lnTo>
                    <a:pt x="224" y="103"/>
                  </a:lnTo>
                  <a:lnTo>
                    <a:pt x="222" y="100"/>
                  </a:lnTo>
                  <a:lnTo>
                    <a:pt x="220" y="93"/>
                  </a:lnTo>
                  <a:lnTo>
                    <a:pt x="220" y="93"/>
                  </a:lnTo>
                  <a:lnTo>
                    <a:pt x="220" y="91"/>
                  </a:lnTo>
                  <a:lnTo>
                    <a:pt x="220" y="91"/>
                  </a:lnTo>
                  <a:lnTo>
                    <a:pt x="214" y="90"/>
                  </a:lnTo>
                  <a:lnTo>
                    <a:pt x="214" y="90"/>
                  </a:lnTo>
                  <a:lnTo>
                    <a:pt x="211" y="90"/>
                  </a:lnTo>
                  <a:lnTo>
                    <a:pt x="210" y="87"/>
                  </a:lnTo>
                  <a:lnTo>
                    <a:pt x="210" y="87"/>
                  </a:lnTo>
                  <a:lnTo>
                    <a:pt x="208" y="91"/>
                  </a:lnTo>
                  <a:lnTo>
                    <a:pt x="205" y="93"/>
                  </a:lnTo>
                  <a:lnTo>
                    <a:pt x="204" y="96"/>
                  </a:lnTo>
                  <a:lnTo>
                    <a:pt x="204" y="99"/>
                  </a:lnTo>
                  <a:lnTo>
                    <a:pt x="204" y="99"/>
                  </a:lnTo>
                  <a:lnTo>
                    <a:pt x="202" y="101"/>
                  </a:lnTo>
                  <a:lnTo>
                    <a:pt x="202" y="104"/>
                  </a:lnTo>
                  <a:lnTo>
                    <a:pt x="200" y="106"/>
                  </a:lnTo>
                  <a:lnTo>
                    <a:pt x="197" y="107"/>
                  </a:lnTo>
                  <a:lnTo>
                    <a:pt x="197" y="107"/>
                  </a:lnTo>
                  <a:lnTo>
                    <a:pt x="192" y="107"/>
                  </a:lnTo>
                  <a:lnTo>
                    <a:pt x="190" y="110"/>
                  </a:lnTo>
                  <a:lnTo>
                    <a:pt x="187" y="114"/>
                  </a:lnTo>
                  <a:lnTo>
                    <a:pt x="185" y="120"/>
                  </a:lnTo>
                  <a:lnTo>
                    <a:pt x="185" y="120"/>
                  </a:lnTo>
                  <a:lnTo>
                    <a:pt x="187" y="124"/>
                  </a:lnTo>
                  <a:lnTo>
                    <a:pt x="188" y="127"/>
                  </a:lnTo>
                  <a:lnTo>
                    <a:pt x="188" y="130"/>
                  </a:lnTo>
                  <a:lnTo>
                    <a:pt x="188" y="133"/>
                  </a:lnTo>
                  <a:lnTo>
                    <a:pt x="188" y="133"/>
                  </a:lnTo>
                  <a:lnTo>
                    <a:pt x="185" y="134"/>
                  </a:lnTo>
                  <a:lnTo>
                    <a:pt x="181" y="137"/>
                  </a:lnTo>
                  <a:lnTo>
                    <a:pt x="177" y="138"/>
                  </a:lnTo>
                  <a:lnTo>
                    <a:pt x="173" y="137"/>
                  </a:lnTo>
                  <a:lnTo>
                    <a:pt x="173" y="137"/>
                  </a:lnTo>
                  <a:lnTo>
                    <a:pt x="167" y="137"/>
                  </a:lnTo>
                  <a:lnTo>
                    <a:pt x="158" y="137"/>
                  </a:lnTo>
                  <a:lnTo>
                    <a:pt x="158" y="137"/>
                  </a:lnTo>
                  <a:lnTo>
                    <a:pt x="154" y="136"/>
                  </a:lnTo>
                  <a:lnTo>
                    <a:pt x="151" y="133"/>
                  </a:lnTo>
                  <a:lnTo>
                    <a:pt x="150" y="133"/>
                  </a:lnTo>
                  <a:lnTo>
                    <a:pt x="147" y="137"/>
                  </a:lnTo>
                  <a:lnTo>
                    <a:pt x="147" y="137"/>
                  </a:lnTo>
                  <a:lnTo>
                    <a:pt x="141" y="154"/>
                  </a:lnTo>
                  <a:lnTo>
                    <a:pt x="138" y="163"/>
                  </a:lnTo>
                  <a:lnTo>
                    <a:pt x="137" y="165"/>
                  </a:lnTo>
                  <a:lnTo>
                    <a:pt x="138" y="167"/>
                  </a:lnTo>
                  <a:lnTo>
                    <a:pt x="138" y="167"/>
                  </a:lnTo>
                  <a:lnTo>
                    <a:pt x="140" y="170"/>
                  </a:lnTo>
                  <a:lnTo>
                    <a:pt x="140" y="171"/>
                  </a:lnTo>
                  <a:lnTo>
                    <a:pt x="140" y="174"/>
                  </a:lnTo>
                  <a:lnTo>
                    <a:pt x="138" y="174"/>
                  </a:lnTo>
                  <a:lnTo>
                    <a:pt x="138" y="174"/>
                  </a:lnTo>
                  <a:lnTo>
                    <a:pt x="131" y="174"/>
                  </a:lnTo>
                  <a:lnTo>
                    <a:pt x="126" y="171"/>
                  </a:lnTo>
                  <a:lnTo>
                    <a:pt x="126" y="171"/>
                  </a:lnTo>
                  <a:lnTo>
                    <a:pt x="124" y="171"/>
                  </a:lnTo>
                  <a:lnTo>
                    <a:pt x="120" y="173"/>
                  </a:lnTo>
                  <a:lnTo>
                    <a:pt x="116" y="174"/>
                  </a:lnTo>
                  <a:lnTo>
                    <a:pt x="111" y="174"/>
                  </a:lnTo>
                  <a:lnTo>
                    <a:pt x="111" y="174"/>
                  </a:lnTo>
                  <a:lnTo>
                    <a:pt x="104" y="177"/>
                  </a:lnTo>
                  <a:lnTo>
                    <a:pt x="101" y="180"/>
                  </a:lnTo>
                  <a:lnTo>
                    <a:pt x="101" y="180"/>
                  </a:lnTo>
                  <a:lnTo>
                    <a:pt x="101" y="181"/>
                  </a:lnTo>
                  <a:lnTo>
                    <a:pt x="101" y="181"/>
                  </a:lnTo>
                  <a:lnTo>
                    <a:pt x="104" y="184"/>
                  </a:lnTo>
                  <a:lnTo>
                    <a:pt x="106" y="187"/>
                  </a:lnTo>
                  <a:lnTo>
                    <a:pt x="106" y="195"/>
                  </a:lnTo>
                  <a:lnTo>
                    <a:pt x="106" y="195"/>
                  </a:lnTo>
                  <a:lnTo>
                    <a:pt x="107" y="198"/>
                  </a:lnTo>
                  <a:lnTo>
                    <a:pt x="109" y="204"/>
                  </a:lnTo>
                  <a:lnTo>
                    <a:pt x="111" y="210"/>
                  </a:lnTo>
                  <a:lnTo>
                    <a:pt x="111" y="212"/>
                  </a:lnTo>
                  <a:lnTo>
                    <a:pt x="111" y="212"/>
                  </a:lnTo>
                  <a:lnTo>
                    <a:pt x="110" y="215"/>
                  </a:lnTo>
                  <a:lnTo>
                    <a:pt x="107" y="218"/>
                  </a:lnTo>
                  <a:lnTo>
                    <a:pt x="104" y="221"/>
                  </a:lnTo>
                  <a:lnTo>
                    <a:pt x="103" y="225"/>
                  </a:lnTo>
                  <a:lnTo>
                    <a:pt x="103" y="225"/>
                  </a:lnTo>
                  <a:lnTo>
                    <a:pt x="104" y="231"/>
                  </a:lnTo>
                  <a:lnTo>
                    <a:pt x="103" y="234"/>
                  </a:lnTo>
                  <a:lnTo>
                    <a:pt x="103" y="235"/>
                  </a:lnTo>
                  <a:lnTo>
                    <a:pt x="103" y="235"/>
                  </a:lnTo>
                  <a:lnTo>
                    <a:pt x="96" y="238"/>
                  </a:lnTo>
                  <a:lnTo>
                    <a:pt x="89" y="242"/>
                  </a:lnTo>
                  <a:lnTo>
                    <a:pt x="89" y="242"/>
                  </a:lnTo>
                  <a:lnTo>
                    <a:pt x="82" y="245"/>
                  </a:lnTo>
                  <a:lnTo>
                    <a:pt x="77" y="247"/>
                  </a:lnTo>
                  <a:lnTo>
                    <a:pt x="76" y="249"/>
                  </a:lnTo>
                  <a:lnTo>
                    <a:pt x="76" y="249"/>
                  </a:lnTo>
                  <a:lnTo>
                    <a:pt x="74" y="252"/>
                  </a:lnTo>
                  <a:lnTo>
                    <a:pt x="72" y="255"/>
                  </a:lnTo>
                  <a:lnTo>
                    <a:pt x="67" y="256"/>
                  </a:lnTo>
                  <a:lnTo>
                    <a:pt x="63" y="256"/>
                  </a:lnTo>
                  <a:lnTo>
                    <a:pt x="63" y="256"/>
                  </a:lnTo>
                  <a:lnTo>
                    <a:pt x="54" y="255"/>
                  </a:lnTo>
                  <a:lnTo>
                    <a:pt x="52" y="256"/>
                  </a:lnTo>
                  <a:lnTo>
                    <a:pt x="49" y="261"/>
                  </a:lnTo>
                  <a:lnTo>
                    <a:pt x="49" y="261"/>
                  </a:lnTo>
                  <a:lnTo>
                    <a:pt x="45" y="264"/>
                  </a:lnTo>
                  <a:lnTo>
                    <a:pt x="43" y="265"/>
                  </a:lnTo>
                  <a:lnTo>
                    <a:pt x="39" y="266"/>
                  </a:lnTo>
                  <a:lnTo>
                    <a:pt x="39" y="266"/>
                  </a:lnTo>
                  <a:lnTo>
                    <a:pt x="36" y="268"/>
                  </a:lnTo>
                  <a:lnTo>
                    <a:pt x="33" y="266"/>
                  </a:lnTo>
                  <a:lnTo>
                    <a:pt x="29" y="264"/>
                  </a:lnTo>
                  <a:lnTo>
                    <a:pt x="29" y="264"/>
                  </a:lnTo>
                  <a:lnTo>
                    <a:pt x="26" y="264"/>
                  </a:lnTo>
                  <a:lnTo>
                    <a:pt x="23" y="265"/>
                  </a:lnTo>
                  <a:lnTo>
                    <a:pt x="19" y="266"/>
                  </a:lnTo>
                  <a:lnTo>
                    <a:pt x="19" y="266"/>
                  </a:lnTo>
                  <a:lnTo>
                    <a:pt x="17" y="268"/>
                  </a:lnTo>
                  <a:lnTo>
                    <a:pt x="15" y="269"/>
                  </a:lnTo>
                  <a:lnTo>
                    <a:pt x="13" y="271"/>
                  </a:lnTo>
                  <a:lnTo>
                    <a:pt x="10" y="272"/>
                  </a:lnTo>
                  <a:lnTo>
                    <a:pt x="10" y="272"/>
                  </a:lnTo>
                  <a:lnTo>
                    <a:pt x="5" y="274"/>
                  </a:lnTo>
                  <a:lnTo>
                    <a:pt x="3" y="275"/>
                  </a:lnTo>
                  <a:lnTo>
                    <a:pt x="3" y="276"/>
                  </a:lnTo>
                  <a:lnTo>
                    <a:pt x="3" y="276"/>
                  </a:lnTo>
                  <a:lnTo>
                    <a:pt x="2" y="281"/>
                  </a:lnTo>
                  <a:lnTo>
                    <a:pt x="0" y="285"/>
                  </a:lnTo>
                  <a:lnTo>
                    <a:pt x="0" y="285"/>
                  </a:lnTo>
                  <a:lnTo>
                    <a:pt x="3" y="299"/>
                  </a:lnTo>
                  <a:lnTo>
                    <a:pt x="3" y="299"/>
                  </a:lnTo>
                  <a:lnTo>
                    <a:pt x="10" y="302"/>
                  </a:lnTo>
                  <a:lnTo>
                    <a:pt x="16" y="305"/>
                  </a:lnTo>
                  <a:lnTo>
                    <a:pt x="17" y="306"/>
                  </a:lnTo>
                  <a:lnTo>
                    <a:pt x="19" y="309"/>
                  </a:lnTo>
                  <a:lnTo>
                    <a:pt x="19" y="309"/>
                  </a:lnTo>
                  <a:lnTo>
                    <a:pt x="22" y="330"/>
                  </a:lnTo>
                  <a:lnTo>
                    <a:pt x="22" y="330"/>
                  </a:lnTo>
                  <a:lnTo>
                    <a:pt x="22" y="330"/>
                  </a:lnTo>
                  <a:lnTo>
                    <a:pt x="22" y="330"/>
                  </a:lnTo>
                  <a:lnTo>
                    <a:pt x="32" y="338"/>
                  </a:lnTo>
                  <a:lnTo>
                    <a:pt x="35" y="340"/>
                  </a:lnTo>
                  <a:lnTo>
                    <a:pt x="36" y="342"/>
                  </a:lnTo>
                  <a:lnTo>
                    <a:pt x="36" y="342"/>
                  </a:lnTo>
                  <a:lnTo>
                    <a:pt x="37" y="348"/>
                  </a:lnTo>
                  <a:lnTo>
                    <a:pt x="40" y="350"/>
                  </a:lnTo>
                  <a:lnTo>
                    <a:pt x="45" y="355"/>
                  </a:lnTo>
                  <a:lnTo>
                    <a:pt x="45" y="355"/>
                  </a:lnTo>
                  <a:lnTo>
                    <a:pt x="57" y="360"/>
                  </a:lnTo>
                  <a:lnTo>
                    <a:pt x="57" y="360"/>
                  </a:lnTo>
                  <a:lnTo>
                    <a:pt x="57" y="359"/>
                  </a:lnTo>
                  <a:lnTo>
                    <a:pt x="64" y="359"/>
                  </a:lnTo>
                  <a:lnTo>
                    <a:pt x="64" y="359"/>
                  </a:lnTo>
                  <a:lnTo>
                    <a:pt x="67" y="362"/>
                  </a:lnTo>
                  <a:lnTo>
                    <a:pt x="67" y="362"/>
                  </a:lnTo>
                  <a:lnTo>
                    <a:pt x="70" y="357"/>
                  </a:lnTo>
                  <a:lnTo>
                    <a:pt x="74" y="355"/>
                  </a:lnTo>
                  <a:lnTo>
                    <a:pt x="80" y="352"/>
                  </a:lnTo>
                  <a:lnTo>
                    <a:pt x="86" y="352"/>
                  </a:lnTo>
                  <a:lnTo>
                    <a:pt x="86" y="352"/>
                  </a:lnTo>
                  <a:lnTo>
                    <a:pt x="91" y="353"/>
                  </a:lnTo>
                  <a:lnTo>
                    <a:pt x="97" y="357"/>
                  </a:lnTo>
                  <a:lnTo>
                    <a:pt x="103" y="363"/>
                  </a:lnTo>
                  <a:lnTo>
                    <a:pt x="104" y="365"/>
                  </a:lnTo>
                  <a:lnTo>
                    <a:pt x="104" y="366"/>
                  </a:lnTo>
                  <a:lnTo>
                    <a:pt x="104" y="366"/>
                  </a:lnTo>
                  <a:lnTo>
                    <a:pt x="97" y="377"/>
                  </a:lnTo>
                  <a:lnTo>
                    <a:pt x="93" y="383"/>
                  </a:lnTo>
                  <a:lnTo>
                    <a:pt x="89" y="386"/>
                  </a:lnTo>
                  <a:lnTo>
                    <a:pt x="89" y="386"/>
                  </a:lnTo>
                  <a:lnTo>
                    <a:pt x="82" y="386"/>
                  </a:lnTo>
                  <a:lnTo>
                    <a:pt x="82" y="386"/>
                  </a:lnTo>
                  <a:lnTo>
                    <a:pt x="80" y="392"/>
                  </a:lnTo>
                  <a:lnTo>
                    <a:pt x="80" y="392"/>
                  </a:lnTo>
                  <a:lnTo>
                    <a:pt x="82" y="394"/>
                  </a:lnTo>
                  <a:lnTo>
                    <a:pt x="83" y="399"/>
                  </a:lnTo>
                  <a:lnTo>
                    <a:pt x="89" y="406"/>
                  </a:lnTo>
                  <a:lnTo>
                    <a:pt x="89" y="406"/>
                  </a:lnTo>
                  <a:lnTo>
                    <a:pt x="90" y="409"/>
                  </a:lnTo>
                  <a:lnTo>
                    <a:pt x="90" y="410"/>
                  </a:lnTo>
                  <a:lnTo>
                    <a:pt x="87" y="413"/>
                  </a:lnTo>
                  <a:lnTo>
                    <a:pt x="83" y="413"/>
                  </a:lnTo>
                  <a:lnTo>
                    <a:pt x="80" y="412"/>
                  </a:lnTo>
                  <a:lnTo>
                    <a:pt x="80" y="412"/>
                  </a:lnTo>
                  <a:lnTo>
                    <a:pt x="77" y="412"/>
                  </a:lnTo>
                  <a:lnTo>
                    <a:pt x="74" y="413"/>
                  </a:lnTo>
                  <a:lnTo>
                    <a:pt x="74" y="416"/>
                  </a:lnTo>
                  <a:lnTo>
                    <a:pt x="76" y="419"/>
                  </a:lnTo>
                  <a:lnTo>
                    <a:pt x="76" y="419"/>
                  </a:lnTo>
                  <a:lnTo>
                    <a:pt x="77" y="422"/>
                  </a:lnTo>
                  <a:lnTo>
                    <a:pt x="77" y="426"/>
                  </a:lnTo>
                  <a:lnTo>
                    <a:pt x="79" y="430"/>
                  </a:lnTo>
                  <a:lnTo>
                    <a:pt x="82" y="431"/>
                  </a:lnTo>
                  <a:lnTo>
                    <a:pt x="82" y="431"/>
                  </a:lnTo>
                  <a:lnTo>
                    <a:pt x="84" y="433"/>
                  </a:lnTo>
                  <a:lnTo>
                    <a:pt x="87" y="437"/>
                  </a:lnTo>
                  <a:lnTo>
                    <a:pt x="91" y="440"/>
                  </a:lnTo>
                  <a:lnTo>
                    <a:pt x="94" y="441"/>
                  </a:lnTo>
                  <a:lnTo>
                    <a:pt x="94" y="441"/>
                  </a:lnTo>
                  <a:lnTo>
                    <a:pt x="99" y="443"/>
                  </a:lnTo>
                  <a:lnTo>
                    <a:pt x="101" y="446"/>
                  </a:lnTo>
                  <a:lnTo>
                    <a:pt x="104" y="449"/>
                  </a:lnTo>
                  <a:lnTo>
                    <a:pt x="104" y="449"/>
                  </a:lnTo>
                  <a:lnTo>
                    <a:pt x="107" y="451"/>
                  </a:lnTo>
                  <a:lnTo>
                    <a:pt x="110" y="454"/>
                  </a:lnTo>
                  <a:lnTo>
                    <a:pt x="111" y="456"/>
                  </a:lnTo>
                  <a:lnTo>
                    <a:pt x="111" y="456"/>
                  </a:lnTo>
                  <a:lnTo>
                    <a:pt x="111" y="457"/>
                  </a:lnTo>
                  <a:lnTo>
                    <a:pt x="111" y="457"/>
                  </a:lnTo>
                  <a:lnTo>
                    <a:pt x="117" y="456"/>
                  </a:lnTo>
                  <a:lnTo>
                    <a:pt x="120" y="456"/>
                  </a:lnTo>
                  <a:lnTo>
                    <a:pt x="121" y="454"/>
                  </a:lnTo>
                  <a:lnTo>
                    <a:pt x="121" y="454"/>
                  </a:lnTo>
                  <a:lnTo>
                    <a:pt x="123" y="453"/>
                  </a:lnTo>
                  <a:lnTo>
                    <a:pt x="126" y="453"/>
                  </a:lnTo>
                  <a:lnTo>
                    <a:pt x="130" y="454"/>
                  </a:lnTo>
                  <a:lnTo>
                    <a:pt x="134" y="457"/>
                  </a:lnTo>
                  <a:lnTo>
                    <a:pt x="134" y="457"/>
                  </a:lnTo>
                  <a:lnTo>
                    <a:pt x="148" y="468"/>
                  </a:lnTo>
                  <a:lnTo>
                    <a:pt x="167" y="480"/>
                  </a:lnTo>
                  <a:lnTo>
                    <a:pt x="167" y="480"/>
                  </a:lnTo>
                  <a:lnTo>
                    <a:pt x="174" y="486"/>
                  </a:lnTo>
                  <a:lnTo>
                    <a:pt x="183" y="488"/>
                  </a:lnTo>
                  <a:lnTo>
                    <a:pt x="191" y="491"/>
                  </a:lnTo>
                  <a:lnTo>
                    <a:pt x="197" y="493"/>
                  </a:lnTo>
                  <a:lnTo>
                    <a:pt x="197" y="493"/>
                  </a:lnTo>
                  <a:lnTo>
                    <a:pt x="202" y="494"/>
                  </a:lnTo>
                  <a:lnTo>
                    <a:pt x="207" y="495"/>
                  </a:lnTo>
                  <a:lnTo>
                    <a:pt x="212" y="497"/>
                  </a:lnTo>
                  <a:lnTo>
                    <a:pt x="218" y="497"/>
                  </a:lnTo>
                  <a:lnTo>
                    <a:pt x="218" y="497"/>
                  </a:lnTo>
                  <a:lnTo>
                    <a:pt x="222" y="497"/>
                  </a:lnTo>
                  <a:lnTo>
                    <a:pt x="222" y="497"/>
                  </a:lnTo>
                  <a:lnTo>
                    <a:pt x="224" y="495"/>
                  </a:lnTo>
                  <a:lnTo>
                    <a:pt x="227" y="493"/>
                  </a:lnTo>
                  <a:lnTo>
                    <a:pt x="227" y="493"/>
                  </a:lnTo>
                  <a:lnTo>
                    <a:pt x="229" y="491"/>
                  </a:lnTo>
                  <a:lnTo>
                    <a:pt x="231" y="494"/>
                  </a:lnTo>
                  <a:lnTo>
                    <a:pt x="232" y="497"/>
                  </a:lnTo>
                  <a:lnTo>
                    <a:pt x="232" y="501"/>
                  </a:lnTo>
                  <a:lnTo>
                    <a:pt x="232" y="501"/>
                  </a:lnTo>
                  <a:lnTo>
                    <a:pt x="232" y="505"/>
                  </a:lnTo>
                  <a:lnTo>
                    <a:pt x="234" y="508"/>
                  </a:lnTo>
                  <a:lnTo>
                    <a:pt x="234" y="508"/>
                  </a:lnTo>
                  <a:lnTo>
                    <a:pt x="237" y="501"/>
                  </a:lnTo>
                  <a:lnTo>
                    <a:pt x="237" y="501"/>
                  </a:lnTo>
                  <a:lnTo>
                    <a:pt x="239" y="497"/>
                  </a:lnTo>
                  <a:lnTo>
                    <a:pt x="242" y="494"/>
                  </a:lnTo>
                  <a:lnTo>
                    <a:pt x="248" y="491"/>
                  </a:lnTo>
                  <a:lnTo>
                    <a:pt x="248" y="491"/>
                  </a:lnTo>
                  <a:lnTo>
                    <a:pt x="251" y="490"/>
                  </a:lnTo>
                  <a:lnTo>
                    <a:pt x="254" y="490"/>
                  </a:lnTo>
                  <a:lnTo>
                    <a:pt x="261" y="494"/>
                  </a:lnTo>
                  <a:lnTo>
                    <a:pt x="261" y="494"/>
                  </a:lnTo>
                  <a:lnTo>
                    <a:pt x="265" y="494"/>
                  </a:lnTo>
                  <a:lnTo>
                    <a:pt x="269" y="494"/>
                  </a:lnTo>
                  <a:lnTo>
                    <a:pt x="274" y="494"/>
                  </a:lnTo>
                  <a:lnTo>
                    <a:pt x="279" y="498"/>
                  </a:lnTo>
                  <a:lnTo>
                    <a:pt x="279" y="498"/>
                  </a:lnTo>
                  <a:lnTo>
                    <a:pt x="285" y="497"/>
                  </a:lnTo>
                  <a:lnTo>
                    <a:pt x="285" y="497"/>
                  </a:lnTo>
                  <a:lnTo>
                    <a:pt x="289" y="494"/>
                  </a:lnTo>
                  <a:lnTo>
                    <a:pt x="293" y="490"/>
                  </a:lnTo>
                  <a:lnTo>
                    <a:pt x="293" y="490"/>
                  </a:lnTo>
                  <a:lnTo>
                    <a:pt x="296" y="486"/>
                  </a:lnTo>
                  <a:lnTo>
                    <a:pt x="298" y="484"/>
                  </a:lnTo>
                  <a:lnTo>
                    <a:pt x="299" y="484"/>
                  </a:lnTo>
                  <a:lnTo>
                    <a:pt x="299" y="484"/>
                  </a:lnTo>
                  <a:lnTo>
                    <a:pt x="302" y="483"/>
                  </a:lnTo>
                  <a:lnTo>
                    <a:pt x="305" y="481"/>
                  </a:lnTo>
                  <a:lnTo>
                    <a:pt x="308" y="478"/>
                  </a:lnTo>
                  <a:lnTo>
                    <a:pt x="313" y="474"/>
                  </a:lnTo>
                  <a:lnTo>
                    <a:pt x="313" y="474"/>
                  </a:lnTo>
                  <a:lnTo>
                    <a:pt x="319" y="473"/>
                  </a:lnTo>
                  <a:lnTo>
                    <a:pt x="325" y="474"/>
                  </a:lnTo>
                  <a:lnTo>
                    <a:pt x="329" y="474"/>
                  </a:lnTo>
                  <a:lnTo>
                    <a:pt x="332" y="474"/>
                  </a:lnTo>
                  <a:lnTo>
                    <a:pt x="332" y="474"/>
                  </a:lnTo>
                  <a:lnTo>
                    <a:pt x="338" y="471"/>
                  </a:lnTo>
                  <a:lnTo>
                    <a:pt x="339" y="471"/>
                  </a:lnTo>
                  <a:lnTo>
                    <a:pt x="340" y="473"/>
                  </a:lnTo>
                  <a:lnTo>
                    <a:pt x="340" y="473"/>
                  </a:lnTo>
                  <a:lnTo>
                    <a:pt x="342" y="476"/>
                  </a:lnTo>
                  <a:lnTo>
                    <a:pt x="343" y="478"/>
                  </a:lnTo>
                  <a:lnTo>
                    <a:pt x="346" y="484"/>
                  </a:lnTo>
                  <a:lnTo>
                    <a:pt x="346" y="484"/>
                  </a:lnTo>
                  <a:lnTo>
                    <a:pt x="349" y="486"/>
                  </a:lnTo>
                  <a:lnTo>
                    <a:pt x="352" y="487"/>
                  </a:lnTo>
                  <a:lnTo>
                    <a:pt x="356" y="488"/>
                  </a:lnTo>
                  <a:lnTo>
                    <a:pt x="356" y="488"/>
                  </a:lnTo>
                  <a:lnTo>
                    <a:pt x="359" y="487"/>
                  </a:lnTo>
                  <a:lnTo>
                    <a:pt x="359" y="487"/>
                  </a:lnTo>
                  <a:lnTo>
                    <a:pt x="362" y="486"/>
                  </a:lnTo>
                  <a:lnTo>
                    <a:pt x="366" y="487"/>
                  </a:lnTo>
                  <a:lnTo>
                    <a:pt x="369" y="488"/>
                  </a:lnTo>
                  <a:lnTo>
                    <a:pt x="369" y="491"/>
                  </a:lnTo>
                  <a:lnTo>
                    <a:pt x="369" y="491"/>
                  </a:lnTo>
                  <a:lnTo>
                    <a:pt x="370" y="497"/>
                  </a:lnTo>
                  <a:lnTo>
                    <a:pt x="372" y="500"/>
                  </a:lnTo>
                  <a:lnTo>
                    <a:pt x="373" y="500"/>
                  </a:lnTo>
                  <a:lnTo>
                    <a:pt x="373" y="500"/>
                  </a:lnTo>
                  <a:lnTo>
                    <a:pt x="375" y="500"/>
                  </a:lnTo>
                  <a:lnTo>
                    <a:pt x="377" y="501"/>
                  </a:lnTo>
                  <a:lnTo>
                    <a:pt x="379" y="504"/>
                  </a:lnTo>
                  <a:lnTo>
                    <a:pt x="379" y="508"/>
                  </a:lnTo>
                  <a:lnTo>
                    <a:pt x="379" y="508"/>
                  </a:lnTo>
                  <a:lnTo>
                    <a:pt x="380" y="520"/>
                  </a:lnTo>
                  <a:lnTo>
                    <a:pt x="379" y="527"/>
                  </a:lnTo>
                  <a:lnTo>
                    <a:pt x="376" y="531"/>
                  </a:lnTo>
                  <a:lnTo>
                    <a:pt x="376" y="531"/>
                  </a:lnTo>
                  <a:lnTo>
                    <a:pt x="370" y="538"/>
                  </a:lnTo>
                  <a:lnTo>
                    <a:pt x="366" y="544"/>
                  </a:lnTo>
                  <a:lnTo>
                    <a:pt x="363" y="550"/>
                  </a:lnTo>
                  <a:lnTo>
                    <a:pt x="362" y="554"/>
                  </a:lnTo>
                  <a:lnTo>
                    <a:pt x="362" y="554"/>
                  </a:lnTo>
                  <a:lnTo>
                    <a:pt x="363" y="557"/>
                  </a:lnTo>
                  <a:lnTo>
                    <a:pt x="362" y="561"/>
                  </a:lnTo>
                  <a:lnTo>
                    <a:pt x="363" y="562"/>
                  </a:lnTo>
                  <a:lnTo>
                    <a:pt x="365" y="562"/>
                  </a:lnTo>
                  <a:lnTo>
                    <a:pt x="365" y="562"/>
                  </a:lnTo>
                  <a:lnTo>
                    <a:pt x="370" y="561"/>
                  </a:lnTo>
                  <a:lnTo>
                    <a:pt x="375" y="561"/>
                  </a:lnTo>
                  <a:lnTo>
                    <a:pt x="379" y="562"/>
                  </a:lnTo>
                  <a:lnTo>
                    <a:pt x="380" y="564"/>
                  </a:lnTo>
                  <a:lnTo>
                    <a:pt x="380" y="565"/>
                  </a:lnTo>
                  <a:lnTo>
                    <a:pt x="380" y="565"/>
                  </a:lnTo>
                  <a:lnTo>
                    <a:pt x="379" y="568"/>
                  </a:lnTo>
                  <a:lnTo>
                    <a:pt x="380" y="572"/>
                  </a:lnTo>
                  <a:lnTo>
                    <a:pt x="382" y="577"/>
                  </a:lnTo>
                  <a:lnTo>
                    <a:pt x="385" y="578"/>
                  </a:lnTo>
                  <a:lnTo>
                    <a:pt x="385" y="578"/>
                  </a:lnTo>
                  <a:lnTo>
                    <a:pt x="387" y="578"/>
                  </a:lnTo>
                  <a:lnTo>
                    <a:pt x="390" y="579"/>
                  </a:lnTo>
                  <a:lnTo>
                    <a:pt x="392" y="582"/>
                  </a:lnTo>
                  <a:lnTo>
                    <a:pt x="390" y="585"/>
                  </a:lnTo>
                  <a:lnTo>
                    <a:pt x="390" y="585"/>
                  </a:lnTo>
                  <a:lnTo>
                    <a:pt x="389" y="592"/>
                  </a:lnTo>
                  <a:lnTo>
                    <a:pt x="389" y="595"/>
                  </a:lnTo>
                  <a:lnTo>
                    <a:pt x="390" y="595"/>
                  </a:lnTo>
                  <a:lnTo>
                    <a:pt x="390" y="595"/>
                  </a:lnTo>
                  <a:lnTo>
                    <a:pt x="397" y="596"/>
                  </a:lnTo>
                  <a:lnTo>
                    <a:pt x="399" y="598"/>
                  </a:lnTo>
                  <a:lnTo>
                    <a:pt x="400" y="599"/>
                  </a:lnTo>
                  <a:lnTo>
                    <a:pt x="400" y="599"/>
                  </a:lnTo>
                  <a:lnTo>
                    <a:pt x="400" y="604"/>
                  </a:lnTo>
                  <a:lnTo>
                    <a:pt x="402" y="605"/>
                  </a:lnTo>
                  <a:lnTo>
                    <a:pt x="404" y="606"/>
                  </a:lnTo>
                  <a:lnTo>
                    <a:pt x="410" y="605"/>
                  </a:lnTo>
                  <a:lnTo>
                    <a:pt x="410" y="605"/>
                  </a:lnTo>
                  <a:lnTo>
                    <a:pt x="414" y="604"/>
                  </a:lnTo>
                  <a:lnTo>
                    <a:pt x="416" y="604"/>
                  </a:lnTo>
                  <a:lnTo>
                    <a:pt x="417" y="604"/>
                  </a:lnTo>
                  <a:lnTo>
                    <a:pt x="417" y="604"/>
                  </a:lnTo>
                  <a:lnTo>
                    <a:pt x="419" y="605"/>
                  </a:lnTo>
                  <a:lnTo>
                    <a:pt x="420" y="606"/>
                  </a:lnTo>
                  <a:lnTo>
                    <a:pt x="422" y="609"/>
                  </a:lnTo>
                  <a:lnTo>
                    <a:pt x="424" y="611"/>
                  </a:lnTo>
                  <a:lnTo>
                    <a:pt x="424" y="611"/>
                  </a:lnTo>
                  <a:lnTo>
                    <a:pt x="426" y="611"/>
                  </a:lnTo>
                  <a:lnTo>
                    <a:pt x="427" y="611"/>
                  </a:lnTo>
                  <a:lnTo>
                    <a:pt x="427" y="606"/>
                  </a:lnTo>
                  <a:lnTo>
                    <a:pt x="427" y="602"/>
                  </a:lnTo>
                  <a:lnTo>
                    <a:pt x="426" y="599"/>
                  </a:lnTo>
                  <a:lnTo>
                    <a:pt x="426" y="599"/>
                  </a:lnTo>
                  <a:lnTo>
                    <a:pt x="424" y="596"/>
                  </a:lnTo>
                  <a:lnTo>
                    <a:pt x="426" y="594"/>
                  </a:lnTo>
                  <a:lnTo>
                    <a:pt x="426" y="591"/>
                  </a:lnTo>
                  <a:lnTo>
                    <a:pt x="427" y="591"/>
                  </a:lnTo>
                  <a:lnTo>
                    <a:pt x="427" y="591"/>
                  </a:lnTo>
                  <a:lnTo>
                    <a:pt x="430" y="591"/>
                  </a:lnTo>
                  <a:lnTo>
                    <a:pt x="433" y="591"/>
                  </a:lnTo>
                  <a:lnTo>
                    <a:pt x="436" y="589"/>
                  </a:lnTo>
                  <a:lnTo>
                    <a:pt x="439" y="587"/>
                  </a:lnTo>
                  <a:lnTo>
                    <a:pt x="439" y="587"/>
                  </a:lnTo>
                  <a:lnTo>
                    <a:pt x="440" y="585"/>
                  </a:lnTo>
                  <a:lnTo>
                    <a:pt x="441" y="585"/>
                  </a:lnTo>
                  <a:lnTo>
                    <a:pt x="444" y="587"/>
                  </a:lnTo>
                  <a:lnTo>
                    <a:pt x="449" y="587"/>
                  </a:lnTo>
                  <a:lnTo>
                    <a:pt x="450" y="587"/>
                  </a:lnTo>
                  <a:lnTo>
                    <a:pt x="450" y="585"/>
                  </a:lnTo>
                  <a:lnTo>
                    <a:pt x="450" y="585"/>
                  </a:lnTo>
                  <a:lnTo>
                    <a:pt x="451" y="584"/>
                  </a:lnTo>
                  <a:lnTo>
                    <a:pt x="453" y="584"/>
                  </a:lnTo>
                  <a:lnTo>
                    <a:pt x="457" y="585"/>
                  </a:lnTo>
                  <a:lnTo>
                    <a:pt x="460" y="587"/>
                  </a:lnTo>
                  <a:lnTo>
                    <a:pt x="464" y="585"/>
                  </a:lnTo>
                  <a:lnTo>
                    <a:pt x="464" y="585"/>
                  </a:lnTo>
                  <a:lnTo>
                    <a:pt x="468" y="584"/>
                  </a:lnTo>
                  <a:lnTo>
                    <a:pt x="471" y="585"/>
                  </a:lnTo>
                  <a:lnTo>
                    <a:pt x="473" y="585"/>
                  </a:lnTo>
                  <a:lnTo>
                    <a:pt x="476" y="584"/>
                  </a:lnTo>
                  <a:lnTo>
                    <a:pt x="476" y="584"/>
                  </a:lnTo>
                  <a:lnTo>
                    <a:pt x="478" y="579"/>
                  </a:lnTo>
                  <a:lnTo>
                    <a:pt x="481" y="577"/>
                  </a:lnTo>
                  <a:lnTo>
                    <a:pt x="486" y="575"/>
                  </a:lnTo>
                  <a:lnTo>
                    <a:pt x="488" y="575"/>
                  </a:lnTo>
                  <a:lnTo>
                    <a:pt x="488" y="575"/>
                  </a:lnTo>
                  <a:lnTo>
                    <a:pt x="491" y="579"/>
                  </a:lnTo>
                  <a:lnTo>
                    <a:pt x="495" y="581"/>
                  </a:lnTo>
                  <a:lnTo>
                    <a:pt x="501" y="582"/>
                  </a:lnTo>
                  <a:lnTo>
                    <a:pt x="501" y="582"/>
                  </a:lnTo>
                  <a:lnTo>
                    <a:pt x="507" y="584"/>
                  </a:lnTo>
                  <a:lnTo>
                    <a:pt x="507" y="587"/>
                  </a:lnTo>
                  <a:lnTo>
                    <a:pt x="505" y="592"/>
                  </a:lnTo>
                  <a:lnTo>
                    <a:pt x="505" y="592"/>
                  </a:lnTo>
                  <a:lnTo>
                    <a:pt x="507" y="595"/>
                  </a:lnTo>
                  <a:lnTo>
                    <a:pt x="513" y="599"/>
                  </a:lnTo>
                  <a:lnTo>
                    <a:pt x="517" y="602"/>
                  </a:lnTo>
                  <a:lnTo>
                    <a:pt x="521" y="604"/>
                  </a:lnTo>
                  <a:lnTo>
                    <a:pt x="521" y="604"/>
                  </a:lnTo>
                  <a:lnTo>
                    <a:pt x="525" y="606"/>
                  </a:lnTo>
                  <a:lnTo>
                    <a:pt x="525" y="606"/>
                  </a:lnTo>
                  <a:lnTo>
                    <a:pt x="528" y="606"/>
                  </a:lnTo>
                  <a:lnTo>
                    <a:pt x="531" y="606"/>
                  </a:lnTo>
                  <a:lnTo>
                    <a:pt x="532" y="605"/>
                  </a:lnTo>
                  <a:lnTo>
                    <a:pt x="535" y="604"/>
                  </a:lnTo>
                  <a:lnTo>
                    <a:pt x="535" y="604"/>
                  </a:lnTo>
                  <a:lnTo>
                    <a:pt x="537" y="602"/>
                  </a:lnTo>
                  <a:lnTo>
                    <a:pt x="538" y="601"/>
                  </a:lnTo>
                  <a:lnTo>
                    <a:pt x="541" y="602"/>
                  </a:lnTo>
                  <a:lnTo>
                    <a:pt x="544" y="604"/>
                  </a:lnTo>
                  <a:lnTo>
                    <a:pt x="544" y="604"/>
                  </a:lnTo>
                  <a:lnTo>
                    <a:pt x="545" y="606"/>
                  </a:lnTo>
                  <a:lnTo>
                    <a:pt x="547" y="606"/>
                  </a:lnTo>
                  <a:lnTo>
                    <a:pt x="550" y="606"/>
                  </a:lnTo>
                  <a:lnTo>
                    <a:pt x="552" y="604"/>
                  </a:lnTo>
                  <a:lnTo>
                    <a:pt x="552" y="604"/>
                  </a:lnTo>
                  <a:lnTo>
                    <a:pt x="554" y="604"/>
                  </a:lnTo>
                  <a:lnTo>
                    <a:pt x="555" y="604"/>
                  </a:lnTo>
                  <a:lnTo>
                    <a:pt x="558" y="605"/>
                  </a:lnTo>
                  <a:lnTo>
                    <a:pt x="558" y="608"/>
                  </a:lnTo>
                  <a:lnTo>
                    <a:pt x="557" y="611"/>
                  </a:lnTo>
                  <a:lnTo>
                    <a:pt x="557" y="611"/>
                  </a:lnTo>
                  <a:lnTo>
                    <a:pt x="555" y="614"/>
                  </a:lnTo>
                  <a:lnTo>
                    <a:pt x="555" y="616"/>
                  </a:lnTo>
                  <a:lnTo>
                    <a:pt x="558" y="621"/>
                  </a:lnTo>
                  <a:lnTo>
                    <a:pt x="561" y="625"/>
                  </a:lnTo>
                  <a:lnTo>
                    <a:pt x="561" y="625"/>
                  </a:lnTo>
                  <a:lnTo>
                    <a:pt x="564" y="626"/>
                  </a:lnTo>
                  <a:lnTo>
                    <a:pt x="565" y="625"/>
                  </a:lnTo>
                  <a:lnTo>
                    <a:pt x="565" y="622"/>
                  </a:lnTo>
                  <a:lnTo>
                    <a:pt x="565" y="618"/>
                  </a:lnTo>
                  <a:lnTo>
                    <a:pt x="565" y="618"/>
                  </a:lnTo>
                  <a:lnTo>
                    <a:pt x="565" y="615"/>
                  </a:lnTo>
                  <a:lnTo>
                    <a:pt x="569" y="612"/>
                  </a:lnTo>
                  <a:lnTo>
                    <a:pt x="578" y="608"/>
                  </a:lnTo>
                  <a:lnTo>
                    <a:pt x="588" y="605"/>
                  </a:lnTo>
                  <a:lnTo>
                    <a:pt x="588" y="605"/>
                  </a:lnTo>
                  <a:lnTo>
                    <a:pt x="598" y="599"/>
                  </a:lnTo>
                  <a:lnTo>
                    <a:pt x="608" y="594"/>
                  </a:lnTo>
                  <a:lnTo>
                    <a:pt x="615" y="589"/>
                  </a:lnTo>
                  <a:lnTo>
                    <a:pt x="619" y="587"/>
                  </a:lnTo>
                  <a:lnTo>
                    <a:pt x="619" y="587"/>
                  </a:lnTo>
                  <a:lnTo>
                    <a:pt x="621" y="585"/>
                  </a:lnTo>
                  <a:lnTo>
                    <a:pt x="625" y="587"/>
                  </a:lnTo>
                  <a:lnTo>
                    <a:pt x="629" y="588"/>
                  </a:lnTo>
                  <a:lnTo>
                    <a:pt x="632" y="588"/>
                  </a:lnTo>
                  <a:lnTo>
                    <a:pt x="635" y="587"/>
                  </a:lnTo>
                  <a:lnTo>
                    <a:pt x="635" y="587"/>
                  </a:lnTo>
                  <a:lnTo>
                    <a:pt x="641" y="584"/>
                  </a:lnTo>
                  <a:lnTo>
                    <a:pt x="648" y="584"/>
                  </a:lnTo>
                  <a:lnTo>
                    <a:pt x="662" y="582"/>
                  </a:lnTo>
                  <a:lnTo>
                    <a:pt x="662" y="582"/>
                  </a:lnTo>
                  <a:lnTo>
                    <a:pt x="665" y="581"/>
                  </a:lnTo>
                  <a:lnTo>
                    <a:pt x="666" y="579"/>
                  </a:lnTo>
                  <a:lnTo>
                    <a:pt x="672" y="574"/>
                  </a:lnTo>
                  <a:lnTo>
                    <a:pt x="672" y="574"/>
                  </a:lnTo>
                  <a:lnTo>
                    <a:pt x="676" y="569"/>
                  </a:lnTo>
                  <a:lnTo>
                    <a:pt x="678" y="568"/>
                  </a:lnTo>
                  <a:lnTo>
                    <a:pt x="680" y="567"/>
                  </a:lnTo>
                  <a:lnTo>
                    <a:pt x="680" y="567"/>
                  </a:lnTo>
                  <a:lnTo>
                    <a:pt x="685" y="564"/>
                  </a:lnTo>
                  <a:lnTo>
                    <a:pt x="688" y="562"/>
                  </a:lnTo>
                  <a:lnTo>
                    <a:pt x="689" y="559"/>
                  </a:lnTo>
                  <a:lnTo>
                    <a:pt x="690" y="557"/>
                  </a:lnTo>
                  <a:lnTo>
                    <a:pt x="690" y="557"/>
                  </a:lnTo>
                  <a:lnTo>
                    <a:pt x="692" y="555"/>
                  </a:lnTo>
                  <a:lnTo>
                    <a:pt x="696" y="554"/>
                  </a:lnTo>
                  <a:lnTo>
                    <a:pt x="699" y="551"/>
                  </a:lnTo>
                  <a:lnTo>
                    <a:pt x="702" y="550"/>
                  </a:lnTo>
                  <a:lnTo>
                    <a:pt x="702" y="550"/>
                  </a:lnTo>
                  <a:lnTo>
                    <a:pt x="702" y="548"/>
                  </a:lnTo>
                  <a:lnTo>
                    <a:pt x="705" y="547"/>
                  </a:lnTo>
                  <a:lnTo>
                    <a:pt x="707" y="544"/>
                  </a:lnTo>
                  <a:lnTo>
                    <a:pt x="709" y="542"/>
                  </a:lnTo>
                  <a:lnTo>
                    <a:pt x="709" y="542"/>
                  </a:lnTo>
                  <a:lnTo>
                    <a:pt x="710" y="540"/>
                  </a:lnTo>
                  <a:lnTo>
                    <a:pt x="712" y="538"/>
                  </a:lnTo>
                  <a:lnTo>
                    <a:pt x="715" y="538"/>
                  </a:lnTo>
                  <a:lnTo>
                    <a:pt x="716" y="535"/>
                  </a:lnTo>
                  <a:lnTo>
                    <a:pt x="716" y="535"/>
                  </a:lnTo>
                  <a:lnTo>
                    <a:pt x="717" y="532"/>
                  </a:lnTo>
                  <a:lnTo>
                    <a:pt x="716" y="530"/>
                  </a:lnTo>
                  <a:lnTo>
                    <a:pt x="716" y="525"/>
                  </a:lnTo>
                  <a:lnTo>
                    <a:pt x="719" y="524"/>
                  </a:lnTo>
                  <a:lnTo>
                    <a:pt x="719" y="524"/>
                  </a:lnTo>
                  <a:lnTo>
                    <a:pt x="719" y="523"/>
                  </a:lnTo>
                  <a:lnTo>
                    <a:pt x="719" y="520"/>
                  </a:lnTo>
                  <a:lnTo>
                    <a:pt x="716" y="515"/>
                  </a:lnTo>
                  <a:lnTo>
                    <a:pt x="716" y="515"/>
                  </a:lnTo>
                  <a:lnTo>
                    <a:pt x="717" y="514"/>
                  </a:lnTo>
                  <a:lnTo>
                    <a:pt x="720" y="514"/>
                  </a:lnTo>
                  <a:lnTo>
                    <a:pt x="727" y="511"/>
                  </a:lnTo>
                  <a:lnTo>
                    <a:pt x="727" y="511"/>
                  </a:lnTo>
                  <a:lnTo>
                    <a:pt x="732" y="505"/>
                  </a:lnTo>
                  <a:lnTo>
                    <a:pt x="734" y="500"/>
                  </a:lnTo>
                  <a:lnTo>
                    <a:pt x="734" y="500"/>
                  </a:lnTo>
                  <a:lnTo>
                    <a:pt x="736" y="495"/>
                  </a:lnTo>
                  <a:lnTo>
                    <a:pt x="739" y="493"/>
                  </a:lnTo>
                  <a:lnTo>
                    <a:pt x="744" y="490"/>
                  </a:lnTo>
                  <a:lnTo>
                    <a:pt x="744" y="490"/>
                  </a:lnTo>
                  <a:lnTo>
                    <a:pt x="747" y="488"/>
                  </a:lnTo>
                  <a:lnTo>
                    <a:pt x="749" y="484"/>
                  </a:lnTo>
                  <a:lnTo>
                    <a:pt x="749" y="477"/>
                  </a:lnTo>
                  <a:lnTo>
                    <a:pt x="749" y="477"/>
                  </a:lnTo>
                  <a:lnTo>
                    <a:pt x="749" y="474"/>
                  </a:lnTo>
                  <a:lnTo>
                    <a:pt x="750" y="473"/>
                  </a:lnTo>
                  <a:lnTo>
                    <a:pt x="752" y="471"/>
                  </a:lnTo>
                  <a:lnTo>
                    <a:pt x="752" y="470"/>
                  </a:lnTo>
                  <a:lnTo>
                    <a:pt x="752" y="470"/>
                  </a:lnTo>
                  <a:lnTo>
                    <a:pt x="750" y="468"/>
                  </a:lnTo>
                  <a:lnTo>
                    <a:pt x="752" y="466"/>
                  </a:lnTo>
                  <a:lnTo>
                    <a:pt x="754" y="463"/>
                  </a:lnTo>
                  <a:lnTo>
                    <a:pt x="757" y="461"/>
                  </a:lnTo>
                  <a:lnTo>
                    <a:pt x="757" y="461"/>
                  </a:lnTo>
                  <a:lnTo>
                    <a:pt x="760" y="460"/>
                  </a:lnTo>
                  <a:lnTo>
                    <a:pt x="757" y="458"/>
                  </a:lnTo>
                  <a:lnTo>
                    <a:pt x="754" y="458"/>
                  </a:lnTo>
                  <a:lnTo>
                    <a:pt x="752" y="458"/>
                  </a:lnTo>
                  <a:lnTo>
                    <a:pt x="752" y="458"/>
                  </a:lnTo>
                  <a:lnTo>
                    <a:pt x="750" y="460"/>
                  </a:lnTo>
                  <a:lnTo>
                    <a:pt x="749" y="458"/>
                  </a:lnTo>
                  <a:lnTo>
                    <a:pt x="746" y="457"/>
                  </a:lnTo>
                  <a:lnTo>
                    <a:pt x="744" y="454"/>
                  </a:lnTo>
                  <a:lnTo>
                    <a:pt x="743" y="454"/>
                  </a:lnTo>
                  <a:lnTo>
                    <a:pt x="742" y="456"/>
                  </a:lnTo>
                  <a:lnTo>
                    <a:pt x="742" y="456"/>
                  </a:lnTo>
                  <a:lnTo>
                    <a:pt x="739" y="457"/>
                  </a:lnTo>
                  <a:lnTo>
                    <a:pt x="736" y="456"/>
                  </a:lnTo>
                  <a:lnTo>
                    <a:pt x="734" y="454"/>
                  </a:lnTo>
                  <a:lnTo>
                    <a:pt x="734" y="453"/>
                  </a:lnTo>
                  <a:lnTo>
                    <a:pt x="736" y="453"/>
                  </a:lnTo>
                  <a:lnTo>
                    <a:pt x="736" y="453"/>
                  </a:lnTo>
                  <a:lnTo>
                    <a:pt x="746" y="449"/>
                  </a:lnTo>
                  <a:lnTo>
                    <a:pt x="753" y="444"/>
                  </a:lnTo>
                  <a:lnTo>
                    <a:pt x="753" y="444"/>
                  </a:lnTo>
                  <a:lnTo>
                    <a:pt x="754" y="443"/>
                  </a:lnTo>
                  <a:lnTo>
                    <a:pt x="753" y="441"/>
                  </a:lnTo>
                  <a:lnTo>
                    <a:pt x="752" y="439"/>
                  </a:lnTo>
                  <a:lnTo>
                    <a:pt x="747" y="436"/>
                  </a:lnTo>
                  <a:lnTo>
                    <a:pt x="743" y="436"/>
                  </a:lnTo>
                  <a:lnTo>
                    <a:pt x="743" y="436"/>
                  </a:lnTo>
                  <a:lnTo>
                    <a:pt x="740" y="434"/>
                  </a:lnTo>
                  <a:lnTo>
                    <a:pt x="736" y="430"/>
                  </a:lnTo>
                  <a:lnTo>
                    <a:pt x="733" y="426"/>
                  </a:lnTo>
                  <a:lnTo>
                    <a:pt x="729" y="424"/>
                  </a:lnTo>
                  <a:lnTo>
                    <a:pt x="729" y="424"/>
                  </a:lnTo>
                  <a:lnTo>
                    <a:pt x="727" y="424"/>
                  </a:lnTo>
                  <a:lnTo>
                    <a:pt x="730" y="423"/>
                  </a:lnTo>
                  <a:lnTo>
                    <a:pt x="733" y="423"/>
                  </a:lnTo>
                  <a:lnTo>
                    <a:pt x="739" y="424"/>
                  </a:lnTo>
                  <a:lnTo>
                    <a:pt x="739" y="424"/>
                  </a:lnTo>
                  <a:lnTo>
                    <a:pt x="746" y="427"/>
                  </a:lnTo>
                  <a:lnTo>
                    <a:pt x="750" y="429"/>
                  </a:lnTo>
                  <a:lnTo>
                    <a:pt x="753" y="427"/>
                  </a:lnTo>
                  <a:lnTo>
                    <a:pt x="753" y="427"/>
                  </a:lnTo>
                  <a:lnTo>
                    <a:pt x="753" y="426"/>
                  </a:lnTo>
                  <a:lnTo>
                    <a:pt x="752" y="424"/>
                  </a:lnTo>
                  <a:lnTo>
                    <a:pt x="749" y="420"/>
                  </a:lnTo>
                  <a:lnTo>
                    <a:pt x="739" y="412"/>
                  </a:lnTo>
                  <a:lnTo>
                    <a:pt x="739" y="412"/>
                  </a:lnTo>
                  <a:lnTo>
                    <a:pt x="737" y="409"/>
                  </a:lnTo>
                  <a:lnTo>
                    <a:pt x="737" y="406"/>
                  </a:lnTo>
                  <a:lnTo>
                    <a:pt x="737" y="404"/>
                  </a:lnTo>
                  <a:lnTo>
                    <a:pt x="736" y="402"/>
                  </a:lnTo>
                  <a:lnTo>
                    <a:pt x="736" y="402"/>
                  </a:lnTo>
                  <a:lnTo>
                    <a:pt x="733" y="399"/>
                  </a:lnTo>
                  <a:lnTo>
                    <a:pt x="730" y="394"/>
                  </a:lnTo>
                  <a:lnTo>
                    <a:pt x="726" y="383"/>
                  </a:lnTo>
                  <a:lnTo>
                    <a:pt x="726" y="383"/>
                  </a:lnTo>
                  <a:lnTo>
                    <a:pt x="723" y="379"/>
                  </a:lnTo>
                  <a:lnTo>
                    <a:pt x="719" y="377"/>
                  </a:lnTo>
                  <a:lnTo>
                    <a:pt x="715" y="375"/>
                  </a:lnTo>
                  <a:lnTo>
                    <a:pt x="712" y="373"/>
                  </a:lnTo>
                  <a:lnTo>
                    <a:pt x="712" y="373"/>
                  </a:lnTo>
                  <a:lnTo>
                    <a:pt x="710" y="369"/>
                  </a:lnTo>
                  <a:lnTo>
                    <a:pt x="712" y="365"/>
                  </a:lnTo>
                  <a:lnTo>
                    <a:pt x="715" y="360"/>
                  </a:lnTo>
                  <a:lnTo>
                    <a:pt x="719" y="357"/>
                  </a:lnTo>
                  <a:lnTo>
                    <a:pt x="719" y="357"/>
                  </a:lnTo>
                  <a:lnTo>
                    <a:pt x="723" y="355"/>
                  </a:lnTo>
                  <a:lnTo>
                    <a:pt x="725" y="352"/>
                  </a:lnTo>
                  <a:lnTo>
                    <a:pt x="725" y="350"/>
                  </a:lnTo>
                  <a:lnTo>
                    <a:pt x="727" y="349"/>
                  </a:lnTo>
                  <a:lnTo>
                    <a:pt x="727" y="349"/>
                  </a:lnTo>
                  <a:lnTo>
                    <a:pt x="729" y="349"/>
                  </a:lnTo>
                  <a:lnTo>
                    <a:pt x="732" y="349"/>
                  </a:lnTo>
                  <a:lnTo>
                    <a:pt x="733" y="346"/>
                  </a:lnTo>
                  <a:lnTo>
                    <a:pt x="736" y="343"/>
                  </a:lnTo>
                  <a:lnTo>
                    <a:pt x="736" y="343"/>
                  </a:lnTo>
                  <a:lnTo>
                    <a:pt x="737" y="340"/>
                  </a:lnTo>
                  <a:lnTo>
                    <a:pt x="740" y="339"/>
                  </a:lnTo>
                  <a:lnTo>
                    <a:pt x="743" y="339"/>
                  </a:lnTo>
                  <a:lnTo>
                    <a:pt x="746" y="338"/>
                  </a:lnTo>
                  <a:lnTo>
                    <a:pt x="746" y="338"/>
                  </a:lnTo>
                  <a:lnTo>
                    <a:pt x="749" y="336"/>
                  </a:lnTo>
                  <a:lnTo>
                    <a:pt x="754" y="335"/>
                  </a:lnTo>
                  <a:lnTo>
                    <a:pt x="759" y="335"/>
                  </a:lnTo>
                  <a:lnTo>
                    <a:pt x="763" y="333"/>
                  </a:lnTo>
                  <a:lnTo>
                    <a:pt x="763" y="333"/>
                  </a:lnTo>
                  <a:lnTo>
                    <a:pt x="764" y="332"/>
                  </a:lnTo>
                  <a:lnTo>
                    <a:pt x="764" y="329"/>
                  </a:lnTo>
                  <a:lnTo>
                    <a:pt x="763" y="326"/>
                  </a:lnTo>
                  <a:lnTo>
                    <a:pt x="759" y="323"/>
                  </a:lnTo>
                  <a:lnTo>
                    <a:pt x="754" y="322"/>
                  </a:lnTo>
                  <a:lnTo>
                    <a:pt x="754" y="322"/>
                  </a:lnTo>
                  <a:lnTo>
                    <a:pt x="750" y="323"/>
                  </a:lnTo>
                  <a:lnTo>
                    <a:pt x="746" y="322"/>
                  </a:lnTo>
                  <a:lnTo>
                    <a:pt x="742" y="319"/>
                  </a:lnTo>
                  <a:lnTo>
                    <a:pt x="739" y="316"/>
                  </a:lnTo>
                  <a:lnTo>
                    <a:pt x="739" y="316"/>
                  </a:lnTo>
                  <a:lnTo>
                    <a:pt x="737" y="315"/>
                  </a:lnTo>
                  <a:lnTo>
                    <a:pt x="734" y="315"/>
                  </a:lnTo>
                  <a:lnTo>
                    <a:pt x="729" y="319"/>
                  </a:lnTo>
                  <a:lnTo>
                    <a:pt x="723" y="326"/>
                  </a:lnTo>
                  <a:lnTo>
                    <a:pt x="717" y="330"/>
                  </a:lnTo>
                  <a:lnTo>
                    <a:pt x="717" y="330"/>
                  </a:lnTo>
                  <a:lnTo>
                    <a:pt x="715" y="330"/>
                  </a:lnTo>
                  <a:lnTo>
                    <a:pt x="712" y="330"/>
                  </a:lnTo>
                  <a:lnTo>
                    <a:pt x="709" y="328"/>
                  </a:lnTo>
                  <a:lnTo>
                    <a:pt x="706" y="322"/>
                  </a:lnTo>
                  <a:lnTo>
                    <a:pt x="707" y="318"/>
                  </a:lnTo>
                  <a:lnTo>
                    <a:pt x="707" y="318"/>
                  </a:lnTo>
                  <a:lnTo>
                    <a:pt x="707" y="315"/>
                  </a:lnTo>
                  <a:lnTo>
                    <a:pt x="707" y="313"/>
                  </a:lnTo>
                  <a:lnTo>
                    <a:pt x="705" y="312"/>
                  </a:lnTo>
                  <a:lnTo>
                    <a:pt x="697" y="312"/>
                  </a:lnTo>
                  <a:lnTo>
                    <a:pt x="690" y="312"/>
                  </a:lnTo>
                  <a:lnTo>
                    <a:pt x="690" y="312"/>
                  </a:lnTo>
                  <a:lnTo>
                    <a:pt x="688" y="311"/>
                  </a:lnTo>
                  <a:lnTo>
                    <a:pt x="685" y="309"/>
                  </a:lnTo>
                  <a:lnTo>
                    <a:pt x="685" y="306"/>
                  </a:lnTo>
                  <a:lnTo>
                    <a:pt x="685" y="302"/>
                  </a:lnTo>
                  <a:lnTo>
                    <a:pt x="686" y="295"/>
                  </a:lnTo>
                  <a:lnTo>
                    <a:pt x="688" y="293"/>
                  </a:lnTo>
                  <a:lnTo>
                    <a:pt x="690" y="292"/>
                  </a:lnTo>
                  <a:lnTo>
                    <a:pt x="690" y="292"/>
                  </a:lnTo>
                  <a:lnTo>
                    <a:pt x="696" y="292"/>
                  </a:lnTo>
                  <a:lnTo>
                    <a:pt x="702" y="293"/>
                  </a:lnTo>
                  <a:lnTo>
                    <a:pt x="705" y="292"/>
                  </a:lnTo>
                  <a:lnTo>
                    <a:pt x="706" y="292"/>
                  </a:lnTo>
                  <a:lnTo>
                    <a:pt x="709" y="289"/>
                  </a:lnTo>
                  <a:lnTo>
                    <a:pt x="710" y="286"/>
                  </a:lnTo>
                  <a:lnTo>
                    <a:pt x="710" y="286"/>
                  </a:lnTo>
                  <a:lnTo>
                    <a:pt x="712" y="282"/>
                  </a:lnTo>
                  <a:lnTo>
                    <a:pt x="713" y="281"/>
                  </a:lnTo>
                  <a:lnTo>
                    <a:pt x="717" y="279"/>
                  </a:lnTo>
                  <a:lnTo>
                    <a:pt x="723" y="278"/>
                  </a:lnTo>
                  <a:lnTo>
                    <a:pt x="726" y="276"/>
                  </a:lnTo>
                  <a:lnTo>
                    <a:pt x="729" y="272"/>
                  </a:lnTo>
                  <a:lnTo>
                    <a:pt x="729" y="272"/>
                  </a:lnTo>
                  <a:lnTo>
                    <a:pt x="736" y="266"/>
                  </a:lnTo>
                  <a:lnTo>
                    <a:pt x="743" y="261"/>
                  </a:lnTo>
                  <a:lnTo>
                    <a:pt x="747" y="259"/>
                  </a:lnTo>
                  <a:lnTo>
                    <a:pt x="750" y="259"/>
                  </a:lnTo>
                  <a:lnTo>
                    <a:pt x="753" y="261"/>
                  </a:lnTo>
                  <a:lnTo>
                    <a:pt x="756" y="262"/>
                  </a:lnTo>
                  <a:lnTo>
                    <a:pt x="756" y="262"/>
                  </a:lnTo>
                  <a:lnTo>
                    <a:pt x="759" y="265"/>
                  </a:lnTo>
                  <a:lnTo>
                    <a:pt x="759" y="268"/>
                  </a:lnTo>
                  <a:lnTo>
                    <a:pt x="757" y="271"/>
                  </a:lnTo>
                  <a:lnTo>
                    <a:pt x="754" y="274"/>
                  </a:lnTo>
                  <a:lnTo>
                    <a:pt x="749" y="279"/>
                  </a:lnTo>
                  <a:lnTo>
                    <a:pt x="746" y="284"/>
                  </a:lnTo>
                  <a:lnTo>
                    <a:pt x="746" y="284"/>
                  </a:lnTo>
                  <a:lnTo>
                    <a:pt x="744" y="288"/>
                  </a:lnTo>
                  <a:lnTo>
                    <a:pt x="744" y="291"/>
                  </a:lnTo>
                  <a:lnTo>
                    <a:pt x="744" y="293"/>
                  </a:lnTo>
                  <a:lnTo>
                    <a:pt x="743" y="296"/>
                  </a:lnTo>
                  <a:lnTo>
                    <a:pt x="743" y="296"/>
                  </a:lnTo>
                  <a:lnTo>
                    <a:pt x="742" y="299"/>
                  </a:lnTo>
                  <a:lnTo>
                    <a:pt x="743" y="301"/>
                  </a:lnTo>
                  <a:lnTo>
                    <a:pt x="747" y="299"/>
                  </a:lnTo>
                  <a:lnTo>
                    <a:pt x="754" y="296"/>
                  </a:lnTo>
                  <a:lnTo>
                    <a:pt x="754" y="296"/>
                  </a:lnTo>
                  <a:lnTo>
                    <a:pt x="769" y="286"/>
                  </a:lnTo>
                  <a:lnTo>
                    <a:pt x="784" y="279"/>
                  </a:lnTo>
                  <a:lnTo>
                    <a:pt x="784" y="279"/>
                  </a:lnTo>
                  <a:lnTo>
                    <a:pt x="787" y="278"/>
                  </a:lnTo>
                  <a:lnTo>
                    <a:pt x="791" y="278"/>
                  </a:lnTo>
                  <a:lnTo>
                    <a:pt x="791" y="278"/>
                  </a:lnTo>
                  <a:lnTo>
                    <a:pt x="794" y="274"/>
                  </a:lnTo>
                  <a:lnTo>
                    <a:pt x="796" y="271"/>
                  </a:lnTo>
                  <a:lnTo>
                    <a:pt x="796" y="271"/>
                  </a:lnTo>
                  <a:lnTo>
                    <a:pt x="813" y="264"/>
                  </a:lnTo>
                  <a:lnTo>
                    <a:pt x="821" y="259"/>
                  </a:lnTo>
                  <a:lnTo>
                    <a:pt x="826" y="255"/>
                  </a:lnTo>
                  <a:lnTo>
                    <a:pt x="826" y="255"/>
                  </a:lnTo>
                  <a:lnTo>
                    <a:pt x="831" y="248"/>
                  </a:lnTo>
                  <a:lnTo>
                    <a:pt x="834" y="245"/>
                  </a:lnTo>
                  <a:lnTo>
                    <a:pt x="837" y="244"/>
                  </a:lnTo>
                  <a:lnTo>
                    <a:pt x="837" y="244"/>
                  </a:lnTo>
                  <a:lnTo>
                    <a:pt x="838" y="244"/>
                  </a:lnTo>
                  <a:lnTo>
                    <a:pt x="841" y="245"/>
                  </a:lnTo>
                  <a:lnTo>
                    <a:pt x="843" y="247"/>
                  </a:lnTo>
                  <a:lnTo>
                    <a:pt x="847" y="248"/>
                  </a:lnTo>
                  <a:lnTo>
                    <a:pt x="847" y="248"/>
                  </a:lnTo>
                  <a:lnTo>
                    <a:pt x="855" y="248"/>
                  </a:lnTo>
                  <a:lnTo>
                    <a:pt x="858" y="247"/>
                  </a:lnTo>
                  <a:lnTo>
                    <a:pt x="857" y="245"/>
                  </a:lnTo>
                  <a:lnTo>
                    <a:pt x="857" y="245"/>
                  </a:lnTo>
                  <a:lnTo>
                    <a:pt x="855" y="241"/>
                  </a:lnTo>
                  <a:lnTo>
                    <a:pt x="857" y="239"/>
                  </a:lnTo>
                  <a:lnTo>
                    <a:pt x="864" y="238"/>
                  </a:lnTo>
                  <a:lnTo>
                    <a:pt x="864" y="238"/>
                  </a:lnTo>
                  <a:lnTo>
                    <a:pt x="867" y="237"/>
                  </a:lnTo>
                  <a:lnTo>
                    <a:pt x="870" y="234"/>
                  </a:lnTo>
                  <a:lnTo>
                    <a:pt x="871" y="231"/>
                  </a:lnTo>
                  <a:lnTo>
                    <a:pt x="874" y="229"/>
                  </a:lnTo>
                  <a:lnTo>
                    <a:pt x="874" y="229"/>
                  </a:lnTo>
                  <a:lnTo>
                    <a:pt x="877" y="229"/>
                  </a:lnTo>
                  <a:lnTo>
                    <a:pt x="878" y="228"/>
                  </a:lnTo>
                  <a:lnTo>
                    <a:pt x="880" y="224"/>
                  </a:lnTo>
                  <a:lnTo>
                    <a:pt x="881" y="219"/>
                  </a:lnTo>
                  <a:lnTo>
                    <a:pt x="882" y="218"/>
                  </a:lnTo>
                  <a:lnTo>
                    <a:pt x="884" y="218"/>
                  </a:lnTo>
                  <a:lnTo>
                    <a:pt x="884" y="218"/>
                  </a:lnTo>
                  <a:lnTo>
                    <a:pt x="887" y="218"/>
                  </a:lnTo>
                  <a:lnTo>
                    <a:pt x="890" y="221"/>
                  </a:lnTo>
                  <a:lnTo>
                    <a:pt x="894" y="222"/>
                  </a:lnTo>
                  <a:lnTo>
                    <a:pt x="897" y="222"/>
                  </a:lnTo>
                  <a:lnTo>
                    <a:pt x="897" y="222"/>
                  </a:lnTo>
                  <a:lnTo>
                    <a:pt x="902" y="224"/>
                  </a:lnTo>
                  <a:lnTo>
                    <a:pt x="902" y="224"/>
                  </a:lnTo>
                  <a:lnTo>
                    <a:pt x="905" y="221"/>
                  </a:lnTo>
                  <a:lnTo>
                    <a:pt x="905" y="221"/>
                  </a:lnTo>
                  <a:lnTo>
                    <a:pt x="905" y="211"/>
                  </a:lnTo>
                  <a:lnTo>
                    <a:pt x="905" y="205"/>
                  </a:lnTo>
                  <a:lnTo>
                    <a:pt x="905" y="205"/>
                  </a:lnTo>
                  <a:lnTo>
                    <a:pt x="904" y="201"/>
                  </a:lnTo>
                  <a:lnTo>
                    <a:pt x="904" y="198"/>
                  </a:lnTo>
                  <a:lnTo>
                    <a:pt x="904" y="192"/>
                  </a:lnTo>
                  <a:lnTo>
                    <a:pt x="904" y="192"/>
                  </a:lnTo>
                  <a:lnTo>
                    <a:pt x="902" y="185"/>
                  </a:lnTo>
                  <a:lnTo>
                    <a:pt x="904" y="183"/>
                  </a:lnTo>
                  <a:lnTo>
                    <a:pt x="907" y="181"/>
                  </a:lnTo>
                  <a:lnTo>
                    <a:pt x="907" y="181"/>
                  </a:lnTo>
                  <a:lnTo>
                    <a:pt x="909" y="180"/>
                  </a:lnTo>
                  <a:lnTo>
                    <a:pt x="912" y="177"/>
                  </a:lnTo>
                  <a:lnTo>
                    <a:pt x="915" y="174"/>
                  </a:lnTo>
                  <a:lnTo>
                    <a:pt x="918" y="174"/>
                  </a:lnTo>
                  <a:lnTo>
                    <a:pt x="919" y="174"/>
                  </a:lnTo>
                  <a:lnTo>
                    <a:pt x="919" y="174"/>
                  </a:lnTo>
                  <a:lnTo>
                    <a:pt x="924" y="177"/>
                  </a:lnTo>
                  <a:lnTo>
                    <a:pt x="928" y="177"/>
                  </a:lnTo>
                  <a:lnTo>
                    <a:pt x="932" y="177"/>
                  </a:lnTo>
                  <a:lnTo>
                    <a:pt x="934" y="175"/>
                  </a:lnTo>
                  <a:lnTo>
                    <a:pt x="934" y="174"/>
                  </a:lnTo>
                  <a:lnTo>
                    <a:pt x="934" y="174"/>
                  </a:lnTo>
                  <a:lnTo>
                    <a:pt x="935" y="171"/>
                  </a:lnTo>
                  <a:lnTo>
                    <a:pt x="936" y="170"/>
                  </a:lnTo>
                  <a:lnTo>
                    <a:pt x="939" y="167"/>
                  </a:lnTo>
                  <a:lnTo>
                    <a:pt x="941" y="164"/>
                  </a:lnTo>
                  <a:lnTo>
                    <a:pt x="941" y="164"/>
                  </a:lnTo>
                  <a:lnTo>
                    <a:pt x="942" y="160"/>
                  </a:lnTo>
                  <a:lnTo>
                    <a:pt x="945" y="157"/>
                  </a:lnTo>
                  <a:lnTo>
                    <a:pt x="948" y="155"/>
                  </a:lnTo>
                  <a:lnTo>
                    <a:pt x="951" y="151"/>
                  </a:lnTo>
                  <a:lnTo>
                    <a:pt x="951" y="151"/>
                  </a:lnTo>
                  <a:lnTo>
                    <a:pt x="954" y="140"/>
                  </a:lnTo>
                  <a:lnTo>
                    <a:pt x="956" y="134"/>
                  </a:lnTo>
                  <a:lnTo>
                    <a:pt x="959" y="131"/>
                  </a:lnTo>
                  <a:lnTo>
                    <a:pt x="959" y="131"/>
                  </a:lnTo>
                  <a:lnTo>
                    <a:pt x="961" y="128"/>
                  </a:lnTo>
                  <a:lnTo>
                    <a:pt x="961" y="127"/>
                  </a:lnTo>
                  <a:lnTo>
                    <a:pt x="959" y="123"/>
                  </a:lnTo>
                  <a:lnTo>
                    <a:pt x="959" y="118"/>
                  </a:lnTo>
                  <a:lnTo>
                    <a:pt x="959" y="118"/>
                  </a:lnTo>
                  <a:close/>
                  <a:moveTo>
                    <a:pt x="726" y="567"/>
                  </a:moveTo>
                  <a:lnTo>
                    <a:pt x="726" y="567"/>
                  </a:lnTo>
                  <a:lnTo>
                    <a:pt x="725" y="574"/>
                  </a:lnTo>
                  <a:lnTo>
                    <a:pt x="725" y="579"/>
                  </a:lnTo>
                  <a:lnTo>
                    <a:pt x="726" y="584"/>
                  </a:lnTo>
                  <a:lnTo>
                    <a:pt x="727" y="588"/>
                  </a:lnTo>
                  <a:lnTo>
                    <a:pt x="732" y="594"/>
                  </a:lnTo>
                  <a:lnTo>
                    <a:pt x="734" y="595"/>
                  </a:lnTo>
                  <a:lnTo>
                    <a:pt x="734" y="595"/>
                  </a:lnTo>
                  <a:lnTo>
                    <a:pt x="740" y="587"/>
                  </a:lnTo>
                  <a:lnTo>
                    <a:pt x="749" y="571"/>
                  </a:lnTo>
                  <a:lnTo>
                    <a:pt x="754" y="554"/>
                  </a:lnTo>
                  <a:lnTo>
                    <a:pt x="756" y="548"/>
                  </a:lnTo>
                  <a:lnTo>
                    <a:pt x="754" y="545"/>
                  </a:lnTo>
                  <a:lnTo>
                    <a:pt x="754" y="545"/>
                  </a:lnTo>
                  <a:lnTo>
                    <a:pt x="753" y="544"/>
                  </a:lnTo>
                  <a:lnTo>
                    <a:pt x="749" y="542"/>
                  </a:lnTo>
                  <a:lnTo>
                    <a:pt x="744" y="544"/>
                  </a:lnTo>
                  <a:lnTo>
                    <a:pt x="740" y="547"/>
                  </a:lnTo>
                  <a:lnTo>
                    <a:pt x="736" y="550"/>
                  </a:lnTo>
                  <a:lnTo>
                    <a:pt x="732" y="555"/>
                  </a:lnTo>
                  <a:lnTo>
                    <a:pt x="729" y="561"/>
                  </a:lnTo>
                  <a:lnTo>
                    <a:pt x="726" y="567"/>
                  </a:lnTo>
                  <a:lnTo>
                    <a:pt x="726" y="567"/>
                  </a:lnTo>
                  <a:close/>
                  <a:moveTo>
                    <a:pt x="557" y="632"/>
                  </a:moveTo>
                  <a:lnTo>
                    <a:pt x="557" y="632"/>
                  </a:lnTo>
                  <a:lnTo>
                    <a:pt x="551" y="633"/>
                  </a:lnTo>
                  <a:lnTo>
                    <a:pt x="544" y="638"/>
                  </a:lnTo>
                  <a:lnTo>
                    <a:pt x="542" y="641"/>
                  </a:lnTo>
                  <a:lnTo>
                    <a:pt x="540" y="645"/>
                  </a:lnTo>
                  <a:lnTo>
                    <a:pt x="540" y="649"/>
                  </a:lnTo>
                  <a:lnTo>
                    <a:pt x="541" y="653"/>
                  </a:lnTo>
                  <a:lnTo>
                    <a:pt x="541" y="653"/>
                  </a:lnTo>
                  <a:lnTo>
                    <a:pt x="544" y="658"/>
                  </a:lnTo>
                  <a:lnTo>
                    <a:pt x="548" y="659"/>
                  </a:lnTo>
                  <a:lnTo>
                    <a:pt x="552" y="660"/>
                  </a:lnTo>
                  <a:lnTo>
                    <a:pt x="557" y="659"/>
                  </a:lnTo>
                  <a:lnTo>
                    <a:pt x="565" y="656"/>
                  </a:lnTo>
                  <a:lnTo>
                    <a:pt x="567" y="653"/>
                  </a:lnTo>
                  <a:lnTo>
                    <a:pt x="568" y="652"/>
                  </a:lnTo>
                  <a:lnTo>
                    <a:pt x="568" y="652"/>
                  </a:lnTo>
                  <a:lnTo>
                    <a:pt x="569" y="648"/>
                  </a:lnTo>
                  <a:lnTo>
                    <a:pt x="574" y="642"/>
                  </a:lnTo>
                  <a:lnTo>
                    <a:pt x="577" y="636"/>
                  </a:lnTo>
                  <a:lnTo>
                    <a:pt x="577" y="633"/>
                  </a:lnTo>
                  <a:lnTo>
                    <a:pt x="577" y="633"/>
                  </a:lnTo>
                  <a:lnTo>
                    <a:pt x="577" y="632"/>
                  </a:lnTo>
                  <a:lnTo>
                    <a:pt x="574" y="631"/>
                  </a:lnTo>
                  <a:lnTo>
                    <a:pt x="569" y="631"/>
                  </a:lnTo>
                  <a:lnTo>
                    <a:pt x="557" y="632"/>
                  </a:lnTo>
                  <a:lnTo>
                    <a:pt x="557" y="63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8" name="Freeform 330">
              <a:extLst>
                <a:ext uri="{FF2B5EF4-FFF2-40B4-BE49-F238E27FC236}">
                  <a16:creationId xmlns:a16="http://schemas.microsoft.com/office/drawing/2014/main" id="{7E30B448-DABC-426D-9A2E-5E8E691DAA5A}"/>
                </a:ext>
              </a:extLst>
            </p:cNvPr>
            <p:cNvSpPr>
              <a:spLocks noEditPoints="1"/>
            </p:cNvSpPr>
            <p:nvPr/>
          </p:nvSpPr>
          <p:spPr bwMode="auto">
            <a:xfrm>
              <a:off x="6738627" y="3227694"/>
              <a:ext cx="210780" cy="301316"/>
            </a:xfrm>
            <a:custGeom>
              <a:avLst/>
              <a:gdLst/>
              <a:ahLst/>
              <a:cxnLst>
                <a:cxn ang="0">
                  <a:pos x="94" y="85"/>
                </a:cxn>
                <a:cxn ang="0">
                  <a:pos x="100" y="98"/>
                </a:cxn>
                <a:cxn ang="0">
                  <a:pos x="105" y="108"/>
                </a:cxn>
                <a:cxn ang="0">
                  <a:pos x="111" y="115"/>
                </a:cxn>
                <a:cxn ang="0">
                  <a:pos x="119" y="135"/>
                </a:cxn>
                <a:cxn ang="0">
                  <a:pos x="125" y="131"/>
                </a:cxn>
                <a:cxn ang="0">
                  <a:pos x="132" y="122"/>
                </a:cxn>
                <a:cxn ang="0">
                  <a:pos x="128" y="102"/>
                </a:cxn>
                <a:cxn ang="0">
                  <a:pos x="110" y="92"/>
                </a:cxn>
                <a:cxn ang="0">
                  <a:pos x="104" y="81"/>
                </a:cxn>
                <a:cxn ang="0">
                  <a:pos x="95" y="72"/>
                </a:cxn>
                <a:cxn ang="0">
                  <a:pos x="74" y="72"/>
                </a:cxn>
                <a:cxn ang="0">
                  <a:pos x="68" y="57"/>
                </a:cxn>
                <a:cxn ang="0">
                  <a:pos x="74" y="39"/>
                </a:cxn>
                <a:cxn ang="0">
                  <a:pos x="81" y="20"/>
                </a:cxn>
                <a:cxn ang="0">
                  <a:pos x="77" y="1"/>
                </a:cxn>
                <a:cxn ang="0">
                  <a:pos x="58" y="0"/>
                </a:cxn>
                <a:cxn ang="0">
                  <a:pos x="50" y="7"/>
                </a:cxn>
                <a:cxn ang="0">
                  <a:pos x="48" y="38"/>
                </a:cxn>
                <a:cxn ang="0">
                  <a:pos x="41" y="35"/>
                </a:cxn>
                <a:cxn ang="0">
                  <a:pos x="46" y="58"/>
                </a:cxn>
                <a:cxn ang="0">
                  <a:pos x="50" y="69"/>
                </a:cxn>
                <a:cxn ang="0">
                  <a:pos x="60" y="76"/>
                </a:cxn>
                <a:cxn ang="0">
                  <a:pos x="73" y="76"/>
                </a:cxn>
                <a:cxn ang="0">
                  <a:pos x="50" y="84"/>
                </a:cxn>
                <a:cxn ang="0">
                  <a:pos x="58" y="101"/>
                </a:cxn>
                <a:cxn ang="0">
                  <a:pos x="67" y="96"/>
                </a:cxn>
                <a:cxn ang="0">
                  <a:pos x="50" y="84"/>
                </a:cxn>
                <a:cxn ang="0">
                  <a:pos x="84" y="128"/>
                </a:cxn>
                <a:cxn ang="0">
                  <a:pos x="88" y="128"/>
                </a:cxn>
                <a:cxn ang="0">
                  <a:pos x="84" y="142"/>
                </a:cxn>
                <a:cxn ang="0">
                  <a:pos x="90" y="156"/>
                </a:cxn>
                <a:cxn ang="0">
                  <a:pos x="107" y="132"/>
                </a:cxn>
                <a:cxn ang="0">
                  <a:pos x="101" y="129"/>
                </a:cxn>
                <a:cxn ang="0">
                  <a:pos x="98" y="122"/>
                </a:cxn>
                <a:cxn ang="0">
                  <a:pos x="75" y="108"/>
                </a:cxn>
                <a:cxn ang="0">
                  <a:pos x="74" y="129"/>
                </a:cxn>
                <a:cxn ang="0">
                  <a:pos x="7" y="153"/>
                </a:cxn>
                <a:cxn ang="0">
                  <a:pos x="1" y="166"/>
                </a:cxn>
                <a:cxn ang="0">
                  <a:pos x="30" y="139"/>
                </a:cxn>
                <a:cxn ang="0">
                  <a:pos x="34" y="122"/>
                </a:cxn>
                <a:cxn ang="0">
                  <a:pos x="21" y="139"/>
                </a:cxn>
                <a:cxn ang="0">
                  <a:pos x="108" y="150"/>
                </a:cxn>
                <a:cxn ang="0">
                  <a:pos x="117" y="140"/>
                </a:cxn>
                <a:cxn ang="0">
                  <a:pos x="105" y="149"/>
                </a:cxn>
                <a:cxn ang="0">
                  <a:pos x="149" y="179"/>
                </a:cxn>
                <a:cxn ang="0">
                  <a:pos x="144" y="146"/>
                </a:cxn>
                <a:cxn ang="0">
                  <a:pos x="132" y="145"/>
                </a:cxn>
                <a:cxn ang="0">
                  <a:pos x="134" y="152"/>
                </a:cxn>
                <a:cxn ang="0">
                  <a:pos x="124" y="158"/>
                </a:cxn>
                <a:cxn ang="0">
                  <a:pos x="114" y="163"/>
                </a:cxn>
                <a:cxn ang="0">
                  <a:pos x="110" y="166"/>
                </a:cxn>
                <a:cxn ang="0">
                  <a:pos x="91" y="165"/>
                </a:cxn>
                <a:cxn ang="0">
                  <a:pos x="77" y="176"/>
                </a:cxn>
                <a:cxn ang="0">
                  <a:pos x="75" y="189"/>
                </a:cxn>
                <a:cxn ang="0">
                  <a:pos x="90" y="182"/>
                </a:cxn>
                <a:cxn ang="0">
                  <a:pos x="101" y="177"/>
                </a:cxn>
                <a:cxn ang="0">
                  <a:pos x="111" y="203"/>
                </a:cxn>
                <a:cxn ang="0">
                  <a:pos x="128" y="212"/>
                </a:cxn>
                <a:cxn ang="0">
                  <a:pos x="132" y="205"/>
                </a:cxn>
                <a:cxn ang="0">
                  <a:pos x="132" y="190"/>
                </a:cxn>
                <a:cxn ang="0">
                  <a:pos x="148" y="186"/>
                </a:cxn>
              </a:cxnLst>
              <a:rect l="0" t="0" r="r" b="b"/>
              <a:pathLst>
                <a:path w="149" h="213">
                  <a:moveTo>
                    <a:pt x="81" y="79"/>
                  </a:moveTo>
                  <a:lnTo>
                    <a:pt x="81" y="79"/>
                  </a:lnTo>
                  <a:lnTo>
                    <a:pt x="84" y="79"/>
                  </a:lnTo>
                  <a:lnTo>
                    <a:pt x="88" y="81"/>
                  </a:lnTo>
                  <a:lnTo>
                    <a:pt x="94" y="85"/>
                  </a:lnTo>
                  <a:lnTo>
                    <a:pt x="98" y="89"/>
                  </a:lnTo>
                  <a:lnTo>
                    <a:pt x="100" y="92"/>
                  </a:lnTo>
                  <a:lnTo>
                    <a:pt x="100" y="94"/>
                  </a:lnTo>
                  <a:lnTo>
                    <a:pt x="100" y="94"/>
                  </a:lnTo>
                  <a:lnTo>
                    <a:pt x="100" y="98"/>
                  </a:lnTo>
                  <a:lnTo>
                    <a:pt x="100" y="103"/>
                  </a:lnTo>
                  <a:lnTo>
                    <a:pt x="102" y="108"/>
                  </a:lnTo>
                  <a:lnTo>
                    <a:pt x="102" y="109"/>
                  </a:lnTo>
                  <a:lnTo>
                    <a:pt x="105" y="108"/>
                  </a:lnTo>
                  <a:lnTo>
                    <a:pt x="105" y="108"/>
                  </a:lnTo>
                  <a:lnTo>
                    <a:pt x="108" y="106"/>
                  </a:lnTo>
                  <a:lnTo>
                    <a:pt x="111" y="108"/>
                  </a:lnTo>
                  <a:lnTo>
                    <a:pt x="112" y="111"/>
                  </a:lnTo>
                  <a:lnTo>
                    <a:pt x="111" y="115"/>
                  </a:lnTo>
                  <a:lnTo>
                    <a:pt x="111" y="115"/>
                  </a:lnTo>
                  <a:lnTo>
                    <a:pt x="111" y="118"/>
                  </a:lnTo>
                  <a:lnTo>
                    <a:pt x="111" y="121"/>
                  </a:lnTo>
                  <a:lnTo>
                    <a:pt x="114" y="125"/>
                  </a:lnTo>
                  <a:lnTo>
                    <a:pt x="117" y="129"/>
                  </a:lnTo>
                  <a:lnTo>
                    <a:pt x="119" y="135"/>
                  </a:lnTo>
                  <a:lnTo>
                    <a:pt x="119" y="135"/>
                  </a:lnTo>
                  <a:lnTo>
                    <a:pt x="121" y="139"/>
                  </a:lnTo>
                  <a:lnTo>
                    <a:pt x="122" y="138"/>
                  </a:lnTo>
                  <a:lnTo>
                    <a:pt x="124" y="135"/>
                  </a:lnTo>
                  <a:lnTo>
                    <a:pt x="125" y="131"/>
                  </a:lnTo>
                  <a:lnTo>
                    <a:pt x="125" y="131"/>
                  </a:lnTo>
                  <a:lnTo>
                    <a:pt x="124" y="128"/>
                  </a:lnTo>
                  <a:lnTo>
                    <a:pt x="125" y="126"/>
                  </a:lnTo>
                  <a:lnTo>
                    <a:pt x="132" y="122"/>
                  </a:lnTo>
                  <a:lnTo>
                    <a:pt x="132" y="122"/>
                  </a:lnTo>
                  <a:lnTo>
                    <a:pt x="134" y="119"/>
                  </a:lnTo>
                  <a:lnTo>
                    <a:pt x="134" y="118"/>
                  </a:lnTo>
                  <a:lnTo>
                    <a:pt x="134" y="113"/>
                  </a:lnTo>
                  <a:lnTo>
                    <a:pt x="128" y="102"/>
                  </a:lnTo>
                  <a:lnTo>
                    <a:pt x="128" y="102"/>
                  </a:lnTo>
                  <a:lnTo>
                    <a:pt x="125" y="99"/>
                  </a:lnTo>
                  <a:lnTo>
                    <a:pt x="122" y="98"/>
                  </a:lnTo>
                  <a:lnTo>
                    <a:pt x="117" y="95"/>
                  </a:lnTo>
                  <a:lnTo>
                    <a:pt x="111" y="94"/>
                  </a:lnTo>
                  <a:lnTo>
                    <a:pt x="110" y="92"/>
                  </a:lnTo>
                  <a:lnTo>
                    <a:pt x="110" y="89"/>
                  </a:lnTo>
                  <a:lnTo>
                    <a:pt x="110" y="89"/>
                  </a:lnTo>
                  <a:lnTo>
                    <a:pt x="110" y="86"/>
                  </a:lnTo>
                  <a:lnTo>
                    <a:pt x="108" y="85"/>
                  </a:lnTo>
                  <a:lnTo>
                    <a:pt x="104" y="81"/>
                  </a:lnTo>
                  <a:lnTo>
                    <a:pt x="101" y="78"/>
                  </a:lnTo>
                  <a:lnTo>
                    <a:pt x="98" y="75"/>
                  </a:lnTo>
                  <a:lnTo>
                    <a:pt x="98" y="75"/>
                  </a:lnTo>
                  <a:lnTo>
                    <a:pt x="98" y="74"/>
                  </a:lnTo>
                  <a:lnTo>
                    <a:pt x="95" y="72"/>
                  </a:lnTo>
                  <a:lnTo>
                    <a:pt x="90" y="69"/>
                  </a:lnTo>
                  <a:lnTo>
                    <a:pt x="83" y="69"/>
                  </a:lnTo>
                  <a:lnTo>
                    <a:pt x="77" y="71"/>
                  </a:lnTo>
                  <a:lnTo>
                    <a:pt x="77" y="71"/>
                  </a:lnTo>
                  <a:lnTo>
                    <a:pt x="74" y="72"/>
                  </a:lnTo>
                  <a:lnTo>
                    <a:pt x="73" y="72"/>
                  </a:lnTo>
                  <a:lnTo>
                    <a:pt x="71" y="68"/>
                  </a:lnTo>
                  <a:lnTo>
                    <a:pt x="71" y="62"/>
                  </a:lnTo>
                  <a:lnTo>
                    <a:pt x="70" y="59"/>
                  </a:lnTo>
                  <a:lnTo>
                    <a:pt x="68" y="57"/>
                  </a:lnTo>
                  <a:lnTo>
                    <a:pt x="68" y="57"/>
                  </a:lnTo>
                  <a:lnTo>
                    <a:pt x="67" y="54"/>
                  </a:lnTo>
                  <a:lnTo>
                    <a:pt x="67" y="51"/>
                  </a:lnTo>
                  <a:lnTo>
                    <a:pt x="68" y="45"/>
                  </a:lnTo>
                  <a:lnTo>
                    <a:pt x="74" y="39"/>
                  </a:lnTo>
                  <a:lnTo>
                    <a:pt x="80" y="34"/>
                  </a:lnTo>
                  <a:lnTo>
                    <a:pt x="80" y="34"/>
                  </a:lnTo>
                  <a:lnTo>
                    <a:pt x="81" y="31"/>
                  </a:lnTo>
                  <a:lnTo>
                    <a:pt x="81" y="27"/>
                  </a:lnTo>
                  <a:lnTo>
                    <a:pt x="81" y="20"/>
                  </a:lnTo>
                  <a:lnTo>
                    <a:pt x="78" y="12"/>
                  </a:lnTo>
                  <a:lnTo>
                    <a:pt x="78" y="8"/>
                  </a:lnTo>
                  <a:lnTo>
                    <a:pt x="78" y="8"/>
                  </a:lnTo>
                  <a:lnTo>
                    <a:pt x="78" y="2"/>
                  </a:lnTo>
                  <a:lnTo>
                    <a:pt x="77" y="1"/>
                  </a:lnTo>
                  <a:lnTo>
                    <a:pt x="75" y="2"/>
                  </a:lnTo>
                  <a:lnTo>
                    <a:pt x="75" y="2"/>
                  </a:lnTo>
                  <a:lnTo>
                    <a:pt x="71" y="2"/>
                  </a:lnTo>
                  <a:lnTo>
                    <a:pt x="64" y="0"/>
                  </a:lnTo>
                  <a:lnTo>
                    <a:pt x="58" y="0"/>
                  </a:lnTo>
                  <a:lnTo>
                    <a:pt x="54" y="0"/>
                  </a:lnTo>
                  <a:lnTo>
                    <a:pt x="53" y="0"/>
                  </a:lnTo>
                  <a:lnTo>
                    <a:pt x="53" y="0"/>
                  </a:lnTo>
                  <a:lnTo>
                    <a:pt x="50" y="2"/>
                  </a:lnTo>
                  <a:lnTo>
                    <a:pt x="50" y="7"/>
                  </a:lnTo>
                  <a:lnTo>
                    <a:pt x="48" y="20"/>
                  </a:lnTo>
                  <a:lnTo>
                    <a:pt x="50" y="31"/>
                  </a:lnTo>
                  <a:lnTo>
                    <a:pt x="50" y="35"/>
                  </a:lnTo>
                  <a:lnTo>
                    <a:pt x="48" y="38"/>
                  </a:lnTo>
                  <a:lnTo>
                    <a:pt x="48" y="38"/>
                  </a:lnTo>
                  <a:lnTo>
                    <a:pt x="47" y="38"/>
                  </a:lnTo>
                  <a:lnTo>
                    <a:pt x="44" y="37"/>
                  </a:lnTo>
                  <a:lnTo>
                    <a:pt x="43" y="35"/>
                  </a:lnTo>
                  <a:lnTo>
                    <a:pt x="41" y="35"/>
                  </a:lnTo>
                  <a:lnTo>
                    <a:pt x="41" y="35"/>
                  </a:lnTo>
                  <a:lnTo>
                    <a:pt x="41" y="41"/>
                  </a:lnTo>
                  <a:lnTo>
                    <a:pt x="41" y="48"/>
                  </a:lnTo>
                  <a:lnTo>
                    <a:pt x="43" y="55"/>
                  </a:lnTo>
                  <a:lnTo>
                    <a:pt x="44" y="57"/>
                  </a:lnTo>
                  <a:lnTo>
                    <a:pt x="46" y="58"/>
                  </a:lnTo>
                  <a:lnTo>
                    <a:pt x="46" y="58"/>
                  </a:lnTo>
                  <a:lnTo>
                    <a:pt x="48" y="58"/>
                  </a:lnTo>
                  <a:lnTo>
                    <a:pt x="50" y="61"/>
                  </a:lnTo>
                  <a:lnTo>
                    <a:pt x="50" y="65"/>
                  </a:lnTo>
                  <a:lnTo>
                    <a:pt x="50" y="69"/>
                  </a:lnTo>
                  <a:lnTo>
                    <a:pt x="50" y="69"/>
                  </a:lnTo>
                  <a:lnTo>
                    <a:pt x="50" y="72"/>
                  </a:lnTo>
                  <a:lnTo>
                    <a:pt x="50" y="74"/>
                  </a:lnTo>
                  <a:lnTo>
                    <a:pt x="54" y="76"/>
                  </a:lnTo>
                  <a:lnTo>
                    <a:pt x="60" y="76"/>
                  </a:lnTo>
                  <a:lnTo>
                    <a:pt x="65" y="75"/>
                  </a:lnTo>
                  <a:lnTo>
                    <a:pt x="65" y="75"/>
                  </a:lnTo>
                  <a:lnTo>
                    <a:pt x="68" y="74"/>
                  </a:lnTo>
                  <a:lnTo>
                    <a:pt x="71" y="75"/>
                  </a:lnTo>
                  <a:lnTo>
                    <a:pt x="73" y="76"/>
                  </a:lnTo>
                  <a:lnTo>
                    <a:pt x="75" y="79"/>
                  </a:lnTo>
                  <a:lnTo>
                    <a:pt x="78" y="79"/>
                  </a:lnTo>
                  <a:lnTo>
                    <a:pt x="81" y="79"/>
                  </a:lnTo>
                  <a:lnTo>
                    <a:pt x="81" y="79"/>
                  </a:lnTo>
                  <a:close/>
                  <a:moveTo>
                    <a:pt x="50" y="84"/>
                  </a:moveTo>
                  <a:lnTo>
                    <a:pt x="50" y="84"/>
                  </a:lnTo>
                  <a:lnTo>
                    <a:pt x="51" y="89"/>
                  </a:lnTo>
                  <a:lnTo>
                    <a:pt x="54" y="96"/>
                  </a:lnTo>
                  <a:lnTo>
                    <a:pt x="57" y="99"/>
                  </a:lnTo>
                  <a:lnTo>
                    <a:pt x="58" y="101"/>
                  </a:lnTo>
                  <a:lnTo>
                    <a:pt x="61" y="102"/>
                  </a:lnTo>
                  <a:lnTo>
                    <a:pt x="65" y="101"/>
                  </a:lnTo>
                  <a:lnTo>
                    <a:pt x="65" y="101"/>
                  </a:lnTo>
                  <a:lnTo>
                    <a:pt x="67" y="99"/>
                  </a:lnTo>
                  <a:lnTo>
                    <a:pt x="67" y="96"/>
                  </a:lnTo>
                  <a:lnTo>
                    <a:pt x="65" y="94"/>
                  </a:lnTo>
                  <a:lnTo>
                    <a:pt x="61" y="89"/>
                  </a:lnTo>
                  <a:lnTo>
                    <a:pt x="54" y="84"/>
                  </a:lnTo>
                  <a:lnTo>
                    <a:pt x="51" y="84"/>
                  </a:lnTo>
                  <a:lnTo>
                    <a:pt x="50" y="84"/>
                  </a:lnTo>
                  <a:lnTo>
                    <a:pt x="50" y="84"/>
                  </a:lnTo>
                  <a:close/>
                  <a:moveTo>
                    <a:pt x="77" y="131"/>
                  </a:moveTo>
                  <a:lnTo>
                    <a:pt x="77" y="131"/>
                  </a:lnTo>
                  <a:lnTo>
                    <a:pt x="81" y="129"/>
                  </a:lnTo>
                  <a:lnTo>
                    <a:pt x="84" y="128"/>
                  </a:lnTo>
                  <a:lnTo>
                    <a:pt x="85" y="125"/>
                  </a:lnTo>
                  <a:lnTo>
                    <a:pt x="85" y="125"/>
                  </a:lnTo>
                  <a:lnTo>
                    <a:pt x="85" y="125"/>
                  </a:lnTo>
                  <a:lnTo>
                    <a:pt x="87" y="125"/>
                  </a:lnTo>
                  <a:lnTo>
                    <a:pt x="88" y="128"/>
                  </a:lnTo>
                  <a:lnTo>
                    <a:pt x="88" y="133"/>
                  </a:lnTo>
                  <a:lnTo>
                    <a:pt x="88" y="136"/>
                  </a:lnTo>
                  <a:lnTo>
                    <a:pt x="87" y="138"/>
                  </a:lnTo>
                  <a:lnTo>
                    <a:pt x="87" y="138"/>
                  </a:lnTo>
                  <a:lnTo>
                    <a:pt x="84" y="142"/>
                  </a:lnTo>
                  <a:lnTo>
                    <a:pt x="84" y="148"/>
                  </a:lnTo>
                  <a:lnTo>
                    <a:pt x="85" y="153"/>
                  </a:lnTo>
                  <a:lnTo>
                    <a:pt x="87" y="155"/>
                  </a:lnTo>
                  <a:lnTo>
                    <a:pt x="90" y="156"/>
                  </a:lnTo>
                  <a:lnTo>
                    <a:pt x="90" y="156"/>
                  </a:lnTo>
                  <a:lnTo>
                    <a:pt x="91" y="155"/>
                  </a:lnTo>
                  <a:lnTo>
                    <a:pt x="95" y="153"/>
                  </a:lnTo>
                  <a:lnTo>
                    <a:pt x="101" y="145"/>
                  </a:lnTo>
                  <a:lnTo>
                    <a:pt x="105" y="136"/>
                  </a:lnTo>
                  <a:lnTo>
                    <a:pt x="107" y="132"/>
                  </a:lnTo>
                  <a:lnTo>
                    <a:pt x="107" y="131"/>
                  </a:lnTo>
                  <a:lnTo>
                    <a:pt x="107" y="131"/>
                  </a:lnTo>
                  <a:lnTo>
                    <a:pt x="105" y="129"/>
                  </a:lnTo>
                  <a:lnTo>
                    <a:pt x="104" y="129"/>
                  </a:lnTo>
                  <a:lnTo>
                    <a:pt x="101" y="129"/>
                  </a:lnTo>
                  <a:lnTo>
                    <a:pt x="100" y="129"/>
                  </a:lnTo>
                  <a:lnTo>
                    <a:pt x="100" y="128"/>
                  </a:lnTo>
                  <a:lnTo>
                    <a:pt x="100" y="128"/>
                  </a:lnTo>
                  <a:lnTo>
                    <a:pt x="100" y="125"/>
                  </a:lnTo>
                  <a:lnTo>
                    <a:pt x="98" y="122"/>
                  </a:lnTo>
                  <a:lnTo>
                    <a:pt x="91" y="115"/>
                  </a:lnTo>
                  <a:lnTo>
                    <a:pt x="83" y="109"/>
                  </a:lnTo>
                  <a:lnTo>
                    <a:pt x="78" y="108"/>
                  </a:lnTo>
                  <a:lnTo>
                    <a:pt x="75" y="108"/>
                  </a:lnTo>
                  <a:lnTo>
                    <a:pt x="75" y="108"/>
                  </a:lnTo>
                  <a:lnTo>
                    <a:pt x="74" y="109"/>
                  </a:lnTo>
                  <a:lnTo>
                    <a:pt x="73" y="112"/>
                  </a:lnTo>
                  <a:lnTo>
                    <a:pt x="71" y="121"/>
                  </a:lnTo>
                  <a:lnTo>
                    <a:pt x="73" y="128"/>
                  </a:lnTo>
                  <a:lnTo>
                    <a:pt x="74" y="129"/>
                  </a:lnTo>
                  <a:lnTo>
                    <a:pt x="77" y="131"/>
                  </a:lnTo>
                  <a:lnTo>
                    <a:pt x="77" y="131"/>
                  </a:lnTo>
                  <a:close/>
                  <a:moveTo>
                    <a:pt x="21" y="139"/>
                  </a:moveTo>
                  <a:lnTo>
                    <a:pt x="21" y="139"/>
                  </a:lnTo>
                  <a:lnTo>
                    <a:pt x="7" y="153"/>
                  </a:lnTo>
                  <a:lnTo>
                    <a:pt x="1" y="160"/>
                  </a:lnTo>
                  <a:lnTo>
                    <a:pt x="0" y="163"/>
                  </a:lnTo>
                  <a:lnTo>
                    <a:pt x="0" y="166"/>
                  </a:lnTo>
                  <a:lnTo>
                    <a:pt x="0" y="166"/>
                  </a:lnTo>
                  <a:lnTo>
                    <a:pt x="1" y="166"/>
                  </a:lnTo>
                  <a:lnTo>
                    <a:pt x="4" y="165"/>
                  </a:lnTo>
                  <a:lnTo>
                    <a:pt x="13" y="156"/>
                  </a:lnTo>
                  <a:lnTo>
                    <a:pt x="21" y="146"/>
                  </a:lnTo>
                  <a:lnTo>
                    <a:pt x="30" y="139"/>
                  </a:lnTo>
                  <a:lnTo>
                    <a:pt x="30" y="139"/>
                  </a:lnTo>
                  <a:lnTo>
                    <a:pt x="34" y="133"/>
                  </a:lnTo>
                  <a:lnTo>
                    <a:pt x="36" y="129"/>
                  </a:lnTo>
                  <a:lnTo>
                    <a:pt x="36" y="126"/>
                  </a:lnTo>
                  <a:lnTo>
                    <a:pt x="34" y="122"/>
                  </a:lnTo>
                  <a:lnTo>
                    <a:pt x="34" y="122"/>
                  </a:lnTo>
                  <a:lnTo>
                    <a:pt x="33" y="121"/>
                  </a:lnTo>
                  <a:lnTo>
                    <a:pt x="31" y="121"/>
                  </a:lnTo>
                  <a:lnTo>
                    <a:pt x="28" y="125"/>
                  </a:lnTo>
                  <a:lnTo>
                    <a:pt x="26" y="132"/>
                  </a:lnTo>
                  <a:lnTo>
                    <a:pt x="21" y="139"/>
                  </a:lnTo>
                  <a:lnTo>
                    <a:pt x="21" y="139"/>
                  </a:lnTo>
                  <a:close/>
                  <a:moveTo>
                    <a:pt x="105" y="149"/>
                  </a:moveTo>
                  <a:lnTo>
                    <a:pt x="105" y="149"/>
                  </a:lnTo>
                  <a:lnTo>
                    <a:pt x="107" y="149"/>
                  </a:lnTo>
                  <a:lnTo>
                    <a:pt x="108" y="150"/>
                  </a:lnTo>
                  <a:lnTo>
                    <a:pt x="114" y="148"/>
                  </a:lnTo>
                  <a:lnTo>
                    <a:pt x="117" y="145"/>
                  </a:lnTo>
                  <a:lnTo>
                    <a:pt x="118" y="143"/>
                  </a:lnTo>
                  <a:lnTo>
                    <a:pt x="117" y="140"/>
                  </a:lnTo>
                  <a:lnTo>
                    <a:pt x="117" y="140"/>
                  </a:lnTo>
                  <a:lnTo>
                    <a:pt x="115" y="139"/>
                  </a:lnTo>
                  <a:lnTo>
                    <a:pt x="114" y="139"/>
                  </a:lnTo>
                  <a:lnTo>
                    <a:pt x="110" y="142"/>
                  </a:lnTo>
                  <a:lnTo>
                    <a:pt x="105" y="145"/>
                  </a:lnTo>
                  <a:lnTo>
                    <a:pt x="105" y="149"/>
                  </a:lnTo>
                  <a:lnTo>
                    <a:pt x="105" y="149"/>
                  </a:lnTo>
                  <a:close/>
                  <a:moveTo>
                    <a:pt x="148" y="186"/>
                  </a:moveTo>
                  <a:lnTo>
                    <a:pt x="148" y="186"/>
                  </a:lnTo>
                  <a:lnTo>
                    <a:pt x="149" y="182"/>
                  </a:lnTo>
                  <a:lnTo>
                    <a:pt x="149" y="179"/>
                  </a:lnTo>
                  <a:lnTo>
                    <a:pt x="148" y="169"/>
                  </a:lnTo>
                  <a:lnTo>
                    <a:pt x="145" y="159"/>
                  </a:lnTo>
                  <a:lnTo>
                    <a:pt x="144" y="150"/>
                  </a:lnTo>
                  <a:lnTo>
                    <a:pt x="144" y="150"/>
                  </a:lnTo>
                  <a:lnTo>
                    <a:pt x="144" y="146"/>
                  </a:lnTo>
                  <a:lnTo>
                    <a:pt x="142" y="143"/>
                  </a:lnTo>
                  <a:lnTo>
                    <a:pt x="139" y="143"/>
                  </a:lnTo>
                  <a:lnTo>
                    <a:pt x="137" y="142"/>
                  </a:lnTo>
                  <a:lnTo>
                    <a:pt x="134" y="143"/>
                  </a:lnTo>
                  <a:lnTo>
                    <a:pt x="132" y="145"/>
                  </a:lnTo>
                  <a:lnTo>
                    <a:pt x="132" y="146"/>
                  </a:lnTo>
                  <a:lnTo>
                    <a:pt x="132" y="149"/>
                  </a:lnTo>
                  <a:lnTo>
                    <a:pt x="132" y="149"/>
                  </a:lnTo>
                  <a:lnTo>
                    <a:pt x="134" y="150"/>
                  </a:lnTo>
                  <a:lnTo>
                    <a:pt x="134" y="152"/>
                  </a:lnTo>
                  <a:lnTo>
                    <a:pt x="129" y="153"/>
                  </a:lnTo>
                  <a:lnTo>
                    <a:pt x="127" y="155"/>
                  </a:lnTo>
                  <a:lnTo>
                    <a:pt x="124" y="155"/>
                  </a:lnTo>
                  <a:lnTo>
                    <a:pt x="124" y="158"/>
                  </a:lnTo>
                  <a:lnTo>
                    <a:pt x="124" y="158"/>
                  </a:lnTo>
                  <a:lnTo>
                    <a:pt x="122" y="159"/>
                  </a:lnTo>
                  <a:lnTo>
                    <a:pt x="121" y="160"/>
                  </a:lnTo>
                  <a:lnTo>
                    <a:pt x="118" y="162"/>
                  </a:lnTo>
                  <a:lnTo>
                    <a:pt x="115" y="162"/>
                  </a:lnTo>
                  <a:lnTo>
                    <a:pt x="114" y="163"/>
                  </a:lnTo>
                  <a:lnTo>
                    <a:pt x="114" y="165"/>
                  </a:lnTo>
                  <a:lnTo>
                    <a:pt x="114" y="165"/>
                  </a:lnTo>
                  <a:lnTo>
                    <a:pt x="114" y="166"/>
                  </a:lnTo>
                  <a:lnTo>
                    <a:pt x="112" y="168"/>
                  </a:lnTo>
                  <a:lnTo>
                    <a:pt x="110" y="166"/>
                  </a:lnTo>
                  <a:lnTo>
                    <a:pt x="100" y="162"/>
                  </a:lnTo>
                  <a:lnTo>
                    <a:pt x="100" y="162"/>
                  </a:lnTo>
                  <a:lnTo>
                    <a:pt x="98" y="160"/>
                  </a:lnTo>
                  <a:lnTo>
                    <a:pt x="95" y="162"/>
                  </a:lnTo>
                  <a:lnTo>
                    <a:pt x="91" y="165"/>
                  </a:lnTo>
                  <a:lnTo>
                    <a:pt x="87" y="169"/>
                  </a:lnTo>
                  <a:lnTo>
                    <a:pt x="81" y="172"/>
                  </a:lnTo>
                  <a:lnTo>
                    <a:pt x="81" y="172"/>
                  </a:lnTo>
                  <a:lnTo>
                    <a:pt x="78" y="173"/>
                  </a:lnTo>
                  <a:lnTo>
                    <a:pt x="77" y="176"/>
                  </a:lnTo>
                  <a:lnTo>
                    <a:pt x="74" y="182"/>
                  </a:lnTo>
                  <a:lnTo>
                    <a:pt x="73" y="186"/>
                  </a:lnTo>
                  <a:lnTo>
                    <a:pt x="74" y="189"/>
                  </a:lnTo>
                  <a:lnTo>
                    <a:pt x="75" y="189"/>
                  </a:lnTo>
                  <a:lnTo>
                    <a:pt x="75" y="189"/>
                  </a:lnTo>
                  <a:lnTo>
                    <a:pt x="80" y="187"/>
                  </a:lnTo>
                  <a:lnTo>
                    <a:pt x="83" y="185"/>
                  </a:lnTo>
                  <a:lnTo>
                    <a:pt x="85" y="182"/>
                  </a:lnTo>
                  <a:lnTo>
                    <a:pt x="90" y="182"/>
                  </a:lnTo>
                  <a:lnTo>
                    <a:pt x="90" y="182"/>
                  </a:lnTo>
                  <a:lnTo>
                    <a:pt x="92" y="180"/>
                  </a:lnTo>
                  <a:lnTo>
                    <a:pt x="94" y="179"/>
                  </a:lnTo>
                  <a:lnTo>
                    <a:pt x="97" y="177"/>
                  </a:lnTo>
                  <a:lnTo>
                    <a:pt x="101" y="177"/>
                  </a:lnTo>
                  <a:lnTo>
                    <a:pt x="101" y="177"/>
                  </a:lnTo>
                  <a:lnTo>
                    <a:pt x="104" y="179"/>
                  </a:lnTo>
                  <a:lnTo>
                    <a:pt x="105" y="182"/>
                  </a:lnTo>
                  <a:lnTo>
                    <a:pt x="107" y="190"/>
                  </a:lnTo>
                  <a:lnTo>
                    <a:pt x="110" y="199"/>
                  </a:lnTo>
                  <a:lnTo>
                    <a:pt x="111" y="203"/>
                  </a:lnTo>
                  <a:lnTo>
                    <a:pt x="115" y="205"/>
                  </a:lnTo>
                  <a:lnTo>
                    <a:pt x="115" y="205"/>
                  </a:lnTo>
                  <a:lnTo>
                    <a:pt x="121" y="206"/>
                  </a:lnTo>
                  <a:lnTo>
                    <a:pt x="125" y="209"/>
                  </a:lnTo>
                  <a:lnTo>
                    <a:pt x="128" y="212"/>
                  </a:lnTo>
                  <a:lnTo>
                    <a:pt x="131" y="213"/>
                  </a:lnTo>
                  <a:lnTo>
                    <a:pt x="131" y="213"/>
                  </a:lnTo>
                  <a:lnTo>
                    <a:pt x="132" y="212"/>
                  </a:lnTo>
                  <a:lnTo>
                    <a:pt x="134" y="210"/>
                  </a:lnTo>
                  <a:lnTo>
                    <a:pt x="132" y="205"/>
                  </a:lnTo>
                  <a:lnTo>
                    <a:pt x="131" y="197"/>
                  </a:lnTo>
                  <a:lnTo>
                    <a:pt x="131" y="193"/>
                  </a:lnTo>
                  <a:lnTo>
                    <a:pt x="131" y="193"/>
                  </a:lnTo>
                  <a:lnTo>
                    <a:pt x="131" y="192"/>
                  </a:lnTo>
                  <a:lnTo>
                    <a:pt x="132" y="190"/>
                  </a:lnTo>
                  <a:lnTo>
                    <a:pt x="137" y="189"/>
                  </a:lnTo>
                  <a:lnTo>
                    <a:pt x="142" y="189"/>
                  </a:lnTo>
                  <a:lnTo>
                    <a:pt x="145" y="187"/>
                  </a:lnTo>
                  <a:lnTo>
                    <a:pt x="148" y="186"/>
                  </a:lnTo>
                  <a:lnTo>
                    <a:pt x="148" y="18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79" name="Freeform 331">
              <a:extLst>
                <a:ext uri="{FF2B5EF4-FFF2-40B4-BE49-F238E27FC236}">
                  <a16:creationId xmlns:a16="http://schemas.microsoft.com/office/drawing/2014/main" id="{5EB5E7EA-5796-4C02-A023-6A3DDBD6E08D}"/>
                </a:ext>
              </a:extLst>
            </p:cNvPr>
            <p:cNvSpPr>
              <a:spLocks noEditPoints="1"/>
            </p:cNvSpPr>
            <p:nvPr/>
          </p:nvSpPr>
          <p:spPr bwMode="auto">
            <a:xfrm>
              <a:off x="7277601" y="3715740"/>
              <a:ext cx="281512" cy="183902"/>
            </a:xfrm>
            <a:custGeom>
              <a:avLst/>
              <a:gdLst/>
              <a:ahLst/>
              <a:cxnLst>
                <a:cxn ang="0">
                  <a:pos x="140" y="116"/>
                </a:cxn>
                <a:cxn ang="0">
                  <a:pos x="135" y="110"/>
                </a:cxn>
                <a:cxn ang="0">
                  <a:pos x="130" y="106"/>
                </a:cxn>
                <a:cxn ang="0">
                  <a:pos x="120" y="101"/>
                </a:cxn>
                <a:cxn ang="0">
                  <a:pos x="114" y="91"/>
                </a:cxn>
                <a:cxn ang="0">
                  <a:pos x="108" y="80"/>
                </a:cxn>
                <a:cxn ang="0">
                  <a:pos x="100" y="73"/>
                </a:cxn>
                <a:cxn ang="0">
                  <a:pos x="101" y="67"/>
                </a:cxn>
                <a:cxn ang="0">
                  <a:pos x="108" y="67"/>
                </a:cxn>
                <a:cxn ang="0">
                  <a:pos x="107" y="57"/>
                </a:cxn>
                <a:cxn ang="0">
                  <a:pos x="100" y="53"/>
                </a:cxn>
                <a:cxn ang="0">
                  <a:pos x="77" y="42"/>
                </a:cxn>
                <a:cxn ang="0">
                  <a:pos x="73" y="36"/>
                </a:cxn>
                <a:cxn ang="0">
                  <a:pos x="30" y="10"/>
                </a:cxn>
                <a:cxn ang="0">
                  <a:pos x="0" y="0"/>
                </a:cxn>
                <a:cxn ang="0">
                  <a:pos x="7" y="106"/>
                </a:cxn>
                <a:cxn ang="0">
                  <a:pos x="24" y="107"/>
                </a:cxn>
                <a:cxn ang="0">
                  <a:pos x="34" y="103"/>
                </a:cxn>
                <a:cxn ang="0">
                  <a:pos x="37" y="97"/>
                </a:cxn>
                <a:cxn ang="0">
                  <a:pos x="42" y="93"/>
                </a:cxn>
                <a:cxn ang="0">
                  <a:pos x="49" y="84"/>
                </a:cxn>
                <a:cxn ang="0">
                  <a:pos x="71" y="87"/>
                </a:cxn>
                <a:cxn ang="0">
                  <a:pos x="88" y="101"/>
                </a:cxn>
                <a:cxn ang="0">
                  <a:pos x="111" y="124"/>
                </a:cxn>
                <a:cxn ang="0">
                  <a:pos x="120" y="124"/>
                </a:cxn>
                <a:cxn ang="0">
                  <a:pos x="141" y="128"/>
                </a:cxn>
                <a:cxn ang="0">
                  <a:pos x="152" y="130"/>
                </a:cxn>
                <a:cxn ang="0">
                  <a:pos x="152" y="126"/>
                </a:cxn>
                <a:cxn ang="0">
                  <a:pos x="147" y="120"/>
                </a:cxn>
                <a:cxn ang="0">
                  <a:pos x="172" y="39"/>
                </a:cxn>
                <a:cxn ang="0">
                  <a:pos x="154" y="47"/>
                </a:cxn>
                <a:cxn ang="0">
                  <a:pos x="133" y="47"/>
                </a:cxn>
                <a:cxn ang="0">
                  <a:pos x="120" y="49"/>
                </a:cxn>
                <a:cxn ang="0">
                  <a:pos x="123" y="52"/>
                </a:cxn>
                <a:cxn ang="0">
                  <a:pos x="147" y="60"/>
                </a:cxn>
                <a:cxn ang="0">
                  <a:pos x="157" y="59"/>
                </a:cxn>
                <a:cxn ang="0">
                  <a:pos x="178" y="46"/>
                </a:cxn>
                <a:cxn ang="0">
                  <a:pos x="181" y="40"/>
                </a:cxn>
                <a:cxn ang="0">
                  <a:pos x="185" y="32"/>
                </a:cxn>
                <a:cxn ang="0">
                  <a:pos x="181" y="29"/>
                </a:cxn>
                <a:cxn ang="0">
                  <a:pos x="174" y="36"/>
                </a:cxn>
                <a:cxn ang="0">
                  <a:pos x="189" y="17"/>
                </a:cxn>
                <a:cxn ang="0">
                  <a:pos x="181" y="15"/>
                </a:cxn>
                <a:cxn ang="0">
                  <a:pos x="189" y="25"/>
                </a:cxn>
                <a:cxn ang="0">
                  <a:pos x="194" y="34"/>
                </a:cxn>
                <a:cxn ang="0">
                  <a:pos x="198" y="33"/>
                </a:cxn>
                <a:cxn ang="0">
                  <a:pos x="198" y="27"/>
                </a:cxn>
                <a:cxn ang="0">
                  <a:pos x="189" y="17"/>
                </a:cxn>
              </a:cxnLst>
              <a:rect l="0" t="0" r="r" b="b"/>
              <a:pathLst>
                <a:path w="199" h="130">
                  <a:moveTo>
                    <a:pt x="147" y="120"/>
                  </a:moveTo>
                  <a:lnTo>
                    <a:pt x="147" y="120"/>
                  </a:lnTo>
                  <a:lnTo>
                    <a:pt x="140" y="116"/>
                  </a:lnTo>
                  <a:lnTo>
                    <a:pt x="137" y="113"/>
                  </a:lnTo>
                  <a:lnTo>
                    <a:pt x="135" y="110"/>
                  </a:lnTo>
                  <a:lnTo>
                    <a:pt x="135" y="110"/>
                  </a:lnTo>
                  <a:lnTo>
                    <a:pt x="135" y="108"/>
                  </a:lnTo>
                  <a:lnTo>
                    <a:pt x="134" y="107"/>
                  </a:lnTo>
                  <a:lnTo>
                    <a:pt x="130" y="106"/>
                  </a:lnTo>
                  <a:lnTo>
                    <a:pt x="124" y="104"/>
                  </a:lnTo>
                  <a:lnTo>
                    <a:pt x="120" y="101"/>
                  </a:lnTo>
                  <a:lnTo>
                    <a:pt x="120" y="101"/>
                  </a:lnTo>
                  <a:lnTo>
                    <a:pt x="117" y="100"/>
                  </a:lnTo>
                  <a:lnTo>
                    <a:pt x="115" y="97"/>
                  </a:lnTo>
                  <a:lnTo>
                    <a:pt x="114" y="91"/>
                  </a:lnTo>
                  <a:lnTo>
                    <a:pt x="111" y="84"/>
                  </a:lnTo>
                  <a:lnTo>
                    <a:pt x="110" y="81"/>
                  </a:lnTo>
                  <a:lnTo>
                    <a:pt x="108" y="80"/>
                  </a:lnTo>
                  <a:lnTo>
                    <a:pt x="108" y="80"/>
                  </a:lnTo>
                  <a:lnTo>
                    <a:pt x="103" y="77"/>
                  </a:lnTo>
                  <a:lnTo>
                    <a:pt x="100" y="73"/>
                  </a:lnTo>
                  <a:lnTo>
                    <a:pt x="100" y="70"/>
                  </a:lnTo>
                  <a:lnTo>
                    <a:pt x="100" y="69"/>
                  </a:lnTo>
                  <a:lnTo>
                    <a:pt x="101" y="67"/>
                  </a:lnTo>
                  <a:lnTo>
                    <a:pt x="104" y="67"/>
                  </a:lnTo>
                  <a:lnTo>
                    <a:pt x="104" y="67"/>
                  </a:lnTo>
                  <a:lnTo>
                    <a:pt x="108" y="67"/>
                  </a:lnTo>
                  <a:lnTo>
                    <a:pt x="111" y="64"/>
                  </a:lnTo>
                  <a:lnTo>
                    <a:pt x="111" y="62"/>
                  </a:lnTo>
                  <a:lnTo>
                    <a:pt x="107" y="57"/>
                  </a:lnTo>
                  <a:lnTo>
                    <a:pt x="107" y="57"/>
                  </a:lnTo>
                  <a:lnTo>
                    <a:pt x="104" y="54"/>
                  </a:lnTo>
                  <a:lnTo>
                    <a:pt x="100" y="53"/>
                  </a:lnTo>
                  <a:lnTo>
                    <a:pt x="90" y="49"/>
                  </a:lnTo>
                  <a:lnTo>
                    <a:pt x="80" y="44"/>
                  </a:lnTo>
                  <a:lnTo>
                    <a:pt x="77" y="42"/>
                  </a:lnTo>
                  <a:lnTo>
                    <a:pt x="76" y="39"/>
                  </a:lnTo>
                  <a:lnTo>
                    <a:pt x="76" y="39"/>
                  </a:lnTo>
                  <a:lnTo>
                    <a:pt x="73" y="36"/>
                  </a:lnTo>
                  <a:lnTo>
                    <a:pt x="69" y="30"/>
                  </a:lnTo>
                  <a:lnTo>
                    <a:pt x="50" y="20"/>
                  </a:lnTo>
                  <a:lnTo>
                    <a:pt x="30" y="10"/>
                  </a:lnTo>
                  <a:lnTo>
                    <a:pt x="13" y="5"/>
                  </a:lnTo>
                  <a:lnTo>
                    <a:pt x="13" y="5"/>
                  </a:lnTo>
                  <a:lnTo>
                    <a:pt x="0" y="0"/>
                  </a:lnTo>
                  <a:lnTo>
                    <a:pt x="0" y="103"/>
                  </a:lnTo>
                  <a:lnTo>
                    <a:pt x="0" y="103"/>
                  </a:lnTo>
                  <a:lnTo>
                    <a:pt x="7" y="106"/>
                  </a:lnTo>
                  <a:lnTo>
                    <a:pt x="17" y="108"/>
                  </a:lnTo>
                  <a:lnTo>
                    <a:pt x="17" y="108"/>
                  </a:lnTo>
                  <a:lnTo>
                    <a:pt x="24" y="107"/>
                  </a:lnTo>
                  <a:lnTo>
                    <a:pt x="29" y="107"/>
                  </a:lnTo>
                  <a:lnTo>
                    <a:pt x="32" y="104"/>
                  </a:lnTo>
                  <a:lnTo>
                    <a:pt x="34" y="103"/>
                  </a:lnTo>
                  <a:lnTo>
                    <a:pt x="36" y="98"/>
                  </a:lnTo>
                  <a:lnTo>
                    <a:pt x="36" y="97"/>
                  </a:lnTo>
                  <a:lnTo>
                    <a:pt x="37" y="97"/>
                  </a:lnTo>
                  <a:lnTo>
                    <a:pt x="37" y="97"/>
                  </a:lnTo>
                  <a:lnTo>
                    <a:pt x="40" y="96"/>
                  </a:lnTo>
                  <a:lnTo>
                    <a:pt x="42" y="93"/>
                  </a:lnTo>
                  <a:lnTo>
                    <a:pt x="47" y="86"/>
                  </a:lnTo>
                  <a:lnTo>
                    <a:pt x="47" y="86"/>
                  </a:lnTo>
                  <a:lnTo>
                    <a:pt x="49" y="84"/>
                  </a:lnTo>
                  <a:lnTo>
                    <a:pt x="51" y="83"/>
                  </a:lnTo>
                  <a:lnTo>
                    <a:pt x="61" y="84"/>
                  </a:lnTo>
                  <a:lnTo>
                    <a:pt x="71" y="87"/>
                  </a:lnTo>
                  <a:lnTo>
                    <a:pt x="80" y="93"/>
                  </a:lnTo>
                  <a:lnTo>
                    <a:pt x="80" y="93"/>
                  </a:lnTo>
                  <a:lnTo>
                    <a:pt x="88" y="101"/>
                  </a:lnTo>
                  <a:lnTo>
                    <a:pt x="97" y="113"/>
                  </a:lnTo>
                  <a:lnTo>
                    <a:pt x="107" y="121"/>
                  </a:lnTo>
                  <a:lnTo>
                    <a:pt x="111" y="124"/>
                  </a:lnTo>
                  <a:lnTo>
                    <a:pt x="115" y="124"/>
                  </a:lnTo>
                  <a:lnTo>
                    <a:pt x="115" y="124"/>
                  </a:lnTo>
                  <a:lnTo>
                    <a:pt x="120" y="124"/>
                  </a:lnTo>
                  <a:lnTo>
                    <a:pt x="124" y="124"/>
                  </a:lnTo>
                  <a:lnTo>
                    <a:pt x="133" y="127"/>
                  </a:lnTo>
                  <a:lnTo>
                    <a:pt x="141" y="128"/>
                  </a:lnTo>
                  <a:lnTo>
                    <a:pt x="150" y="130"/>
                  </a:lnTo>
                  <a:lnTo>
                    <a:pt x="150" y="130"/>
                  </a:lnTo>
                  <a:lnTo>
                    <a:pt x="152" y="130"/>
                  </a:lnTo>
                  <a:lnTo>
                    <a:pt x="154" y="128"/>
                  </a:lnTo>
                  <a:lnTo>
                    <a:pt x="154" y="127"/>
                  </a:lnTo>
                  <a:lnTo>
                    <a:pt x="152" y="126"/>
                  </a:lnTo>
                  <a:lnTo>
                    <a:pt x="150" y="123"/>
                  </a:lnTo>
                  <a:lnTo>
                    <a:pt x="147" y="120"/>
                  </a:lnTo>
                  <a:lnTo>
                    <a:pt x="147" y="120"/>
                  </a:lnTo>
                  <a:close/>
                  <a:moveTo>
                    <a:pt x="174" y="36"/>
                  </a:moveTo>
                  <a:lnTo>
                    <a:pt x="174" y="36"/>
                  </a:lnTo>
                  <a:lnTo>
                    <a:pt x="172" y="39"/>
                  </a:lnTo>
                  <a:lnTo>
                    <a:pt x="168" y="42"/>
                  </a:lnTo>
                  <a:lnTo>
                    <a:pt x="154" y="47"/>
                  </a:lnTo>
                  <a:lnTo>
                    <a:pt x="154" y="47"/>
                  </a:lnTo>
                  <a:lnTo>
                    <a:pt x="150" y="49"/>
                  </a:lnTo>
                  <a:lnTo>
                    <a:pt x="144" y="49"/>
                  </a:lnTo>
                  <a:lnTo>
                    <a:pt x="133" y="47"/>
                  </a:lnTo>
                  <a:lnTo>
                    <a:pt x="124" y="46"/>
                  </a:lnTo>
                  <a:lnTo>
                    <a:pt x="121" y="47"/>
                  </a:lnTo>
                  <a:lnTo>
                    <a:pt x="120" y="49"/>
                  </a:lnTo>
                  <a:lnTo>
                    <a:pt x="120" y="49"/>
                  </a:lnTo>
                  <a:lnTo>
                    <a:pt x="121" y="50"/>
                  </a:lnTo>
                  <a:lnTo>
                    <a:pt x="123" y="52"/>
                  </a:lnTo>
                  <a:lnTo>
                    <a:pt x="128" y="56"/>
                  </a:lnTo>
                  <a:lnTo>
                    <a:pt x="137" y="59"/>
                  </a:lnTo>
                  <a:lnTo>
                    <a:pt x="147" y="60"/>
                  </a:lnTo>
                  <a:lnTo>
                    <a:pt x="147" y="60"/>
                  </a:lnTo>
                  <a:lnTo>
                    <a:pt x="151" y="60"/>
                  </a:lnTo>
                  <a:lnTo>
                    <a:pt x="157" y="59"/>
                  </a:lnTo>
                  <a:lnTo>
                    <a:pt x="168" y="53"/>
                  </a:lnTo>
                  <a:lnTo>
                    <a:pt x="175" y="49"/>
                  </a:lnTo>
                  <a:lnTo>
                    <a:pt x="178" y="46"/>
                  </a:lnTo>
                  <a:lnTo>
                    <a:pt x="179" y="44"/>
                  </a:lnTo>
                  <a:lnTo>
                    <a:pt x="179" y="44"/>
                  </a:lnTo>
                  <a:lnTo>
                    <a:pt x="181" y="40"/>
                  </a:lnTo>
                  <a:lnTo>
                    <a:pt x="182" y="37"/>
                  </a:lnTo>
                  <a:lnTo>
                    <a:pt x="185" y="33"/>
                  </a:lnTo>
                  <a:lnTo>
                    <a:pt x="185" y="32"/>
                  </a:lnTo>
                  <a:lnTo>
                    <a:pt x="184" y="30"/>
                  </a:lnTo>
                  <a:lnTo>
                    <a:pt x="184" y="30"/>
                  </a:lnTo>
                  <a:lnTo>
                    <a:pt x="181" y="29"/>
                  </a:lnTo>
                  <a:lnTo>
                    <a:pt x="178" y="30"/>
                  </a:lnTo>
                  <a:lnTo>
                    <a:pt x="175" y="33"/>
                  </a:lnTo>
                  <a:lnTo>
                    <a:pt x="174" y="36"/>
                  </a:lnTo>
                  <a:lnTo>
                    <a:pt x="174" y="36"/>
                  </a:lnTo>
                  <a:close/>
                  <a:moveTo>
                    <a:pt x="189" y="17"/>
                  </a:moveTo>
                  <a:lnTo>
                    <a:pt x="189" y="17"/>
                  </a:lnTo>
                  <a:lnTo>
                    <a:pt x="181" y="13"/>
                  </a:lnTo>
                  <a:lnTo>
                    <a:pt x="181" y="13"/>
                  </a:lnTo>
                  <a:lnTo>
                    <a:pt x="181" y="15"/>
                  </a:lnTo>
                  <a:lnTo>
                    <a:pt x="185" y="19"/>
                  </a:lnTo>
                  <a:lnTo>
                    <a:pt x="185" y="19"/>
                  </a:lnTo>
                  <a:lnTo>
                    <a:pt x="189" y="25"/>
                  </a:lnTo>
                  <a:lnTo>
                    <a:pt x="191" y="30"/>
                  </a:lnTo>
                  <a:lnTo>
                    <a:pt x="192" y="33"/>
                  </a:lnTo>
                  <a:lnTo>
                    <a:pt x="194" y="34"/>
                  </a:lnTo>
                  <a:lnTo>
                    <a:pt x="195" y="34"/>
                  </a:lnTo>
                  <a:lnTo>
                    <a:pt x="195" y="34"/>
                  </a:lnTo>
                  <a:lnTo>
                    <a:pt x="198" y="33"/>
                  </a:lnTo>
                  <a:lnTo>
                    <a:pt x="199" y="32"/>
                  </a:lnTo>
                  <a:lnTo>
                    <a:pt x="199" y="29"/>
                  </a:lnTo>
                  <a:lnTo>
                    <a:pt x="198" y="27"/>
                  </a:lnTo>
                  <a:lnTo>
                    <a:pt x="195" y="22"/>
                  </a:lnTo>
                  <a:lnTo>
                    <a:pt x="189" y="17"/>
                  </a:lnTo>
                  <a:lnTo>
                    <a:pt x="189" y="1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0" name="Freeform 332">
              <a:extLst>
                <a:ext uri="{FF2B5EF4-FFF2-40B4-BE49-F238E27FC236}">
                  <a16:creationId xmlns:a16="http://schemas.microsoft.com/office/drawing/2014/main" id="{3405A778-5B3F-4978-BB01-400D75F44CB1}"/>
                </a:ext>
              </a:extLst>
            </p:cNvPr>
            <p:cNvSpPr>
              <a:spLocks/>
            </p:cNvSpPr>
            <p:nvPr/>
          </p:nvSpPr>
          <p:spPr bwMode="auto">
            <a:xfrm>
              <a:off x="5909655" y="3432814"/>
              <a:ext cx="46683" cy="86293"/>
            </a:xfrm>
            <a:custGeom>
              <a:avLst/>
              <a:gdLst/>
              <a:ahLst/>
              <a:cxnLst>
                <a:cxn ang="0">
                  <a:pos x="7" y="0"/>
                </a:cxn>
                <a:cxn ang="0">
                  <a:pos x="7" y="0"/>
                </a:cxn>
                <a:cxn ang="0">
                  <a:pos x="4" y="1"/>
                </a:cxn>
                <a:cxn ang="0">
                  <a:pos x="3" y="4"/>
                </a:cxn>
                <a:cxn ang="0">
                  <a:pos x="1" y="14"/>
                </a:cxn>
                <a:cxn ang="0">
                  <a:pos x="1" y="14"/>
                </a:cxn>
                <a:cxn ang="0">
                  <a:pos x="0" y="20"/>
                </a:cxn>
                <a:cxn ang="0">
                  <a:pos x="0" y="24"/>
                </a:cxn>
                <a:cxn ang="0">
                  <a:pos x="0" y="35"/>
                </a:cxn>
                <a:cxn ang="0">
                  <a:pos x="0" y="35"/>
                </a:cxn>
                <a:cxn ang="0">
                  <a:pos x="1" y="50"/>
                </a:cxn>
                <a:cxn ang="0">
                  <a:pos x="4" y="55"/>
                </a:cxn>
                <a:cxn ang="0">
                  <a:pos x="8" y="60"/>
                </a:cxn>
                <a:cxn ang="0">
                  <a:pos x="8" y="60"/>
                </a:cxn>
                <a:cxn ang="0">
                  <a:pos x="11" y="61"/>
                </a:cxn>
                <a:cxn ang="0">
                  <a:pos x="16" y="61"/>
                </a:cxn>
                <a:cxn ang="0">
                  <a:pos x="20" y="58"/>
                </a:cxn>
                <a:cxn ang="0">
                  <a:pos x="24" y="55"/>
                </a:cxn>
                <a:cxn ang="0">
                  <a:pos x="27" y="51"/>
                </a:cxn>
                <a:cxn ang="0">
                  <a:pos x="30" y="47"/>
                </a:cxn>
                <a:cxn ang="0">
                  <a:pos x="33" y="41"/>
                </a:cxn>
                <a:cxn ang="0">
                  <a:pos x="33" y="37"/>
                </a:cxn>
                <a:cxn ang="0">
                  <a:pos x="33" y="37"/>
                </a:cxn>
                <a:cxn ang="0">
                  <a:pos x="33" y="31"/>
                </a:cxn>
                <a:cxn ang="0">
                  <a:pos x="30" y="25"/>
                </a:cxn>
                <a:cxn ang="0">
                  <a:pos x="21" y="13"/>
                </a:cxn>
                <a:cxn ang="0">
                  <a:pos x="13" y="3"/>
                </a:cxn>
                <a:cxn ang="0">
                  <a:pos x="8" y="0"/>
                </a:cxn>
                <a:cxn ang="0">
                  <a:pos x="7" y="0"/>
                </a:cxn>
                <a:cxn ang="0">
                  <a:pos x="7" y="0"/>
                </a:cxn>
              </a:cxnLst>
              <a:rect l="0" t="0" r="r" b="b"/>
              <a:pathLst>
                <a:path w="33" h="61">
                  <a:moveTo>
                    <a:pt x="7" y="0"/>
                  </a:moveTo>
                  <a:lnTo>
                    <a:pt x="7" y="0"/>
                  </a:lnTo>
                  <a:lnTo>
                    <a:pt x="4" y="1"/>
                  </a:lnTo>
                  <a:lnTo>
                    <a:pt x="3" y="4"/>
                  </a:lnTo>
                  <a:lnTo>
                    <a:pt x="1" y="14"/>
                  </a:lnTo>
                  <a:lnTo>
                    <a:pt x="1" y="14"/>
                  </a:lnTo>
                  <a:lnTo>
                    <a:pt x="0" y="20"/>
                  </a:lnTo>
                  <a:lnTo>
                    <a:pt x="0" y="24"/>
                  </a:lnTo>
                  <a:lnTo>
                    <a:pt x="0" y="35"/>
                  </a:lnTo>
                  <a:lnTo>
                    <a:pt x="0" y="35"/>
                  </a:lnTo>
                  <a:lnTo>
                    <a:pt x="1" y="50"/>
                  </a:lnTo>
                  <a:lnTo>
                    <a:pt x="4" y="55"/>
                  </a:lnTo>
                  <a:lnTo>
                    <a:pt x="8" y="60"/>
                  </a:lnTo>
                  <a:lnTo>
                    <a:pt x="8" y="60"/>
                  </a:lnTo>
                  <a:lnTo>
                    <a:pt x="11" y="61"/>
                  </a:lnTo>
                  <a:lnTo>
                    <a:pt x="16" y="61"/>
                  </a:lnTo>
                  <a:lnTo>
                    <a:pt x="20" y="58"/>
                  </a:lnTo>
                  <a:lnTo>
                    <a:pt x="24" y="55"/>
                  </a:lnTo>
                  <a:lnTo>
                    <a:pt x="27" y="51"/>
                  </a:lnTo>
                  <a:lnTo>
                    <a:pt x="30" y="47"/>
                  </a:lnTo>
                  <a:lnTo>
                    <a:pt x="33" y="41"/>
                  </a:lnTo>
                  <a:lnTo>
                    <a:pt x="33" y="37"/>
                  </a:lnTo>
                  <a:lnTo>
                    <a:pt x="33" y="37"/>
                  </a:lnTo>
                  <a:lnTo>
                    <a:pt x="33" y="31"/>
                  </a:lnTo>
                  <a:lnTo>
                    <a:pt x="30" y="25"/>
                  </a:lnTo>
                  <a:lnTo>
                    <a:pt x="21" y="13"/>
                  </a:lnTo>
                  <a:lnTo>
                    <a:pt x="13" y="3"/>
                  </a:lnTo>
                  <a:lnTo>
                    <a:pt x="8" y="0"/>
                  </a:lnTo>
                  <a:lnTo>
                    <a:pt x="7" y="0"/>
                  </a:lnTo>
                  <a:lnTo>
                    <a:pt x="7"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1" name="Freeform 333">
              <a:extLst>
                <a:ext uri="{FF2B5EF4-FFF2-40B4-BE49-F238E27FC236}">
                  <a16:creationId xmlns:a16="http://schemas.microsoft.com/office/drawing/2014/main" id="{F89E6392-F66B-4ACC-A279-601364FB1709}"/>
                </a:ext>
              </a:extLst>
            </p:cNvPr>
            <p:cNvSpPr>
              <a:spLocks/>
            </p:cNvSpPr>
            <p:nvPr/>
          </p:nvSpPr>
          <p:spPr bwMode="auto">
            <a:xfrm>
              <a:off x="5067950" y="3923691"/>
              <a:ext cx="162683" cy="321121"/>
            </a:xfrm>
            <a:custGeom>
              <a:avLst/>
              <a:gdLst/>
              <a:ahLst/>
              <a:cxnLst>
                <a:cxn ang="0">
                  <a:pos x="98" y="3"/>
                </a:cxn>
                <a:cxn ang="0">
                  <a:pos x="94" y="1"/>
                </a:cxn>
                <a:cxn ang="0">
                  <a:pos x="93" y="7"/>
                </a:cxn>
                <a:cxn ang="0">
                  <a:pos x="90" y="18"/>
                </a:cxn>
                <a:cxn ang="0">
                  <a:pos x="88" y="21"/>
                </a:cxn>
                <a:cxn ang="0">
                  <a:pos x="83" y="25"/>
                </a:cxn>
                <a:cxn ang="0">
                  <a:pos x="80" y="25"/>
                </a:cxn>
                <a:cxn ang="0">
                  <a:pos x="74" y="27"/>
                </a:cxn>
                <a:cxn ang="0">
                  <a:pos x="73" y="33"/>
                </a:cxn>
                <a:cxn ang="0">
                  <a:pos x="73" y="35"/>
                </a:cxn>
                <a:cxn ang="0">
                  <a:pos x="71" y="38"/>
                </a:cxn>
                <a:cxn ang="0">
                  <a:pos x="71" y="41"/>
                </a:cxn>
                <a:cxn ang="0">
                  <a:pos x="69" y="47"/>
                </a:cxn>
                <a:cxn ang="0">
                  <a:pos x="60" y="51"/>
                </a:cxn>
                <a:cxn ang="0">
                  <a:pos x="54" y="52"/>
                </a:cxn>
                <a:cxn ang="0">
                  <a:pos x="43" y="61"/>
                </a:cxn>
                <a:cxn ang="0">
                  <a:pos x="37" y="62"/>
                </a:cxn>
                <a:cxn ang="0">
                  <a:pos x="32" y="62"/>
                </a:cxn>
                <a:cxn ang="0">
                  <a:pos x="22" y="65"/>
                </a:cxn>
                <a:cxn ang="0">
                  <a:pos x="17" y="67"/>
                </a:cxn>
                <a:cxn ang="0">
                  <a:pos x="14" y="68"/>
                </a:cxn>
                <a:cxn ang="0">
                  <a:pos x="13" y="81"/>
                </a:cxn>
                <a:cxn ang="0">
                  <a:pos x="10" y="88"/>
                </a:cxn>
                <a:cxn ang="0">
                  <a:pos x="7" y="101"/>
                </a:cxn>
                <a:cxn ang="0">
                  <a:pos x="13" y="117"/>
                </a:cxn>
                <a:cxn ang="0">
                  <a:pos x="14" y="124"/>
                </a:cxn>
                <a:cxn ang="0">
                  <a:pos x="16" y="135"/>
                </a:cxn>
                <a:cxn ang="0">
                  <a:pos x="9" y="149"/>
                </a:cxn>
                <a:cxn ang="0">
                  <a:pos x="5" y="155"/>
                </a:cxn>
                <a:cxn ang="0">
                  <a:pos x="0" y="171"/>
                </a:cxn>
                <a:cxn ang="0">
                  <a:pos x="3" y="188"/>
                </a:cxn>
                <a:cxn ang="0">
                  <a:pos x="5" y="195"/>
                </a:cxn>
                <a:cxn ang="0">
                  <a:pos x="9" y="212"/>
                </a:cxn>
                <a:cxn ang="0">
                  <a:pos x="13" y="218"/>
                </a:cxn>
                <a:cxn ang="0">
                  <a:pos x="27" y="226"/>
                </a:cxn>
                <a:cxn ang="0">
                  <a:pos x="39" y="226"/>
                </a:cxn>
                <a:cxn ang="0">
                  <a:pos x="42" y="225"/>
                </a:cxn>
                <a:cxn ang="0">
                  <a:pos x="49" y="223"/>
                </a:cxn>
                <a:cxn ang="0">
                  <a:pos x="59" y="219"/>
                </a:cxn>
                <a:cxn ang="0">
                  <a:pos x="63" y="209"/>
                </a:cxn>
                <a:cxn ang="0">
                  <a:pos x="81" y="152"/>
                </a:cxn>
                <a:cxn ang="0">
                  <a:pos x="93" y="114"/>
                </a:cxn>
                <a:cxn ang="0">
                  <a:pos x="98" y="89"/>
                </a:cxn>
                <a:cxn ang="0">
                  <a:pos x="98" y="84"/>
                </a:cxn>
                <a:cxn ang="0">
                  <a:pos x="103" y="75"/>
                </a:cxn>
                <a:cxn ang="0">
                  <a:pos x="101" y="71"/>
                </a:cxn>
                <a:cxn ang="0">
                  <a:pos x="101" y="61"/>
                </a:cxn>
                <a:cxn ang="0">
                  <a:pos x="104" y="60"/>
                </a:cxn>
                <a:cxn ang="0">
                  <a:pos x="106" y="61"/>
                </a:cxn>
                <a:cxn ang="0">
                  <a:pos x="111" y="65"/>
                </a:cxn>
                <a:cxn ang="0">
                  <a:pos x="115" y="60"/>
                </a:cxn>
                <a:cxn ang="0">
                  <a:pos x="115" y="52"/>
                </a:cxn>
                <a:cxn ang="0">
                  <a:pos x="110" y="37"/>
                </a:cxn>
                <a:cxn ang="0">
                  <a:pos x="110" y="28"/>
                </a:cxn>
                <a:cxn ang="0">
                  <a:pos x="104" y="13"/>
                </a:cxn>
                <a:cxn ang="0">
                  <a:pos x="98" y="3"/>
                </a:cxn>
              </a:cxnLst>
              <a:rect l="0" t="0" r="r" b="b"/>
              <a:pathLst>
                <a:path w="115" h="227">
                  <a:moveTo>
                    <a:pt x="98" y="3"/>
                  </a:moveTo>
                  <a:lnTo>
                    <a:pt x="98" y="3"/>
                  </a:lnTo>
                  <a:lnTo>
                    <a:pt x="96" y="0"/>
                  </a:lnTo>
                  <a:lnTo>
                    <a:pt x="94" y="1"/>
                  </a:lnTo>
                  <a:lnTo>
                    <a:pt x="93" y="7"/>
                  </a:lnTo>
                  <a:lnTo>
                    <a:pt x="93" y="7"/>
                  </a:lnTo>
                  <a:lnTo>
                    <a:pt x="90" y="11"/>
                  </a:lnTo>
                  <a:lnTo>
                    <a:pt x="90" y="18"/>
                  </a:lnTo>
                  <a:lnTo>
                    <a:pt x="90" y="18"/>
                  </a:lnTo>
                  <a:lnTo>
                    <a:pt x="88" y="21"/>
                  </a:lnTo>
                  <a:lnTo>
                    <a:pt x="87" y="24"/>
                  </a:lnTo>
                  <a:lnTo>
                    <a:pt x="83" y="25"/>
                  </a:lnTo>
                  <a:lnTo>
                    <a:pt x="80" y="25"/>
                  </a:lnTo>
                  <a:lnTo>
                    <a:pt x="80" y="25"/>
                  </a:lnTo>
                  <a:lnTo>
                    <a:pt x="77" y="25"/>
                  </a:lnTo>
                  <a:lnTo>
                    <a:pt x="74" y="27"/>
                  </a:lnTo>
                  <a:lnTo>
                    <a:pt x="71" y="30"/>
                  </a:lnTo>
                  <a:lnTo>
                    <a:pt x="73" y="33"/>
                  </a:lnTo>
                  <a:lnTo>
                    <a:pt x="73" y="33"/>
                  </a:lnTo>
                  <a:lnTo>
                    <a:pt x="73" y="35"/>
                  </a:lnTo>
                  <a:lnTo>
                    <a:pt x="71" y="37"/>
                  </a:lnTo>
                  <a:lnTo>
                    <a:pt x="71" y="38"/>
                  </a:lnTo>
                  <a:lnTo>
                    <a:pt x="71" y="41"/>
                  </a:lnTo>
                  <a:lnTo>
                    <a:pt x="71" y="41"/>
                  </a:lnTo>
                  <a:lnTo>
                    <a:pt x="71" y="44"/>
                  </a:lnTo>
                  <a:lnTo>
                    <a:pt x="69" y="47"/>
                  </a:lnTo>
                  <a:lnTo>
                    <a:pt x="64" y="50"/>
                  </a:lnTo>
                  <a:lnTo>
                    <a:pt x="60" y="51"/>
                  </a:lnTo>
                  <a:lnTo>
                    <a:pt x="60" y="51"/>
                  </a:lnTo>
                  <a:lnTo>
                    <a:pt x="54" y="52"/>
                  </a:lnTo>
                  <a:lnTo>
                    <a:pt x="49" y="57"/>
                  </a:lnTo>
                  <a:lnTo>
                    <a:pt x="43" y="61"/>
                  </a:lnTo>
                  <a:lnTo>
                    <a:pt x="40" y="62"/>
                  </a:lnTo>
                  <a:lnTo>
                    <a:pt x="37" y="62"/>
                  </a:lnTo>
                  <a:lnTo>
                    <a:pt x="37" y="62"/>
                  </a:lnTo>
                  <a:lnTo>
                    <a:pt x="32" y="62"/>
                  </a:lnTo>
                  <a:lnTo>
                    <a:pt x="27" y="64"/>
                  </a:lnTo>
                  <a:lnTo>
                    <a:pt x="22" y="65"/>
                  </a:lnTo>
                  <a:lnTo>
                    <a:pt x="17" y="67"/>
                  </a:lnTo>
                  <a:lnTo>
                    <a:pt x="17" y="67"/>
                  </a:lnTo>
                  <a:lnTo>
                    <a:pt x="16" y="67"/>
                  </a:lnTo>
                  <a:lnTo>
                    <a:pt x="14" y="68"/>
                  </a:lnTo>
                  <a:lnTo>
                    <a:pt x="13" y="74"/>
                  </a:lnTo>
                  <a:lnTo>
                    <a:pt x="13" y="81"/>
                  </a:lnTo>
                  <a:lnTo>
                    <a:pt x="10" y="88"/>
                  </a:lnTo>
                  <a:lnTo>
                    <a:pt x="10" y="88"/>
                  </a:lnTo>
                  <a:lnTo>
                    <a:pt x="9" y="94"/>
                  </a:lnTo>
                  <a:lnTo>
                    <a:pt x="7" y="101"/>
                  </a:lnTo>
                  <a:lnTo>
                    <a:pt x="10" y="108"/>
                  </a:lnTo>
                  <a:lnTo>
                    <a:pt x="13" y="117"/>
                  </a:lnTo>
                  <a:lnTo>
                    <a:pt x="13" y="117"/>
                  </a:lnTo>
                  <a:lnTo>
                    <a:pt x="14" y="124"/>
                  </a:lnTo>
                  <a:lnTo>
                    <a:pt x="16" y="132"/>
                  </a:lnTo>
                  <a:lnTo>
                    <a:pt x="16" y="135"/>
                  </a:lnTo>
                  <a:lnTo>
                    <a:pt x="14" y="139"/>
                  </a:lnTo>
                  <a:lnTo>
                    <a:pt x="9" y="149"/>
                  </a:lnTo>
                  <a:lnTo>
                    <a:pt x="9" y="149"/>
                  </a:lnTo>
                  <a:lnTo>
                    <a:pt x="5" y="155"/>
                  </a:lnTo>
                  <a:lnTo>
                    <a:pt x="2" y="159"/>
                  </a:lnTo>
                  <a:lnTo>
                    <a:pt x="0" y="171"/>
                  </a:lnTo>
                  <a:lnTo>
                    <a:pt x="0" y="179"/>
                  </a:lnTo>
                  <a:lnTo>
                    <a:pt x="3" y="188"/>
                  </a:lnTo>
                  <a:lnTo>
                    <a:pt x="3" y="188"/>
                  </a:lnTo>
                  <a:lnTo>
                    <a:pt x="5" y="195"/>
                  </a:lnTo>
                  <a:lnTo>
                    <a:pt x="7" y="203"/>
                  </a:lnTo>
                  <a:lnTo>
                    <a:pt x="9" y="212"/>
                  </a:lnTo>
                  <a:lnTo>
                    <a:pt x="13" y="218"/>
                  </a:lnTo>
                  <a:lnTo>
                    <a:pt x="13" y="218"/>
                  </a:lnTo>
                  <a:lnTo>
                    <a:pt x="19" y="223"/>
                  </a:lnTo>
                  <a:lnTo>
                    <a:pt x="27" y="226"/>
                  </a:lnTo>
                  <a:lnTo>
                    <a:pt x="36" y="227"/>
                  </a:lnTo>
                  <a:lnTo>
                    <a:pt x="39" y="226"/>
                  </a:lnTo>
                  <a:lnTo>
                    <a:pt x="42" y="225"/>
                  </a:lnTo>
                  <a:lnTo>
                    <a:pt x="42" y="225"/>
                  </a:lnTo>
                  <a:lnTo>
                    <a:pt x="46" y="223"/>
                  </a:lnTo>
                  <a:lnTo>
                    <a:pt x="49" y="223"/>
                  </a:lnTo>
                  <a:lnTo>
                    <a:pt x="53" y="222"/>
                  </a:lnTo>
                  <a:lnTo>
                    <a:pt x="59" y="219"/>
                  </a:lnTo>
                  <a:lnTo>
                    <a:pt x="59" y="219"/>
                  </a:lnTo>
                  <a:lnTo>
                    <a:pt x="63" y="209"/>
                  </a:lnTo>
                  <a:lnTo>
                    <a:pt x="69" y="192"/>
                  </a:lnTo>
                  <a:lnTo>
                    <a:pt x="81" y="152"/>
                  </a:lnTo>
                  <a:lnTo>
                    <a:pt x="81" y="152"/>
                  </a:lnTo>
                  <a:lnTo>
                    <a:pt x="93" y="114"/>
                  </a:lnTo>
                  <a:lnTo>
                    <a:pt x="97" y="98"/>
                  </a:lnTo>
                  <a:lnTo>
                    <a:pt x="98" y="89"/>
                  </a:lnTo>
                  <a:lnTo>
                    <a:pt x="98" y="89"/>
                  </a:lnTo>
                  <a:lnTo>
                    <a:pt x="98" y="84"/>
                  </a:lnTo>
                  <a:lnTo>
                    <a:pt x="101" y="80"/>
                  </a:lnTo>
                  <a:lnTo>
                    <a:pt x="103" y="75"/>
                  </a:lnTo>
                  <a:lnTo>
                    <a:pt x="101" y="71"/>
                  </a:lnTo>
                  <a:lnTo>
                    <a:pt x="101" y="71"/>
                  </a:lnTo>
                  <a:lnTo>
                    <a:pt x="100" y="65"/>
                  </a:lnTo>
                  <a:lnTo>
                    <a:pt x="101" y="61"/>
                  </a:lnTo>
                  <a:lnTo>
                    <a:pt x="103" y="60"/>
                  </a:lnTo>
                  <a:lnTo>
                    <a:pt x="104" y="60"/>
                  </a:lnTo>
                  <a:lnTo>
                    <a:pt x="106" y="61"/>
                  </a:lnTo>
                  <a:lnTo>
                    <a:pt x="106" y="61"/>
                  </a:lnTo>
                  <a:lnTo>
                    <a:pt x="108" y="64"/>
                  </a:lnTo>
                  <a:lnTo>
                    <a:pt x="111" y="65"/>
                  </a:lnTo>
                  <a:lnTo>
                    <a:pt x="114" y="64"/>
                  </a:lnTo>
                  <a:lnTo>
                    <a:pt x="115" y="60"/>
                  </a:lnTo>
                  <a:lnTo>
                    <a:pt x="115" y="60"/>
                  </a:lnTo>
                  <a:lnTo>
                    <a:pt x="115" y="52"/>
                  </a:lnTo>
                  <a:lnTo>
                    <a:pt x="113" y="45"/>
                  </a:lnTo>
                  <a:lnTo>
                    <a:pt x="110" y="37"/>
                  </a:lnTo>
                  <a:lnTo>
                    <a:pt x="110" y="28"/>
                  </a:lnTo>
                  <a:lnTo>
                    <a:pt x="110" y="28"/>
                  </a:lnTo>
                  <a:lnTo>
                    <a:pt x="107" y="21"/>
                  </a:lnTo>
                  <a:lnTo>
                    <a:pt x="104" y="13"/>
                  </a:lnTo>
                  <a:lnTo>
                    <a:pt x="100" y="7"/>
                  </a:lnTo>
                  <a:lnTo>
                    <a:pt x="98" y="3"/>
                  </a:lnTo>
                  <a:lnTo>
                    <a:pt x="98" y="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2" name="Freeform 334">
              <a:extLst>
                <a:ext uri="{FF2B5EF4-FFF2-40B4-BE49-F238E27FC236}">
                  <a16:creationId xmlns:a16="http://schemas.microsoft.com/office/drawing/2014/main" id="{3A9E2AAE-0B5A-4E9B-9B93-190B0CCF6D00}"/>
                </a:ext>
              </a:extLst>
            </p:cNvPr>
            <p:cNvSpPr>
              <a:spLocks/>
            </p:cNvSpPr>
            <p:nvPr/>
          </p:nvSpPr>
          <p:spPr bwMode="auto">
            <a:xfrm>
              <a:off x="5058048" y="3209303"/>
              <a:ext cx="241902" cy="147121"/>
            </a:xfrm>
            <a:custGeom>
              <a:avLst/>
              <a:gdLst/>
              <a:ahLst/>
              <a:cxnLst>
                <a:cxn ang="0">
                  <a:pos x="135" y="4"/>
                </a:cxn>
                <a:cxn ang="0">
                  <a:pos x="117" y="6"/>
                </a:cxn>
                <a:cxn ang="0">
                  <a:pos x="104" y="7"/>
                </a:cxn>
                <a:cxn ang="0">
                  <a:pos x="91" y="15"/>
                </a:cxn>
                <a:cxn ang="0">
                  <a:pos x="78" y="28"/>
                </a:cxn>
                <a:cxn ang="0">
                  <a:pos x="77" y="33"/>
                </a:cxn>
                <a:cxn ang="0">
                  <a:pos x="71" y="34"/>
                </a:cxn>
                <a:cxn ang="0">
                  <a:pos x="68" y="33"/>
                </a:cxn>
                <a:cxn ang="0">
                  <a:pos x="56" y="30"/>
                </a:cxn>
                <a:cxn ang="0">
                  <a:pos x="46" y="28"/>
                </a:cxn>
                <a:cxn ang="0">
                  <a:pos x="37" y="27"/>
                </a:cxn>
                <a:cxn ang="0">
                  <a:pos x="26" y="27"/>
                </a:cxn>
                <a:cxn ang="0">
                  <a:pos x="19" y="25"/>
                </a:cxn>
                <a:cxn ang="0">
                  <a:pos x="14" y="25"/>
                </a:cxn>
                <a:cxn ang="0">
                  <a:pos x="10" y="27"/>
                </a:cxn>
                <a:cxn ang="0">
                  <a:pos x="7" y="31"/>
                </a:cxn>
                <a:cxn ang="0">
                  <a:pos x="7" y="35"/>
                </a:cxn>
                <a:cxn ang="0">
                  <a:pos x="7" y="40"/>
                </a:cxn>
                <a:cxn ang="0">
                  <a:pos x="0" y="44"/>
                </a:cxn>
                <a:cxn ang="0">
                  <a:pos x="2" y="54"/>
                </a:cxn>
                <a:cxn ang="0">
                  <a:pos x="0" y="58"/>
                </a:cxn>
                <a:cxn ang="0">
                  <a:pos x="3" y="72"/>
                </a:cxn>
                <a:cxn ang="0">
                  <a:pos x="6" y="80"/>
                </a:cxn>
                <a:cxn ang="0">
                  <a:pos x="10" y="92"/>
                </a:cxn>
                <a:cxn ang="0">
                  <a:pos x="12" y="102"/>
                </a:cxn>
                <a:cxn ang="0">
                  <a:pos x="16" y="104"/>
                </a:cxn>
                <a:cxn ang="0">
                  <a:pos x="33" y="102"/>
                </a:cxn>
                <a:cxn ang="0">
                  <a:pos x="41" y="99"/>
                </a:cxn>
                <a:cxn ang="0">
                  <a:pos x="51" y="94"/>
                </a:cxn>
                <a:cxn ang="0">
                  <a:pos x="61" y="92"/>
                </a:cxn>
                <a:cxn ang="0">
                  <a:pos x="71" y="89"/>
                </a:cxn>
                <a:cxn ang="0">
                  <a:pos x="78" y="84"/>
                </a:cxn>
                <a:cxn ang="0">
                  <a:pos x="86" y="82"/>
                </a:cxn>
                <a:cxn ang="0">
                  <a:pos x="95" y="82"/>
                </a:cxn>
                <a:cxn ang="0">
                  <a:pos x="101" y="80"/>
                </a:cxn>
                <a:cxn ang="0">
                  <a:pos x="107" y="74"/>
                </a:cxn>
                <a:cxn ang="0">
                  <a:pos x="120" y="68"/>
                </a:cxn>
                <a:cxn ang="0">
                  <a:pos x="141" y="62"/>
                </a:cxn>
                <a:cxn ang="0">
                  <a:pos x="154" y="54"/>
                </a:cxn>
                <a:cxn ang="0">
                  <a:pos x="157" y="45"/>
                </a:cxn>
                <a:cxn ang="0">
                  <a:pos x="159" y="44"/>
                </a:cxn>
                <a:cxn ang="0">
                  <a:pos x="171" y="41"/>
                </a:cxn>
                <a:cxn ang="0">
                  <a:pos x="151" y="0"/>
                </a:cxn>
                <a:cxn ang="0">
                  <a:pos x="135" y="4"/>
                </a:cxn>
              </a:cxnLst>
              <a:rect l="0" t="0" r="r" b="b"/>
              <a:pathLst>
                <a:path w="171" h="104">
                  <a:moveTo>
                    <a:pt x="135" y="4"/>
                  </a:moveTo>
                  <a:lnTo>
                    <a:pt x="135" y="4"/>
                  </a:lnTo>
                  <a:lnTo>
                    <a:pt x="127" y="6"/>
                  </a:lnTo>
                  <a:lnTo>
                    <a:pt x="117" y="6"/>
                  </a:lnTo>
                  <a:lnTo>
                    <a:pt x="108" y="6"/>
                  </a:lnTo>
                  <a:lnTo>
                    <a:pt x="104" y="7"/>
                  </a:lnTo>
                  <a:lnTo>
                    <a:pt x="104" y="7"/>
                  </a:lnTo>
                  <a:lnTo>
                    <a:pt x="91" y="15"/>
                  </a:lnTo>
                  <a:lnTo>
                    <a:pt x="84" y="23"/>
                  </a:lnTo>
                  <a:lnTo>
                    <a:pt x="78" y="28"/>
                  </a:lnTo>
                  <a:lnTo>
                    <a:pt x="78" y="28"/>
                  </a:lnTo>
                  <a:lnTo>
                    <a:pt x="77" y="33"/>
                  </a:lnTo>
                  <a:lnTo>
                    <a:pt x="74" y="34"/>
                  </a:lnTo>
                  <a:lnTo>
                    <a:pt x="71" y="34"/>
                  </a:lnTo>
                  <a:lnTo>
                    <a:pt x="68" y="33"/>
                  </a:lnTo>
                  <a:lnTo>
                    <a:pt x="68" y="33"/>
                  </a:lnTo>
                  <a:lnTo>
                    <a:pt x="63" y="31"/>
                  </a:lnTo>
                  <a:lnTo>
                    <a:pt x="56" y="30"/>
                  </a:lnTo>
                  <a:lnTo>
                    <a:pt x="49" y="30"/>
                  </a:lnTo>
                  <a:lnTo>
                    <a:pt x="46" y="28"/>
                  </a:lnTo>
                  <a:lnTo>
                    <a:pt x="46" y="28"/>
                  </a:lnTo>
                  <a:lnTo>
                    <a:pt x="37" y="27"/>
                  </a:lnTo>
                  <a:lnTo>
                    <a:pt x="26" y="27"/>
                  </a:lnTo>
                  <a:lnTo>
                    <a:pt x="26" y="27"/>
                  </a:lnTo>
                  <a:lnTo>
                    <a:pt x="21" y="27"/>
                  </a:lnTo>
                  <a:lnTo>
                    <a:pt x="19" y="25"/>
                  </a:lnTo>
                  <a:lnTo>
                    <a:pt x="16" y="25"/>
                  </a:lnTo>
                  <a:lnTo>
                    <a:pt x="14" y="25"/>
                  </a:lnTo>
                  <a:lnTo>
                    <a:pt x="14" y="25"/>
                  </a:lnTo>
                  <a:lnTo>
                    <a:pt x="10" y="27"/>
                  </a:lnTo>
                  <a:lnTo>
                    <a:pt x="7" y="31"/>
                  </a:lnTo>
                  <a:lnTo>
                    <a:pt x="7" y="31"/>
                  </a:lnTo>
                  <a:lnTo>
                    <a:pt x="7" y="33"/>
                  </a:lnTo>
                  <a:lnTo>
                    <a:pt x="7" y="35"/>
                  </a:lnTo>
                  <a:lnTo>
                    <a:pt x="7" y="40"/>
                  </a:lnTo>
                  <a:lnTo>
                    <a:pt x="7" y="40"/>
                  </a:lnTo>
                  <a:lnTo>
                    <a:pt x="0" y="44"/>
                  </a:lnTo>
                  <a:lnTo>
                    <a:pt x="0" y="44"/>
                  </a:lnTo>
                  <a:lnTo>
                    <a:pt x="2" y="50"/>
                  </a:lnTo>
                  <a:lnTo>
                    <a:pt x="2" y="54"/>
                  </a:lnTo>
                  <a:lnTo>
                    <a:pt x="2" y="54"/>
                  </a:lnTo>
                  <a:lnTo>
                    <a:pt x="0" y="58"/>
                  </a:lnTo>
                  <a:lnTo>
                    <a:pt x="2" y="65"/>
                  </a:lnTo>
                  <a:lnTo>
                    <a:pt x="3" y="72"/>
                  </a:lnTo>
                  <a:lnTo>
                    <a:pt x="6" y="80"/>
                  </a:lnTo>
                  <a:lnTo>
                    <a:pt x="6" y="80"/>
                  </a:lnTo>
                  <a:lnTo>
                    <a:pt x="9" y="85"/>
                  </a:lnTo>
                  <a:lnTo>
                    <a:pt x="10" y="92"/>
                  </a:lnTo>
                  <a:lnTo>
                    <a:pt x="10" y="99"/>
                  </a:lnTo>
                  <a:lnTo>
                    <a:pt x="12" y="102"/>
                  </a:lnTo>
                  <a:lnTo>
                    <a:pt x="12" y="102"/>
                  </a:lnTo>
                  <a:lnTo>
                    <a:pt x="16" y="104"/>
                  </a:lnTo>
                  <a:lnTo>
                    <a:pt x="24" y="104"/>
                  </a:lnTo>
                  <a:lnTo>
                    <a:pt x="33" y="102"/>
                  </a:lnTo>
                  <a:lnTo>
                    <a:pt x="41" y="99"/>
                  </a:lnTo>
                  <a:lnTo>
                    <a:pt x="41" y="99"/>
                  </a:lnTo>
                  <a:lnTo>
                    <a:pt x="47" y="97"/>
                  </a:lnTo>
                  <a:lnTo>
                    <a:pt x="51" y="94"/>
                  </a:lnTo>
                  <a:lnTo>
                    <a:pt x="61" y="92"/>
                  </a:lnTo>
                  <a:lnTo>
                    <a:pt x="61" y="92"/>
                  </a:lnTo>
                  <a:lnTo>
                    <a:pt x="67" y="92"/>
                  </a:lnTo>
                  <a:lnTo>
                    <a:pt x="71" y="89"/>
                  </a:lnTo>
                  <a:lnTo>
                    <a:pt x="78" y="84"/>
                  </a:lnTo>
                  <a:lnTo>
                    <a:pt x="78" y="84"/>
                  </a:lnTo>
                  <a:lnTo>
                    <a:pt x="81" y="82"/>
                  </a:lnTo>
                  <a:lnTo>
                    <a:pt x="86" y="82"/>
                  </a:lnTo>
                  <a:lnTo>
                    <a:pt x="95" y="82"/>
                  </a:lnTo>
                  <a:lnTo>
                    <a:pt x="95" y="82"/>
                  </a:lnTo>
                  <a:lnTo>
                    <a:pt x="98" y="81"/>
                  </a:lnTo>
                  <a:lnTo>
                    <a:pt x="101" y="80"/>
                  </a:lnTo>
                  <a:lnTo>
                    <a:pt x="107" y="74"/>
                  </a:lnTo>
                  <a:lnTo>
                    <a:pt x="107" y="74"/>
                  </a:lnTo>
                  <a:lnTo>
                    <a:pt x="113" y="70"/>
                  </a:lnTo>
                  <a:lnTo>
                    <a:pt x="120" y="68"/>
                  </a:lnTo>
                  <a:lnTo>
                    <a:pt x="141" y="62"/>
                  </a:lnTo>
                  <a:lnTo>
                    <a:pt x="141" y="62"/>
                  </a:lnTo>
                  <a:lnTo>
                    <a:pt x="150" y="58"/>
                  </a:lnTo>
                  <a:lnTo>
                    <a:pt x="154" y="54"/>
                  </a:lnTo>
                  <a:lnTo>
                    <a:pt x="155" y="50"/>
                  </a:lnTo>
                  <a:lnTo>
                    <a:pt x="157" y="45"/>
                  </a:lnTo>
                  <a:lnTo>
                    <a:pt x="157" y="45"/>
                  </a:lnTo>
                  <a:lnTo>
                    <a:pt x="159" y="44"/>
                  </a:lnTo>
                  <a:lnTo>
                    <a:pt x="162" y="43"/>
                  </a:lnTo>
                  <a:lnTo>
                    <a:pt x="171" y="41"/>
                  </a:lnTo>
                  <a:lnTo>
                    <a:pt x="171" y="41"/>
                  </a:lnTo>
                  <a:lnTo>
                    <a:pt x="151" y="0"/>
                  </a:lnTo>
                  <a:lnTo>
                    <a:pt x="151" y="0"/>
                  </a:lnTo>
                  <a:lnTo>
                    <a:pt x="135" y="4"/>
                  </a:lnTo>
                  <a:lnTo>
                    <a:pt x="135" y="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3" name="Freeform 335">
              <a:extLst>
                <a:ext uri="{FF2B5EF4-FFF2-40B4-BE49-F238E27FC236}">
                  <a16:creationId xmlns:a16="http://schemas.microsoft.com/office/drawing/2014/main" id="{8BE8197D-BE9A-405C-AD2F-2F88BC319C2F}"/>
                </a:ext>
              </a:extLst>
            </p:cNvPr>
            <p:cNvSpPr>
              <a:spLocks noEditPoints="1"/>
            </p:cNvSpPr>
            <p:nvPr/>
          </p:nvSpPr>
          <p:spPr bwMode="auto">
            <a:xfrm>
              <a:off x="7594477" y="3782228"/>
              <a:ext cx="176829" cy="123073"/>
            </a:xfrm>
            <a:custGeom>
              <a:avLst/>
              <a:gdLst/>
              <a:ahLst/>
              <a:cxnLst>
                <a:cxn ang="0">
                  <a:pos x="0" y="0"/>
                </a:cxn>
                <a:cxn ang="0">
                  <a:pos x="7" y="15"/>
                </a:cxn>
                <a:cxn ang="0">
                  <a:pos x="17" y="23"/>
                </a:cxn>
                <a:cxn ang="0">
                  <a:pos x="20" y="23"/>
                </a:cxn>
                <a:cxn ang="0">
                  <a:pos x="21" y="20"/>
                </a:cxn>
                <a:cxn ang="0">
                  <a:pos x="17" y="12"/>
                </a:cxn>
                <a:cxn ang="0">
                  <a:pos x="4" y="2"/>
                </a:cxn>
                <a:cxn ang="0">
                  <a:pos x="0" y="0"/>
                </a:cxn>
                <a:cxn ang="0">
                  <a:pos x="29" y="20"/>
                </a:cxn>
                <a:cxn ang="0">
                  <a:pos x="31" y="23"/>
                </a:cxn>
                <a:cxn ang="0">
                  <a:pos x="39" y="30"/>
                </a:cxn>
                <a:cxn ang="0">
                  <a:pos x="42" y="32"/>
                </a:cxn>
                <a:cxn ang="0">
                  <a:pos x="42" y="30"/>
                </a:cxn>
                <a:cxn ang="0">
                  <a:pos x="37" y="23"/>
                </a:cxn>
                <a:cxn ang="0">
                  <a:pos x="29" y="20"/>
                </a:cxn>
                <a:cxn ang="0">
                  <a:pos x="29" y="20"/>
                </a:cxn>
                <a:cxn ang="0">
                  <a:pos x="82" y="49"/>
                </a:cxn>
                <a:cxn ang="0">
                  <a:pos x="81" y="44"/>
                </a:cxn>
                <a:cxn ang="0">
                  <a:pos x="65" y="36"/>
                </a:cxn>
                <a:cxn ang="0">
                  <a:pos x="61" y="36"/>
                </a:cxn>
                <a:cxn ang="0">
                  <a:pos x="61" y="39"/>
                </a:cxn>
                <a:cxn ang="0">
                  <a:pos x="69" y="44"/>
                </a:cxn>
                <a:cxn ang="0">
                  <a:pos x="81" y="49"/>
                </a:cxn>
                <a:cxn ang="0">
                  <a:pos x="82" y="49"/>
                </a:cxn>
                <a:cxn ang="0">
                  <a:pos x="79" y="64"/>
                </a:cxn>
                <a:cxn ang="0">
                  <a:pos x="86" y="71"/>
                </a:cxn>
                <a:cxn ang="0">
                  <a:pos x="96" y="73"/>
                </a:cxn>
                <a:cxn ang="0">
                  <a:pos x="96" y="71"/>
                </a:cxn>
                <a:cxn ang="0">
                  <a:pos x="89" y="64"/>
                </a:cxn>
                <a:cxn ang="0">
                  <a:pos x="81" y="61"/>
                </a:cxn>
                <a:cxn ang="0">
                  <a:pos x="79" y="64"/>
                </a:cxn>
                <a:cxn ang="0">
                  <a:pos x="109" y="80"/>
                </a:cxn>
                <a:cxn ang="0">
                  <a:pos x="115" y="84"/>
                </a:cxn>
                <a:cxn ang="0">
                  <a:pos x="122" y="87"/>
                </a:cxn>
                <a:cxn ang="0">
                  <a:pos x="123" y="87"/>
                </a:cxn>
                <a:cxn ang="0">
                  <a:pos x="123" y="84"/>
                </a:cxn>
                <a:cxn ang="0">
                  <a:pos x="112" y="79"/>
                </a:cxn>
                <a:cxn ang="0">
                  <a:pos x="109" y="80"/>
                </a:cxn>
                <a:cxn ang="0">
                  <a:pos x="96" y="47"/>
                </a:cxn>
                <a:cxn ang="0">
                  <a:pos x="96" y="51"/>
                </a:cxn>
                <a:cxn ang="0">
                  <a:pos x="101" y="61"/>
                </a:cxn>
                <a:cxn ang="0">
                  <a:pos x="109" y="70"/>
                </a:cxn>
                <a:cxn ang="0">
                  <a:pos x="109" y="66"/>
                </a:cxn>
                <a:cxn ang="0">
                  <a:pos x="101" y="49"/>
                </a:cxn>
                <a:cxn ang="0">
                  <a:pos x="96" y="47"/>
                </a:cxn>
              </a:cxnLst>
              <a:rect l="0" t="0" r="r" b="b"/>
              <a:pathLst>
                <a:path w="125" h="87">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4" name="Freeform 336">
              <a:extLst>
                <a:ext uri="{FF2B5EF4-FFF2-40B4-BE49-F238E27FC236}">
                  <a16:creationId xmlns:a16="http://schemas.microsoft.com/office/drawing/2014/main" id="{8B339C9B-1DC1-4D44-93EB-4B9595D104B7}"/>
                </a:ext>
              </a:extLst>
            </p:cNvPr>
            <p:cNvSpPr>
              <a:spLocks noEditPoints="1"/>
            </p:cNvSpPr>
            <p:nvPr/>
          </p:nvSpPr>
          <p:spPr bwMode="auto">
            <a:xfrm>
              <a:off x="7594477" y="3782228"/>
              <a:ext cx="176829" cy="123073"/>
            </a:xfrm>
            <a:custGeom>
              <a:avLst/>
              <a:gdLst/>
              <a:ahLst/>
              <a:cxnLst>
                <a:cxn ang="0">
                  <a:pos x="0" y="0"/>
                </a:cxn>
                <a:cxn ang="0">
                  <a:pos x="7" y="15"/>
                </a:cxn>
                <a:cxn ang="0">
                  <a:pos x="17" y="23"/>
                </a:cxn>
                <a:cxn ang="0">
                  <a:pos x="20" y="23"/>
                </a:cxn>
                <a:cxn ang="0">
                  <a:pos x="21" y="20"/>
                </a:cxn>
                <a:cxn ang="0">
                  <a:pos x="17" y="12"/>
                </a:cxn>
                <a:cxn ang="0">
                  <a:pos x="4" y="2"/>
                </a:cxn>
                <a:cxn ang="0">
                  <a:pos x="0" y="0"/>
                </a:cxn>
                <a:cxn ang="0">
                  <a:pos x="29" y="20"/>
                </a:cxn>
                <a:cxn ang="0">
                  <a:pos x="31" y="23"/>
                </a:cxn>
                <a:cxn ang="0">
                  <a:pos x="39" y="30"/>
                </a:cxn>
                <a:cxn ang="0">
                  <a:pos x="42" y="32"/>
                </a:cxn>
                <a:cxn ang="0">
                  <a:pos x="42" y="30"/>
                </a:cxn>
                <a:cxn ang="0">
                  <a:pos x="37" y="23"/>
                </a:cxn>
                <a:cxn ang="0">
                  <a:pos x="29" y="20"/>
                </a:cxn>
                <a:cxn ang="0">
                  <a:pos x="29" y="20"/>
                </a:cxn>
                <a:cxn ang="0">
                  <a:pos x="82" y="49"/>
                </a:cxn>
                <a:cxn ang="0">
                  <a:pos x="81" y="44"/>
                </a:cxn>
                <a:cxn ang="0">
                  <a:pos x="65" y="36"/>
                </a:cxn>
                <a:cxn ang="0">
                  <a:pos x="61" y="36"/>
                </a:cxn>
                <a:cxn ang="0">
                  <a:pos x="61" y="39"/>
                </a:cxn>
                <a:cxn ang="0">
                  <a:pos x="69" y="44"/>
                </a:cxn>
                <a:cxn ang="0">
                  <a:pos x="81" y="49"/>
                </a:cxn>
                <a:cxn ang="0">
                  <a:pos x="82" y="49"/>
                </a:cxn>
                <a:cxn ang="0">
                  <a:pos x="79" y="64"/>
                </a:cxn>
                <a:cxn ang="0">
                  <a:pos x="86" y="71"/>
                </a:cxn>
                <a:cxn ang="0">
                  <a:pos x="96" y="73"/>
                </a:cxn>
                <a:cxn ang="0">
                  <a:pos x="96" y="71"/>
                </a:cxn>
                <a:cxn ang="0">
                  <a:pos x="89" y="64"/>
                </a:cxn>
                <a:cxn ang="0">
                  <a:pos x="81" y="61"/>
                </a:cxn>
                <a:cxn ang="0">
                  <a:pos x="79" y="64"/>
                </a:cxn>
                <a:cxn ang="0">
                  <a:pos x="109" y="80"/>
                </a:cxn>
                <a:cxn ang="0">
                  <a:pos x="115" y="84"/>
                </a:cxn>
                <a:cxn ang="0">
                  <a:pos x="122" y="87"/>
                </a:cxn>
                <a:cxn ang="0">
                  <a:pos x="123" y="87"/>
                </a:cxn>
                <a:cxn ang="0">
                  <a:pos x="123" y="84"/>
                </a:cxn>
                <a:cxn ang="0">
                  <a:pos x="112" y="79"/>
                </a:cxn>
                <a:cxn ang="0">
                  <a:pos x="109" y="80"/>
                </a:cxn>
                <a:cxn ang="0">
                  <a:pos x="96" y="47"/>
                </a:cxn>
                <a:cxn ang="0">
                  <a:pos x="96" y="51"/>
                </a:cxn>
                <a:cxn ang="0">
                  <a:pos x="101" y="61"/>
                </a:cxn>
                <a:cxn ang="0">
                  <a:pos x="109" y="70"/>
                </a:cxn>
                <a:cxn ang="0">
                  <a:pos x="109" y="66"/>
                </a:cxn>
                <a:cxn ang="0">
                  <a:pos x="101" y="49"/>
                </a:cxn>
                <a:cxn ang="0">
                  <a:pos x="96" y="47"/>
                </a:cxn>
              </a:cxnLst>
              <a:rect l="0" t="0" r="r" b="b"/>
              <a:pathLst>
                <a:path w="125" h="87">
                  <a:moveTo>
                    <a:pt x="0" y="0"/>
                  </a:moveTo>
                  <a:lnTo>
                    <a:pt x="0" y="0"/>
                  </a:lnTo>
                  <a:lnTo>
                    <a:pt x="1" y="6"/>
                  </a:lnTo>
                  <a:lnTo>
                    <a:pt x="7" y="15"/>
                  </a:lnTo>
                  <a:lnTo>
                    <a:pt x="14" y="22"/>
                  </a:lnTo>
                  <a:lnTo>
                    <a:pt x="17" y="23"/>
                  </a:lnTo>
                  <a:lnTo>
                    <a:pt x="20" y="23"/>
                  </a:lnTo>
                  <a:lnTo>
                    <a:pt x="20" y="23"/>
                  </a:lnTo>
                  <a:lnTo>
                    <a:pt x="21" y="22"/>
                  </a:lnTo>
                  <a:lnTo>
                    <a:pt x="21" y="20"/>
                  </a:lnTo>
                  <a:lnTo>
                    <a:pt x="21" y="16"/>
                  </a:lnTo>
                  <a:lnTo>
                    <a:pt x="17" y="12"/>
                  </a:lnTo>
                  <a:lnTo>
                    <a:pt x="14" y="7"/>
                  </a:lnTo>
                  <a:lnTo>
                    <a:pt x="4" y="2"/>
                  </a:lnTo>
                  <a:lnTo>
                    <a:pt x="1" y="0"/>
                  </a:lnTo>
                  <a:lnTo>
                    <a:pt x="0" y="0"/>
                  </a:lnTo>
                  <a:lnTo>
                    <a:pt x="0" y="0"/>
                  </a:lnTo>
                  <a:close/>
                  <a:moveTo>
                    <a:pt x="29" y="20"/>
                  </a:moveTo>
                  <a:lnTo>
                    <a:pt x="29" y="20"/>
                  </a:lnTo>
                  <a:lnTo>
                    <a:pt x="31" y="23"/>
                  </a:lnTo>
                  <a:lnTo>
                    <a:pt x="35" y="27"/>
                  </a:lnTo>
                  <a:lnTo>
                    <a:pt x="39" y="30"/>
                  </a:lnTo>
                  <a:lnTo>
                    <a:pt x="41" y="32"/>
                  </a:lnTo>
                  <a:lnTo>
                    <a:pt x="42" y="32"/>
                  </a:lnTo>
                  <a:lnTo>
                    <a:pt x="42" y="32"/>
                  </a:lnTo>
                  <a:lnTo>
                    <a:pt x="42" y="30"/>
                  </a:lnTo>
                  <a:lnTo>
                    <a:pt x="42" y="29"/>
                  </a:lnTo>
                  <a:lnTo>
                    <a:pt x="37" y="23"/>
                  </a:lnTo>
                  <a:lnTo>
                    <a:pt x="32" y="20"/>
                  </a:lnTo>
                  <a:lnTo>
                    <a:pt x="29" y="20"/>
                  </a:lnTo>
                  <a:lnTo>
                    <a:pt x="29" y="20"/>
                  </a:lnTo>
                  <a:lnTo>
                    <a:pt x="29" y="20"/>
                  </a:lnTo>
                  <a:close/>
                  <a:moveTo>
                    <a:pt x="82" y="49"/>
                  </a:moveTo>
                  <a:lnTo>
                    <a:pt x="82" y="49"/>
                  </a:lnTo>
                  <a:lnTo>
                    <a:pt x="82" y="47"/>
                  </a:lnTo>
                  <a:lnTo>
                    <a:pt x="81" y="44"/>
                  </a:lnTo>
                  <a:lnTo>
                    <a:pt x="74" y="40"/>
                  </a:lnTo>
                  <a:lnTo>
                    <a:pt x="65" y="36"/>
                  </a:lnTo>
                  <a:lnTo>
                    <a:pt x="61" y="36"/>
                  </a:lnTo>
                  <a:lnTo>
                    <a:pt x="61" y="36"/>
                  </a:lnTo>
                  <a:lnTo>
                    <a:pt x="61" y="36"/>
                  </a:lnTo>
                  <a:lnTo>
                    <a:pt x="61" y="39"/>
                  </a:lnTo>
                  <a:lnTo>
                    <a:pt x="64" y="40"/>
                  </a:lnTo>
                  <a:lnTo>
                    <a:pt x="69" y="44"/>
                  </a:lnTo>
                  <a:lnTo>
                    <a:pt x="78" y="49"/>
                  </a:lnTo>
                  <a:lnTo>
                    <a:pt x="81" y="49"/>
                  </a:lnTo>
                  <a:lnTo>
                    <a:pt x="82" y="49"/>
                  </a:lnTo>
                  <a:lnTo>
                    <a:pt x="82" y="49"/>
                  </a:lnTo>
                  <a:close/>
                  <a:moveTo>
                    <a:pt x="79" y="64"/>
                  </a:moveTo>
                  <a:lnTo>
                    <a:pt x="79" y="64"/>
                  </a:lnTo>
                  <a:lnTo>
                    <a:pt x="82" y="69"/>
                  </a:lnTo>
                  <a:lnTo>
                    <a:pt x="86" y="71"/>
                  </a:lnTo>
                  <a:lnTo>
                    <a:pt x="92" y="73"/>
                  </a:lnTo>
                  <a:lnTo>
                    <a:pt x="96" y="73"/>
                  </a:lnTo>
                  <a:lnTo>
                    <a:pt x="96" y="73"/>
                  </a:lnTo>
                  <a:lnTo>
                    <a:pt x="96" y="71"/>
                  </a:lnTo>
                  <a:lnTo>
                    <a:pt x="95" y="69"/>
                  </a:lnTo>
                  <a:lnTo>
                    <a:pt x="89" y="64"/>
                  </a:lnTo>
                  <a:lnTo>
                    <a:pt x="82" y="61"/>
                  </a:lnTo>
                  <a:lnTo>
                    <a:pt x="81" y="61"/>
                  </a:lnTo>
                  <a:lnTo>
                    <a:pt x="79" y="64"/>
                  </a:lnTo>
                  <a:lnTo>
                    <a:pt x="79" y="64"/>
                  </a:lnTo>
                  <a:close/>
                  <a:moveTo>
                    <a:pt x="109" y="80"/>
                  </a:moveTo>
                  <a:lnTo>
                    <a:pt x="109" y="80"/>
                  </a:lnTo>
                  <a:lnTo>
                    <a:pt x="111" y="81"/>
                  </a:lnTo>
                  <a:lnTo>
                    <a:pt x="115" y="84"/>
                  </a:lnTo>
                  <a:lnTo>
                    <a:pt x="119" y="87"/>
                  </a:lnTo>
                  <a:lnTo>
                    <a:pt x="122" y="87"/>
                  </a:lnTo>
                  <a:lnTo>
                    <a:pt x="123" y="87"/>
                  </a:lnTo>
                  <a:lnTo>
                    <a:pt x="123" y="87"/>
                  </a:lnTo>
                  <a:lnTo>
                    <a:pt x="125" y="86"/>
                  </a:lnTo>
                  <a:lnTo>
                    <a:pt x="123" y="84"/>
                  </a:lnTo>
                  <a:lnTo>
                    <a:pt x="118" y="81"/>
                  </a:lnTo>
                  <a:lnTo>
                    <a:pt x="112" y="79"/>
                  </a:lnTo>
                  <a:lnTo>
                    <a:pt x="109" y="79"/>
                  </a:lnTo>
                  <a:lnTo>
                    <a:pt x="109" y="80"/>
                  </a:lnTo>
                  <a:lnTo>
                    <a:pt x="109" y="80"/>
                  </a:lnTo>
                  <a:close/>
                  <a:moveTo>
                    <a:pt x="96" y="47"/>
                  </a:moveTo>
                  <a:lnTo>
                    <a:pt x="96" y="47"/>
                  </a:lnTo>
                  <a:lnTo>
                    <a:pt x="96" y="51"/>
                  </a:lnTo>
                  <a:lnTo>
                    <a:pt x="96" y="54"/>
                  </a:lnTo>
                  <a:lnTo>
                    <a:pt x="101" y="61"/>
                  </a:lnTo>
                  <a:lnTo>
                    <a:pt x="106" y="67"/>
                  </a:lnTo>
                  <a:lnTo>
                    <a:pt x="109" y="70"/>
                  </a:lnTo>
                  <a:lnTo>
                    <a:pt x="109" y="70"/>
                  </a:lnTo>
                  <a:lnTo>
                    <a:pt x="109" y="66"/>
                  </a:lnTo>
                  <a:lnTo>
                    <a:pt x="105" y="57"/>
                  </a:lnTo>
                  <a:lnTo>
                    <a:pt x="101" y="49"/>
                  </a:lnTo>
                  <a:lnTo>
                    <a:pt x="98" y="47"/>
                  </a:lnTo>
                  <a:lnTo>
                    <a:pt x="96" y="47"/>
                  </a:lnTo>
                  <a:lnTo>
                    <a:pt x="96" y="4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5" name="Freeform 337">
              <a:extLst>
                <a:ext uri="{FF2B5EF4-FFF2-40B4-BE49-F238E27FC236}">
                  <a16:creationId xmlns:a16="http://schemas.microsoft.com/office/drawing/2014/main" id="{AB0BD54E-CA53-496F-B614-FE1D25668AE8}"/>
                </a:ext>
              </a:extLst>
            </p:cNvPr>
            <p:cNvSpPr>
              <a:spLocks noEditPoints="1"/>
            </p:cNvSpPr>
            <p:nvPr/>
          </p:nvSpPr>
          <p:spPr bwMode="auto">
            <a:xfrm>
              <a:off x="6638188" y="3901057"/>
              <a:ext cx="925167" cy="823314"/>
            </a:xfrm>
            <a:custGeom>
              <a:avLst/>
              <a:gdLst/>
              <a:ahLst/>
              <a:cxnLst>
                <a:cxn ang="0">
                  <a:pos x="649" y="253"/>
                </a:cxn>
                <a:cxn ang="0">
                  <a:pos x="633" y="234"/>
                </a:cxn>
                <a:cxn ang="0">
                  <a:pos x="614" y="218"/>
                </a:cxn>
                <a:cxn ang="0">
                  <a:pos x="600" y="195"/>
                </a:cxn>
                <a:cxn ang="0">
                  <a:pos x="586" y="177"/>
                </a:cxn>
                <a:cxn ang="0">
                  <a:pos x="540" y="141"/>
                </a:cxn>
                <a:cxn ang="0">
                  <a:pos x="532" y="105"/>
                </a:cxn>
                <a:cxn ang="0">
                  <a:pos x="519" y="70"/>
                </a:cxn>
                <a:cxn ang="0">
                  <a:pos x="492" y="51"/>
                </a:cxn>
                <a:cxn ang="0">
                  <a:pos x="478" y="0"/>
                </a:cxn>
                <a:cxn ang="0">
                  <a:pos x="462" y="33"/>
                </a:cxn>
                <a:cxn ang="0">
                  <a:pos x="458" y="90"/>
                </a:cxn>
                <a:cxn ang="0">
                  <a:pos x="422" y="105"/>
                </a:cxn>
                <a:cxn ang="0">
                  <a:pos x="387" y="84"/>
                </a:cxn>
                <a:cxn ang="0">
                  <a:pos x="367" y="61"/>
                </a:cxn>
                <a:cxn ang="0">
                  <a:pos x="381" y="34"/>
                </a:cxn>
                <a:cxn ang="0">
                  <a:pos x="374" y="29"/>
                </a:cxn>
                <a:cxn ang="0">
                  <a:pos x="350" y="22"/>
                </a:cxn>
                <a:cxn ang="0">
                  <a:pos x="316" y="16"/>
                </a:cxn>
                <a:cxn ang="0">
                  <a:pos x="286" y="29"/>
                </a:cxn>
                <a:cxn ang="0">
                  <a:pos x="269" y="54"/>
                </a:cxn>
                <a:cxn ang="0">
                  <a:pos x="257" y="67"/>
                </a:cxn>
                <a:cxn ang="0">
                  <a:pos x="242" y="63"/>
                </a:cxn>
                <a:cxn ang="0">
                  <a:pos x="213" y="56"/>
                </a:cxn>
                <a:cxn ang="0">
                  <a:pos x="196" y="63"/>
                </a:cxn>
                <a:cxn ang="0">
                  <a:pos x="183" y="77"/>
                </a:cxn>
                <a:cxn ang="0">
                  <a:pos x="172" y="98"/>
                </a:cxn>
                <a:cxn ang="0">
                  <a:pos x="162" y="98"/>
                </a:cxn>
                <a:cxn ang="0">
                  <a:pos x="149" y="124"/>
                </a:cxn>
                <a:cxn ang="0">
                  <a:pos x="89" y="157"/>
                </a:cxn>
                <a:cxn ang="0">
                  <a:pos x="53" y="167"/>
                </a:cxn>
                <a:cxn ang="0">
                  <a:pos x="20" y="194"/>
                </a:cxn>
                <a:cxn ang="0">
                  <a:pos x="10" y="195"/>
                </a:cxn>
                <a:cxn ang="0">
                  <a:pos x="7" y="239"/>
                </a:cxn>
                <a:cxn ang="0">
                  <a:pos x="7" y="253"/>
                </a:cxn>
                <a:cxn ang="0">
                  <a:pos x="0" y="256"/>
                </a:cxn>
                <a:cxn ang="0">
                  <a:pos x="30" y="322"/>
                </a:cxn>
                <a:cxn ang="0">
                  <a:pos x="41" y="386"/>
                </a:cxn>
                <a:cxn ang="0">
                  <a:pos x="41" y="407"/>
                </a:cxn>
                <a:cxn ang="0">
                  <a:pos x="95" y="407"/>
                </a:cxn>
                <a:cxn ang="0">
                  <a:pos x="173" y="390"/>
                </a:cxn>
                <a:cxn ang="0">
                  <a:pos x="222" y="367"/>
                </a:cxn>
                <a:cxn ang="0">
                  <a:pos x="297" y="353"/>
                </a:cxn>
                <a:cxn ang="0">
                  <a:pos x="334" y="367"/>
                </a:cxn>
                <a:cxn ang="0">
                  <a:pos x="348" y="387"/>
                </a:cxn>
                <a:cxn ang="0">
                  <a:pos x="371" y="406"/>
                </a:cxn>
                <a:cxn ang="0">
                  <a:pos x="401" y="380"/>
                </a:cxn>
                <a:cxn ang="0">
                  <a:pos x="385" y="414"/>
                </a:cxn>
                <a:cxn ang="0">
                  <a:pos x="402" y="404"/>
                </a:cxn>
                <a:cxn ang="0">
                  <a:pos x="415" y="427"/>
                </a:cxn>
                <a:cxn ang="0">
                  <a:pos x="439" y="468"/>
                </a:cxn>
                <a:cxn ang="0">
                  <a:pos x="491" y="488"/>
                </a:cxn>
                <a:cxn ang="0">
                  <a:pos x="516" y="478"/>
                </a:cxn>
                <a:cxn ang="0">
                  <a:pos x="523" y="480"/>
                </a:cxn>
                <a:cxn ang="0">
                  <a:pos x="542" y="487"/>
                </a:cxn>
                <a:cxn ang="0">
                  <a:pos x="597" y="455"/>
                </a:cxn>
                <a:cxn ang="0">
                  <a:pos x="629" y="376"/>
                </a:cxn>
                <a:cxn ang="0">
                  <a:pos x="651" y="326"/>
                </a:cxn>
                <a:cxn ang="0">
                  <a:pos x="654" y="292"/>
                </a:cxn>
                <a:cxn ang="0">
                  <a:pos x="519" y="549"/>
                </a:cxn>
                <a:cxn ang="0">
                  <a:pos x="546" y="576"/>
                </a:cxn>
                <a:cxn ang="0">
                  <a:pos x="562" y="569"/>
                </a:cxn>
                <a:cxn ang="0">
                  <a:pos x="565" y="528"/>
                </a:cxn>
              </a:cxnLst>
              <a:rect l="0" t="0" r="r" b="b"/>
              <a:pathLst>
                <a:path w="654" h="582">
                  <a:moveTo>
                    <a:pt x="654" y="292"/>
                  </a:moveTo>
                  <a:lnTo>
                    <a:pt x="654" y="292"/>
                  </a:lnTo>
                  <a:lnTo>
                    <a:pt x="654" y="289"/>
                  </a:lnTo>
                  <a:lnTo>
                    <a:pt x="654" y="285"/>
                  </a:lnTo>
                  <a:lnTo>
                    <a:pt x="651" y="280"/>
                  </a:lnTo>
                  <a:lnTo>
                    <a:pt x="651" y="280"/>
                  </a:lnTo>
                  <a:lnTo>
                    <a:pt x="650" y="280"/>
                  </a:lnTo>
                  <a:lnTo>
                    <a:pt x="650" y="280"/>
                  </a:lnTo>
                  <a:lnTo>
                    <a:pt x="649" y="279"/>
                  </a:lnTo>
                  <a:lnTo>
                    <a:pt x="649" y="278"/>
                  </a:lnTo>
                  <a:lnTo>
                    <a:pt x="647" y="271"/>
                  </a:lnTo>
                  <a:lnTo>
                    <a:pt x="649" y="253"/>
                  </a:lnTo>
                  <a:lnTo>
                    <a:pt x="649" y="253"/>
                  </a:lnTo>
                  <a:lnTo>
                    <a:pt x="650" y="248"/>
                  </a:lnTo>
                  <a:lnTo>
                    <a:pt x="650" y="246"/>
                  </a:lnTo>
                  <a:lnTo>
                    <a:pt x="649" y="248"/>
                  </a:lnTo>
                  <a:lnTo>
                    <a:pt x="646" y="251"/>
                  </a:lnTo>
                  <a:lnTo>
                    <a:pt x="646" y="251"/>
                  </a:lnTo>
                  <a:lnTo>
                    <a:pt x="643" y="251"/>
                  </a:lnTo>
                  <a:lnTo>
                    <a:pt x="641" y="251"/>
                  </a:lnTo>
                  <a:lnTo>
                    <a:pt x="639" y="246"/>
                  </a:lnTo>
                  <a:lnTo>
                    <a:pt x="634" y="238"/>
                  </a:lnTo>
                  <a:lnTo>
                    <a:pt x="634" y="238"/>
                  </a:lnTo>
                  <a:lnTo>
                    <a:pt x="633" y="234"/>
                  </a:lnTo>
                  <a:lnTo>
                    <a:pt x="630" y="229"/>
                  </a:lnTo>
                  <a:lnTo>
                    <a:pt x="626" y="226"/>
                  </a:lnTo>
                  <a:lnTo>
                    <a:pt x="624" y="225"/>
                  </a:lnTo>
                  <a:lnTo>
                    <a:pt x="622" y="225"/>
                  </a:lnTo>
                  <a:lnTo>
                    <a:pt x="622" y="225"/>
                  </a:lnTo>
                  <a:lnTo>
                    <a:pt x="620" y="225"/>
                  </a:lnTo>
                  <a:lnTo>
                    <a:pt x="619" y="225"/>
                  </a:lnTo>
                  <a:lnTo>
                    <a:pt x="619" y="222"/>
                  </a:lnTo>
                  <a:lnTo>
                    <a:pt x="617" y="219"/>
                  </a:lnTo>
                  <a:lnTo>
                    <a:pt x="616" y="218"/>
                  </a:lnTo>
                  <a:lnTo>
                    <a:pt x="614" y="218"/>
                  </a:lnTo>
                  <a:lnTo>
                    <a:pt x="614" y="218"/>
                  </a:lnTo>
                  <a:lnTo>
                    <a:pt x="612" y="218"/>
                  </a:lnTo>
                  <a:lnTo>
                    <a:pt x="610" y="216"/>
                  </a:lnTo>
                  <a:lnTo>
                    <a:pt x="609" y="214"/>
                  </a:lnTo>
                  <a:lnTo>
                    <a:pt x="609" y="208"/>
                  </a:lnTo>
                  <a:lnTo>
                    <a:pt x="609" y="201"/>
                  </a:lnTo>
                  <a:lnTo>
                    <a:pt x="609" y="201"/>
                  </a:lnTo>
                  <a:lnTo>
                    <a:pt x="609" y="198"/>
                  </a:lnTo>
                  <a:lnTo>
                    <a:pt x="607" y="197"/>
                  </a:lnTo>
                  <a:lnTo>
                    <a:pt x="604" y="197"/>
                  </a:lnTo>
                  <a:lnTo>
                    <a:pt x="602" y="197"/>
                  </a:lnTo>
                  <a:lnTo>
                    <a:pt x="602" y="197"/>
                  </a:lnTo>
                  <a:lnTo>
                    <a:pt x="600" y="195"/>
                  </a:lnTo>
                  <a:lnTo>
                    <a:pt x="597" y="195"/>
                  </a:lnTo>
                  <a:lnTo>
                    <a:pt x="593" y="197"/>
                  </a:lnTo>
                  <a:lnTo>
                    <a:pt x="593" y="197"/>
                  </a:lnTo>
                  <a:lnTo>
                    <a:pt x="592" y="197"/>
                  </a:lnTo>
                  <a:lnTo>
                    <a:pt x="590" y="197"/>
                  </a:lnTo>
                  <a:lnTo>
                    <a:pt x="589" y="194"/>
                  </a:lnTo>
                  <a:lnTo>
                    <a:pt x="589" y="189"/>
                  </a:lnTo>
                  <a:lnTo>
                    <a:pt x="589" y="185"/>
                  </a:lnTo>
                  <a:lnTo>
                    <a:pt x="589" y="185"/>
                  </a:lnTo>
                  <a:lnTo>
                    <a:pt x="589" y="182"/>
                  </a:lnTo>
                  <a:lnTo>
                    <a:pt x="589" y="179"/>
                  </a:lnTo>
                  <a:lnTo>
                    <a:pt x="586" y="177"/>
                  </a:lnTo>
                  <a:lnTo>
                    <a:pt x="583" y="174"/>
                  </a:lnTo>
                  <a:lnTo>
                    <a:pt x="583" y="174"/>
                  </a:lnTo>
                  <a:lnTo>
                    <a:pt x="580" y="171"/>
                  </a:lnTo>
                  <a:lnTo>
                    <a:pt x="577" y="168"/>
                  </a:lnTo>
                  <a:lnTo>
                    <a:pt x="577" y="162"/>
                  </a:lnTo>
                  <a:lnTo>
                    <a:pt x="577" y="162"/>
                  </a:lnTo>
                  <a:lnTo>
                    <a:pt x="576" y="160"/>
                  </a:lnTo>
                  <a:lnTo>
                    <a:pt x="573" y="157"/>
                  </a:lnTo>
                  <a:lnTo>
                    <a:pt x="562" y="150"/>
                  </a:lnTo>
                  <a:lnTo>
                    <a:pt x="549" y="144"/>
                  </a:lnTo>
                  <a:lnTo>
                    <a:pt x="540" y="141"/>
                  </a:lnTo>
                  <a:lnTo>
                    <a:pt x="540" y="141"/>
                  </a:lnTo>
                  <a:lnTo>
                    <a:pt x="539" y="140"/>
                  </a:lnTo>
                  <a:lnTo>
                    <a:pt x="538" y="138"/>
                  </a:lnTo>
                  <a:lnTo>
                    <a:pt x="538" y="135"/>
                  </a:lnTo>
                  <a:lnTo>
                    <a:pt x="538" y="133"/>
                  </a:lnTo>
                  <a:lnTo>
                    <a:pt x="536" y="130"/>
                  </a:lnTo>
                  <a:lnTo>
                    <a:pt x="536" y="130"/>
                  </a:lnTo>
                  <a:lnTo>
                    <a:pt x="535" y="127"/>
                  </a:lnTo>
                  <a:lnTo>
                    <a:pt x="533" y="121"/>
                  </a:lnTo>
                  <a:lnTo>
                    <a:pt x="533" y="110"/>
                  </a:lnTo>
                  <a:lnTo>
                    <a:pt x="533" y="110"/>
                  </a:lnTo>
                  <a:lnTo>
                    <a:pt x="532" y="107"/>
                  </a:lnTo>
                  <a:lnTo>
                    <a:pt x="532" y="105"/>
                  </a:lnTo>
                  <a:lnTo>
                    <a:pt x="528" y="101"/>
                  </a:lnTo>
                  <a:lnTo>
                    <a:pt x="525" y="97"/>
                  </a:lnTo>
                  <a:lnTo>
                    <a:pt x="523" y="96"/>
                  </a:lnTo>
                  <a:lnTo>
                    <a:pt x="523" y="93"/>
                  </a:lnTo>
                  <a:lnTo>
                    <a:pt x="523" y="93"/>
                  </a:lnTo>
                  <a:lnTo>
                    <a:pt x="523" y="88"/>
                  </a:lnTo>
                  <a:lnTo>
                    <a:pt x="522" y="84"/>
                  </a:lnTo>
                  <a:lnTo>
                    <a:pt x="521" y="78"/>
                  </a:lnTo>
                  <a:lnTo>
                    <a:pt x="521" y="74"/>
                  </a:lnTo>
                  <a:lnTo>
                    <a:pt x="521" y="74"/>
                  </a:lnTo>
                  <a:lnTo>
                    <a:pt x="521" y="71"/>
                  </a:lnTo>
                  <a:lnTo>
                    <a:pt x="519" y="70"/>
                  </a:lnTo>
                  <a:lnTo>
                    <a:pt x="516" y="66"/>
                  </a:lnTo>
                  <a:lnTo>
                    <a:pt x="512" y="64"/>
                  </a:lnTo>
                  <a:lnTo>
                    <a:pt x="511" y="61"/>
                  </a:lnTo>
                  <a:lnTo>
                    <a:pt x="511" y="61"/>
                  </a:lnTo>
                  <a:lnTo>
                    <a:pt x="509" y="59"/>
                  </a:lnTo>
                  <a:lnTo>
                    <a:pt x="506" y="60"/>
                  </a:lnTo>
                  <a:lnTo>
                    <a:pt x="498" y="61"/>
                  </a:lnTo>
                  <a:lnTo>
                    <a:pt x="498" y="61"/>
                  </a:lnTo>
                  <a:lnTo>
                    <a:pt x="496" y="61"/>
                  </a:lnTo>
                  <a:lnTo>
                    <a:pt x="495" y="60"/>
                  </a:lnTo>
                  <a:lnTo>
                    <a:pt x="494" y="57"/>
                  </a:lnTo>
                  <a:lnTo>
                    <a:pt x="492" y="51"/>
                  </a:lnTo>
                  <a:lnTo>
                    <a:pt x="494" y="46"/>
                  </a:lnTo>
                  <a:lnTo>
                    <a:pt x="494" y="46"/>
                  </a:lnTo>
                  <a:lnTo>
                    <a:pt x="492" y="39"/>
                  </a:lnTo>
                  <a:lnTo>
                    <a:pt x="491" y="32"/>
                  </a:lnTo>
                  <a:lnTo>
                    <a:pt x="489" y="24"/>
                  </a:lnTo>
                  <a:lnTo>
                    <a:pt x="485" y="20"/>
                  </a:lnTo>
                  <a:lnTo>
                    <a:pt x="485" y="20"/>
                  </a:lnTo>
                  <a:lnTo>
                    <a:pt x="482" y="16"/>
                  </a:lnTo>
                  <a:lnTo>
                    <a:pt x="481" y="9"/>
                  </a:lnTo>
                  <a:lnTo>
                    <a:pt x="479" y="3"/>
                  </a:lnTo>
                  <a:lnTo>
                    <a:pt x="478" y="0"/>
                  </a:lnTo>
                  <a:lnTo>
                    <a:pt x="478" y="0"/>
                  </a:lnTo>
                  <a:lnTo>
                    <a:pt x="476" y="0"/>
                  </a:lnTo>
                  <a:lnTo>
                    <a:pt x="475" y="0"/>
                  </a:lnTo>
                  <a:lnTo>
                    <a:pt x="471" y="3"/>
                  </a:lnTo>
                  <a:lnTo>
                    <a:pt x="468" y="7"/>
                  </a:lnTo>
                  <a:lnTo>
                    <a:pt x="468" y="12"/>
                  </a:lnTo>
                  <a:lnTo>
                    <a:pt x="468" y="12"/>
                  </a:lnTo>
                  <a:lnTo>
                    <a:pt x="466" y="19"/>
                  </a:lnTo>
                  <a:lnTo>
                    <a:pt x="465" y="22"/>
                  </a:lnTo>
                  <a:lnTo>
                    <a:pt x="464" y="24"/>
                  </a:lnTo>
                  <a:lnTo>
                    <a:pt x="464" y="24"/>
                  </a:lnTo>
                  <a:lnTo>
                    <a:pt x="462" y="29"/>
                  </a:lnTo>
                  <a:lnTo>
                    <a:pt x="462" y="33"/>
                  </a:lnTo>
                  <a:lnTo>
                    <a:pt x="464" y="39"/>
                  </a:lnTo>
                  <a:lnTo>
                    <a:pt x="462" y="40"/>
                  </a:lnTo>
                  <a:lnTo>
                    <a:pt x="461" y="43"/>
                  </a:lnTo>
                  <a:lnTo>
                    <a:pt x="461" y="43"/>
                  </a:lnTo>
                  <a:lnTo>
                    <a:pt x="459" y="44"/>
                  </a:lnTo>
                  <a:lnTo>
                    <a:pt x="459" y="47"/>
                  </a:lnTo>
                  <a:lnTo>
                    <a:pt x="459" y="54"/>
                  </a:lnTo>
                  <a:lnTo>
                    <a:pt x="459" y="63"/>
                  </a:lnTo>
                  <a:lnTo>
                    <a:pt x="459" y="71"/>
                  </a:lnTo>
                  <a:lnTo>
                    <a:pt x="459" y="71"/>
                  </a:lnTo>
                  <a:lnTo>
                    <a:pt x="458" y="84"/>
                  </a:lnTo>
                  <a:lnTo>
                    <a:pt x="458" y="90"/>
                  </a:lnTo>
                  <a:lnTo>
                    <a:pt x="455" y="96"/>
                  </a:lnTo>
                  <a:lnTo>
                    <a:pt x="455" y="96"/>
                  </a:lnTo>
                  <a:lnTo>
                    <a:pt x="452" y="100"/>
                  </a:lnTo>
                  <a:lnTo>
                    <a:pt x="449" y="105"/>
                  </a:lnTo>
                  <a:lnTo>
                    <a:pt x="447" y="111"/>
                  </a:lnTo>
                  <a:lnTo>
                    <a:pt x="441" y="114"/>
                  </a:lnTo>
                  <a:lnTo>
                    <a:pt x="441" y="114"/>
                  </a:lnTo>
                  <a:lnTo>
                    <a:pt x="435" y="115"/>
                  </a:lnTo>
                  <a:lnTo>
                    <a:pt x="428" y="113"/>
                  </a:lnTo>
                  <a:lnTo>
                    <a:pt x="424" y="110"/>
                  </a:lnTo>
                  <a:lnTo>
                    <a:pt x="422" y="105"/>
                  </a:lnTo>
                  <a:lnTo>
                    <a:pt x="422" y="105"/>
                  </a:lnTo>
                  <a:lnTo>
                    <a:pt x="421" y="103"/>
                  </a:lnTo>
                  <a:lnTo>
                    <a:pt x="417" y="101"/>
                  </a:lnTo>
                  <a:lnTo>
                    <a:pt x="412" y="100"/>
                  </a:lnTo>
                  <a:lnTo>
                    <a:pt x="408" y="100"/>
                  </a:lnTo>
                  <a:lnTo>
                    <a:pt x="408" y="100"/>
                  </a:lnTo>
                  <a:lnTo>
                    <a:pt x="404" y="98"/>
                  </a:lnTo>
                  <a:lnTo>
                    <a:pt x="401" y="96"/>
                  </a:lnTo>
                  <a:lnTo>
                    <a:pt x="397" y="91"/>
                  </a:lnTo>
                  <a:lnTo>
                    <a:pt x="392" y="87"/>
                  </a:lnTo>
                  <a:lnTo>
                    <a:pt x="392" y="87"/>
                  </a:lnTo>
                  <a:lnTo>
                    <a:pt x="390" y="86"/>
                  </a:lnTo>
                  <a:lnTo>
                    <a:pt x="387" y="84"/>
                  </a:lnTo>
                  <a:lnTo>
                    <a:pt x="381" y="84"/>
                  </a:lnTo>
                  <a:lnTo>
                    <a:pt x="378" y="84"/>
                  </a:lnTo>
                  <a:lnTo>
                    <a:pt x="377" y="83"/>
                  </a:lnTo>
                  <a:lnTo>
                    <a:pt x="375" y="81"/>
                  </a:lnTo>
                  <a:lnTo>
                    <a:pt x="375" y="81"/>
                  </a:lnTo>
                  <a:lnTo>
                    <a:pt x="374" y="77"/>
                  </a:lnTo>
                  <a:lnTo>
                    <a:pt x="371" y="74"/>
                  </a:lnTo>
                  <a:lnTo>
                    <a:pt x="365" y="68"/>
                  </a:lnTo>
                  <a:lnTo>
                    <a:pt x="365" y="68"/>
                  </a:lnTo>
                  <a:lnTo>
                    <a:pt x="363" y="67"/>
                  </a:lnTo>
                  <a:lnTo>
                    <a:pt x="361" y="66"/>
                  </a:lnTo>
                  <a:lnTo>
                    <a:pt x="367" y="61"/>
                  </a:lnTo>
                  <a:lnTo>
                    <a:pt x="367" y="61"/>
                  </a:lnTo>
                  <a:lnTo>
                    <a:pt x="370" y="59"/>
                  </a:lnTo>
                  <a:lnTo>
                    <a:pt x="370" y="54"/>
                  </a:lnTo>
                  <a:lnTo>
                    <a:pt x="370" y="51"/>
                  </a:lnTo>
                  <a:lnTo>
                    <a:pt x="368" y="47"/>
                  </a:lnTo>
                  <a:lnTo>
                    <a:pt x="368" y="47"/>
                  </a:lnTo>
                  <a:lnTo>
                    <a:pt x="367" y="46"/>
                  </a:lnTo>
                  <a:lnTo>
                    <a:pt x="370" y="44"/>
                  </a:lnTo>
                  <a:lnTo>
                    <a:pt x="378" y="40"/>
                  </a:lnTo>
                  <a:lnTo>
                    <a:pt x="378" y="40"/>
                  </a:lnTo>
                  <a:lnTo>
                    <a:pt x="381" y="37"/>
                  </a:lnTo>
                  <a:lnTo>
                    <a:pt x="381" y="34"/>
                  </a:lnTo>
                  <a:lnTo>
                    <a:pt x="381" y="32"/>
                  </a:lnTo>
                  <a:lnTo>
                    <a:pt x="384" y="30"/>
                  </a:lnTo>
                  <a:lnTo>
                    <a:pt x="384" y="30"/>
                  </a:lnTo>
                  <a:lnTo>
                    <a:pt x="385" y="27"/>
                  </a:lnTo>
                  <a:lnTo>
                    <a:pt x="385" y="26"/>
                  </a:lnTo>
                  <a:lnTo>
                    <a:pt x="384" y="23"/>
                  </a:lnTo>
                  <a:lnTo>
                    <a:pt x="380" y="22"/>
                  </a:lnTo>
                  <a:lnTo>
                    <a:pt x="380" y="22"/>
                  </a:lnTo>
                  <a:lnTo>
                    <a:pt x="377" y="22"/>
                  </a:lnTo>
                  <a:lnTo>
                    <a:pt x="375" y="24"/>
                  </a:lnTo>
                  <a:lnTo>
                    <a:pt x="375" y="27"/>
                  </a:lnTo>
                  <a:lnTo>
                    <a:pt x="374" y="29"/>
                  </a:lnTo>
                  <a:lnTo>
                    <a:pt x="374" y="29"/>
                  </a:lnTo>
                  <a:lnTo>
                    <a:pt x="373" y="27"/>
                  </a:lnTo>
                  <a:lnTo>
                    <a:pt x="371" y="24"/>
                  </a:lnTo>
                  <a:lnTo>
                    <a:pt x="370" y="22"/>
                  </a:lnTo>
                  <a:lnTo>
                    <a:pt x="368" y="20"/>
                  </a:lnTo>
                  <a:lnTo>
                    <a:pt x="368" y="20"/>
                  </a:lnTo>
                  <a:lnTo>
                    <a:pt x="363" y="24"/>
                  </a:lnTo>
                  <a:lnTo>
                    <a:pt x="358" y="26"/>
                  </a:lnTo>
                  <a:lnTo>
                    <a:pt x="357" y="26"/>
                  </a:lnTo>
                  <a:lnTo>
                    <a:pt x="356" y="24"/>
                  </a:lnTo>
                  <a:lnTo>
                    <a:pt x="356" y="24"/>
                  </a:lnTo>
                  <a:lnTo>
                    <a:pt x="350" y="22"/>
                  </a:lnTo>
                  <a:lnTo>
                    <a:pt x="341" y="19"/>
                  </a:lnTo>
                  <a:lnTo>
                    <a:pt x="324" y="14"/>
                  </a:lnTo>
                  <a:lnTo>
                    <a:pt x="324" y="14"/>
                  </a:lnTo>
                  <a:lnTo>
                    <a:pt x="320" y="13"/>
                  </a:lnTo>
                  <a:lnTo>
                    <a:pt x="316" y="9"/>
                  </a:lnTo>
                  <a:lnTo>
                    <a:pt x="313" y="6"/>
                  </a:lnTo>
                  <a:lnTo>
                    <a:pt x="311" y="6"/>
                  </a:lnTo>
                  <a:lnTo>
                    <a:pt x="310" y="6"/>
                  </a:lnTo>
                  <a:lnTo>
                    <a:pt x="310" y="6"/>
                  </a:lnTo>
                  <a:lnTo>
                    <a:pt x="307" y="7"/>
                  </a:lnTo>
                  <a:lnTo>
                    <a:pt x="309" y="10"/>
                  </a:lnTo>
                  <a:lnTo>
                    <a:pt x="316" y="16"/>
                  </a:lnTo>
                  <a:lnTo>
                    <a:pt x="316" y="16"/>
                  </a:lnTo>
                  <a:lnTo>
                    <a:pt x="316" y="19"/>
                  </a:lnTo>
                  <a:lnTo>
                    <a:pt x="314" y="20"/>
                  </a:lnTo>
                  <a:lnTo>
                    <a:pt x="307" y="23"/>
                  </a:lnTo>
                  <a:lnTo>
                    <a:pt x="299" y="24"/>
                  </a:lnTo>
                  <a:lnTo>
                    <a:pt x="291" y="24"/>
                  </a:lnTo>
                  <a:lnTo>
                    <a:pt x="291" y="24"/>
                  </a:lnTo>
                  <a:lnTo>
                    <a:pt x="289" y="24"/>
                  </a:lnTo>
                  <a:lnTo>
                    <a:pt x="289" y="26"/>
                  </a:lnTo>
                  <a:lnTo>
                    <a:pt x="289" y="27"/>
                  </a:lnTo>
                  <a:lnTo>
                    <a:pt x="287" y="29"/>
                  </a:lnTo>
                  <a:lnTo>
                    <a:pt x="286" y="29"/>
                  </a:lnTo>
                  <a:lnTo>
                    <a:pt x="286" y="29"/>
                  </a:lnTo>
                  <a:lnTo>
                    <a:pt x="284" y="29"/>
                  </a:lnTo>
                  <a:lnTo>
                    <a:pt x="283" y="30"/>
                  </a:lnTo>
                  <a:lnTo>
                    <a:pt x="280" y="34"/>
                  </a:lnTo>
                  <a:lnTo>
                    <a:pt x="277" y="39"/>
                  </a:lnTo>
                  <a:lnTo>
                    <a:pt x="274" y="43"/>
                  </a:lnTo>
                  <a:lnTo>
                    <a:pt x="274" y="43"/>
                  </a:lnTo>
                  <a:lnTo>
                    <a:pt x="273" y="47"/>
                  </a:lnTo>
                  <a:lnTo>
                    <a:pt x="272" y="50"/>
                  </a:lnTo>
                  <a:lnTo>
                    <a:pt x="272" y="53"/>
                  </a:lnTo>
                  <a:lnTo>
                    <a:pt x="269" y="54"/>
                  </a:lnTo>
                  <a:lnTo>
                    <a:pt x="269" y="54"/>
                  </a:lnTo>
                  <a:lnTo>
                    <a:pt x="266" y="57"/>
                  </a:lnTo>
                  <a:lnTo>
                    <a:pt x="264" y="60"/>
                  </a:lnTo>
                  <a:lnTo>
                    <a:pt x="266" y="64"/>
                  </a:lnTo>
                  <a:lnTo>
                    <a:pt x="269" y="68"/>
                  </a:lnTo>
                  <a:lnTo>
                    <a:pt x="269" y="68"/>
                  </a:lnTo>
                  <a:lnTo>
                    <a:pt x="272" y="73"/>
                  </a:lnTo>
                  <a:lnTo>
                    <a:pt x="270" y="73"/>
                  </a:lnTo>
                  <a:lnTo>
                    <a:pt x="269" y="74"/>
                  </a:lnTo>
                  <a:lnTo>
                    <a:pt x="266" y="73"/>
                  </a:lnTo>
                  <a:lnTo>
                    <a:pt x="262" y="70"/>
                  </a:lnTo>
                  <a:lnTo>
                    <a:pt x="262" y="70"/>
                  </a:lnTo>
                  <a:lnTo>
                    <a:pt x="257" y="67"/>
                  </a:lnTo>
                  <a:lnTo>
                    <a:pt x="253" y="66"/>
                  </a:lnTo>
                  <a:lnTo>
                    <a:pt x="252" y="67"/>
                  </a:lnTo>
                  <a:lnTo>
                    <a:pt x="250" y="71"/>
                  </a:lnTo>
                  <a:lnTo>
                    <a:pt x="250" y="71"/>
                  </a:lnTo>
                  <a:lnTo>
                    <a:pt x="250" y="74"/>
                  </a:lnTo>
                  <a:lnTo>
                    <a:pt x="247" y="74"/>
                  </a:lnTo>
                  <a:lnTo>
                    <a:pt x="246" y="71"/>
                  </a:lnTo>
                  <a:lnTo>
                    <a:pt x="246" y="67"/>
                  </a:lnTo>
                  <a:lnTo>
                    <a:pt x="246" y="67"/>
                  </a:lnTo>
                  <a:lnTo>
                    <a:pt x="246" y="66"/>
                  </a:lnTo>
                  <a:lnTo>
                    <a:pt x="245" y="64"/>
                  </a:lnTo>
                  <a:lnTo>
                    <a:pt x="242" y="63"/>
                  </a:lnTo>
                  <a:lnTo>
                    <a:pt x="239" y="61"/>
                  </a:lnTo>
                  <a:lnTo>
                    <a:pt x="236" y="60"/>
                  </a:lnTo>
                  <a:lnTo>
                    <a:pt x="236" y="60"/>
                  </a:lnTo>
                  <a:lnTo>
                    <a:pt x="235" y="57"/>
                  </a:lnTo>
                  <a:lnTo>
                    <a:pt x="230" y="53"/>
                  </a:lnTo>
                  <a:lnTo>
                    <a:pt x="227" y="51"/>
                  </a:lnTo>
                  <a:lnTo>
                    <a:pt x="223" y="50"/>
                  </a:lnTo>
                  <a:lnTo>
                    <a:pt x="223" y="50"/>
                  </a:lnTo>
                  <a:lnTo>
                    <a:pt x="220" y="51"/>
                  </a:lnTo>
                  <a:lnTo>
                    <a:pt x="219" y="53"/>
                  </a:lnTo>
                  <a:lnTo>
                    <a:pt x="216" y="54"/>
                  </a:lnTo>
                  <a:lnTo>
                    <a:pt x="213" y="56"/>
                  </a:lnTo>
                  <a:lnTo>
                    <a:pt x="213" y="56"/>
                  </a:lnTo>
                  <a:lnTo>
                    <a:pt x="210" y="56"/>
                  </a:lnTo>
                  <a:lnTo>
                    <a:pt x="209" y="57"/>
                  </a:lnTo>
                  <a:lnTo>
                    <a:pt x="209" y="60"/>
                  </a:lnTo>
                  <a:lnTo>
                    <a:pt x="209" y="63"/>
                  </a:lnTo>
                  <a:lnTo>
                    <a:pt x="209" y="63"/>
                  </a:lnTo>
                  <a:lnTo>
                    <a:pt x="209" y="64"/>
                  </a:lnTo>
                  <a:lnTo>
                    <a:pt x="208" y="64"/>
                  </a:lnTo>
                  <a:lnTo>
                    <a:pt x="205" y="64"/>
                  </a:lnTo>
                  <a:lnTo>
                    <a:pt x="200" y="63"/>
                  </a:lnTo>
                  <a:lnTo>
                    <a:pt x="196" y="63"/>
                  </a:lnTo>
                  <a:lnTo>
                    <a:pt x="196" y="63"/>
                  </a:lnTo>
                  <a:lnTo>
                    <a:pt x="193" y="64"/>
                  </a:lnTo>
                  <a:lnTo>
                    <a:pt x="193" y="67"/>
                  </a:lnTo>
                  <a:lnTo>
                    <a:pt x="195" y="68"/>
                  </a:lnTo>
                  <a:lnTo>
                    <a:pt x="193" y="70"/>
                  </a:lnTo>
                  <a:lnTo>
                    <a:pt x="193" y="70"/>
                  </a:lnTo>
                  <a:lnTo>
                    <a:pt x="192" y="71"/>
                  </a:lnTo>
                  <a:lnTo>
                    <a:pt x="190" y="73"/>
                  </a:lnTo>
                  <a:lnTo>
                    <a:pt x="189" y="74"/>
                  </a:lnTo>
                  <a:lnTo>
                    <a:pt x="186" y="76"/>
                  </a:lnTo>
                  <a:lnTo>
                    <a:pt x="186" y="76"/>
                  </a:lnTo>
                  <a:lnTo>
                    <a:pt x="185" y="76"/>
                  </a:lnTo>
                  <a:lnTo>
                    <a:pt x="183" y="77"/>
                  </a:lnTo>
                  <a:lnTo>
                    <a:pt x="182" y="81"/>
                  </a:lnTo>
                  <a:lnTo>
                    <a:pt x="183" y="91"/>
                  </a:lnTo>
                  <a:lnTo>
                    <a:pt x="183" y="91"/>
                  </a:lnTo>
                  <a:lnTo>
                    <a:pt x="183" y="93"/>
                  </a:lnTo>
                  <a:lnTo>
                    <a:pt x="182" y="93"/>
                  </a:lnTo>
                  <a:lnTo>
                    <a:pt x="179" y="93"/>
                  </a:lnTo>
                  <a:lnTo>
                    <a:pt x="175" y="90"/>
                  </a:lnTo>
                  <a:lnTo>
                    <a:pt x="171" y="90"/>
                  </a:lnTo>
                  <a:lnTo>
                    <a:pt x="171" y="90"/>
                  </a:lnTo>
                  <a:lnTo>
                    <a:pt x="169" y="91"/>
                  </a:lnTo>
                  <a:lnTo>
                    <a:pt x="171" y="94"/>
                  </a:lnTo>
                  <a:lnTo>
                    <a:pt x="172" y="98"/>
                  </a:lnTo>
                  <a:lnTo>
                    <a:pt x="173" y="103"/>
                  </a:lnTo>
                  <a:lnTo>
                    <a:pt x="173" y="103"/>
                  </a:lnTo>
                  <a:lnTo>
                    <a:pt x="173" y="105"/>
                  </a:lnTo>
                  <a:lnTo>
                    <a:pt x="172" y="107"/>
                  </a:lnTo>
                  <a:lnTo>
                    <a:pt x="169" y="110"/>
                  </a:lnTo>
                  <a:lnTo>
                    <a:pt x="169" y="110"/>
                  </a:lnTo>
                  <a:lnTo>
                    <a:pt x="168" y="111"/>
                  </a:lnTo>
                  <a:lnTo>
                    <a:pt x="166" y="110"/>
                  </a:lnTo>
                  <a:lnTo>
                    <a:pt x="165" y="107"/>
                  </a:lnTo>
                  <a:lnTo>
                    <a:pt x="163" y="103"/>
                  </a:lnTo>
                  <a:lnTo>
                    <a:pt x="162" y="98"/>
                  </a:lnTo>
                  <a:lnTo>
                    <a:pt x="162" y="98"/>
                  </a:lnTo>
                  <a:lnTo>
                    <a:pt x="162" y="97"/>
                  </a:lnTo>
                  <a:lnTo>
                    <a:pt x="161" y="96"/>
                  </a:lnTo>
                  <a:lnTo>
                    <a:pt x="158" y="97"/>
                  </a:lnTo>
                  <a:lnTo>
                    <a:pt x="149" y="104"/>
                  </a:lnTo>
                  <a:lnTo>
                    <a:pt x="149" y="104"/>
                  </a:lnTo>
                  <a:lnTo>
                    <a:pt x="148" y="107"/>
                  </a:lnTo>
                  <a:lnTo>
                    <a:pt x="148" y="110"/>
                  </a:lnTo>
                  <a:lnTo>
                    <a:pt x="148" y="115"/>
                  </a:lnTo>
                  <a:lnTo>
                    <a:pt x="149" y="121"/>
                  </a:lnTo>
                  <a:lnTo>
                    <a:pt x="149" y="123"/>
                  </a:lnTo>
                  <a:lnTo>
                    <a:pt x="149" y="124"/>
                  </a:lnTo>
                  <a:lnTo>
                    <a:pt x="149" y="124"/>
                  </a:lnTo>
                  <a:lnTo>
                    <a:pt x="139" y="133"/>
                  </a:lnTo>
                  <a:lnTo>
                    <a:pt x="126" y="147"/>
                  </a:lnTo>
                  <a:lnTo>
                    <a:pt x="126" y="147"/>
                  </a:lnTo>
                  <a:lnTo>
                    <a:pt x="122" y="150"/>
                  </a:lnTo>
                  <a:lnTo>
                    <a:pt x="119" y="151"/>
                  </a:lnTo>
                  <a:lnTo>
                    <a:pt x="111" y="152"/>
                  </a:lnTo>
                  <a:lnTo>
                    <a:pt x="102" y="152"/>
                  </a:lnTo>
                  <a:lnTo>
                    <a:pt x="99" y="152"/>
                  </a:lnTo>
                  <a:lnTo>
                    <a:pt x="98" y="154"/>
                  </a:lnTo>
                  <a:lnTo>
                    <a:pt x="98" y="154"/>
                  </a:lnTo>
                  <a:lnTo>
                    <a:pt x="94" y="157"/>
                  </a:lnTo>
                  <a:lnTo>
                    <a:pt x="89" y="157"/>
                  </a:lnTo>
                  <a:lnTo>
                    <a:pt x="87" y="157"/>
                  </a:lnTo>
                  <a:lnTo>
                    <a:pt x="82" y="160"/>
                  </a:lnTo>
                  <a:lnTo>
                    <a:pt x="82" y="160"/>
                  </a:lnTo>
                  <a:lnTo>
                    <a:pt x="72" y="165"/>
                  </a:lnTo>
                  <a:lnTo>
                    <a:pt x="70" y="167"/>
                  </a:lnTo>
                  <a:lnTo>
                    <a:pt x="68" y="167"/>
                  </a:lnTo>
                  <a:lnTo>
                    <a:pt x="67" y="165"/>
                  </a:lnTo>
                  <a:lnTo>
                    <a:pt x="67" y="165"/>
                  </a:lnTo>
                  <a:lnTo>
                    <a:pt x="65" y="164"/>
                  </a:lnTo>
                  <a:lnTo>
                    <a:pt x="64" y="164"/>
                  </a:lnTo>
                  <a:lnTo>
                    <a:pt x="58" y="164"/>
                  </a:lnTo>
                  <a:lnTo>
                    <a:pt x="53" y="167"/>
                  </a:lnTo>
                  <a:lnTo>
                    <a:pt x="48" y="171"/>
                  </a:lnTo>
                  <a:lnTo>
                    <a:pt x="48" y="171"/>
                  </a:lnTo>
                  <a:lnTo>
                    <a:pt x="43" y="175"/>
                  </a:lnTo>
                  <a:lnTo>
                    <a:pt x="38" y="178"/>
                  </a:lnTo>
                  <a:lnTo>
                    <a:pt x="33" y="181"/>
                  </a:lnTo>
                  <a:lnTo>
                    <a:pt x="28" y="181"/>
                  </a:lnTo>
                  <a:lnTo>
                    <a:pt x="28" y="181"/>
                  </a:lnTo>
                  <a:lnTo>
                    <a:pt x="25" y="182"/>
                  </a:lnTo>
                  <a:lnTo>
                    <a:pt x="24" y="184"/>
                  </a:lnTo>
                  <a:lnTo>
                    <a:pt x="23" y="187"/>
                  </a:lnTo>
                  <a:lnTo>
                    <a:pt x="21" y="191"/>
                  </a:lnTo>
                  <a:lnTo>
                    <a:pt x="20" y="194"/>
                  </a:lnTo>
                  <a:lnTo>
                    <a:pt x="20" y="194"/>
                  </a:lnTo>
                  <a:lnTo>
                    <a:pt x="18" y="194"/>
                  </a:lnTo>
                  <a:lnTo>
                    <a:pt x="18" y="192"/>
                  </a:lnTo>
                  <a:lnTo>
                    <a:pt x="17" y="189"/>
                  </a:lnTo>
                  <a:lnTo>
                    <a:pt x="17" y="184"/>
                  </a:lnTo>
                  <a:lnTo>
                    <a:pt x="17" y="184"/>
                  </a:lnTo>
                  <a:lnTo>
                    <a:pt x="17" y="182"/>
                  </a:lnTo>
                  <a:lnTo>
                    <a:pt x="17" y="182"/>
                  </a:lnTo>
                  <a:lnTo>
                    <a:pt x="14" y="185"/>
                  </a:lnTo>
                  <a:lnTo>
                    <a:pt x="11" y="189"/>
                  </a:lnTo>
                  <a:lnTo>
                    <a:pt x="10" y="195"/>
                  </a:lnTo>
                  <a:lnTo>
                    <a:pt x="10" y="195"/>
                  </a:lnTo>
                  <a:lnTo>
                    <a:pt x="8" y="199"/>
                  </a:lnTo>
                  <a:lnTo>
                    <a:pt x="11" y="204"/>
                  </a:lnTo>
                  <a:lnTo>
                    <a:pt x="11" y="208"/>
                  </a:lnTo>
                  <a:lnTo>
                    <a:pt x="11" y="211"/>
                  </a:lnTo>
                  <a:lnTo>
                    <a:pt x="10" y="214"/>
                  </a:lnTo>
                  <a:lnTo>
                    <a:pt x="10" y="214"/>
                  </a:lnTo>
                  <a:lnTo>
                    <a:pt x="6" y="219"/>
                  </a:lnTo>
                  <a:lnTo>
                    <a:pt x="4" y="225"/>
                  </a:lnTo>
                  <a:lnTo>
                    <a:pt x="4" y="232"/>
                  </a:lnTo>
                  <a:lnTo>
                    <a:pt x="6" y="235"/>
                  </a:lnTo>
                  <a:lnTo>
                    <a:pt x="7" y="239"/>
                  </a:lnTo>
                  <a:lnTo>
                    <a:pt x="7" y="239"/>
                  </a:lnTo>
                  <a:lnTo>
                    <a:pt x="16" y="251"/>
                  </a:lnTo>
                  <a:lnTo>
                    <a:pt x="17" y="256"/>
                  </a:lnTo>
                  <a:lnTo>
                    <a:pt x="17" y="261"/>
                  </a:lnTo>
                  <a:lnTo>
                    <a:pt x="17" y="261"/>
                  </a:lnTo>
                  <a:lnTo>
                    <a:pt x="16" y="261"/>
                  </a:lnTo>
                  <a:lnTo>
                    <a:pt x="14" y="261"/>
                  </a:lnTo>
                  <a:lnTo>
                    <a:pt x="11" y="258"/>
                  </a:lnTo>
                  <a:lnTo>
                    <a:pt x="8" y="253"/>
                  </a:lnTo>
                  <a:lnTo>
                    <a:pt x="7" y="252"/>
                  </a:lnTo>
                  <a:lnTo>
                    <a:pt x="7" y="252"/>
                  </a:lnTo>
                  <a:lnTo>
                    <a:pt x="7" y="252"/>
                  </a:lnTo>
                  <a:lnTo>
                    <a:pt x="7" y="253"/>
                  </a:lnTo>
                  <a:lnTo>
                    <a:pt x="10" y="258"/>
                  </a:lnTo>
                  <a:lnTo>
                    <a:pt x="11" y="261"/>
                  </a:lnTo>
                  <a:lnTo>
                    <a:pt x="11" y="263"/>
                  </a:lnTo>
                  <a:lnTo>
                    <a:pt x="11" y="263"/>
                  </a:lnTo>
                  <a:lnTo>
                    <a:pt x="10" y="263"/>
                  </a:lnTo>
                  <a:lnTo>
                    <a:pt x="8" y="263"/>
                  </a:lnTo>
                  <a:lnTo>
                    <a:pt x="6" y="259"/>
                  </a:lnTo>
                  <a:lnTo>
                    <a:pt x="3" y="255"/>
                  </a:lnTo>
                  <a:lnTo>
                    <a:pt x="1" y="255"/>
                  </a:lnTo>
                  <a:lnTo>
                    <a:pt x="0" y="255"/>
                  </a:lnTo>
                  <a:lnTo>
                    <a:pt x="0" y="255"/>
                  </a:lnTo>
                  <a:lnTo>
                    <a:pt x="0" y="256"/>
                  </a:lnTo>
                  <a:lnTo>
                    <a:pt x="1" y="261"/>
                  </a:lnTo>
                  <a:lnTo>
                    <a:pt x="7" y="271"/>
                  </a:lnTo>
                  <a:lnTo>
                    <a:pt x="14" y="282"/>
                  </a:lnTo>
                  <a:lnTo>
                    <a:pt x="16" y="288"/>
                  </a:lnTo>
                  <a:lnTo>
                    <a:pt x="17" y="290"/>
                  </a:lnTo>
                  <a:lnTo>
                    <a:pt x="17" y="290"/>
                  </a:lnTo>
                  <a:lnTo>
                    <a:pt x="17" y="295"/>
                  </a:lnTo>
                  <a:lnTo>
                    <a:pt x="18" y="298"/>
                  </a:lnTo>
                  <a:lnTo>
                    <a:pt x="24" y="305"/>
                  </a:lnTo>
                  <a:lnTo>
                    <a:pt x="28" y="312"/>
                  </a:lnTo>
                  <a:lnTo>
                    <a:pt x="30" y="316"/>
                  </a:lnTo>
                  <a:lnTo>
                    <a:pt x="30" y="322"/>
                  </a:lnTo>
                  <a:lnTo>
                    <a:pt x="30" y="322"/>
                  </a:lnTo>
                  <a:lnTo>
                    <a:pt x="30" y="326"/>
                  </a:lnTo>
                  <a:lnTo>
                    <a:pt x="31" y="332"/>
                  </a:lnTo>
                  <a:lnTo>
                    <a:pt x="35" y="343"/>
                  </a:lnTo>
                  <a:lnTo>
                    <a:pt x="44" y="357"/>
                  </a:lnTo>
                  <a:lnTo>
                    <a:pt x="44" y="357"/>
                  </a:lnTo>
                  <a:lnTo>
                    <a:pt x="44" y="362"/>
                  </a:lnTo>
                  <a:lnTo>
                    <a:pt x="43" y="366"/>
                  </a:lnTo>
                  <a:lnTo>
                    <a:pt x="41" y="373"/>
                  </a:lnTo>
                  <a:lnTo>
                    <a:pt x="41" y="379"/>
                  </a:lnTo>
                  <a:lnTo>
                    <a:pt x="41" y="379"/>
                  </a:lnTo>
                  <a:lnTo>
                    <a:pt x="41" y="386"/>
                  </a:lnTo>
                  <a:lnTo>
                    <a:pt x="38" y="390"/>
                  </a:lnTo>
                  <a:lnTo>
                    <a:pt x="35" y="391"/>
                  </a:lnTo>
                  <a:lnTo>
                    <a:pt x="31" y="393"/>
                  </a:lnTo>
                  <a:lnTo>
                    <a:pt x="31" y="393"/>
                  </a:lnTo>
                  <a:lnTo>
                    <a:pt x="30" y="393"/>
                  </a:lnTo>
                  <a:lnTo>
                    <a:pt x="28" y="394"/>
                  </a:lnTo>
                  <a:lnTo>
                    <a:pt x="28" y="397"/>
                  </a:lnTo>
                  <a:lnTo>
                    <a:pt x="31" y="401"/>
                  </a:lnTo>
                  <a:lnTo>
                    <a:pt x="35" y="403"/>
                  </a:lnTo>
                  <a:lnTo>
                    <a:pt x="35" y="403"/>
                  </a:lnTo>
                  <a:lnTo>
                    <a:pt x="40" y="404"/>
                  </a:lnTo>
                  <a:lnTo>
                    <a:pt x="41" y="407"/>
                  </a:lnTo>
                  <a:lnTo>
                    <a:pt x="44" y="410"/>
                  </a:lnTo>
                  <a:lnTo>
                    <a:pt x="47" y="413"/>
                  </a:lnTo>
                  <a:lnTo>
                    <a:pt x="47" y="413"/>
                  </a:lnTo>
                  <a:lnTo>
                    <a:pt x="54" y="416"/>
                  </a:lnTo>
                  <a:lnTo>
                    <a:pt x="64" y="417"/>
                  </a:lnTo>
                  <a:lnTo>
                    <a:pt x="78" y="417"/>
                  </a:lnTo>
                  <a:lnTo>
                    <a:pt x="78" y="417"/>
                  </a:lnTo>
                  <a:lnTo>
                    <a:pt x="82" y="416"/>
                  </a:lnTo>
                  <a:lnTo>
                    <a:pt x="85" y="411"/>
                  </a:lnTo>
                  <a:lnTo>
                    <a:pt x="89" y="408"/>
                  </a:lnTo>
                  <a:lnTo>
                    <a:pt x="95" y="407"/>
                  </a:lnTo>
                  <a:lnTo>
                    <a:pt x="95" y="407"/>
                  </a:lnTo>
                  <a:lnTo>
                    <a:pt x="99" y="406"/>
                  </a:lnTo>
                  <a:lnTo>
                    <a:pt x="102" y="404"/>
                  </a:lnTo>
                  <a:lnTo>
                    <a:pt x="107" y="399"/>
                  </a:lnTo>
                  <a:lnTo>
                    <a:pt x="107" y="399"/>
                  </a:lnTo>
                  <a:lnTo>
                    <a:pt x="108" y="397"/>
                  </a:lnTo>
                  <a:lnTo>
                    <a:pt x="111" y="397"/>
                  </a:lnTo>
                  <a:lnTo>
                    <a:pt x="121" y="396"/>
                  </a:lnTo>
                  <a:lnTo>
                    <a:pt x="148" y="397"/>
                  </a:lnTo>
                  <a:lnTo>
                    <a:pt x="148" y="397"/>
                  </a:lnTo>
                  <a:lnTo>
                    <a:pt x="159" y="396"/>
                  </a:lnTo>
                  <a:lnTo>
                    <a:pt x="168" y="394"/>
                  </a:lnTo>
                  <a:lnTo>
                    <a:pt x="173" y="390"/>
                  </a:lnTo>
                  <a:lnTo>
                    <a:pt x="178" y="384"/>
                  </a:lnTo>
                  <a:lnTo>
                    <a:pt x="178" y="384"/>
                  </a:lnTo>
                  <a:lnTo>
                    <a:pt x="179" y="381"/>
                  </a:lnTo>
                  <a:lnTo>
                    <a:pt x="181" y="380"/>
                  </a:lnTo>
                  <a:lnTo>
                    <a:pt x="186" y="377"/>
                  </a:lnTo>
                  <a:lnTo>
                    <a:pt x="193" y="376"/>
                  </a:lnTo>
                  <a:lnTo>
                    <a:pt x="199" y="372"/>
                  </a:lnTo>
                  <a:lnTo>
                    <a:pt x="199" y="372"/>
                  </a:lnTo>
                  <a:lnTo>
                    <a:pt x="202" y="369"/>
                  </a:lnTo>
                  <a:lnTo>
                    <a:pt x="208" y="367"/>
                  </a:lnTo>
                  <a:lnTo>
                    <a:pt x="213" y="367"/>
                  </a:lnTo>
                  <a:lnTo>
                    <a:pt x="222" y="367"/>
                  </a:lnTo>
                  <a:lnTo>
                    <a:pt x="222" y="367"/>
                  </a:lnTo>
                  <a:lnTo>
                    <a:pt x="232" y="367"/>
                  </a:lnTo>
                  <a:lnTo>
                    <a:pt x="242" y="364"/>
                  </a:lnTo>
                  <a:lnTo>
                    <a:pt x="257" y="357"/>
                  </a:lnTo>
                  <a:lnTo>
                    <a:pt x="257" y="357"/>
                  </a:lnTo>
                  <a:lnTo>
                    <a:pt x="266" y="356"/>
                  </a:lnTo>
                  <a:lnTo>
                    <a:pt x="274" y="354"/>
                  </a:lnTo>
                  <a:lnTo>
                    <a:pt x="284" y="354"/>
                  </a:lnTo>
                  <a:lnTo>
                    <a:pt x="291" y="353"/>
                  </a:lnTo>
                  <a:lnTo>
                    <a:pt x="291" y="353"/>
                  </a:lnTo>
                  <a:lnTo>
                    <a:pt x="294" y="353"/>
                  </a:lnTo>
                  <a:lnTo>
                    <a:pt x="297" y="353"/>
                  </a:lnTo>
                  <a:lnTo>
                    <a:pt x="301" y="357"/>
                  </a:lnTo>
                  <a:lnTo>
                    <a:pt x="306" y="362"/>
                  </a:lnTo>
                  <a:lnTo>
                    <a:pt x="309" y="363"/>
                  </a:lnTo>
                  <a:lnTo>
                    <a:pt x="311" y="363"/>
                  </a:lnTo>
                  <a:lnTo>
                    <a:pt x="311" y="363"/>
                  </a:lnTo>
                  <a:lnTo>
                    <a:pt x="317" y="363"/>
                  </a:lnTo>
                  <a:lnTo>
                    <a:pt x="323" y="363"/>
                  </a:lnTo>
                  <a:lnTo>
                    <a:pt x="326" y="364"/>
                  </a:lnTo>
                  <a:lnTo>
                    <a:pt x="330" y="364"/>
                  </a:lnTo>
                  <a:lnTo>
                    <a:pt x="330" y="364"/>
                  </a:lnTo>
                  <a:lnTo>
                    <a:pt x="333" y="366"/>
                  </a:lnTo>
                  <a:lnTo>
                    <a:pt x="334" y="367"/>
                  </a:lnTo>
                  <a:lnTo>
                    <a:pt x="337" y="369"/>
                  </a:lnTo>
                  <a:lnTo>
                    <a:pt x="340" y="370"/>
                  </a:lnTo>
                  <a:lnTo>
                    <a:pt x="340" y="370"/>
                  </a:lnTo>
                  <a:lnTo>
                    <a:pt x="343" y="372"/>
                  </a:lnTo>
                  <a:lnTo>
                    <a:pt x="343" y="373"/>
                  </a:lnTo>
                  <a:lnTo>
                    <a:pt x="343" y="376"/>
                  </a:lnTo>
                  <a:lnTo>
                    <a:pt x="340" y="380"/>
                  </a:lnTo>
                  <a:lnTo>
                    <a:pt x="340" y="380"/>
                  </a:lnTo>
                  <a:lnTo>
                    <a:pt x="340" y="381"/>
                  </a:lnTo>
                  <a:lnTo>
                    <a:pt x="340" y="383"/>
                  </a:lnTo>
                  <a:lnTo>
                    <a:pt x="344" y="384"/>
                  </a:lnTo>
                  <a:lnTo>
                    <a:pt x="348" y="387"/>
                  </a:lnTo>
                  <a:lnTo>
                    <a:pt x="354" y="393"/>
                  </a:lnTo>
                  <a:lnTo>
                    <a:pt x="354" y="393"/>
                  </a:lnTo>
                  <a:lnTo>
                    <a:pt x="357" y="399"/>
                  </a:lnTo>
                  <a:lnTo>
                    <a:pt x="358" y="403"/>
                  </a:lnTo>
                  <a:lnTo>
                    <a:pt x="357" y="407"/>
                  </a:lnTo>
                  <a:lnTo>
                    <a:pt x="358" y="411"/>
                  </a:lnTo>
                  <a:lnTo>
                    <a:pt x="358" y="411"/>
                  </a:lnTo>
                  <a:lnTo>
                    <a:pt x="361" y="414"/>
                  </a:lnTo>
                  <a:lnTo>
                    <a:pt x="364" y="416"/>
                  </a:lnTo>
                  <a:lnTo>
                    <a:pt x="367" y="413"/>
                  </a:lnTo>
                  <a:lnTo>
                    <a:pt x="371" y="406"/>
                  </a:lnTo>
                  <a:lnTo>
                    <a:pt x="371" y="406"/>
                  </a:lnTo>
                  <a:lnTo>
                    <a:pt x="374" y="403"/>
                  </a:lnTo>
                  <a:lnTo>
                    <a:pt x="377" y="401"/>
                  </a:lnTo>
                  <a:lnTo>
                    <a:pt x="383" y="400"/>
                  </a:lnTo>
                  <a:lnTo>
                    <a:pt x="385" y="399"/>
                  </a:lnTo>
                  <a:lnTo>
                    <a:pt x="387" y="397"/>
                  </a:lnTo>
                  <a:lnTo>
                    <a:pt x="388" y="394"/>
                  </a:lnTo>
                  <a:lnTo>
                    <a:pt x="388" y="394"/>
                  </a:lnTo>
                  <a:lnTo>
                    <a:pt x="390" y="387"/>
                  </a:lnTo>
                  <a:lnTo>
                    <a:pt x="392" y="383"/>
                  </a:lnTo>
                  <a:lnTo>
                    <a:pt x="397" y="379"/>
                  </a:lnTo>
                  <a:lnTo>
                    <a:pt x="400" y="379"/>
                  </a:lnTo>
                  <a:lnTo>
                    <a:pt x="401" y="380"/>
                  </a:lnTo>
                  <a:lnTo>
                    <a:pt x="401" y="380"/>
                  </a:lnTo>
                  <a:lnTo>
                    <a:pt x="402" y="381"/>
                  </a:lnTo>
                  <a:lnTo>
                    <a:pt x="402" y="383"/>
                  </a:lnTo>
                  <a:lnTo>
                    <a:pt x="401" y="387"/>
                  </a:lnTo>
                  <a:lnTo>
                    <a:pt x="398" y="393"/>
                  </a:lnTo>
                  <a:lnTo>
                    <a:pt x="394" y="403"/>
                  </a:lnTo>
                  <a:lnTo>
                    <a:pt x="394" y="403"/>
                  </a:lnTo>
                  <a:lnTo>
                    <a:pt x="391" y="411"/>
                  </a:lnTo>
                  <a:lnTo>
                    <a:pt x="390" y="413"/>
                  </a:lnTo>
                  <a:lnTo>
                    <a:pt x="388" y="413"/>
                  </a:lnTo>
                  <a:lnTo>
                    <a:pt x="385" y="414"/>
                  </a:lnTo>
                  <a:lnTo>
                    <a:pt x="385" y="414"/>
                  </a:lnTo>
                  <a:lnTo>
                    <a:pt x="384" y="416"/>
                  </a:lnTo>
                  <a:lnTo>
                    <a:pt x="384" y="416"/>
                  </a:lnTo>
                  <a:lnTo>
                    <a:pt x="385" y="417"/>
                  </a:lnTo>
                  <a:lnTo>
                    <a:pt x="387" y="418"/>
                  </a:lnTo>
                  <a:lnTo>
                    <a:pt x="391" y="420"/>
                  </a:lnTo>
                  <a:lnTo>
                    <a:pt x="397" y="418"/>
                  </a:lnTo>
                  <a:lnTo>
                    <a:pt x="398" y="417"/>
                  </a:lnTo>
                  <a:lnTo>
                    <a:pt x="400" y="414"/>
                  </a:lnTo>
                  <a:lnTo>
                    <a:pt x="400" y="414"/>
                  </a:lnTo>
                  <a:lnTo>
                    <a:pt x="400" y="408"/>
                  </a:lnTo>
                  <a:lnTo>
                    <a:pt x="401" y="406"/>
                  </a:lnTo>
                  <a:lnTo>
                    <a:pt x="402" y="404"/>
                  </a:lnTo>
                  <a:lnTo>
                    <a:pt x="404" y="406"/>
                  </a:lnTo>
                  <a:lnTo>
                    <a:pt x="408" y="408"/>
                  </a:lnTo>
                  <a:lnTo>
                    <a:pt x="408" y="408"/>
                  </a:lnTo>
                  <a:lnTo>
                    <a:pt x="410" y="411"/>
                  </a:lnTo>
                  <a:lnTo>
                    <a:pt x="411" y="414"/>
                  </a:lnTo>
                  <a:lnTo>
                    <a:pt x="410" y="420"/>
                  </a:lnTo>
                  <a:lnTo>
                    <a:pt x="407" y="424"/>
                  </a:lnTo>
                  <a:lnTo>
                    <a:pt x="407" y="427"/>
                  </a:lnTo>
                  <a:lnTo>
                    <a:pt x="407" y="427"/>
                  </a:lnTo>
                  <a:lnTo>
                    <a:pt x="408" y="428"/>
                  </a:lnTo>
                  <a:lnTo>
                    <a:pt x="411" y="428"/>
                  </a:lnTo>
                  <a:lnTo>
                    <a:pt x="415" y="427"/>
                  </a:lnTo>
                  <a:lnTo>
                    <a:pt x="418" y="426"/>
                  </a:lnTo>
                  <a:lnTo>
                    <a:pt x="418" y="426"/>
                  </a:lnTo>
                  <a:lnTo>
                    <a:pt x="421" y="427"/>
                  </a:lnTo>
                  <a:lnTo>
                    <a:pt x="422" y="428"/>
                  </a:lnTo>
                  <a:lnTo>
                    <a:pt x="428" y="434"/>
                  </a:lnTo>
                  <a:lnTo>
                    <a:pt x="431" y="441"/>
                  </a:lnTo>
                  <a:lnTo>
                    <a:pt x="431" y="448"/>
                  </a:lnTo>
                  <a:lnTo>
                    <a:pt x="431" y="448"/>
                  </a:lnTo>
                  <a:lnTo>
                    <a:pt x="431" y="454"/>
                  </a:lnTo>
                  <a:lnTo>
                    <a:pt x="431" y="460"/>
                  </a:lnTo>
                  <a:lnTo>
                    <a:pt x="434" y="464"/>
                  </a:lnTo>
                  <a:lnTo>
                    <a:pt x="439" y="468"/>
                  </a:lnTo>
                  <a:lnTo>
                    <a:pt x="439" y="468"/>
                  </a:lnTo>
                  <a:lnTo>
                    <a:pt x="447" y="473"/>
                  </a:lnTo>
                  <a:lnTo>
                    <a:pt x="449" y="475"/>
                  </a:lnTo>
                  <a:lnTo>
                    <a:pt x="452" y="475"/>
                  </a:lnTo>
                  <a:lnTo>
                    <a:pt x="457" y="475"/>
                  </a:lnTo>
                  <a:lnTo>
                    <a:pt x="457" y="475"/>
                  </a:lnTo>
                  <a:lnTo>
                    <a:pt x="465" y="477"/>
                  </a:lnTo>
                  <a:lnTo>
                    <a:pt x="474" y="480"/>
                  </a:lnTo>
                  <a:lnTo>
                    <a:pt x="482" y="484"/>
                  </a:lnTo>
                  <a:lnTo>
                    <a:pt x="489" y="487"/>
                  </a:lnTo>
                  <a:lnTo>
                    <a:pt x="489" y="487"/>
                  </a:lnTo>
                  <a:lnTo>
                    <a:pt x="491" y="488"/>
                  </a:lnTo>
                  <a:lnTo>
                    <a:pt x="494" y="488"/>
                  </a:lnTo>
                  <a:lnTo>
                    <a:pt x="499" y="487"/>
                  </a:lnTo>
                  <a:lnTo>
                    <a:pt x="505" y="481"/>
                  </a:lnTo>
                  <a:lnTo>
                    <a:pt x="509" y="475"/>
                  </a:lnTo>
                  <a:lnTo>
                    <a:pt x="509" y="475"/>
                  </a:lnTo>
                  <a:lnTo>
                    <a:pt x="511" y="473"/>
                  </a:lnTo>
                  <a:lnTo>
                    <a:pt x="512" y="473"/>
                  </a:lnTo>
                  <a:lnTo>
                    <a:pt x="513" y="473"/>
                  </a:lnTo>
                  <a:lnTo>
                    <a:pt x="515" y="473"/>
                  </a:lnTo>
                  <a:lnTo>
                    <a:pt x="518" y="475"/>
                  </a:lnTo>
                  <a:lnTo>
                    <a:pt x="516" y="477"/>
                  </a:lnTo>
                  <a:lnTo>
                    <a:pt x="516" y="478"/>
                  </a:lnTo>
                  <a:lnTo>
                    <a:pt x="516" y="478"/>
                  </a:lnTo>
                  <a:lnTo>
                    <a:pt x="515" y="480"/>
                  </a:lnTo>
                  <a:lnTo>
                    <a:pt x="513" y="481"/>
                  </a:lnTo>
                  <a:lnTo>
                    <a:pt x="515" y="484"/>
                  </a:lnTo>
                  <a:lnTo>
                    <a:pt x="518" y="485"/>
                  </a:lnTo>
                  <a:lnTo>
                    <a:pt x="518" y="484"/>
                  </a:lnTo>
                  <a:lnTo>
                    <a:pt x="519" y="482"/>
                  </a:lnTo>
                  <a:lnTo>
                    <a:pt x="519" y="482"/>
                  </a:lnTo>
                  <a:lnTo>
                    <a:pt x="521" y="478"/>
                  </a:lnTo>
                  <a:lnTo>
                    <a:pt x="522" y="477"/>
                  </a:lnTo>
                  <a:lnTo>
                    <a:pt x="523" y="480"/>
                  </a:lnTo>
                  <a:lnTo>
                    <a:pt x="523" y="480"/>
                  </a:lnTo>
                  <a:lnTo>
                    <a:pt x="525" y="482"/>
                  </a:lnTo>
                  <a:lnTo>
                    <a:pt x="528" y="485"/>
                  </a:lnTo>
                  <a:lnTo>
                    <a:pt x="530" y="487"/>
                  </a:lnTo>
                  <a:lnTo>
                    <a:pt x="533" y="490"/>
                  </a:lnTo>
                  <a:lnTo>
                    <a:pt x="533" y="490"/>
                  </a:lnTo>
                  <a:lnTo>
                    <a:pt x="538" y="494"/>
                  </a:lnTo>
                  <a:lnTo>
                    <a:pt x="539" y="495"/>
                  </a:lnTo>
                  <a:lnTo>
                    <a:pt x="539" y="494"/>
                  </a:lnTo>
                  <a:lnTo>
                    <a:pt x="539" y="494"/>
                  </a:lnTo>
                  <a:lnTo>
                    <a:pt x="539" y="491"/>
                  </a:lnTo>
                  <a:lnTo>
                    <a:pt x="540" y="488"/>
                  </a:lnTo>
                  <a:lnTo>
                    <a:pt x="542" y="487"/>
                  </a:lnTo>
                  <a:lnTo>
                    <a:pt x="546" y="484"/>
                  </a:lnTo>
                  <a:lnTo>
                    <a:pt x="546" y="484"/>
                  </a:lnTo>
                  <a:lnTo>
                    <a:pt x="553" y="480"/>
                  </a:lnTo>
                  <a:lnTo>
                    <a:pt x="562" y="474"/>
                  </a:lnTo>
                  <a:lnTo>
                    <a:pt x="562" y="474"/>
                  </a:lnTo>
                  <a:lnTo>
                    <a:pt x="565" y="471"/>
                  </a:lnTo>
                  <a:lnTo>
                    <a:pt x="569" y="471"/>
                  </a:lnTo>
                  <a:lnTo>
                    <a:pt x="579" y="468"/>
                  </a:lnTo>
                  <a:lnTo>
                    <a:pt x="595" y="467"/>
                  </a:lnTo>
                  <a:lnTo>
                    <a:pt x="595" y="467"/>
                  </a:lnTo>
                  <a:lnTo>
                    <a:pt x="596" y="464"/>
                  </a:lnTo>
                  <a:lnTo>
                    <a:pt x="597" y="455"/>
                  </a:lnTo>
                  <a:lnTo>
                    <a:pt x="600" y="436"/>
                  </a:lnTo>
                  <a:lnTo>
                    <a:pt x="600" y="436"/>
                  </a:lnTo>
                  <a:lnTo>
                    <a:pt x="602" y="428"/>
                  </a:lnTo>
                  <a:lnTo>
                    <a:pt x="606" y="423"/>
                  </a:lnTo>
                  <a:lnTo>
                    <a:pt x="610" y="417"/>
                  </a:lnTo>
                  <a:lnTo>
                    <a:pt x="612" y="410"/>
                  </a:lnTo>
                  <a:lnTo>
                    <a:pt x="612" y="410"/>
                  </a:lnTo>
                  <a:lnTo>
                    <a:pt x="614" y="400"/>
                  </a:lnTo>
                  <a:lnTo>
                    <a:pt x="620" y="389"/>
                  </a:lnTo>
                  <a:lnTo>
                    <a:pt x="626" y="380"/>
                  </a:lnTo>
                  <a:lnTo>
                    <a:pt x="629" y="376"/>
                  </a:lnTo>
                  <a:lnTo>
                    <a:pt x="629" y="376"/>
                  </a:lnTo>
                  <a:lnTo>
                    <a:pt x="634" y="373"/>
                  </a:lnTo>
                  <a:lnTo>
                    <a:pt x="637" y="370"/>
                  </a:lnTo>
                  <a:lnTo>
                    <a:pt x="639" y="364"/>
                  </a:lnTo>
                  <a:lnTo>
                    <a:pt x="639" y="364"/>
                  </a:lnTo>
                  <a:lnTo>
                    <a:pt x="640" y="360"/>
                  </a:lnTo>
                  <a:lnTo>
                    <a:pt x="643" y="354"/>
                  </a:lnTo>
                  <a:lnTo>
                    <a:pt x="646" y="349"/>
                  </a:lnTo>
                  <a:lnTo>
                    <a:pt x="647" y="343"/>
                  </a:lnTo>
                  <a:lnTo>
                    <a:pt x="647" y="343"/>
                  </a:lnTo>
                  <a:lnTo>
                    <a:pt x="649" y="336"/>
                  </a:lnTo>
                  <a:lnTo>
                    <a:pt x="650" y="330"/>
                  </a:lnTo>
                  <a:lnTo>
                    <a:pt x="651" y="326"/>
                  </a:lnTo>
                  <a:lnTo>
                    <a:pt x="651" y="322"/>
                  </a:lnTo>
                  <a:lnTo>
                    <a:pt x="651" y="322"/>
                  </a:lnTo>
                  <a:lnTo>
                    <a:pt x="650" y="316"/>
                  </a:lnTo>
                  <a:lnTo>
                    <a:pt x="650" y="310"/>
                  </a:lnTo>
                  <a:lnTo>
                    <a:pt x="653" y="306"/>
                  </a:lnTo>
                  <a:lnTo>
                    <a:pt x="653" y="306"/>
                  </a:lnTo>
                  <a:lnTo>
                    <a:pt x="654" y="305"/>
                  </a:lnTo>
                  <a:lnTo>
                    <a:pt x="654" y="302"/>
                  </a:lnTo>
                  <a:lnTo>
                    <a:pt x="654" y="298"/>
                  </a:lnTo>
                  <a:lnTo>
                    <a:pt x="653" y="295"/>
                  </a:lnTo>
                  <a:lnTo>
                    <a:pt x="653" y="293"/>
                  </a:lnTo>
                  <a:lnTo>
                    <a:pt x="654" y="292"/>
                  </a:lnTo>
                  <a:lnTo>
                    <a:pt x="654" y="292"/>
                  </a:lnTo>
                  <a:close/>
                  <a:moveTo>
                    <a:pt x="538" y="534"/>
                  </a:moveTo>
                  <a:lnTo>
                    <a:pt x="538" y="534"/>
                  </a:lnTo>
                  <a:lnTo>
                    <a:pt x="530" y="532"/>
                  </a:lnTo>
                  <a:lnTo>
                    <a:pt x="522" y="529"/>
                  </a:lnTo>
                  <a:lnTo>
                    <a:pt x="515" y="527"/>
                  </a:lnTo>
                  <a:lnTo>
                    <a:pt x="511" y="525"/>
                  </a:lnTo>
                  <a:lnTo>
                    <a:pt x="511" y="525"/>
                  </a:lnTo>
                  <a:lnTo>
                    <a:pt x="511" y="527"/>
                  </a:lnTo>
                  <a:lnTo>
                    <a:pt x="511" y="529"/>
                  </a:lnTo>
                  <a:lnTo>
                    <a:pt x="515" y="539"/>
                  </a:lnTo>
                  <a:lnTo>
                    <a:pt x="519" y="549"/>
                  </a:lnTo>
                  <a:lnTo>
                    <a:pt x="519" y="554"/>
                  </a:lnTo>
                  <a:lnTo>
                    <a:pt x="518" y="558"/>
                  </a:lnTo>
                  <a:lnTo>
                    <a:pt x="518" y="558"/>
                  </a:lnTo>
                  <a:lnTo>
                    <a:pt x="518" y="561"/>
                  </a:lnTo>
                  <a:lnTo>
                    <a:pt x="519" y="564"/>
                  </a:lnTo>
                  <a:lnTo>
                    <a:pt x="525" y="572"/>
                  </a:lnTo>
                  <a:lnTo>
                    <a:pt x="533" y="579"/>
                  </a:lnTo>
                  <a:lnTo>
                    <a:pt x="539" y="582"/>
                  </a:lnTo>
                  <a:lnTo>
                    <a:pt x="539" y="582"/>
                  </a:lnTo>
                  <a:lnTo>
                    <a:pt x="543" y="582"/>
                  </a:lnTo>
                  <a:lnTo>
                    <a:pt x="545" y="579"/>
                  </a:lnTo>
                  <a:lnTo>
                    <a:pt x="546" y="576"/>
                  </a:lnTo>
                  <a:lnTo>
                    <a:pt x="549" y="576"/>
                  </a:lnTo>
                  <a:lnTo>
                    <a:pt x="549" y="576"/>
                  </a:lnTo>
                  <a:lnTo>
                    <a:pt x="550" y="575"/>
                  </a:lnTo>
                  <a:lnTo>
                    <a:pt x="552" y="574"/>
                  </a:lnTo>
                  <a:lnTo>
                    <a:pt x="552" y="568"/>
                  </a:lnTo>
                  <a:lnTo>
                    <a:pt x="552" y="568"/>
                  </a:lnTo>
                  <a:lnTo>
                    <a:pt x="552" y="566"/>
                  </a:lnTo>
                  <a:lnTo>
                    <a:pt x="553" y="566"/>
                  </a:lnTo>
                  <a:lnTo>
                    <a:pt x="556" y="568"/>
                  </a:lnTo>
                  <a:lnTo>
                    <a:pt x="558" y="569"/>
                  </a:lnTo>
                  <a:lnTo>
                    <a:pt x="562" y="569"/>
                  </a:lnTo>
                  <a:lnTo>
                    <a:pt x="562" y="569"/>
                  </a:lnTo>
                  <a:lnTo>
                    <a:pt x="562" y="568"/>
                  </a:lnTo>
                  <a:lnTo>
                    <a:pt x="563" y="566"/>
                  </a:lnTo>
                  <a:lnTo>
                    <a:pt x="563" y="559"/>
                  </a:lnTo>
                  <a:lnTo>
                    <a:pt x="563" y="555"/>
                  </a:lnTo>
                  <a:lnTo>
                    <a:pt x="565" y="552"/>
                  </a:lnTo>
                  <a:lnTo>
                    <a:pt x="566" y="552"/>
                  </a:lnTo>
                  <a:lnTo>
                    <a:pt x="566" y="552"/>
                  </a:lnTo>
                  <a:lnTo>
                    <a:pt x="567" y="551"/>
                  </a:lnTo>
                  <a:lnTo>
                    <a:pt x="569" y="549"/>
                  </a:lnTo>
                  <a:lnTo>
                    <a:pt x="569" y="542"/>
                  </a:lnTo>
                  <a:lnTo>
                    <a:pt x="565" y="528"/>
                  </a:lnTo>
                  <a:lnTo>
                    <a:pt x="565" y="528"/>
                  </a:lnTo>
                  <a:lnTo>
                    <a:pt x="563" y="527"/>
                  </a:lnTo>
                  <a:lnTo>
                    <a:pt x="562" y="525"/>
                  </a:lnTo>
                  <a:lnTo>
                    <a:pt x="555" y="528"/>
                  </a:lnTo>
                  <a:lnTo>
                    <a:pt x="546" y="531"/>
                  </a:lnTo>
                  <a:lnTo>
                    <a:pt x="538" y="534"/>
                  </a:lnTo>
                  <a:lnTo>
                    <a:pt x="538" y="53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6" name="Freeform 338">
              <a:extLst>
                <a:ext uri="{FF2B5EF4-FFF2-40B4-BE49-F238E27FC236}">
                  <a16:creationId xmlns:a16="http://schemas.microsoft.com/office/drawing/2014/main" id="{86034280-0B66-4ABB-8A32-E5EF8AB3CFE7}"/>
                </a:ext>
              </a:extLst>
            </p:cNvPr>
            <p:cNvSpPr>
              <a:spLocks noEditPoints="1"/>
            </p:cNvSpPr>
            <p:nvPr/>
          </p:nvSpPr>
          <p:spPr bwMode="auto">
            <a:xfrm>
              <a:off x="7861843" y="4486713"/>
              <a:ext cx="275853" cy="323950"/>
            </a:xfrm>
            <a:custGeom>
              <a:avLst/>
              <a:gdLst/>
              <a:ahLst/>
              <a:cxnLst>
                <a:cxn ang="0">
                  <a:pos x="114" y="115"/>
                </a:cxn>
                <a:cxn ang="0">
                  <a:pos x="104" y="120"/>
                </a:cxn>
                <a:cxn ang="0">
                  <a:pos x="92" y="114"/>
                </a:cxn>
                <a:cxn ang="0">
                  <a:pos x="87" y="124"/>
                </a:cxn>
                <a:cxn ang="0">
                  <a:pos x="78" y="135"/>
                </a:cxn>
                <a:cxn ang="0">
                  <a:pos x="67" y="155"/>
                </a:cxn>
                <a:cxn ang="0">
                  <a:pos x="30" y="177"/>
                </a:cxn>
                <a:cxn ang="0">
                  <a:pos x="14" y="189"/>
                </a:cxn>
                <a:cxn ang="0">
                  <a:pos x="5" y="198"/>
                </a:cxn>
                <a:cxn ang="0">
                  <a:pos x="0" y="214"/>
                </a:cxn>
                <a:cxn ang="0">
                  <a:pos x="8" y="219"/>
                </a:cxn>
                <a:cxn ang="0">
                  <a:pos x="20" y="224"/>
                </a:cxn>
                <a:cxn ang="0">
                  <a:pos x="28" y="226"/>
                </a:cxn>
                <a:cxn ang="0">
                  <a:pos x="48" y="226"/>
                </a:cxn>
                <a:cxn ang="0">
                  <a:pos x="64" y="212"/>
                </a:cxn>
                <a:cxn ang="0">
                  <a:pos x="68" y="201"/>
                </a:cxn>
                <a:cxn ang="0">
                  <a:pos x="77" y="185"/>
                </a:cxn>
                <a:cxn ang="0">
                  <a:pos x="94" y="174"/>
                </a:cxn>
                <a:cxn ang="0">
                  <a:pos x="102" y="172"/>
                </a:cxn>
                <a:cxn ang="0">
                  <a:pos x="99" y="162"/>
                </a:cxn>
                <a:cxn ang="0">
                  <a:pos x="109" y="152"/>
                </a:cxn>
                <a:cxn ang="0">
                  <a:pos x="112" y="144"/>
                </a:cxn>
                <a:cxn ang="0">
                  <a:pos x="122" y="130"/>
                </a:cxn>
                <a:cxn ang="0">
                  <a:pos x="122" y="118"/>
                </a:cxn>
                <a:cxn ang="0">
                  <a:pos x="178" y="59"/>
                </a:cxn>
                <a:cxn ang="0">
                  <a:pos x="168" y="59"/>
                </a:cxn>
                <a:cxn ang="0">
                  <a:pos x="155" y="54"/>
                </a:cxn>
                <a:cxn ang="0">
                  <a:pos x="152" y="43"/>
                </a:cxn>
                <a:cxn ang="0">
                  <a:pos x="146" y="34"/>
                </a:cxn>
                <a:cxn ang="0">
                  <a:pos x="145" y="41"/>
                </a:cxn>
                <a:cxn ang="0">
                  <a:pos x="142" y="43"/>
                </a:cxn>
                <a:cxn ang="0">
                  <a:pos x="136" y="40"/>
                </a:cxn>
                <a:cxn ang="0">
                  <a:pos x="134" y="30"/>
                </a:cxn>
                <a:cxn ang="0">
                  <a:pos x="126" y="14"/>
                </a:cxn>
                <a:cxn ang="0">
                  <a:pos x="119" y="4"/>
                </a:cxn>
                <a:cxn ang="0">
                  <a:pos x="105" y="2"/>
                </a:cxn>
                <a:cxn ang="0">
                  <a:pos x="112" y="17"/>
                </a:cxn>
                <a:cxn ang="0">
                  <a:pos x="124" y="29"/>
                </a:cxn>
                <a:cxn ang="0">
                  <a:pos x="129" y="40"/>
                </a:cxn>
                <a:cxn ang="0">
                  <a:pos x="134" y="44"/>
                </a:cxn>
                <a:cxn ang="0">
                  <a:pos x="131" y="66"/>
                </a:cxn>
                <a:cxn ang="0">
                  <a:pos x="116" y="80"/>
                </a:cxn>
                <a:cxn ang="0">
                  <a:pos x="122" y="90"/>
                </a:cxn>
                <a:cxn ang="0">
                  <a:pos x="141" y="103"/>
                </a:cxn>
                <a:cxn ang="0">
                  <a:pos x="134" y="123"/>
                </a:cxn>
                <a:cxn ang="0">
                  <a:pos x="138" y="127"/>
                </a:cxn>
                <a:cxn ang="0">
                  <a:pos x="151" y="125"/>
                </a:cxn>
                <a:cxn ang="0">
                  <a:pos x="166" y="103"/>
                </a:cxn>
                <a:cxn ang="0">
                  <a:pos x="171" y="88"/>
                </a:cxn>
                <a:cxn ang="0">
                  <a:pos x="176" y="83"/>
                </a:cxn>
                <a:cxn ang="0">
                  <a:pos x="183" y="80"/>
                </a:cxn>
                <a:cxn ang="0">
                  <a:pos x="189" y="73"/>
                </a:cxn>
                <a:cxn ang="0">
                  <a:pos x="192" y="63"/>
                </a:cxn>
                <a:cxn ang="0">
                  <a:pos x="193" y="54"/>
                </a:cxn>
                <a:cxn ang="0">
                  <a:pos x="178" y="59"/>
                </a:cxn>
              </a:cxnLst>
              <a:rect l="0" t="0" r="r" b="b"/>
              <a:pathLst>
                <a:path w="195" h="229">
                  <a:moveTo>
                    <a:pt x="121" y="115"/>
                  </a:moveTo>
                  <a:lnTo>
                    <a:pt x="121" y="115"/>
                  </a:lnTo>
                  <a:lnTo>
                    <a:pt x="116" y="115"/>
                  </a:lnTo>
                  <a:lnTo>
                    <a:pt x="114" y="115"/>
                  </a:lnTo>
                  <a:lnTo>
                    <a:pt x="108" y="120"/>
                  </a:lnTo>
                  <a:lnTo>
                    <a:pt x="108" y="120"/>
                  </a:lnTo>
                  <a:lnTo>
                    <a:pt x="105" y="120"/>
                  </a:lnTo>
                  <a:lnTo>
                    <a:pt x="104" y="120"/>
                  </a:lnTo>
                  <a:lnTo>
                    <a:pt x="99" y="115"/>
                  </a:lnTo>
                  <a:lnTo>
                    <a:pt x="97" y="113"/>
                  </a:lnTo>
                  <a:lnTo>
                    <a:pt x="94" y="113"/>
                  </a:lnTo>
                  <a:lnTo>
                    <a:pt x="92" y="114"/>
                  </a:lnTo>
                  <a:lnTo>
                    <a:pt x="92" y="114"/>
                  </a:lnTo>
                  <a:lnTo>
                    <a:pt x="88" y="117"/>
                  </a:lnTo>
                  <a:lnTo>
                    <a:pt x="88" y="120"/>
                  </a:lnTo>
                  <a:lnTo>
                    <a:pt x="87" y="124"/>
                  </a:lnTo>
                  <a:lnTo>
                    <a:pt x="84" y="127"/>
                  </a:lnTo>
                  <a:lnTo>
                    <a:pt x="84" y="127"/>
                  </a:lnTo>
                  <a:lnTo>
                    <a:pt x="79" y="131"/>
                  </a:lnTo>
                  <a:lnTo>
                    <a:pt x="78" y="135"/>
                  </a:lnTo>
                  <a:lnTo>
                    <a:pt x="75" y="141"/>
                  </a:lnTo>
                  <a:lnTo>
                    <a:pt x="71" y="150"/>
                  </a:lnTo>
                  <a:lnTo>
                    <a:pt x="71" y="150"/>
                  </a:lnTo>
                  <a:lnTo>
                    <a:pt x="67" y="155"/>
                  </a:lnTo>
                  <a:lnTo>
                    <a:pt x="61" y="160"/>
                  </a:lnTo>
                  <a:lnTo>
                    <a:pt x="47" y="167"/>
                  </a:lnTo>
                  <a:lnTo>
                    <a:pt x="34" y="174"/>
                  </a:lnTo>
                  <a:lnTo>
                    <a:pt x="30" y="177"/>
                  </a:lnTo>
                  <a:lnTo>
                    <a:pt x="27" y="179"/>
                  </a:lnTo>
                  <a:lnTo>
                    <a:pt x="27" y="179"/>
                  </a:lnTo>
                  <a:lnTo>
                    <a:pt x="21" y="184"/>
                  </a:lnTo>
                  <a:lnTo>
                    <a:pt x="14" y="189"/>
                  </a:lnTo>
                  <a:lnTo>
                    <a:pt x="8" y="194"/>
                  </a:lnTo>
                  <a:lnTo>
                    <a:pt x="7" y="197"/>
                  </a:lnTo>
                  <a:lnTo>
                    <a:pt x="5" y="198"/>
                  </a:lnTo>
                  <a:lnTo>
                    <a:pt x="5" y="198"/>
                  </a:lnTo>
                  <a:lnTo>
                    <a:pt x="4" y="202"/>
                  </a:lnTo>
                  <a:lnTo>
                    <a:pt x="1" y="206"/>
                  </a:lnTo>
                  <a:lnTo>
                    <a:pt x="0" y="211"/>
                  </a:lnTo>
                  <a:lnTo>
                    <a:pt x="0" y="214"/>
                  </a:lnTo>
                  <a:lnTo>
                    <a:pt x="1" y="215"/>
                  </a:lnTo>
                  <a:lnTo>
                    <a:pt x="1" y="215"/>
                  </a:lnTo>
                  <a:lnTo>
                    <a:pt x="5" y="218"/>
                  </a:lnTo>
                  <a:lnTo>
                    <a:pt x="8" y="219"/>
                  </a:lnTo>
                  <a:lnTo>
                    <a:pt x="13" y="219"/>
                  </a:lnTo>
                  <a:lnTo>
                    <a:pt x="17" y="222"/>
                  </a:lnTo>
                  <a:lnTo>
                    <a:pt x="17" y="222"/>
                  </a:lnTo>
                  <a:lnTo>
                    <a:pt x="20" y="224"/>
                  </a:lnTo>
                  <a:lnTo>
                    <a:pt x="23" y="225"/>
                  </a:lnTo>
                  <a:lnTo>
                    <a:pt x="25" y="225"/>
                  </a:lnTo>
                  <a:lnTo>
                    <a:pt x="28" y="226"/>
                  </a:lnTo>
                  <a:lnTo>
                    <a:pt x="28" y="226"/>
                  </a:lnTo>
                  <a:lnTo>
                    <a:pt x="30" y="228"/>
                  </a:lnTo>
                  <a:lnTo>
                    <a:pt x="31" y="229"/>
                  </a:lnTo>
                  <a:lnTo>
                    <a:pt x="38" y="229"/>
                  </a:lnTo>
                  <a:lnTo>
                    <a:pt x="48" y="226"/>
                  </a:lnTo>
                  <a:lnTo>
                    <a:pt x="52" y="224"/>
                  </a:lnTo>
                  <a:lnTo>
                    <a:pt x="57" y="219"/>
                  </a:lnTo>
                  <a:lnTo>
                    <a:pt x="57" y="219"/>
                  </a:lnTo>
                  <a:lnTo>
                    <a:pt x="64" y="212"/>
                  </a:lnTo>
                  <a:lnTo>
                    <a:pt x="65" y="208"/>
                  </a:lnTo>
                  <a:lnTo>
                    <a:pt x="65" y="204"/>
                  </a:lnTo>
                  <a:lnTo>
                    <a:pt x="68" y="201"/>
                  </a:lnTo>
                  <a:lnTo>
                    <a:pt x="68" y="201"/>
                  </a:lnTo>
                  <a:lnTo>
                    <a:pt x="71" y="198"/>
                  </a:lnTo>
                  <a:lnTo>
                    <a:pt x="72" y="194"/>
                  </a:lnTo>
                  <a:lnTo>
                    <a:pt x="77" y="185"/>
                  </a:lnTo>
                  <a:lnTo>
                    <a:pt x="77" y="185"/>
                  </a:lnTo>
                  <a:lnTo>
                    <a:pt x="78" y="181"/>
                  </a:lnTo>
                  <a:lnTo>
                    <a:pt x="81" y="177"/>
                  </a:lnTo>
                  <a:lnTo>
                    <a:pt x="87" y="175"/>
                  </a:lnTo>
                  <a:lnTo>
                    <a:pt x="94" y="174"/>
                  </a:lnTo>
                  <a:lnTo>
                    <a:pt x="94" y="174"/>
                  </a:lnTo>
                  <a:lnTo>
                    <a:pt x="101" y="174"/>
                  </a:lnTo>
                  <a:lnTo>
                    <a:pt x="101" y="172"/>
                  </a:lnTo>
                  <a:lnTo>
                    <a:pt x="102" y="172"/>
                  </a:lnTo>
                  <a:lnTo>
                    <a:pt x="101" y="169"/>
                  </a:lnTo>
                  <a:lnTo>
                    <a:pt x="99" y="165"/>
                  </a:lnTo>
                  <a:lnTo>
                    <a:pt x="99" y="165"/>
                  </a:lnTo>
                  <a:lnTo>
                    <a:pt x="99" y="162"/>
                  </a:lnTo>
                  <a:lnTo>
                    <a:pt x="101" y="161"/>
                  </a:lnTo>
                  <a:lnTo>
                    <a:pt x="104" y="158"/>
                  </a:lnTo>
                  <a:lnTo>
                    <a:pt x="108" y="155"/>
                  </a:lnTo>
                  <a:lnTo>
                    <a:pt x="109" y="152"/>
                  </a:lnTo>
                  <a:lnTo>
                    <a:pt x="109" y="150"/>
                  </a:lnTo>
                  <a:lnTo>
                    <a:pt x="109" y="150"/>
                  </a:lnTo>
                  <a:lnTo>
                    <a:pt x="111" y="147"/>
                  </a:lnTo>
                  <a:lnTo>
                    <a:pt x="112" y="144"/>
                  </a:lnTo>
                  <a:lnTo>
                    <a:pt x="118" y="140"/>
                  </a:lnTo>
                  <a:lnTo>
                    <a:pt x="122" y="134"/>
                  </a:lnTo>
                  <a:lnTo>
                    <a:pt x="122" y="131"/>
                  </a:lnTo>
                  <a:lnTo>
                    <a:pt x="122" y="130"/>
                  </a:lnTo>
                  <a:lnTo>
                    <a:pt x="122" y="130"/>
                  </a:lnTo>
                  <a:lnTo>
                    <a:pt x="121" y="125"/>
                  </a:lnTo>
                  <a:lnTo>
                    <a:pt x="122" y="121"/>
                  </a:lnTo>
                  <a:lnTo>
                    <a:pt x="122" y="118"/>
                  </a:lnTo>
                  <a:lnTo>
                    <a:pt x="121" y="115"/>
                  </a:lnTo>
                  <a:lnTo>
                    <a:pt x="121" y="115"/>
                  </a:lnTo>
                  <a:close/>
                  <a:moveTo>
                    <a:pt x="178" y="59"/>
                  </a:moveTo>
                  <a:lnTo>
                    <a:pt x="178" y="59"/>
                  </a:lnTo>
                  <a:lnTo>
                    <a:pt x="176" y="60"/>
                  </a:lnTo>
                  <a:lnTo>
                    <a:pt x="175" y="61"/>
                  </a:lnTo>
                  <a:lnTo>
                    <a:pt x="172" y="60"/>
                  </a:lnTo>
                  <a:lnTo>
                    <a:pt x="168" y="59"/>
                  </a:lnTo>
                  <a:lnTo>
                    <a:pt x="162" y="57"/>
                  </a:lnTo>
                  <a:lnTo>
                    <a:pt x="162" y="57"/>
                  </a:lnTo>
                  <a:lnTo>
                    <a:pt x="158" y="57"/>
                  </a:lnTo>
                  <a:lnTo>
                    <a:pt x="155" y="54"/>
                  </a:lnTo>
                  <a:lnTo>
                    <a:pt x="153" y="51"/>
                  </a:lnTo>
                  <a:lnTo>
                    <a:pt x="153" y="47"/>
                  </a:lnTo>
                  <a:lnTo>
                    <a:pt x="153" y="47"/>
                  </a:lnTo>
                  <a:lnTo>
                    <a:pt x="152" y="43"/>
                  </a:lnTo>
                  <a:lnTo>
                    <a:pt x="152" y="39"/>
                  </a:lnTo>
                  <a:lnTo>
                    <a:pt x="149" y="36"/>
                  </a:lnTo>
                  <a:lnTo>
                    <a:pt x="146" y="34"/>
                  </a:lnTo>
                  <a:lnTo>
                    <a:pt x="146" y="34"/>
                  </a:lnTo>
                  <a:lnTo>
                    <a:pt x="143" y="36"/>
                  </a:lnTo>
                  <a:lnTo>
                    <a:pt x="143" y="36"/>
                  </a:lnTo>
                  <a:lnTo>
                    <a:pt x="145" y="39"/>
                  </a:lnTo>
                  <a:lnTo>
                    <a:pt x="145" y="41"/>
                  </a:lnTo>
                  <a:lnTo>
                    <a:pt x="145" y="44"/>
                  </a:lnTo>
                  <a:lnTo>
                    <a:pt x="145" y="44"/>
                  </a:lnTo>
                  <a:lnTo>
                    <a:pt x="143" y="44"/>
                  </a:lnTo>
                  <a:lnTo>
                    <a:pt x="142" y="43"/>
                  </a:lnTo>
                  <a:lnTo>
                    <a:pt x="141" y="41"/>
                  </a:lnTo>
                  <a:lnTo>
                    <a:pt x="139" y="40"/>
                  </a:lnTo>
                  <a:lnTo>
                    <a:pt x="139" y="40"/>
                  </a:lnTo>
                  <a:lnTo>
                    <a:pt x="136" y="40"/>
                  </a:lnTo>
                  <a:lnTo>
                    <a:pt x="135" y="37"/>
                  </a:lnTo>
                  <a:lnTo>
                    <a:pt x="134" y="34"/>
                  </a:lnTo>
                  <a:lnTo>
                    <a:pt x="134" y="30"/>
                  </a:lnTo>
                  <a:lnTo>
                    <a:pt x="134" y="30"/>
                  </a:lnTo>
                  <a:lnTo>
                    <a:pt x="132" y="26"/>
                  </a:lnTo>
                  <a:lnTo>
                    <a:pt x="129" y="23"/>
                  </a:lnTo>
                  <a:lnTo>
                    <a:pt x="128" y="20"/>
                  </a:lnTo>
                  <a:lnTo>
                    <a:pt x="126" y="14"/>
                  </a:lnTo>
                  <a:lnTo>
                    <a:pt x="126" y="14"/>
                  </a:lnTo>
                  <a:lnTo>
                    <a:pt x="126" y="12"/>
                  </a:lnTo>
                  <a:lnTo>
                    <a:pt x="125" y="9"/>
                  </a:lnTo>
                  <a:lnTo>
                    <a:pt x="119" y="4"/>
                  </a:lnTo>
                  <a:lnTo>
                    <a:pt x="114" y="2"/>
                  </a:lnTo>
                  <a:lnTo>
                    <a:pt x="106" y="0"/>
                  </a:lnTo>
                  <a:lnTo>
                    <a:pt x="106" y="0"/>
                  </a:lnTo>
                  <a:lnTo>
                    <a:pt x="105" y="2"/>
                  </a:lnTo>
                  <a:lnTo>
                    <a:pt x="104" y="3"/>
                  </a:lnTo>
                  <a:lnTo>
                    <a:pt x="105" y="7"/>
                  </a:lnTo>
                  <a:lnTo>
                    <a:pt x="109" y="13"/>
                  </a:lnTo>
                  <a:lnTo>
                    <a:pt x="112" y="17"/>
                  </a:lnTo>
                  <a:lnTo>
                    <a:pt x="112" y="17"/>
                  </a:lnTo>
                  <a:lnTo>
                    <a:pt x="119" y="23"/>
                  </a:lnTo>
                  <a:lnTo>
                    <a:pt x="122" y="26"/>
                  </a:lnTo>
                  <a:lnTo>
                    <a:pt x="124" y="29"/>
                  </a:lnTo>
                  <a:lnTo>
                    <a:pt x="124" y="29"/>
                  </a:lnTo>
                  <a:lnTo>
                    <a:pt x="124" y="31"/>
                  </a:lnTo>
                  <a:lnTo>
                    <a:pt x="126" y="36"/>
                  </a:lnTo>
                  <a:lnTo>
                    <a:pt x="129" y="40"/>
                  </a:lnTo>
                  <a:lnTo>
                    <a:pt x="132" y="41"/>
                  </a:lnTo>
                  <a:lnTo>
                    <a:pt x="132" y="41"/>
                  </a:lnTo>
                  <a:lnTo>
                    <a:pt x="134" y="43"/>
                  </a:lnTo>
                  <a:lnTo>
                    <a:pt x="134" y="44"/>
                  </a:lnTo>
                  <a:lnTo>
                    <a:pt x="134" y="50"/>
                  </a:lnTo>
                  <a:lnTo>
                    <a:pt x="131" y="57"/>
                  </a:lnTo>
                  <a:lnTo>
                    <a:pt x="131" y="66"/>
                  </a:lnTo>
                  <a:lnTo>
                    <a:pt x="131" y="66"/>
                  </a:lnTo>
                  <a:lnTo>
                    <a:pt x="129" y="71"/>
                  </a:lnTo>
                  <a:lnTo>
                    <a:pt x="125" y="74"/>
                  </a:lnTo>
                  <a:lnTo>
                    <a:pt x="121" y="77"/>
                  </a:lnTo>
                  <a:lnTo>
                    <a:pt x="116" y="80"/>
                  </a:lnTo>
                  <a:lnTo>
                    <a:pt x="116" y="80"/>
                  </a:lnTo>
                  <a:lnTo>
                    <a:pt x="116" y="83"/>
                  </a:lnTo>
                  <a:lnTo>
                    <a:pt x="116" y="86"/>
                  </a:lnTo>
                  <a:lnTo>
                    <a:pt x="122" y="90"/>
                  </a:lnTo>
                  <a:lnTo>
                    <a:pt x="131" y="94"/>
                  </a:lnTo>
                  <a:lnTo>
                    <a:pt x="138" y="100"/>
                  </a:lnTo>
                  <a:lnTo>
                    <a:pt x="138" y="100"/>
                  </a:lnTo>
                  <a:lnTo>
                    <a:pt x="141" y="103"/>
                  </a:lnTo>
                  <a:lnTo>
                    <a:pt x="141" y="105"/>
                  </a:lnTo>
                  <a:lnTo>
                    <a:pt x="138" y="113"/>
                  </a:lnTo>
                  <a:lnTo>
                    <a:pt x="135" y="120"/>
                  </a:lnTo>
                  <a:lnTo>
                    <a:pt x="134" y="123"/>
                  </a:lnTo>
                  <a:lnTo>
                    <a:pt x="134" y="125"/>
                  </a:lnTo>
                  <a:lnTo>
                    <a:pt x="134" y="125"/>
                  </a:lnTo>
                  <a:lnTo>
                    <a:pt x="135" y="127"/>
                  </a:lnTo>
                  <a:lnTo>
                    <a:pt x="138" y="127"/>
                  </a:lnTo>
                  <a:lnTo>
                    <a:pt x="142" y="128"/>
                  </a:lnTo>
                  <a:lnTo>
                    <a:pt x="148" y="127"/>
                  </a:lnTo>
                  <a:lnTo>
                    <a:pt x="148" y="127"/>
                  </a:lnTo>
                  <a:lnTo>
                    <a:pt x="151" y="125"/>
                  </a:lnTo>
                  <a:lnTo>
                    <a:pt x="153" y="123"/>
                  </a:lnTo>
                  <a:lnTo>
                    <a:pt x="158" y="115"/>
                  </a:lnTo>
                  <a:lnTo>
                    <a:pt x="162" y="108"/>
                  </a:lnTo>
                  <a:lnTo>
                    <a:pt x="166" y="103"/>
                  </a:lnTo>
                  <a:lnTo>
                    <a:pt x="166" y="103"/>
                  </a:lnTo>
                  <a:lnTo>
                    <a:pt x="169" y="98"/>
                  </a:lnTo>
                  <a:lnTo>
                    <a:pt x="169" y="94"/>
                  </a:lnTo>
                  <a:lnTo>
                    <a:pt x="171" y="88"/>
                  </a:lnTo>
                  <a:lnTo>
                    <a:pt x="171" y="86"/>
                  </a:lnTo>
                  <a:lnTo>
                    <a:pt x="171" y="86"/>
                  </a:lnTo>
                  <a:lnTo>
                    <a:pt x="173" y="83"/>
                  </a:lnTo>
                  <a:lnTo>
                    <a:pt x="176" y="83"/>
                  </a:lnTo>
                  <a:lnTo>
                    <a:pt x="182" y="81"/>
                  </a:lnTo>
                  <a:lnTo>
                    <a:pt x="182" y="81"/>
                  </a:lnTo>
                  <a:lnTo>
                    <a:pt x="183" y="81"/>
                  </a:lnTo>
                  <a:lnTo>
                    <a:pt x="183" y="80"/>
                  </a:lnTo>
                  <a:lnTo>
                    <a:pt x="185" y="77"/>
                  </a:lnTo>
                  <a:lnTo>
                    <a:pt x="186" y="74"/>
                  </a:lnTo>
                  <a:lnTo>
                    <a:pt x="186" y="73"/>
                  </a:lnTo>
                  <a:lnTo>
                    <a:pt x="189" y="73"/>
                  </a:lnTo>
                  <a:lnTo>
                    <a:pt x="189" y="73"/>
                  </a:lnTo>
                  <a:lnTo>
                    <a:pt x="190" y="71"/>
                  </a:lnTo>
                  <a:lnTo>
                    <a:pt x="192" y="68"/>
                  </a:lnTo>
                  <a:lnTo>
                    <a:pt x="192" y="63"/>
                  </a:lnTo>
                  <a:lnTo>
                    <a:pt x="193" y="59"/>
                  </a:lnTo>
                  <a:lnTo>
                    <a:pt x="193" y="59"/>
                  </a:lnTo>
                  <a:lnTo>
                    <a:pt x="195" y="56"/>
                  </a:lnTo>
                  <a:lnTo>
                    <a:pt x="193" y="54"/>
                  </a:lnTo>
                  <a:lnTo>
                    <a:pt x="188" y="54"/>
                  </a:lnTo>
                  <a:lnTo>
                    <a:pt x="182" y="56"/>
                  </a:lnTo>
                  <a:lnTo>
                    <a:pt x="178" y="59"/>
                  </a:lnTo>
                  <a:lnTo>
                    <a:pt x="178" y="59"/>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7" name="Freeform 339">
              <a:extLst>
                <a:ext uri="{FF2B5EF4-FFF2-40B4-BE49-F238E27FC236}">
                  <a16:creationId xmlns:a16="http://schemas.microsoft.com/office/drawing/2014/main" id="{74F0CCFF-CB51-4B62-A070-7CD766306C41}"/>
                </a:ext>
              </a:extLst>
            </p:cNvPr>
            <p:cNvSpPr>
              <a:spLocks/>
            </p:cNvSpPr>
            <p:nvPr/>
          </p:nvSpPr>
          <p:spPr bwMode="auto">
            <a:xfrm>
              <a:off x="5294291" y="2610915"/>
              <a:ext cx="319706" cy="202292"/>
            </a:xfrm>
            <a:custGeom>
              <a:avLst/>
              <a:gdLst/>
              <a:ahLst/>
              <a:cxnLst>
                <a:cxn ang="0">
                  <a:pos x="214" y="86"/>
                </a:cxn>
                <a:cxn ang="0">
                  <a:pos x="203" y="81"/>
                </a:cxn>
                <a:cxn ang="0">
                  <a:pos x="183" y="70"/>
                </a:cxn>
                <a:cxn ang="0">
                  <a:pos x="172" y="60"/>
                </a:cxn>
                <a:cxn ang="0">
                  <a:pos x="159" y="52"/>
                </a:cxn>
                <a:cxn ang="0">
                  <a:pos x="149" y="32"/>
                </a:cxn>
                <a:cxn ang="0">
                  <a:pos x="132" y="27"/>
                </a:cxn>
                <a:cxn ang="0">
                  <a:pos x="122" y="26"/>
                </a:cxn>
                <a:cxn ang="0">
                  <a:pos x="116" y="9"/>
                </a:cxn>
                <a:cxn ang="0">
                  <a:pos x="103" y="5"/>
                </a:cxn>
                <a:cxn ang="0">
                  <a:pos x="92" y="2"/>
                </a:cxn>
                <a:cxn ang="0">
                  <a:pos x="85" y="6"/>
                </a:cxn>
                <a:cxn ang="0">
                  <a:pos x="81" y="10"/>
                </a:cxn>
                <a:cxn ang="0">
                  <a:pos x="69" y="19"/>
                </a:cxn>
                <a:cxn ang="0">
                  <a:pos x="64" y="27"/>
                </a:cxn>
                <a:cxn ang="0">
                  <a:pos x="52" y="25"/>
                </a:cxn>
                <a:cxn ang="0">
                  <a:pos x="41" y="22"/>
                </a:cxn>
                <a:cxn ang="0">
                  <a:pos x="25" y="7"/>
                </a:cxn>
                <a:cxn ang="0">
                  <a:pos x="10" y="7"/>
                </a:cxn>
                <a:cxn ang="0">
                  <a:pos x="4" y="15"/>
                </a:cxn>
                <a:cxn ang="0">
                  <a:pos x="12" y="12"/>
                </a:cxn>
                <a:cxn ang="0">
                  <a:pos x="21" y="25"/>
                </a:cxn>
                <a:cxn ang="0">
                  <a:pos x="28" y="29"/>
                </a:cxn>
                <a:cxn ang="0">
                  <a:pos x="32" y="36"/>
                </a:cxn>
                <a:cxn ang="0">
                  <a:pos x="20" y="40"/>
                </a:cxn>
                <a:cxn ang="0">
                  <a:pos x="2" y="36"/>
                </a:cxn>
                <a:cxn ang="0">
                  <a:pos x="0" y="44"/>
                </a:cxn>
                <a:cxn ang="0">
                  <a:pos x="4" y="53"/>
                </a:cxn>
                <a:cxn ang="0">
                  <a:pos x="5" y="63"/>
                </a:cxn>
                <a:cxn ang="0">
                  <a:pos x="7" y="64"/>
                </a:cxn>
                <a:cxn ang="0">
                  <a:pos x="14" y="67"/>
                </a:cxn>
                <a:cxn ang="0">
                  <a:pos x="18" y="80"/>
                </a:cxn>
                <a:cxn ang="0">
                  <a:pos x="18" y="101"/>
                </a:cxn>
                <a:cxn ang="0">
                  <a:pos x="31" y="99"/>
                </a:cxn>
                <a:cxn ang="0">
                  <a:pos x="45" y="89"/>
                </a:cxn>
                <a:cxn ang="0">
                  <a:pos x="56" y="87"/>
                </a:cxn>
                <a:cxn ang="0">
                  <a:pos x="75" y="87"/>
                </a:cxn>
                <a:cxn ang="0">
                  <a:pos x="86" y="93"/>
                </a:cxn>
                <a:cxn ang="0">
                  <a:pos x="91" y="96"/>
                </a:cxn>
                <a:cxn ang="0">
                  <a:pos x="106" y="99"/>
                </a:cxn>
                <a:cxn ang="0">
                  <a:pos x="111" y="104"/>
                </a:cxn>
                <a:cxn ang="0">
                  <a:pos x="118" y="108"/>
                </a:cxn>
                <a:cxn ang="0">
                  <a:pos x="126" y="116"/>
                </a:cxn>
                <a:cxn ang="0">
                  <a:pos x="138" y="117"/>
                </a:cxn>
                <a:cxn ang="0">
                  <a:pos x="142" y="137"/>
                </a:cxn>
                <a:cxn ang="0">
                  <a:pos x="153" y="138"/>
                </a:cxn>
                <a:cxn ang="0">
                  <a:pos x="157" y="143"/>
                </a:cxn>
                <a:cxn ang="0">
                  <a:pos x="169" y="134"/>
                </a:cxn>
                <a:cxn ang="0">
                  <a:pos x="179" y="128"/>
                </a:cxn>
                <a:cxn ang="0">
                  <a:pos x="192" y="121"/>
                </a:cxn>
                <a:cxn ang="0">
                  <a:pos x="202" y="106"/>
                </a:cxn>
                <a:cxn ang="0">
                  <a:pos x="207" y="103"/>
                </a:cxn>
                <a:cxn ang="0">
                  <a:pos x="220" y="100"/>
                </a:cxn>
              </a:cxnLst>
              <a:rect l="0" t="0" r="r" b="b"/>
              <a:pathLst>
                <a:path w="226" h="143">
                  <a:moveTo>
                    <a:pt x="224" y="90"/>
                  </a:moveTo>
                  <a:lnTo>
                    <a:pt x="224" y="90"/>
                  </a:lnTo>
                  <a:lnTo>
                    <a:pt x="219" y="87"/>
                  </a:lnTo>
                  <a:lnTo>
                    <a:pt x="214" y="86"/>
                  </a:lnTo>
                  <a:lnTo>
                    <a:pt x="210" y="86"/>
                  </a:lnTo>
                  <a:lnTo>
                    <a:pt x="210" y="86"/>
                  </a:lnTo>
                  <a:lnTo>
                    <a:pt x="207" y="84"/>
                  </a:lnTo>
                  <a:lnTo>
                    <a:pt x="203" y="81"/>
                  </a:lnTo>
                  <a:lnTo>
                    <a:pt x="199" y="77"/>
                  </a:lnTo>
                  <a:lnTo>
                    <a:pt x="194" y="74"/>
                  </a:lnTo>
                  <a:lnTo>
                    <a:pt x="194" y="74"/>
                  </a:lnTo>
                  <a:lnTo>
                    <a:pt x="183" y="70"/>
                  </a:lnTo>
                  <a:lnTo>
                    <a:pt x="179" y="67"/>
                  </a:lnTo>
                  <a:lnTo>
                    <a:pt x="176" y="64"/>
                  </a:lnTo>
                  <a:lnTo>
                    <a:pt x="176" y="64"/>
                  </a:lnTo>
                  <a:lnTo>
                    <a:pt x="172" y="60"/>
                  </a:lnTo>
                  <a:lnTo>
                    <a:pt x="166" y="57"/>
                  </a:lnTo>
                  <a:lnTo>
                    <a:pt x="162" y="54"/>
                  </a:lnTo>
                  <a:lnTo>
                    <a:pt x="159" y="52"/>
                  </a:lnTo>
                  <a:lnTo>
                    <a:pt x="159" y="52"/>
                  </a:lnTo>
                  <a:lnTo>
                    <a:pt x="156" y="46"/>
                  </a:lnTo>
                  <a:lnTo>
                    <a:pt x="152" y="39"/>
                  </a:lnTo>
                  <a:lnTo>
                    <a:pt x="152" y="39"/>
                  </a:lnTo>
                  <a:lnTo>
                    <a:pt x="149" y="32"/>
                  </a:lnTo>
                  <a:lnTo>
                    <a:pt x="148" y="29"/>
                  </a:lnTo>
                  <a:lnTo>
                    <a:pt x="146" y="29"/>
                  </a:lnTo>
                  <a:lnTo>
                    <a:pt x="146" y="29"/>
                  </a:lnTo>
                  <a:lnTo>
                    <a:pt x="132" y="27"/>
                  </a:lnTo>
                  <a:lnTo>
                    <a:pt x="125" y="27"/>
                  </a:lnTo>
                  <a:lnTo>
                    <a:pt x="122" y="26"/>
                  </a:lnTo>
                  <a:lnTo>
                    <a:pt x="122" y="26"/>
                  </a:lnTo>
                  <a:lnTo>
                    <a:pt x="122" y="26"/>
                  </a:lnTo>
                  <a:lnTo>
                    <a:pt x="121" y="16"/>
                  </a:lnTo>
                  <a:lnTo>
                    <a:pt x="119" y="10"/>
                  </a:lnTo>
                  <a:lnTo>
                    <a:pt x="118" y="9"/>
                  </a:lnTo>
                  <a:lnTo>
                    <a:pt x="116" y="9"/>
                  </a:lnTo>
                  <a:lnTo>
                    <a:pt x="116" y="9"/>
                  </a:lnTo>
                  <a:lnTo>
                    <a:pt x="109" y="6"/>
                  </a:lnTo>
                  <a:lnTo>
                    <a:pt x="103" y="5"/>
                  </a:lnTo>
                  <a:lnTo>
                    <a:pt x="103" y="5"/>
                  </a:lnTo>
                  <a:lnTo>
                    <a:pt x="98" y="0"/>
                  </a:lnTo>
                  <a:lnTo>
                    <a:pt x="95" y="0"/>
                  </a:lnTo>
                  <a:lnTo>
                    <a:pt x="92" y="2"/>
                  </a:lnTo>
                  <a:lnTo>
                    <a:pt x="92" y="2"/>
                  </a:lnTo>
                  <a:lnTo>
                    <a:pt x="89" y="3"/>
                  </a:lnTo>
                  <a:lnTo>
                    <a:pt x="86" y="5"/>
                  </a:lnTo>
                  <a:lnTo>
                    <a:pt x="86" y="5"/>
                  </a:lnTo>
                  <a:lnTo>
                    <a:pt x="85" y="6"/>
                  </a:lnTo>
                  <a:lnTo>
                    <a:pt x="84" y="7"/>
                  </a:lnTo>
                  <a:lnTo>
                    <a:pt x="82" y="10"/>
                  </a:lnTo>
                  <a:lnTo>
                    <a:pt x="81" y="10"/>
                  </a:lnTo>
                  <a:lnTo>
                    <a:pt x="81" y="10"/>
                  </a:lnTo>
                  <a:lnTo>
                    <a:pt x="76" y="12"/>
                  </a:lnTo>
                  <a:lnTo>
                    <a:pt x="72" y="13"/>
                  </a:lnTo>
                  <a:lnTo>
                    <a:pt x="69" y="16"/>
                  </a:lnTo>
                  <a:lnTo>
                    <a:pt x="69" y="19"/>
                  </a:lnTo>
                  <a:lnTo>
                    <a:pt x="69" y="19"/>
                  </a:lnTo>
                  <a:lnTo>
                    <a:pt x="68" y="25"/>
                  </a:lnTo>
                  <a:lnTo>
                    <a:pt x="66" y="26"/>
                  </a:lnTo>
                  <a:lnTo>
                    <a:pt x="64" y="27"/>
                  </a:lnTo>
                  <a:lnTo>
                    <a:pt x="64" y="27"/>
                  </a:lnTo>
                  <a:lnTo>
                    <a:pt x="58" y="26"/>
                  </a:lnTo>
                  <a:lnTo>
                    <a:pt x="52" y="25"/>
                  </a:lnTo>
                  <a:lnTo>
                    <a:pt x="52" y="25"/>
                  </a:lnTo>
                  <a:lnTo>
                    <a:pt x="51" y="25"/>
                  </a:lnTo>
                  <a:lnTo>
                    <a:pt x="48" y="26"/>
                  </a:lnTo>
                  <a:lnTo>
                    <a:pt x="44" y="25"/>
                  </a:lnTo>
                  <a:lnTo>
                    <a:pt x="41" y="22"/>
                  </a:lnTo>
                  <a:lnTo>
                    <a:pt x="41" y="22"/>
                  </a:lnTo>
                  <a:lnTo>
                    <a:pt x="35" y="16"/>
                  </a:lnTo>
                  <a:lnTo>
                    <a:pt x="31" y="10"/>
                  </a:lnTo>
                  <a:lnTo>
                    <a:pt x="25" y="7"/>
                  </a:lnTo>
                  <a:lnTo>
                    <a:pt x="21" y="6"/>
                  </a:lnTo>
                  <a:lnTo>
                    <a:pt x="21" y="6"/>
                  </a:lnTo>
                  <a:lnTo>
                    <a:pt x="15" y="6"/>
                  </a:lnTo>
                  <a:lnTo>
                    <a:pt x="10" y="7"/>
                  </a:lnTo>
                  <a:lnTo>
                    <a:pt x="7" y="9"/>
                  </a:lnTo>
                  <a:lnTo>
                    <a:pt x="5" y="10"/>
                  </a:lnTo>
                  <a:lnTo>
                    <a:pt x="4" y="12"/>
                  </a:lnTo>
                  <a:lnTo>
                    <a:pt x="4" y="15"/>
                  </a:lnTo>
                  <a:lnTo>
                    <a:pt x="4" y="15"/>
                  </a:lnTo>
                  <a:lnTo>
                    <a:pt x="7" y="13"/>
                  </a:lnTo>
                  <a:lnTo>
                    <a:pt x="12" y="12"/>
                  </a:lnTo>
                  <a:lnTo>
                    <a:pt x="12" y="12"/>
                  </a:lnTo>
                  <a:lnTo>
                    <a:pt x="15" y="13"/>
                  </a:lnTo>
                  <a:lnTo>
                    <a:pt x="18" y="15"/>
                  </a:lnTo>
                  <a:lnTo>
                    <a:pt x="20" y="20"/>
                  </a:lnTo>
                  <a:lnTo>
                    <a:pt x="21" y="25"/>
                  </a:lnTo>
                  <a:lnTo>
                    <a:pt x="22" y="26"/>
                  </a:lnTo>
                  <a:lnTo>
                    <a:pt x="24" y="27"/>
                  </a:lnTo>
                  <a:lnTo>
                    <a:pt x="24" y="27"/>
                  </a:lnTo>
                  <a:lnTo>
                    <a:pt x="28" y="29"/>
                  </a:lnTo>
                  <a:lnTo>
                    <a:pt x="32" y="32"/>
                  </a:lnTo>
                  <a:lnTo>
                    <a:pt x="34" y="34"/>
                  </a:lnTo>
                  <a:lnTo>
                    <a:pt x="34" y="36"/>
                  </a:lnTo>
                  <a:lnTo>
                    <a:pt x="32" y="36"/>
                  </a:lnTo>
                  <a:lnTo>
                    <a:pt x="32" y="36"/>
                  </a:lnTo>
                  <a:lnTo>
                    <a:pt x="28" y="37"/>
                  </a:lnTo>
                  <a:lnTo>
                    <a:pt x="24" y="39"/>
                  </a:lnTo>
                  <a:lnTo>
                    <a:pt x="20" y="40"/>
                  </a:lnTo>
                  <a:lnTo>
                    <a:pt x="15" y="40"/>
                  </a:lnTo>
                  <a:lnTo>
                    <a:pt x="15" y="40"/>
                  </a:lnTo>
                  <a:lnTo>
                    <a:pt x="7" y="36"/>
                  </a:lnTo>
                  <a:lnTo>
                    <a:pt x="2" y="36"/>
                  </a:lnTo>
                  <a:lnTo>
                    <a:pt x="2" y="37"/>
                  </a:lnTo>
                  <a:lnTo>
                    <a:pt x="1" y="40"/>
                  </a:lnTo>
                  <a:lnTo>
                    <a:pt x="1" y="40"/>
                  </a:lnTo>
                  <a:lnTo>
                    <a:pt x="0" y="44"/>
                  </a:lnTo>
                  <a:lnTo>
                    <a:pt x="0" y="49"/>
                  </a:lnTo>
                  <a:lnTo>
                    <a:pt x="0" y="52"/>
                  </a:lnTo>
                  <a:lnTo>
                    <a:pt x="4" y="53"/>
                  </a:lnTo>
                  <a:lnTo>
                    <a:pt x="4" y="53"/>
                  </a:lnTo>
                  <a:lnTo>
                    <a:pt x="8" y="53"/>
                  </a:lnTo>
                  <a:lnTo>
                    <a:pt x="10" y="56"/>
                  </a:lnTo>
                  <a:lnTo>
                    <a:pt x="8" y="59"/>
                  </a:lnTo>
                  <a:lnTo>
                    <a:pt x="5" y="63"/>
                  </a:lnTo>
                  <a:lnTo>
                    <a:pt x="5" y="63"/>
                  </a:lnTo>
                  <a:lnTo>
                    <a:pt x="4" y="64"/>
                  </a:lnTo>
                  <a:lnTo>
                    <a:pt x="4" y="64"/>
                  </a:lnTo>
                  <a:lnTo>
                    <a:pt x="7" y="64"/>
                  </a:lnTo>
                  <a:lnTo>
                    <a:pt x="11" y="64"/>
                  </a:lnTo>
                  <a:lnTo>
                    <a:pt x="14" y="66"/>
                  </a:lnTo>
                  <a:lnTo>
                    <a:pt x="14" y="67"/>
                  </a:lnTo>
                  <a:lnTo>
                    <a:pt x="14" y="67"/>
                  </a:lnTo>
                  <a:lnTo>
                    <a:pt x="15" y="70"/>
                  </a:lnTo>
                  <a:lnTo>
                    <a:pt x="17" y="71"/>
                  </a:lnTo>
                  <a:lnTo>
                    <a:pt x="18" y="74"/>
                  </a:lnTo>
                  <a:lnTo>
                    <a:pt x="18" y="80"/>
                  </a:lnTo>
                  <a:lnTo>
                    <a:pt x="18" y="80"/>
                  </a:lnTo>
                  <a:lnTo>
                    <a:pt x="17" y="90"/>
                  </a:lnTo>
                  <a:lnTo>
                    <a:pt x="18" y="101"/>
                  </a:lnTo>
                  <a:lnTo>
                    <a:pt x="18" y="101"/>
                  </a:lnTo>
                  <a:lnTo>
                    <a:pt x="25" y="100"/>
                  </a:lnTo>
                  <a:lnTo>
                    <a:pt x="28" y="100"/>
                  </a:lnTo>
                  <a:lnTo>
                    <a:pt x="31" y="99"/>
                  </a:lnTo>
                  <a:lnTo>
                    <a:pt x="31" y="99"/>
                  </a:lnTo>
                  <a:lnTo>
                    <a:pt x="37" y="93"/>
                  </a:lnTo>
                  <a:lnTo>
                    <a:pt x="41" y="90"/>
                  </a:lnTo>
                  <a:lnTo>
                    <a:pt x="45" y="89"/>
                  </a:lnTo>
                  <a:lnTo>
                    <a:pt x="45" y="89"/>
                  </a:lnTo>
                  <a:lnTo>
                    <a:pt x="51" y="89"/>
                  </a:lnTo>
                  <a:lnTo>
                    <a:pt x="54" y="89"/>
                  </a:lnTo>
                  <a:lnTo>
                    <a:pt x="56" y="87"/>
                  </a:lnTo>
                  <a:lnTo>
                    <a:pt x="56" y="87"/>
                  </a:lnTo>
                  <a:lnTo>
                    <a:pt x="59" y="86"/>
                  </a:lnTo>
                  <a:lnTo>
                    <a:pt x="65" y="84"/>
                  </a:lnTo>
                  <a:lnTo>
                    <a:pt x="71" y="86"/>
                  </a:lnTo>
                  <a:lnTo>
                    <a:pt x="75" y="87"/>
                  </a:lnTo>
                  <a:lnTo>
                    <a:pt x="75" y="87"/>
                  </a:lnTo>
                  <a:lnTo>
                    <a:pt x="78" y="90"/>
                  </a:lnTo>
                  <a:lnTo>
                    <a:pt x="81" y="91"/>
                  </a:lnTo>
                  <a:lnTo>
                    <a:pt x="86" y="93"/>
                  </a:lnTo>
                  <a:lnTo>
                    <a:pt x="86" y="93"/>
                  </a:lnTo>
                  <a:lnTo>
                    <a:pt x="88" y="93"/>
                  </a:lnTo>
                  <a:lnTo>
                    <a:pt x="89" y="94"/>
                  </a:lnTo>
                  <a:lnTo>
                    <a:pt x="91" y="96"/>
                  </a:lnTo>
                  <a:lnTo>
                    <a:pt x="95" y="97"/>
                  </a:lnTo>
                  <a:lnTo>
                    <a:pt x="95" y="97"/>
                  </a:lnTo>
                  <a:lnTo>
                    <a:pt x="103" y="97"/>
                  </a:lnTo>
                  <a:lnTo>
                    <a:pt x="106" y="99"/>
                  </a:lnTo>
                  <a:lnTo>
                    <a:pt x="108" y="101"/>
                  </a:lnTo>
                  <a:lnTo>
                    <a:pt x="108" y="101"/>
                  </a:lnTo>
                  <a:lnTo>
                    <a:pt x="109" y="103"/>
                  </a:lnTo>
                  <a:lnTo>
                    <a:pt x="111" y="104"/>
                  </a:lnTo>
                  <a:lnTo>
                    <a:pt x="112" y="106"/>
                  </a:lnTo>
                  <a:lnTo>
                    <a:pt x="115" y="107"/>
                  </a:lnTo>
                  <a:lnTo>
                    <a:pt x="115" y="107"/>
                  </a:lnTo>
                  <a:lnTo>
                    <a:pt x="118" y="108"/>
                  </a:lnTo>
                  <a:lnTo>
                    <a:pt x="121" y="111"/>
                  </a:lnTo>
                  <a:lnTo>
                    <a:pt x="123" y="114"/>
                  </a:lnTo>
                  <a:lnTo>
                    <a:pt x="126" y="116"/>
                  </a:lnTo>
                  <a:lnTo>
                    <a:pt x="126" y="116"/>
                  </a:lnTo>
                  <a:lnTo>
                    <a:pt x="133" y="116"/>
                  </a:lnTo>
                  <a:lnTo>
                    <a:pt x="136" y="116"/>
                  </a:lnTo>
                  <a:lnTo>
                    <a:pt x="138" y="117"/>
                  </a:lnTo>
                  <a:lnTo>
                    <a:pt x="138" y="117"/>
                  </a:lnTo>
                  <a:lnTo>
                    <a:pt x="138" y="126"/>
                  </a:lnTo>
                  <a:lnTo>
                    <a:pt x="140" y="137"/>
                  </a:lnTo>
                  <a:lnTo>
                    <a:pt x="140" y="137"/>
                  </a:lnTo>
                  <a:lnTo>
                    <a:pt x="142" y="137"/>
                  </a:lnTo>
                  <a:lnTo>
                    <a:pt x="143" y="137"/>
                  </a:lnTo>
                  <a:lnTo>
                    <a:pt x="143" y="137"/>
                  </a:lnTo>
                  <a:lnTo>
                    <a:pt x="149" y="137"/>
                  </a:lnTo>
                  <a:lnTo>
                    <a:pt x="153" y="138"/>
                  </a:lnTo>
                  <a:lnTo>
                    <a:pt x="155" y="140"/>
                  </a:lnTo>
                  <a:lnTo>
                    <a:pt x="155" y="140"/>
                  </a:lnTo>
                  <a:lnTo>
                    <a:pt x="156" y="141"/>
                  </a:lnTo>
                  <a:lnTo>
                    <a:pt x="157" y="143"/>
                  </a:lnTo>
                  <a:lnTo>
                    <a:pt x="163" y="141"/>
                  </a:lnTo>
                  <a:lnTo>
                    <a:pt x="167" y="140"/>
                  </a:lnTo>
                  <a:lnTo>
                    <a:pt x="169" y="137"/>
                  </a:lnTo>
                  <a:lnTo>
                    <a:pt x="169" y="134"/>
                  </a:lnTo>
                  <a:lnTo>
                    <a:pt x="169" y="134"/>
                  </a:lnTo>
                  <a:lnTo>
                    <a:pt x="170" y="133"/>
                  </a:lnTo>
                  <a:lnTo>
                    <a:pt x="172" y="131"/>
                  </a:lnTo>
                  <a:lnTo>
                    <a:pt x="179" y="128"/>
                  </a:lnTo>
                  <a:lnTo>
                    <a:pt x="187" y="126"/>
                  </a:lnTo>
                  <a:lnTo>
                    <a:pt x="190" y="124"/>
                  </a:lnTo>
                  <a:lnTo>
                    <a:pt x="192" y="121"/>
                  </a:lnTo>
                  <a:lnTo>
                    <a:pt x="192" y="121"/>
                  </a:lnTo>
                  <a:lnTo>
                    <a:pt x="196" y="110"/>
                  </a:lnTo>
                  <a:lnTo>
                    <a:pt x="197" y="107"/>
                  </a:lnTo>
                  <a:lnTo>
                    <a:pt x="200" y="106"/>
                  </a:lnTo>
                  <a:lnTo>
                    <a:pt x="202" y="106"/>
                  </a:lnTo>
                  <a:lnTo>
                    <a:pt x="202" y="106"/>
                  </a:lnTo>
                  <a:lnTo>
                    <a:pt x="203" y="106"/>
                  </a:lnTo>
                  <a:lnTo>
                    <a:pt x="204" y="106"/>
                  </a:lnTo>
                  <a:lnTo>
                    <a:pt x="207" y="103"/>
                  </a:lnTo>
                  <a:lnTo>
                    <a:pt x="210" y="100"/>
                  </a:lnTo>
                  <a:lnTo>
                    <a:pt x="214" y="99"/>
                  </a:lnTo>
                  <a:lnTo>
                    <a:pt x="214" y="99"/>
                  </a:lnTo>
                  <a:lnTo>
                    <a:pt x="220" y="100"/>
                  </a:lnTo>
                  <a:lnTo>
                    <a:pt x="223" y="101"/>
                  </a:lnTo>
                  <a:lnTo>
                    <a:pt x="226" y="101"/>
                  </a:lnTo>
                  <a:lnTo>
                    <a:pt x="224" y="9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8" name="Freeform 340">
              <a:extLst>
                <a:ext uri="{FF2B5EF4-FFF2-40B4-BE49-F238E27FC236}">
                  <a16:creationId xmlns:a16="http://schemas.microsoft.com/office/drawing/2014/main" id="{9E609503-BFD9-47AE-9393-DAB71F4C526F}"/>
                </a:ext>
              </a:extLst>
            </p:cNvPr>
            <p:cNvSpPr>
              <a:spLocks/>
            </p:cNvSpPr>
            <p:nvPr/>
          </p:nvSpPr>
          <p:spPr bwMode="auto">
            <a:xfrm>
              <a:off x="5094829" y="2685890"/>
              <a:ext cx="442779" cy="377706"/>
            </a:xfrm>
            <a:custGeom>
              <a:avLst/>
              <a:gdLst/>
              <a:ahLst/>
              <a:cxnLst>
                <a:cxn ang="0">
                  <a:pos x="304" y="222"/>
                </a:cxn>
                <a:cxn ang="0">
                  <a:pos x="293" y="209"/>
                </a:cxn>
                <a:cxn ang="0">
                  <a:pos x="280" y="195"/>
                </a:cxn>
                <a:cxn ang="0">
                  <a:pos x="274" y="181"/>
                </a:cxn>
                <a:cxn ang="0">
                  <a:pos x="287" y="162"/>
                </a:cxn>
                <a:cxn ang="0">
                  <a:pos x="271" y="154"/>
                </a:cxn>
                <a:cxn ang="0">
                  <a:pos x="270" y="135"/>
                </a:cxn>
                <a:cxn ang="0">
                  <a:pos x="270" y="118"/>
                </a:cxn>
                <a:cxn ang="0">
                  <a:pos x="274" y="100"/>
                </a:cxn>
                <a:cxn ang="0">
                  <a:pos x="281" y="84"/>
                </a:cxn>
                <a:cxn ang="0">
                  <a:pos x="277" y="63"/>
                </a:cxn>
                <a:cxn ang="0">
                  <a:pos x="262" y="58"/>
                </a:cxn>
                <a:cxn ang="0">
                  <a:pos x="252" y="51"/>
                </a:cxn>
                <a:cxn ang="0">
                  <a:pos x="244" y="44"/>
                </a:cxn>
                <a:cxn ang="0">
                  <a:pos x="229" y="40"/>
                </a:cxn>
                <a:cxn ang="0">
                  <a:pos x="216" y="34"/>
                </a:cxn>
                <a:cxn ang="0">
                  <a:pos x="197" y="34"/>
                </a:cxn>
                <a:cxn ang="0">
                  <a:pos x="186" y="36"/>
                </a:cxn>
                <a:cxn ang="0">
                  <a:pos x="169" y="47"/>
                </a:cxn>
                <a:cxn ang="0">
                  <a:pos x="158" y="57"/>
                </a:cxn>
                <a:cxn ang="0">
                  <a:pos x="124" y="64"/>
                </a:cxn>
                <a:cxn ang="0">
                  <a:pos x="102" y="50"/>
                </a:cxn>
                <a:cxn ang="0">
                  <a:pos x="87" y="44"/>
                </a:cxn>
                <a:cxn ang="0">
                  <a:pos x="67" y="23"/>
                </a:cxn>
                <a:cxn ang="0">
                  <a:pos x="65" y="10"/>
                </a:cxn>
                <a:cxn ang="0">
                  <a:pos x="47" y="14"/>
                </a:cxn>
                <a:cxn ang="0">
                  <a:pos x="21" y="17"/>
                </a:cxn>
                <a:cxn ang="0">
                  <a:pos x="14" y="9"/>
                </a:cxn>
                <a:cxn ang="0">
                  <a:pos x="7" y="0"/>
                </a:cxn>
                <a:cxn ang="0">
                  <a:pos x="3" y="9"/>
                </a:cxn>
                <a:cxn ang="0">
                  <a:pos x="0" y="14"/>
                </a:cxn>
                <a:cxn ang="0">
                  <a:pos x="1" y="36"/>
                </a:cxn>
                <a:cxn ang="0">
                  <a:pos x="10" y="48"/>
                </a:cxn>
                <a:cxn ang="0">
                  <a:pos x="14" y="61"/>
                </a:cxn>
                <a:cxn ang="0">
                  <a:pos x="21" y="73"/>
                </a:cxn>
                <a:cxn ang="0">
                  <a:pos x="31" y="80"/>
                </a:cxn>
                <a:cxn ang="0">
                  <a:pos x="28" y="88"/>
                </a:cxn>
                <a:cxn ang="0">
                  <a:pos x="24" y="98"/>
                </a:cxn>
                <a:cxn ang="0">
                  <a:pos x="23" y="114"/>
                </a:cxn>
                <a:cxn ang="0">
                  <a:pos x="32" y="125"/>
                </a:cxn>
                <a:cxn ang="0">
                  <a:pos x="45" y="135"/>
                </a:cxn>
                <a:cxn ang="0">
                  <a:pos x="57" y="147"/>
                </a:cxn>
                <a:cxn ang="0">
                  <a:pos x="57" y="156"/>
                </a:cxn>
                <a:cxn ang="0">
                  <a:pos x="62" y="168"/>
                </a:cxn>
                <a:cxn ang="0">
                  <a:pos x="71" y="181"/>
                </a:cxn>
                <a:cxn ang="0">
                  <a:pos x="79" y="176"/>
                </a:cxn>
                <a:cxn ang="0">
                  <a:pos x="94" y="178"/>
                </a:cxn>
                <a:cxn ang="0">
                  <a:pos x="109" y="202"/>
                </a:cxn>
                <a:cxn ang="0">
                  <a:pos x="124" y="219"/>
                </a:cxn>
                <a:cxn ang="0">
                  <a:pos x="146" y="232"/>
                </a:cxn>
                <a:cxn ang="0">
                  <a:pos x="180" y="240"/>
                </a:cxn>
                <a:cxn ang="0">
                  <a:pos x="200" y="233"/>
                </a:cxn>
                <a:cxn ang="0">
                  <a:pos x="213" y="255"/>
                </a:cxn>
                <a:cxn ang="0">
                  <a:pos x="269" y="266"/>
                </a:cxn>
                <a:cxn ang="0">
                  <a:pos x="286" y="263"/>
                </a:cxn>
                <a:cxn ang="0">
                  <a:pos x="296" y="246"/>
                </a:cxn>
                <a:cxn ang="0">
                  <a:pos x="313" y="240"/>
                </a:cxn>
              </a:cxnLst>
              <a:rect l="0" t="0" r="r" b="b"/>
              <a:pathLst>
                <a:path w="313" h="267">
                  <a:moveTo>
                    <a:pt x="306" y="230"/>
                  </a:moveTo>
                  <a:lnTo>
                    <a:pt x="306" y="230"/>
                  </a:lnTo>
                  <a:lnTo>
                    <a:pt x="306" y="229"/>
                  </a:lnTo>
                  <a:lnTo>
                    <a:pt x="304" y="228"/>
                  </a:lnTo>
                  <a:lnTo>
                    <a:pt x="304" y="222"/>
                  </a:lnTo>
                  <a:lnTo>
                    <a:pt x="303" y="216"/>
                  </a:lnTo>
                  <a:lnTo>
                    <a:pt x="301" y="213"/>
                  </a:lnTo>
                  <a:lnTo>
                    <a:pt x="298" y="212"/>
                  </a:lnTo>
                  <a:lnTo>
                    <a:pt x="298" y="212"/>
                  </a:lnTo>
                  <a:lnTo>
                    <a:pt x="293" y="209"/>
                  </a:lnTo>
                  <a:lnTo>
                    <a:pt x="289" y="206"/>
                  </a:lnTo>
                  <a:lnTo>
                    <a:pt x="284" y="202"/>
                  </a:lnTo>
                  <a:lnTo>
                    <a:pt x="281" y="198"/>
                  </a:lnTo>
                  <a:lnTo>
                    <a:pt x="281" y="198"/>
                  </a:lnTo>
                  <a:lnTo>
                    <a:pt x="280" y="195"/>
                  </a:lnTo>
                  <a:lnTo>
                    <a:pt x="276" y="191"/>
                  </a:lnTo>
                  <a:lnTo>
                    <a:pt x="273" y="188"/>
                  </a:lnTo>
                  <a:lnTo>
                    <a:pt x="271" y="185"/>
                  </a:lnTo>
                  <a:lnTo>
                    <a:pt x="271" y="185"/>
                  </a:lnTo>
                  <a:lnTo>
                    <a:pt x="274" y="181"/>
                  </a:lnTo>
                  <a:lnTo>
                    <a:pt x="281" y="174"/>
                  </a:lnTo>
                  <a:lnTo>
                    <a:pt x="286" y="168"/>
                  </a:lnTo>
                  <a:lnTo>
                    <a:pt x="289" y="165"/>
                  </a:lnTo>
                  <a:lnTo>
                    <a:pt x="287" y="162"/>
                  </a:lnTo>
                  <a:lnTo>
                    <a:pt x="287" y="162"/>
                  </a:lnTo>
                  <a:lnTo>
                    <a:pt x="287" y="159"/>
                  </a:lnTo>
                  <a:lnTo>
                    <a:pt x="284" y="158"/>
                  </a:lnTo>
                  <a:lnTo>
                    <a:pt x="280" y="156"/>
                  </a:lnTo>
                  <a:lnTo>
                    <a:pt x="274" y="155"/>
                  </a:lnTo>
                  <a:lnTo>
                    <a:pt x="271" y="154"/>
                  </a:lnTo>
                  <a:lnTo>
                    <a:pt x="271" y="154"/>
                  </a:lnTo>
                  <a:lnTo>
                    <a:pt x="271" y="147"/>
                  </a:lnTo>
                  <a:lnTo>
                    <a:pt x="271" y="141"/>
                  </a:lnTo>
                  <a:lnTo>
                    <a:pt x="270" y="135"/>
                  </a:lnTo>
                  <a:lnTo>
                    <a:pt x="270" y="135"/>
                  </a:lnTo>
                  <a:lnTo>
                    <a:pt x="269" y="129"/>
                  </a:lnTo>
                  <a:lnTo>
                    <a:pt x="269" y="125"/>
                  </a:lnTo>
                  <a:lnTo>
                    <a:pt x="270" y="121"/>
                  </a:lnTo>
                  <a:lnTo>
                    <a:pt x="270" y="118"/>
                  </a:lnTo>
                  <a:lnTo>
                    <a:pt x="270" y="118"/>
                  </a:lnTo>
                  <a:lnTo>
                    <a:pt x="269" y="114"/>
                  </a:lnTo>
                  <a:lnTo>
                    <a:pt x="269" y="111"/>
                  </a:lnTo>
                  <a:lnTo>
                    <a:pt x="271" y="104"/>
                  </a:lnTo>
                  <a:lnTo>
                    <a:pt x="271" y="104"/>
                  </a:lnTo>
                  <a:lnTo>
                    <a:pt x="274" y="100"/>
                  </a:lnTo>
                  <a:lnTo>
                    <a:pt x="277" y="95"/>
                  </a:lnTo>
                  <a:lnTo>
                    <a:pt x="277" y="91"/>
                  </a:lnTo>
                  <a:lnTo>
                    <a:pt x="277" y="91"/>
                  </a:lnTo>
                  <a:lnTo>
                    <a:pt x="279" y="87"/>
                  </a:lnTo>
                  <a:lnTo>
                    <a:pt x="281" y="84"/>
                  </a:lnTo>
                  <a:lnTo>
                    <a:pt x="281" y="84"/>
                  </a:lnTo>
                  <a:lnTo>
                    <a:pt x="279" y="73"/>
                  </a:lnTo>
                  <a:lnTo>
                    <a:pt x="279" y="64"/>
                  </a:lnTo>
                  <a:lnTo>
                    <a:pt x="279" y="64"/>
                  </a:lnTo>
                  <a:lnTo>
                    <a:pt x="277" y="63"/>
                  </a:lnTo>
                  <a:lnTo>
                    <a:pt x="274" y="63"/>
                  </a:lnTo>
                  <a:lnTo>
                    <a:pt x="267" y="63"/>
                  </a:lnTo>
                  <a:lnTo>
                    <a:pt x="267" y="63"/>
                  </a:lnTo>
                  <a:lnTo>
                    <a:pt x="264" y="61"/>
                  </a:lnTo>
                  <a:lnTo>
                    <a:pt x="262" y="58"/>
                  </a:lnTo>
                  <a:lnTo>
                    <a:pt x="259" y="55"/>
                  </a:lnTo>
                  <a:lnTo>
                    <a:pt x="256" y="54"/>
                  </a:lnTo>
                  <a:lnTo>
                    <a:pt x="256" y="54"/>
                  </a:lnTo>
                  <a:lnTo>
                    <a:pt x="253" y="53"/>
                  </a:lnTo>
                  <a:lnTo>
                    <a:pt x="252" y="51"/>
                  </a:lnTo>
                  <a:lnTo>
                    <a:pt x="250" y="50"/>
                  </a:lnTo>
                  <a:lnTo>
                    <a:pt x="249" y="48"/>
                  </a:lnTo>
                  <a:lnTo>
                    <a:pt x="249" y="48"/>
                  </a:lnTo>
                  <a:lnTo>
                    <a:pt x="247" y="46"/>
                  </a:lnTo>
                  <a:lnTo>
                    <a:pt x="244" y="44"/>
                  </a:lnTo>
                  <a:lnTo>
                    <a:pt x="236" y="44"/>
                  </a:lnTo>
                  <a:lnTo>
                    <a:pt x="236" y="44"/>
                  </a:lnTo>
                  <a:lnTo>
                    <a:pt x="232" y="43"/>
                  </a:lnTo>
                  <a:lnTo>
                    <a:pt x="230" y="41"/>
                  </a:lnTo>
                  <a:lnTo>
                    <a:pt x="229" y="40"/>
                  </a:lnTo>
                  <a:lnTo>
                    <a:pt x="227" y="40"/>
                  </a:lnTo>
                  <a:lnTo>
                    <a:pt x="227" y="40"/>
                  </a:lnTo>
                  <a:lnTo>
                    <a:pt x="222" y="38"/>
                  </a:lnTo>
                  <a:lnTo>
                    <a:pt x="219" y="37"/>
                  </a:lnTo>
                  <a:lnTo>
                    <a:pt x="216" y="34"/>
                  </a:lnTo>
                  <a:lnTo>
                    <a:pt x="216" y="34"/>
                  </a:lnTo>
                  <a:lnTo>
                    <a:pt x="212" y="33"/>
                  </a:lnTo>
                  <a:lnTo>
                    <a:pt x="206" y="31"/>
                  </a:lnTo>
                  <a:lnTo>
                    <a:pt x="200" y="33"/>
                  </a:lnTo>
                  <a:lnTo>
                    <a:pt x="197" y="34"/>
                  </a:lnTo>
                  <a:lnTo>
                    <a:pt x="197" y="34"/>
                  </a:lnTo>
                  <a:lnTo>
                    <a:pt x="195" y="36"/>
                  </a:lnTo>
                  <a:lnTo>
                    <a:pt x="192" y="36"/>
                  </a:lnTo>
                  <a:lnTo>
                    <a:pt x="186" y="36"/>
                  </a:lnTo>
                  <a:lnTo>
                    <a:pt x="186" y="36"/>
                  </a:lnTo>
                  <a:lnTo>
                    <a:pt x="182" y="37"/>
                  </a:lnTo>
                  <a:lnTo>
                    <a:pt x="178" y="40"/>
                  </a:lnTo>
                  <a:lnTo>
                    <a:pt x="172" y="46"/>
                  </a:lnTo>
                  <a:lnTo>
                    <a:pt x="172" y="46"/>
                  </a:lnTo>
                  <a:lnTo>
                    <a:pt x="169" y="47"/>
                  </a:lnTo>
                  <a:lnTo>
                    <a:pt x="166" y="47"/>
                  </a:lnTo>
                  <a:lnTo>
                    <a:pt x="159" y="48"/>
                  </a:lnTo>
                  <a:lnTo>
                    <a:pt x="159" y="48"/>
                  </a:lnTo>
                  <a:lnTo>
                    <a:pt x="159" y="53"/>
                  </a:lnTo>
                  <a:lnTo>
                    <a:pt x="158" y="57"/>
                  </a:lnTo>
                  <a:lnTo>
                    <a:pt x="158" y="57"/>
                  </a:lnTo>
                  <a:lnTo>
                    <a:pt x="153" y="58"/>
                  </a:lnTo>
                  <a:lnTo>
                    <a:pt x="145" y="61"/>
                  </a:lnTo>
                  <a:lnTo>
                    <a:pt x="133" y="63"/>
                  </a:lnTo>
                  <a:lnTo>
                    <a:pt x="124" y="64"/>
                  </a:lnTo>
                  <a:lnTo>
                    <a:pt x="124" y="64"/>
                  </a:lnTo>
                  <a:lnTo>
                    <a:pt x="119" y="63"/>
                  </a:lnTo>
                  <a:lnTo>
                    <a:pt x="115" y="61"/>
                  </a:lnTo>
                  <a:lnTo>
                    <a:pt x="109" y="55"/>
                  </a:lnTo>
                  <a:lnTo>
                    <a:pt x="102" y="50"/>
                  </a:lnTo>
                  <a:lnTo>
                    <a:pt x="99" y="47"/>
                  </a:lnTo>
                  <a:lnTo>
                    <a:pt x="94" y="47"/>
                  </a:lnTo>
                  <a:lnTo>
                    <a:pt x="94" y="47"/>
                  </a:lnTo>
                  <a:lnTo>
                    <a:pt x="89" y="46"/>
                  </a:lnTo>
                  <a:lnTo>
                    <a:pt x="87" y="44"/>
                  </a:lnTo>
                  <a:lnTo>
                    <a:pt x="81" y="40"/>
                  </a:lnTo>
                  <a:lnTo>
                    <a:pt x="77" y="34"/>
                  </a:lnTo>
                  <a:lnTo>
                    <a:pt x="75" y="27"/>
                  </a:lnTo>
                  <a:lnTo>
                    <a:pt x="75" y="27"/>
                  </a:lnTo>
                  <a:lnTo>
                    <a:pt x="67" y="23"/>
                  </a:lnTo>
                  <a:lnTo>
                    <a:pt x="64" y="21"/>
                  </a:lnTo>
                  <a:lnTo>
                    <a:pt x="62" y="18"/>
                  </a:lnTo>
                  <a:lnTo>
                    <a:pt x="62" y="18"/>
                  </a:lnTo>
                  <a:lnTo>
                    <a:pt x="64" y="16"/>
                  </a:lnTo>
                  <a:lnTo>
                    <a:pt x="65" y="10"/>
                  </a:lnTo>
                  <a:lnTo>
                    <a:pt x="64" y="4"/>
                  </a:lnTo>
                  <a:lnTo>
                    <a:pt x="62" y="4"/>
                  </a:lnTo>
                  <a:lnTo>
                    <a:pt x="60" y="4"/>
                  </a:lnTo>
                  <a:lnTo>
                    <a:pt x="60" y="4"/>
                  </a:lnTo>
                  <a:lnTo>
                    <a:pt x="47" y="14"/>
                  </a:lnTo>
                  <a:lnTo>
                    <a:pt x="37" y="17"/>
                  </a:lnTo>
                  <a:lnTo>
                    <a:pt x="32" y="18"/>
                  </a:lnTo>
                  <a:lnTo>
                    <a:pt x="28" y="18"/>
                  </a:lnTo>
                  <a:lnTo>
                    <a:pt x="28" y="18"/>
                  </a:lnTo>
                  <a:lnTo>
                    <a:pt x="21" y="17"/>
                  </a:lnTo>
                  <a:lnTo>
                    <a:pt x="20" y="16"/>
                  </a:lnTo>
                  <a:lnTo>
                    <a:pt x="20" y="14"/>
                  </a:lnTo>
                  <a:lnTo>
                    <a:pt x="17" y="13"/>
                  </a:lnTo>
                  <a:lnTo>
                    <a:pt x="17" y="13"/>
                  </a:lnTo>
                  <a:lnTo>
                    <a:pt x="14" y="9"/>
                  </a:lnTo>
                  <a:lnTo>
                    <a:pt x="13" y="6"/>
                  </a:lnTo>
                  <a:lnTo>
                    <a:pt x="11" y="1"/>
                  </a:lnTo>
                  <a:lnTo>
                    <a:pt x="10" y="1"/>
                  </a:lnTo>
                  <a:lnTo>
                    <a:pt x="7" y="0"/>
                  </a:lnTo>
                  <a:lnTo>
                    <a:pt x="7" y="0"/>
                  </a:lnTo>
                  <a:lnTo>
                    <a:pt x="5" y="0"/>
                  </a:lnTo>
                  <a:lnTo>
                    <a:pt x="4" y="1"/>
                  </a:lnTo>
                  <a:lnTo>
                    <a:pt x="3" y="4"/>
                  </a:lnTo>
                  <a:lnTo>
                    <a:pt x="3" y="7"/>
                  </a:lnTo>
                  <a:lnTo>
                    <a:pt x="3" y="9"/>
                  </a:lnTo>
                  <a:lnTo>
                    <a:pt x="1" y="9"/>
                  </a:lnTo>
                  <a:lnTo>
                    <a:pt x="1" y="9"/>
                  </a:lnTo>
                  <a:lnTo>
                    <a:pt x="1" y="9"/>
                  </a:lnTo>
                  <a:lnTo>
                    <a:pt x="0" y="10"/>
                  </a:lnTo>
                  <a:lnTo>
                    <a:pt x="0" y="14"/>
                  </a:lnTo>
                  <a:lnTo>
                    <a:pt x="3" y="21"/>
                  </a:lnTo>
                  <a:lnTo>
                    <a:pt x="3" y="21"/>
                  </a:lnTo>
                  <a:lnTo>
                    <a:pt x="3" y="26"/>
                  </a:lnTo>
                  <a:lnTo>
                    <a:pt x="1" y="31"/>
                  </a:lnTo>
                  <a:lnTo>
                    <a:pt x="1" y="36"/>
                  </a:lnTo>
                  <a:lnTo>
                    <a:pt x="3" y="38"/>
                  </a:lnTo>
                  <a:lnTo>
                    <a:pt x="3" y="38"/>
                  </a:lnTo>
                  <a:lnTo>
                    <a:pt x="4" y="41"/>
                  </a:lnTo>
                  <a:lnTo>
                    <a:pt x="7" y="44"/>
                  </a:lnTo>
                  <a:lnTo>
                    <a:pt x="10" y="48"/>
                  </a:lnTo>
                  <a:lnTo>
                    <a:pt x="10" y="51"/>
                  </a:lnTo>
                  <a:lnTo>
                    <a:pt x="10" y="51"/>
                  </a:lnTo>
                  <a:lnTo>
                    <a:pt x="11" y="54"/>
                  </a:lnTo>
                  <a:lnTo>
                    <a:pt x="13" y="57"/>
                  </a:lnTo>
                  <a:lnTo>
                    <a:pt x="14" y="61"/>
                  </a:lnTo>
                  <a:lnTo>
                    <a:pt x="15" y="64"/>
                  </a:lnTo>
                  <a:lnTo>
                    <a:pt x="15" y="64"/>
                  </a:lnTo>
                  <a:lnTo>
                    <a:pt x="17" y="67"/>
                  </a:lnTo>
                  <a:lnTo>
                    <a:pt x="18" y="71"/>
                  </a:lnTo>
                  <a:lnTo>
                    <a:pt x="21" y="73"/>
                  </a:lnTo>
                  <a:lnTo>
                    <a:pt x="24" y="74"/>
                  </a:lnTo>
                  <a:lnTo>
                    <a:pt x="24" y="74"/>
                  </a:lnTo>
                  <a:lnTo>
                    <a:pt x="30" y="75"/>
                  </a:lnTo>
                  <a:lnTo>
                    <a:pt x="31" y="77"/>
                  </a:lnTo>
                  <a:lnTo>
                    <a:pt x="31" y="80"/>
                  </a:lnTo>
                  <a:lnTo>
                    <a:pt x="31" y="80"/>
                  </a:lnTo>
                  <a:lnTo>
                    <a:pt x="31" y="82"/>
                  </a:lnTo>
                  <a:lnTo>
                    <a:pt x="31" y="85"/>
                  </a:lnTo>
                  <a:lnTo>
                    <a:pt x="31" y="88"/>
                  </a:lnTo>
                  <a:lnTo>
                    <a:pt x="28" y="88"/>
                  </a:lnTo>
                  <a:lnTo>
                    <a:pt x="28" y="88"/>
                  </a:lnTo>
                  <a:lnTo>
                    <a:pt x="28" y="90"/>
                  </a:lnTo>
                  <a:lnTo>
                    <a:pt x="27" y="91"/>
                  </a:lnTo>
                  <a:lnTo>
                    <a:pt x="25" y="94"/>
                  </a:lnTo>
                  <a:lnTo>
                    <a:pt x="24" y="98"/>
                  </a:lnTo>
                  <a:lnTo>
                    <a:pt x="23" y="101"/>
                  </a:lnTo>
                  <a:lnTo>
                    <a:pt x="23" y="101"/>
                  </a:lnTo>
                  <a:lnTo>
                    <a:pt x="21" y="104"/>
                  </a:lnTo>
                  <a:lnTo>
                    <a:pt x="21" y="110"/>
                  </a:lnTo>
                  <a:lnTo>
                    <a:pt x="23" y="114"/>
                  </a:lnTo>
                  <a:lnTo>
                    <a:pt x="24" y="117"/>
                  </a:lnTo>
                  <a:lnTo>
                    <a:pt x="24" y="117"/>
                  </a:lnTo>
                  <a:lnTo>
                    <a:pt x="30" y="119"/>
                  </a:lnTo>
                  <a:lnTo>
                    <a:pt x="31" y="122"/>
                  </a:lnTo>
                  <a:lnTo>
                    <a:pt x="32" y="125"/>
                  </a:lnTo>
                  <a:lnTo>
                    <a:pt x="32" y="125"/>
                  </a:lnTo>
                  <a:lnTo>
                    <a:pt x="32" y="127"/>
                  </a:lnTo>
                  <a:lnTo>
                    <a:pt x="34" y="128"/>
                  </a:lnTo>
                  <a:lnTo>
                    <a:pt x="40" y="132"/>
                  </a:lnTo>
                  <a:lnTo>
                    <a:pt x="45" y="135"/>
                  </a:lnTo>
                  <a:lnTo>
                    <a:pt x="50" y="137"/>
                  </a:lnTo>
                  <a:lnTo>
                    <a:pt x="50" y="137"/>
                  </a:lnTo>
                  <a:lnTo>
                    <a:pt x="52" y="138"/>
                  </a:lnTo>
                  <a:lnTo>
                    <a:pt x="54" y="141"/>
                  </a:lnTo>
                  <a:lnTo>
                    <a:pt x="57" y="147"/>
                  </a:lnTo>
                  <a:lnTo>
                    <a:pt x="57" y="147"/>
                  </a:lnTo>
                  <a:lnTo>
                    <a:pt x="58" y="149"/>
                  </a:lnTo>
                  <a:lnTo>
                    <a:pt x="58" y="152"/>
                  </a:lnTo>
                  <a:lnTo>
                    <a:pt x="57" y="155"/>
                  </a:lnTo>
                  <a:lnTo>
                    <a:pt x="57" y="156"/>
                  </a:lnTo>
                  <a:lnTo>
                    <a:pt x="57" y="156"/>
                  </a:lnTo>
                  <a:lnTo>
                    <a:pt x="57" y="159"/>
                  </a:lnTo>
                  <a:lnTo>
                    <a:pt x="60" y="162"/>
                  </a:lnTo>
                  <a:lnTo>
                    <a:pt x="61" y="165"/>
                  </a:lnTo>
                  <a:lnTo>
                    <a:pt x="62" y="168"/>
                  </a:lnTo>
                  <a:lnTo>
                    <a:pt x="62" y="168"/>
                  </a:lnTo>
                  <a:lnTo>
                    <a:pt x="62" y="171"/>
                  </a:lnTo>
                  <a:lnTo>
                    <a:pt x="65" y="174"/>
                  </a:lnTo>
                  <a:lnTo>
                    <a:pt x="71" y="181"/>
                  </a:lnTo>
                  <a:lnTo>
                    <a:pt x="71" y="181"/>
                  </a:lnTo>
                  <a:lnTo>
                    <a:pt x="75" y="179"/>
                  </a:lnTo>
                  <a:lnTo>
                    <a:pt x="75" y="179"/>
                  </a:lnTo>
                  <a:lnTo>
                    <a:pt x="77" y="179"/>
                  </a:lnTo>
                  <a:lnTo>
                    <a:pt x="79" y="178"/>
                  </a:lnTo>
                  <a:lnTo>
                    <a:pt x="79" y="176"/>
                  </a:lnTo>
                  <a:lnTo>
                    <a:pt x="82" y="178"/>
                  </a:lnTo>
                  <a:lnTo>
                    <a:pt x="82" y="178"/>
                  </a:lnTo>
                  <a:lnTo>
                    <a:pt x="85" y="179"/>
                  </a:lnTo>
                  <a:lnTo>
                    <a:pt x="88" y="179"/>
                  </a:lnTo>
                  <a:lnTo>
                    <a:pt x="94" y="178"/>
                  </a:lnTo>
                  <a:lnTo>
                    <a:pt x="94" y="178"/>
                  </a:lnTo>
                  <a:lnTo>
                    <a:pt x="96" y="181"/>
                  </a:lnTo>
                  <a:lnTo>
                    <a:pt x="101" y="186"/>
                  </a:lnTo>
                  <a:lnTo>
                    <a:pt x="109" y="202"/>
                  </a:lnTo>
                  <a:lnTo>
                    <a:pt x="109" y="202"/>
                  </a:lnTo>
                  <a:lnTo>
                    <a:pt x="114" y="212"/>
                  </a:lnTo>
                  <a:lnTo>
                    <a:pt x="115" y="215"/>
                  </a:lnTo>
                  <a:lnTo>
                    <a:pt x="119" y="218"/>
                  </a:lnTo>
                  <a:lnTo>
                    <a:pt x="119" y="218"/>
                  </a:lnTo>
                  <a:lnTo>
                    <a:pt x="124" y="219"/>
                  </a:lnTo>
                  <a:lnTo>
                    <a:pt x="128" y="220"/>
                  </a:lnTo>
                  <a:lnTo>
                    <a:pt x="132" y="222"/>
                  </a:lnTo>
                  <a:lnTo>
                    <a:pt x="138" y="228"/>
                  </a:lnTo>
                  <a:lnTo>
                    <a:pt x="138" y="228"/>
                  </a:lnTo>
                  <a:lnTo>
                    <a:pt x="146" y="232"/>
                  </a:lnTo>
                  <a:lnTo>
                    <a:pt x="156" y="238"/>
                  </a:lnTo>
                  <a:lnTo>
                    <a:pt x="166" y="240"/>
                  </a:lnTo>
                  <a:lnTo>
                    <a:pt x="175" y="240"/>
                  </a:lnTo>
                  <a:lnTo>
                    <a:pt x="175" y="240"/>
                  </a:lnTo>
                  <a:lnTo>
                    <a:pt x="180" y="240"/>
                  </a:lnTo>
                  <a:lnTo>
                    <a:pt x="186" y="236"/>
                  </a:lnTo>
                  <a:lnTo>
                    <a:pt x="193" y="235"/>
                  </a:lnTo>
                  <a:lnTo>
                    <a:pt x="196" y="233"/>
                  </a:lnTo>
                  <a:lnTo>
                    <a:pt x="200" y="233"/>
                  </a:lnTo>
                  <a:lnTo>
                    <a:pt x="200" y="233"/>
                  </a:lnTo>
                  <a:lnTo>
                    <a:pt x="205" y="235"/>
                  </a:lnTo>
                  <a:lnTo>
                    <a:pt x="206" y="238"/>
                  </a:lnTo>
                  <a:lnTo>
                    <a:pt x="209" y="243"/>
                  </a:lnTo>
                  <a:lnTo>
                    <a:pt x="210" y="250"/>
                  </a:lnTo>
                  <a:lnTo>
                    <a:pt x="213" y="255"/>
                  </a:lnTo>
                  <a:lnTo>
                    <a:pt x="213" y="255"/>
                  </a:lnTo>
                  <a:lnTo>
                    <a:pt x="216" y="257"/>
                  </a:lnTo>
                  <a:lnTo>
                    <a:pt x="222" y="259"/>
                  </a:lnTo>
                  <a:lnTo>
                    <a:pt x="240" y="262"/>
                  </a:lnTo>
                  <a:lnTo>
                    <a:pt x="269" y="266"/>
                  </a:lnTo>
                  <a:lnTo>
                    <a:pt x="269" y="266"/>
                  </a:lnTo>
                  <a:lnTo>
                    <a:pt x="286" y="267"/>
                  </a:lnTo>
                  <a:lnTo>
                    <a:pt x="286" y="267"/>
                  </a:lnTo>
                  <a:lnTo>
                    <a:pt x="286" y="263"/>
                  </a:lnTo>
                  <a:lnTo>
                    <a:pt x="286" y="263"/>
                  </a:lnTo>
                  <a:lnTo>
                    <a:pt x="286" y="257"/>
                  </a:lnTo>
                  <a:lnTo>
                    <a:pt x="289" y="253"/>
                  </a:lnTo>
                  <a:lnTo>
                    <a:pt x="291" y="249"/>
                  </a:lnTo>
                  <a:lnTo>
                    <a:pt x="296" y="246"/>
                  </a:lnTo>
                  <a:lnTo>
                    <a:pt x="296" y="246"/>
                  </a:lnTo>
                  <a:lnTo>
                    <a:pt x="303" y="243"/>
                  </a:lnTo>
                  <a:lnTo>
                    <a:pt x="310" y="242"/>
                  </a:lnTo>
                  <a:lnTo>
                    <a:pt x="310" y="242"/>
                  </a:lnTo>
                  <a:lnTo>
                    <a:pt x="311" y="242"/>
                  </a:lnTo>
                  <a:lnTo>
                    <a:pt x="313" y="240"/>
                  </a:lnTo>
                  <a:lnTo>
                    <a:pt x="311" y="236"/>
                  </a:lnTo>
                  <a:lnTo>
                    <a:pt x="308" y="232"/>
                  </a:lnTo>
                  <a:lnTo>
                    <a:pt x="306" y="230"/>
                  </a:lnTo>
                  <a:lnTo>
                    <a:pt x="306" y="23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89" name="Freeform 341">
              <a:extLst>
                <a:ext uri="{FF2B5EF4-FFF2-40B4-BE49-F238E27FC236}">
                  <a16:creationId xmlns:a16="http://schemas.microsoft.com/office/drawing/2014/main" id="{12CD0372-E18B-40B9-A1CD-D8F441022B25}"/>
                </a:ext>
              </a:extLst>
            </p:cNvPr>
            <p:cNvSpPr>
              <a:spLocks noEditPoints="1"/>
            </p:cNvSpPr>
            <p:nvPr/>
          </p:nvSpPr>
          <p:spPr bwMode="auto">
            <a:xfrm>
              <a:off x="5151414" y="2237453"/>
              <a:ext cx="923753" cy="428633"/>
            </a:xfrm>
            <a:custGeom>
              <a:avLst/>
              <a:gdLst/>
              <a:ahLst/>
              <a:cxnLst>
                <a:cxn ang="0">
                  <a:pos x="626" y="124"/>
                </a:cxn>
                <a:cxn ang="0">
                  <a:pos x="608" y="105"/>
                </a:cxn>
                <a:cxn ang="0">
                  <a:pos x="574" y="101"/>
                </a:cxn>
                <a:cxn ang="0">
                  <a:pos x="544" y="99"/>
                </a:cxn>
                <a:cxn ang="0">
                  <a:pos x="499" y="37"/>
                </a:cxn>
                <a:cxn ang="0">
                  <a:pos x="483" y="23"/>
                </a:cxn>
                <a:cxn ang="0">
                  <a:pos x="448" y="38"/>
                </a:cxn>
                <a:cxn ang="0">
                  <a:pos x="445" y="31"/>
                </a:cxn>
                <a:cxn ang="0">
                  <a:pos x="426" y="31"/>
                </a:cxn>
                <a:cxn ang="0">
                  <a:pos x="406" y="27"/>
                </a:cxn>
                <a:cxn ang="0">
                  <a:pos x="402" y="8"/>
                </a:cxn>
                <a:cxn ang="0">
                  <a:pos x="369" y="0"/>
                </a:cxn>
                <a:cxn ang="0">
                  <a:pos x="314" y="17"/>
                </a:cxn>
                <a:cxn ang="0">
                  <a:pos x="258" y="28"/>
                </a:cxn>
                <a:cxn ang="0">
                  <a:pos x="241" y="42"/>
                </a:cxn>
                <a:cxn ang="0">
                  <a:pos x="236" y="55"/>
                </a:cxn>
                <a:cxn ang="0">
                  <a:pos x="227" y="81"/>
                </a:cxn>
                <a:cxn ang="0">
                  <a:pos x="244" y="99"/>
                </a:cxn>
                <a:cxn ang="0">
                  <a:pos x="219" y="104"/>
                </a:cxn>
                <a:cxn ang="0">
                  <a:pos x="199" y="95"/>
                </a:cxn>
                <a:cxn ang="0">
                  <a:pos x="166" y="94"/>
                </a:cxn>
                <a:cxn ang="0">
                  <a:pos x="135" y="99"/>
                </a:cxn>
                <a:cxn ang="0">
                  <a:pos x="112" y="85"/>
                </a:cxn>
                <a:cxn ang="0">
                  <a:pos x="84" y="84"/>
                </a:cxn>
                <a:cxn ang="0">
                  <a:pos x="47" y="94"/>
                </a:cxn>
                <a:cxn ang="0">
                  <a:pos x="35" y="118"/>
                </a:cxn>
                <a:cxn ang="0">
                  <a:pos x="12" y="114"/>
                </a:cxn>
                <a:cxn ang="0">
                  <a:pos x="10" y="131"/>
                </a:cxn>
                <a:cxn ang="0">
                  <a:pos x="8" y="149"/>
                </a:cxn>
                <a:cxn ang="0">
                  <a:pos x="28" y="163"/>
                </a:cxn>
                <a:cxn ang="0">
                  <a:pos x="39" y="189"/>
                </a:cxn>
                <a:cxn ang="0">
                  <a:pos x="95" y="180"/>
                </a:cxn>
                <a:cxn ang="0">
                  <a:pos x="108" y="209"/>
                </a:cxn>
                <a:cxn ang="0">
                  <a:pos x="72" y="219"/>
                </a:cxn>
                <a:cxn ang="0">
                  <a:pos x="59" y="233"/>
                </a:cxn>
                <a:cxn ang="0">
                  <a:pos x="79" y="256"/>
                </a:cxn>
                <a:cxn ang="0">
                  <a:pos x="98" y="270"/>
                </a:cxn>
                <a:cxn ang="0">
                  <a:pos x="105" y="276"/>
                </a:cxn>
                <a:cxn ang="0">
                  <a:pos x="142" y="286"/>
                </a:cxn>
                <a:cxn ang="0">
                  <a:pos x="200" y="200"/>
                </a:cxn>
                <a:cxn ang="0">
                  <a:pos x="219" y="196"/>
                </a:cxn>
                <a:cxn ang="0">
                  <a:pos x="230" y="227"/>
                </a:cxn>
                <a:cxn ang="0">
                  <a:pos x="286" y="247"/>
                </a:cxn>
                <a:cxn ang="0">
                  <a:pos x="318" y="271"/>
                </a:cxn>
                <a:cxn ang="0">
                  <a:pos x="350" y="296"/>
                </a:cxn>
                <a:cxn ang="0">
                  <a:pos x="372" y="289"/>
                </a:cxn>
                <a:cxn ang="0">
                  <a:pos x="404" y="264"/>
                </a:cxn>
                <a:cxn ang="0">
                  <a:pos x="439" y="261"/>
                </a:cxn>
                <a:cxn ang="0">
                  <a:pos x="478" y="261"/>
                </a:cxn>
                <a:cxn ang="0">
                  <a:pos x="540" y="271"/>
                </a:cxn>
                <a:cxn ang="0">
                  <a:pos x="554" y="252"/>
                </a:cxn>
                <a:cxn ang="0">
                  <a:pos x="547" y="219"/>
                </a:cxn>
                <a:cxn ang="0">
                  <a:pos x="583" y="216"/>
                </a:cxn>
                <a:cxn ang="0">
                  <a:pos x="594" y="175"/>
                </a:cxn>
                <a:cxn ang="0">
                  <a:pos x="631" y="175"/>
                </a:cxn>
                <a:cxn ang="0">
                  <a:pos x="643" y="148"/>
                </a:cxn>
                <a:cxn ang="0">
                  <a:pos x="648" y="124"/>
                </a:cxn>
                <a:cxn ang="0">
                  <a:pos x="233" y="186"/>
                </a:cxn>
                <a:cxn ang="0">
                  <a:pos x="463" y="193"/>
                </a:cxn>
                <a:cxn ang="0">
                  <a:pos x="445" y="216"/>
                </a:cxn>
                <a:cxn ang="0">
                  <a:pos x="489" y="186"/>
                </a:cxn>
                <a:cxn ang="0">
                  <a:pos x="512" y="192"/>
                </a:cxn>
              </a:cxnLst>
              <a:rect l="0" t="0" r="r" b="b"/>
              <a:pathLst>
                <a:path w="653" h="303">
                  <a:moveTo>
                    <a:pt x="648" y="124"/>
                  </a:moveTo>
                  <a:lnTo>
                    <a:pt x="648" y="124"/>
                  </a:lnTo>
                  <a:lnTo>
                    <a:pt x="648" y="122"/>
                  </a:lnTo>
                  <a:lnTo>
                    <a:pt x="647" y="122"/>
                  </a:lnTo>
                  <a:lnTo>
                    <a:pt x="643" y="124"/>
                  </a:lnTo>
                  <a:lnTo>
                    <a:pt x="643" y="124"/>
                  </a:lnTo>
                  <a:lnTo>
                    <a:pt x="637" y="125"/>
                  </a:lnTo>
                  <a:lnTo>
                    <a:pt x="630" y="126"/>
                  </a:lnTo>
                  <a:lnTo>
                    <a:pt x="630" y="126"/>
                  </a:lnTo>
                  <a:lnTo>
                    <a:pt x="627" y="125"/>
                  </a:lnTo>
                  <a:lnTo>
                    <a:pt x="626" y="124"/>
                  </a:lnTo>
                  <a:lnTo>
                    <a:pt x="623" y="121"/>
                  </a:lnTo>
                  <a:lnTo>
                    <a:pt x="623" y="119"/>
                  </a:lnTo>
                  <a:lnTo>
                    <a:pt x="623" y="119"/>
                  </a:lnTo>
                  <a:lnTo>
                    <a:pt x="621" y="115"/>
                  </a:lnTo>
                  <a:lnTo>
                    <a:pt x="620" y="114"/>
                  </a:lnTo>
                  <a:lnTo>
                    <a:pt x="618" y="114"/>
                  </a:lnTo>
                  <a:lnTo>
                    <a:pt x="618" y="114"/>
                  </a:lnTo>
                  <a:lnTo>
                    <a:pt x="616" y="112"/>
                  </a:lnTo>
                  <a:lnTo>
                    <a:pt x="614" y="112"/>
                  </a:lnTo>
                  <a:lnTo>
                    <a:pt x="611" y="109"/>
                  </a:lnTo>
                  <a:lnTo>
                    <a:pt x="608" y="105"/>
                  </a:lnTo>
                  <a:lnTo>
                    <a:pt x="608" y="105"/>
                  </a:lnTo>
                  <a:lnTo>
                    <a:pt x="606" y="101"/>
                  </a:lnTo>
                  <a:lnTo>
                    <a:pt x="604" y="99"/>
                  </a:lnTo>
                  <a:lnTo>
                    <a:pt x="598" y="96"/>
                  </a:lnTo>
                  <a:lnTo>
                    <a:pt x="598" y="96"/>
                  </a:lnTo>
                  <a:lnTo>
                    <a:pt x="596" y="96"/>
                  </a:lnTo>
                  <a:lnTo>
                    <a:pt x="590" y="98"/>
                  </a:lnTo>
                  <a:lnTo>
                    <a:pt x="583" y="101"/>
                  </a:lnTo>
                  <a:lnTo>
                    <a:pt x="583" y="101"/>
                  </a:lnTo>
                  <a:lnTo>
                    <a:pt x="579" y="101"/>
                  </a:lnTo>
                  <a:lnTo>
                    <a:pt x="574" y="101"/>
                  </a:lnTo>
                  <a:lnTo>
                    <a:pt x="567" y="98"/>
                  </a:lnTo>
                  <a:lnTo>
                    <a:pt x="567" y="98"/>
                  </a:lnTo>
                  <a:lnTo>
                    <a:pt x="563" y="96"/>
                  </a:lnTo>
                  <a:lnTo>
                    <a:pt x="560" y="94"/>
                  </a:lnTo>
                  <a:lnTo>
                    <a:pt x="557" y="91"/>
                  </a:lnTo>
                  <a:lnTo>
                    <a:pt x="554" y="89"/>
                  </a:lnTo>
                  <a:lnTo>
                    <a:pt x="554" y="89"/>
                  </a:lnTo>
                  <a:lnTo>
                    <a:pt x="552" y="92"/>
                  </a:lnTo>
                  <a:lnTo>
                    <a:pt x="549" y="95"/>
                  </a:lnTo>
                  <a:lnTo>
                    <a:pt x="547" y="98"/>
                  </a:lnTo>
                  <a:lnTo>
                    <a:pt x="544" y="99"/>
                  </a:lnTo>
                  <a:lnTo>
                    <a:pt x="544" y="99"/>
                  </a:lnTo>
                  <a:lnTo>
                    <a:pt x="543" y="99"/>
                  </a:lnTo>
                  <a:lnTo>
                    <a:pt x="542" y="96"/>
                  </a:lnTo>
                  <a:lnTo>
                    <a:pt x="537" y="89"/>
                  </a:lnTo>
                  <a:lnTo>
                    <a:pt x="533" y="79"/>
                  </a:lnTo>
                  <a:lnTo>
                    <a:pt x="529" y="71"/>
                  </a:lnTo>
                  <a:lnTo>
                    <a:pt x="529" y="71"/>
                  </a:lnTo>
                  <a:lnTo>
                    <a:pt x="515" y="51"/>
                  </a:lnTo>
                  <a:lnTo>
                    <a:pt x="507" y="42"/>
                  </a:lnTo>
                  <a:lnTo>
                    <a:pt x="503" y="38"/>
                  </a:lnTo>
                  <a:lnTo>
                    <a:pt x="499" y="37"/>
                  </a:lnTo>
                  <a:lnTo>
                    <a:pt x="499" y="37"/>
                  </a:lnTo>
                  <a:lnTo>
                    <a:pt x="493" y="32"/>
                  </a:lnTo>
                  <a:lnTo>
                    <a:pt x="492" y="30"/>
                  </a:lnTo>
                  <a:lnTo>
                    <a:pt x="492" y="27"/>
                  </a:lnTo>
                  <a:lnTo>
                    <a:pt x="495" y="24"/>
                  </a:lnTo>
                  <a:lnTo>
                    <a:pt x="495" y="24"/>
                  </a:lnTo>
                  <a:lnTo>
                    <a:pt x="495" y="23"/>
                  </a:lnTo>
                  <a:lnTo>
                    <a:pt x="495" y="23"/>
                  </a:lnTo>
                  <a:lnTo>
                    <a:pt x="492" y="21"/>
                  </a:lnTo>
                  <a:lnTo>
                    <a:pt x="488" y="23"/>
                  </a:lnTo>
                  <a:lnTo>
                    <a:pt x="483" y="23"/>
                  </a:lnTo>
                  <a:lnTo>
                    <a:pt x="483" y="23"/>
                  </a:lnTo>
                  <a:lnTo>
                    <a:pt x="476" y="28"/>
                  </a:lnTo>
                  <a:lnTo>
                    <a:pt x="473" y="30"/>
                  </a:lnTo>
                  <a:lnTo>
                    <a:pt x="469" y="31"/>
                  </a:lnTo>
                  <a:lnTo>
                    <a:pt x="469" y="31"/>
                  </a:lnTo>
                  <a:lnTo>
                    <a:pt x="465" y="32"/>
                  </a:lnTo>
                  <a:lnTo>
                    <a:pt x="460" y="35"/>
                  </a:lnTo>
                  <a:lnTo>
                    <a:pt x="456" y="38"/>
                  </a:lnTo>
                  <a:lnTo>
                    <a:pt x="452" y="38"/>
                  </a:lnTo>
                  <a:lnTo>
                    <a:pt x="452" y="38"/>
                  </a:lnTo>
                  <a:lnTo>
                    <a:pt x="448" y="38"/>
                  </a:lnTo>
                  <a:lnTo>
                    <a:pt x="445" y="41"/>
                  </a:lnTo>
                  <a:lnTo>
                    <a:pt x="442" y="42"/>
                  </a:lnTo>
                  <a:lnTo>
                    <a:pt x="441" y="42"/>
                  </a:lnTo>
                  <a:lnTo>
                    <a:pt x="439" y="41"/>
                  </a:lnTo>
                  <a:lnTo>
                    <a:pt x="439" y="41"/>
                  </a:lnTo>
                  <a:lnTo>
                    <a:pt x="438" y="40"/>
                  </a:lnTo>
                  <a:lnTo>
                    <a:pt x="438" y="38"/>
                  </a:lnTo>
                  <a:lnTo>
                    <a:pt x="441" y="35"/>
                  </a:lnTo>
                  <a:lnTo>
                    <a:pt x="443" y="34"/>
                  </a:lnTo>
                  <a:lnTo>
                    <a:pt x="445" y="31"/>
                  </a:lnTo>
                  <a:lnTo>
                    <a:pt x="445" y="31"/>
                  </a:lnTo>
                  <a:lnTo>
                    <a:pt x="443" y="30"/>
                  </a:lnTo>
                  <a:lnTo>
                    <a:pt x="442" y="30"/>
                  </a:lnTo>
                  <a:lnTo>
                    <a:pt x="439" y="31"/>
                  </a:lnTo>
                  <a:lnTo>
                    <a:pt x="436" y="30"/>
                  </a:lnTo>
                  <a:lnTo>
                    <a:pt x="436" y="30"/>
                  </a:lnTo>
                  <a:lnTo>
                    <a:pt x="432" y="27"/>
                  </a:lnTo>
                  <a:lnTo>
                    <a:pt x="429" y="27"/>
                  </a:lnTo>
                  <a:lnTo>
                    <a:pt x="429" y="28"/>
                  </a:lnTo>
                  <a:lnTo>
                    <a:pt x="429" y="28"/>
                  </a:lnTo>
                  <a:lnTo>
                    <a:pt x="428" y="30"/>
                  </a:lnTo>
                  <a:lnTo>
                    <a:pt x="426" y="31"/>
                  </a:lnTo>
                  <a:lnTo>
                    <a:pt x="425" y="30"/>
                  </a:lnTo>
                  <a:lnTo>
                    <a:pt x="425" y="28"/>
                  </a:lnTo>
                  <a:lnTo>
                    <a:pt x="425" y="28"/>
                  </a:lnTo>
                  <a:lnTo>
                    <a:pt x="424" y="25"/>
                  </a:lnTo>
                  <a:lnTo>
                    <a:pt x="422" y="24"/>
                  </a:lnTo>
                  <a:lnTo>
                    <a:pt x="421" y="23"/>
                  </a:lnTo>
                  <a:lnTo>
                    <a:pt x="418" y="24"/>
                  </a:lnTo>
                  <a:lnTo>
                    <a:pt x="418" y="24"/>
                  </a:lnTo>
                  <a:lnTo>
                    <a:pt x="415" y="25"/>
                  </a:lnTo>
                  <a:lnTo>
                    <a:pt x="411" y="27"/>
                  </a:lnTo>
                  <a:lnTo>
                    <a:pt x="406" y="27"/>
                  </a:lnTo>
                  <a:lnTo>
                    <a:pt x="404" y="27"/>
                  </a:lnTo>
                  <a:lnTo>
                    <a:pt x="404" y="27"/>
                  </a:lnTo>
                  <a:lnTo>
                    <a:pt x="404" y="24"/>
                  </a:lnTo>
                  <a:lnTo>
                    <a:pt x="404" y="23"/>
                  </a:lnTo>
                  <a:lnTo>
                    <a:pt x="405" y="20"/>
                  </a:lnTo>
                  <a:lnTo>
                    <a:pt x="405" y="20"/>
                  </a:lnTo>
                  <a:lnTo>
                    <a:pt x="405" y="17"/>
                  </a:lnTo>
                  <a:lnTo>
                    <a:pt x="404" y="14"/>
                  </a:lnTo>
                  <a:lnTo>
                    <a:pt x="402" y="11"/>
                  </a:lnTo>
                  <a:lnTo>
                    <a:pt x="402" y="8"/>
                  </a:lnTo>
                  <a:lnTo>
                    <a:pt x="402" y="8"/>
                  </a:lnTo>
                  <a:lnTo>
                    <a:pt x="402" y="5"/>
                  </a:lnTo>
                  <a:lnTo>
                    <a:pt x="399" y="3"/>
                  </a:lnTo>
                  <a:lnTo>
                    <a:pt x="395" y="1"/>
                  </a:lnTo>
                  <a:lnTo>
                    <a:pt x="392" y="1"/>
                  </a:lnTo>
                  <a:lnTo>
                    <a:pt x="392" y="1"/>
                  </a:lnTo>
                  <a:lnTo>
                    <a:pt x="389" y="3"/>
                  </a:lnTo>
                  <a:lnTo>
                    <a:pt x="387" y="3"/>
                  </a:lnTo>
                  <a:lnTo>
                    <a:pt x="379" y="0"/>
                  </a:lnTo>
                  <a:lnTo>
                    <a:pt x="379" y="0"/>
                  </a:lnTo>
                  <a:lnTo>
                    <a:pt x="375" y="0"/>
                  </a:lnTo>
                  <a:lnTo>
                    <a:pt x="369" y="0"/>
                  </a:lnTo>
                  <a:lnTo>
                    <a:pt x="362" y="3"/>
                  </a:lnTo>
                  <a:lnTo>
                    <a:pt x="359" y="4"/>
                  </a:lnTo>
                  <a:lnTo>
                    <a:pt x="359" y="4"/>
                  </a:lnTo>
                  <a:lnTo>
                    <a:pt x="359" y="5"/>
                  </a:lnTo>
                  <a:lnTo>
                    <a:pt x="357" y="7"/>
                  </a:lnTo>
                  <a:lnTo>
                    <a:pt x="350" y="10"/>
                  </a:lnTo>
                  <a:lnTo>
                    <a:pt x="337" y="13"/>
                  </a:lnTo>
                  <a:lnTo>
                    <a:pt x="337" y="13"/>
                  </a:lnTo>
                  <a:lnTo>
                    <a:pt x="325" y="15"/>
                  </a:lnTo>
                  <a:lnTo>
                    <a:pt x="314" y="17"/>
                  </a:lnTo>
                  <a:lnTo>
                    <a:pt x="314" y="17"/>
                  </a:lnTo>
                  <a:lnTo>
                    <a:pt x="305" y="20"/>
                  </a:lnTo>
                  <a:lnTo>
                    <a:pt x="303" y="21"/>
                  </a:lnTo>
                  <a:lnTo>
                    <a:pt x="297" y="21"/>
                  </a:lnTo>
                  <a:lnTo>
                    <a:pt x="297" y="21"/>
                  </a:lnTo>
                  <a:lnTo>
                    <a:pt x="286" y="23"/>
                  </a:lnTo>
                  <a:lnTo>
                    <a:pt x="278" y="24"/>
                  </a:lnTo>
                  <a:lnTo>
                    <a:pt x="273" y="27"/>
                  </a:lnTo>
                  <a:lnTo>
                    <a:pt x="273" y="27"/>
                  </a:lnTo>
                  <a:lnTo>
                    <a:pt x="268" y="28"/>
                  </a:lnTo>
                  <a:lnTo>
                    <a:pt x="263" y="28"/>
                  </a:lnTo>
                  <a:lnTo>
                    <a:pt x="258" y="28"/>
                  </a:lnTo>
                  <a:lnTo>
                    <a:pt x="254" y="28"/>
                  </a:lnTo>
                  <a:lnTo>
                    <a:pt x="254" y="28"/>
                  </a:lnTo>
                  <a:lnTo>
                    <a:pt x="250" y="30"/>
                  </a:lnTo>
                  <a:lnTo>
                    <a:pt x="247" y="30"/>
                  </a:lnTo>
                  <a:lnTo>
                    <a:pt x="243" y="30"/>
                  </a:lnTo>
                  <a:lnTo>
                    <a:pt x="240" y="30"/>
                  </a:lnTo>
                  <a:lnTo>
                    <a:pt x="240" y="30"/>
                  </a:lnTo>
                  <a:lnTo>
                    <a:pt x="240" y="31"/>
                  </a:lnTo>
                  <a:lnTo>
                    <a:pt x="239" y="35"/>
                  </a:lnTo>
                  <a:lnTo>
                    <a:pt x="240" y="40"/>
                  </a:lnTo>
                  <a:lnTo>
                    <a:pt x="241" y="42"/>
                  </a:lnTo>
                  <a:lnTo>
                    <a:pt x="241" y="42"/>
                  </a:lnTo>
                  <a:lnTo>
                    <a:pt x="244" y="45"/>
                  </a:lnTo>
                  <a:lnTo>
                    <a:pt x="249" y="47"/>
                  </a:lnTo>
                  <a:lnTo>
                    <a:pt x="253" y="48"/>
                  </a:lnTo>
                  <a:lnTo>
                    <a:pt x="256" y="50"/>
                  </a:lnTo>
                  <a:lnTo>
                    <a:pt x="256" y="50"/>
                  </a:lnTo>
                  <a:lnTo>
                    <a:pt x="254" y="51"/>
                  </a:lnTo>
                  <a:lnTo>
                    <a:pt x="250" y="52"/>
                  </a:lnTo>
                  <a:lnTo>
                    <a:pt x="239" y="52"/>
                  </a:lnTo>
                  <a:lnTo>
                    <a:pt x="239" y="52"/>
                  </a:lnTo>
                  <a:lnTo>
                    <a:pt x="236" y="55"/>
                  </a:lnTo>
                  <a:lnTo>
                    <a:pt x="234" y="58"/>
                  </a:lnTo>
                  <a:lnTo>
                    <a:pt x="234" y="61"/>
                  </a:lnTo>
                  <a:lnTo>
                    <a:pt x="236" y="64"/>
                  </a:lnTo>
                  <a:lnTo>
                    <a:pt x="236" y="64"/>
                  </a:lnTo>
                  <a:lnTo>
                    <a:pt x="236" y="67"/>
                  </a:lnTo>
                  <a:lnTo>
                    <a:pt x="233" y="69"/>
                  </a:lnTo>
                  <a:lnTo>
                    <a:pt x="226" y="72"/>
                  </a:lnTo>
                  <a:lnTo>
                    <a:pt x="226" y="72"/>
                  </a:lnTo>
                  <a:lnTo>
                    <a:pt x="224" y="75"/>
                  </a:lnTo>
                  <a:lnTo>
                    <a:pt x="224" y="78"/>
                  </a:lnTo>
                  <a:lnTo>
                    <a:pt x="227" y="81"/>
                  </a:lnTo>
                  <a:lnTo>
                    <a:pt x="230" y="81"/>
                  </a:lnTo>
                  <a:lnTo>
                    <a:pt x="230" y="81"/>
                  </a:lnTo>
                  <a:lnTo>
                    <a:pt x="233" y="82"/>
                  </a:lnTo>
                  <a:lnTo>
                    <a:pt x="236" y="84"/>
                  </a:lnTo>
                  <a:lnTo>
                    <a:pt x="241" y="85"/>
                  </a:lnTo>
                  <a:lnTo>
                    <a:pt x="241" y="85"/>
                  </a:lnTo>
                  <a:lnTo>
                    <a:pt x="243" y="87"/>
                  </a:lnTo>
                  <a:lnTo>
                    <a:pt x="244" y="89"/>
                  </a:lnTo>
                  <a:lnTo>
                    <a:pt x="246" y="96"/>
                  </a:lnTo>
                  <a:lnTo>
                    <a:pt x="246" y="96"/>
                  </a:lnTo>
                  <a:lnTo>
                    <a:pt x="244" y="99"/>
                  </a:lnTo>
                  <a:lnTo>
                    <a:pt x="243" y="101"/>
                  </a:lnTo>
                  <a:lnTo>
                    <a:pt x="240" y="102"/>
                  </a:lnTo>
                  <a:lnTo>
                    <a:pt x="236" y="102"/>
                  </a:lnTo>
                  <a:lnTo>
                    <a:pt x="236" y="102"/>
                  </a:lnTo>
                  <a:lnTo>
                    <a:pt x="231" y="101"/>
                  </a:lnTo>
                  <a:lnTo>
                    <a:pt x="229" y="99"/>
                  </a:lnTo>
                  <a:lnTo>
                    <a:pt x="223" y="96"/>
                  </a:lnTo>
                  <a:lnTo>
                    <a:pt x="223" y="96"/>
                  </a:lnTo>
                  <a:lnTo>
                    <a:pt x="222" y="98"/>
                  </a:lnTo>
                  <a:lnTo>
                    <a:pt x="220" y="101"/>
                  </a:lnTo>
                  <a:lnTo>
                    <a:pt x="219" y="104"/>
                  </a:lnTo>
                  <a:lnTo>
                    <a:pt x="217" y="105"/>
                  </a:lnTo>
                  <a:lnTo>
                    <a:pt x="217" y="105"/>
                  </a:lnTo>
                  <a:lnTo>
                    <a:pt x="216" y="105"/>
                  </a:lnTo>
                  <a:lnTo>
                    <a:pt x="214" y="104"/>
                  </a:lnTo>
                  <a:lnTo>
                    <a:pt x="213" y="101"/>
                  </a:lnTo>
                  <a:lnTo>
                    <a:pt x="210" y="99"/>
                  </a:lnTo>
                  <a:lnTo>
                    <a:pt x="210" y="99"/>
                  </a:lnTo>
                  <a:lnTo>
                    <a:pt x="203" y="99"/>
                  </a:lnTo>
                  <a:lnTo>
                    <a:pt x="202" y="98"/>
                  </a:lnTo>
                  <a:lnTo>
                    <a:pt x="199" y="95"/>
                  </a:lnTo>
                  <a:lnTo>
                    <a:pt x="199" y="95"/>
                  </a:lnTo>
                  <a:lnTo>
                    <a:pt x="197" y="92"/>
                  </a:lnTo>
                  <a:lnTo>
                    <a:pt x="193" y="91"/>
                  </a:lnTo>
                  <a:lnTo>
                    <a:pt x="187" y="92"/>
                  </a:lnTo>
                  <a:lnTo>
                    <a:pt x="183" y="94"/>
                  </a:lnTo>
                  <a:lnTo>
                    <a:pt x="183" y="94"/>
                  </a:lnTo>
                  <a:lnTo>
                    <a:pt x="180" y="96"/>
                  </a:lnTo>
                  <a:lnTo>
                    <a:pt x="179" y="96"/>
                  </a:lnTo>
                  <a:lnTo>
                    <a:pt x="175" y="94"/>
                  </a:lnTo>
                  <a:lnTo>
                    <a:pt x="175" y="94"/>
                  </a:lnTo>
                  <a:lnTo>
                    <a:pt x="170" y="92"/>
                  </a:lnTo>
                  <a:lnTo>
                    <a:pt x="166" y="94"/>
                  </a:lnTo>
                  <a:lnTo>
                    <a:pt x="162" y="96"/>
                  </a:lnTo>
                  <a:lnTo>
                    <a:pt x="159" y="98"/>
                  </a:lnTo>
                  <a:lnTo>
                    <a:pt x="159" y="98"/>
                  </a:lnTo>
                  <a:lnTo>
                    <a:pt x="156" y="101"/>
                  </a:lnTo>
                  <a:lnTo>
                    <a:pt x="153" y="102"/>
                  </a:lnTo>
                  <a:lnTo>
                    <a:pt x="149" y="102"/>
                  </a:lnTo>
                  <a:lnTo>
                    <a:pt x="143" y="99"/>
                  </a:lnTo>
                  <a:lnTo>
                    <a:pt x="143" y="99"/>
                  </a:lnTo>
                  <a:lnTo>
                    <a:pt x="138" y="96"/>
                  </a:lnTo>
                  <a:lnTo>
                    <a:pt x="135" y="98"/>
                  </a:lnTo>
                  <a:lnTo>
                    <a:pt x="135" y="99"/>
                  </a:lnTo>
                  <a:lnTo>
                    <a:pt x="135" y="99"/>
                  </a:lnTo>
                  <a:lnTo>
                    <a:pt x="133" y="102"/>
                  </a:lnTo>
                  <a:lnTo>
                    <a:pt x="132" y="102"/>
                  </a:lnTo>
                  <a:lnTo>
                    <a:pt x="130" y="99"/>
                  </a:lnTo>
                  <a:lnTo>
                    <a:pt x="130" y="98"/>
                  </a:lnTo>
                  <a:lnTo>
                    <a:pt x="130" y="98"/>
                  </a:lnTo>
                  <a:lnTo>
                    <a:pt x="129" y="95"/>
                  </a:lnTo>
                  <a:lnTo>
                    <a:pt x="125" y="92"/>
                  </a:lnTo>
                  <a:lnTo>
                    <a:pt x="116" y="87"/>
                  </a:lnTo>
                  <a:lnTo>
                    <a:pt x="116" y="87"/>
                  </a:lnTo>
                  <a:lnTo>
                    <a:pt x="112" y="85"/>
                  </a:lnTo>
                  <a:lnTo>
                    <a:pt x="106" y="84"/>
                  </a:lnTo>
                  <a:lnTo>
                    <a:pt x="101" y="82"/>
                  </a:lnTo>
                  <a:lnTo>
                    <a:pt x="98" y="81"/>
                  </a:lnTo>
                  <a:lnTo>
                    <a:pt x="98" y="81"/>
                  </a:lnTo>
                  <a:lnTo>
                    <a:pt x="96" y="79"/>
                  </a:lnTo>
                  <a:lnTo>
                    <a:pt x="93" y="78"/>
                  </a:lnTo>
                  <a:lnTo>
                    <a:pt x="89" y="78"/>
                  </a:lnTo>
                  <a:lnTo>
                    <a:pt x="86" y="81"/>
                  </a:lnTo>
                  <a:lnTo>
                    <a:pt x="86" y="81"/>
                  </a:lnTo>
                  <a:lnTo>
                    <a:pt x="85" y="84"/>
                  </a:lnTo>
                  <a:lnTo>
                    <a:pt x="84" y="84"/>
                  </a:lnTo>
                  <a:lnTo>
                    <a:pt x="78" y="81"/>
                  </a:lnTo>
                  <a:lnTo>
                    <a:pt x="78" y="81"/>
                  </a:lnTo>
                  <a:lnTo>
                    <a:pt x="75" y="81"/>
                  </a:lnTo>
                  <a:lnTo>
                    <a:pt x="72" y="81"/>
                  </a:lnTo>
                  <a:lnTo>
                    <a:pt x="66" y="84"/>
                  </a:lnTo>
                  <a:lnTo>
                    <a:pt x="66" y="84"/>
                  </a:lnTo>
                  <a:lnTo>
                    <a:pt x="58" y="89"/>
                  </a:lnTo>
                  <a:lnTo>
                    <a:pt x="54" y="91"/>
                  </a:lnTo>
                  <a:lnTo>
                    <a:pt x="49" y="92"/>
                  </a:lnTo>
                  <a:lnTo>
                    <a:pt x="49" y="92"/>
                  </a:lnTo>
                  <a:lnTo>
                    <a:pt x="47" y="94"/>
                  </a:lnTo>
                  <a:lnTo>
                    <a:pt x="45" y="95"/>
                  </a:lnTo>
                  <a:lnTo>
                    <a:pt x="44" y="98"/>
                  </a:lnTo>
                  <a:lnTo>
                    <a:pt x="41" y="99"/>
                  </a:lnTo>
                  <a:lnTo>
                    <a:pt x="41" y="99"/>
                  </a:lnTo>
                  <a:lnTo>
                    <a:pt x="37" y="101"/>
                  </a:lnTo>
                  <a:lnTo>
                    <a:pt x="35" y="104"/>
                  </a:lnTo>
                  <a:lnTo>
                    <a:pt x="37" y="108"/>
                  </a:lnTo>
                  <a:lnTo>
                    <a:pt x="37" y="108"/>
                  </a:lnTo>
                  <a:lnTo>
                    <a:pt x="38" y="114"/>
                  </a:lnTo>
                  <a:lnTo>
                    <a:pt x="38" y="116"/>
                  </a:lnTo>
                  <a:lnTo>
                    <a:pt x="35" y="118"/>
                  </a:lnTo>
                  <a:lnTo>
                    <a:pt x="35" y="118"/>
                  </a:lnTo>
                  <a:lnTo>
                    <a:pt x="32" y="119"/>
                  </a:lnTo>
                  <a:lnTo>
                    <a:pt x="31" y="118"/>
                  </a:lnTo>
                  <a:lnTo>
                    <a:pt x="28" y="115"/>
                  </a:lnTo>
                  <a:lnTo>
                    <a:pt x="25" y="111"/>
                  </a:lnTo>
                  <a:lnTo>
                    <a:pt x="22" y="108"/>
                  </a:lnTo>
                  <a:lnTo>
                    <a:pt x="22" y="108"/>
                  </a:lnTo>
                  <a:lnTo>
                    <a:pt x="18" y="106"/>
                  </a:lnTo>
                  <a:lnTo>
                    <a:pt x="15" y="108"/>
                  </a:lnTo>
                  <a:lnTo>
                    <a:pt x="14" y="109"/>
                  </a:lnTo>
                  <a:lnTo>
                    <a:pt x="12" y="114"/>
                  </a:lnTo>
                  <a:lnTo>
                    <a:pt x="12" y="114"/>
                  </a:lnTo>
                  <a:lnTo>
                    <a:pt x="12" y="116"/>
                  </a:lnTo>
                  <a:lnTo>
                    <a:pt x="10" y="118"/>
                  </a:lnTo>
                  <a:lnTo>
                    <a:pt x="7" y="121"/>
                  </a:lnTo>
                  <a:lnTo>
                    <a:pt x="4" y="124"/>
                  </a:lnTo>
                  <a:lnTo>
                    <a:pt x="4" y="124"/>
                  </a:lnTo>
                  <a:lnTo>
                    <a:pt x="4" y="126"/>
                  </a:lnTo>
                  <a:lnTo>
                    <a:pt x="5" y="128"/>
                  </a:lnTo>
                  <a:lnTo>
                    <a:pt x="8" y="129"/>
                  </a:lnTo>
                  <a:lnTo>
                    <a:pt x="10" y="131"/>
                  </a:lnTo>
                  <a:lnTo>
                    <a:pt x="10" y="131"/>
                  </a:lnTo>
                  <a:lnTo>
                    <a:pt x="8" y="133"/>
                  </a:lnTo>
                  <a:lnTo>
                    <a:pt x="7" y="135"/>
                  </a:lnTo>
                  <a:lnTo>
                    <a:pt x="4" y="136"/>
                  </a:lnTo>
                  <a:lnTo>
                    <a:pt x="4" y="136"/>
                  </a:lnTo>
                  <a:lnTo>
                    <a:pt x="1" y="141"/>
                  </a:lnTo>
                  <a:lnTo>
                    <a:pt x="0" y="143"/>
                  </a:lnTo>
                  <a:lnTo>
                    <a:pt x="0" y="146"/>
                  </a:lnTo>
                  <a:lnTo>
                    <a:pt x="0" y="146"/>
                  </a:lnTo>
                  <a:lnTo>
                    <a:pt x="2" y="148"/>
                  </a:lnTo>
                  <a:lnTo>
                    <a:pt x="5" y="148"/>
                  </a:lnTo>
                  <a:lnTo>
                    <a:pt x="8" y="149"/>
                  </a:lnTo>
                  <a:lnTo>
                    <a:pt x="10" y="152"/>
                  </a:lnTo>
                  <a:lnTo>
                    <a:pt x="10" y="152"/>
                  </a:lnTo>
                  <a:lnTo>
                    <a:pt x="10" y="159"/>
                  </a:lnTo>
                  <a:lnTo>
                    <a:pt x="10" y="160"/>
                  </a:lnTo>
                  <a:lnTo>
                    <a:pt x="12" y="160"/>
                  </a:lnTo>
                  <a:lnTo>
                    <a:pt x="12" y="160"/>
                  </a:lnTo>
                  <a:lnTo>
                    <a:pt x="18" y="160"/>
                  </a:lnTo>
                  <a:lnTo>
                    <a:pt x="24" y="160"/>
                  </a:lnTo>
                  <a:lnTo>
                    <a:pt x="24" y="160"/>
                  </a:lnTo>
                  <a:lnTo>
                    <a:pt x="25" y="162"/>
                  </a:lnTo>
                  <a:lnTo>
                    <a:pt x="28" y="163"/>
                  </a:lnTo>
                  <a:lnTo>
                    <a:pt x="34" y="172"/>
                  </a:lnTo>
                  <a:lnTo>
                    <a:pt x="34" y="172"/>
                  </a:lnTo>
                  <a:lnTo>
                    <a:pt x="38" y="179"/>
                  </a:lnTo>
                  <a:lnTo>
                    <a:pt x="38" y="180"/>
                  </a:lnTo>
                  <a:lnTo>
                    <a:pt x="35" y="182"/>
                  </a:lnTo>
                  <a:lnTo>
                    <a:pt x="35" y="182"/>
                  </a:lnTo>
                  <a:lnTo>
                    <a:pt x="34" y="183"/>
                  </a:lnTo>
                  <a:lnTo>
                    <a:pt x="34" y="185"/>
                  </a:lnTo>
                  <a:lnTo>
                    <a:pt x="35" y="186"/>
                  </a:lnTo>
                  <a:lnTo>
                    <a:pt x="39" y="189"/>
                  </a:lnTo>
                  <a:lnTo>
                    <a:pt x="39" y="189"/>
                  </a:lnTo>
                  <a:lnTo>
                    <a:pt x="44" y="192"/>
                  </a:lnTo>
                  <a:lnTo>
                    <a:pt x="44" y="192"/>
                  </a:lnTo>
                  <a:lnTo>
                    <a:pt x="48" y="190"/>
                  </a:lnTo>
                  <a:lnTo>
                    <a:pt x="48" y="190"/>
                  </a:lnTo>
                  <a:lnTo>
                    <a:pt x="55" y="185"/>
                  </a:lnTo>
                  <a:lnTo>
                    <a:pt x="64" y="180"/>
                  </a:lnTo>
                  <a:lnTo>
                    <a:pt x="72" y="179"/>
                  </a:lnTo>
                  <a:lnTo>
                    <a:pt x="81" y="179"/>
                  </a:lnTo>
                  <a:lnTo>
                    <a:pt x="81" y="179"/>
                  </a:lnTo>
                  <a:lnTo>
                    <a:pt x="89" y="180"/>
                  </a:lnTo>
                  <a:lnTo>
                    <a:pt x="95" y="180"/>
                  </a:lnTo>
                  <a:lnTo>
                    <a:pt x="101" y="180"/>
                  </a:lnTo>
                  <a:lnTo>
                    <a:pt x="103" y="182"/>
                  </a:lnTo>
                  <a:lnTo>
                    <a:pt x="106" y="183"/>
                  </a:lnTo>
                  <a:lnTo>
                    <a:pt x="106" y="183"/>
                  </a:lnTo>
                  <a:lnTo>
                    <a:pt x="106" y="186"/>
                  </a:lnTo>
                  <a:lnTo>
                    <a:pt x="108" y="189"/>
                  </a:lnTo>
                  <a:lnTo>
                    <a:pt x="108" y="196"/>
                  </a:lnTo>
                  <a:lnTo>
                    <a:pt x="108" y="203"/>
                  </a:lnTo>
                  <a:lnTo>
                    <a:pt x="108" y="207"/>
                  </a:lnTo>
                  <a:lnTo>
                    <a:pt x="108" y="207"/>
                  </a:lnTo>
                  <a:lnTo>
                    <a:pt x="108" y="209"/>
                  </a:lnTo>
                  <a:lnTo>
                    <a:pt x="106" y="210"/>
                  </a:lnTo>
                  <a:lnTo>
                    <a:pt x="103" y="212"/>
                  </a:lnTo>
                  <a:lnTo>
                    <a:pt x="98" y="212"/>
                  </a:lnTo>
                  <a:lnTo>
                    <a:pt x="92" y="212"/>
                  </a:lnTo>
                  <a:lnTo>
                    <a:pt x="92" y="212"/>
                  </a:lnTo>
                  <a:lnTo>
                    <a:pt x="85" y="212"/>
                  </a:lnTo>
                  <a:lnTo>
                    <a:pt x="78" y="213"/>
                  </a:lnTo>
                  <a:lnTo>
                    <a:pt x="74" y="216"/>
                  </a:lnTo>
                  <a:lnTo>
                    <a:pt x="72" y="217"/>
                  </a:lnTo>
                  <a:lnTo>
                    <a:pt x="72" y="219"/>
                  </a:lnTo>
                  <a:lnTo>
                    <a:pt x="72" y="219"/>
                  </a:lnTo>
                  <a:lnTo>
                    <a:pt x="75" y="227"/>
                  </a:lnTo>
                  <a:lnTo>
                    <a:pt x="75" y="229"/>
                  </a:lnTo>
                  <a:lnTo>
                    <a:pt x="74" y="229"/>
                  </a:lnTo>
                  <a:lnTo>
                    <a:pt x="69" y="227"/>
                  </a:lnTo>
                  <a:lnTo>
                    <a:pt x="69" y="227"/>
                  </a:lnTo>
                  <a:lnTo>
                    <a:pt x="66" y="226"/>
                  </a:lnTo>
                  <a:lnTo>
                    <a:pt x="64" y="226"/>
                  </a:lnTo>
                  <a:lnTo>
                    <a:pt x="61" y="227"/>
                  </a:lnTo>
                  <a:lnTo>
                    <a:pt x="59" y="229"/>
                  </a:lnTo>
                  <a:lnTo>
                    <a:pt x="59" y="232"/>
                  </a:lnTo>
                  <a:lnTo>
                    <a:pt x="59" y="233"/>
                  </a:lnTo>
                  <a:lnTo>
                    <a:pt x="62" y="233"/>
                  </a:lnTo>
                  <a:lnTo>
                    <a:pt x="62" y="233"/>
                  </a:lnTo>
                  <a:lnTo>
                    <a:pt x="65" y="234"/>
                  </a:lnTo>
                  <a:lnTo>
                    <a:pt x="69" y="236"/>
                  </a:lnTo>
                  <a:lnTo>
                    <a:pt x="72" y="240"/>
                  </a:lnTo>
                  <a:lnTo>
                    <a:pt x="74" y="243"/>
                  </a:lnTo>
                  <a:lnTo>
                    <a:pt x="74" y="243"/>
                  </a:lnTo>
                  <a:lnTo>
                    <a:pt x="75" y="252"/>
                  </a:lnTo>
                  <a:lnTo>
                    <a:pt x="76" y="254"/>
                  </a:lnTo>
                  <a:lnTo>
                    <a:pt x="78" y="256"/>
                  </a:lnTo>
                  <a:lnTo>
                    <a:pt x="79" y="256"/>
                  </a:lnTo>
                  <a:lnTo>
                    <a:pt x="79" y="256"/>
                  </a:lnTo>
                  <a:lnTo>
                    <a:pt x="82" y="256"/>
                  </a:lnTo>
                  <a:lnTo>
                    <a:pt x="84" y="259"/>
                  </a:lnTo>
                  <a:lnTo>
                    <a:pt x="86" y="261"/>
                  </a:lnTo>
                  <a:lnTo>
                    <a:pt x="91" y="263"/>
                  </a:lnTo>
                  <a:lnTo>
                    <a:pt x="91" y="263"/>
                  </a:lnTo>
                  <a:lnTo>
                    <a:pt x="95" y="263"/>
                  </a:lnTo>
                  <a:lnTo>
                    <a:pt x="99" y="264"/>
                  </a:lnTo>
                  <a:lnTo>
                    <a:pt x="101" y="266"/>
                  </a:lnTo>
                  <a:lnTo>
                    <a:pt x="98" y="270"/>
                  </a:lnTo>
                  <a:lnTo>
                    <a:pt x="98" y="270"/>
                  </a:lnTo>
                  <a:lnTo>
                    <a:pt x="96" y="273"/>
                  </a:lnTo>
                  <a:lnTo>
                    <a:pt x="96" y="277"/>
                  </a:lnTo>
                  <a:lnTo>
                    <a:pt x="98" y="284"/>
                  </a:lnTo>
                  <a:lnTo>
                    <a:pt x="101" y="290"/>
                  </a:lnTo>
                  <a:lnTo>
                    <a:pt x="102" y="290"/>
                  </a:lnTo>
                  <a:lnTo>
                    <a:pt x="103" y="290"/>
                  </a:lnTo>
                  <a:lnTo>
                    <a:pt x="103" y="290"/>
                  </a:lnTo>
                  <a:lnTo>
                    <a:pt x="103" y="284"/>
                  </a:lnTo>
                  <a:lnTo>
                    <a:pt x="105" y="279"/>
                  </a:lnTo>
                  <a:lnTo>
                    <a:pt x="105" y="279"/>
                  </a:lnTo>
                  <a:lnTo>
                    <a:pt x="105" y="276"/>
                  </a:lnTo>
                  <a:lnTo>
                    <a:pt x="106" y="274"/>
                  </a:lnTo>
                  <a:lnTo>
                    <a:pt x="108" y="273"/>
                  </a:lnTo>
                  <a:lnTo>
                    <a:pt x="111" y="271"/>
                  </a:lnTo>
                  <a:lnTo>
                    <a:pt x="116" y="270"/>
                  </a:lnTo>
                  <a:lnTo>
                    <a:pt x="122" y="270"/>
                  </a:lnTo>
                  <a:lnTo>
                    <a:pt x="122" y="270"/>
                  </a:lnTo>
                  <a:lnTo>
                    <a:pt x="126" y="271"/>
                  </a:lnTo>
                  <a:lnTo>
                    <a:pt x="132" y="274"/>
                  </a:lnTo>
                  <a:lnTo>
                    <a:pt x="136" y="280"/>
                  </a:lnTo>
                  <a:lnTo>
                    <a:pt x="142" y="286"/>
                  </a:lnTo>
                  <a:lnTo>
                    <a:pt x="142" y="286"/>
                  </a:lnTo>
                  <a:lnTo>
                    <a:pt x="146" y="289"/>
                  </a:lnTo>
                  <a:lnTo>
                    <a:pt x="149" y="290"/>
                  </a:lnTo>
                  <a:lnTo>
                    <a:pt x="152" y="289"/>
                  </a:lnTo>
                  <a:lnTo>
                    <a:pt x="153" y="289"/>
                  </a:lnTo>
                  <a:lnTo>
                    <a:pt x="155" y="217"/>
                  </a:lnTo>
                  <a:lnTo>
                    <a:pt x="196" y="206"/>
                  </a:lnTo>
                  <a:lnTo>
                    <a:pt x="196" y="206"/>
                  </a:lnTo>
                  <a:lnTo>
                    <a:pt x="197" y="203"/>
                  </a:lnTo>
                  <a:lnTo>
                    <a:pt x="197" y="203"/>
                  </a:lnTo>
                  <a:lnTo>
                    <a:pt x="199" y="202"/>
                  </a:lnTo>
                  <a:lnTo>
                    <a:pt x="200" y="200"/>
                  </a:lnTo>
                  <a:lnTo>
                    <a:pt x="204" y="200"/>
                  </a:lnTo>
                  <a:lnTo>
                    <a:pt x="209" y="202"/>
                  </a:lnTo>
                  <a:lnTo>
                    <a:pt x="212" y="205"/>
                  </a:lnTo>
                  <a:lnTo>
                    <a:pt x="212" y="205"/>
                  </a:lnTo>
                  <a:lnTo>
                    <a:pt x="212" y="205"/>
                  </a:lnTo>
                  <a:lnTo>
                    <a:pt x="213" y="203"/>
                  </a:lnTo>
                  <a:lnTo>
                    <a:pt x="213" y="200"/>
                  </a:lnTo>
                  <a:lnTo>
                    <a:pt x="214" y="197"/>
                  </a:lnTo>
                  <a:lnTo>
                    <a:pt x="216" y="196"/>
                  </a:lnTo>
                  <a:lnTo>
                    <a:pt x="219" y="196"/>
                  </a:lnTo>
                  <a:lnTo>
                    <a:pt x="219" y="196"/>
                  </a:lnTo>
                  <a:lnTo>
                    <a:pt x="220" y="197"/>
                  </a:lnTo>
                  <a:lnTo>
                    <a:pt x="220" y="197"/>
                  </a:lnTo>
                  <a:lnTo>
                    <a:pt x="220" y="202"/>
                  </a:lnTo>
                  <a:lnTo>
                    <a:pt x="220" y="205"/>
                  </a:lnTo>
                  <a:lnTo>
                    <a:pt x="220" y="206"/>
                  </a:lnTo>
                  <a:lnTo>
                    <a:pt x="222" y="206"/>
                  </a:lnTo>
                  <a:lnTo>
                    <a:pt x="222" y="206"/>
                  </a:lnTo>
                  <a:lnTo>
                    <a:pt x="224" y="207"/>
                  </a:lnTo>
                  <a:lnTo>
                    <a:pt x="229" y="213"/>
                  </a:lnTo>
                  <a:lnTo>
                    <a:pt x="230" y="220"/>
                  </a:lnTo>
                  <a:lnTo>
                    <a:pt x="230" y="227"/>
                  </a:lnTo>
                  <a:lnTo>
                    <a:pt x="230" y="227"/>
                  </a:lnTo>
                  <a:lnTo>
                    <a:pt x="241" y="237"/>
                  </a:lnTo>
                  <a:lnTo>
                    <a:pt x="249" y="247"/>
                  </a:lnTo>
                  <a:lnTo>
                    <a:pt x="249" y="247"/>
                  </a:lnTo>
                  <a:lnTo>
                    <a:pt x="250" y="249"/>
                  </a:lnTo>
                  <a:lnTo>
                    <a:pt x="253" y="249"/>
                  </a:lnTo>
                  <a:lnTo>
                    <a:pt x="258" y="247"/>
                  </a:lnTo>
                  <a:lnTo>
                    <a:pt x="266" y="246"/>
                  </a:lnTo>
                  <a:lnTo>
                    <a:pt x="270" y="246"/>
                  </a:lnTo>
                  <a:lnTo>
                    <a:pt x="270" y="246"/>
                  </a:lnTo>
                  <a:lnTo>
                    <a:pt x="286" y="247"/>
                  </a:lnTo>
                  <a:lnTo>
                    <a:pt x="303" y="247"/>
                  </a:lnTo>
                  <a:lnTo>
                    <a:pt x="303" y="247"/>
                  </a:lnTo>
                  <a:lnTo>
                    <a:pt x="305" y="249"/>
                  </a:lnTo>
                  <a:lnTo>
                    <a:pt x="308" y="252"/>
                  </a:lnTo>
                  <a:lnTo>
                    <a:pt x="311" y="254"/>
                  </a:lnTo>
                  <a:lnTo>
                    <a:pt x="315" y="257"/>
                  </a:lnTo>
                  <a:lnTo>
                    <a:pt x="315" y="257"/>
                  </a:lnTo>
                  <a:lnTo>
                    <a:pt x="318" y="259"/>
                  </a:lnTo>
                  <a:lnTo>
                    <a:pt x="318" y="263"/>
                  </a:lnTo>
                  <a:lnTo>
                    <a:pt x="318" y="271"/>
                  </a:lnTo>
                  <a:lnTo>
                    <a:pt x="318" y="271"/>
                  </a:lnTo>
                  <a:lnTo>
                    <a:pt x="320" y="276"/>
                  </a:lnTo>
                  <a:lnTo>
                    <a:pt x="323" y="280"/>
                  </a:lnTo>
                  <a:lnTo>
                    <a:pt x="325" y="284"/>
                  </a:lnTo>
                  <a:lnTo>
                    <a:pt x="328" y="289"/>
                  </a:lnTo>
                  <a:lnTo>
                    <a:pt x="328" y="289"/>
                  </a:lnTo>
                  <a:lnTo>
                    <a:pt x="328" y="290"/>
                  </a:lnTo>
                  <a:lnTo>
                    <a:pt x="330" y="291"/>
                  </a:lnTo>
                  <a:lnTo>
                    <a:pt x="332" y="291"/>
                  </a:lnTo>
                  <a:lnTo>
                    <a:pt x="341" y="293"/>
                  </a:lnTo>
                  <a:lnTo>
                    <a:pt x="341" y="293"/>
                  </a:lnTo>
                  <a:lnTo>
                    <a:pt x="350" y="296"/>
                  </a:lnTo>
                  <a:lnTo>
                    <a:pt x="354" y="297"/>
                  </a:lnTo>
                  <a:lnTo>
                    <a:pt x="355" y="300"/>
                  </a:lnTo>
                  <a:lnTo>
                    <a:pt x="355" y="300"/>
                  </a:lnTo>
                  <a:lnTo>
                    <a:pt x="357" y="303"/>
                  </a:lnTo>
                  <a:lnTo>
                    <a:pt x="358" y="303"/>
                  </a:lnTo>
                  <a:lnTo>
                    <a:pt x="361" y="301"/>
                  </a:lnTo>
                  <a:lnTo>
                    <a:pt x="362" y="298"/>
                  </a:lnTo>
                  <a:lnTo>
                    <a:pt x="362" y="298"/>
                  </a:lnTo>
                  <a:lnTo>
                    <a:pt x="364" y="296"/>
                  </a:lnTo>
                  <a:lnTo>
                    <a:pt x="367" y="291"/>
                  </a:lnTo>
                  <a:lnTo>
                    <a:pt x="372" y="289"/>
                  </a:lnTo>
                  <a:lnTo>
                    <a:pt x="379" y="286"/>
                  </a:lnTo>
                  <a:lnTo>
                    <a:pt x="379" y="286"/>
                  </a:lnTo>
                  <a:lnTo>
                    <a:pt x="384" y="284"/>
                  </a:lnTo>
                  <a:lnTo>
                    <a:pt x="388" y="284"/>
                  </a:lnTo>
                  <a:lnTo>
                    <a:pt x="388" y="284"/>
                  </a:lnTo>
                  <a:lnTo>
                    <a:pt x="391" y="279"/>
                  </a:lnTo>
                  <a:lnTo>
                    <a:pt x="394" y="276"/>
                  </a:lnTo>
                  <a:lnTo>
                    <a:pt x="394" y="276"/>
                  </a:lnTo>
                  <a:lnTo>
                    <a:pt x="399" y="271"/>
                  </a:lnTo>
                  <a:lnTo>
                    <a:pt x="402" y="269"/>
                  </a:lnTo>
                  <a:lnTo>
                    <a:pt x="404" y="264"/>
                  </a:lnTo>
                  <a:lnTo>
                    <a:pt x="404" y="264"/>
                  </a:lnTo>
                  <a:lnTo>
                    <a:pt x="404" y="263"/>
                  </a:lnTo>
                  <a:lnTo>
                    <a:pt x="405" y="261"/>
                  </a:lnTo>
                  <a:lnTo>
                    <a:pt x="411" y="261"/>
                  </a:lnTo>
                  <a:lnTo>
                    <a:pt x="418" y="261"/>
                  </a:lnTo>
                  <a:lnTo>
                    <a:pt x="425" y="264"/>
                  </a:lnTo>
                  <a:lnTo>
                    <a:pt x="425" y="264"/>
                  </a:lnTo>
                  <a:lnTo>
                    <a:pt x="431" y="267"/>
                  </a:lnTo>
                  <a:lnTo>
                    <a:pt x="435" y="267"/>
                  </a:lnTo>
                  <a:lnTo>
                    <a:pt x="438" y="266"/>
                  </a:lnTo>
                  <a:lnTo>
                    <a:pt x="439" y="261"/>
                  </a:lnTo>
                  <a:lnTo>
                    <a:pt x="439" y="261"/>
                  </a:lnTo>
                  <a:lnTo>
                    <a:pt x="439" y="260"/>
                  </a:lnTo>
                  <a:lnTo>
                    <a:pt x="441" y="257"/>
                  </a:lnTo>
                  <a:lnTo>
                    <a:pt x="446" y="256"/>
                  </a:lnTo>
                  <a:lnTo>
                    <a:pt x="452" y="254"/>
                  </a:lnTo>
                  <a:lnTo>
                    <a:pt x="456" y="256"/>
                  </a:lnTo>
                  <a:lnTo>
                    <a:pt x="456" y="256"/>
                  </a:lnTo>
                  <a:lnTo>
                    <a:pt x="466" y="260"/>
                  </a:lnTo>
                  <a:lnTo>
                    <a:pt x="472" y="261"/>
                  </a:lnTo>
                  <a:lnTo>
                    <a:pt x="478" y="261"/>
                  </a:lnTo>
                  <a:lnTo>
                    <a:pt x="478" y="261"/>
                  </a:lnTo>
                  <a:lnTo>
                    <a:pt x="485" y="260"/>
                  </a:lnTo>
                  <a:lnTo>
                    <a:pt x="497" y="261"/>
                  </a:lnTo>
                  <a:lnTo>
                    <a:pt x="519" y="264"/>
                  </a:lnTo>
                  <a:lnTo>
                    <a:pt x="519" y="264"/>
                  </a:lnTo>
                  <a:lnTo>
                    <a:pt x="523" y="264"/>
                  </a:lnTo>
                  <a:lnTo>
                    <a:pt x="526" y="264"/>
                  </a:lnTo>
                  <a:lnTo>
                    <a:pt x="529" y="264"/>
                  </a:lnTo>
                  <a:lnTo>
                    <a:pt x="533" y="269"/>
                  </a:lnTo>
                  <a:lnTo>
                    <a:pt x="533" y="269"/>
                  </a:lnTo>
                  <a:lnTo>
                    <a:pt x="537" y="270"/>
                  </a:lnTo>
                  <a:lnTo>
                    <a:pt x="540" y="271"/>
                  </a:lnTo>
                  <a:lnTo>
                    <a:pt x="543" y="271"/>
                  </a:lnTo>
                  <a:lnTo>
                    <a:pt x="547" y="273"/>
                  </a:lnTo>
                  <a:lnTo>
                    <a:pt x="547" y="273"/>
                  </a:lnTo>
                  <a:lnTo>
                    <a:pt x="546" y="267"/>
                  </a:lnTo>
                  <a:lnTo>
                    <a:pt x="546" y="267"/>
                  </a:lnTo>
                  <a:lnTo>
                    <a:pt x="547" y="263"/>
                  </a:lnTo>
                  <a:lnTo>
                    <a:pt x="550" y="260"/>
                  </a:lnTo>
                  <a:lnTo>
                    <a:pt x="553" y="257"/>
                  </a:lnTo>
                  <a:lnTo>
                    <a:pt x="554" y="254"/>
                  </a:lnTo>
                  <a:lnTo>
                    <a:pt x="554" y="254"/>
                  </a:lnTo>
                  <a:lnTo>
                    <a:pt x="554" y="252"/>
                  </a:lnTo>
                  <a:lnTo>
                    <a:pt x="552" y="246"/>
                  </a:lnTo>
                  <a:lnTo>
                    <a:pt x="550" y="240"/>
                  </a:lnTo>
                  <a:lnTo>
                    <a:pt x="549" y="237"/>
                  </a:lnTo>
                  <a:lnTo>
                    <a:pt x="549" y="237"/>
                  </a:lnTo>
                  <a:lnTo>
                    <a:pt x="549" y="229"/>
                  </a:lnTo>
                  <a:lnTo>
                    <a:pt x="547" y="226"/>
                  </a:lnTo>
                  <a:lnTo>
                    <a:pt x="544" y="223"/>
                  </a:lnTo>
                  <a:lnTo>
                    <a:pt x="544" y="223"/>
                  </a:lnTo>
                  <a:lnTo>
                    <a:pt x="544" y="222"/>
                  </a:lnTo>
                  <a:lnTo>
                    <a:pt x="544" y="222"/>
                  </a:lnTo>
                  <a:lnTo>
                    <a:pt x="547" y="219"/>
                  </a:lnTo>
                  <a:lnTo>
                    <a:pt x="554" y="216"/>
                  </a:lnTo>
                  <a:lnTo>
                    <a:pt x="554" y="216"/>
                  </a:lnTo>
                  <a:lnTo>
                    <a:pt x="559" y="216"/>
                  </a:lnTo>
                  <a:lnTo>
                    <a:pt x="563" y="215"/>
                  </a:lnTo>
                  <a:lnTo>
                    <a:pt x="567" y="213"/>
                  </a:lnTo>
                  <a:lnTo>
                    <a:pt x="569" y="213"/>
                  </a:lnTo>
                  <a:lnTo>
                    <a:pt x="569" y="213"/>
                  </a:lnTo>
                  <a:lnTo>
                    <a:pt x="574" y="216"/>
                  </a:lnTo>
                  <a:lnTo>
                    <a:pt x="581" y="216"/>
                  </a:lnTo>
                  <a:lnTo>
                    <a:pt x="581" y="216"/>
                  </a:lnTo>
                  <a:lnTo>
                    <a:pt x="583" y="216"/>
                  </a:lnTo>
                  <a:lnTo>
                    <a:pt x="583" y="213"/>
                  </a:lnTo>
                  <a:lnTo>
                    <a:pt x="583" y="212"/>
                  </a:lnTo>
                  <a:lnTo>
                    <a:pt x="581" y="209"/>
                  </a:lnTo>
                  <a:lnTo>
                    <a:pt x="581" y="209"/>
                  </a:lnTo>
                  <a:lnTo>
                    <a:pt x="580" y="207"/>
                  </a:lnTo>
                  <a:lnTo>
                    <a:pt x="581" y="205"/>
                  </a:lnTo>
                  <a:lnTo>
                    <a:pt x="584" y="196"/>
                  </a:lnTo>
                  <a:lnTo>
                    <a:pt x="590" y="179"/>
                  </a:lnTo>
                  <a:lnTo>
                    <a:pt x="590" y="179"/>
                  </a:lnTo>
                  <a:lnTo>
                    <a:pt x="593" y="175"/>
                  </a:lnTo>
                  <a:lnTo>
                    <a:pt x="594" y="175"/>
                  </a:lnTo>
                  <a:lnTo>
                    <a:pt x="597" y="178"/>
                  </a:lnTo>
                  <a:lnTo>
                    <a:pt x="601" y="179"/>
                  </a:lnTo>
                  <a:lnTo>
                    <a:pt x="601" y="179"/>
                  </a:lnTo>
                  <a:lnTo>
                    <a:pt x="610" y="179"/>
                  </a:lnTo>
                  <a:lnTo>
                    <a:pt x="616" y="179"/>
                  </a:lnTo>
                  <a:lnTo>
                    <a:pt x="616" y="179"/>
                  </a:lnTo>
                  <a:lnTo>
                    <a:pt x="620" y="180"/>
                  </a:lnTo>
                  <a:lnTo>
                    <a:pt x="624" y="179"/>
                  </a:lnTo>
                  <a:lnTo>
                    <a:pt x="628" y="176"/>
                  </a:lnTo>
                  <a:lnTo>
                    <a:pt x="631" y="175"/>
                  </a:lnTo>
                  <a:lnTo>
                    <a:pt x="631" y="175"/>
                  </a:lnTo>
                  <a:lnTo>
                    <a:pt x="631" y="172"/>
                  </a:lnTo>
                  <a:lnTo>
                    <a:pt x="631" y="169"/>
                  </a:lnTo>
                  <a:lnTo>
                    <a:pt x="630" y="166"/>
                  </a:lnTo>
                  <a:lnTo>
                    <a:pt x="628" y="162"/>
                  </a:lnTo>
                  <a:lnTo>
                    <a:pt x="628" y="162"/>
                  </a:lnTo>
                  <a:lnTo>
                    <a:pt x="630" y="156"/>
                  </a:lnTo>
                  <a:lnTo>
                    <a:pt x="633" y="152"/>
                  </a:lnTo>
                  <a:lnTo>
                    <a:pt x="635" y="149"/>
                  </a:lnTo>
                  <a:lnTo>
                    <a:pt x="640" y="149"/>
                  </a:lnTo>
                  <a:lnTo>
                    <a:pt x="640" y="149"/>
                  </a:lnTo>
                  <a:lnTo>
                    <a:pt x="643" y="148"/>
                  </a:lnTo>
                  <a:lnTo>
                    <a:pt x="645" y="146"/>
                  </a:lnTo>
                  <a:lnTo>
                    <a:pt x="645" y="143"/>
                  </a:lnTo>
                  <a:lnTo>
                    <a:pt x="647" y="141"/>
                  </a:lnTo>
                  <a:lnTo>
                    <a:pt x="647" y="141"/>
                  </a:lnTo>
                  <a:lnTo>
                    <a:pt x="647" y="138"/>
                  </a:lnTo>
                  <a:lnTo>
                    <a:pt x="648" y="135"/>
                  </a:lnTo>
                  <a:lnTo>
                    <a:pt x="651" y="133"/>
                  </a:lnTo>
                  <a:lnTo>
                    <a:pt x="653" y="129"/>
                  </a:lnTo>
                  <a:lnTo>
                    <a:pt x="653" y="129"/>
                  </a:lnTo>
                  <a:lnTo>
                    <a:pt x="650" y="126"/>
                  </a:lnTo>
                  <a:lnTo>
                    <a:pt x="648" y="124"/>
                  </a:lnTo>
                  <a:lnTo>
                    <a:pt x="648" y="124"/>
                  </a:lnTo>
                  <a:close/>
                  <a:moveTo>
                    <a:pt x="243" y="193"/>
                  </a:moveTo>
                  <a:lnTo>
                    <a:pt x="243" y="193"/>
                  </a:lnTo>
                  <a:lnTo>
                    <a:pt x="239" y="195"/>
                  </a:lnTo>
                  <a:lnTo>
                    <a:pt x="231" y="193"/>
                  </a:lnTo>
                  <a:lnTo>
                    <a:pt x="224" y="190"/>
                  </a:lnTo>
                  <a:lnTo>
                    <a:pt x="220" y="188"/>
                  </a:lnTo>
                  <a:lnTo>
                    <a:pt x="220" y="188"/>
                  </a:lnTo>
                  <a:lnTo>
                    <a:pt x="222" y="186"/>
                  </a:lnTo>
                  <a:lnTo>
                    <a:pt x="224" y="186"/>
                  </a:lnTo>
                  <a:lnTo>
                    <a:pt x="233" y="186"/>
                  </a:lnTo>
                  <a:lnTo>
                    <a:pt x="241" y="189"/>
                  </a:lnTo>
                  <a:lnTo>
                    <a:pt x="243" y="192"/>
                  </a:lnTo>
                  <a:lnTo>
                    <a:pt x="243" y="193"/>
                  </a:lnTo>
                  <a:lnTo>
                    <a:pt x="243" y="193"/>
                  </a:lnTo>
                  <a:close/>
                  <a:moveTo>
                    <a:pt x="512" y="192"/>
                  </a:moveTo>
                  <a:lnTo>
                    <a:pt x="512" y="192"/>
                  </a:lnTo>
                  <a:lnTo>
                    <a:pt x="499" y="190"/>
                  </a:lnTo>
                  <a:lnTo>
                    <a:pt x="485" y="190"/>
                  </a:lnTo>
                  <a:lnTo>
                    <a:pt x="476" y="190"/>
                  </a:lnTo>
                  <a:lnTo>
                    <a:pt x="469" y="192"/>
                  </a:lnTo>
                  <a:lnTo>
                    <a:pt x="463" y="193"/>
                  </a:lnTo>
                  <a:lnTo>
                    <a:pt x="458" y="197"/>
                  </a:lnTo>
                  <a:lnTo>
                    <a:pt x="458" y="197"/>
                  </a:lnTo>
                  <a:lnTo>
                    <a:pt x="453" y="202"/>
                  </a:lnTo>
                  <a:lnTo>
                    <a:pt x="452" y="206"/>
                  </a:lnTo>
                  <a:lnTo>
                    <a:pt x="451" y="213"/>
                  </a:lnTo>
                  <a:lnTo>
                    <a:pt x="451" y="216"/>
                  </a:lnTo>
                  <a:lnTo>
                    <a:pt x="451" y="217"/>
                  </a:lnTo>
                  <a:lnTo>
                    <a:pt x="449" y="219"/>
                  </a:lnTo>
                  <a:lnTo>
                    <a:pt x="449" y="219"/>
                  </a:lnTo>
                  <a:lnTo>
                    <a:pt x="446" y="217"/>
                  </a:lnTo>
                  <a:lnTo>
                    <a:pt x="445" y="216"/>
                  </a:lnTo>
                  <a:lnTo>
                    <a:pt x="443" y="207"/>
                  </a:lnTo>
                  <a:lnTo>
                    <a:pt x="443" y="199"/>
                  </a:lnTo>
                  <a:lnTo>
                    <a:pt x="445" y="195"/>
                  </a:lnTo>
                  <a:lnTo>
                    <a:pt x="448" y="192"/>
                  </a:lnTo>
                  <a:lnTo>
                    <a:pt x="448" y="192"/>
                  </a:lnTo>
                  <a:lnTo>
                    <a:pt x="451" y="190"/>
                  </a:lnTo>
                  <a:lnTo>
                    <a:pt x="455" y="188"/>
                  </a:lnTo>
                  <a:lnTo>
                    <a:pt x="465" y="185"/>
                  </a:lnTo>
                  <a:lnTo>
                    <a:pt x="478" y="185"/>
                  </a:lnTo>
                  <a:lnTo>
                    <a:pt x="489" y="186"/>
                  </a:lnTo>
                  <a:lnTo>
                    <a:pt x="489" y="186"/>
                  </a:lnTo>
                  <a:lnTo>
                    <a:pt x="500" y="188"/>
                  </a:lnTo>
                  <a:lnTo>
                    <a:pt x="512" y="186"/>
                  </a:lnTo>
                  <a:lnTo>
                    <a:pt x="523" y="185"/>
                  </a:lnTo>
                  <a:lnTo>
                    <a:pt x="529" y="185"/>
                  </a:lnTo>
                  <a:lnTo>
                    <a:pt x="529" y="185"/>
                  </a:lnTo>
                  <a:lnTo>
                    <a:pt x="529" y="185"/>
                  </a:lnTo>
                  <a:lnTo>
                    <a:pt x="529" y="186"/>
                  </a:lnTo>
                  <a:lnTo>
                    <a:pt x="526" y="188"/>
                  </a:lnTo>
                  <a:lnTo>
                    <a:pt x="520" y="190"/>
                  </a:lnTo>
                  <a:lnTo>
                    <a:pt x="512" y="192"/>
                  </a:lnTo>
                  <a:lnTo>
                    <a:pt x="512" y="19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0" name="Freeform 342">
              <a:extLst>
                <a:ext uri="{FF2B5EF4-FFF2-40B4-BE49-F238E27FC236}">
                  <a16:creationId xmlns:a16="http://schemas.microsoft.com/office/drawing/2014/main" id="{2DEE237E-F3C8-4032-8E3F-52603781A856}"/>
                </a:ext>
              </a:extLst>
            </p:cNvPr>
            <p:cNvSpPr>
              <a:spLocks noEditPoints="1"/>
            </p:cNvSpPr>
            <p:nvPr/>
          </p:nvSpPr>
          <p:spPr bwMode="auto">
            <a:xfrm>
              <a:off x="4543123" y="1366042"/>
              <a:ext cx="3871840" cy="1283069"/>
            </a:xfrm>
            <a:custGeom>
              <a:avLst/>
              <a:gdLst/>
              <a:ahLst/>
              <a:cxnLst>
                <a:cxn ang="0">
                  <a:pos x="819" y="141"/>
                </a:cxn>
                <a:cxn ang="0">
                  <a:pos x="1960" y="651"/>
                </a:cxn>
                <a:cxn ang="0">
                  <a:pos x="1975" y="749"/>
                </a:cxn>
                <a:cxn ang="0">
                  <a:pos x="2636" y="306"/>
                </a:cxn>
                <a:cxn ang="0">
                  <a:pos x="2384" y="256"/>
                </a:cxn>
                <a:cxn ang="0">
                  <a:pos x="2159" y="217"/>
                </a:cxn>
                <a:cxn ang="0">
                  <a:pos x="2014" y="180"/>
                </a:cxn>
                <a:cxn ang="0">
                  <a:pos x="1912" y="202"/>
                </a:cxn>
                <a:cxn ang="0">
                  <a:pos x="1750" y="202"/>
                </a:cxn>
                <a:cxn ang="0">
                  <a:pos x="1671" y="126"/>
                </a:cxn>
                <a:cxn ang="0">
                  <a:pos x="1495" y="139"/>
                </a:cxn>
                <a:cxn ang="0">
                  <a:pos x="1388" y="138"/>
                </a:cxn>
                <a:cxn ang="0">
                  <a:pos x="1472" y="38"/>
                </a:cxn>
                <a:cxn ang="0">
                  <a:pos x="1330" y="1"/>
                </a:cxn>
                <a:cxn ang="0">
                  <a:pos x="1209" y="52"/>
                </a:cxn>
                <a:cxn ang="0">
                  <a:pos x="1078" y="99"/>
                </a:cxn>
                <a:cxn ang="0">
                  <a:pos x="990" y="155"/>
                </a:cxn>
                <a:cxn ang="0">
                  <a:pos x="946" y="206"/>
                </a:cxn>
                <a:cxn ang="0">
                  <a:pos x="881" y="236"/>
                </a:cxn>
                <a:cxn ang="0">
                  <a:pos x="898" y="276"/>
                </a:cxn>
                <a:cxn ang="0">
                  <a:pos x="839" y="335"/>
                </a:cxn>
                <a:cxn ang="0">
                  <a:pos x="855" y="190"/>
                </a:cxn>
                <a:cxn ang="0">
                  <a:pos x="797" y="274"/>
                </a:cxn>
                <a:cxn ang="0">
                  <a:pos x="653" y="280"/>
                </a:cxn>
                <a:cxn ang="0">
                  <a:pos x="529" y="287"/>
                </a:cxn>
                <a:cxn ang="0">
                  <a:pos x="407" y="281"/>
                </a:cxn>
                <a:cxn ang="0">
                  <a:pos x="327" y="374"/>
                </a:cxn>
                <a:cxn ang="0">
                  <a:pos x="240" y="374"/>
                </a:cxn>
                <a:cxn ang="0">
                  <a:pos x="333" y="299"/>
                </a:cxn>
                <a:cxn ang="0">
                  <a:pos x="178" y="250"/>
                </a:cxn>
                <a:cxn ang="0">
                  <a:pos x="168" y="384"/>
                </a:cxn>
                <a:cxn ang="0">
                  <a:pos x="137" y="510"/>
                </a:cxn>
                <a:cxn ang="0">
                  <a:pos x="185" y="633"/>
                </a:cxn>
                <a:cxn ang="0">
                  <a:pos x="262" y="721"/>
                </a:cxn>
                <a:cxn ang="0">
                  <a:pos x="310" y="789"/>
                </a:cxn>
                <a:cxn ang="0">
                  <a:pos x="410" y="879"/>
                </a:cxn>
                <a:cxn ang="0">
                  <a:pos x="454" y="776"/>
                </a:cxn>
                <a:cxn ang="0">
                  <a:pos x="514" y="700"/>
                </a:cxn>
                <a:cxn ang="0">
                  <a:pos x="666" y="718"/>
                </a:cxn>
                <a:cxn ang="0">
                  <a:pos x="780" y="626"/>
                </a:cxn>
                <a:cxn ang="0">
                  <a:pos x="882" y="654"/>
                </a:cxn>
                <a:cxn ang="0">
                  <a:pos x="1053" y="737"/>
                </a:cxn>
                <a:cxn ang="0">
                  <a:pos x="1229" y="738"/>
                </a:cxn>
                <a:cxn ang="0">
                  <a:pos x="1373" y="727"/>
                </a:cxn>
                <a:cxn ang="0">
                  <a:pos x="1578" y="734"/>
                </a:cxn>
                <a:cxn ang="0">
                  <a:pos x="1720" y="728"/>
                </a:cxn>
                <a:cxn ang="0">
                  <a:pos x="1809" y="828"/>
                </a:cxn>
                <a:cxn ang="0">
                  <a:pos x="1935" y="707"/>
                </a:cxn>
                <a:cxn ang="0">
                  <a:pos x="1871" y="650"/>
                </a:cxn>
                <a:cxn ang="0">
                  <a:pos x="2054" y="525"/>
                </a:cxn>
                <a:cxn ang="0">
                  <a:pos x="2182" y="488"/>
                </a:cxn>
                <a:cxn ang="0">
                  <a:pos x="2329" y="446"/>
                </a:cxn>
                <a:cxn ang="0">
                  <a:pos x="2178" y="648"/>
                </a:cxn>
                <a:cxn ang="0">
                  <a:pos x="2286" y="599"/>
                </a:cxn>
                <a:cxn ang="0">
                  <a:pos x="2361" y="502"/>
                </a:cxn>
                <a:cxn ang="0">
                  <a:pos x="2551" y="419"/>
                </a:cxn>
                <a:cxn ang="0">
                  <a:pos x="2593" y="350"/>
                </a:cxn>
                <a:cxn ang="0">
                  <a:pos x="2696" y="385"/>
                </a:cxn>
                <a:cxn ang="0">
                  <a:pos x="1370" y="675"/>
                </a:cxn>
                <a:cxn ang="0">
                  <a:pos x="531" y="176"/>
                </a:cxn>
                <a:cxn ang="0">
                  <a:pos x="593" y="152"/>
                </a:cxn>
                <a:cxn ang="0">
                  <a:pos x="721" y="44"/>
                </a:cxn>
                <a:cxn ang="0">
                  <a:pos x="560" y="128"/>
                </a:cxn>
              </a:cxnLst>
              <a:rect l="0" t="0" r="r" b="b"/>
              <a:pathLst>
                <a:path w="2737" h="907">
                  <a:moveTo>
                    <a:pt x="41" y="619"/>
                  </a:moveTo>
                  <a:lnTo>
                    <a:pt x="41" y="619"/>
                  </a:lnTo>
                  <a:lnTo>
                    <a:pt x="38" y="619"/>
                  </a:lnTo>
                  <a:lnTo>
                    <a:pt x="36" y="617"/>
                  </a:lnTo>
                  <a:lnTo>
                    <a:pt x="31" y="614"/>
                  </a:lnTo>
                  <a:lnTo>
                    <a:pt x="31" y="614"/>
                  </a:lnTo>
                  <a:lnTo>
                    <a:pt x="30" y="613"/>
                  </a:lnTo>
                  <a:lnTo>
                    <a:pt x="27" y="613"/>
                  </a:lnTo>
                  <a:lnTo>
                    <a:pt x="21" y="614"/>
                  </a:lnTo>
                  <a:lnTo>
                    <a:pt x="21" y="614"/>
                  </a:lnTo>
                  <a:lnTo>
                    <a:pt x="24" y="616"/>
                  </a:lnTo>
                  <a:lnTo>
                    <a:pt x="24" y="616"/>
                  </a:lnTo>
                  <a:lnTo>
                    <a:pt x="24" y="617"/>
                  </a:lnTo>
                  <a:lnTo>
                    <a:pt x="24" y="619"/>
                  </a:lnTo>
                  <a:lnTo>
                    <a:pt x="21" y="620"/>
                  </a:lnTo>
                  <a:lnTo>
                    <a:pt x="18" y="621"/>
                  </a:lnTo>
                  <a:lnTo>
                    <a:pt x="18" y="623"/>
                  </a:lnTo>
                  <a:lnTo>
                    <a:pt x="18" y="624"/>
                  </a:lnTo>
                  <a:lnTo>
                    <a:pt x="18" y="624"/>
                  </a:lnTo>
                  <a:lnTo>
                    <a:pt x="20" y="626"/>
                  </a:lnTo>
                  <a:lnTo>
                    <a:pt x="18" y="627"/>
                  </a:lnTo>
                  <a:lnTo>
                    <a:pt x="17" y="629"/>
                  </a:lnTo>
                  <a:lnTo>
                    <a:pt x="13" y="627"/>
                  </a:lnTo>
                  <a:lnTo>
                    <a:pt x="11" y="627"/>
                  </a:lnTo>
                  <a:lnTo>
                    <a:pt x="11" y="624"/>
                  </a:lnTo>
                  <a:lnTo>
                    <a:pt x="11" y="624"/>
                  </a:lnTo>
                  <a:lnTo>
                    <a:pt x="11" y="623"/>
                  </a:lnTo>
                  <a:lnTo>
                    <a:pt x="10" y="623"/>
                  </a:lnTo>
                  <a:lnTo>
                    <a:pt x="6" y="623"/>
                  </a:lnTo>
                  <a:lnTo>
                    <a:pt x="1" y="623"/>
                  </a:lnTo>
                  <a:lnTo>
                    <a:pt x="0" y="626"/>
                  </a:lnTo>
                  <a:lnTo>
                    <a:pt x="0" y="626"/>
                  </a:lnTo>
                  <a:lnTo>
                    <a:pt x="0" y="630"/>
                  </a:lnTo>
                  <a:lnTo>
                    <a:pt x="0" y="630"/>
                  </a:lnTo>
                  <a:lnTo>
                    <a:pt x="7" y="633"/>
                  </a:lnTo>
                  <a:lnTo>
                    <a:pt x="7" y="633"/>
                  </a:lnTo>
                  <a:lnTo>
                    <a:pt x="26" y="634"/>
                  </a:lnTo>
                  <a:lnTo>
                    <a:pt x="38" y="634"/>
                  </a:lnTo>
                  <a:lnTo>
                    <a:pt x="50" y="634"/>
                  </a:lnTo>
                  <a:lnTo>
                    <a:pt x="50" y="634"/>
                  </a:lnTo>
                  <a:lnTo>
                    <a:pt x="50" y="629"/>
                  </a:lnTo>
                  <a:lnTo>
                    <a:pt x="50" y="623"/>
                  </a:lnTo>
                  <a:lnTo>
                    <a:pt x="50" y="623"/>
                  </a:lnTo>
                  <a:lnTo>
                    <a:pt x="48" y="621"/>
                  </a:lnTo>
                  <a:lnTo>
                    <a:pt x="47" y="620"/>
                  </a:lnTo>
                  <a:lnTo>
                    <a:pt x="43" y="619"/>
                  </a:lnTo>
                  <a:lnTo>
                    <a:pt x="41" y="619"/>
                  </a:lnTo>
                  <a:lnTo>
                    <a:pt x="41" y="619"/>
                  </a:lnTo>
                  <a:close/>
                  <a:moveTo>
                    <a:pt x="819" y="152"/>
                  </a:moveTo>
                  <a:lnTo>
                    <a:pt x="819" y="152"/>
                  </a:lnTo>
                  <a:lnTo>
                    <a:pt x="825" y="152"/>
                  </a:lnTo>
                  <a:lnTo>
                    <a:pt x="832" y="151"/>
                  </a:lnTo>
                  <a:lnTo>
                    <a:pt x="839" y="148"/>
                  </a:lnTo>
                  <a:lnTo>
                    <a:pt x="844" y="146"/>
                  </a:lnTo>
                  <a:lnTo>
                    <a:pt x="844" y="146"/>
                  </a:lnTo>
                  <a:lnTo>
                    <a:pt x="844" y="145"/>
                  </a:lnTo>
                  <a:lnTo>
                    <a:pt x="844" y="143"/>
                  </a:lnTo>
                  <a:lnTo>
                    <a:pt x="839" y="141"/>
                  </a:lnTo>
                  <a:lnTo>
                    <a:pt x="834" y="139"/>
                  </a:lnTo>
                  <a:lnTo>
                    <a:pt x="826" y="139"/>
                  </a:lnTo>
                  <a:lnTo>
                    <a:pt x="826" y="139"/>
                  </a:lnTo>
                  <a:lnTo>
                    <a:pt x="822" y="139"/>
                  </a:lnTo>
                  <a:lnTo>
                    <a:pt x="819" y="141"/>
                  </a:lnTo>
                  <a:lnTo>
                    <a:pt x="818" y="142"/>
                  </a:lnTo>
                  <a:lnTo>
                    <a:pt x="817" y="145"/>
                  </a:lnTo>
                  <a:lnTo>
                    <a:pt x="817" y="149"/>
                  </a:lnTo>
                  <a:lnTo>
                    <a:pt x="817" y="151"/>
                  </a:lnTo>
                  <a:lnTo>
                    <a:pt x="819" y="152"/>
                  </a:lnTo>
                  <a:lnTo>
                    <a:pt x="819" y="152"/>
                  </a:lnTo>
                  <a:close/>
                  <a:moveTo>
                    <a:pt x="957" y="159"/>
                  </a:moveTo>
                  <a:lnTo>
                    <a:pt x="957" y="159"/>
                  </a:lnTo>
                  <a:lnTo>
                    <a:pt x="963" y="161"/>
                  </a:lnTo>
                  <a:lnTo>
                    <a:pt x="966" y="161"/>
                  </a:lnTo>
                  <a:lnTo>
                    <a:pt x="969" y="158"/>
                  </a:lnTo>
                  <a:lnTo>
                    <a:pt x="970" y="153"/>
                  </a:lnTo>
                  <a:lnTo>
                    <a:pt x="970" y="153"/>
                  </a:lnTo>
                  <a:lnTo>
                    <a:pt x="969" y="151"/>
                  </a:lnTo>
                  <a:lnTo>
                    <a:pt x="966" y="151"/>
                  </a:lnTo>
                  <a:lnTo>
                    <a:pt x="960" y="152"/>
                  </a:lnTo>
                  <a:lnTo>
                    <a:pt x="956" y="155"/>
                  </a:lnTo>
                  <a:lnTo>
                    <a:pt x="956" y="158"/>
                  </a:lnTo>
                  <a:lnTo>
                    <a:pt x="957" y="159"/>
                  </a:lnTo>
                  <a:lnTo>
                    <a:pt x="957" y="159"/>
                  </a:lnTo>
                  <a:close/>
                  <a:moveTo>
                    <a:pt x="464" y="273"/>
                  </a:moveTo>
                  <a:lnTo>
                    <a:pt x="464" y="273"/>
                  </a:lnTo>
                  <a:lnTo>
                    <a:pt x="468" y="276"/>
                  </a:lnTo>
                  <a:lnTo>
                    <a:pt x="472" y="277"/>
                  </a:lnTo>
                  <a:lnTo>
                    <a:pt x="477" y="276"/>
                  </a:lnTo>
                  <a:lnTo>
                    <a:pt x="481" y="274"/>
                  </a:lnTo>
                  <a:lnTo>
                    <a:pt x="488" y="270"/>
                  </a:lnTo>
                  <a:lnTo>
                    <a:pt x="494" y="267"/>
                  </a:lnTo>
                  <a:lnTo>
                    <a:pt x="494" y="267"/>
                  </a:lnTo>
                  <a:lnTo>
                    <a:pt x="495" y="266"/>
                  </a:lnTo>
                  <a:lnTo>
                    <a:pt x="495" y="264"/>
                  </a:lnTo>
                  <a:lnTo>
                    <a:pt x="492" y="262"/>
                  </a:lnTo>
                  <a:lnTo>
                    <a:pt x="486" y="259"/>
                  </a:lnTo>
                  <a:lnTo>
                    <a:pt x="479" y="256"/>
                  </a:lnTo>
                  <a:lnTo>
                    <a:pt x="479" y="256"/>
                  </a:lnTo>
                  <a:lnTo>
                    <a:pt x="475" y="256"/>
                  </a:lnTo>
                  <a:lnTo>
                    <a:pt x="471" y="256"/>
                  </a:lnTo>
                  <a:lnTo>
                    <a:pt x="467" y="257"/>
                  </a:lnTo>
                  <a:lnTo>
                    <a:pt x="464" y="260"/>
                  </a:lnTo>
                  <a:lnTo>
                    <a:pt x="461" y="263"/>
                  </a:lnTo>
                  <a:lnTo>
                    <a:pt x="459" y="266"/>
                  </a:lnTo>
                  <a:lnTo>
                    <a:pt x="461" y="270"/>
                  </a:lnTo>
                  <a:lnTo>
                    <a:pt x="464" y="273"/>
                  </a:lnTo>
                  <a:lnTo>
                    <a:pt x="464" y="273"/>
                  </a:lnTo>
                  <a:close/>
                  <a:moveTo>
                    <a:pt x="1975" y="695"/>
                  </a:moveTo>
                  <a:lnTo>
                    <a:pt x="1975" y="695"/>
                  </a:lnTo>
                  <a:lnTo>
                    <a:pt x="1973" y="690"/>
                  </a:lnTo>
                  <a:lnTo>
                    <a:pt x="1973" y="685"/>
                  </a:lnTo>
                  <a:lnTo>
                    <a:pt x="1976" y="675"/>
                  </a:lnTo>
                  <a:lnTo>
                    <a:pt x="1976" y="667"/>
                  </a:lnTo>
                  <a:lnTo>
                    <a:pt x="1976" y="664"/>
                  </a:lnTo>
                  <a:lnTo>
                    <a:pt x="1973" y="661"/>
                  </a:lnTo>
                  <a:lnTo>
                    <a:pt x="1973" y="661"/>
                  </a:lnTo>
                  <a:lnTo>
                    <a:pt x="1970" y="658"/>
                  </a:lnTo>
                  <a:lnTo>
                    <a:pt x="1967" y="654"/>
                  </a:lnTo>
                  <a:lnTo>
                    <a:pt x="1966" y="648"/>
                  </a:lnTo>
                  <a:lnTo>
                    <a:pt x="1965" y="643"/>
                  </a:lnTo>
                  <a:lnTo>
                    <a:pt x="1965" y="641"/>
                  </a:lnTo>
                  <a:lnTo>
                    <a:pt x="1963" y="643"/>
                  </a:lnTo>
                  <a:lnTo>
                    <a:pt x="1963" y="643"/>
                  </a:lnTo>
                  <a:lnTo>
                    <a:pt x="1962" y="644"/>
                  </a:lnTo>
                  <a:lnTo>
                    <a:pt x="1960" y="646"/>
                  </a:lnTo>
                  <a:lnTo>
                    <a:pt x="1960" y="651"/>
                  </a:lnTo>
                  <a:lnTo>
                    <a:pt x="1959" y="656"/>
                  </a:lnTo>
                  <a:lnTo>
                    <a:pt x="1957" y="658"/>
                  </a:lnTo>
                  <a:lnTo>
                    <a:pt x="1955" y="658"/>
                  </a:lnTo>
                  <a:lnTo>
                    <a:pt x="1955" y="658"/>
                  </a:lnTo>
                  <a:lnTo>
                    <a:pt x="1953" y="660"/>
                  </a:lnTo>
                  <a:lnTo>
                    <a:pt x="1952" y="661"/>
                  </a:lnTo>
                  <a:lnTo>
                    <a:pt x="1952" y="664"/>
                  </a:lnTo>
                  <a:lnTo>
                    <a:pt x="1952" y="670"/>
                  </a:lnTo>
                  <a:lnTo>
                    <a:pt x="1952" y="677"/>
                  </a:lnTo>
                  <a:lnTo>
                    <a:pt x="1952" y="677"/>
                  </a:lnTo>
                  <a:lnTo>
                    <a:pt x="1950" y="684"/>
                  </a:lnTo>
                  <a:lnTo>
                    <a:pt x="1952" y="693"/>
                  </a:lnTo>
                  <a:lnTo>
                    <a:pt x="1955" y="701"/>
                  </a:lnTo>
                  <a:lnTo>
                    <a:pt x="1957" y="708"/>
                  </a:lnTo>
                  <a:lnTo>
                    <a:pt x="1957" y="708"/>
                  </a:lnTo>
                  <a:lnTo>
                    <a:pt x="1957" y="712"/>
                  </a:lnTo>
                  <a:lnTo>
                    <a:pt x="1957" y="720"/>
                  </a:lnTo>
                  <a:lnTo>
                    <a:pt x="1956" y="740"/>
                  </a:lnTo>
                  <a:lnTo>
                    <a:pt x="1955" y="758"/>
                  </a:lnTo>
                  <a:lnTo>
                    <a:pt x="1955" y="765"/>
                  </a:lnTo>
                  <a:lnTo>
                    <a:pt x="1956" y="769"/>
                  </a:lnTo>
                  <a:lnTo>
                    <a:pt x="1956" y="769"/>
                  </a:lnTo>
                  <a:lnTo>
                    <a:pt x="1956" y="774"/>
                  </a:lnTo>
                  <a:lnTo>
                    <a:pt x="1956" y="779"/>
                  </a:lnTo>
                  <a:lnTo>
                    <a:pt x="1955" y="794"/>
                  </a:lnTo>
                  <a:lnTo>
                    <a:pt x="1952" y="808"/>
                  </a:lnTo>
                  <a:lnTo>
                    <a:pt x="1952" y="812"/>
                  </a:lnTo>
                  <a:lnTo>
                    <a:pt x="1953" y="815"/>
                  </a:lnTo>
                  <a:lnTo>
                    <a:pt x="1953" y="815"/>
                  </a:lnTo>
                  <a:lnTo>
                    <a:pt x="1955" y="816"/>
                  </a:lnTo>
                  <a:lnTo>
                    <a:pt x="1956" y="816"/>
                  </a:lnTo>
                  <a:lnTo>
                    <a:pt x="1956" y="812"/>
                  </a:lnTo>
                  <a:lnTo>
                    <a:pt x="1959" y="808"/>
                  </a:lnTo>
                  <a:lnTo>
                    <a:pt x="1960" y="805"/>
                  </a:lnTo>
                  <a:lnTo>
                    <a:pt x="1963" y="805"/>
                  </a:lnTo>
                  <a:lnTo>
                    <a:pt x="1963" y="805"/>
                  </a:lnTo>
                  <a:lnTo>
                    <a:pt x="1966" y="805"/>
                  </a:lnTo>
                  <a:lnTo>
                    <a:pt x="1967" y="805"/>
                  </a:lnTo>
                  <a:lnTo>
                    <a:pt x="1972" y="809"/>
                  </a:lnTo>
                  <a:lnTo>
                    <a:pt x="1973" y="813"/>
                  </a:lnTo>
                  <a:lnTo>
                    <a:pt x="1977" y="816"/>
                  </a:lnTo>
                  <a:lnTo>
                    <a:pt x="1977" y="816"/>
                  </a:lnTo>
                  <a:lnTo>
                    <a:pt x="1979" y="816"/>
                  </a:lnTo>
                  <a:lnTo>
                    <a:pt x="1979" y="815"/>
                  </a:lnTo>
                  <a:lnTo>
                    <a:pt x="1979" y="809"/>
                  </a:lnTo>
                  <a:lnTo>
                    <a:pt x="1977" y="804"/>
                  </a:lnTo>
                  <a:lnTo>
                    <a:pt x="1976" y="802"/>
                  </a:lnTo>
                  <a:lnTo>
                    <a:pt x="1975" y="802"/>
                  </a:lnTo>
                  <a:lnTo>
                    <a:pt x="1975" y="802"/>
                  </a:lnTo>
                  <a:lnTo>
                    <a:pt x="1972" y="802"/>
                  </a:lnTo>
                  <a:lnTo>
                    <a:pt x="1970" y="801"/>
                  </a:lnTo>
                  <a:lnTo>
                    <a:pt x="1967" y="795"/>
                  </a:lnTo>
                  <a:lnTo>
                    <a:pt x="1963" y="784"/>
                  </a:lnTo>
                  <a:lnTo>
                    <a:pt x="1963" y="784"/>
                  </a:lnTo>
                  <a:lnTo>
                    <a:pt x="1963" y="776"/>
                  </a:lnTo>
                  <a:lnTo>
                    <a:pt x="1965" y="771"/>
                  </a:lnTo>
                  <a:lnTo>
                    <a:pt x="1966" y="764"/>
                  </a:lnTo>
                  <a:lnTo>
                    <a:pt x="1967" y="757"/>
                  </a:lnTo>
                  <a:lnTo>
                    <a:pt x="1967" y="757"/>
                  </a:lnTo>
                  <a:lnTo>
                    <a:pt x="1969" y="754"/>
                  </a:lnTo>
                  <a:lnTo>
                    <a:pt x="1970" y="752"/>
                  </a:lnTo>
                  <a:lnTo>
                    <a:pt x="1972" y="751"/>
                  </a:lnTo>
                  <a:lnTo>
                    <a:pt x="1975" y="749"/>
                  </a:lnTo>
                  <a:lnTo>
                    <a:pt x="1980" y="751"/>
                  </a:lnTo>
                  <a:lnTo>
                    <a:pt x="1987" y="755"/>
                  </a:lnTo>
                  <a:lnTo>
                    <a:pt x="1987" y="755"/>
                  </a:lnTo>
                  <a:lnTo>
                    <a:pt x="1990" y="758"/>
                  </a:lnTo>
                  <a:lnTo>
                    <a:pt x="1993" y="758"/>
                  </a:lnTo>
                  <a:lnTo>
                    <a:pt x="1993" y="755"/>
                  </a:lnTo>
                  <a:lnTo>
                    <a:pt x="1992" y="752"/>
                  </a:lnTo>
                  <a:lnTo>
                    <a:pt x="1992" y="752"/>
                  </a:lnTo>
                  <a:lnTo>
                    <a:pt x="1989" y="742"/>
                  </a:lnTo>
                  <a:lnTo>
                    <a:pt x="1984" y="727"/>
                  </a:lnTo>
                  <a:lnTo>
                    <a:pt x="1975" y="695"/>
                  </a:lnTo>
                  <a:lnTo>
                    <a:pt x="1975" y="695"/>
                  </a:lnTo>
                  <a:close/>
                  <a:moveTo>
                    <a:pt x="2734" y="354"/>
                  </a:moveTo>
                  <a:lnTo>
                    <a:pt x="2734" y="354"/>
                  </a:lnTo>
                  <a:lnTo>
                    <a:pt x="2723" y="347"/>
                  </a:lnTo>
                  <a:lnTo>
                    <a:pt x="2716" y="341"/>
                  </a:lnTo>
                  <a:lnTo>
                    <a:pt x="2711" y="337"/>
                  </a:lnTo>
                  <a:lnTo>
                    <a:pt x="2711" y="337"/>
                  </a:lnTo>
                  <a:lnTo>
                    <a:pt x="2709" y="335"/>
                  </a:lnTo>
                  <a:lnTo>
                    <a:pt x="2706" y="333"/>
                  </a:lnTo>
                  <a:lnTo>
                    <a:pt x="2699" y="331"/>
                  </a:lnTo>
                  <a:lnTo>
                    <a:pt x="2691" y="330"/>
                  </a:lnTo>
                  <a:lnTo>
                    <a:pt x="2690" y="331"/>
                  </a:lnTo>
                  <a:lnTo>
                    <a:pt x="2689" y="331"/>
                  </a:lnTo>
                  <a:lnTo>
                    <a:pt x="2689" y="331"/>
                  </a:lnTo>
                  <a:lnTo>
                    <a:pt x="2689" y="333"/>
                  </a:lnTo>
                  <a:lnTo>
                    <a:pt x="2686" y="331"/>
                  </a:lnTo>
                  <a:lnTo>
                    <a:pt x="2683" y="330"/>
                  </a:lnTo>
                  <a:lnTo>
                    <a:pt x="2682" y="328"/>
                  </a:lnTo>
                  <a:lnTo>
                    <a:pt x="2682" y="328"/>
                  </a:lnTo>
                  <a:lnTo>
                    <a:pt x="2677" y="326"/>
                  </a:lnTo>
                  <a:lnTo>
                    <a:pt x="2670" y="326"/>
                  </a:lnTo>
                  <a:lnTo>
                    <a:pt x="2664" y="326"/>
                  </a:lnTo>
                  <a:lnTo>
                    <a:pt x="2662" y="327"/>
                  </a:lnTo>
                  <a:lnTo>
                    <a:pt x="2660" y="327"/>
                  </a:lnTo>
                  <a:lnTo>
                    <a:pt x="2660" y="327"/>
                  </a:lnTo>
                  <a:lnTo>
                    <a:pt x="2662" y="330"/>
                  </a:lnTo>
                  <a:lnTo>
                    <a:pt x="2663" y="331"/>
                  </a:lnTo>
                  <a:lnTo>
                    <a:pt x="2666" y="333"/>
                  </a:lnTo>
                  <a:lnTo>
                    <a:pt x="2669" y="335"/>
                  </a:lnTo>
                  <a:lnTo>
                    <a:pt x="2669" y="335"/>
                  </a:lnTo>
                  <a:lnTo>
                    <a:pt x="2669" y="337"/>
                  </a:lnTo>
                  <a:lnTo>
                    <a:pt x="2667" y="340"/>
                  </a:lnTo>
                  <a:lnTo>
                    <a:pt x="2666" y="343"/>
                  </a:lnTo>
                  <a:lnTo>
                    <a:pt x="2666" y="345"/>
                  </a:lnTo>
                  <a:lnTo>
                    <a:pt x="2666" y="345"/>
                  </a:lnTo>
                  <a:lnTo>
                    <a:pt x="2666" y="347"/>
                  </a:lnTo>
                  <a:lnTo>
                    <a:pt x="2664" y="347"/>
                  </a:lnTo>
                  <a:lnTo>
                    <a:pt x="2662" y="345"/>
                  </a:lnTo>
                  <a:lnTo>
                    <a:pt x="2656" y="341"/>
                  </a:lnTo>
                  <a:lnTo>
                    <a:pt x="2656" y="341"/>
                  </a:lnTo>
                  <a:lnTo>
                    <a:pt x="2654" y="338"/>
                  </a:lnTo>
                  <a:lnTo>
                    <a:pt x="2653" y="333"/>
                  </a:lnTo>
                  <a:lnTo>
                    <a:pt x="2654" y="324"/>
                  </a:lnTo>
                  <a:lnTo>
                    <a:pt x="2654" y="324"/>
                  </a:lnTo>
                  <a:lnTo>
                    <a:pt x="2654" y="321"/>
                  </a:lnTo>
                  <a:lnTo>
                    <a:pt x="2652" y="320"/>
                  </a:lnTo>
                  <a:lnTo>
                    <a:pt x="2650" y="318"/>
                  </a:lnTo>
                  <a:lnTo>
                    <a:pt x="2649" y="316"/>
                  </a:lnTo>
                  <a:lnTo>
                    <a:pt x="2649" y="316"/>
                  </a:lnTo>
                  <a:lnTo>
                    <a:pt x="2647" y="314"/>
                  </a:lnTo>
                  <a:lnTo>
                    <a:pt x="2645" y="311"/>
                  </a:lnTo>
                  <a:lnTo>
                    <a:pt x="2636" y="306"/>
                  </a:lnTo>
                  <a:lnTo>
                    <a:pt x="2618" y="297"/>
                  </a:lnTo>
                  <a:lnTo>
                    <a:pt x="2618" y="297"/>
                  </a:lnTo>
                  <a:lnTo>
                    <a:pt x="2603" y="291"/>
                  </a:lnTo>
                  <a:lnTo>
                    <a:pt x="2598" y="289"/>
                  </a:lnTo>
                  <a:lnTo>
                    <a:pt x="2593" y="286"/>
                  </a:lnTo>
                  <a:lnTo>
                    <a:pt x="2593" y="286"/>
                  </a:lnTo>
                  <a:lnTo>
                    <a:pt x="2589" y="283"/>
                  </a:lnTo>
                  <a:lnTo>
                    <a:pt x="2582" y="280"/>
                  </a:lnTo>
                  <a:lnTo>
                    <a:pt x="2575" y="277"/>
                  </a:lnTo>
                  <a:lnTo>
                    <a:pt x="2569" y="274"/>
                  </a:lnTo>
                  <a:lnTo>
                    <a:pt x="2569" y="274"/>
                  </a:lnTo>
                  <a:lnTo>
                    <a:pt x="2561" y="269"/>
                  </a:lnTo>
                  <a:lnTo>
                    <a:pt x="2548" y="263"/>
                  </a:lnTo>
                  <a:lnTo>
                    <a:pt x="2535" y="257"/>
                  </a:lnTo>
                  <a:lnTo>
                    <a:pt x="2524" y="256"/>
                  </a:lnTo>
                  <a:lnTo>
                    <a:pt x="2524" y="256"/>
                  </a:lnTo>
                  <a:lnTo>
                    <a:pt x="2518" y="254"/>
                  </a:lnTo>
                  <a:lnTo>
                    <a:pt x="2514" y="252"/>
                  </a:lnTo>
                  <a:lnTo>
                    <a:pt x="2512" y="250"/>
                  </a:lnTo>
                  <a:lnTo>
                    <a:pt x="2509" y="249"/>
                  </a:lnTo>
                  <a:lnTo>
                    <a:pt x="2509" y="249"/>
                  </a:lnTo>
                  <a:lnTo>
                    <a:pt x="2491" y="249"/>
                  </a:lnTo>
                  <a:lnTo>
                    <a:pt x="2471" y="247"/>
                  </a:lnTo>
                  <a:lnTo>
                    <a:pt x="2471" y="247"/>
                  </a:lnTo>
                  <a:lnTo>
                    <a:pt x="2467" y="249"/>
                  </a:lnTo>
                  <a:lnTo>
                    <a:pt x="2462" y="250"/>
                  </a:lnTo>
                  <a:lnTo>
                    <a:pt x="2460" y="250"/>
                  </a:lnTo>
                  <a:lnTo>
                    <a:pt x="2457" y="250"/>
                  </a:lnTo>
                  <a:lnTo>
                    <a:pt x="2457" y="250"/>
                  </a:lnTo>
                  <a:lnTo>
                    <a:pt x="2437" y="244"/>
                  </a:lnTo>
                  <a:lnTo>
                    <a:pt x="2425" y="242"/>
                  </a:lnTo>
                  <a:lnTo>
                    <a:pt x="2421" y="242"/>
                  </a:lnTo>
                  <a:lnTo>
                    <a:pt x="2420" y="242"/>
                  </a:lnTo>
                  <a:lnTo>
                    <a:pt x="2420" y="242"/>
                  </a:lnTo>
                  <a:lnTo>
                    <a:pt x="2418" y="244"/>
                  </a:lnTo>
                  <a:lnTo>
                    <a:pt x="2417" y="247"/>
                  </a:lnTo>
                  <a:lnTo>
                    <a:pt x="2415" y="250"/>
                  </a:lnTo>
                  <a:lnTo>
                    <a:pt x="2414" y="252"/>
                  </a:lnTo>
                  <a:lnTo>
                    <a:pt x="2414" y="252"/>
                  </a:lnTo>
                  <a:lnTo>
                    <a:pt x="2413" y="253"/>
                  </a:lnTo>
                  <a:lnTo>
                    <a:pt x="2414" y="256"/>
                  </a:lnTo>
                  <a:lnTo>
                    <a:pt x="2423" y="264"/>
                  </a:lnTo>
                  <a:lnTo>
                    <a:pt x="2423" y="264"/>
                  </a:lnTo>
                  <a:lnTo>
                    <a:pt x="2425" y="270"/>
                  </a:lnTo>
                  <a:lnTo>
                    <a:pt x="2427" y="271"/>
                  </a:lnTo>
                  <a:lnTo>
                    <a:pt x="2425" y="274"/>
                  </a:lnTo>
                  <a:lnTo>
                    <a:pt x="2423" y="277"/>
                  </a:lnTo>
                  <a:lnTo>
                    <a:pt x="2418" y="280"/>
                  </a:lnTo>
                  <a:lnTo>
                    <a:pt x="2418" y="280"/>
                  </a:lnTo>
                  <a:lnTo>
                    <a:pt x="2413" y="281"/>
                  </a:lnTo>
                  <a:lnTo>
                    <a:pt x="2406" y="280"/>
                  </a:lnTo>
                  <a:lnTo>
                    <a:pt x="2400" y="276"/>
                  </a:lnTo>
                  <a:lnTo>
                    <a:pt x="2396" y="271"/>
                  </a:lnTo>
                  <a:lnTo>
                    <a:pt x="2396" y="271"/>
                  </a:lnTo>
                  <a:lnTo>
                    <a:pt x="2393" y="269"/>
                  </a:lnTo>
                  <a:lnTo>
                    <a:pt x="2388" y="267"/>
                  </a:lnTo>
                  <a:lnTo>
                    <a:pt x="2383" y="266"/>
                  </a:lnTo>
                  <a:lnTo>
                    <a:pt x="2381" y="264"/>
                  </a:lnTo>
                  <a:lnTo>
                    <a:pt x="2380" y="262"/>
                  </a:lnTo>
                  <a:lnTo>
                    <a:pt x="2380" y="262"/>
                  </a:lnTo>
                  <a:lnTo>
                    <a:pt x="2380" y="257"/>
                  </a:lnTo>
                  <a:lnTo>
                    <a:pt x="2381" y="256"/>
                  </a:lnTo>
                  <a:lnTo>
                    <a:pt x="2384" y="256"/>
                  </a:lnTo>
                  <a:lnTo>
                    <a:pt x="2388" y="257"/>
                  </a:lnTo>
                  <a:lnTo>
                    <a:pt x="2388" y="257"/>
                  </a:lnTo>
                  <a:lnTo>
                    <a:pt x="2391" y="259"/>
                  </a:lnTo>
                  <a:lnTo>
                    <a:pt x="2396" y="259"/>
                  </a:lnTo>
                  <a:lnTo>
                    <a:pt x="2398" y="257"/>
                  </a:lnTo>
                  <a:lnTo>
                    <a:pt x="2400" y="253"/>
                  </a:lnTo>
                  <a:lnTo>
                    <a:pt x="2400" y="253"/>
                  </a:lnTo>
                  <a:lnTo>
                    <a:pt x="2400" y="252"/>
                  </a:lnTo>
                  <a:lnTo>
                    <a:pt x="2398" y="250"/>
                  </a:lnTo>
                  <a:lnTo>
                    <a:pt x="2393" y="247"/>
                  </a:lnTo>
                  <a:lnTo>
                    <a:pt x="2386" y="246"/>
                  </a:lnTo>
                  <a:lnTo>
                    <a:pt x="2380" y="244"/>
                  </a:lnTo>
                  <a:lnTo>
                    <a:pt x="2380" y="244"/>
                  </a:lnTo>
                  <a:lnTo>
                    <a:pt x="2374" y="247"/>
                  </a:lnTo>
                  <a:lnTo>
                    <a:pt x="2370" y="252"/>
                  </a:lnTo>
                  <a:lnTo>
                    <a:pt x="2366" y="256"/>
                  </a:lnTo>
                  <a:lnTo>
                    <a:pt x="2361" y="260"/>
                  </a:lnTo>
                  <a:lnTo>
                    <a:pt x="2361" y="260"/>
                  </a:lnTo>
                  <a:lnTo>
                    <a:pt x="2357" y="262"/>
                  </a:lnTo>
                  <a:lnTo>
                    <a:pt x="2351" y="262"/>
                  </a:lnTo>
                  <a:lnTo>
                    <a:pt x="2339" y="260"/>
                  </a:lnTo>
                  <a:lnTo>
                    <a:pt x="2327" y="257"/>
                  </a:lnTo>
                  <a:lnTo>
                    <a:pt x="2320" y="256"/>
                  </a:lnTo>
                  <a:lnTo>
                    <a:pt x="2320" y="256"/>
                  </a:lnTo>
                  <a:lnTo>
                    <a:pt x="2317" y="254"/>
                  </a:lnTo>
                  <a:lnTo>
                    <a:pt x="2313" y="254"/>
                  </a:lnTo>
                  <a:lnTo>
                    <a:pt x="2297" y="254"/>
                  </a:lnTo>
                  <a:lnTo>
                    <a:pt x="2282" y="256"/>
                  </a:lnTo>
                  <a:lnTo>
                    <a:pt x="2272" y="259"/>
                  </a:lnTo>
                  <a:lnTo>
                    <a:pt x="2272" y="259"/>
                  </a:lnTo>
                  <a:lnTo>
                    <a:pt x="2270" y="262"/>
                  </a:lnTo>
                  <a:lnTo>
                    <a:pt x="2270" y="266"/>
                  </a:lnTo>
                  <a:lnTo>
                    <a:pt x="2270" y="270"/>
                  </a:lnTo>
                  <a:lnTo>
                    <a:pt x="2269" y="273"/>
                  </a:lnTo>
                  <a:lnTo>
                    <a:pt x="2269" y="273"/>
                  </a:lnTo>
                  <a:lnTo>
                    <a:pt x="2268" y="271"/>
                  </a:lnTo>
                  <a:lnTo>
                    <a:pt x="2266" y="267"/>
                  </a:lnTo>
                  <a:lnTo>
                    <a:pt x="2265" y="257"/>
                  </a:lnTo>
                  <a:lnTo>
                    <a:pt x="2265" y="257"/>
                  </a:lnTo>
                  <a:lnTo>
                    <a:pt x="2263" y="256"/>
                  </a:lnTo>
                  <a:lnTo>
                    <a:pt x="2262" y="254"/>
                  </a:lnTo>
                  <a:lnTo>
                    <a:pt x="2252" y="253"/>
                  </a:lnTo>
                  <a:lnTo>
                    <a:pt x="2252" y="253"/>
                  </a:lnTo>
                  <a:lnTo>
                    <a:pt x="2245" y="253"/>
                  </a:lnTo>
                  <a:lnTo>
                    <a:pt x="2243" y="252"/>
                  </a:lnTo>
                  <a:lnTo>
                    <a:pt x="2243" y="250"/>
                  </a:lnTo>
                  <a:lnTo>
                    <a:pt x="2243" y="250"/>
                  </a:lnTo>
                  <a:lnTo>
                    <a:pt x="2245" y="247"/>
                  </a:lnTo>
                  <a:lnTo>
                    <a:pt x="2245" y="244"/>
                  </a:lnTo>
                  <a:lnTo>
                    <a:pt x="2245" y="243"/>
                  </a:lnTo>
                  <a:lnTo>
                    <a:pt x="2246" y="240"/>
                  </a:lnTo>
                  <a:lnTo>
                    <a:pt x="2246" y="240"/>
                  </a:lnTo>
                  <a:lnTo>
                    <a:pt x="2248" y="237"/>
                  </a:lnTo>
                  <a:lnTo>
                    <a:pt x="2248" y="234"/>
                  </a:lnTo>
                  <a:lnTo>
                    <a:pt x="2242" y="229"/>
                  </a:lnTo>
                  <a:lnTo>
                    <a:pt x="2232" y="223"/>
                  </a:lnTo>
                  <a:lnTo>
                    <a:pt x="2221" y="217"/>
                  </a:lnTo>
                  <a:lnTo>
                    <a:pt x="2221" y="217"/>
                  </a:lnTo>
                  <a:lnTo>
                    <a:pt x="2213" y="215"/>
                  </a:lnTo>
                  <a:lnTo>
                    <a:pt x="2206" y="215"/>
                  </a:lnTo>
                  <a:lnTo>
                    <a:pt x="2188" y="213"/>
                  </a:lnTo>
                  <a:lnTo>
                    <a:pt x="2171" y="215"/>
                  </a:lnTo>
                  <a:lnTo>
                    <a:pt x="2159" y="217"/>
                  </a:lnTo>
                  <a:lnTo>
                    <a:pt x="2159" y="217"/>
                  </a:lnTo>
                  <a:lnTo>
                    <a:pt x="2151" y="219"/>
                  </a:lnTo>
                  <a:lnTo>
                    <a:pt x="2141" y="219"/>
                  </a:lnTo>
                  <a:lnTo>
                    <a:pt x="2122" y="219"/>
                  </a:lnTo>
                  <a:lnTo>
                    <a:pt x="2122" y="219"/>
                  </a:lnTo>
                  <a:lnTo>
                    <a:pt x="2118" y="219"/>
                  </a:lnTo>
                  <a:lnTo>
                    <a:pt x="2118" y="217"/>
                  </a:lnTo>
                  <a:lnTo>
                    <a:pt x="2118" y="215"/>
                  </a:lnTo>
                  <a:lnTo>
                    <a:pt x="2118" y="212"/>
                  </a:lnTo>
                  <a:lnTo>
                    <a:pt x="2118" y="212"/>
                  </a:lnTo>
                  <a:lnTo>
                    <a:pt x="2114" y="207"/>
                  </a:lnTo>
                  <a:lnTo>
                    <a:pt x="2108" y="206"/>
                  </a:lnTo>
                  <a:lnTo>
                    <a:pt x="2101" y="205"/>
                  </a:lnTo>
                  <a:lnTo>
                    <a:pt x="2100" y="205"/>
                  </a:lnTo>
                  <a:lnTo>
                    <a:pt x="2098" y="206"/>
                  </a:lnTo>
                  <a:lnTo>
                    <a:pt x="2098" y="206"/>
                  </a:lnTo>
                  <a:lnTo>
                    <a:pt x="2097" y="207"/>
                  </a:lnTo>
                  <a:lnTo>
                    <a:pt x="2094" y="206"/>
                  </a:lnTo>
                  <a:lnTo>
                    <a:pt x="2093" y="205"/>
                  </a:lnTo>
                  <a:lnTo>
                    <a:pt x="2093" y="203"/>
                  </a:lnTo>
                  <a:lnTo>
                    <a:pt x="2093" y="203"/>
                  </a:lnTo>
                  <a:lnTo>
                    <a:pt x="2090" y="200"/>
                  </a:lnTo>
                  <a:lnTo>
                    <a:pt x="2084" y="198"/>
                  </a:lnTo>
                  <a:lnTo>
                    <a:pt x="2077" y="196"/>
                  </a:lnTo>
                  <a:lnTo>
                    <a:pt x="2071" y="196"/>
                  </a:lnTo>
                  <a:lnTo>
                    <a:pt x="2071" y="196"/>
                  </a:lnTo>
                  <a:lnTo>
                    <a:pt x="2068" y="196"/>
                  </a:lnTo>
                  <a:lnTo>
                    <a:pt x="2067" y="195"/>
                  </a:lnTo>
                  <a:lnTo>
                    <a:pt x="2067" y="192"/>
                  </a:lnTo>
                  <a:lnTo>
                    <a:pt x="2070" y="190"/>
                  </a:lnTo>
                  <a:lnTo>
                    <a:pt x="2070" y="190"/>
                  </a:lnTo>
                  <a:lnTo>
                    <a:pt x="2081" y="190"/>
                  </a:lnTo>
                  <a:lnTo>
                    <a:pt x="2083" y="190"/>
                  </a:lnTo>
                  <a:lnTo>
                    <a:pt x="2084" y="189"/>
                  </a:lnTo>
                  <a:lnTo>
                    <a:pt x="2084" y="188"/>
                  </a:lnTo>
                  <a:lnTo>
                    <a:pt x="2083" y="185"/>
                  </a:lnTo>
                  <a:lnTo>
                    <a:pt x="2083" y="185"/>
                  </a:lnTo>
                  <a:lnTo>
                    <a:pt x="2080" y="182"/>
                  </a:lnTo>
                  <a:lnTo>
                    <a:pt x="2074" y="180"/>
                  </a:lnTo>
                  <a:lnTo>
                    <a:pt x="2057" y="178"/>
                  </a:lnTo>
                  <a:lnTo>
                    <a:pt x="2040" y="176"/>
                  </a:lnTo>
                  <a:lnTo>
                    <a:pt x="2031" y="176"/>
                  </a:lnTo>
                  <a:lnTo>
                    <a:pt x="2031" y="176"/>
                  </a:lnTo>
                  <a:lnTo>
                    <a:pt x="2030" y="178"/>
                  </a:lnTo>
                  <a:lnTo>
                    <a:pt x="2029" y="182"/>
                  </a:lnTo>
                  <a:lnTo>
                    <a:pt x="2027" y="186"/>
                  </a:lnTo>
                  <a:lnTo>
                    <a:pt x="2021" y="192"/>
                  </a:lnTo>
                  <a:lnTo>
                    <a:pt x="2021" y="192"/>
                  </a:lnTo>
                  <a:lnTo>
                    <a:pt x="2019" y="195"/>
                  </a:lnTo>
                  <a:lnTo>
                    <a:pt x="2016" y="196"/>
                  </a:lnTo>
                  <a:lnTo>
                    <a:pt x="2011" y="196"/>
                  </a:lnTo>
                  <a:lnTo>
                    <a:pt x="2010" y="196"/>
                  </a:lnTo>
                  <a:lnTo>
                    <a:pt x="2006" y="193"/>
                  </a:lnTo>
                  <a:lnTo>
                    <a:pt x="2004" y="190"/>
                  </a:lnTo>
                  <a:lnTo>
                    <a:pt x="2004" y="190"/>
                  </a:lnTo>
                  <a:lnTo>
                    <a:pt x="2007" y="188"/>
                  </a:lnTo>
                  <a:lnTo>
                    <a:pt x="2011" y="186"/>
                  </a:lnTo>
                  <a:lnTo>
                    <a:pt x="2016" y="185"/>
                  </a:lnTo>
                  <a:lnTo>
                    <a:pt x="2017" y="185"/>
                  </a:lnTo>
                  <a:lnTo>
                    <a:pt x="2017" y="183"/>
                  </a:lnTo>
                  <a:lnTo>
                    <a:pt x="2017" y="183"/>
                  </a:lnTo>
                  <a:lnTo>
                    <a:pt x="2017" y="182"/>
                  </a:lnTo>
                  <a:lnTo>
                    <a:pt x="2014" y="180"/>
                  </a:lnTo>
                  <a:lnTo>
                    <a:pt x="2009" y="179"/>
                  </a:lnTo>
                  <a:lnTo>
                    <a:pt x="2003" y="179"/>
                  </a:lnTo>
                  <a:lnTo>
                    <a:pt x="2000" y="178"/>
                  </a:lnTo>
                  <a:lnTo>
                    <a:pt x="2000" y="178"/>
                  </a:lnTo>
                  <a:lnTo>
                    <a:pt x="1999" y="175"/>
                  </a:lnTo>
                  <a:lnTo>
                    <a:pt x="2002" y="173"/>
                  </a:lnTo>
                  <a:lnTo>
                    <a:pt x="2004" y="172"/>
                  </a:lnTo>
                  <a:lnTo>
                    <a:pt x="2009" y="173"/>
                  </a:lnTo>
                  <a:lnTo>
                    <a:pt x="2009" y="173"/>
                  </a:lnTo>
                  <a:lnTo>
                    <a:pt x="2019" y="175"/>
                  </a:lnTo>
                  <a:lnTo>
                    <a:pt x="2023" y="175"/>
                  </a:lnTo>
                  <a:lnTo>
                    <a:pt x="2024" y="173"/>
                  </a:lnTo>
                  <a:lnTo>
                    <a:pt x="2024" y="173"/>
                  </a:lnTo>
                  <a:lnTo>
                    <a:pt x="2024" y="172"/>
                  </a:lnTo>
                  <a:lnTo>
                    <a:pt x="2020" y="170"/>
                  </a:lnTo>
                  <a:lnTo>
                    <a:pt x="2009" y="168"/>
                  </a:lnTo>
                  <a:lnTo>
                    <a:pt x="2009" y="168"/>
                  </a:lnTo>
                  <a:lnTo>
                    <a:pt x="1987" y="165"/>
                  </a:lnTo>
                  <a:lnTo>
                    <a:pt x="1976" y="162"/>
                  </a:lnTo>
                  <a:lnTo>
                    <a:pt x="1965" y="162"/>
                  </a:lnTo>
                  <a:lnTo>
                    <a:pt x="1965" y="162"/>
                  </a:lnTo>
                  <a:lnTo>
                    <a:pt x="1956" y="162"/>
                  </a:lnTo>
                  <a:lnTo>
                    <a:pt x="1950" y="161"/>
                  </a:lnTo>
                  <a:lnTo>
                    <a:pt x="1945" y="159"/>
                  </a:lnTo>
                  <a:lnTo>
                    <a:pt x="1940" y="158"/>
                  </a:lnTo>
                  <a:lnTo>
                    <a:pt x="1940" y="158"/>
                  </a:lnTo>
                  <a:lnTo>
                    <a:pt x="1936" y="158"/>
                  </a:lnTo>
                  <a:lnTo>
                    <a:pt x="1935" y="159"/>
                  </a:lnTo>
                  <a:lnTo>
                    <a:pt x="1935" y="162"/>
                  </a:lnTo>
                  <a:lnTo>
                    <a:pt x="1938" y="165"/>
                  </a:lnTo>
                  <a:lnTo>
                    <a:pt x="1938" y="165"/>
                  </a:lnTo>
                  <a:lnTo>
                    <a:pt x="1938" y="166"/>
                  </a:lnTo>
                  <a:lnTo>
                    <a:pt x="1938" y="168"/>
                  </a:lnTo>
                  <a:lnTo>
                    <a:pt x="1933" y="169"/>
                  </a:lnTo>
                  <a:lnTo>
                    <a:pt x="1929" y="170"/>
                  </a:lnTo>
                  <a:lnTo>
                    <a:pt x="1923" y="169"/>
                  </a:lnTo>
                  <a:lnTo>
                    <a:pt x="1923" y="169"/>
                  </a:lnTo>
                  <a:lnTo>
                    <a:pt x="1916" y="170"/>
                  </a:lnTo>
                  <a:lnTo>
                    <a:pt x="1910" y="172"/>
                  </a:lnTo>
                  <a:lnTo>
                    <a:pt x="1908" y="176"/>
                  </a:lnTo>
                  <a:lnTo>
                    <a:pt x="1906" y="178"/>
                  </a:lnTo>
                  <a:lnTo>
                    <a:pt x="1908" y="179"/>
                  </a:lnTo>
                  <a:lnTo>
                    <a:pt x="1908" y="179"/>
                  </a:lnTo>
                  <a:lnTo>
                    <a:pt x="1909" y="182"/>
                  </a:lnTo>
                  <a:lnTo>
                    <a:pt x="1912" y="182"/>
                  </a:lnTo>
                  <a:lnTo>
                    <a:pt x="1915" y="180"/>
                  </a:lnTo>
                  <a:lnTo>
                    <a:pt x="1918" y="180"/>
                  </a:lnTo>
                  <a:lnTo>
                    <a:pt x="1920" y="180"/>
                  </a:lnTo>
                  <a:lnTo>
                    <a:pt x="1920" y="180"/>
                  </a:lnTo>
                  <a:lnTo>
                    <a:pt x="1922" y="180"/>
                  </a:lnTo>
                  <a:lnTo>
                    <a:pt x="1920" y="182"/>
                  </a:lnTo>
                  <a:lnTo>
                    <a:pt x="1918" y="183"/>
                  </a:lnTo>
                  <a:lnTo>
                    <a:pt x="1915" y="186"/>
                  </a:lnTo>
                  <a:lnTo>
                    <a:pt x="1915" y="188"/>
                  </a:lnTo>
                  <a:lnTo>
                    <a:pt x="1916" y="189"/>
                  </a:lnTo>
                  <a:lnTo>
                    <a:pt x="1916" y="189"/>
                  </a:lnTo>
                  <a:lnTo>
                    <a:pt x="1919" y="190"/>
                  </a:lnTo>
                  <a:lnTo>
                    <a:pt x="1920" y="193"/>
                  </a:lnTo>
                  <a:lnTo>
                    <a:pt x="1922" y="199"/>
                  </a:lnTo>
                  <a:lnTo>
                    <a:pt x="1922" y="199"/>
                  </a:lnTo>
                  <a:lnTo>
                    <a:pt x="1920" y="202"/>
                  </a:lnTo>
                  <a:lnTo>
                    <a:pt x="1916" y="202"/>
                  </a:lnTo>
                  <a:lnTo>
                    <a:pt x="1912" y="202"/>
                  </a:lnTo>
                  <a:lnTo>
                    <a:pt x="1909" y="199"/>
                  </a:lnTo>
                  <a:lnTo>
                    <a:pt x="1909" y="199"/>
                  </a:lnTo>
                  <a:lnTo>
                    <a:pt x="1905" y="198"/>
                  </a:lnTo>
                  <a:lnTo>
                    <a:pt x="1902" y="198"/>
                  </a:lnTo>
                  <a:lnTo>
                    <a:pt x="1898" y="198"/>
                  </a:lnTo>
                  <a:lnTo>
                    <a:pt x="1893" y="199"/>
                  </a:lnTo>
                  <a:lnTo>
                    <a:pt x="1893" y="199"/>
                  </a:lnTo>
                  <a:lnTo>
                    <a:pt x="1889" y="199"/>
                  </a:lnTo>
                  <a:lnTo>
                    <a:pt x="1886" y="199"/>
                  </a:lnTo>
                  <a:lnTo>
                    <a:pt x="1885" y="200"/>
                  </a:lnTo>
                  <a:lnTo>
                    <a:pt x="1889" y="202"/>
                  </a:lnTo>
                  <a:lnTo>
                    <a:pt x="1889" y="202"/>
                  </a:lnTo>
                  <a:lnTo>
                    <a:pt x="1893" y="203"/>
                  </a:lnTo>
                  <a:lnTo>
                    <a:pt x="1895" y="205"/>
                  </a:lnTo>
                  <a:lnTo>
                    <a:pt x="1893" y="207"/>
                  </a:lnTo>
                  <a:lnTo>
                    <a:pt x="1889" y="209"/>
                  </a:lnTo>
                  <a:lnTo>
                    <a:pt x="1889" y="209"/>
                  </a:lnTo>
                  <a:lnTo>
                    <a:pt x="1886" y="209"/>
                  </a:lnTo>
                  <a:lnTo>
                    <a:pt x="1883" y="207"/>
                  </a:lnTo>
                  <a:lnTo>
                    <a:pt x="1881" y="205"/>
                  </a:lnTo>
                  <a:lnTo>
                    <a:pt x="1879" y="202"/>
                  </a:lnTo>
                  <a:lnTo>
                    <a:pt x="1878" y="200"/>
                  </a:lnTo>
                  <a:lnTo>
                    <a:pt x="1876" y="200"/>
                  </a:lnTo>
                  <a:lnTo>
                    <a:pt x="1876" y="200"/>
                  </a:lnTo>
                  <a:lnTo>
                    <a:pt x="1871" y="200"/>
                  </a:lnTo>
                  <a:lnTo>
                    <a:pt x="1864" y="199"/>
                  </a:lnTo>
                  <a:lnTo>
                    <a:pt x="1856" y="198"/>
                  </a:lnTo>
                  <a:lnTo>
                    <a:pt x="1851" y="196"/>
                  </a:lnTo>
                  <a:lnTo>
                    <a:pt x="1851" y="196"/>
                  </a:lnTo>
                  <a:lnTo>
                    <a:pt x="1846" y="198"/>
                  </a:lnTo>
                  <a:lnTo>
                    <a:pt x="1842" y="199"/>
                  </a:lnTo>
                  <a:lnTo>
                    <a:pt x="1838" y="202"/>
                  </a:lnTo>
                  <a:lnTo>
                    <a:pt x="1832" y="203"/>
                  </a:lnTo>
                  <a:lnTo>
                    <a:pt x="1832" y="203"/>
                  </a:lnTo>
                  <a:lnTo>
                    <a:pt x="1825" y="202"/>
                  </a:lnTo>
                  <a:lnTo>
                    <a:pt x="1818" y="200"/>
                  </a:lnTo>
                  <a:lnTo>
                    <a:pt x="1812" y="198"/>
                  </a:lnTo>
                  <a:lnTo>
                    <a:pt x="1808" y="193"/>
                  </a:lnTo>
                  <a:lnTo>
                    <a:pt x="1808" y="193"/>
                  </a:lnTo>
                  <a:lnTo>
                    <a:pt x="1807" y="190"/>
                  </a:lnTo>
                  <a:lnTo>
                    <a:pt x="1804" y="189"/>
                  </a:lnTo>
                  <a:lnTo>
                    <a:pt x="1802" y="190"/>
                  </a:lnTo>
                  <a:lnTo>
                    <a:pt x="1800" y="193"/>
                  </a:lnTo>
                  <a:lnTo>
                    <a:pt x="1800" y="193"/>
                  </a:lnTo>
                  <a:lnTo>
                    <a:pt x="1797" y="198"/>
                  </a:lnTo>
                  <a:lnTo>
                    <a:pt x="1795" y="203"/>
                  </a:lnTo>
                  <a:lnTo>
                    <a:pt x="1794" y="207"/>
                  </a:lnTo>
                  <a:lnTo>
                    <a:pt x="1791" y="209"/>
                  </a:lnTo>
                  <a:lnTo>
                    <a:pt x="1791" y="209"/>
                  </a:lnTo>
                  <a:lnTo>
                    <a:pt x="1788" y="212"/>
                  </a:lnTo>
                  <a:lnTo>
                    <a:pt x="1785" y="215"/>
                  </a:lnTo>
                  <a:lnTo>
                    <a:pt x="1784" y="219"/>
                  </a:lnTo>
                  <a:lnTo>
                    <a:pt x="1781" y="222"/>
                  </a:lnTo>
                  <a:lnTo>
                    <a:pt x="1781" y="222"/>
                  </a:lnTo>
                  <a:lnTo>
                    <a:pt x="1778" y="222"/>
                  </a:lnTo>
                  <a:lnTo>
                    <a:pt x="1775" y="220"/>
                  </a:lnTo>
                  <a:lnTo>
                    <a:pt x="1774" y="219"/>
                  </a:lnTo>
                  <a:lnTo>
                    <a:pt x="1771" y="219"/>
                  </a:lnTo>
                  <a:lnTo>
                    <a:pt x="1771" y="219"/>
                  </a:lnTo>
                  <a:lnTo>
                    <a:pt x="1768" y="217"/>
                  </a:lnTo>
                  <a:lnTo>
                    <a:pt x="1765" y="216"/>
                  </a:lnTo>
                  <a:lnTo>
                    <a:pt x="1757" y="210"/>
                  </a:lnTo>
                  <a:lnTo>
                    <a:pt x="1750" y="202"/>
                  </a:lnTo>
                  <a:lnTo>
                    <a:pt x="1747" y="198"/>
                  </a:lnTo>
                  <a:lnTo>
                    <a:pt x="1747" y="198"/>
                  </a:lnTo>
                  <a:lnTo>
                    <a:pt x="1744" y="192"/>
                  </a:lnTo>
                  <a:lnTo>
                    <a:pt x="1740" y="188"/>
                  </a:lnTo>
                  <a:lnTo>
                    <a:pt x="1733" y="180"/>
                  </a:lnTo>
                  <a:lnTo>
                    <a:pt x="1733" y="180"/>
                  </a:lnTo>
                  <a:lnTo>
                    <a:pt x="1731" y="179"/>
                  </a:lnTo>
                  <a:lnTo>
                    <a:pt x="1733" y="179"/>
                  </a:lnTo>
                  <a:lnTo>
                    <a:pt x="1736" y="179"/>
                  </a:lnTo>
                  <a:lnTo>
                    <a:pt x="1738" y="180"/>
                  </a:lnTo>
                  <a:lnTo>
                    <a:pt x="1738" y="180"/>
                  </a:lnTo>
                  <a:lnTo>
                    <a:pt x="1741" y="182"/>
                  </a:lnTo>
                  <a:lnTo>
                    <a:pt x="1744" y="183"/>
                  </a:lnTo>
                  <a:lnTo>
                    <a:pt x="1747" y="183"/>
                  </a:lnTo>
                  <a:lnTo>
                    <a:pt x="1750" y="182"/>
                  </a:lnTo>
                  <a:lnTo>
                    <a:pt x="1750" y="182"/>
                  </a:lnTo>
                  <a:lnTo>
                    <a:pt x="1753" y="179"/>
                  </a:lnTo>
                  <a:lnTo>
                    <a:pt x="1753" y="176"/>
                  </a:lnTo>
                  <a:lnTo>
                    <a:pt x="1751" y="172"/>
                  </a:lnTo>
                  <a:lnTo>
                    <a:pt x="1747" y="170"/>
                  </a:lnTo>
                  <a:lnTo>
                    <a:pt x="1747" y="170"/>
                  </a:lnTo>
                  <a:lnTo>
                    <a:pt x="1744" y="170"/>
                  </a:lnTo>
                  <a:lnTo>
                    <a:pt x="1743" y="168"/>
                  </a:lnTo>
                  <a:lnTo>
                    <a:pt x="1744" y="166"/>
                  </a:lnTo>
                  <a:lnTo>
                    <a:pt x="1747" y="165"/>
                  </a:lnTo>
                  <a:lnTo>
                    <a:pt x="1747" y="165"/>
                  </a:lnTo>
                  <a:lnTo>
                    <a:pt x="1747" y="163"/>
                  </a:lnTo>
                  <a:lnTo>
                    <a:pt x="1747" y="163"/>
                  </a:lnTo>
                  <a:lnTo>
                    <a:pt x="1744" y="159"/>
                  </a:lnTo>
                  <a:lnTo>
                    <a:pt x="1743" y="155"/>
                  </a:lnTo>
                  <a:lnTo>
                    <a:pt x="1743" y="155"/>
                  </a:lnTo>
                  <a:lnTo>
                    <a:pt x="1743" y="153"/>
                  </a:lnTo>
                  <a:lnTo>
                    <a:pt x="1743" y="153"/>
                  </a:lnTo>
                  <a:lnTo>
                    <a:pt x="1744" y="152"/>
                  </a:lnTo>
                  <a:lnTo>
                    <a:pt x="1744" y="151"/>
                  </a:lnTo>
                  <a:lnTo>
                    <a:pt x="1743" y="149"/>
                  </a:lnTo>
                  <a:lnTo>
                    <a:pt x="1740" y="148"/>
                  </a:lnTo>
                  <a:lnTo>
                    <a:pt x="1740" y="148"/>
                  </a:lnTo>
                  <a:lnTo>
                    <a:pt x="1736" y="146"/>
                  </a:lnTo>
                  <a:lnTo>
                    <a:pt x="1733" y="145"/>
                  </a:lnTo>
                  <a:lnTo>
                    <a:pt x="1730" y="142"/>
                  </a:lnTo>
                  <a:lnTo>
                    <a:pt x="1728" y="141"/>
                  </a:lnTo>
                  <a:lnTo>
                    <a:pt x="1728" y="141"/>
                  </a:lnTo>
                  <a:lnTo>
                    <a:pt x="1728" y="139"/>
                  </a:lnTo>
                  <a:lnTo>
                    <a:pt x="1726" y="139"/>
                  </a:lnTo>
                  <a:lnTo>
                    <a:pt x="1718" y="138"/>
                  </a:lnTo>
                  <a:lnTo>
                    <a:pt x="1710" y="139"/>
                  </a:lnTo>
                  <a:lnTo>
                    <a:pt x="1708" y="139"/>
                  </a:lnTo>
                  <a:lnTo>
                    <a:pt x="1707" y="141"/>
                  </a:lnTo>
                  <a:lnTo>
                    <a:pt x="1707" y="141"/>
                  </a:lnTo>
                  <a:lnTo>
                    <a:pt x="1707" y="142"/>
                  </a:lnTo>
                  <a:lnTo>
                    <a:pt x="1704" y="143"/>
                  </a:lnTo>
                  <a:lnTo>
                    <a:pt x="1703" y="142"/>
                  </a:lnTo>
                  <a:lnTo>
                    <a:pt x="1701" y="141"/>
                  </a:lnTo>
                  <a:lnTo>
                    <a:pt x="1701" y="141"/>
                  </a:lnTo>
                  <a:lnTo>
                    <a:pt x="1701" y="139"/>
                  </a:lnTo>
                  <a:lnTo>
                    <a:pt x="1701" y="138"/>
                  </a:lnTo>
                  <a:lnTo>
                    <a:pt x="1697" y="138"/>
                  </a:lnTo>
                  <a:lnTo>
                    <a:pt x="1683" y="135"/>
                  </a:lnTo>
                  <a:lnTo>
                    <a:pt x="1683" y="135"/>
                  </a:lnTo>
                  <a:lnTo>
                    <a:pt x="1677" y="132"/>
                  </a:lnTo>
                  <a:lnTo>
                    <a:pt x="1674" y="129"/>
                  </a:lnTo>
                  <a:lnTo>
                    <a:pt x="1671" y="126"/>
                  </a:lnTo>
                  <a:lnTo>
                    <a:pt x="1669" y="125"/>
                  </a:lnTo>
                  <a:lnTo>
                    <a:pt x="1669" y="125"/>
                  </a:lnTo>
                  <a:lnTo>
                    <a:pt x="1669" y="125"/>
                  </a:lnTo>
                  <a:lnTo>
                    <a:pt x="1667" y="126"/>
                  </a:lnTo>
                  <a:lnTo>
                    <a:pt x="1666" y="129"/>
                  </a:lnTo>
                  <a:lnTo>
                    <a:pt x="1664" y="132"/>
                  </a:lnTo>
                  <a:lnTo>
                    <a:pt x="1663" y="132"/>
                  </a:lnTo>
                  <a:lnTo>
                    <a:pt x="1662" y="132"/>
                  </a:lnTo>
                  <a:lnTo>
                    <a:pt x="1662" y="132"/>
                  </a:lnTo>
                  <a:lnTo>
                    <a:pt x="1657" y="132"/>
                  </a:lnTo>
                  <a:lnTo>
                    <a:pt x="1654" y="133"/>
                  </a:lnTo>
                  <a:lnTo>
                    <a:pt x="1653" y="136"/>
                  </a:lnTo>
                  <a:lnTo>
                    <a:pt x="1653" y="141"/>
                  </a:lnTo>
                  <a:lnTo>
                    <a:pt x="1653" y="141"/>
                  </a:lnTo>
                  <a:lnTo>
                    <a:pt x="1654" y="145"/>
                  </a:lnTo>
                  <a:lnTo>
                    <a:pt x="1654" y="146"/>
                  </a:lnTo>
                  <a:lnTo>
                    <a:pt x="1653" y="152"/>
                  </a:lnTo>
                  <a:lnTo>
                    <a:pt x="1653" y="152"/>
                  </a:lnTo>
                  <a:lnTo>
                    <a:pt x="1653" y="155"/>
                  </a:lnTo>
                  <a:lnTo>
                    <a:pt x="1650" y="156"/>
                  </a:lnTo>
                  <a:lnTo>
                    <a:pt x="1644" y="153"/>
                  </a:lnTo>
                  <a:lnTo>
                    <a:pt x="1644" y="153"/>
                  </a:lnTo>
                  <a:lnTo>
                    <a:pt x="1640" y="153"/>
                  </a:lnTo>
                  <a:lnTo>
                    <a:pt x="1637" y="155"/>
                  </a:lnTo>
                  <a:lnTo>
                    <a:pt x="1632" y="156"/>
                  </a:lnTo>
                  <a:lnTo>
                    <a:pt x="1625" y="155"/>
                  </a:lnTo>
                  <a:lnTo>
                    <a:pt x="1625" y="155"/>
                  </a:lnTo>
                  <a:lnTo>
                    <a:pt x="1616" y="153"/>
                  </a:lnTo>
                  <a:lnTo>
                    <a:pt x="1609" y="153"/>
                  </a:lnTo>
                  <a:lnTo>
                    <a:pt x="1605" y="153"/>
                  </a:lnTo>
                  <a:lnTo>
                    <a:pt x="1603" y="151"/>
                  </a:lnTo>
                  <a:lnTo>
                    <a:pt x="1603" y="151"/>
                  </a:lnTo>
                  <a:lnTo>
                    <a:pt x="1600" y="149"/>
                  </a:lnTo>
                  <a:lnTo>
                    <a:pt x="1599" y="148"/>
                  </a:lnTo>
                  <a:lnTo>
                    <a:pt x="1598" y="148"/>
                  </a:lnTo>
                  <a:lnTo>
                    <a:pt x="1596" y="151"/>
                  </a:lnTo>
                  <a:lnTo>
                    <a:pt x="1596" y="151"/>
                  </a:lnTo>
                  <a:lnTo>
                    <a:pt x="1595" y="151"/>
                  </a:lnTo>
                  <a:lnTo>
                    <a:pt x="1592" y="152"/>
                  </a:lnTo>
                  <a:lnTo>
                    <a:pt x="1585" y="152"/>
                  </a:lnTo>
                  <a:lnTo>
                    <a:pt x="1578" y="151"/>
                  </a:lnTo>
                  <a:lnTo>
                    <a:pt x="1575" y="149"/>
                  </a:lnTo>
                  <a:lnTo>
                    <a:pt x="1573" y="146"/>
                  </a:lnTo>
                  <a:lnTo>
                    <a:pt x="1573" y="146"/>
                  </a:lnTo>
                  <a:lnTo>
                    <a:pt x="1573" y="143"/>
                  </a:lnTo>
                  <a:lnTo>
                    <a:pt x="1575" y="142"/>
                  </a:lnTo>
                  <a:lnTo>
                    <a:pt x="1580" y="139"/>
                  </a:lnTo>
                  <a:lnTo>
                    <a:pt x="1580" y="139"/>
                  </a:lnTo>
                  <a:lnTo>
                    <a:pt x="1580" y="138"/>
                  </a:lnTo>
                  <a:lnTo>
                    <a:pt x="1578" y="138"/>
                  </a:lnTo>
                  <a:lnTo>
                    <a:pt x="1573" y="136"/>
                  </a:lnTo>
                  <a:lnTo>
                    <a:pt x="1566" y="136"/>
                  </a:lnTo>
                  <a:lnTo>
                    <a:pt x="1566" y="136"/>
                  </a:lnTo>
                  <a:lnTo>
                    <a:pt x="1558" y="136"/>
                  </a:lnTo>
                  <a:lnTo>
                    <a:pt x="1551" y="133"/>
                  </a:lnTo>
                  <a:lnTo>
                    <a:pt x="1543" y="132"/>
                  </a:lnTo>
                  <a:lnTo>
                    <a:pt x="1536" y="132"/>
                  </a:lnTo>
                  <a:lnTo>
                    <a:pt x="1536" y="132"/>
                  </a:lnTo>
                  <a:lnTo>
                    <a:pt x="1512" y="135"/>
                  </a:lnTo>
                  <a:lnTo>
                    <a:pt x="1495" y="138"/>
                  </a:lnTo>
                  <a:lnTo>
                    <a:pt x="1495" y="138"/>
                  </a:lnTo>
                  <a:lnTo>
                    <a:pt x="1495" y="138"/>
                  </a:lnTo>
                  <a:lnTo>
                    <a:pt x="1495" y="139"/>
                  </a:lnTo>
                  <a:lnTo>
                    <a:pt x="1495" y="142"/>
                  </a:lnTo>
                  <a:lnTo>
                    <a:pt x="1495" y="145"/>
                  </a:lnTo>
                  <a:lnTo>
                    <a:pt x="1495" y="145"/>
                  </a:lnTo>
                  <a:lnTo>
                    <a:pt x="1494" y="146"/>
                  </a:lnTo>
                  <a:lnTo>
                    <a:pt x="1494" y="146"/>
                  </a:lnTo>
                  <a:lnTo>
                    <a:pt x="1492" y="145"/>
                  </a:lnTo>
                  <a:lnTo>
                    <a:pt x="1491" y="145"/>
                  </a:lnTo>
                  <a:lnTo>
                    <a:pt x="1491" y="141"/>
                  </a:lnTo>
                  <a:lnTo>
                    <a:pt x="1491" y="135"/>
                  </a:lnTo>
                  <a:lnTo>
                    <a:pt x="1491" y="131"/>
                  </a:lnTo>
                  <a:lnTo>
                    <a:pt x="1491" y="131"/>
                  </a:lnTo>
                  <a:lnTo>
                    <a:pt x="1489" y="126"/>
                  </a:lnTo>
                  <a:lnTo>
                    <a:pt x="1487" y="125"/>
                  </a:lnTo>
                  <a:lnTo>
                    <a:pt x="1484" y="126"/>
                  </a:lnTo>
                  <a:lnTo>
                    <a:pt x="1482" y="128"/>
                  </a:lnTo>
                  <a:lnTo>
                    <a:pt x="1482" y="128"/>
                  </a:lnTo>
                  <a:lnTo>
                    <a:pt x="1482" y="129"/>
                  </a:lnTo>
                  <a:lnTo>
                    <a:pt x="1481" y="131"/>
                  </a:lnTo>
                  <a:lnTo>
                    <a:pt x="1477" y="132"/>
                  </a:lnTo>
                  <a:lnTo>
                    <a:pt x="1471" y="132"/>
                  </a:lnTo>
                  <a:lnTo>
                    <a:pt x="1467" y="131"/>
                  </a:lnTo>
                  <a:lnTo>
                    <a:pt x="1467" y="131"/>
                  </a:lnTo>
                  <a:lnTo>
                    <a:pt x="1460" y="125"/>
                  </a:lnTo>
                  <a:lnTo>
                    <a:pt x="1454" y="124"/>
                  </a:lnTo>
                  <a:lnTo>
                    <a:pt x="1448" y="121"/>
                  </a:lnTo>
                  <a:lnTo>
                    <a:pt x="1448" y="121"/>
                  </a:lnTo>
                  <a:lnTo>
                    <a:pt x="1444" y="121"/>
                  </a:lnTo>
                  <a:lnTo>
                    <a:pt x="1441" y="121"/>
                  </a:lnTo>
                  <a:lnTo>
                    <a:pt x="1434" y="125"/>
                  </a:lnTo>
                  <a:lnTo>
                    <a:pt x="1430" y="128"/>
                  </a:lnTo>
                  <a:lnTo>
                    <a:pt x="1430" y="131"/>
                  </a:lnTo>
                  <a:lnTo>
                    <a:pt x="1430" y="132"/>
                  </a:lnTo>
                  <a:lnTo>
                    <a:pt x="1430" y="132"/>
                  </a:lnTo>
                  <a:lnTo>
                    <a:pt x="1433" y="133"/>
                  </a:lnTo>
                  <a:lnTo>
                    <a:pt x="1435" y="133"/>
                  </a:lnTo>
                  <a:lnTo>
                    <a:pt x="1438" y="133"/>
                  </a:lnTo>
                  <a:lnTo>
                    <a:pt x="1440" y="133"/>
                  </a:lnTo>
                  <a:lnTo>
                    <a:pt x="1440" y="133"/>
                  </a:lnTo>
                  <a:lnTo>
                    <a:pt x="1438" y="135"/>
                  </a:lnTo>
                  <a:lnTo>
                    <a:pt x="1437" y="136"/>
                  </a:lnTo>
                  <a:lnTo>
                    <a:pt x="1430" y="138"/>
                  </a:lnTo>
                  <a:lnTo>
                    <a:pt x="1423" y="138"/>
                  </a:lnTo>
                  <a:lnTo>
                    <a:pt x="1421" y="139"/>
                  </a:lnTo>
                  <a:lnTo>
                    <a:pt x="1420" y="139"/>
                  </a:lnTo>
                  <a:lnTo>
                    <a:pt x="1420" y="139"/>
                  </a:lnTo>
                  <a:lnTo>
                    <a:pt x="1418" y="141"/>
                  </a:lnTo>
                  <a:lnTo>
                    <a:pt x="1417" y="142"/>
                  </a:lnTo>
                  <a:lnTo>
                    <a:pt x="1410" y="145"/>
                  </a:lnTo>
                  <a:lnTo>
                    <a:pt x="1396" y="148"/>
                  </a:lnTo>
                  <a:lnTo>
                    <a:pt x="1396" y="148"/>
                  </a:lnTo>
                  <a:lnTo>
                    <a:pt x="1378" y="151"/>
                  </a:lnTo>
                  <a:lnTo>
                    <a:pt x="1374" y="153"/>
                  </a:lnTo>
                  <a:lnTo>
                    <a:pt x="1368" y="156"/>
                  </a:lnTo>
                  <a:lnTo>
                    <a:pt x="1368" y="156"/>
                  </a:lnTo>
                  <a:lnTo>
                    <a:pt x="1366" y="158"/>
                  </a:lnTo>
                  <a:lnTo>
                    <a:pt x="1366" y="155"/>
                  </a:lnTo>
                  <a:lnTo>
                    <a:pt x="1368" y="151"/>
                  </a:lnTo>
                  <a:lnTo>
                    <a:pt x="1373" y="145"/>
                  </a:lnTo>
                  <a:lnTo>
                    <a:pt x="1373" y="145"/>
                  </a:lnTo>
                  <a:lnTo>
                    <a:pt x="1377" y="142"/>
                  </a:lnTo>
                  <a:lnTo>
                    <a:pt x="1381" y="141"/>
                  </a:lnTo>
                  <a:lnTo>
                    <a:pt x="1386" y="139"/>
                  </a:lnTo>
                  <a:lnTo>
                    <a:pt x="1388" y="138"/>
                  </a:lnTo>
                  <a:lnTo>
                    <a:pt x="1388" y="138"/>
                  </a:lnTo>
                  <a:lnTo>
                    <a:pt x="1391" y="135"/>
                  </a:lnTo>
                  <a:lnTo>
                    <a:pt x="1394" y="133"/>
                  </a:lnTo>
                  <a:lnTo>
                    <a:pt x="1405" y="132"/>
                  </a:lnTo>
                  <a:lnTo>
                    <a:pt x="1405" y="132"/>
                  </a:lnTo>
                  <a:lnTo>
                    <a:pt x="1411" y="131"/>
                  </a:lnTo>
                  <a:lnTo>
                    <a:pt x="1414" y="128"/>
                  </a:lnTo>
                  <a:lnTo>
                    <a:pt x="1415" y="125"/>
                  </a:lnTo>
                  <a:lnTo>
                    <a:pt x="1418" y="124"/>
                  </a:lnTo>
                  <a:lnTo>
                    <a:pt x="1418" y="124"/>
                  </a:lnTo>
                  <a:lnTo>
                    <a:pt x="1427" y="119"/>
                  </a:lnTo>
                  <a:lnTo>
                    <a:pt x="1433" y="116"/>
                  </a:lnTo>
                  <a:lnTo>
                    <a:pt x="1435" y="114"/>
                  </a:lnTo>
                  <a:lnTo>
                    <a:pt x="1435" y="114"/>
                  </a:lnTo>
                  <a:lnTo>
                    <a:pt x="1440" y="109"/>
                  </a:lnTo>
                  <a:lnTo>
                    <a:pt x="1448" y="106"/>
                  </a:lnTo>
                  <a:lnTo>
                    <a:pt x="1457" y="104"/>
                  </a:lnTo>
                  <a:lnTo>
                    <a:pt x="1462" y="102"/>
                  </a:lnTo>
                  <a:lnTo>
                    <a:pt x="1462" y="102"/>
                  </a:lnTo>
                  <a:lnTo>
                    <a:pt x="1465" y="101"/>
                  </a:lnTo>
                  <a:lnTo>
                    <a:pt x="1467" y="98"/>
                  </a:lnTo>
                  <a:lnTo>
                    <a:pt x="1468" y="95"/>
                  </a:lnTo>
                  <a:lnTo>
                    <a:pt x="1469" y="94"/>
                  </a:lnTo>
                  <a:lnTo>
                    <a:pt x="1469" y="94"/>
                  </a:lnTo>
                  <a:lnTo>
                    <a:pt x="1479" y="91"/>
                  </a:lnTo>
                  <a:lnTo>
                    <a:pt x="1489" y="87"/>
                  </a:lnTo>
                  <a:lnTo>
                    <a:pt x="1489" y="87"/>
                  </a:lnTo>
                  <a:lnTo>
                    <a:pt x="1492" y="84"/>
                  </a:lnTo>
                  <a:lnTo>
                    <a:pt x="1495" y="81"/>
                  </a:lnTo>
                  <a:lnTo>
                    <a:pt x="1497" y="77"/>
                  </a:lnTo>
                  <a:lnTo>
                    <a:pt x="1497" y="77"/>
                  </a:lnTo>
                  <a:lnTo>
                    <a:pt x="1497" y="75"/>
                  </a:lnTo>
                  <a:lnTo>
                    <a:pt x="1494" y="74"/>
                  </a:lnTo>
                  <a:lnTo>
                    <a:pt x="1491" y="72"/>
                  </a:lnTo>
                  <a:lnTo>
                    <a:pt x="1489" y="71"/>
                  </a:lnTo>
                  <a:lnTo>
                    <a:pt x="1489" y="71"/>
                  </a:lnTo>
                  <a:lnTo>
                    <a:pt x="1489" y="69"/>
                  </a:lnTo>
                  <a:lnTo>
                    <a:pt x="1492" y="69"/>
                  </a:lnTo>
                  <a:lnTo>
                    <a:pt x="1498" y="68"/>
                  </a:lnTo>
                  <a:lnTo>
                    <a:pt x="1498" y="68"/>
                  </a:lnTo>
                  <a:lnTo>
                    <a:pt x="1499" y="65"/>
                  </a:lnTo>
                  <a:lnTo>
                    <a:pt x="1499" y="64"/>
                  </a:lnTo>
                  <a:lnTo>
                    <a:pt x="1497" y="61"/>
                  </a:lnTo>
                  <a:lnTo>
                    <a:pt x="1494" y="61"/>
                  </a:lnTo>
                  <a:lnTo>
                    <a:pt x="1494" y="61"/>
                  </a:lnTo>
                  <a:lnTo>
                    <a:pt x="1492" y="61"/>
                  </a:lnTo>
                  <a:lnTo>
                    <a:pt x="1492" y="58"/>
                  </a:lnTo>
                  <a:lnTo>
                    <a:pt x="1494" y="55"/>
                  </a:lnTo>
                  <a:lnTo>
                    <a:pt x="1492" y="52"/>
                  </a:lnTo>
                  <a:lnTo>
                    <a:pt x="1492" y="52"/>
                  </a:lnTo>
                  <a:lnTo>
                    <a:pt x="1491" y="51"/>
                  </a:lnTo>
                  <a:lnTo>
                    <a:pt x="1489" y="51"/>
                  </a:lnTo>
                  <a:lnTo>
                    <a:pt x="1485" y="52"/>
                  </a:lnTo>
                  <a:lnTo>
                    <a:pt x="1482" y="52"/>
                  </a:lnTo>
                  <a:lnTo>
                    <a:pt x="1482" y="52"/>
                  </a:lnTo>
                  <a:lnTo>
                    <a:pt x="1482" y="51"/>
                  </a:lnTo>
                  <a:lnTo>
                    <a:pt x="1482" y="51"/>
                  </a:lnTo>
                  <a:lnTo>
                    <a:pt x="1481" y="44"/>
                  </a:lnTo>
                  <a:lnTo>
                    <a:pt x="1481" y="41"/>
                  </a:lnTo>
                  <a:lnTo>
                    <a:pt x="1478" y="38"/>
                  </a:lnTo>
                  <a:lnTo>
                    <a:pt x="1478" y="38"/>
                  </a:lnTo>
                  <a:lnTo>
                    <a:pt x="1477" y="37"/>
                  </a:lnTo>
                  <a:lnTo>
                    <a:pt x="1472" y="38"/>
                  </a:lnTo>
                  <a:lnTo>
                    <a:pt x="1469" y="40"/>
                  </a:lnTo>
                  <a:lnTo>
                    <a:pt x="1467" y="40"/>
                  </a:lnTo>
                  <a:lnTo>
                    <a:pt x="1465" y="38"/>
                  </a:lnTo>
                  <a:lnTo>
                    <a:pt x="1465" y="38"/>
                  </a:lnTo>
                  <a:lnTo>
                    <a:pt x="1458" y="35"/>
                  </a:lnTo>
                  <a:lnTo>
                    <a:pt x="1451" y="32"/>
                  </a:lnTo>
                  <a:lnTo>
                    <a:pt x="1444" y="32"/>
                  </a:lnTo>
                  <a:lnTo>
                    <a:pt x="1441" y="32"/>
                  </a:lnTo>
                  <a:lnTo>
                    <a:pt x="1441" y="32"/>
                  </a:lnTo>
                  <a:lnTo>
                    <a:pt x="1440" y="34"/>
                  </a:lnTo>
                  <a:lnTo>
                    <a:pt x="1437" y="32"/>
                  </a:lnTo>
                  <a:lnTo>
                    <a:pt x="1434" y="31"/>
                  </a:lnTo>
                  <a:lnTo>
                    <a:pt x="1431" y="32"/>
                  </a:lnTo>
                  <a:lnTo>
                    <a:pt x="1431" y="32"/>
                  </a:lnTo>
                  <a:lnTo>
                    <a:pt x="1428" y="32"/>
                  </a:lnTo>
                  <a:lnTo>
                    <a:pt x="1423" y="34"/>
                  </a:lnTo>
                  <a:lnTo>
                    <a:pt x="1411" y="32"/>
                  </a:lnTo>
                  <a:lnTo>
                    <a:pt x="1411" y="32"/>
                  </a:lnTo>
                  <a:lnTo>
                    <a:pt x="1408" y="32"/>
                  </a:lnTo>
                  <a:lnTo>
                    <a:pt x="1405" y="34"/>
                  </a:lnTo>
                  <a:lnTo>
                    <a:pt x="1403" y="35"/>
                  </a:lnTo>
                  <a:lnTo>
                    <a:pt x="1401" y="38"/>
                  </a:lnTo>
                  <a:lnTo>
                    <a:pt x="1401" y="38"/>
                  </a:lnTo>
                  <a:lnTo>
                    <a:pt x="1400" y="40"/>
                  </a:lnTo>
                  <a:lnTo>
                    <a:pt x="1398" y="41"/>
                  </a:lnTo>
                  <a:lnTo>
                    <a:pt x="1393" y="41"/>
                  </a:lnTo>
                  <a:lnTo>
                    <a:pt x="1381" y="40"/>
                  </a:lnTo>
                  <a:lnTo>
                    <a:pt x="1381" y="40"/>
                  </a:lnTo>
                  <a:lnTo>
                    <a:pt x="1381" y="40"/>
                  </a:lnTo>
                  <a:lnTo>
                    <a:pt x="1381" y="38"/>
                  </a:lnTo>
                  <a:lnTo>
                    <a:pt x="1386" y="34"/>
                  </a:lnTo>
                  <a:lnTo>
                    <a:pt x="1390" y="28"/>
                  </a:lnTo>
                  <a:lnTo>
                    <a:pt x="1393" y="25"/>
                  </a:lnTo>
                  <a:lnTo>
                    <a:pt x="1393" y="25"/>
                  </a:lnTo>
                  <a:lnTo>
                    <a:pt x="1388" y="24"/>
                  </a:lnTo>
                  <a:lnTo>
                    <a:pt x="1380" y="24"/>
                  </a:lnTo>
                  <a:lnTo>
                    <a:pt x="1371" y="24"/>
                  </a:lnTo>
                  <a:lnTo>
                    <a:pt x="1367" y="24"/>
                  </a:lnTo>
                  <a:lnTo>
                    <a:pt x="1367" y="24"/>
                  </a:lnTo>
                  <a:lnTo>
                    <a:pt x="1364" y="23"/>
                  </a:lnTo>
                  <a:lnTo>
                    <a:pt x="1359" y="21"/>
                  </a:lnTo>
                  <a:lnTo>
                    <a:pt x="1347" y="21"/>
                  </a:lnTo>
                  <a:lnTo>
                    <a:pt x="1347" y="21"/>
                  </a:lnTo>
                  <a:lnTo>
                    <a:pt x="1346" y="20"/>
                  </a:lnTo>
                  <a:lnTo>
                    <a:pt x="1346" y="20"/>
                  </a:lnTo>
                  <a:lnTo>
                    <a:pt x="1353" y="18"/>
                  </a:lnTo>
                  <a:lnTo>
                    <a:pt x="1353" y="18"/>
                  </a:lnTo>
                  <a:lnTo>
                    <a:pt x="1356" y="18"/>
                  </a:lnTo>
                  <a:lnTo>
                    <a:pt x="1360" y="15"/>
                  </a:lnTo>
                  <a:lnTo>
                    <a:pt x="1367" y="13"/>
                  </a:lnTo>
                  <a:lnTo>
                    <a:pt x="1367" y="13"/>
                  </a:lnTo>
                  <a:lnTo>
                    <a:pt x="1370" y="13"/>
                  </a:lnTo>
                  <a:lnTo>
                    <a:pt x="1371" y="11"/>
                  </a:lnTo>
                  <a:lnTo>
                    <a:pt x="1368" y="7"/>
                  </a:lnTo>
                  <a:lnTo>
                    <a:pt x="1368" y="7"/>
                  </a:lnTo>
                  <a:lnTo>
                    <a:pt x="1367" y="5"/>
                  </a:lnTo>
                  <a:lnTo>
                    <a:pt x="1363" y="4"/>
                  </a:lnTo>
                  <a:lnTo>
                    <a:pt x="1356" y="4"/>
                  </a:lnTo>
                  <a:lnTo>
                    <a:pt x="1356" y="4"/>
                  </a:lnTo>
                  <a:lnTo>
                    <a:pt x="1347" y="1"/>
                  </a:lnTo>
                  <a:lnTo>
                    <a:pt x="1339" y="0"/>
                  </a:lnTo>
                  <a:lnTo>
                    <a:pt x="1339" y="0"/>
                  </a:lnTo>
                  <a:lnTo>
                    <a:pt x="1330" y="1"/>
                  </a:lnTo>
                  <a:lnTo>
                    <a:pt x="1317" y="4"/>
                  </a:lnTo>
                  <a:lnTo>
                    <a:pt x="1317" y="4"/>
                  </a:lnTo>
                  <a:lnTo>
                    <a:pt x="1310" y="7"/>
                  </a:lnTo>
                  <a:lnTo>
                    <a:pt x="1306" y="10"/>
                  </a:lnTo>
                  <a:lnTo>
                    <a:pt x="1303" y="14"/>
                  </a:lnTo>
                  <a:lnTo>
                    <a:pt x="1300" y="17"/>
                  </a:lnTo>
                  <a:lnTo>
                    <a:pt x="1300" y="17"/>
                  </a:lnTo>
                  <a:lnTo>
                    <a:pt x="1295" y="20"/>
                  </a:lnTo>
                  <a:lnTo>
                    <a:pt x="1290" y="24"/>
                  </a:lnTo>
                  <a:lnTo>
                    <a:pt x="1287" y="28"/>
                  </a:lnTo>
                  <a:lnTo>
                    <a:pt x="1287" y="30"/>
                  </a:lnTo>
                  <a:lnTo>
                    <a:pt x="1289" y="31"/>
                  </a:lnTo>
                  <a:lnTo>
                    <a:pt x="1289" y="31"/>
                  </a:lnTo>
                  <a:lnTo>
                    <a:pt x="1292" y="32"/>
                  </a:lnTo>
                  <a:lnTo>
                    <a:pt x="1292" y="34"/>
                  </a:lnTo>
                  <a:lnTo>
                    <a:pt x="1292" y="38"/>
                  </a:lnTo>
                  <a:lnTo>
                    <a:pt x="1292" y="38"/>
                  </a:lnTo>
                  <a:lnTo>
                    <a:pt x="1292" y="40"/>
                  </a:lnTo>
                  <a:lnTo>
                    <a:pt x="1290" y="41"/>
                  </a:lnTo>
                  <a:lnTo>
                    <a:pt x="1283" y="41"/>
                  </a:lnTo>
                  <a:lnTo>
                    <a:pt x="1283" y="41"/>
                  </a:lnTo>
                  <a:lnTo>
                    <a:pt x="1269" y="41"/>
                  </a:lnTo>
                  <a:lnTo>
                    <a:pt x="1262" y="41"/>
                  </a:lnTo>
                  <a:lnTo>
                    <a:pt x="1259" y="42"/>
                  </a:lnTo>
                  <a:lnTo>
                    <a:pt x="1259" y="44"/>
                  </a:lnTo>
                  <a:lnTo>
                    <a:pt x="1259" y="44"/>
                  </a:lnTo>
                  <a:lnTo>
                    <a:pt x="1260" y="47"/>
                  </a:lnTo>
                  <a:lnTo>
                    <a:pt x="1265" y="48"/>
                  </a:lnTo>
                  <a:lnTo>
                    <a:pt x="1267" y="51"/>
                  </a:lnTo>
                  <a:lnTo>
                    <a:pt x="1269" y="52"/>
                  </a:lnTo>
                  <a:lnTo>
                    <a:pt x="1269" y="52"/>
                  </a:lnTo>
                  <a:lnTo>
                    <a:pt x="1267" y="52"/>
                  </a:lnTo>
                  <a:lnTo>
                    <a:pt x="1265" y="52"/>
                  </a:lnTo>
                  <a:lnTo>
                    <a:pt x="1258" y="50"/>
                  </a:lnTo>
                  <a:lnTo>
                    <a:pt x="1258" y="50"/>
                  </a:lnTo>
                  <a:lnTo>
                    <a:pt x="1253" y="48"/>
                  </a:lnTo>
                  <a:lnTo>
                    <a:pt x="1249" y="50"/>
                  </a:lnTo>
                  <a:lnTo>
                    <a:pt x="1245" y="51"/>
                  </a:lnTo>
                  <a:lnTo>
                    <a:pt x="1243" y="52"/>
                  </a:lnTo>
                  <a:lnTo>
                    <a:pt x="1243" y="52"/>
                  </a:lnTo>
                  <a:lnTo>
                    <a:pt x="1240" y="55"/>
                  </a:lnTo>
                  <a:lnTo>
                    <a:pt x="1238" y="55"/>
                  </a:lnTo>
                  <a:lnTo>
                    <a:pt x="1232" y="55"/>
                  </a:lnTo>
                  <a:lnTo>
                    <a:pt x="1232" y="55"/>
                  </a:lnTo>
                  <a:lnTo>
                    <a:pt x="1230" y="55"/>
                  </a:lnTo>
                  <a:lnTo>
                    <a:pt x="1228" y="55"/>
                  </a:lnTo>
                  <a:lnTo>
                    <a:pt x="1225" y="55"/>
                  </a:lnTo>
                  <a:lnTo>
                    <a:pt x="1222" y="55"/>
                  </a:lnTo>
                  <a:lnTo>
                    <a:pt x="1222" y="55"/>
                  </a:lnTo>
                  <a:lnTo>
                    <a:pt x="1222" y="55"/>
                  </a:lnTo>
                  <a:lnTo>
                    <a:pt x="1222" y="54"/>
                  </a:lnTo>
                  <a:lnTo>
                    <a:pt x="1223" y="51"/>
                  </a:lnTo>
                  <a:lnTo>
                    <a:pt x="1226" y="50"/>
                  </a:lnTo>
                  <a:lnTo>
                    <a:pt x="1226" y="48"/>
                  </a:lnTo>
                  <a:lnTo>
                    <a:pt x="1226" y="47"/>
                  </a:lnTo>
                  <a:lnTo>
                    <a:pt x="1226" y="47"/>
                  </a:lnTo>
                  <a:lnTo>
                    <a:pt x="1223" y="45"/>
                  </a:lnTo>
                  <a:lnTo>
                    <a:pt x="1218" y="47"/>
                  </a:lnTo>
                  <a:lnTo>
                    <a:pt x="1213" y="48"/>
                  </a:lnTo>
                  <a:lnTo>
                    <a:pt x="1212" y="51"/>
                  </a:lnTo>
                  <a:lnTo>
                    <a:pt x="1212" y="51"/>
                  </a:lnTo>
                  <a:lnTo>
                    <a:pt x="1211" y="52"/>
                  </a:lnTo>
                  <a:lnTo>
                    <a:pt x="1209" y="52"/>
                  </a:lnTo>
                  <a:lnTo>
                    <a:pt x="1206" y="51"/>
                  </a:lnTo>
                  <a:lnTo>
                    <a:pt x="1203" y="50"/>
                  </a:lnTo>
                  <a:lnTo>
                    <a:pt x="1201" y="50"/>
                  </a:lnTo>
                  <a:lnTo>
                    <a:pt x="1201" y="50"/>
                  </a:lnTo>
                  <a:lnTo>
                    <a:pt x="1191" y="54"/>
                  </a:lnTo>
                  <a:lnTo>
                    <a:pt x="1191" y="54"/>
                  </a:lnTo>
                  <a:lnTo>
                    <a:pt x="1186" y="55"/>
                  </a:lnTo>
                  <a:lnTo>
                    <a:pt x="1181" y="54"/>
                  </a:lnTo>
                  <a:lnTo>
                    <a:pt x="1178" y="54"/>
                  </a:lnTo>
                  <a:lnTo>
                    <a:pt x="1175" y="55"/>
                  </a:lnTo>
                  <a:lnTo>
                    <a:pt x="1175" y="55"/>
                  </a:lnTo>
                  <a:lnTo>
                    <a:pt x="1175" y="57"/>
                  </a:lnTo>
                  <a:lnTo>
                    <a:pt x="1175" y="58"/>
                  </a:lnTo>
                  <a:lnTo>
                    <a:pt x="1179" y="60"/>
                  </a:lnTo>
                  <a:lnTo>
                    <a:pt x="1182" y="61"/>
                  </a:lnTo>
                  <a:lnTo>
                    <a:pt x="1185" y="62"/>
                  </a:lnTo>
                  <a:lnTo>
                    <a:pt x="1185" y="62"/>
                  </a:lnTo>
                  <a:lnTo>
                    <a:pt x="1181" y="64"/>
                  </a:lnTo>
                  <a:lnTo>
                    <a:pt x="1172" y="64"/>
                  </a:lnTo>
                  <a:lnTo>
                    <a:pt x="1162" y="65"/>
                  </a:lnTo>
                  <a:lnTo>
                    <a:pt x="1158" y="67"/>
                  </a:lnTo>
                  <a:lnTo>
                    <a:pt x="1158" y="67"/>
                  </a:lnTo>
                  <a:lnTo>
                    <a:pt x="1157" y="68"/>
                  </a:lnTo>
                  <a:lnTo>
                    <a:pt x="1152" y="68"/>
                  </a:lnTo>
                  <a:lnTo>
                    <a:pt x="1138" y="69"/>
                  </a:lnTo>
                  <a:lnTo>
                    <a:pt x="1138" y="69"/>
                  </a:lnTo>
                  <a:lnTo>
                    <a:pt x="1132" y="69"/>
                  </a:lnTo>
                  <a:lnTo>
                    <a:pt x="1129" y="72"/>
                  </a:lnTo>
                  <a:lnTo>
                    <a:pt x="1127" y="75"/>
                  </a:lnTo>
                  <a:lnTo>
                    <a:pt x="1122" y="77"/>
                  </a:lnTo>
                  <a:lnTo>
                    <a:pt x="1122" y="77"/>
                  </a:lnTo>
                  <a:lnTo>
                    <a:pt x="1114" y="78"/>
                  </a:lnTo>
                  <a:lnTo>
                    <a:pt x="1110" y="79"/>
                  </a:lnTo>
                  <a:lnTo>
                    <a:pt x="1108" y="82"/>
                  </a:lnTo>
                  <a:lnTo>
                    <a:pt x="1108" y="82"/>
                  </a:lnTo>
                  <a:lnTo>
                    <a:pt x="1105" y="85"/>
                  </a:lnTo>
                  <a:lnTo>
                    <a:pt x="1101" y="87"/>
                  </a:lnTo>
                  <a:lnTo>
                    <a:pt x="1098" y="85"/>
                  </a:lnTo>
                  <a:lnTo>
                    <a:pt x="1095" y="84"/>
                  </a:lnTo>
                  <a:lnTo>
                    <a:pt x="1095" y="84"/>
                  </a:lnTo>
                  <a:lnTo>
                    <a:pt x="1093" y="82"/>
                  </a:lnTo>
                  <a:lnTo>
                    <a:pt x="1090" y="84"/>
                  </a:lnTo>
                  <a:lnTo>
                    <a:pt x="1088" y="85"/>
                  </a:lnTo>
                  <a:lnTo>
                    <a:pt x="1088" y="85"/>
                  </a:lnTo>
                  <a:lnTo>
                    <a:pt x="1090" y="87"/>
                  </a:lnTo>
                  <a:lnTo>
                    <a:pt x="1090" y="87"/>
                  </a:lnTo>
                  <a:lnTo>
                    <a:pt x="1091" y="87"/>
                  </a:lnTo>
                  <a:lnTo>
                    <a:pt x="1090" y="88"/>
                  </a:lnTo>
                  <a:lnTo>
                    <a:pt x="1088" y="89"/>
                  </a:lnTo>
                  <a:lnTo>
                    <a:pt x="1087" y="89"/>
                  </a:lnTo>
                  <a:lnTo>
                    <a:pt x="1087" y="89"/>
                  </a:lnTo>
                  <a:lnTo>
                    <a:pt x="1084" y="91"/>
                  </a:lnTo>
                  <a:lnTo>
                    <a:pt x="1081" y="92"/>
                  </a:lnTo>
                  <a:lnTo>
                    <a:pt x="1080" y="94"/>
                  </a:lnTo>
                  <a:lnTo>
                    <a:pt x="1081" y="94"/>
                  </a:lnTo>
                  <a:lnTo>
                    <a:pt x="1081" y="94"/>
                  </a:lnTo>
                  <a:lnTo>
                    <a:pt x="1084" y="94"/>
                  </a:lnTo>
                  <a:lnTo>
                    <a:pt x="1085" y="95"/>
                  </a:lnTo>
                  <a:lnTo>
                    <a:pt x="1085" y="98"/>
                  </a:lnTo>
                  <a:lnTo>
                    <a:pt x="1085" y="99"/>
                  </a:lnTo>
                  <a:lnTo>
                    <a:pt x="1085" y="99"/>
                  </a:lnTo>
                  <a:lnTo>
                    <a:pt x="1083" y="101"/>
                  </a:lnTo>
                  <a:lnTo>
                    <a:pt x="1078" y="99"/>
                  </a:lnTo>
                  <a:lnTo>
                    <a:pt x="1074" y="98"/>
                  </a:lnTo>
                  <a:lnTo>
                    <a:pt x="1071" y="99"/>
                  </a:lnTo>
                  <a:lnTo>
                    <a:pt x="1071" y="99"/>
                  </a:lnTo>
                  <a:lnTo>
                    <a:pt x="1071" y="101"/>
                  </a:lnTo>
                  <a:lnTo>
                    <a:pt x="1073" y="102"/>
                  </a:lnTo>
                  <a:lnTo>
                    <a:pt x="1077" y="104"/>
                  </a:lnTo>
                  <a:lnTo>
                    <a:pt x="1080" y="104"/>
                  </a:lnTo>
                  <a:lnTo>
                    <a:pt x="1080" y="104"/>
                  </a:lnTo>
                  <a:lnTo>
                    <a:pt x="1083" y="104"/>
                  </a:lnTo>
                  <a:lnTo>
                    <a:pt x="1085" y="105"/>
                  </a:lnTo>
                  <a:lnTo>
                    <a:pt x="1087" y="109"/>
                  </a:lnTo>
                  <a:lnTo>
                    <a:pt x="1087" y="109"/>
                  </a:lnTo>
                  <a:lnTo>
                    <a:pt x="1087" y="111"/>
                  </a:lnTo>
                  <a:lnTo>
                    <a:pt x="1085" y="111"/>
                  </a:lnTo>
                  <a:lnTo>
                    <a:pt x="1083" y="109"/>
                  </a:lnTo>
                  <a:lnTo>
                    <a:pt x="1078" y="109"/>
                  </a:lnTo>
                  <a:lnTo>
                    <a:pt x="1075" y="111"/>
                  </a:lnTo>
                  <a:lnTo>
                    <a:pt x="1075" y="111"/>
                  </a:lnTo>
                  <a:lnTo>
                    <a:pt x="1074" y="112"/>
                  </a:lnTo>
                  <a:lnTo>
                    <a:pt x="1075" y="114"/>
                  </a:lnTo>
                  <a:lnTo>
                    <a:pt x="1081" y="115"/>
                  </a:lnTo>
                  <a:lnTo>
                    <a:pt x="1081" y="115"/>
                  </a:lnTo>
                  <a:lnTo>
                    <a:pt x="1084" y="115"/>
                  </a:lnTo>
                  <a:lnTo>
                    <a:pt x="1084" y="116"/>
                  </a:lnTo>
                  <a:lnTo>
                    <a:pt x="1084" y="118"/>
                  </a:lnTo>
                  <a:lnTo>
                    <a:pt x="1087" y="121"/>
                  </a:lnTo>
                  <a:lnTo>
                    <a:pt x="1087" y="121"/>
                  </a:lnTo>
                  <a:lnTo>
                    <a:pt x="1087" y="121"/>
                  </a:lnTo>
                  <a:lnTo>
                    <a:pt x="1087" y="121"/>
                  </a:lnTo>
                  <a:lnTo>
                    <a:pt x="1088" y="122"/>
                  </a:lnTo>
                  <a:lnTo>
                    <a:pt x="1087" y="125"/>
                  </a:lnTo>
                  <a:lnTo>
                    <a:pt x="1085" y="126"/>
                  </a:lnTo>
                  <a:lnTo>
                    <a:pt x="1085" y="128"/>
                  </a:lnTo>
                  <a:lnTo>
                    <a:pt x="1085" y="128"/>
                  </a:lnTo>
                  <a:lnTo>
                    <a:pt x="1085" y="129"/>
                  </a:lnTo>
                  <a:lnTo>
                    <a:pt x="1084" y="131"/>
                  </a:lnTo>
                  <a:lnTo>
                    <a:pt x="1081" y="131"/>
                  </a:lnTo>
                  <a:lnTo>
                    <a:pt x="1081" y="129"/>
                  </a:lnTo>
                  <a:lnTo>
                    <a:pt x="1081" y="129"/>
                  </a:lnTo>
                  <a:lnTo>
                    <a:pt x="1078" y="128"/>
                  </a:lnTo>
                  <a:lnTo>
                    <a:pt x="1074" y="126"/>
                  </a:lnTo>
                  <a:lnTo>
                    <a:pt x="1070" y="126"/>
                  </a:lnTo>
                  <a:lnTo>
                    <a:pt x="1065" y="128"/>
                  </a:lnTo>
                  <a:lnTo>
                    <a:pt x="1065" y="128"/>
                  </a:lnTo>
                  <a:lnTo>
                    <a:pt x="1063" y="132"/>
                  </a:lnTo>
                  <a:lnTo>
                    <a:pt x="1060" y="132"/>
                  </a:lnTo>
                  <a:lnTo>
                    <a:pt x="1058" y="131"/>
                  </a:lnTo>
                  <a:lnTo>
                    <a:pt x="1058" y="131"/>
                  </a:lnTo>
                  <a:lnTo>
                    <a:pt x="1054" y="129"/>
                  </a:lnTo>
                  <a:lnTo>
                    <a:pt x="1050" y="131"/>
                  </a:lnTo>
                  <a:lnTo>
                    <a:pt x="1034" y="132"/>
                  </a:lnTo>
                  <a:lnTo>
                    <a:pt x="1034" y="132"/>
                  </a:lnTo>
                  <a:lnTo>
                    <a:pt x="1011" y="133"/>
                  </a:lnTo>
                  <a:lnTo>
                    <a:pt x="1000" y="135"/>
                  </a:lnTo>
                  <a:lnTo>
                    <a:pt x="993" y="136"/>
                  </a:lnTo>
                  <a:lnTo>
                    <a:pt x="993" y="136"/>
                  </a:lnTo>
                  <a:lnTo>
                    <a:pt x="989" y="138"/>
                  </a:lnTo>
                  <a:lnTo>
                    <a:pt x="986" y="142"/>
                  </a:lnTo>
                  <a:lnTo>
                    <a:pt x="986" y="148"/>
                  </a:lnTo>
                  <a:lnTo>
                    <a:pt x="986" y="149"/>
                  </a:lnTo>
                  <a:lnTo>
                    <a:pt x="987" y="152"/>
                  </a:lnTo>
                  <a:lnTo>
                    <a:pt x="987" y="152"/>
                  </a:lnTo>
                  <a:lnTo>
                    <a:pt x="990" y="155"/>
                  </a:lnTo>
                  <a:lnTo>
                    <a:pt x="990" y="158"/>
                  </a:lnTo>
                  <a:lnTo>
                    <a:pt x="989" y="161"/>
                  </a:lnTo>
                  <a:lnTo>
                    <a:pt x="987" y="163"/>
                  </a:lnTo>
                  <a:lnTo>
                    <a:pt x="987" y="163"/>
                  </a:lnTo>
                  <a:lnTo>
                    <a:pt x="990" y="166"/>
                  </a:lnTo>
                  <a:lnTo>
                    <a:pt x="996" y="170"/>
                  </a:lnTo>
                  <a:lnTo>
                    <a:pt x="1003" y="173"/>
                  </a:lnTo>
                  <a:lnTo>
                    <a:pt x="1010" y="175"/>
                  </a:lnTo>
                  <a:lnTo>
                    <a:pt x="1010" y="175"/>
                  </a:lnTo>
                  <a:lnTo>
                    <a:pt x="1014" y="176"/>
                  </a:lnTo>
                  <a:lnTo>
                    <a:pt x="1019" y="180"/>
                  </a:lnTo>
                  <a:lnTo>
                    <a:pt x="1020" y="186"/>
                  </a:lnTo>
                  <a:lnTo>
                    <a:pt x="1020" y="188"/>
                  </a:lnTo>
                  <a:lnTo>
                    <a:pt x="1019" y="190"/>
                  </a:lnTo>
                  <a:lnTo>
                    <a:pt x="1019" y="190"/>
                  </a:lnTo>
                  <a:lnTo>
                    <a:pt x="1017" y="192"/>
                  </a:lnTo>
                  <a:lnTo>
                    <a:pt x="1014" y="192"/>
                  </a:lnTo>
                  <a:lnTo>
                    <a:pt x="1007" y="190"/>
                  </a:lnTo>
                  <a:lnTo>
                    <a:pt x="999" y="186"/>
                  </a:lnTo>
                  <a:lnTo>
                    <a:pt x="992" y="182"/>
                  </a:lnTo>
                  <a:lnTo>
                    <a:pt x="992" y="182"/>
                  </a:lnTo>
                  <a:lnTo>
                    <a:pt x="983" y="178"/>
                  </a:lnTo>
                  <a:lnTo>
                    <a:pt x="973" y="173"/>
                  </a:lnTo>
                  <a:lnTo>
                    <a:pt x="962" y="172"/>
                  </a:lnTo>
                  <a:lnTo>
                    <a:pt x="955" y="172"/>
                  </a:lnTo>
                  <a:lnTo>
                    <a:pt x="955" y="172"/>
                  </a:lnTo>
                  <a:lnTo>
                    <a:pt x="952" y="172"/>
                  </a:lnTo>
                  <a:lnTo>
                    <a:pt x="950" y="169"/>
                  </a:lnTo>
                  <a:lnTo>
                    <a:pt x="947" y="168"/>
                  </a:lnTo>
                  <a:lnTo>
                    <a:pt x="943" y="166"/>
                  </a:lnTo>
                  <a:lnTo>
                    <a:pt x="943" y="166"/>
                  </a:lnTo>
                  <a:lnTo>
                    <a:pt x="937" y="168"/>
                  </a:lnTo>
                  <a:lnTo>
                    <a:pt x="933" y="170"/>
                  </a:lnTo>
                  <a:lnTo>
                    <a:pt x="930" y="173"/>
                  </a:lnTo>
                  <a:lnTo>
                    <a:pt x="932" y="173"/>
                  </a:lnTo>
                  <a:lnTo>
                    <a:pt x="933" y="175"/>
                  </a:lnTo>
                  <a:lnTo>
                    <a:pt x="933" y="175"/>
                  </a:lnTo>
                  <a:lnTo>
                    <a:pt x="940" y="175"/>
                  </a:lnTo>
                  <a:lnTo>
                    <a:pt x="940" y="175"/>
                  </a:lnTo>
                  <a:lnTo>
                    <a:pt x="940" y="176"/>
                  </a:lnTo>
                  <a:lnTo>
                    <a:pt x="940" y="176"/>
                  </a:lnTo>
                  <a:lnTo>
                    <a:pt x="939" y="178"/>
                  </a:lnTo>
                  <a:lnTo>
                    <a:pt x="940" y="179"/>
                  </a:lnTo>
                  <a:lnTo>
                    <a:pt x="949" y="182"/>
                  </a:lnTo>
                  <a:lnTo>
                    <a:pt x="949" y="182"/>
                  </a:lnTo>
                  <a:lnTo>
                    <a:pt x="950" y="183"/>
                  </a:lnTo>
                  <a:lnTo>
                    <a:pt x="950" y="185"/>
                  </a:lnTo>
                  <a:lnTo>
                    <a:pt x="947" y="186"/>
                  </a:lnTo>
                  <a:lnTo>
                    <a:pt x="942" y="186"/>
                  </a:lnTo>
                  <a:lnTo>
                    <a:pt x="935" y="185"/>
                  </a:lnTo>
                  <a:lnTo>
                    <a:pt x="935" y="185"/>
                  </a:lnTo>
                  <a:lnTo>
                    <a:pt x="929" y="182"/>
                  </a:lnTo>
                  <a:lnTo>
                    <a:pt x="925" y="183"/>
                  </a:lnTo>
                  <a:lnTo>
                    <a:pt x="920" y="185"/>
                  </a:lnTo>
                  <a:lnTo>
                    <a:pt x="918" y="188"/>
                  </a:lnTo>
                  <a:lnTo>
                    <a:pt x="918" y="188"/>
                  </a:lnTo>
                  <a:lnTo>
                    <a:pt x="918" y="189"/>
                  </a:lnTo>
                  <a:lnTo>
                    <a:pt x="919" y="192"/>
                  </a:lnTo>
                  <a:lnTo>
                    <a:pt x="923" y="196"/>
                  </a:lnTo>
                  <a:lnTo>
                    <a:pt x="930" y="202"/>
                  </a:lnTo>
                  <a:lnTo>
                    <a:pt x="939" y="205"/>
                  </a:lnTo>
                  <a:lnTo>
                    <a:pt x="939" y="205"/>
                  </a:lnTo>
                  <a:lnTo>
                    <a:pt x="946" y="206"/>
                  </a:lnTo>
                  <a:lnTo>
                    <a:pt x="949" y="209"/>
                  </a:lnTo>
                  <a:lnTo>
                    <a:pt x="950" y="210"/>
                  </a:lnTo>
                  <a:lnTo>
                    <a:pt x="953" y="212"/>
                  </a:lnTo>
                  <a:lnTo>
                    <a:pt x="953" y="212"/>
                  </a:lnTo>
                  <a:lnTo>
                    <a:pt x="956" y="215"/>
                  </a:lnTo>
                  <a:lnTo>
                    <a:pt x="956" y="216"/>
                  </a:lnTo>
                  <a:lnTo>
                    <a:pt x="955" y="216"/>
                  </a:lnTo>
                  <a:lnTo>
                    <a:pt x="952" y="217"/>
                  </a:lnTo>
                  <a:lnTo>
                    <a:pt x="952" y="217"/>
                  </a:lnTo>
                  <a:lnTo>
                    <a:pt x="947" y="216"/>
                  </a:lnTo>
                  <a:lnTo>
                    <a:pt x="943" y="213"/>
                  </a:lnTo>
                  <a:lnTo>
                    <a:pt x="933" y="207"/>
                  </a:lnTo>
                  <a:lnTo>
                    <a:pt x="933" y="207"/>
                  </a:lnTo>
                  <a:lnTo>
                    <a:pt x="926" y="206"/>
                  </a:lnTo>
                  <a:lnTo>
                    <a:pt x="918" y="206"/>
                  </a:lnTo>
                  <a:lnTo>
                    <a:pt x="910" y="206"/>
                  </a:lnTo>
                  <a:lnTo>
                    <a:pt x="908" y="206"/>
                  </a:lnTo>
                  <a:lnTo>
                    <a:pt x="906" y="205"/>
                  </a:lnTo>
                  <a:lnTo>
                    <a:pt x="906" y="205"/>
                  </a:lnTo>
                  <a:lnTo>
                    <a:pt x="905" y="202"/>
                  </a:lnTo>
                  <a:lnTo>
                    <a:pt x="905" y="200"/>
                  </a:lnTo>
                  <a:lnTo>
                    <a:pt x="906" y="198"/>
                  </a:lnTo>
                  <a:lnTo>
                    <a:pt x="905" y="195"/>
                  </a:lnTo>
                  <a:lnTo>
                    <a:pt x="905" y="195"/>
                  </a:lnTo>
                  <a:lnTo>
                    <a:pt x="903" y="192"/>
                  </a:lnTo>
                  <a:lnTo>
                    <a:pt x="903" y="189"/>
                  </a:lnTo>
                  <a:lnTo>
                    <a:pt x="909" y="179"/>
                  </a:lnTo>
                  <a:lnTo>
                    <a:pt x="909" y="179"/>
                  </a:lnTo>
                  <a:lnTo>
                    <a:pt x="909" y="176"/>
                  </a:lnTo>
                  <a:lnTo>
                    <a:pt x="910" y="173"/>
                  </a:lnTo>
                  <a:lnTo>
                    <a:pt x="909" y="168"/>
                  </a:lnTo>
                  <a:lnTo>
                    <a:pt x="906" y="162"/>
                  </a:lnTo>
                  <a:lnTo>
                    <a:pt x="902" y="159"/>
                  </a:lnTo>
                  <a:lnTo>
                    <a:pt x="902" y="159"/>
                  </a:lnTo>
                  <a:lnTo>
                    <a:pt x="898" y="159"/>
                  </a:lnTo>
                  <a:lnTo>
                    <a:pt x="896" y="161"/>
                  </a:lnTo>
                  <a:lnTo>
                    <a:pt x="896" y="163"/>
                  </a:lnTo>
                  <a:lnTo>
                    <a:pt x="898" y="165"/>
                  </a:lnTo>
                  <a:lnTo>
                    <a:pt x="898" y="165"/>
                  </a:lnTo>
                  <a:lnTo>
                    <a:pt x="898" y="168"/>
                  </a:lnTo>
                  <a:lnTo>
                    <a:pt x="898" y="172"/>
                  </a:lnTo>
                  <a:lnTo>
                    <a:pt x="896" y="178"/>
                  </a:lnTo>
                  <a:lnTo>
                    <a:pt x="893" y="182"/>
                  </a:lnTo>
                  <a:lnTo>
                    <a:pt x="893" y="182"/>
                  </a:lnTo>
                  <a:lnTo>
                    <a:pt x="888" y="186"/>
                  </a:lnTo>
                  <a:lnTo>
                    <a:pt x="882" y="188"/>
                  </a:lnTo>
                  <a:lnTo>
                    <a:pt x="876" y="190"/>
                  </a:lnTo>
                  <a:lnTo>
                    <a:pt x="875" y="190"/>
                  </a:lnTo>
                  <a:lnTo>
                    <a:pt x="873" y="192"/>
                  </a:lnTo>
                  <a:lnTo>
                    <a:pt x="873" y="192"/>
                  </a:lnTo>
                  <a:lnTo>
                    <a:pt x="872" y="195"/>
                  </a:lnTo>
                  <a:lnTo>
                    <a:pt x="869" y="198"/>
                  </a:lnTo>
                  <a:lnTo>
                    <a:pt x="868" y="200"/>
                  </a:lnTo>
                  <a:lnTo>
                    <a:pt x="866" y="200"/>
                  </a:lnTo>
                  <a:lnTo>
                    <a:pt x="868" y="202"/>
                  </a:lnTo>
                  <a:lnTo>
                    <a:pt x="868" y="202"/>
                  </a:lnTo>
                  <a:lnTo>
                    <a:pt x="878" y="213"/>
                  </a:lnTo>
                  <a:lnTo>
                    <a:pt x="882" y="219"/>
                  </a:lnTo>
                  <a:lnTo>
                    <a:pt x="886" y="225"/>
                  </a:lnTo>
                  <a:lnTo>
                    <a:pt x="886" y="225"/>
                  </a:lnTo>
                  <a:lnTo>
                    <a:pt x="886" y="226"/>
                  </a:lnTo>
                  <a:lnTo>
                    <a:pt x="885" y="229"/>
                  </a:lnTo>
                  <a:lnTo>
                    <a:pt x="881" y="236"/>
                  </a:lnTo>
                  <a:lnTo>
                    <a:pt x="878" y="244"/>
                  </a:lnTo>
                  <a:lnTo>
                    <a:pt x="876" y="247"/>
                  </a:lnTo>
                  <a:lnTo>
                    <a:pt x="876" y="252"/>
                  </a:lnTo>
                  <a:lnTo>
                    <a:pt x="876" y="252"/>
                  </a:lnTo>
                  <a:lnTo>
                    <a:pt x="876" y="257"/>
                  </a:lnTo>
                  <a:lnTo>
                    <a:pt x="876" y="262"/>
                  </a:lnTo>
                  <a:lnTo>
                    <a:pt x="876" y="264"/>
                  </a:lnTo>
                  <a:lnTo>
                    <a:pt x="878" y="267"/>
                  </a:lnTo>
                  <a:lnTo>
                    <a:pt x="878" y="267"/>
                  </a:lnTo>
                  <a:lnTo>
                    <a:pt x="879" y="269"/>
                  </a:lnTo>
                  <a:lnTo>
                    <a:pt x="883" y="269"/>
                  </a:lnTo>
                  <a:lnTo>
                    <a:pt x="886" y="269"/>
                  </a:lnTo>
                  <a:lnTo>
                    <a:pt x="889" y="270"/>
                  </a:lnTo>
                  <a:lnTo>
                    <a:pt x="889" y="270"/>
                  </a:lnTo>
                  <a:lnTo>
                    <a:pt x="892" y="270"/>
                  </a:lnTo>
                  <a:lnTo>
                    <a:pt x="896" y="269"/>
                  </a:lnTo>
                  <a:lnTo>
                    <a:pt x="908" y="266"/>
                  </a:lnTo>
                  <a:lnTo>
                    <a:pt x="908" y="266"/>
                  </a:lnTo>
                  <a:lnTo>
                    <a:pt x="916" y="266"/>
                  </a:lnTo>
                  <a:lnTo>
                    <a:pt x="925" y="269"/>
                  </a:lnTo>
                  <a:lnTo>
                    <a:pt x="939" y="276"/>
                  </a:lnTo>
                  <a:lnTo>
                    <a:pt x="939" y="276"/>
                  </a:lnTo>
                  <a:lnTo>
                    <a:pt x="942" y="279"/>
                  </a:lnTo>
                  <a:lnTo>
                    <a:pt x="943" y="281"/>
                  </a:lnTo>
                  <a:lnTo>
                    <a:pt x="943" y="284"/>
                  </a:lnTo>
                  <a:lnTo>
                    <a:pt x="945" y="289"/>
                  </a:lnTo>
                  <a:lnTo>
                    <a:pt x="945" y="289"/>
                  </a:lnTo>
                  <a:lnTo>
                    <a:pt x="946" y="290"/>
                  </a:lnTo>
                  <a:lnTo>
                    <a:pt x="945" y="291"/>
                  </a:lnTo>
                  <a:lnTo>
                    <a:pt x="942" y="293"/>
                  </a:lnTo>
                  <a:lnTo>
                    <a:pt x="939" y="296"/>
                  </a:lnTo>
                  <a:lnTo>
                    <a:pt x="937" y="297"/>
                  </a:lnTo>
                  <a:lnTo>
                    <a:pt x="937" y="300"/>
                  </a:lnTo>
                  <a:lnTo>
                    <a:pt x="937" y="300"/>
                  </a:lnTo>
                  <a:lnTo>
                    <a:pt x="937" y="303"/>
                  </a:lnTo>
                  <a:lnTo>
                    <a:pt x="940" y="304"/>
                  </a:lnTo>
                  <a:lnTo>
                    <a:pt x="946" y="308"/>
                  </a:lnTo>
                  <a:lnTo>
                    <a:pt x="953" y="310"/>
                  </a:lnTo>
                  <a:lnTo>
                    <a:pt x="956" y="313"/>
                  </a:lnTo>
                  <a:lnTo>
                    <a:pt x="956" y="313"/>
                  </a:lnTo>
                  <a:lnTo>
                    <a:pt x="955" y="313"/>
                  </a:lnTo>
                  <a:lnTo>
                    <a:pt x="949" y="313"/>
                  </a:lnTo>
                  <a:lnTo>
                    <a:pt x="937" y="311"/>
                  </a:lnTo>
                  <a:lnTo>
                    <a:pt x="937" y="311"/>
                  </a:lnTo>
                  <a:lnTo>
                    <a:pt x="935" y="308"/>
                  </a:lnTo>
                  <a:lnTo>
                    <a:pt x="933" y="306"/>
                  </a:lnTo>
                  <a:lnTo>
                    <a:pt x="930" y="301"/>
                  </a:lnTo>
                  <a:lnTo>
                    <a:pt x="930" y="301"/>
                  </a:lnTo>
                  <a:lnTo>
                    <a:pt x="930" y="299"/>
                  </a:lnTo>
                  <a:lnTo>
                    <a:pt x="932" y="296"/>
                  </a:lnTo>
                  <a:lnTo>
                    <a:pt x="933" y="293"/>
                  </a:lnTo>
                  <a:lnTo>
                    <a:pt x="935" y="289"/>
                  </a:lnTo>
                  <a:lnTo>
                    <a:pt x="935" y="289"/>
                  </a:lnTo>
                  <a:lnTo>
                    <a:pt x="933" y="286"/>
                  </a:lnTo>
                  <a:lnTo>
                    <a:pt x="932" y="283"/>
                  </a:lnTo>
                  <a:lnTo>
                    <a:pt x="926" y="279"/>
                  </a:lnTo>
                  <a:lnTo>
                    <a:pt x="926" y="279"/>
                  </a:lnTo>
                  <a:lnTo>
                    <a:pt x="922" y="274"/>
                  </a:lnTo>
                  <a:lnTo>
                    <a:pt x="919" y="273"/>
                  </a:lnTo>
                  <a:lnTo>
                    <a:pt x="916" y="273"/>
                  </a:lnTo>
                  <a:lnTo>
                    <a:pt x="916" y="273"/>
                  </a:lnTo>
                  <a:lnTo>
                    <a:pt x="905" y="274"/>
                  </a:lnTo>
                  <a:lnTo>
                    <a:pt x="898" y="276"/>
                  </a:lnTo>
                  <a:lnTo>
                    <a:pt x="892" y="279"/>
                  </a:lnTo>
                  <a:lnTo>
                    <a:pt x="892" y="279"/>
                  </a:lnTo>
                  <a:lnTo>
                    <a:pt x="890" y="281"/>
                  </a:lnTo>
                  <a:lnTo>
                    <a:pt x="890" y="283"/>
                  </a:lnTo>
                  <a:lnTo>
                    <a:pt x="890" y="290"/>
                  </a:lnTo>
                  <a:lnTo>
                    <a:pt x="895" y="301"/>
                  </a:lnTo>
                  <a:lnTo>
                    <a:pt x="895" y="301"/>
                  </a:lnTo>
                  <a:lnTo>
                    <a:pt x="895" y="304"/>
                  </a:lnTo>
                  <a:lnTo>
                    <a:pt x="893" y="306"/>
                  </a:lnTo>
                  <a:lnTo>
                    <a:pt x="889" y="311"/>
                  </a:lnTo>
                  <a:lnTo>
                    <a:pt x="883" y="316"/>
                  </a:lnTo>
                  <a:lnTo>
                    <a:pt x="882" y="318"/>
                  </a:lnTo>
                  <a:lnTo>
                    <a:pt x="882" y="320"/>
                  </a:lnTo>
                  <a:lnTo>
                    <a:pt x="882" y="320"/>
                  </a:lnTo>
                  <a:lnTo>
                    <a:pt x="881" y="323"/>
                  </a:lnTo>
                  <a:lnTo>
                    <a:pt x="879" y="326"/>
                  </a:lnTo>
                  <a:lnTo>
                    <a:pt x="869" y="331"/>
                  </a:lnTo>
                  <a:lnTo>
                    <a:pt x="869" y="331"/>
                  </a:lnTo>
                  <a:lnTo>
                    <a:pt x="859" y="337"/>
                  </a:lnTo>
                  <a:lnTo>
                    <a:pt x="856" y="340"/>
                  </a:lnTo>
                  <a:lnTo>
                    <a:pt x="855" y="344"/>
                  </a:lnTo>
                  <a:lnTo>
                    <a:pt x="855" y="344"/>
                  </a:lnTo>
                  <a:lnTo>
                    <a:pt x="855" y="345"/>
                  </a:lnTo>
                  <a:lnTo>
                    <a:pt x="854" y="347"/>
                  </a:lnTo>
                  <a:lnTo>
                    <a:pt x="849" y="347"/>
                  </a:lnTo>
                  <a:lnTo>
                    <a:pt x="845" y="345"/>
                  </a:lnTo>
                  <a:lnTo>
                    <a:pt x="841" y="344"/>
                  </a:lnTo>
                  <a:lnTo>
                    <a:pt x="841" y="344"/>
                  </a:lnTo>
                  <a:lnTo>
                    <a:pt x="836" y="343"/>
                  </a:lnTo>
                  <a:lnTo>
                    <a:pt x="832" y="344"/>
                  </a:lnTo>
                  <a:lnTo>
                    <a:pt x="826" y="344"/>
                  </a:lnTo>
                  <a:lnTo>
                    <a:pt x="822" y="345"/>
                  </a:lnTo>
                  <a:lnTo>
                    <a:pt x="822" y="345"/>
                  </a:lnTo>
                  <a:lnTo>
                    <a:pt x="818" y="344"/>
                  </a:lnTo>
                  <a:lnTo>
                    <a:pt x="815" y="343"/>
                  </a:lnTo>
                  <a:lnTo>
                    <a:pt x="812" y="341"/>
                  </a:lnTo>
                  <a:lnTo>
                    <a:pt x="809" y="341"/>
                  </a:lnTo>
                  <a:lnTo>
                    <a:pt x="809" y="341"/>
                  </a:lnTo>
                  <a:lnTo>
                    <a:pt x="805" y="341"/>
                  </a:lnTo>
                  <a:lnTo>
                    <a:pt x="802" y="340"/>
                  </a:lnTo>
                  <a:lnTo>
                    <a:pt x="801" y="337"/>
                  </a:lnTo>
                  <a:lnTo>
                    <a:pt x="801" y="334"/>
                  </a:lnTo>
                  <a:lnTo>
                    <a:pt x="801" y="334"/>
                  </a:lnTo>
                  <a:lnTo>
                    <a:pt x="804" y="333"/>
                  </a:lnTo>
                  <a:lnTo>
                    <a:pt x="807" y="333"/>
                  </a:lnTo>
                  <a:lnTo>
                    <a:pt x="808" y="334"/>
                  </a:lnTo>
                  <a:lnTo>
                    <a:pt x="809" y="337"/>
                  </a:lnTo>
                  <a:lnTo>
                    <a:pt x="809" y="337"/>
                  </a:lnTo>
                  <a:lnTo>
                    <a:pt x="811" y="338"/>
                  </a:lnTo>
                  <a:lnTo>
                    <a:pt x="812" y="338"/>
                  </a:lnTo>
                  <a:lnTo>
                    <a:pt x="819" y="335"/>
                  </a:lnTo>
                  <a:lnTo>
                    <a:pt x="819" y="335"/>
                  </a:lnTo>
                  <a:lnTo>
                    <a:pt x="822" y="335"/>
                  </a:lnTo>
                  <a:lnTo>
                    <a:pt x="824" y="335"/>
                  </a:lnTo>
                  <a:lnTo>
                    <a:pt x="825" y="338"/>
                  </a:lnTo>
                  <a:lnTo>
                    <a:pt x="828" y="340"/>
                  </a:lnTo>
                  <a:lnTo>
                    <a:pt x="828" y="340"/>
                  </a:lnTo>
                  <a:lnTo>
                    <a:pt x="832" y="338"/>
                  </a:lnTo>
                  <a:lnTo>
                    <a:pt x="834" y="338"/>
                  </a:lnTo>
                  <a:lnTo>
                    <a:pt x="834" y="337"/>
                  </a:lnTo>
                  <a:lnTo>
                    <a:pt x="836" y="335"/>
                  </a:lnTo>
                  <a:lnTo>
                    <a:pt x="836" y="335"/>
                  </a:lnTo>
                  <a:lnTo>
                    <a:pt x="839" y="335"/>
                  </a:lnTo>
                  <a:lnTo>
                    <a:pt x="841" y="335"/>
                  </a:lnTo>
                  <a:lnTo>
                    <a:pt x="841" y="334"/>
                  </a:lnTo>
                  <a:lnTo>
                    <a:pt x="841" y="333"/>
                  </a:lnTo>
                  <a:lnTo>
                    <a:pt x="841" y="333"/>
                  </a:lnTo>
                  <a:lnTo>
                    <a:pt x="841" y="330"/>
                  </a:lnTo>
                  <a:lnTo>
                    <a:pt x="842" y="328"/>
                  </a:lnTo>
                  <a:lnTo>
                    <a:pt x="848" y="327"/>
                  </a:lnTo>
                  <a:lnTo>
                    <a:pt x="848" y="327"/>
                  </a:lnTo>
                  <a:lnTo>
                    <a:pt x="849" y="324"/>
                  </a:lnTo>
                  <a:lnTo>
                    <a:pt x="851" y="323"/>
                  </a:lnTo>
                  <a:lnTo>
                    <a:pt x="851" y="320"/>
                  </a:lnTo>
                  <a:lnTo>
                    <a:pt x="852" y="318"/>
                  </a:lnTo>
                  <a:lnTo>
                    <a:pt x="852" y="318"/>
                  </a:lnTo>
                  <a:lnTo>
                    <a:pt x="854" y="317"/>
                  </a:lnTo>
                  <a:lnTo>
                    <a:pt x="855" y="314"/>
                  </a:lnTo>
                  <a:lnTo>
                    <a:pt x="855" y="313"/>
                  </a:lnTo>
                  <a:lnTo>
                    <a:pt x="856" y="313"/>
                  </a:lnTo>
                  <a:lnTo>
                    <a:pt x="856" y="313"/>
                  </a:lnTo>
                  <a:lnTo>
                    <a:pt x="859" y="311"/>
                  </a:lnTo>
                  <a:lnTo>
                    <a:pt x="861" y="310"/>
                  </a:lnTo>
                  <a:lnTo>
                    <a:pt x="862" y="308"/>
                  </a:lnTo>
                  <a:lnTo>
                    <a:pt x="865" y="307"/>
                  </a:lnTo>
                  <a:lnTo>
                    <a:pt x="865" y="307"/>
                  </a:lnTo>
                  <a:lnTo>
                    <a:pt x="866" y="307"/>
                  </a:lnTo>
                  <a:lnTo>
                    <a:pt x="868" y="304"/>
                  </a:lnTo>
                  <a:lnTo>
                    <a:pt x="868" y="303"/>
                  </a:lnTo>
                  <a:lnTo>
                    <a:pt x="868" y="300"/>
                  </a:lnTo>
                  <a:lnTo>
                    <a:pt x="868" y="300"/>
                  </a:lnTo>
                  <a:lnTo>
                    <a:pt x="866" y="297"/>
                  </a:lnTo>
                  <a:lnTo>
                    <a:pt x="868" y="294"/>
                  </a:lnTo>
                  <a:lnTo>
                    <a:pt x="869" y="291"/>
                  </a:lnTo>
                  <a:lnTo>
                    <a:pt x="872" y="289"/>
                  </a:lnTo>
                  <a:lnTo>
                    <a:pt x="872" y="289"/>
                  </a:lnTo>
                  <a:lnTo>
                    <a:pt x="873" y="289"/>
                  </a:lnTo>
                  <a:lnTo>
                    <a:pt x="875" y="287"/>
                  </a:lnTo>
                  <a:lnTo>
                    <a:pt x="873" y="284"/>
                  </a:lnTo>
                  <a:lnTo>
                    <a:pt x="872" y="283"/>
                  </a:lnTo>
                  <a:lnTo>
                    <a:pt x="872" y="283"/>
                  </a:lnTo>
                  <a:lnTo>
                    <a:pt x="865" y="277"/>
                  </a:lnTo>
                  <a:lnTo>
                    <a:pt x="861" y="273"/>
                  </a:lnTo>
                  <a:lnTo>
                    <a:pt x="859" y="270"/>
                  </a:lnTo>
                  <a:lnTo>
                    <a:pt x="859" y="270"/>
                  </a:lnTo>
                  <a:lnTo>
                    <a:pt x="859" y="262"/>
                  </a:lnTo>
                  <a:lnTo>
                    <a:pt x="859" y="256"/>
                  </a:lnTo>
                  <a:lnTo>
                    <a:pt x="859" y="253"/>
                  </a:lnTo>
                  <a:lnTo>
                    <a:pt x="859" y="253"/>
                  </a:lnTo>
                  <a:lnTo>
                    <a:pt x="859" y="246"/>
                  </a:lnTo>
                  <a:lnTo>
                    <a:pt x="859" y="237"/>
                  </a:lnTo>
                  <a:lnTo>
                    <a:pt x="859" y="237"/>
                  </a:lnTo>
                  <a:lnTo>
                    <a:pt x="859" y="234"/>
                  </a:lnTo>
                  <a:lnTo>
                    <a:pt x="861" y="230"/>
                  </a:lnTo>
                  <a:lnTo>
                    <a:pt x="863" y="222"/>
                  </a:lnTo>
                  <a:lnTo>
                    <a:pt x="863" y="222"/>
                  </a:lnTo>
                  <a:lnTo>
                    <a:pt x="863" y="219"/>
                  </a:lnTo>
                  <a:lnTo>
                    <a:pt x="862" y="215"/>
                  </a:lnTo>
                  <a:lnTo>
                    <a:pt x="859" y="210"/>
                  </a:lnTo>
                  <a:lnTo>
                    <a:pt x="854" y="206"/>
                  </a:lnTo>
                  <a:lnTo>
                    <a:pt x="851" y="203"/>
                  </a:lnTo>
                  <a:lnTo>
                    <a:pt x="851" y="203"/>
                  </a:lnTo>
                  <a:lnTo>
                    <a:pt x="848" y="200"/>
                  </a:lnTo>
                  <a:lnTo>
                    <a:pt x="848" y="198"/>
                  </a:lnTo>
                  <a:lnTo>
                    <a:pt x="851" y="195"/>
                  </a:lnTo>
                  <a:lnTo>
                    <a:pt x="855" y="190"/>
                  </a:lnTo>
                  <a:lnTo>
                    <a:pt x="855" y="190"/>
                  </a:lnTo>
                  <a:lnTo>
                    <a:pt x="858" y="188"/>
                  </a:lnTo>
                  <a:lnTo>
                    <a:pt x="859" y="185"/>
                  </a:lnTo>
                  <a:lnTo>
                    <a:pt x="862" y="176"/>
                  </a:lnTo>
                  <a:lnTo>
                    <a:pt x="862" y="169"/>
                  </a:lnTo>
                  <a:lnTo>
                    <a:pt x="862" y="163"/>
                  </a:lnTo>
                  <a:lnTo>
                    <a:pt x="862" y="163"/>
                  </a:lnTo>
                  <a:lnTo>
                    <a:pt x="859" y="161"/>
                  </a:lnTo>
                  <a:lnTo>
                    <a:pt x="854" y="159"/>
                  </a:lnTo>
                  <a:lnTo>
                    <a:pt x="848" y="158"/>
                  </a:lnTo>
                  <a:lnTo>
                    <a:pt x="842" y="156"/>
                  </a:lnTo>
                  <a:lnTo>
                    <a:pt x="842" y="156"/>
                  </a:lnTo>
                  <a:lnTo>
                    <a:pt x="826" y="156"/>
                  </a:lnTo>
                  <a:lnTo>
                    <a:pt x="812" y="155"/>
                  </a:lnTo>
                  <a:lnTo>
                    <a:pt x="812" y="155"/>
                  </a:lnTo>
                  <a:lnTo>
                    <a:pt x="808" y="156"/>
                  </a:lnTo>
                  <a:lnTo>
                    <a:pt x="807" y="158"/>
                  </a:lnTo>
                  <a:lnTo>
                    <a:pt x="802" y="165"/>
                  </a:lnTo>
                  <a:lnTo>
                    <a:pt x="802" y="165"/>
                  </a:lnTo>
                  <a:lnTo>
                    <a:pt x="798" y="173"/>
                  </a:lnTo>
                  <a:lnTo>
                    <a:pt x="795" y="180"/>
                  </a:lnTo>
                  <a:lnTo>
                    <a:pt x="792" y="188"/>
                  </a:lnTo>
                  <a:lnTo>
                    <a:pt x="792" y="188"/>
                  </a:lnTo>
                  <a:lnTo>
                    <a:pt x="791" y="190"/>
                  </a:lnTo>
                  <a:lnTo>
                    <a:pt x="788" y="193"/>
                  </a:lnTo>
                  <a:lnTo>
                    <a:pt x="782" y="199"/>
                  </a:lnTo>
                  <a:lnTo>
                    <a:pt x="771" y="203"/>
                  </a:lnTo>
                  <a:lnTo>
                    <a:pt x="771" y="203"/>
                  </a:lnTo>
                  <a:lnTo>
                    <a:pt x="767" y="206"/>
                  </a:lnTo>
                  <a:lnTo>
                    <a:pt x="764" y="210"/>
                  </a:lnTo>
                  <a:lnTo>
                    <a:pt x="762" y="215"/>
                  </a:lnTo>
                  <a:lnTo>
                    <a:pt x="764" y="217"/>
                  </a:lnTo>
                  <a:lnTo>
                    <a:pt x="764" y="217"/>
                  </a:lnTo>
                  <a:lnTo>
                    <a:pt x="767" y="219"/>
                  </a:lnTo>
                  <a:lnTo>
                    <a:pt x="768" y="219"/>
                  </a:lnTo>
                  <a:lnTo>
                    <a:pt x="771" y="219"/>
                  </a:lnTo>
                  <a:lnTo>
                    <a:pt x="772" y="220"/>
                  </a:lnTo>
                  <a:lnTo>
                    <a:pt x="772" y="220"/>
                  </a:lnTo>
                  <a:lnTo>
                    <a:pt x="774" y="222"/>
                  </a:lnTo>
                  <a:lnTo>
                    <a:pt x="774" y="226"/>
                  </a:lnTo>
                  <a:lnTo>
                    <a:pt x="771" y="233"/>
                  </a:lnTo>
                  <a:lnTo>
                    <a:pt x="771" y="233"/>
                  </a:lnTo>
                  <a:lnTo>
                    <a:pt x="771" y="234"/>
                  </a:lnTo>
                  <a:lnTo>
                    <a:pt x="771" y="236"/>
                  </a:lnTo>
                  <a:lnTo>
                    <a:pt x="771" y="237"/>
                  </a:lnTo>
                  <a:lnTo>
                    <a:pt x="770" y="240"/>
                  </a:lnTo>
                  <a:lnTo>
                    <a:pt x="770" y="240"/>
                  </a:lnTo>
                  <a:lnTo>
                    <a:pt x="767" y="243"/>
                  </a:lnTo>
                  <a:lnTo>
                    <a:pt x="765" y="246"/>
                  </a:lnTo>
                  <a:lnTo>
                    <a:pt x="764" y="249"/>
                  </a:lnTo>
                  <a:lnTo>
                    <a:pt x="765" y="252"/>
                  </a:lnTo>
                  <a:lnTo>
                    <a:pt x="765" y="252"/>
                  </a:lnTo>
                  <a:lnTo>
                    <a:pt x="768" y="253"/>
                  </a:lnTo>
                  <a:lnTo>
                    <a:pt x="772" y="254"/>
                  </a:lnTo>
                  <a:lnTo>
                    <a:pt x="784" y="259"/>
                  </a:lnTo>
                  <a:lnTo>
                    <a:pt x="784" y="259"/>
                  </a:lnTo>
                  <a:lnTo>
                    <a:pt x="787" y="260"/>
                  </a:lnTo>
                  <a:lnTo>
                    <a:pt x="788" y="264"/>
                  </a:lnTo>
                  <a:lnTo>
                    <a:pt x="788" y="267"/>
                  </a:lnTo>
                  <a:lnTo>
                    <a:pt x="791" y="271"/>
                  </a:lnTo>
                  <a:lnTo>
                    <a:pt x="791" y="271"/>
                  </a:lnTo>
                  <a:lnTo>
                    <a:pt x="794" y="273"/>
                  </a:lnTo>
                  <a:lnTo>
                    <a:pt x="797" y="274"/>
                  </a:lnTo>
                  <a:lnTo>
                    <a:pt x="798" y="274"/>
                  </a:lnTo>
                  <a:lnTo>
                    <a:pt x="801" y="276"/>
                  </a:lnTo>
                  <a:lnTo>
                    <a:pt x="801" y="276"/>
                  </a:lnTo>
                  <a:lnTo>
                    <a:pt x="799" y="280"/>
                  </a:lnTo>
                  <a:lnTo>
                    <a:pt x="797" y="286"/>
                  </a:lnTo>
                  <a:lnTo>
                    <a:pt x="794" y="290"/>
                  </a:lnTo>
                  <a:lnTo>
                    <a:pt x="791" y="291"/>
                  </a:lnTo>
                  <a:lnTo>
                    <a:pt x="791" y="291"/>
                  </a:lnTo>
                  <a:lnTo>
                    <a:pt x="787" y="290"/>
                  </a:lnTo>
                  <a:lnTo>
                    <a:pt x="781" y="286"/>
                  </a:lnTo>
                  <a:lnTo>
                    <a:pt x="771" y="277"/>
                  </a:lnTo>
                  <a:lnTo>
                    <a:pt x="771" y="277"/>
                  </a:lnTo>
                  <a:lnTo>
                    <a:pt x="760" y="271"/>
                  </a:lnTo>
                  <a:lnTo>
                    <a:pt x="745" y="266"/>
                  </a:lnTo>
                  <a:lnTo>
                    <a:pt x="745" y="266"/>
                  </a:lnTo>
                  <a:lnTo>
                    <a:pt x="734" y="262"/>
                  </a:lnTo>
                  <a:lnTo>
                    <a:pt x="730" y="260"/>
                  </a:lnTo>
                  <a:lnTo>
                    <a:pt x="724" y="257"/>
                  </a:lnTo>
                  <a:lnTo>
                    <a:pt x="724" y="257"/>
                  </a:lnTo>
                  <a:lnTo>
                    <a:pt x="717" y="253"/>
                  </a:lnTo>
                  <a:lnTo>
                    <a:pt x="711" y="250"/>
                  </a:lnTo>
                  <a:lnTo>
                    <a:pt x="704" y="249"/>
                  </a:lnTo>
                  <a:lnTo>
                    <a:pt x="694" y="249"/>
                  </a:lnTo>
                  <a:lnTo>
                    <a:pt x="694" y="249"/>
                  </a:lnTo>
                  <a:lnTo>
                    <a:pt x="684" y="249"/>
                  </a:lnTo>
                  <a:lnTo>
                    <a:pt x="676" y="247"/>
                  </a:lnTo>
                  <a:lnTo>
                    <a:pt x="670" y="246"/>
                  </a:lnTo>
                  <a:lnTo>
                    <a:pt x="664" y="246"/>
                  </a:lnTo>
                  <a:lnTo>
                    <a:pt x="664" y="246"/>
                  </a:lnTo>
                  <a:lnTo>
                    <a:pt x="661" y="246"/>
                  </a:lnTo>
                  <a:lnTo>
                    <a:pt x="660" y="243"/>
                  </a:lnTo>
                  <a:lnTo>
                    <a:pt x="657" y="240"/>
                  </a:lnTo>
                  <a:lnTo>
                    <a:pt x="653" y="237"/>
                  </a:lnTo>
                  <a:lnTo>
                    <a:pt x="653" y="237"/>
                  </a:lnTo>
                  <a:lnTo>
                    <a:pt x="642" y="232"/>
                  </a:lnTo>
                  <a:lnTo>
                    <a:pt x="637" y="230"/>
                  </a:lnTo>
                  <a:lnTo>
                    <a:pt x="633" y="232"/>
                  </a:lnTo>
                  <a:lnTo>
                    <a:pt x="633" y="232"/>
                  </a:lnTo>
                  <a:lnTo>
                    <a:pt x="632" y="234"/>
                  </a:lnTo>
                  <a:lnTo>
                    <a:pt x="632" y="239"/>
                  </a:lnTo>
                  <a:lnTo>
                    <a:pt x="633" y="242"/>
                  </a:lnTo>
                  <a:lnTo>
                    <a:pt x="639" y="244"/>
                  </a:lnTo>
                  <a:lnTo>
                    <a:pt x="639" y="244"/>
                  </a:lnTo>
                  <a:lnTo>
                    <a:pt x="642" y="246"/>
                  </a:lnTo>
                  <a:lnTo>
                    <a:pt x="644" y="247"/>
                  </a:lnTo>
                  <a:lnTo>
                    <a:pt x="646" y="249"/>
                  </a:lnTo>
                  <a:lnTo>
                    <a:pt x="650" y="249"/>
                  </a:lnTo>
                  <a:lnTo>
                    <a:pt x="650" y="249"/>
                  </a:lnTo>
                  <a:lnTo>
                    <a:pt x="654" y="249"/>
                  </a:lnTo>
                  <a:lnTo>
                    <a:pt x="659" y="250"/>
                  </a:lnTo>
                  <a:lnTo>
                    <a:pt x="660" y="253"/>
                  </a:lnTo>
                  <a:lnTo>
                    <a:pt x="660" y="256"/>
                  </a:lnTo>
                  <a:lnTo>
                    <a:pt x="660" y="256"/>
                  </a:lnTo>
                  <a:lnTo>
                    <a:pt x="660" y="260"/>
                  </a:lnTo>
                  <a:lnTo>
                    <a:pt x="663" y="264"/>
                  </a:lnTo>
                  <a:lnTo>
                    <a:pt x="667" y="270"/>
                  </a:lnTo>
                  <a:lnTo>
                    <a:pt x="667" y="270"/>
                  </a:lnTo>
                  <a:lnTo>
                    <a:pt x="669" y="273"/>
                  </a:lnTo>
                  <a:lnTo>
                    <a:pt x="669" y="276"/>
                  </a:lnTo>
                  <a:lnTo>
                    <a:pt x="666" y="277"/>
                  </a:lnTo>
                  <a:lnTo>
                    <a:pt x="663" y="279"/>
                  </a:lnTo>
                  <a:lnTo>
                    <a:pt x="663" y="279"/>
                  </a:lnTo>
                  <a:lnTo>
                    <a:pt x="653" y="280"/>
                  </a:lnTo>
                  <a:lnTo>
                    <a:pt x="652" y="281"/>
                  </a:lnTo>
                  <a:lnTo>
                    <a:pt x="652" y="284"/>
                  </a:lnTo>
                  <a:lnTo>
                    <a:pt x="652" y="284"/>
                  </a:lnTo>
                  <a:lnTo>
                    <a:pt x="653" y="287"/>
                  </a:lnTo>
                  <a:lnTo>
                    <a:pt x="652" y="289"/>
                  </a:lnTo>
                  <a:lnTo>
                    <a:pt x="647" y="289"/>
                  </a:lnTo>
                  <a:lnTo>
                    <a:pt x="643" y="287"/>
                  </a:lnTo>
                  <a:lnTo>
                    <a:pt x="643" y="287"/>
                  </a:lnTo>
                  <a:lnTo>
                    <a:pt x="640" y="286"/>
                  </a:lnTo>
                  <a:lnTo>
                    <a:pt x="640" y="283"/>
                  </a:lnTo>
                  <a:lnTo>
                    <a:pt x="642" y="280"/>
                  </a:lnTo>
                  <a:lnTo>
                    <a:pt x="643" y="277"/>
                  </a:lnTo>
                  <a:lnTo>
                    <a:pt x="643" y="277"/>
                  </a:lnTo>
                  <a:lnTo>
                    <a:pt x="644" y="277"/>
                  </a:lnTo>
                  <a:lnTo>
                    <a:pt x="643" y="276"/>
                  </a:lnTo>
                  <a:lnTo>
                    <a:pt x="642" y="274"/>
                  </a:lnTo>
                  <a:lnTo>
                    <a:pt x="633" y="270"/>
                  </a:lnTo>
                  <a:lnTo>
                    <a:pt x="633" y="270"/>
                  </a:lnTo>
                  <a:lnTo>
                    <a:pt x="629" y="271"/>
                  </a:lnTo>
                  <a:lnTo>
                    <a:pt x="622" y="276"/>
                  </a:lnTo>
                  <a:lnTo>
                    <a:pt x="609" y="283"/>
                  </a:lnTo>
                  <a:lnTo>
                    <a:pt x="609" y="283"/>
                  </a:lnTo>
                  <a:lnTo>
                    <a:pt x="605" y="283"/>
                  </a:lnTo>
                  <a:lnTo>
                    <a:pt x="597" y="283"/>
                  </a:lnTo>
                  <a:lnTo>
                    <a:pt x="590" y="281"/>
                  </a:lnTo>
                  <a:lnTo>
                    <a:pt x="582" y="283"/>
                  </a:lnTo>
                  <a:lnTo>
                    <a:pt x="582" y="283"/>
                  </a:lnTo>
                  <a:lnTo>
                    <a:pt x="575" y="286"/>
                  </a:lnTo>
                  <a:lnTo>
                    <a:pt x="572" y="290"/>
                  </a:lnTo>
                  <a:lnTo>
                    <a:pt x="569" y="293"/>
                  </a:lnTo>
                  <a:lnTo>
                    <a:pt x="569" y="294"/>
                  </a:lnTo>
                  <a:lnTo>
                    <a:pt x="568" y="294"/>
                  </a:lnTo>
                  <a:lnTo>
                    <a:pt x="568" y="294"/>
                  </a:lnTo>
                  <a:lnTo>
                    <a:pt x="556" y="294"/>
                  </a:lnTo>
                  <a:lnTo>
                    <a:pt x="551" y="293"/>
                  </a:lnTo>
                  <a:lnTo>
                    <a:pt x="545" y="291"/>
                  </a:lnTo>
                  <a:lnTo>
                    <a:pt x="545" y="291"/>
                  </a:lnTo>
                  <a:lnTo>
                    <a:pt x="543" y="290"/>
                  </a:lnTo>
                  <a:lnTo>
                    <a:pt x="543" y="289"/>
                  </a:lnTo>
                  <a:lnTo>
                    <a:pt x="549" y="287"/>
                  </a:lnTo>
                  <a:lnTo>
                    <a:pt x="549" y="287"/>
                  </a:lnTo>
                  <a:lnTo>
                    <a:pt x="552" y="287"/>
                  </a:lnTo>
                  <a:lnTo>
                    <a:pt x="555" y="287"/>
                  </a:lnTo>
                  <a:lnTo>
                    <a:pt x="555" y="286"/>
                  </a:lnTo>
                  <a:lnTo>
                    <a:pt x="553" y="283"/>
                  </a:lnTo>
                  <a:lnTo>
                    <a:pt x="553" y="283"/>
                  </a:lnTo>
                  <a:lnTo>
                    <a:pt x="552" y="280"/>
                  </a:lnTo>
                  <a:lnTo>
                    <a:pt x="553" y="277"/>
                  </a:lnTo>
                  <a:lnTo>
                    <a:pt x="556" y="274"/>
                  </a:lnTo>
                  <a:lnTo>
                    <a:pt x="556" y="271"/>
                  </a:lnTo>
                  <a:lnTo>
                    <a:pt x="556" y="271"/>
                  </a:lnTo>
                  <a:lnTo>
                    <a:pt x="556" y="271"/>
                  </a:lnTo>
                  <a:lnTo>
                    <a:pt x="553" y="271"/>
                  </a:lnTo>
                  <a:lnTo>
                    <a:pt x="546" y="273"/>
                  </a:lnTo>
                  <a:lnTo>
                    <a:pt x="539" y="276"/>
                  </a:lnTo>
                  <a:lnTo>
                    <a:pt x="535" y="279"/>
                  </a:lnTo>
                  <a:lnTo>
                    <a:pt x="535" y="279"/>
                  </a:lnTo>
                  <a:lnTo>
                    <a:pt x="533" y="281"/>
                  </a:lnTo>
                  <a:lnTo>
                    <a:pt x="533" y="283"/>
                  </a:lnTo>
                  <a:lnTo>
                    <a:pt x="533" y="286"/>
                  </a:lnTo>
                  <a:lnTo>
                    <a:pt x="532" y="287"/>
                  </a:lnTo>
                  <a:lnTo>
                    <a:pt x="532" y="287"/>
                  </a:lnTo>
                  <a:lnTo>
                    <a:pt x="529" y="287"/>
                  </a:lnTo>
                  <a:lnTo>
                    <a:pt x="528" y="287"/>
                  </a:lnTo>
                  <a:lnTo>
                    <a:pt x="526" y="284"/>
                  </a:lnTo>
                  <a:lnTo>
                    <a:pt x="525" y="283"/>
                  </a:lnTo>
                  <a:lnTo>
                    <a:pt x="525" y="283"/>
                  </a:lnTo>
                  <a:lnTo>
                    <a:pt x="518" y="283"/>
                  </a:lnTo>
                  <a:lnTo>
                    <a:pt x="506" y="286"/>
                  </a:lnTo>
                  <a:lnTo>
                    <a:pt x="495" y="290"/>
                  </a:lnTo>
                  <a:lnTo>
                    <a:pt x="491" y="291"/>
                  </a:lnTo>
                  <a:lnTo>
                    <a:pt x="488" y="294"/>
                  </a:lnTo>
                  <a:lnTo>
                    <a:pt x="488" y="294"/>
                  </a:lnTo>
                  <a:lnTo>
                    <a:pt x="484" y="297"/>
                  </a:lnTo>
                  <a:lnTo>
                    <a:pt x="478" y="300"/>
                  </a:lnTo>
                  <a:lnTo>
                    <a:pt x="474" y="301"/>
                  </a:lnTo>
                  <a:lnTo>
                    <a:pt x="472" y="304"/>
                  </a:lnTo>
                  <a:lnTo>
                    <a:pt x="472" y="304"/>
                  </a:lnTo>
                  <a:lnTo>
                    <a:pt x="472" y="304"/>
                  </a:lnTo>
                  <a:lnTo>
                    <a:pt x="471" y="306"/>
                  </a:lnTo>
                  <a:lnTo>
                    <a:pt x="465" y="307"/>
                  </a:lnTo>
                  <a:lnTo>
                    <a:pt x="459" y="307"/>
                  </a:lnTo>
                  <a:lnTo>
                    <a:pt x="455" y="308"/>
                  </a:lnTo>
                  <a:lnTo>
                    <a:pt x="455" y="308"/>
                  </a:lnTo>
                  <a:lnTo>
                    <a:pt x="454" y="310"/>
                  </a:lnTo>
                  <a:lnTo>
                    <a:pt x="452" y="311"/>
                  </a:lnTo>
                  <a:lnTo>
                    <a:pt x="452" y="317"/>
                  </a:lnTo>
                  <a:lnTo>
                    <a:pt x="452" y="321"/>
                  </a:lnTo>
                  <a:lnTo>
                    <a:pt x="451" y="326"/>
                  </a:lnTo>
                  <a:lnTo>
                    <a:pt x="451" y="326"/>
                  </a:lnTo>
                  <a:lnTo>
                    <a:pt x="450" y="327"/>
                  </a:lnTo>
                  <a:lnTo>
                    <a:pt x="447" y="328"/>
                  </a:lnTo>
                  <a:lnTo>
                    <a:pt x="440" y="330"/>
                  </a:lnTo>
                  <a:lnTo>
                    <a:pt x="424" y="330"/>
                  </a:lnTo>
                  <a:lnTo>
                    <a:pt x="424" y="330"/>
                  </a:lnTo>
                  <a:lnTo>
                    <a:pt x="422" y="328"/>
                  </a:lnTo>
                  <a:lnTo>
                    <a:pt x="420" y="328"/>
                  </a:lnTo>
                  <a:lnTo>
                    <a:pt x="417" y="324"/>
                  </a:lnTo>
                  <a:lnTo>
                    <a:pt x="414" y="320"/>
                  </a:lnTo>
                  <a:lnTo>
                    <a:pt x="411" y="317"/>
                  </a:lnTo>
                  <a:lnTo>
                    <a:pt x="411" y="317"/>
                  </a:lnTo>
                  <a:lnTo>
                    <a:pt x="410" y="316"/>
                  </a:lnTo>
                  <a:lnTo>
                    <a:pt x="408" y="313"/>
                  </a:lnTo>
                  <a:lnTo>
                    <a:pt x="411" y="307"/>
                  </a:lnTo>
                  <a:lnTo>
                    <a:pt x="411" y="307"/>
                  </a:lnTo>
                  <a:lnTo>
                    <a:pt x="413" y="306"/>
                  </a:lnTo>
                  <a:lnTo>
                    <a:pt x="415" y="306"/>
                  </a:lnTo>
                  <a:lnTo>
                    <a:pt x="418" y="304"/>
                  </a:lnTo>
                  <a:lnTo>
                    <a:pt x="422" y="303"/>
                  </a:lnTo>
                  <a:lnTo>
                    <a:pt x="422" y="303"/>
                  </a:lnTo>
                  <a:lnTo>
                    <a:pt x="427" y="301"/>
                  </a:lnTo>
                  <a:lnTo>
                    <a:pt x="431" y="303"/>
                  </a:lnTo>
                  <a:lnTo>
                    <a:pt x="434" y="303"/>
                  </a:lnTo>
                  <a:lnTo>
                    <a:pt x="437" y="303"/>
                  </a:lnTo>
                  <a:lnTo>
                    <a:pt x="437" y="303"/>
                  </a:lnTo>
                  <a:lnTo>
                    <a:pt x="437" y="301"/>
                  </a:lnTo>
                  <a:lnTo>
                    <a:pt x="435" y="300"/>
                  </a:lnTo>
                  <a:lnTo>
                    <a:pt x="432" y="296"/>
                  </a:lnTo>
                  <a:lnTo>
                    <a:pt x="428" y="291"/>
                  </a:lnTo>
                  <a:lnTo>
                    <a:pt x="427" y="287"/>
                  </a:lnTo>
                  <a:lnTo>
                    <a:pt x="427" y="287"/>
                  </a:lnTo>
                  <a:lnTo>
                    <a:pt x="425" y="284"/>
                  </a:lnTo>
                  <a:lnTo>
                    <a:pt x="424" y="283"/>
                  </a:lnTo>
                  <a:lnTo>
                    <a:pt x="418" y="281"/>
                  </a:lnTo>
                  <a:lnTo>
                    <a:pt x="413" y="280"/>
                  </a:lnTo>
                  <a:lnTo>
                    <a:pt x="407" y="281"/>
                  </a:lnTo>
                  <a:lnTo>
                    <a:pt x="407" y="281"/>
                  </a:lnTo>
                  <a:lnTo>
                    <a:pt x="401" y="281"/>
                  </a:lnTo>
                  <a:lnTo>
                    <a:pt x="395" y="281"/>
                  </a:lnTo>
                  <a:lnTo>
                    <a:pt x="387" y="279"/>
                  </a:lnTo>
                  <a:lnTo>
                    <a:pt x="387" y="279"/>
                  </a:lnTo>
                  <a:lnTo>
                    <a:pt x="384" y="279"/>
                  </a:lnTo>
                  <a:lnTo>
                    <a:pt x="383" y="280"/>
                  </a:lnTo>
                  <a:lnTo>
                    <a:pt x="385" y="283"/>
                  </a:lnTo>
                  <a:lnTo>
                    <a:pt x="390" y="286"/>
                  </a:lnTo>
                  <a:lnTo>
                    <a:pt x="390" y="286"/>
                  </a:lnTo>
                  <a:lnTo>
                    <a:pt x="393" y="287"/>
                  </a:lnTo>
                  <a:lnTo>
                    <a:pt x="394" y="290"/>
                  </a:lnTo>
                  <a:lnTo>
                    <a:pt x="394" y="293"/>
                  </a:lnTo>
                  <a:lnTo>
                    <a:pt x="394" y="296"/>
                  </a:lnTo>
                  <a:lnTo>
                    <a:pt x="394" y="296"/>
                  </a:lnTo>
                  <a:lnTo>
                    <a:pt x="394" y="300"/>
                  </a:lnTo>
                  <a:lnTo>
                    <a:pt x="393" y="304"/>
                  </a:lnTo>
                  <a:lnTo>
                    <a:pt x="388" y="314"/>
                  </a:lnTo>
                  <a:lnTo>
                    <a:pt x="388" y="314"/>
                  </a:lnTo>
                  <a:lnTo>
                    <a:pt x="385" y="317"/>
                  </a:lnTo>
                  <a:lnTo>
                    <a:pt x="387" y="320"/>
                  </a:lnTo>
                  <a:lnTo>
                    <a:pt x="388" y="320"/>
                  </a:lnTo>
                  <a:lnTo>
                    <a:pt x="393" y="320"/>
                  </a:lnTo>
                  <a:lnTo>
                    <a:pt x="393" y="320"/>
                  </a:lnTo>
                  <a:lnTo>
                    <a:pt x="395" y="320"/>
                  </a:lnTo>
                  <a:lnTo>
                    <a:pt x="397" y="321"/>
                  </a:lnTo>
                  <a:lnTo>
                    <a:pt x="398" y="324"/>
                  </a:lnTo>
                  <a:lnTo>
                    <a:pt x="398" y="334"/>
                  </a:lnTo>
                  <a:lnTo>
                    <a:pt x="398" y="334"/>
                  </a:lnTo>
                  <a:lnTo>
                    <a:pt x="398" y="338"/>
                  </a:lnTo>
                  <a:lnTo>
                    <a:pt x="397" y="341"/>
                  </a:lnTo>
                  <a:lnTo>
                    <a:pt x="394" y="344"/>
                  </a:lnTo>
                  <a:lnTo>
                    <a:pt x="394" y="347"/>
                  </a:lnTo>
                  <a:lnTo>
                    <a:pt x="394" y="347"/>
                  </a:lnTo>
                  <a:lnTo>
                    <a:pt x="393" y="348"/>
                  </a:lnTo>
                  <a:lnTo>
                    <a:pt x="391" y="347"/>
                  </a:lnTo>
                  <a:lnTo>
                    <a:pt x="388" y="345"/>
                  </a:lnTo>
                  <a:lnTo>
                    <a:pt x="387" y="345"/>
                  </a:lnTo>
                  <a:lnTo>
                    <a:pt x="387" y="345"/>
                  </a:lnTo>
                  <a:lnTo>
                    <a:pt x="385" y="347"/>
                  </a:lnTo>
                  <a:lnTo>
                    <a:pt x="384" y="345"/>
                  </a:lnTo>
                  <a:lnTo>
                    <a:pt x="383" y="341"/>
                  </a:lnTo>
                  <a:lnTo>
                    <a:pt x="383" y="341"/>
                  </a:lnTo>
                  <a:lnTo>
                    <a:pt x="380" y="340"/>
                  </a:lnTo>
                  <a:lnTo>
                    <a:pt x="376" y="338"/>
                  </a:lnTo>
                  <a:lnTo>
                    <a:pt x="366" y="338"/>
                  </a:lnTo>
                  <a:lnTo>
                    <a:pt x="366" y="338"/>
                  </a:lnTo>
                  <a:lnTo>
                    <a:pt x="363" y="338"/>
                  </a:lnTo>
                  <a:lnTo>
                    <a:pt x="360" y="338"/>
                  </a:lnTo>
                  <a:lnTo>
                    <a:pt x="356" y="343"/>
                  </a:lnTo>
                  <a:lnTo>
                    <a:pt x="356" y="343"/>
                  </a:lnTo>
                  <a:lnTo>
                    <a:pt x="353" y="345"/>
                  </a:lnTo>
                  <a:lnTo>
                    <a:pt x="350" y="348"/>
                  </a:lnTo>
                  <a:lnTo>
                    <a:pt x="341" y="350"/>
                  </a:lnTo>
                  <a:lnTo>
                    <a:pt x="341" y="350"/>
                  </a:lnTo>
                  <a:lnTo>
                    <a:pt x="339" y="351"/>
                  </a:lnTo>
                  <a:lnTo>
                    <a:pt x="334" y="354"/>
                  </a:lnTo>
                  <a:lnTo>
                    <a:pt x="326" y="361"/>
                  </a:lnTo>
                  <a:lnTo>
                    <a:pt x="326" y="361"/>
                  </a:lnTo>
                  <a:lnTo>
                    <a:pt x="324" y="363"/>
                  </a:lnTo>
                  <a:lnTo>
                    <a:pt x="323" y="367"/>
                  </a:lnTo>
                  <a:lnTo>
                    <a:pt x="324" y="370"/>
                  </a:lnTo>
                  <a:lnTo>
                    <a:pt x="327" y="374"/>
                  </a:lnTo>
                  <a:lnTo>
                    <a:pt x="327" y="374"/>
                  </a:lnTo>
                  <a:lnTo>
                    <a:pt x="331" y="378"/>
                  </a:lnTo>
                  <a:lnTo>
                    <a:pt x="333" y="382"/>
                  </a:lnTo>
                  <a:lnTo>
                    <a:pt x="334" y="385"/>
                  </a:lnTo>
                  <a:lnTo>
                    <a:pt x="334" y="387"/>
                  </a:lnTo>
                  <a:lnTo>
                    <a:pt x="334" y="387"/>
                  </a:lnTo>
                  <a:lnTo>
                    <a:pt x="333" y="388"/>
                  </a:lnTo>
                  <a:lnTo>
                    <a:pt x="331" y="388"/>
                  </a:lnTo>
                  <a:lnTo>
                    <a:pt x="324" y="390"/>
                  </a:lnTo>
                  <a:lnTo>
                    <a:pt x="319" y="388"/>
                  </a:lnTo>
                  <a:lnTo>
                    <a:pt x="314" y="385"/>
                  </a:lnTo>
                  <a:lnTo>
                    <a:pt x="314" y="385"/>
                  </a:lnTo>
                  <a:lnTo>
                    <a:pt x="312" y="384"/>
                  </a:lnTo>
                  <a:lnTo>
                    <a:pt x="307" y="382"/>
                  </a:lnTo>
                  <a:lnTo>
                    <a:pt x="299" y="382"/>
                  </a:lnTo>
                  <a:lnTo>
                    <a:pt x="299" y="382"/>
                  </a:lnTo>
                  <a:lnTo>
                    <a:pt x="294" y="381"/>
                  </a:lnTo>
                  <a:lnTo>
                    <a:pt x="289" y="377"/>
                  </a:lnTo>
                  <a:lnTo>
                    <a:pt x="284" y="372"/>
                  </a:lnTo>
                  <a:lnTo>
                    <a:pt x="280" y="371"/>
                  </a:lnTo>
                  <a:lnTo>
                    <a:pt x="280" y="371"/>
                  </a:lnTo>
                  <a:lnTo>
                    <a:pt x="276" y="372"/>
                  </a:lnTo>
                  <a:lnTo>
                    <a:pt x="273" y="374"/>
                  </a:lnTo>
                  <a:lnTo>
                    <a:pt x="270" y="380"/>
                  </a:lnTo>
                  <a:lnTo>
                    <a:pt x="270" y="380"/>
                  </a:lnTo>
                  <a:lnTo>
                    <a:pt x="270" y="382"/>
                  </a:lnTo>
                  <a:lnTo>
                    <a:pt x="270" y="384"/>
                  </a:lnTo>
                  <a:lnTo>
                    <a:pt x="275" y="390"/>
                  </a:lnTo>
                  <a:lnTo>
                    <a:pt x="275" y="390"/>
                  </a:lnTo>
                  <a:lnTo>
                    <a:pt x="277" y="392"/>
                  </a:lnTo>
                  <a:lnTo>
                    <a:pt x="282" y="394"/>
                  </a:lnTo>
                  <a:lnTo>
                    <a:pt x="290" y="395"/>
                  </a:lnTo>
                  <a:lnTo>
                    <a:pt x="290" y="395"/>
                  </a:lnTo>
                  <a:lnTo>
                    <a:pt x="293" y="397"/>
                  </a:lnTo>
                  <a:lnTo>
                    <a:pt x="293" y="398"/>
                  </a:lnTo>
                  <a:lnTo>
                    <a:pt x="292" y="405"/>
                  </a:lnTo>
                  <a:lnTo>
                    <a:pt x="292" y="405"/>
                  </a:lnTo>
                  <a:lnTo>
                    <a:pt x="290" y="407"/>
                  </a:lnTo>
                  <a:lnTo>
                    <a:pt x="286" y="408"/>
                  </a:lnTo>
                  <a:lnTo>
                    <a:pt x="283" y="408"/>
                  </a:lnTo>
                  <a:lnTo>
                    <a:pt x="280" y="407"/>
                  </a:lnTo>
                  <a:lnTo>
                    <a:pt x="280" y="407"/>
                  </a:lnTo>
                  <a:lnTo>
                    <a:pt x="277" y="405"/>
                  </a:lnTo>
                  <a:lnTo>
                    <a:pt x="273" y="405"/>
                  </a:lnTo>
                  <a:lnTo>
                    <a:pt x="269" y="404"/>
                  </a:lnTo>
                  <a:lnTo>
                    <a:pt x="267" y="404"/>
                  </a:lnTo>
                  <a:lnTo>
                    <a:pt x="267" y="402"/>
                  </a:lnTo>
                  <a:lnTo>
                    <a:pt x="267" y="402"/>
                  </a:lnTo>
                  <a:lnTo>
                    <a:pt x="266" y="400"/>
                  </a:lnTo>
                  <a:lnTo>
                    <a:pt x="263" y="397"/>
                  </a:lnTo>
                  <a:lnTo>
                    <a:pt x="257" y="395"/>
                  </a:lnTo>
                  <a:lnTo>
                    <a:pt x="253" y="394"/>
                  </a:lnTo>
                  <a:lnTo>
                    <a:pt x="253" y="394"/>
                  </a:lnTo>
                  <a:lnTo>
                    <a:pt x="247" y="394"/>
                  </a:lnTo>
                  <a:lnTo>
                    <a:pt x="246" y="392"/>
                  </a:lnTo>
                  <a:lnTo>
                    <a:pt x="245" y="390"/>
                  </a:lnTo>
                  <a:lnTo>
                    <a:pt x="245" y="385"/>
                  </a:lnTo>
                  <a:lnTo>
                    <a:pt x="245" y="385"/>
                  </a:lnTo>
                  <a:lnTo>
                    <a:pt x="243" y="381"/>
                  </a:lnTo>
                  <a:lnTo>
                    <a:pt x="242" y="378"/>
                  </a:lnTo>
                  <a:lnTo>
                    <a:pt x="240" y="375"/>
                  </a:lnTo>
                  <a:lnTo>
                    <a:pt x="240" y="374"/>
                  </a:lnTo>
                  <a:lnTo>
                    <a:pt x="240" y="374"/>
                  </a:lnTo>
                  <a:lnTo>
                    <a:pt x="239" y="368"/>
                  </a:lnTo>
                  <a:lnTo>
                    <a:pt x="239" y="365"/>
                  </a:lnTo>
                  <a:lnTo>
                    <a:pt x="240" y="363"/>
                  </a:lnTo>
                  <a:lnTo>
                    <a:pt x="240" y="363"/>
                  </a:lnTo>
                  <a:lnTo>
                    <a:pt x="243" y="361"/>
                  </a:lnTo>
                  <a:lnTo>
                    <a:pt x="243" y="358"/>
                  </a:lnTo>
                  <a:lnTo>
                    <a:pt x="242" y="353"/>
                  </a:lnTo>
                  <a:lnTo>
                    <a:pt x="242" y="353"/>
                  </a:lnTo>
                  <a:lnTo>
                    <a:pt x="240" y="350"/>
                  </a:lnTo>
                  <a:lnTo>
                    <a:pt x="238" y="347"/>
                  </a:lnTo>
                  <a:lnTo>
                    <a:pt x="235" y="345"/>
                  </a:lnTo>
                  <a:lnTo>
                    <a:pt x="230" y="344"/>
                  </a:lnTo>
                  <a:lnTo>
                    <a:pt x="230" y="344"/>
                  </a:lnTo>
                  <a:lnTo>
                    <a:pt x="226" y="343"/>
                  </a:lnTo>
                  <a:lnTo>
                    <a:pt x="225" y="341"/>
                  </a:lnTo>
                  <a:lnTo>
                    <a:pt x="223" y="338"/>
                  </a:lnTo>
                  <a:lnTo>
                    <a:pt x="220" y="337"/>
                  </a:lnTo>
                  <a:lnTo>
                    <a:pt x="220" y="337"/>
                  </a:lnTo>
                  <a:lnTo>
                    <a:pt x="216" y="334"/>
                  </a:lnTo>
                  <a:lnTo>
                    <a:pt x="211" y="331"/>
                  </a:lnTo>
                  <a:lnTo>
                    <a:pt x="206" y="327"/>
                  </a:lnTo>
                  <a:lnTo>
                    <a:pt x="205" y="324"/>
                  </a:lnTo>
                  <a:lnTo>
                    <a:pt x="205" y="324"/>
                  </a:lnTo>
                  <a:lnTo>
                    <a:pt x="203" y="321"/>
                  </a:lnTo>
                  <a:lnTo>
                    <a:pt x="201" y="320"/>
                  </a:lnTo>
                  <a:lnTo>
                    <a:pt x="198" y="320"/>
                  </a:lnTo>
                  <a:lnTo>
                    <a:pt x="199" y="318"/>
                  </a:lnTo>
                  <a:lnTo>
                    <a:pt x="199" y="318"/>
                  </a:lnTo>
                  <a:lnTo>
                    <a:pt x="201" y="318"/>
                  </a:lnTo>
                  <a:lnTo>
                    <a:pt x="205" y="318"/>
                  </a:lnTo>
                  <a:lnTo>
                    <a:pt x="208" y="321"/>
                  </a:lnTo>
                  <a:lnTo>
                    <a:pt x="212" y="323"/>
                  </a:lnTo>
                  <a:lnTo>
                    <a:pt x="212" y="323"/>
                  </a:lnTo>
                  <a:lnTo>
                    <a:pt x="215" y="327"/>
                  </a:lnTo>
                  <a:lnTo>
                    <a:pt x="220" y="328"/>
                  </a:lnTo>
                  <a:lnTo>
                    <a:pt x="226" y="331"/>
                  </a:lnTo>
                  <a:lnTo>
                    <a:pt x="233" y="333"/>
                  </a:lnTo>
                  <a:lnTo>
                    <a:pt x="233" y="333"/>
                  </a:lnTo>
                  <a:lnTo>
                    <a:pt x="242" y="334"/>
                  </a:lnTo>
                  <a:lnTo>
                    <a:pt x="247" y="337"/>
                  </a:lnTo>
                  <a:lnTo>
                    <a:pt x="253" y="340"/>
                  </a:lnTo>
                  <a:lnTo>
                    <a:pt x="262" y="341"/>
                  </a:lnTo>
                  <a:lnTo>
                    <a:pt x="262" y="341"/>
                  </a:lnTo>
                  <a:lnTo>
                    <a:pt x="299" y="348"/>
                  </a:lnTo>
                  <a:lnTo>
                    <a:pt x="299" y="348"/>
                  </a:lnTo>
                  <a:lnTo>
                    <a:pt x="306" y="348"/>
                  </a:lnTo>
                  <a:lnTo>
                    <a:pt x="313" y="347"/>
                  </a:lnTo>
                  <a:lnTo>
                    <a:pt x="320" y="344"/>
                  </a:lnTo>
                  <a:lnTo>
                    <a:pt x="327" y="340"/>
                  </a:lnTo>
                  <a:lnTo>
                    <a:pt x="339" y="333"/>
                  </a:lnTo>
                  <a:lnTo>
                    <a:pt x="346" y="327"/>
                  </a:lnTo>
                  <a:lnTo>
                    <a:pt x="346" y="327"/>
                  </a:lnTo>
                  <a:lnTo>
                    <a:pt x="347" y="326"/>
                  </a:lnTo>
                  <a:lnTo>
                    <a:pt x="347" y="323"/>
                  </a:lnTo>
                  <a:lnTo>
                    <a:pt x="347" y="317"/>
                  </a:lnTo>
                  <a:lnTo>
                    <a:pt x="344" y="308"/>
                  </a:lnTo>
                  <a:lnTo>
                    <a:pt x="344" y="308"/>
                  </a:lnTo>
                  <a:lnTo>
                    <a:pt x="343" y="306"/>
                  </a:lnTo>
                  <a:lnTo>
                    <a:pt x="340" y="304"/>
                  </a:lnTo>
                  <a:lnTo>
                    <a:pt x="337" y="303"/>
                  </a:lnTo>
                  <a:lnTo>
                    <a:pt x="336" y="301"/>
                  </a:lnTo>
                  <a:lnTo>
                    <a:pt x="336" y="301"/>
                  </a:lnTo>
                  <a:lnTo>
                    <a:pt x="333" y="299"/>
                  </a:lnTo>
                  <a:lnTo>
                    <a:pt x="330" y="296"/>
                  </a:lnTo>
                  <a:lnTo>
                    <a:pt x="327" y="294"/>
                  </a:lnTo>
                  <a:lnTo>
                    <a:pt x="321" y="293"/>
                  </a:lnTo>
                  <a:lnTo>
                    <a:pt x="321" y="293"/>
                  </a:lnTo>
                  <a:lnTo>
                    <a:pt x="317" y="291"/>
                  </a:lnTo>
                  <a:lnTo>
                    <a:pt x="314" y="290"/>
                  </a:lnTo>
                  <a:lnTo>
                    <a:pt x="312" y="287"/>
                  </a:lnTo>
                  <a:lnTo>
                    <a:pt x="309" y="286"/>
                  </a:lnTo>
                  <a:lnTo>
                    <a:pt x="309" y="286"/>
                  </a:lnTo>
                  <a:lnTo>
                    <a:pt x="304" y="286"/>
                  </a:lnTo>
                  <a:lnTo>
                    <a:pt x="300" y="284"/>
                  </a:lnTo>
                  <a:lnTo>
                    <a:pt x="284" y="274"/>
                  </a:lnTo>
                  <a:lnTo>
                    <a:pt x="284" y="274"/>
                  </a:lnTo>
                  <a:lnTo>
                    <a:pt x="273" y="267"/>
                  </a:lnTo>
                  <a:lnTo>
                    <a:pt x="262" y="263"/>
                  </a:lnTo>
                  <a:lnTo>
                    <a:pt x="253" y="260"/>
                  </a:lnTo>
                  <a:lnTo>
                    <a:pt x="247" y="259"/>
                  </a:lnTo>
                  <a:lnTo>
                    <a:pt x="247" y="259"/>
                  </a:lnTo>
                  <a:lnTo>
                    <a:pt x="243" y="260"/>
                  </a:lnTo>
                  <a:lnTo>
                    <a:pt x="240" y="260"/>
                  </a:lnTo>
                  <a:lnTo>
                    <a:pt x="239" y="259"/>
                  </a:lnTo>
                  <a:lnTo>
                    <a:pt x="239" y="259"/>
                  </a:lnTo>
                  <a:lnTo>
                    <a:pt x="238" y="256"/>
                  </a:lnTo>
                  <a:lnTo>
                    <a:pt x="233" y="256"/>
                  </a:lnTo>
                  <a:lnTo>
                    <a:pt x="230" y="256"/>
                  </a:lnTo>
                  <a:lnTo>
                    <a:pt x="228" y="259"/>
                  </a:lnTo>
                  <a:lnTo>
                    <a:pt x="228" y="259"/>
                  </a:lnTo>
                  <a:lnTo>
                    <a:pt x="225" y="259"/>
                  </a:lnTo>
                  <a:lnTo>
                    <a:pt x="222" y="259"/>
                  </a:lnTo>
                  <a:lnTo>
                    <a:pt x="218" y="257"/>
                  </a:lnTo>
                  <a:lnTo>
                    <a:pt x="213" y="257"/>
                  </a:lnTo>
                  <a:lnTo>
                    <a:pt x="213" y="257"/>
                  </a:lnTo>
                  <a:lnTo>
                    <a:pt x="208" y="257"/>
                  </a:lnTo>
                  <a:lnTo>
                    <a:pt x="205" y="256"/>
                  </a:lnTo>
                  <a:lnTo>
                    <a:pt x="203" y="254"/>
                  </a:lnTo>
                  <a:lnTo>
                    <a:pt x="203" y="252"/>
                  </a:lnTo>
                  <a:lnTo>
                    <a:pt x="203" y="252"/>
                  </a:lnTo>
                  <a:lnTo>
                    <a:pt x="206" y="252"/>
                  </a:lnTo>
                  <a:lnTo>
                    <a:pt x="211" y="250"/>
                  </a:lnTo>
                  <a:lnTo>
                    <a:pt x="215" y="250"/>
                  </a:lnTo>
                  <a:lnTo>
                    <a:pt x="215" y="249"/>
                  </a:lnTo>
                  <a:lnTo>
                    <a:pt x="216" y="249"/>
                  </a:lnTo>
                  <a:lnTo>
                    <a:pt x="216" y="249"/>
                  </a:lnTo>
                  <a:lnTo>
                    <a:pt x="215" y="246"/>
                  </a:lnTo>
                  <a:lnTo>
                    <a:pt x="212" y="246"/>
                  </a:lnTo>
                  <a:lnTo>
                    <a:pt x="209" y="246"/>
                  </a:lnTo>
                  <a:lnTo>
                    <a:pt x="205" y="244"/>
                  </a:lnTo>
                  <a:lnTo>
                    <a:pt x="205" y="244"/>
                  </a:lnTo>
                  <a:lnTo>
                    <a:pt x="201" y="242"/>
                  </a:lnTo>
                  <a:lnTo>
                    <a:pt x="198" y="242"/>
                  </a:lnTo>
                  <a:lnTo>
                    <a:pt x="195" y="243"/>
                  </a:lnTo>
                  <a:lnTo>
                    <a:pt x="193" y="246"/>
                  </a:lnTo>
                  <a:lnTo>
                    <a:pt x="193" y="246"/>
                  </a:lnTo>
                  <a:lnTo>
                    <a:pt x="192" y="247"/>
                  </a:lnTo>
                  <a:lnTo>
                    <a:pt x="189" y="249"/>
                  </a:lnTo>
                  <a:lnTo>
                    <a:pt x="186" y="247"/>
                  </a:lnTo>
                  <a:lnTo>
                    <a:pt x="183" y="246"/>
                  </a:lnTo>
                  <a:lnTo>
                    <a:pt x="183" y="246"/>
                  </a:lnTo>
                  <a:lnTo>
                    <a:pt x="183" y="244"/>
                  </a:lnTo>
                  <a:lnTo>
                    <a:pt x="183" y="244"/>
                  </a:lnTo>
                  <a:lnTo>
                    <a:pt x="182" y="249"/>
                  </a:lnTo>
                  <a:lnTo>
                    <a:pt x="179" y="250"/>
                  </a:lnTo>
                  <a:lnTo>
                    <a:pt x="178" y="250"/>
                  </a:lnTo>
                  <a:lnTo>
                    <a:pt x="175" y="250"/>
                  </a:lnTo>
                  <a:lnTo>
                    <a:pt x="175" y="250"/>
                  </a:lnTo>
                  <a:lnTo>
                    <a:pt x="172" y="252"/>
                  </a:lnTo>
                  <a:lnTo>
                    <a:pt x="168" y="253"/>
                  </a:lnTo>
                  <a:lnTo>
                    <a:pt x="165" y="256"/>
                  </a:lnTo>
                  <a:lnTo>
                    <a:pt x="162" y="257"/>
                  </a:lnTo>
                  <a:lnTo>
                    <a:pt x="162" y="257"/>
                  </a:lnTo>
                  <a:lnTo>
                    <a:pt x="158" y="257"/>
                  </a:lnTo>
                  <a:lnTo>
                    <a:pt x="155" y="260"/>
                  </a:lnTo>
                  <a:lnTo>
                    <a:pt x="152" y="263"/>
                  </a:lnTo>
                  <a:lnTo>
                    <a:pt x="151" y="266"/>
                  </a:lnTo>
                  <a:lnTo>
                    <a:pt x="151" y="266"/>
                  </a:lnTo>
                  <a:lnTo>
                    <a:pt x="149" y="269"/>
                  </a:lnTo>
                  <a:lnTo>
                    <a:pt x="146" y="269"/>
                  </a:lnTo>
                  <a:lnTo>
                    <a:pt x="145" y="270"/>
                  </a:lnTo>
                  <a:lnTo>
                    <a:pt x="145" y="271"/>
                  </a:lnTo>
                  <a:lnTo>
                    <a:pt x="145" y="271"/>
                  </a:lnTo>
                  <a:lnTo>
                    <a:pt x="144" y="276"/>
                  </a:lnTo>
                  <a:lnTo>
                    <a:pt x="142" y="280"/>
                  </a:lnTo>
                  <a:lnTo>
                    <a:pt x="142" y="280"/>
                  </a:lnTo>
                  <a:lnTo>
                    <a:pt x="141" y="281"/>
                  </a:lnTo>
                  <a:lnTo>
                    <a:pt x="141" y="283"/>
                  </a:lnTo>
                  <a:lnTo>
                    <a:pt x="145" y="289"/>
                  </a:lnTo>
                  <a:lnTo>
                    <a:pt x="145" y="289"/>
                  </a:lnTo>
                  <a:lnTo>
                    <a:pt x="146" y="291"/>
                  </a:lnTo>
                  <a:lnTo>
                    <a:pt x="149" y="293"/>
                  </a:lnTo>
                  <a:lnTo>
                    <a:pt x="155" y="294"/>
                  </a:lnTo>
                  <a:lnTo>
                    <a:pt x="155" y="294"/>
                  </a:lnTo>
                  <a:lnTo>
                    <a:pt x="161" y="300"/>
                  </a:lnTo>
                  <a:lnTo>
                    <a:pt x="164" y="303"/>
                  </a:lnTo>
                  <a:lnTo>
                    <a:pt x="166" y="306"/>
                  </a:lnTo>
                  <a:lnTo>
                    <a:pt x="166" y="306"/>
                  </a:lnTo>
                  <a:lnTo>
                    <a:pt x="165" y="308"/>
                  </a:lnTo>
                  <a:lnTo>
                    <a:pt x="162" y="313"/>
                  </a:lnTo>
                  <a:lnTo>
                    <a:pt x="156" y="318"/>
                  </a:lnTo>
                  <a:lnTo>
                    <a:pt x="156" y="318"/>
                  </a:lnTo>
                  <a:lnTo>
                    <a:pt x="152" y="323"/>
                  </a:lnTo>
                  <a:lnTo>
                    <a:pt x="151" y="326"/>
                  </a:lnTo>
                  <a:lnTo>
                    <a:pt x="151" y="327"/>
                  </a:lnTo>
                  <a:lnTo>
                    <a:pt x="151" y="327"/>
                  </a:lnTo>
                  <a:lnTo>
                    <a:pt x="158" y="337"/>
                  </a:lnTo>
                  <a:lnTo>
                    <a:pt x="166" y="351"/>
                  </a:lnTo>
                  <a:lnTo>
                    <a:pt x="166" y="351"/>
                  </a:lnTo>
                  <a:lnTo>
                    <a:pt x="168" y="357"/>
                  </a:lnTo>
                  <a:lnTo>
                    <a:pt x="168" y="357"/>
                  </a:lnTo>
                  <a:lnTo>
                    <a:pt x="166" y="358"/>
                  </a:lnTo>
                  <a:lnTo>
                    <a:pt x="164" y="360"/>
                  </a:lnTo>
                  <a:lnTo>
                    <a:pt x="161" y="361"/>
                  </a:lnTo>
                  <a:lnTo>
                    <a:pt x="161" y="361"/>
                  </a:lnTo>
                  <a:lnTo>
                    <a:pt x="159" y="364"/>
                  </a:lnTo>
                  <a:lnTo>
                    <a:pt x="161" y="368"/>
                  </a:lnTo>
                  <a:lnTo>
                    <a:pt x="164" y="374"/>
                  </a:lnTo>
                  <a:lnTo>
                    <a:pt x="164" y="374"/>
                  </a:lnTo>
                  <a:lnTo>
                    <a:pt x="164" y="375"/>
                  </a:lnTo>
                  <a:lnTo>
                    <a:pt x="162" y="375"/>
                  </a:lnTo>
                  <a:lnTo>
                    <a:pt x="161" y="377"/>
                  </a:lnTo>
                  <a:lnTo>
                    <a:pt x="159" y="378"/>
                  </a:lnTo>
                  <a:lnTo>
                    <a:pt x="159" y="378"/>
                  </a:lnTo>
                  <a:lnTo>
                    <a:pt x="161" y="380"/>
                  </a:lnTo>
                  <a:lnTo>
                    <a:pt x="164" y="381"/>
                  </a:lnTo>
                  <a:lnTo>
                    <a:pt x="166" y="382"/>
                  </a:lnTo>
                  <a:lnTo>
                    <a:pt x="168" y="384"/>
                  </a:lnTo>
                  <a:lnTo>
                    <a:pt x="168" y="384"/>
                  </a:lnTo>
                  <a:lnTo>
                    <a:pt x="166" y="385"/>
                  </a:lnTo>
                  <a:lnTo>
                    <a:pt x="166" y="387"/>
                  </a:lnTo>
                  <a:lnTo>
                    <a:pt x="165" y="388"/>
                  </a:lnTo>
                  <a:lnTo>
                    <a:pt x="165" y="391"/>
                  </a:lnTo>
                  <a:lnTo>
                    <a:pt x="165" y="391"/>
                  </a:lnTo>
                  <a:lnTo>
                    <a:pt x="168" y="394"/>
                  </a:lnTo>
                  <a:lnTo>
                    <a:pt x="171" y="395"/>
                  </a:lnTo>
                  <a:lnTo>
                    <a:pt x="172" y="397"/>
                  </a:lnTo>
                  <a:lnTo>
                    <a:pt x="174" y="400"/>
                  </a:lnTo>
                  <a:lnTo>
                    <a:pt x="174" y="400"/>
                  </a:lnTo>
                  <a:lnTo>
                    <a:pt x="174" y="401"/>
                  </a:lnTo>
                  <a:lnTo>
                    <a:pt x="172" y="402"/>
                  </a:lnTo>
                  <a:lnTo>
                    <a:pt x="169" y="405"/>
                  </a:lnTo>
                  <a:lnTo>
                    <a:pt x="165" y="407"/>
                  </a:lnTo>
                  <a:lnTo>
                    <a:pt x="164" y="408"/>
                  </a:lnTo>
                  <a:lnTo>
                    <a:pt x="164" y="409"/>
                  </a:lnTo>
                  <a:lnTo>
                    <a:pt x="164" y="409"/>
                  </a:lnTo>
                  <a:lnTo>
                    <a:pt x="166" y="412"/>
                  </a:lnTo>
                  <a:lnTo>
                    <a:pt x="172" y="415"/>
                  </a:lnTo>
                  <a:lnTo>
                    <a:pt x="178" y="419"/>
                  </a:lnTo>
                  <a:lnTo>
                    <a:pt x="185" y="425"/>
                  </a:lnTo>
                  <a:lnTo>
                    <a:pt x="185" y="425"/>
                  </a:lnTo>
                  <a:lnTo>
                    <a:pt x="188" y="429"/>
                  </a:lnTo>
                  <a:lnTo>
                    <a:pt x="189" y="432"/>
                  </a:lnTo>
                  <a:lnTo>
                    <a:pt x="189" y="435"/>
                  </a:lnTo>
                  <a:lnTo>
                    <a:pt x="189" y="438"/>
                  </a:lnTo>
                  <a:lnTo>
                    <a:pt x="189" y="438"/>
                  </a:lnTo>
                  <a:lnTo>
                    <a:pt x="186" y="441"/>
                  </a:lnTo>
                  <a:lnTo>
                    <a:pt x="183" y="444"/>
                  </a:lnTo>
                  <a:lnTo>
                    <a:pt x="176" y="448"/>
                  </a:lnTo>
                  <a:lnTo>
                    <a:pt x="169" y="454"/>
                  </a:lnTo>
                  <a:lnTo>
                    <a:pt x="166" y="456"/>
                  </a:lnTo>
                  <a:lnTo>
                    <a:pt x="165" y="461"/>
                  </a:lnTo>
                  <a:lnTo>
                    <a:pt x="165" y="461"/>
                  </a:lnTo>
                  <a:lnTo>
                    <a:pt x="161" y="466"/>
                  </a:lnTo>
                  <a:lnTo>
                    <a:pt x="154" y="471"/>
                  </a:lnTo>
                  <a:lnTo>
                    <a:pt x="146" y="475"/>
                  </a:lnTo>
                  <a:lnTo>
                    <a:pt x="141" y="481"/>
                  </a:lnTo>
                  <a:lnTo>
                    <a:pt x="141" y="481"/>
                  </a:lnTo>
                  <a:lnTo>
                    <a:pt x="132" y="489"/>
                  </a:lnTo>
                  <a:lnTo>
                    <a:pt x="132" y="489"/>
                  </a:lnTo>
                  <a:lnTo>
                    <a:pt x="139" y="488"/>
                  </a:lnTo>
                  <a:lnTo>
                    <a:pt x="139" y="488"/>
                  </a:lnTo>
                  <a:lnTo>
                    <a:pt x="141" y="488"/>
                  </a:lnTo>
                  <a:lnTo>
                    <a:pt x="142" y="488"/>
                  </a:lnTo>
                  <a:lnTo>
                    <a:pt x="144" y="491"/>
                  </a:lnTo>
                  <a:lnTo>
                    <a:pt x="146" y="495"/>
                  </a:lnTo>
                  <a:lnTo>
                    <a:pt x="149" y="498"/>
                  </a:lnTo>
                  <a:lnTo>
                    <a:pt x="149" y="498"/>
                  </a:lnTo>
                  <a:lnTo>
                    <a:pt x="152" y="499"/>
                  </a:lnTo>
                  <a:lnTo>
                    <a:pt x="156" y="499"/>
                  </a:lnTo>
                  <a:lnTo>
                    <a:pt x="161" y="499"/>
                  </a:lnTo>
                  <a:lnTo>
                    <a:pt x="164" y="501"/>
                  </a:lnTo>
                  <a:lnTo>
                    <a:pt x="164" y="501"/>
                  </a:lnTo>
                  <a:lnTo>
                    <a:pt x="164" y="502"/>
                  </a:lnTo>
                  <a:lnTo>
                    <a:pt x="162" y="503"/>
                  </a:lnTo>
                  <a:lnTo>
                    <a:pt x="156" y="503"/>
                  </a:lnTo>
                  <a:lnTo>
                    <a:pt x="156" y="503"/>
                  </a:lnTo>
                  <a:lnTo>
                    <a:pt x="152" y="503"/>
                  </a:lnTo>
                  <a:lnTo>
                    <a:pt x="149" y="505"/>
                  </a:lnTo>
                  <a:lnTo>
                    <a:pt x="141" y="508"/>
                  </a:lnTo>
                  <a:lnTo>
                    <a:pt x="141" y="508"/>
                  </a:lnTo>
                  <a:lnTo>
                    <a:pt x="137" y="510"/>
                  </a:lnTo>
                  <a:lnTo>
                    <a:pt x="135" y="512"/>
                  </a:lnTo>
                  <a:lnTo>
                    <a:pt x="132" y="515"/>
                  </a:lnTo>
                  <a:lnTo>
                    <a:pt x="132" y="515"/>
                  </a:lnTo>
                  <a:lnTo>
                    <a:pt x="134" y="518"/>
                  </a:lnTo>
                  <a:lnTo>
                    <a:pt x="134" y="520"/>
                  </a:lnTo>
                  <a:lnTo>
                    <a:pt x="129" y="525"/>
                  </a:lnTo>
                  <a:lnTo>
                    <a:pt x="129" y="525"/>
                  </a:lnTo>
                  <a:lnTo>
                    <a:pt x="127" y="530"/>
                  </a:lnTo>
                  <a:lnTo>
                    <a:pt x="124" y="533"/>
                  </a:lnTo>
                  <a:lnTo>
                    <a:pt x="124" y="533"/>
                  </a:lnTo>
                  <a:lnTo>
                    <a:pt x="124" y="538"/>
                  </a:lnTo>
                  <a:lnTo>
                    <a:pt x="125" y="542"/>
                  </a:lnTo>
                  <a:lnTo>
                    <a:pt x="125" y="542"/>
                  </a:lnTo>
                  <a:lnTo>
                    <a:pt x="127" y="547"/>
                  </a:lnTo>
                  <a:lnTo>
                    <a:pt x="128" y="550"/>
                  </a:lnTo>
                  <a:lnTo>
                    <a:pt x="128" y="550"/>
                  </a:lnTo>
                  <a:lnTo>
                    <a:pt x="129" y="553"/>
                  </a:lnTo>
                  <a:lnTo>
                    <a:pt x="128" y="555"/>
                  </a:lnTo>
                  <a:lnTo>
                    <a:pt x="124" y="556"/>
                  </a:lnTo>
                  <a:lnTo>
                    <a:pt x="124" y="556"/>
                  </a:lnTo>
                  <a:lnTo>
                    <a:pt x="124" y="557"/>
                  </a:lnTo>
                  <a:lnTo>
                    <a:pt x="124" y="560"/>
                  </a:lnTo>
                  <a:lnTo>
                    <a:pt x="127" y="565"/>
                  </a:lnTo>
                  <a:lnTo>
                    <a:pt x="127" y="565"/>
                  </a:lnTo>
                  <a:lnTo>
                    <a:pt x="128" y="567"/>
                  </a:lnTo>
                  <a:lnTo>
                    <a:pt x="129" y="569"/>
                  </a:lnTo>
                  <a:lnTo>
                    <a:pt x="128" y="573"/>
                  </a:lnTo>
                  <a:lnTo>
                    <a:pt x="128" y="573"/>
                  </a:lnTo>
                  <a:lnTo>
                    <a:pt x="128" y="576"/>
                  </a:lnTo>
                  <a:lnTo>
                    <a:pt x="129" y="579"/>
                  </a:lnTo>
                  <a:lnTo>
                    <a:pt x="134" y="583"/>
                  </a:lnTo>
                  <a:lnTo>
                    <a:pt x="134" y="583"/>
                  </a:lnTo>
                  <a:lnTo>
                    <a:pt x="135" y="586"/>
                  </a:lnTo>
                  <a:lnTo>
                    <a:pt x="135" y="589"/>
                  </a:lnTo>
                  <a:lnTo>
                    <a:pt x="137" y="592"/>
                  </a:lnTo>
                  <a:lnTo>
                    <a:pt x="138" y="594"/>
                  </a:lnTo>
                  <a:lnTo>
                    <a:pt x="138" y="594"/>
                  </a:lnTo>
                  <a:lnTo>
                    <a:pt x="141" y="596"/>
                  </a:lnTo>
                  <a:lnTo>
                    <a:pt x="144" y="597"/>
                  </a:lnTo>
                  <a:lnTo>
                    <a:pt x="146" y="596"/>
                  </a:lnTo>
                  <a:lnTo>
                    <a:pt x="146" y="596"/>
                  </a:lnTo>
                  <a:lnTo>
                    <a:pt x="148" y="596"/>
                  </a:lnTo>
                  <a:lnTo>
                    <a:pt x="151" y="597"/>
                  </a:lnTo>
                  <a:lnTo>
                    <a:pt x="154" y="600"/>
                  </a:lnTo>
                  <a:lnTo>
                    <a:pt x="154" y="600"/>
                  </a:lnTo>
                  <a:lnTo>
                    <a:pt x="155" y="602"/>
                  </a:lnTo>
                  <a:lnTo>
                    <a:pt x="158" y="602"/>
                  </a:lnTo>
                  <a:lnTo>
                    <a:pt x="162" y="600"/>
                  </a:lnTo>
                  <a:lnTo>
                    <a:pt x="162" y="600"/>
                  </a:lnTo>
                  <a:lnTo>
                    <a:pt x="166" y="600"/>
                  </a:lnTo>
                  <a:lnTo>
                    <a:pt x="171" y="602"/>
                  </a:lnTo>
                  <a:lnTo>
                    <a:pt x="178" y="604"/>
                  </a:lnTo>
                  <a:lnTo>
                    <a:pt x="178" y="604"/>
                  </a:lnTo>
                  <a:lnTo>
                    <a:pt x="179" y="606"/>
                  </a:lnTo>
                  <a:lnTo>
                    <a:pt x="179" y="609"/>
                  </a:lnTo>
                  <a:lnTo>
                    <a:pt x="179" y="616"/>
                  </a:lnTo>
                  <a:lnTo>
                    <a:pt x="179" y="616"/>
                  </a:lnTo>
                  <a:lnTo>
                    <a:pt x="179" y="621"/>
                  </a:lnTo>
                  <a:lnTo>
                    <a:pt x="179" y="624"/>
                  </a:lnTo>
                  <a:lnTo>
                    <a:pt x="181" y="627"/>
                  </a:lnTo>
                  <a:lnTo>
                    <a:pt x="181" y="627"/>
                  </a:lnTo>
                  <a:lnTo>
                    <a:pt x="183" y="630"/>
                  </a:lnTo>
                  <a:lnTo>
                    <a:pt x="185" y="633"/>
                  </a:lnTo>
                  <a:lnTo>
                    <a:pt x="186" y="636"/>
                  </a:lnTo>
                  <a:lnTo>
                    <a:pt x="188" y="637"/>
                  </a:lnTo>
                  <a:lnTo>
                    <a:pt x="188" y="637"/>
                  </a:lnTo>
                  <a:lnTo>
                    <a:pt x="191" y="639"/>
                  </a:lnTo>
                  <a:lnTo>
                    <a:pt x="193" y="641"/>
                  </a:lnTo>
                  <a:lnTo>
                    <a:pt x="195" y="644"/>
                  </a:lnTo>
                  <a:lnTo>
                    <a:pt x="198" y="646"/>
                  </a:lnTo>
                  <a:lnTo>
                    <a:pt x="198" y="646"/>
                  </a:lnTo>
                  <a:lnTo>
                    <a:pt x="203" y="648"/>
                  </a:lnTo>
                  <a:lnTo>
                    <a:pt x="205" y="651"/>
                  </a:lnTo>
                  <a:lnTo>
                    <a:pt x="206" y="654"/>
                  </a:lnTo>
                  <a:lnTo>
                    <a:pt x="206" y="654"/>
                  </a:lnTo>
                  <a:lnTo>
                    <a:pt x="206" y="657"/>
                  </a:lnTo>
                  <a:lnTo>
                    <a:pt x="203" y="658"/>
                  </a:lnTo>
                  <a:lnTo>
                    <a:pt x="198" y="661"/>
                  </a:lnTo>
                  <a:lnTo>
                    <a:pt x="198" y="661"/>
                  </a:lnTo>
                  <a:lnTo>
                    <a:pt x="195" y="661"/>
                  </a:lnTo>
                  <a:lnTo>
                    <a:pt x="192" y="660"/>
                  </a:lnTo>
                  <a:lnTo>
                    <a:pt x="189" y="660"/>
                  </a:lnTo>
                  <a:lnTo>
                    <a:pt x="186" y="660"/>
                  </a:lnTo>
                  <a:lnTo>
                    <a:pt x="186" y="660"/>
                  </a:lnTo>
                  <a:lnTo>
                    <a:pt x="186" y="663"/>
                  </a:lnTo>
                  <a:lnTo>
                    <a:pt x="186" y="666"/>
                  </a:lnTo>
                  <a:lnTo>
                    <a:pt x="189" y="674"/>
                  </a:lnTo>
                  <a:lnTo>
                    <a:pt x="189" y="674"/>
                  </a:lnTo>
                  <a:lnTo>
                    <a:pt x="192" y="681"/>
                  </a:lnTo>
                  <a:lnTo>
                    <a:pt x="193" y="683"/>
                  </a:lnTo>
                  <a:lnTo>
                    <a:pt x="196" y="683"/>
                  </a:lnTo>
                  <a:lnTo>
                    <a:pt x="196" y="683"/>
                  </a:lnTo>
                  <a:lnTo>
                    <a:pt x="198" y="683"/>
                  </a:lnTo>
                  <a:lnTo>
                    <a:pt x="201" y="681"/>
                  </a:lnTo>
                  <a:lnTo>
                    <a:pt x="203" y="680"/>
                  </a:lnTo>
                  <a:lnTo>
                    <a:pt x="203" y="680"/>
                  </a:lnTo>
                  <a:lnTo>
                    <a:pt x="206" y="678"/>
                  </a:lnTo>
                  <a:lnTo>
                    <a:pt x="209" y="678"/>
                  </a:lnTo>
                  <a:lnTo>
                    <a:pt x="215" y="678"/>
                  </a:lnTo>
                  <a:lnTo>
                    <a:pt x="215" y="678"/>
                  </a:lnTo>
                  <a:lnTo>
                    <a:pt x="220" y="678"/>
                  </a:lnTo>
                  <a:lnTo>
                    <a:pt x="225" y="678"/>
                  </a:lnTo>
                  <a:lnTo>
                    <a:pt x="228" y="680"/>
                  </a:lnTo>
                  <a:lnTo>
                    <a:pt x="228" y="680"/>
                  </a:lnTo>
                  <a:lnTo>
                    <a:pt x="229" y="687"/>
                  </a:lnTo>
                  <a:lnTo>
                    <a:pt x="230" y="690"/>
                  </a:lnTo>
                  <a:lnTo>
                    <a:pt x="229" y="693"/>
                  </a:lnTo>
                  <a:lnTo>
                    <a:pt x="229" y="693"/>
                  </a:lnTo>
                  <a:lnTo>
                    <a:pt x="229" y="694"/>
                  </a:lnTo>
                  <a:lnTo>
                    <a:pt x="230" y="697"/>
                  </a:lnTo>
                  <a:lnTo>
                    <a:pt x="233" y="701"/>
                  </a:lnTo>
                  <a:lnTo>
                    <a:pt x="233" y="701"/>
                  </a:lnTo>
                  <a:lnTo>
                    <a:pt x="235" y="703"/>
                  </a:lnTo>
                  <a:lnTo>
                    <a:pt x="239" y="704"/>
                  </a:lnTo>
                  <a:lnTo>
                    <a:pt x="245" y="704"/>
                  </a:lnTo>
                  <a:lnTo>
                    <a:pt x="245" y="704"/>
                  </a:lnTo>
                  <a:lnTo>
                    <a:pt x="250" y="710"/>
                  </a:lnTo>
                  <a:lnTo>
                    <a:pt x="252" y="714"/>
                  </a:lnTo>
                  <a:lnTo>
                    <a:pt x="252" y="717"/>
                  </a:lnTo>
                  <a:lnTo>
                    <a:pt x="252" y="717"/>
                  </a:lnTo>
                  <a:lnTo>
                    <a:pt x="252" y="718"/>
                  </a:lnTo>
                  <a:lnTo>
                    <a:pt x="253" y="720"/>
                  </a:lnTo>
                  <a:lnTo>
                    <a:pt x="257" y="720"/>
                  </a:lnTo>
                  <a:lnTo>
                    <a:pt x="257" y="720"/>
                  </a:lnTo>
                  <a:lnTo>
                    <a:pt x="260" y="720"/>
                  </a:lnTo>
                  <a:lnTo>
                    <a:pt x="262" y="721"/>
                  </a:lnTo>
                  <a:lnTo>
                    <a:pt x="266" y="724"/>
                  </a:lnTo>
                  <a:lnTo>
                    <a:pt x="266" y="724"/>
                  </a:lnTo>
                  <a:lnTo>
                    <a:pt x="270" y="724"/>
                  </a:lnTo>
                  <a:lnTo>
                    <a:pt x="275" y="722"/>
                  </a:lnTo>
                  <a:lnTo>
                    <a:pt x="275" y="722"/>
                  </a:lnTo>
                  <a:lnTo>
                    <a:pt x="279" y="721"/>
                  </a:lnTo>
                  <a:lnTo>
                    <a:pt x="282" y="721"/>
                  </a:lnTo>
                  <a:lnTo>
                    <a:pt x="283" y="722"/>
                  </a:lnTo>
                  <a:lnTo>
                    <a:pt x="283" y="722"/>
                  </a:lnTo>
                  <a:lnTo>
                    <a:pt x="287" y="727"/>
                  </a:lnTo>
                  <a:lnTo>
                    <a:pt x="290" y="731"/>
                  </a:lnTo>
                  <a:lnTo>
                    <a:pt x="290" y="731"/>
                  </a:lnTo>
                  <a:lnTo>
                    <a:pt x="292" y="731"/>
                  </a:lnTo>
                  <a:lnTo>
                    <a:pt x="294" y="731"/>
                  </a:lnTo>
                  <a:lnTo>
                    <a:pt x="299" y="731"/>
                  </a:lnTo>
                  <a:lnTo>
                    <a:pt x="303" y="732"/>
                  </a:lnTo>
                  <a:lnTo>
                    <a:pt x="303" y="732"/>
                  </a:lnTo>
                  <a:lnTo>
                    <a:pt x="310" y="734"/>
                  </a:lnTo>
                  <a:lnTo>
                    <a:pt x="313" y="735"/>
                  </a:lnTo>
                  <a:lnTo>
                    <a:pt x="317" y="737"/>
                  </a:lnTo>
                  <a:lnTo>
                    <a:pt x="317" y="737"/>
                  </a:lnTo>
                  <a:lnTo>
                    <a:pt x="323" y="740"/>
                  </a:lnTo>
                  <a:lnTo>
                    <a:pt x="324" y="740"/>
                  </a:lnTo>
                  <a:lnTo>
                    <a:pt x="326" y="742"/>
                  </a:lnTo>
                  <a:lnTo>
                    <a:pt x="326" y="742"/>
                  </a:lnTo>
                  <a:lnTo>
                    <a:pt x="326" y="744"/>
                  </a:lnTo>
                  <a:lnTo>
                    <a:pt x="324" y="745"/>
                  </a:lnTo>
                  <a:lnTo>
                    <a:pt x="321" y="748"/>
                  </a:lnTo>
                  <a:lnTo>
                    <a:pt x="321" y="748"/>
                  </a:lnTo>
                  <a:lnTo>
                    <a:pt x="323" y="751"/>
                  </a:lnTo>
                  <a:lnTo>
                    <a:pt x="324" y="752"/>
                  </a:lnTo>
                  <a:lnTo>
                    <a:pt x="326" y="754"/>
                  </a:lnTo>
                  <a:lnTo>
                    <a:pt x="326" y="754"/>
                  </a:lnTo>
                  <a:lnTo>
                    <a:pt x="324" y="755"/>
                  </a:lnTo>
                  <a:lnTo>
                    <a:pt x="323" y="755"/>
                  </a:lnTo>
                  <a:lnTo>
                    <a:pt x="320" y="757"/>
                  </a:lnTo>
                  <a:lnTo>
                    <a:pt x="320" y="757"/>
                  </a:lnTo>
                  <a:lnTo>
                    <a:pt x="320" y="757"/>
                  </a:lnTo>
                  <a:lnTo>
                    <a:pt x="320" y="758"/>
                  </a:lnTo>
                  <a:lnTo>
                    <a:pt x="320" y="761"/>
                  </a:lnTo>
                  <a:lnTo>
                    <a:pt x="323" y="764"/>
                  </a:lnTo>
                  <a:lnTo>
                    <a:pt x="323" y="764"/>
                  </a:lnTo>
                  <a:lnTo>
                    <a:pt x="321" y="768"/>
                  </a:lnTo>
                  <a:lnTo>
                    <a:pt x="320" y="772"/>
                  </a:lnTo>
                  <a:lnTo>
                    <a:pt x="320" y="772"/>
                  </a:lnTo>
                  <a:lnTo>
                    <a:pt x="319" y="774"/>
                  </a:lnTo>
                  <a:lnTo>
                    <a:pt x="314" y="774"/>
                  </a:lnTo>
                  <a:lnTo>
                    <a:pt x="307" y="772"/>
                  </a:lnTo>
                  <a:lnTo>
                    <a:pt x="307" y="772"/>
                  </a:lnTo>
                  <a:lnTo>
                    <a:pt x="304" y="774"/>
                  </a:lnTo>
                  <a:lnTo>
                    <a:pt x="300" y="776"/>
                  </a:lnTo>
                  <a:lnTo>
                    <a:pt x="297" y="779"/>
                  </a:lnTo>
                  <a:lnTo>
                    <a:pt x="294" y="781"/>
                  </a:lnTo>
                  <a:lnTo>
                    <a:pt x="294" y="781"/>
                  </a:lnTo>
                  <a:lnTo>
                    <a:pt x="293" y="782"/>
                  </a:lnTo>
                  <a:lnTo>
                    <a:pt x="293" y="784"/>
                  </a:lnTo>
                  <a:lnTo>
                    <a:pt x="294" y="789"/>
                  </a:lnTo>
                  <a:lnTo>
                    <a:pt x="294" y="789"/>
                  </a:lnTo>
                  <a:lnTo>
                    <a:pt x="304" y="788"/>
                  </a:lnTo>
                  <a:lnTo>
                    <a:pt x="309" y="788"/>
                  </a:lnTo>
                  <a:lnTo>
                    <a:pt x="310" y="788"/>
                  </a:lnTo>
                  <a:lnTo>
                    <a:pt x="310" y="788"/>
                  </a:lnTo>
                  <a:lnTo>
                    <a:pt x="310" y="789"/>
                  </a:lnTo>
                  <a:lnTo>
                    <a:pt x="309" y="791"/>
                  </a:lnTo>
                  <a:lnTo>
                    <a:pt x="303" y="795"/>
                  </a:lnTo>
                  <a:lnTo>
                    <a:pt x="290" y="799"/>
                  </a:lnTo>
                  <a:lnTo>
                    <a:pt x="290" y="799"/>
                  </a:lnTo>
                  <a:lnTo>
                    <a:pt x="290" y="801"/>
                  </a:lnTo>
                  <a:lnTo>
                    <a:pt x="290" y="801"/>
                  </a:lnTo>
                  <a:lnTo>
                    <a:pt x="293" y="804"/>
                  </a:lnTo>
                  <a:lnTo>
                    <a:pt x="296" y="806"/>
                  </a:lnTo>
                  <a:lnTo>
                    <a:pt x="297" y="809"/>
                  </a:lnTo>
                  <a:lnTo>
                    <a:pt x="297" y="809"/>
                  </a:lnTo>
                  <a:lnTo>
                    <a:pt x="294" y="811"/>
                  </a:lnTo>
                  <a:lnTo>
                    <a:pt x="292" y="812"/>
                  </a:lnTo>
                  <a:lnTo>
                    <a:pt x="289" y="815"/>
                  </a:lnTo>
                  <a:lnTo>
                    <a:pt x="287" y="816"/>
                  </a:lnTo>
                  <a:lnTo>
                    <a:pt x="287" y="818"/>
                  </a:lnTo>
                  <a:lnTo>
                    <a:pt x="287" y="818"/>
                  </a:lnTo>
                  <a:lnTo>
                    <a:pt x="287" y="822"/>
                  </a:lnTo>
                  <a:lnTo>
                    <a:pt x="286" y="823"/>
                  </a:lnTo>
                  <a:lnTo>
                    <a:pt x="283" y="825"/>
                  </a:lnTo>
                  <a:lnTo>
                    <a:pt x="279" y="825"/>
                  </a:lnTo>
                  <a:lnTo>
                    <a:pt x="279" y="825"/>
                  </a:lnTo>
                  <a:lnTo>
                    <a:pt x="275" y="825"/>
                  </a:lnTo>
                  <a:lnTo>
                    <a:pt x="273" y="826"/>
                  </a:lnTo>
                  <a:lnTo>
                    <a:pt x="273" y="828"/>
                  </a:lnTo>
                  <a:lnTo>
                    <a:pt x="275" y="829"/>
                  </a:lnTo>
                  <a:lnTo>
                    <a:pt x="275" y="829"/>
                  </a:lnTo>
                  <a:lnTo>
                    <a:pt x="276" y="831"/>
                  </a:lnTo>
                  <a:lnTo>
                    <a:pt x="277" y="833"/>
                  </a:lnTo>
                  <a:lnTo>
                    <a:pt x="282" y="836"/>
                  </a:lnTo>
                  <a:lnTo>
                    <a:pt x="287" y="839"/>
                  </a:lnTo>
                  <a:lnTo>
                    <a:pt x="287" y="839"/>
                  </a:lnTo>
                  <a:lnTo>
                    <a:pt x="294" y="842"/>
                  </a:lnTo>
                  <a:lnTo>
                    <a:pt x="303" y="848"/>
                  </a:lnTo>
                  <a:lnTo>
                    <a:pt x="310" y="853"/>
                  </a:lnTo>
                  <a:lnTo>
                    <a:pt x="317" y="860"/>
                  </a:lnTo>
                  <a:lnTo>
                    <a:pt x="317" y="860"/>
                  </a:lnTo>
                  <a:lnTo>
                    <a:pt x="321" y="863"/>
                  </a:lnTo>
                  <a:lnTo>
                    <a:pt x="321" y="863"/>
                  </a:lnTo>
                  <a:lnTo>
                    <a:pt x="327" y="860"/>
                  </a:lnTo>
                  <a:lnTo>
                    <a:pt x="327" y="860"/>
                  </a:lnTo>
                  <a:lnTo>
                    <a:pt x="331" y="860"/>
                  </a:lnTo>
                  <a:lnTo>
                    <a:pt x="337" y="862"/>
                  </a:lnTo>
                  <a:lnTo>
                    <a:pt x="346" y="866"/>
                  </a:lnTo>
                  <a:lnTo>
                    <a:pt x="346" y="866"/>
                  </a:lnTo>
                  <a:lnTo>
                    <a:pt x="351" y="868"/>
                  </a:lnTo>
                  <a:lnTo>
                    <a:pt x="360" y="868"/>
                  </a:lnTo>
                  <a:lnTo>
                    <a:pt x="367" y="868"/>
                  </a:lnTo>
                  <a:lnTo>
                    <a:pt x="371" y="869"/>
                  </a:lnTo>
                  <a:lnTo>
                    <a:pt x="371" y="869"/>
                  </a:lnTo>
                  <a:lnTo>
                    <a:pt x="376" y="873"/>
                  </a:lnTo>
                  <a:lnTo>
                    <a:pt x="378" y="875"/>
                  </a:lnTo>
                  <a:lnTo>
                    <a:pt x="381" y="875"/>
                  </a:lnTo>
                  <a:lnTo>
                    <a:pt x="381" y="875"/>
                  </a:lnTo>
                  <a:lnTo>
                    <a:pt x="384" y="876"/>
                  </a:lnTo>
                  <a:lnTo>
                    <a:pt x="387" y="879"/>
                  </a:lnTo>
                  <a:lnTo>
                    <a:pt x="388" y="880"/>
                  </a:lnTo>
                  <a:lnTo>
                    <a:pt x="391" y="880"/>
                  </a:lnTo>
                  <a:lnTo>
                    <a:pt x="391" y="880"/>
                  </a:lnTo>
                  <a:lnTo>
                    <a:pt x="394" y="879"/>
                  </a:lnTo>
                  <a:lnTo>
                    <a:pt x="400" y="879"/>
                  </a:lnTo>
                  <a:lnTo>
                    <a:pt x="407" y="877"/>
                  </a:lnTo>
                  <a:lnTo>
                    <a:pt x="407" y="877"/>
                  </a:lnTo>
                  <a:lnTo>
                    <a:pt x="410" y="879"/>
                  </a:lnTo>
                  <a:lnTo>
                    <a:pt x="413" y="880"/>
                  </a:lnTo>
                  <a:lnTo>
                    <a:pt x="413" y="880"/>
                  </a:lnTo>
                  <a:lnTo>
                    <a:pt x="415" y="882"/>
                  </a:lnTo>
                  <a:lnTo>
                    <a:pt x="415" y="886"/>
                  </a:lnTo>
                  <a:lnTo>
                    <a:pt x="417" y="889"/>
                  </a:lnTo>
                  <a:lnTo>
                    <a:pt x="418" y="890"/>
                  </a:lnTo>
                  <a:lnTo>
                    <a:pt x="418" y="890"/>
                  </a:lnTo>
                  <a:lnTo>
                    <a:pt x="421" y="890"/>
                  </a:lnTo>
                  <a:lnTo>
                    <a:pt x="424" y="893"/>
                  </a:lnTo>
                  <a:lnTo>
                    <a:pt x="428" y="896"/>
                  </a:lnTo>
                  <a:lnTo>
                    <a:pt x="432" y="897"/>
                  </a:lnTo>
                  <a:lnTo>
                    <a:pt x="432" y="897"/>
                  </a:lnTo>
                  <a:lnTo>
                    <a:pt x="437" y="899"/>
                  </a:lnTo>
                  <a:lnTo>
                    <a:pt x="440" y="902"/>
                  </a:lnTo>
                  <a:lnTo>
                    <a:pt x="442" y="905"/>
                  </a:lnTo>
                  <a:lnTo>
                    <a:pt x="445" y="906"/>
                  </a:lnTo>
                  <a:lnTo>
                    <a:pt x="445" y="906"/>
                  </a:lnTo>
                  <a:lnTo>
                    <a:pt x="447" y="906"/>
                  </a:lnTo>
                  <a:lnTo>
                    <a:pt x="450" y="907"/>
                  </a:lnTo>
                  <a:lnTo>
                    <a:pt x="451" y="907"/>
                  </a:lnTo>
                  <a:lnTo>
                    <a:pt x="452" y="906"/>
                  </a:lnTo>
                  <a:lnTo>
                    <a:pt x="452" y="906"/>
                  </a:lnTo>
                  <a:lnTo>
                    <a:pt x="454" y="905"/>
                  </a:lnTo>
                  <a:lnTo>
                    <a:pt x="457" y="903"/>
                  </a:lnTo>
                  <a:lnTo>
                    <a:pt x="461" y="902"/>
                  </a:lnTo>
                  <a:lnTo>
                    <a:pt x="462" y="899"/>
                  </a:lnTo>
                  <a:lnTo>
                    <a:pt x="462" y="899"/>
                  </a:lnTo>
                  <a:lnTo>
                    <a:pt x="450" y="882"/>
                  </a:lnTo>
                  <a:lnTo>
                    <a:pt x="445" y="875"/>
                  </a:lnTo>
                  <a:lnTo>
                    <a:pt x="444" y="870"/>
                  </a:lnTo>
                  <a:lnTo>
                    <a:pt x="444" y="870"/>
                  </a:lnTo>
                  <a:lnTo>
                    <a:pt x="445" y="865"/>
                  </a:lnTo>
                  <a:lnTo>
                    <a:pt x="445" y="859"/>
                  </a:lnTo>
                  <a:lnTo>
                    <a:pt x="444" y="855"/>
                  </a:lnTo>
                  <a:lnTo>
                    <a:pt x="438" y="849"/>
                  </a:lnTo>
                  <a:lnTo>
                    <a:pt x="438" y="849"/>
                  </a:lnTo>
                  <a:lnTo>
                    <a:pt x="435" y="845"/>
                  </a:lnTo>
                  <a:lnTo>
                    <a:pt x="434" y="842"/>
                  </a:lnTo>
                  <a:lnTo>
                    <a:pt x="434" y="839"/>
                  </a:lnTo>
                  <a:lnTo>
                    <a:pt x="435" y="838"/>
                  </a:lnTo>
                  <a:lnTo>
                    <a:pt x="441" y="832"/>
                  </a:lnTo>
                  <a:lnTo>
                    <a:pt x="447" y="825"/>
                  </a:lnTo>
                  <a:lnTo>
                    <a:pt x="447" y="825"/>
                  </a:lnTo>
                  <a:lnTo>
                    <a:pt x="452" y="821"/>
                  </a:lnTo>
                  <a:lnTo>
                    <a:pt x="459" y="816"/>
                  </a:lnTo>
                  <a:lnTo>
                    <a:pt x="467" y="812"/>
                  </a:lnTo>
                  <a:lnTo>
                    <a:pt x="475" y="808"/>
                  </a:lnTo>
                  <a:lnTo>
                    <a:pt x="475" y="808"/>
                  </a:lnTo>
                  <a:lnTo>
                    <a:pt x="469" y="805"/>
                  </a:lnTo>
                  <a:lnTo>
                    <a:pt x="469" y="805"/>
                  </a:lnTo>
                  <a:lnTo>
                    <a:pt x="465" y="802"/>
                  </a:lnTo>
                  <a:lnTo>
                    <a:pt x="464" y="801"/>
                  </a:lnTo>
                  <a:lnTo>
                    <a:pt x="464" y="799"/>
                  </a:lnTo>
                  <a:lnTo>
                    <a:pt x="465" y="798"/>
                  </a:lnTo>
                  <a:lnTo>
                    <a:pt x="465" y="798"/>
                  </a:lnTo>
                  <a:lnTo>
                    <a:pt x="468" y="796"/>
                  </a:lnTo>
                  <a:lnTo>
                    <a:pt x="468" y="795"/>
                  </a:lnTo>
                  <a:lnTo>
                    <a:pt x="464" y="788"/>
                  </a:lnTo>
                  <a:lnTo>
                    <a:pt x="464" y="788"/>
                  </a:lnTo>
                  <a:lnTo>
                    <a:pt x="458" y="779"/>
                  </a:lnTo>
                  <a:lnTo>
                    <a:pt x="455" y="778"/>
                  </a:lnTo>
                  <a:lnTo>
                    <a:pt x="454" y="776"/>
                  </a:lnTo>
                  <a:lnTo>
                    <a:pt x="454" y="776"/>
                  </a:lnTo>
                  <a:lnTo>
                    <a:pt x="448" y="776"/>
                  </a:lnTo>
                  <a:lnTo>
                    <a:pt x="442" y="776"/>
                  </a:lnTo>
                  <a:lnTo>
                    <a:pt x="442" y="776"/>
                  </a:lnTo>
                  <a:lnTo>
                    <a:pt x="440" y="776"/>
                  </a:lnTo>
                  <a:lnTo>
                    <a:pt x="440" y="775"/>
                  </a:lnTo>
                  <a:lnTo>
                    <a:pt x="440" y="768"/>
                  </a:lnTo>
                  <a:lnTo>
                    <a:pt x="440" y="768"/>
                  </a:lnTo>
                  <a:lnTo>
                    <a:pt x="438" y="765"/>
                  </a:lnTo>
                  <a:lnTo>
                    <a:pt x="435" y="764"/>
                  </a:lnTo>
                  <a:lnTo>
                    <a:pt x="432" y="764"/>
                  </a:lnTo>
                  <a:lnTo>
                    <a:pt x="430" y="762"/>
                  </a:lnTo>
                  <a:lnTo>
                    <a:pt x="430" y="762"/>
                  </a:lnTo>
                  <a:lnTo>
                    <a:pt x="430" y="759"/>
                  </a:lnTo>
                  <a:lnTo>
                    <a:pt x="431" y="757"/>
                  </a:lnTo>
                  <a:lnTo>
                    <a:pt x="434" y="752"/>
                  </a:lnTo>
                  <a:lnTo>
                    <a:pt x="434" y="752"/>
                  </a:lnTo>
                  <a:lnTo>
                    <a:pt x="437" y="751"/>
                  </a:lnTo>
                  <a:lnTo>
                    <a:pt x="438" y="749"/>
                  </a:lnTo>
                  <a:lnTo>
                    <a:pt x="440" y="747"/>
                  </a:lnTo>
                  <a:lnTo>
                    <a:pt x="440" y="747"/>
                  </a:lnTo>
                  <a:lnTo>
                    <a:pt x="438" y="745"/>
                  </a:lnTo>
                  <a:lnTo>
                    <a:pt x="435" y="744"/>
                  </a:lnTo>
                  <a:lnTo>
                    <a:pt x="434" y="742"/>
                  </a:lnTo>
                  <a:lnTo>
                    <a:pt x="434" y="740"/>
                  </a:lnTo>
                  <a:lnTo>
                    <a:pt x="434" y="740"/>
                  </a:lnTo>
                  <a:lnTo>
                    <a:pt x="437" y="737"/>
                  </a:lnTo>
                  <a:lnTo>
                    <a:pt x="440" y="734"/>
                  </a:lnTo>
                  <a:lnTo>
                    <a:pt x="442" y="732"/>
                  </a:lnTo>
                  <a:lnTo>
                    <a:pt x="442" y="730"/>
                  </a:lnTo>
                  <a:lnTo>
                    <a:pt x="442" y="730"/>
                  </a:lnTo>
                  <a:lnTo>
                    <a:pt x="444" y="725"/>
                  </a:lnTo>
                  <a:lnTo>
                    <a:pt x="445" y="724"/>
                  </a:lnTo>
                  <a:lnTo>
                    <a:pt x="448" y="722"/>
                  </a:lnTo>
                  <a:lnTo>
                    <a:pt x="452" y="724"/>
                  </a:lnTo>
                  <a:lnTo>
                    <a:pt x="452" y="724"/>
                  </a:lnTo>
                  <a:lnTo>
                    <a:pt x="455" y="727"/>
                  </a:lnTo>
                  <a:lnTo>
                    <a:pt x="458" y="731"/>
                  </a:lnTo>
                  <a:lnTo>
                    <a:pt x="461" y="734"/>
                  </a:lnTo>
                  <a:lnTo>
                    <a:pt x="462" y="735"/>
                  </a:lnTo>
                  <a:lnTo>
                    <a:pt x="465" y="734"/>
                  </a:lnTo>
                  <a:lnTo>
                    <a:pt x="465" y="734"/>
                  </a:lnTo>
                  <a:lnTo>
                    <a:pt x="468" y="732"/>
                  </a:lnTo>
                  <a:lnTo>
                    <a:pt x="468" y="730"/>
                  </a:lnTo>
                  <a:lnTo>
                    <a:pt x="467" y="724"/>
                  </a:lnTo>
                  <a:lnTo>
                    <a:pt x="467" y="724"/>
                  </a:lnTo>
                  <a:lnTo>
                    <a:pt x="465" y="720"/>
                  </a:lnTo>
                  <a:lnTo>
                    <a:pt x="467" y="717"/>
                  </a:lnTo>
                  <a:lnTo>
                    <a:pt x="471" y="715"/>
                  </a:lnTo>
                  <a:lnTo>
                    <a:pt x="471" y="715"/>
                  </a:lnTo>
                  <a:lnTo>
                    <a:pt x="474" y="714"/>
                  </a:lnTo>
                  <a:lnTo>
                    <a:pt x="475" y="711"/>
                  </a:lnTo>
                  <a:lnTo>
                    <a:pt x="477" y="710"/>
                  </a:lnTo>
                  <a:lnTo>
                    <a:pt x="479" y="708"/>
                  </a:lnTo>
                  <a:lnTo>
                    <a:pt x="479" y="708"/>
                  </a:lnTo>
                  <a:lnTo>
                    <a:pt x="484" y="707"/>
                  </a:lnTo>
                  <a:lnTo>
                    <a:pt x="488" y="705"/>
                  </a:lnTo>
                  <a:lnTo>
                    <a:pt x="496" y="700"/>
                  </a:lnTo>
                  <a:lnTo>
                    <a:pt x="496" y="700"/>
                  </a:lnTo>
                  <a:lnTo>
                    <a:pt x="502" y="697"/>
                  </a:lnTo>
                  <a:lnTo>
                    <a:pt x="505" y="697"/>
                  </a:lnTo>
                  <a:lnTo>
                    <a:pt x="508" y="697"/>
                  </a:lnTo>
                  <a:lnTo>
                    <a:pt x="508" y="697"/>
                  </a:lnTo>
                  <a:lnTo>
                    <a:pt x="514" y="700"/>
                  </a:lnTo>
                  <a:lnTo>
                    <a:pt x="515" y="700"/>
                  </a:lnTo>
                  <a:lnTo>
                    <a:pt x="516" y="697"/>
                  </a:lnTo>
                  <a:lnTo>
                    <a:pt x="516" y="697"/>
                  </a:lnTo>
                  <a:lnTo>
                    <a:pt x="519" y="694"/>
                  </a:lnTo>
                  <a:lnTo>
                    <a:pt x="523" y="694"/>
                  </a:lnTo>
                  <a:lnTo>
                    <a:pt x="526" y="695"/>
                  </a:lnTo>
                  <a:lnTo>
                    <a:pt x="528" y="697"/>
                  </a:lnTo>
                  <a:lnTo>
                    <a:pt x="528" y="697"/>
                  </a:lnTo>
                  <a:lnTo>
                    <a:pt x="531" y="698"/>
                  </a:lnTo>
                  <a:lnTo>
                    <a:pt x="536" y="700"/>
                  </a:lnTo>
                  <a:lnTo>
                    <a:pt x="542" y="701"/>
                  </a:lnTo>
                  <a:lnTo>
                    <a:pt x="546" y="703"/>
                  </a:lnTo>
                  <a:lnTo>
                    <a:pt x="546" y="703"/>
                  </a:lnTo>
                  <a:lnTo>
                    <a:pt x="555" y="708"/>
                  </a:lnTo>
                  <a:lnTo>
                    <a:pt x="559" y="711"/>
                  </a:lnTo>
                  <a:lnTo>
                    <a:pt x="560" y="714"/>
                  </a:lnTo>
                  <a:lnTo>
                    <a:pt x="560" y="714"/>
                  </a:lnTo>
                  <a:lnTo>
                    <a:pt x="560" y="715"/>
                  </a:lnTo>
                  <a:lnTo>
                    <a:pt x="562" y="718"/>
                  </a:lnTo>
                  <a:lnTo>
                    <a:pt x="563" y="718"/>
                  </a:lnTo>
                  <a:lnTo>
                    <a:pt x="565" y="715"/>
                  </a:lnTo>
                  <a:lnTo>
                    <a:pt x="565" y="715"/>
                  </a:lnTo>
                  <a:lnTo>
                    <a:pt x="565" y="714"/>
                  </a:lnTo>
                  <a:lnTo>
                    <a:pt x="568" y="712"/>
                  </a:lnTo>
                  <a:lnTo>
                    <a:pt x="573" y="715"/>
                  </a:lnTo>
                  <a:lnTo>
                    <a:pt x="573" y="715"/>
                  </a:lnTo>
                  <a:lnTo>
                    <a:pt x="579" y="718"/>
                  </a:lnTo>
                  <a:lnTo>
                    <a:pt x="583" y="718"/>
                  </a:lnTo>
                  <a:lnTo>
                    <a:pt x="586" y="717"/>
                  </a:lnTo>
                  <a:lnTo>
                    <a:pt x="589" y="714"/>
                  </a:lnTo>
                  <a:lnTo>
                    <a:pt x="589" y="714"/>
                  </a:lnTo>
                  <a:lnTo>
                    <a:pt x="592" y="712"/>
                  </a:lnTo>
                  <a:lnTo>
                    <a:pt x="596" y="710"/>
                  </a:lnTo>
                  <a:lnTo>
                    <a:pt x="600" y="708"/>
                  </a:lnTo>
                  <a:lnTo>
                    <a:pt x="605" y="710"/>
                  </a:lnTo>
                  <a:lnTo>
                    <a:pt x="605" y="710"/>
                  </a:lnTo>
                  <a:lnTo>
                    <a:pt x="609" y="712"/>
                  </a:lnTo>
                  <a:lnTo>
                    <a:pt x="610" y="712"/>
                  </a:lnTo>
                  <a:lnTo>
                    <a:pt x="613" y="710"/>
                  </a:lnTo>
                  <a:lnTo>
                    <a:pt x="613" y="710"/>
                  </a:lnTo>
                  <a:lnTo>
                    <a:pt x="617" y="708"/>
                  </a:lnTo>
                  <a:lnTo>
                    <a:pt x="623" y="707"/>
                  </a:lnTo>
                  <a:lnTo>
                    <a:pt x="627" y="708"/>
                  </a:lnTo>
                  <a:lnTo>
                    <a:pt x="629" y="711"/>
                  </a:lnTo>
                  <a:lnTo>
                    <a:pt x="629" y="711"/>
                  </a:lnTo>
                  <a:lnTo>
                    <a:pt x="632" y="714"/>
                  </a:lnTo>
                  <a:lnTo>
                    <a:pt x="633" y="715"/>
                  </a:lnTo>
                  <a:lnTo>
                    <a:pt x="640" y="715"/>
                  </a:lnTo>
                  <a:lnTo>
                    <a:pt x="640" y="715"/>
                  </a:lnTo>
                  <a:lnTo>
                    <a:pt x="643" y="717"/>
                  </a:lnTo>
                  <a:lnTo>
                    <a:pt x="644" y="720"/>
                  </a:lnTo>
                  <a:lnTo>
                    <a:pt x="646" y="721"/>
                  </a:lnTo>
                  <a:lnTo>
                    <a:pt x="647" y="721"/>
                  </a:lnTo>
                  <a:lnTo>
                    <a:pt x="647" y="721"/>
                  </a:lnTo>
                  <a:lnTo>
                    <a:pt x="649" y="720"/>
                  </a:lnTo>
                  <a:lnTo>
                    <a:pt x="650" y="717"/>
                  </a:lnTo>
                  <a:lnTo>
                    <a:pt x="652" y="714"/>
                  </a:lnTo>
                  <a:lnTo>
                    <a:pt x="653" y="712"/>
                  </a:lnTo>
                  <a:lnTo>
                    <a:pt x="653" y="712"/>
                  </a:lnTo>
                  <a:lnTo>
                    <a:pt x="659" y="715"/>
                  </a:lnTo>
                  <a:lnTo>
                    <a:pt x="661" y="717"/>
                  </a:lnTo>
                  <a:lnTo>
                    <a:pt x="666" y="718"/>
                  </a:lnTo>
                  <a:lnTo>
                    <a:pt x="666" y="718"/>
                  </a:lnTo>
                  <a:lnTo>
                    <a:pt x="670" y="718"/>
                  </a:lnTo>
                  <a:lnTo>
                    <a:pt x="673" y="717"/>
                  </a:lnTo>
                  <a:lnTo>
                    <a:pt x="674" y="715"/>
                  </a:lnTo>
                  <a:lnTo>
                    <a:pt x="676" y="712"/>
                  </a:lnTo>
                  <a:lnTo>
                    <a:pt x="676" y="712"/>
                  </a:lnTo>
                  <a:lnTo>
                    <a:pt x="674" y="705"/>
                  </a:lnTo>
                  <a:lnTo>
                    <a:pt x="673" y="703"/>
                  </a:lnTo>
                  <a:lnTo>
                    <a:pt x="671" y="701"/>
                  </a:lnTo>
                  <a:lnTo>
                    <a:pt x="671" y="701"/>
                  </a:lnTo>
                  <a:lnTo>
                    <a:pt x="666" y="700"/>
                  </a:lnTo>
                  <a:lnTo>
                    <a:pt x="663" y="698"/>
                  </a:lnTo>
                  <a:lnTo>
                    <a:pt x="660" y="697"/>
                  </a:lnTo>
                  <a:lnTo>
                    <a:pt x="660" y="697"/>
                  </a:lnTo>
                  <a:lnTo>
                    <a:pt x="657" y="697"/>
                  </a:lnTo>
                  <a:lnTo>
                    <a:pt x="654" y="694"/>
                  </a:lnTo>
                  <a:lnTo>
                    <a:pt x="654" y="691"/>
                  </a:lnTo>
                  <a:lnTo>
                    <a:pt x="656" y="688"/>
                  </a:lnTo>
                  <a:lnTo>
                    <a:pt x="656" y="688"/>
                  </a:lnTo>
                  <a:lnTo>
                    <a:pt x="663" y="685"/>
                  </a:lnTo>
                  <a:lnTo>
                    <a:pt x="666" y="683"/>
                  </a:lnTo>
                  <a:lnTo>
                    <a:pt x="666" y="680"/>
                  </a:lnTo>
                  <a:lnTo>
                    <a:pt x="666" y="680"/>
                  </a:lnTo>
                  <a:lnTo>
                    <a:pt x="664" y="677"/>
                  </a:lnTo>
                  <a:lnTo>
                    <a:pt x="664" y="674"/>
                  </a:lnTo>
                  <a:lnTo>
                    <a:pt x="666" y="671"/>
                  </a:lnTo>
                  <a:lnTo>
                    <a:pt x="669" y="668"/>
                  </a:lnTo>
                  <a:lnTo>
                    <a:pt x="669" y="668"/>
                  </a:lnTo>
                  <a:lnTo>
                    <a:pt x="680" y="668"/>
                  </a:lnTo>
                  <a:lnTo>
                    <a:pt x="684" y="667"/>
                  </a:lnTo>
                  <a:lnTo>
                    <a:pt x="686" y="666"/>
                  </a:lnTo>
                  <a:lnTo>
                    <a:pt x="686" y="666"/>
                  </a:lnTo>
                  <a:lnTo>
                    <a:pt x="683" y="664"/>
                  </a:lnTo>
                  <a:lnTo>
                    <a:pt x="679" y="663"/>
                  </a:lnTo>
                  <a:lnTo>
                    <a:pt x="674" y="661"/>
                  </a:lnTo>
                  <a:lnTo>
                    <a:pt x="671" y="658"/>
                  </a:lnTo>
                  <a:lnTo>
                    <a:pt x="671" y="658"/>
                  </a:lnTo>
                  <a:lnTo>
                    <a:pt x="670" y="656"/>
                  </a:lnTo>
                  <a:lnTo>
                    <a:pt x="669" y="651"/>
                  </a:lnTo>
                  <a:lnTo>
                    <a:pt x="670" y="647"/>
                  </a:lnTo>
                  <a:lnTo>
                    <a:pt x="670" y="646"/>
                  </a:lnTo>
                  <a:lnTo>
                    <a:pt x="670" y="646"/>
                  </a:lnTo>
                  <a:lnTo>
                    <a:pt x="673" y="646"/>
                  </a:lnTo>
                  <a:lnTo>
                    <a:pt x="677" y="646"/>
                  </a:lnTo>
                  <a:lnTo>
                    <a:pt x="680" y="646"/>
                  </a:lnTo>
                  <a:lnTo>
                    <a:pt x="684" y="644"/>
                  </a:lnTo>
                  <a:lnTo>
                    <a:pt x="684" y="644"/>
                  </a:lnTo>
                  <a:lnTo>
                    <a:pt x="688" y="644"/>
                  </a:lnTo>
                  <a:lnTo>
                    <a:pt x="693" y="644"/>
                  </a:lnTo>
                  <a:lnTo>
                    <a:pt x="698" y="644"/>
                  </a:lnTo>
                  <a:lnTo>
                    <a:pt x="703" y="643"/>
                  </a:lnTo>
                  <a:lnTo>
                    <a:pt x="703" y="643"/>
                  </a:lnTo>
                  <a:lnTo>
                    <a:pt x="708" y="640"/>
                  </a:lnTo>
                  <a:lnTo>
                    <a:pt x="716" y="639"/>
                  </a:lnTo>
                  <a:lnTo>
                    <a:pt x="727" y="637"/>
                  </a:lnTo>
                  <a:lnTo>
                    <a:pt x="727" y="637"/>
                  </a:lnTo>
                  <a:lnTo>
                    <a:pt x="733" y="637"/>
                  </a:lnTo>
                  <a:lnTo>
                    <a:pt x="735" y="636"/>
                  </a:lnTo>
                  <a:lnTo>
                    <a:pt x="744" y="633"/>
                  </a:lnTo>
                  <a:lnTo>
                    <a:pt x="744" y="633"/>
                  </a:lnTo>
                  <a:lnTo>
                    <a:pt x="755" y="631"/>
                  </a:lnTo>
                  <a:lnTo>
                    <a:pt x="767" y="629"/>
                  </a:lnTo>
                  <a:lnTo>
                    <a:pt x="767" y="629"/>
                  </a:lnTo>
                  <a:lnTo>
                    <a:pt x="780" y="626"/>
                  </a:lnTo>
                  <a:lnTo>
                    <a:pt x="787" y="623"/>
                  </a:lnTo>
                  <a:lnTo>
                    <a:pt x="789" y="621"/>
                  </a:lnTo>
                  <a:lnTo>
                    <a:pt x="789" y="620"/>
                  </a:lnTo>
                  <a:lnTo>
                    <a:pt x="789" y="620"/>
                  </a:lnTo>
                  <a:lnTo>
                    <a:pt x="792" y="619"/>
                  </a:lnTo>
                  <a:lnTo>
                    <a:pt x="799" y="616"/>
                  </a:lnTo>
                  <a:lnTo>
                    <a:pt x="805" y="616"/>
                  </a:lnTo>
                  <a:lnTo>
                    <a:pt x="809" y="616"/>
                  </a:lnTo>
                  <a:lnTo>
                    <a:pt x="809" y="616"/>
                  </a:lnTo>
                  <a:lnTo>
                    <a:pt x="817" y="619"/>
                  </a:lnTo>
                  <a:lnTo>
                    <a:pt x="819" y="619"/>
                  </a:lnTo>
                  <a:lnTo>
                    <a:pt x="822" y="617"/>
                  </a:lnTo>
                  <a:lnTo>
                    <a:pt x="822" y="617"/>
                  </a:lnTo>
                  <a:lnTo>
                    <a:pt x="825" y="617"/>
                  </a:lnTo>
                  <a:lnTo>
                    <a:pt x="829" y="619"/>
                  </a:lnTo>
                  <a:lnTo>
                    <a:pt x="832" y="621"/>
                  </a:lnTo>
                  <a:lnTo>
                    <a:pt x="832" y="624"/>
                  </a:lnTo>
                  <a:lnTo>
                    <a:pt x="832" y="624"/>
                  </a:lnTo>
                  <a:lnTo>
                    <a:pt x="832" y="627"/>
                  </a:lnTo>
                  <a:lnTo>
                    <a:pt x="834" y="630"/>
                  </a:lnTo>
                  <a:lnTo>
                    <a:pt x="835" y="633"/>
                  </a:lnTo>
                  <a:lnTo>
                    <a:pt x="835" y="636"/>
                  </a:lnTo>
                  <a:lnTo>
                    <a:pt x="835" y="636"/>
                  </a:lnTo>
                  <a:lnTo>
                    <a:pt x="834" y="639"/>
                  </a:lnTo>
                  <a:lnTo>
                    <a:pt x="834" y="640"/>
                  </a:lnTo>
                  <a:lnTo>
                    <a:pt x="834" y="643"/>
                  </a:lnTo>
                  <a:lnTo>
                    <a:pt x="834" y="643"/>
                  </a:lnTo>
                  <a:lnTo>
                    <a:pt x="836" y="643"/>
                  </a:lnTo>
                  <a:lnTo>
                    <a:pt x="841" y="643"/>
                  </a:lnTo>
                  <a:lnTo>
                    <a:pt x="845" y="641"/>
                  </a:lnTo>
                  <a:lnTo>
                    <a:pt x="848" y="640"/>
                  </a:lnTo>
                  <a:lnTo>
                    <a:pt x="848" y="640"/>
                  </a:lnTo>
                  <a:lnTo>
                    <a:pt x="851" y="639"/>
                  </a:lnTo>
                  <a:lnTo>
                    <a:pt x="852" y="640"/>
                  </a:lnTo>
                  <a:lnTo>
                    <a:pt x="854" y="641"/>
                  </a:lnTo>
                  <a:lnTo>
                    <a:pt x="855" y="644"/>
                  </a:lnTo>
                  <a:lnTo>
                    <a:pt x="855" y="644"/>
                  </a:lnTo>
                  <a:lnTo>
                    <a:pt x="855" y="646"/>
                  </a:lnTo>
                  <a:lnTo>
                    <a:pt x="856" y="647"/>
                  </a:lnTo>
                  <a:lnTo>
                    <a:pt x="858" y="646"/>
                  </a:lnTo>
                  <a:lnTo>
                    <a:pt x="859" y="644"/>
                  </a:lnTo>
                  <a:lnTo>
                    <a:pt x="859" y="644"/>
                  </a:lnTo>
                  <a:lnTo>
                    <a:pt x="859" y="643"/>
                  </a:lnTo>
                  <a:lnTo>
                    <a:pt x="862" y="643"/>
                  </a:lnTo>
                  <a:lnTo>
                    <a:pt x="866" y="646"/>
                  </a:lnTo>
                  <a:lnTo>
                    <a:pt x="866" y="646"/>
                  </a:lnTo>
                  <a:lnTo>
                    <a:pt x="869" y="647"/>
                  </a:lnTo>
                  <a:lnTo>
                    <a:pt x="872" y="646"/>
                  </a:lnTo>
                  <a:lnTo>
                    <a:pt x="873" y="646"/>
                  </a:lnTo>
                  <a:lnTo>
                    <a:pt x="875" y="647"/>
                  </a:lnTo>
                  <a:lnTo>
                    <a:pt x="875" y="647"/>
                  </a:lnTo>
                  <a:lnTo>
                    <a:pt x="873" y="650"/>
                  </a:lnTo>
                  <a:lnTo>
                    <a:pt x="871" y="651"/>
                  </a:lnTo>
                  <a:lnTo>
                    <a:pt x="868" y="654"/>
                  </a:lnTo>
                  <a:lnTo>
                    <a:pt x="868" y="656"/>
                  </a:lnTo>
                  <a:lnTo>
                    <a:pt x="869" y="657"/>
                  </a:lnTo>
                  <a:lnTo>
                    <a:pt x="869" y="657"/>
                  </a:lnTo>
                  <a:lnTo>
                    <a:pt x="871" y="658"/>
                  </a:lnTo>
                  <a:lnTo>
                    <a:pt x="872" y="658"/>
                  </a:lnTo>
                  <a:lnTo>
                    <a:pt x="875" y="657"/>
                  </a:lnTo>
                  <a:lnTo>
                    <a:pt x="878" y="654"/>
                  </a:lnTo>
                  <a:lnTo>
                    <a:pt x="882" y="654"/>
                  </a:lnTo>
                  <a:lnTo>
                    <a:pt x="882" y="654"/>
                  </a:lnTo>
                  <a:lnTo>
                    <a:pt x="886" y="654"/>
                  </a:lnTo>
                  <a:lnTo>
                    <a:pt x="890" y="651"/>
                  </a:lnTo>
                  <a:lnTo>
                    <a:pt x="895" y="648"/>
                  </a:lnTo>
                  <a:lnTo>
                    <a:pt x="899" y="647"/>
                  </a:lnTo>
                  <a:lnTo>
                    <a:pt x="899" y="647"/>
                  </a:lnTo>
                  <a:lnTo>
                    <a:pt x="903" y="646"/>
                  </a:lnTo>
                  <a:lnTo>
                    <a:pt x="906" y="644"/>
                  </a:lnTo>
                  <a:lnTo>
                    <a:pt x="913" y="639"/>
                  </a:lnTo>
                  <a:lnTo>
                    <a:pt x="913" y="639"/>
                  </a:lnTo>
                  <a:lnTo>
                    <a:pt x="918" y="639"/>
                  </a:lnTo>
                  <a:lnTo>
                    <a:pt x="922" y="637"/>
                  </a:lnTo>
                  <a:lnTo>
                    <a:pt x="925" y="639"/>
                  </a:lnTo>
                  <a:lnTo>
                    <a:pt x="925" y="639"/>
                  </a:lnTo>
                  <a:lnTo>
                    <a:pt x="925" y="640"/>
                  </a:lnTo>
                  <a:lnTo>
                    <a:pt x="925" y="640"/>
                  </a:lnTo>
                  <a:lnTo>
                    <a:pt x="922" y="643"/>
                  </a:lnTo>
                  <a:lnTo>
                    <a:pt x="922" y="646"/>
                  </a:lnTo>
                  <a:lnTo>
                    <a:pt x="923" y="648"/>
                  </a:lnTo>
                  <a:lnTo>
                    <a:pt x="929" y="653"/>
                  </a:lnTo>
                  <a:lnTo>
                    <a:pt x="929" y="653"/>
                  </a:lnTo>
                  <a:lnTo>
                    <a:pt x="933" y="654"/>
                  </a:lnTo>
                  <a:lnTo>
                    <a:pt x="937" y="658"/>
                  </a:lnTo>
                  <a:lnTo>
                    <a:pt x="945" y="667"/>
                  </a:lnTo>
                  <a:lnTo>
                    <a:pt x="959" y="687"/>
                  </a:lnTo>
                  <a:lnTo>
                    <a:pt x="959" y="687"/>
                  </a:lnTo>
                  <a:lnTo>
                    <a:pt x="963" y="695"/>
                  </a:lnTo>
                  <a:lnTo>
                    <a:pt x="967" y="705"/>
                  </a:lnTo>
                  <a:lnTo>
                    <a:pt x="972" y="712"/>
                  </a:lnTo>
                  <a:lnTo>
                    <a:pt x="973" y="715"/>
                  </a:lnTo>
                  <a:lnTo>
                    <a:pt x="974" y="715"/>
                  </a:lnTo>
                  <a:lnTo>
                    <a:pt x="974" y="715"/>
                  </a:lnTo>
                  <a:lnTo>
                    <a:pt x="977" y="714"/>
                  </a:lnTo>
                  <a:lnTo>
                    <a:pt x="979" y="711"/>
                  </a:lnTo>
                  <a:lnTo>
                    <a:pt x="982" y="708"/>
                  </a:lnTo>
                  <a:lnTo>
                    <a:pt x="984" y="705"/>
                  </a:lnTo>
                  <a:lnTo>
                    <a:pt x="984" y="705"/>
                  </a:lnTo>
                  <a:lnTo>
                    <a:pt x="987" y="707"/>
                  </a:lnTo>
                  <a:lnTo>
                    <a:pt x="990" y="710"/>
                  </a:lnTo>
                  <a:lnTo>
                    <a:pt x="993" y="712"/>
                  </a:lnTo>
                  <a:lnTo>
                    <a:pt x="997" y="714"/>
                  </a:lnTo>
                  <a:lnTo>
                    <a:pt x="997" y="714"/>
                  </a:lnTo>
                  <a:lnTo>
                    <a:pt x="1004" y="717"/>
                  </a:lnTo>
                  <a:lnTo>
                    <a:pt x="1009" y="717"/>
                  </a:lnTo>
                  <a:lnTo>
                    <a:pt x="1013" y="717"/>
                  </a:lnTo>
                  <a:lnTo>
                    <a:pt x="1013" y="717"/>
                  </a:lnTo>
                  <a:lnTo>
                    <a:pt x="1020" y="714"/>
                  </a:lnTo>
                  <a:lnTo>
                    <a:pt x="1026" y="712"/>
                  </a:lnTo>
                  <a:lnTo>
                    <a:pt x="1028" y="712"/>
                  </a:lnTo>
                  <a:lnTo>
                    <a:pt x="1028" y="712"/>
                  </a:lnTo>
                  <a:lnTo>
                    <a:pt x="1034" y="715"/>
                  </a:lnTo>
                  <a:lnTo>
                    <a:pt x="1036" y="717"/>
                  </a:lnTo>
                  <a:lnTo>
                    <a:pt x="1038" y="721"/>
                  </a:lnTo>
                  <a:lnTo>
                    <a:pt x="1038" y="721"/>
                  </a:lnTo>
                  <a:lnTo>
                    <a:pt x="1041" y="725"/>
                  </a:lnTo>
                  <a:lnTo>
                    <a:pt x="1044" y="728"/>
                  </a:lnTo>
                  <a:lnTo>
                    <a:pt x="1046" y="728"/>
                  </a:lnTo>
                  <a:lnTo>
                    <a:pt x="1048" y="730"/>
                  </a:lnTo>
                  <a:lnTo>
                    <a:pt x="1048" y="730"/>
                  </a:lnTo>
                  <a:lnTo>
                    <a:pt x="1050" y="730"/>
                  </a:lnTo>
                  <a:lnTo>
                    <a:pt x="1051" y="731"/>
                  </a:lnTo>
                  <a:lnTo>
                    <a:pt x="1053" y="735"/>
                  </a:lnTo>
                  <a:lnTo>
                    <a:pt x="1053" y="735"/>
                  </a:lnTo>
                  <a:lnTo>
                    <a:pt x="1053" y="737"/>
                  </a:lnTo>
                  <a:lnTo>
                    <a:pt x="1056" y="740"/>
                  </a:lnTo>
                  <a:lnTo>
                    <a:pt x="1057" y="741"/>
                  </a:lnTo>
                  <a:lnTo>
                    <a:pt x="1060" y="742"/>
                  </a:lnTo>
                  <a:lnTo>
                    <a:pt x="1060" y="742"/>
                  </a:lnTo>
                  <a:lnTo>
                    <a:pt x="1067" y="741"/>
                  </a:lnTo>
                  <a:lnTo>
                    <a:pt x="1073" y="740"/>
                  </a:lnTo>
                  <a:lnTo>
                    <a:pt x="1073" y="740"/>
                  </a:lnTo>
                  <a:lnTo>
                    <a:pt x="1077" y="738"/>
                  </a:lnTo>
                  <a:lnTo>
                    <a:pt x="1078" y="738"/>
                  </a:lnTo>
                  <a:lnTo>
                    <a:pt x="1078" y="740"/>
                  </a:lnTo>
                  <a:lnTo>
                    <a:pt x="1078" y="740"/>
                  </a:lnTo>
                  <a:lnTo>
                    <a:pt x="1081" y="745"/>
                  </a:lnTo>
                  <a:lnTo>
                    <a:pt x="1084" y="748"/>
                  </a:lnTo>
                  <a:lnTo>
                    <a:pt x="1087" y="748"/>
                  </a:lnTo>
                  <a:lnTo>
                    <a:pt x="1087" y="748"/>
                  </a:lnTo>
                  <a:lnTo>
                    <a:pt x="1091" y="749"/>
                  </a:lnTo>
                  <a:lnTo>
                    <a:pt x="1094" y="749"/>
                  </a:lnTo>
                  <a:lnTo>
                    <a:pt x="1095" y="748"/>
                  </a:lnTo>
                  <a:lnTo>
                    <a:pt x="1095" y="748"/>
                  </a:lnTo>
                  <a:lnTo>
                    <a:pt x="1097" y="747"/>
                  </a:lnTo>
                  <a:lnTo>
                    <a:pt x="1100" y="745"/>
                  </a:lnTo>
                  <a:lnTo>
                    <a:pt x="1107" y="744"/>
                  </a:lnTo>
                  <a:lnTo>
                    <a:pt x="1107" y="744"/>
                  </a:lnTo>
                  <a:lnTo>
                    <a:pt x="1114" y="742"/>
                  </a:lnTo>
                  <a:lnTo>
                    <a:pt x="1118" y="741"/>
                  </a:lnTo>
                  <a:lnTo>
                    <a:pt x="1121" y="738"/>
                  </a:lnTo>
                  <a:lnTo>
                    <a:pt x="1121" y="738"/>
                  </a:lnTo>
                  <a:lnTo>
                    <a:pt x="1124" y="735"/>
                  </a:lnTo>
                  <a:lnTo>
                    <a:pt x="1127" y="734"/>
                  </a:lnTo>
                  <a:lnTo>
                    <a:pt x="1131" y="732"/>
                  </a:lnTo>
                  <a:lnTo>
                    <a:pt x="1134" y="731"/>
                  </a:lnTo>
                  <a:lnTo>
                    <a:pt x="1134" y="731"/>
                  </a:lnTo>
                  <a:lnTo>
                    <a:pt x="1138" y="727"/>
                  </a:lnTo>
                  <a:lnTo>
                    <a:pt x="1142" y="725"/>
                  </a:lnTo>
                  <a:lnTo>
                    <a:pt x="1144" y="724"/>
                  </a:lnTo>
                  <a:lnTo>
                    <a:pt x="1144" y="724"/>
                  </a:lnTo>
                  <a:lnTo>
                    <a:pt x="1145" y="721"/>
                  </a:lnTo>
                  <a:lnTo>
                    <a:pt x="1149" y="721"/>
                  </a:lnTo>
                  <a:lnTo>
                    <a:pt x="1152" y="720"/>
                  </a:lnTo>
                  <a:lnTo>
                    <a:pt x="1155" y="718"/>
                  </a:lnTo>
                  <a:lnTo>
                    <a:pt x="1155" y="718"/>
                  </a:lnTo>
                  <a:lnTo>
                    <a:pt x="1157" y="717"/>
                  </a:lnTo>
                  <a:lnTo>
                    <a:pt x="1159" y="717"/>
                  </a:lnTo>
                  <a:lnTo>
                    <a:pt x="1166" y="717"/>
                  </a:lnTo>
                  <a:lnTo>
                    <a:pt x="1166" y="717"/>
                  </a:lnTo>
                  <a:lnTo>
                    <a:pt x="1178" y="720"/>
                  </a:lnTo>
                  <a:lnTo>
                    <a:pt x="1188" y="721"/>
                  </a:lnTo>
                  <a:lnTo>
                    <a:pt x="1188" y="721"/>
                  </a:lnTo>
                  <a:lnTo>
                    <a:pt x="1189" y="721"/>
                  </a:lnTo>
                  <a:lnTo>
                    <a:pt x="1191" y="725"/>
                  </a:lnTo>
                  <a:lnTo>
                    <a:pt x="1192" y="728"/>
                  </a:lnTo>
                  <a:lnTo>
                    <a:pt x="1194" y="730"/>
                  </a:lnTo>
                  <a:lnTo>
                    <a:pt x="1194" y="730"/>
                  </a:lnTo>
                  <a:lnTo>
                    <a:pt x="1201" y="732"/>
                  </a:lnTo>
                  <a:lnTo>
                    <a:pt x="1203" y="735"/>
                  </a:lnTo>
                  <a:lnTo>
                    <a:pt x="1206" y="735"/>
                  </a:lnTo>
                  <a:lnTo>
                    <a:pt x="1206" y="735"/>
                  </a:lnTo>
                  <a:lnTo>
                    <a:pt x="1212" y="732"/>
                  </a:lnTo>
                  <a:lnTo>
                    <a:pt x="1216" y="732"/>
                  </a:lnTo>
                  <a:lnTo>
                    <a:pt x="1219" y="734"/>
                  </a:lnTo>
                  <a:lnTo>
                    <a:pt x="1219" y="734"/>
                  </a:lnTo>
                  <a:lnTo>
                    <a:pt x="1226" y="738"/>
                  </a:lnTo>
                  <a:lnTo>
                    <a:pt x="1229" y="738"/>
                  </a:lnTo>
                  <a:lnTo>
                    <a:pt x="1230" y="737"/>
                  </a:lnTo>
                  <a:lnTo>
                    <a:pt x="1230" y="737"/>
                  </a:lnTo>
                  <a:lnTo>
                    <a:pt x="1233" y="735"/>
                  </a:lnTo>
                  <a:lnTo>
                    <a:pt x="1238" y="734"/>
                  </a:lnTo>
                  <a:lnTo>
                    <a:pt x="1242" y="732"/>
                  </a:lnTo>
                  <a:lnTo>
                    <a:pt x="1245" y="731"/>
                  </a:lnTo>
                  <a:lnTo>
                    <a:pt x="1245" y="731"/>
                  </a:lnTo>
                  <a:lnTo>
                    <a:pt x="1246" y="725"/>
                  </a:lnTo>
                  <a:lnTo>
                    <a:pt x="1246" y="722"/>
                  </a:lnTo>
                  <a:lnTo>
                    <a:pt x="1245" y="721"/>
                  </a:lnTo>
                  <a:lnTo>
                    <a:pt x="1245" y="721"/>
                  </a:lnTo>
                  <a:lnTo>
                    <a:pt x="1240" y="715"/>
                  </a:lnTo>
                  <a:lnTo>
                    <a:pt x="1239" y="708"/>
                  </a:lnTo>
                  <a:lnTo>
                    <a:pt x="1239" y="708"/>
                  </a:lnTo>
                  <a:lnTo>
                    <a:pt x="1239" y="705"/>
                  </a:lnTo>
                  <a:lnTo>
                    <a:pt x="1242" y="704"/>
                  </a:lnTo>
                  <a:lnTo>
                    <a:pt x="1243" y="701"/>
                  </a:lnTo>
                  <a:lnTo>
                    <a:pt x="1246" y="700"/>
                  </a:lnTo>
                  <a:lnTo>
                    <a:pt x="1246" y="700"/>
                  </a:lnTo>
                  <a:lnTo>
                    <a:pt x="1248" y="697"/>
                  </a:lnTo>
                  <a:lnTo>
                    <a:pt x="1249" y="697"/>
                  </a:lnTo>
                  <a:lnTo>
                    <a:pt x="1255" y="694"/>
                  </a:lnTo>
                  <a:lnTo>
                    <a:pt x="1255" y="694"/>
                  </a:lnTo>
                  <a:lnTo>
                    <a:pt x="1256" y="690"/>
                  </a:lnTo>
                  <a:lnTo>
                    <a:pt x="1258" y="688"/>
                  </a:lnTo>
                  <a:lnTo>
                    <a:pt x="1260" y="688"/>
                  </a:lnTo>
                  <a:lnTo>
                    <a:pt x="1260" y="688"/>
                  </a:lnTo>
                  <a:lnTo>
                    <a:pt x="1266" y="691"/>
                  </a:lnTo>
                  <a:lnTo>
                    <a:pt x="1272" y="694"/>
                  </a:lnTo>
                  <a:lnTo>
                    <a:pt x="1272" y="694"/>
                  </a:lnTo>
                  <a:lnTo>
                    <a:pt x="1276" y="695"/>
                  </a:lnTo>
                  <a:lnTo>
                    <a:pt x="1282" y="695"/>
                  </a:lnTo>
                  <a:lnTo>
                    <a:pt x="1282" y="695"/>
                  </a:lnTo>
                  <a:lnTo>
                    <a:pt x="1287" y="697"/>
                  </a:lnTo>
                  <a:lnTo>
                    <a:pt x="1293" y="701"/>
                  </a:lnTo>
                  <a:lnTo>
                    <a:pt x="1293" y="701"/>
                  </a:lnTo>
                  <a:lnTo>
                    <a:pt x="1302" y="703"/>
                  </a:lnTo>
                  <a:lnTo>
                    <a:pt x="1306" y="704"/>
                  </a:lnTo>
                  <a:lnTo>
                    <a:pt x="1309" y="705"/>
                  </a:lnTo>
                  <a:lnTo>
                    <a:pt x="1309" y="705"/>
                  </a:lnTo>
                  <a:lnTo>
                    <a:pt x="1310" y="708"/>
                  </a:lnTo>
                  <a:lnTo>
                    <a:pt x="1310" y="712"/>
                  </a:lnTo>
                  <a:lnTo>
                    <a:pt x="1310" y="717"/>
                  </a:lnTo>
                  <a:lnTo>
                    <a:pt x="1312" y="720"/>
                  </a:lnTo>
                  <a:lnTo>
                    <a:pt x="1312" y="720"/>
                  </a:lnTo>
                  <a:lnTo>
                    <a:pt x="1316" y="724"/>
                  </a:lnTo>
                  <a:lnTo>
                    <a:pt x="1319" y="727"/>
                  </a:lnTo>
                  <a:lnTo>
                    <a:pt x="1322" y="727"/>
                  </a:lnTo>
                  <a:lnTo>
                    <a:pt x="1322" y="727"/>
                  </a:lnTo>
                  <a:lnTo>
                    <a:pt x="1323" y="727"/>
                  </a:lnTo>
                  <a:lnTo>
                    <a:pt x="1327" y="728"/>
                  </a:lnTo>
                  <a:lnTo>
                    <a:pt x="1331" y="730"/>
                  </a:lnTo>
                  <a:lnTo>
                    <a:pt x="1336" y="731"/>
                  </a:lnTo>
                  <a:lnTo>
                    <a:pt x="1336" y="731"/>
                  </a:lnTo>
                  <a:lnTo>
                    <a:pt x="1341" y="728"/>
                  </a:lnTo>
                  <a:lnTo>
                    <a:pt x="1344" y="725"/>
                  </a:lnTo>
                  <a:lnTo>
                    <a:pt x="1347" y="725"/>
                  </a:lnTo>
                  <a:lnTo>
                    <a:pt x="1347" y="725"/>
                  </a:lnTo>
                  <a:lnTo>
                    <a:pt x="1354" y="724"/>
                  </a:lnTo>
                  <a:lnTo>
                    <a:pt x="1361" y="724"/>
                  </a:lnTo>
                  <a:lnTo>
                    <a:pt x="1361" y="724"/>
                  </a:lnTo>
                  <a:lnTo>
                    <a:pt x="1368" y="725"/>
                  </a:lnTo>
                  <a:lnTo>
                    <a:pt x="1373" y="727"/>
                  </a:lnTo>
                  <a:lnTo>
                    <a:pt x="1376" y="727"/>
                  </a:lnTo>
                  <a:lnTo>
                    <a:pt x="1376" y="727"/>
                  </a:lnTo>
                  <a:lnTo>
                    <a:pt x="1383" y="727"/>
                  </a:lnTo>
                  <a:lnTo>
                    <a:pt x="1386" y="728"/>
                  </a:lnTo>
                  <a:lnTo>
                    <a:pt x="1388" y="730"/>
                  </a:lnTo>
                  <a:lnTo>
                    <a:pt x="1388" y="730"/>
                  </a:lnTo>
                  <a:lnTo>
                    <a:pt x="1391" y="731"/>
                  </a:lnTo>
                  <a:lnTo>
                    <a:pt x="1396" y="732"/>
                  </a:lnTo>
                  <a:lnTo>
                    <a:pt x="1400" y="734"/>
                  </a:lnTo>
                  <a:lnTo>
                    <a:pt x="1401" y="735"/>
                  </a:lnTo>
                  <a:lnTo>
                    <a:pt x="1401" y="737"/>
                  </a:lnTo>
                  <a:lnTo>
                    <a:pt x="1401" y="737"/>
                  </a:lnTo>
                  <a:lnTo>
                    <a:pt x="1403" y="738"/>
                  </a:lnTo>
                  <a:lnTo>
                    <a:pt x="1405" y="741"/>
                  </a:lnTo>
                  <a:lnTo>
                    <a:pt x="1408" y="742"/>
                  </a:lnTo>
                  <a:lnTo>
                    <a:pt x="1410" y="745"/>
                  </a:lnTo>
                  <a:lnTo>
                    <a:pt x="1410" y="745"/>
                  </a:lnTo>
                  <a:lnTo>
                    <a:pt x="1411" y="747"/>
                  </a:lnTo>
                  <a:lnTo>
                    <a:pt x="1414" y="747"/>
                  </a:lnTo>
                  <a:lnTo>
                    <a:pt x="1420" y="748"/>
                  </a:lnTo>
                  <a:lnTo>
                    <a:pt x="1427" y="748"/>
                  </a:lnTo>
                  <a:lnTo>
                    <a:pt x="1431" y="749"/>
                  </a:lnTo>
                  <a:lnTo>
                    <a:pt x="1431" y="749"/>
                  </a:lnTo>
                  <a:lnTo>
                    <a:pt x="1435" y="749"/>
                  </a:lnTo>
                  <a:lnTo>
                    <a:pt x="1442" y="751"/>
                  </a:lnTo>
                  <a:lnTo>
                    <a:pt x="1448" y="749"/>
                  </a:lnTo>
                  <a:lnTo>
                    <a:pt x="1452" y="749"/>
                  </a:lnTo>
                  <a:lnTo>
                    <a:pt x="1452" y="749"/>
                  </a:lnTo>
                  <a:lnTo>
                    <a:pt x="1455" y="748"/>
                  </a:lnTo>
                  <a:lnTo>
                    <a:pt x="1461" y="747"/>
                  </a:lnTo>
                  <a:lnTo>
                    <a:pt x="1468" y="745"/>
                  </a:lnTo>
                  <a:lnTo>
                    <a:pt x="1472" y="744"/>
                  </a:lnTo>
                  <a:lnTo>
                    <a:pt x="1472" y="744"/>
                  </a:lnTo>
                  <a:lnTo>
                    <a:pt x="1477" y="742"/>
                  </a:lnTo>
                  <a:lnTo>
                    <a:pt x="1479" y="742"/>
                  </a:lnTo>
                  <a:lnTo>
                    <a:pt x="1484" y="741"/>
                  </a:lnTo>
                  <a:lnTo>
                    <a:pt x="1485" y="740"/>
                  </a:lnTo>
                  <a:lnTo>
                    <a:pt x="1485" y="740"/>
                  </a:lnTo>
                  <a:lnTo>
                    <a:pt x="1487" y="737"/>
                  </a:lnTo>
                  <a:lnTo>
                    <a:pt x="1491" y="734"/>
                  </a:lnTo>
                  <a:lnTo>
                    <a:pt x="1498" y="731"/>
                  </a:lnTo>
                  <a:lnTo>
                    <a:pt x="1498" y="731"/>
                  </a:lnTo>
                  <a:lnTo>
                    <a:pt x="1502" y="730"/>
                  </a:lnTo>
                  <a:lnTo>
                    <a:pt x="1509" y="728"/>
                  </a:lnTo>
                  <a:lnTo>
                    <a:pt x="1515" y="730"/>
                  </a:lnTo>
                  <a:lnTo>
                    <a:pt x="1518" y="731"/>
                  </a:lnTo>
                  <a:lnTo>
                    <a:pt x="1518" y="731"/>
                  </a:lnTo>
                  <a:lnTo>
                    <a:pt x="1521" y="734"/>
                  </a:lnTo>
                  <a:lnTo>
                    <a:pt x="1524" y="735"/>
                  </a:lnTo>
                  <a:lnTo>
                    <a:pt x="1528" y="735"/>
                  </a:lnTo>
                  <a:lnTo>
                    <a:pt x="1532" y="734"/>
                  </a:lnTo>
                  <a:lnTo>
                    <a:pt x="1532" y="734"/>
                  </a:lnTo>
                  <a:lnTo>
                    <a:pt x="1535" y="734"/>
                  </a:lnTo>
                  <a:lnTo>
                    <a:pt x="1541" y="734"/>
                  </a:lnTo>
                  <a:lnTo>
                    <a:pt x="1545" y="735"/>
                  </a:lnTo>
                  <a:lnTo>
                    <a:pt x="1548" y="738"/>
                  </a:lnTo>
                  <a:lnTo>
                    <a:pt x="1548" y="738"/>
                  </a:lnTo>
                  <a:lnTo>
                    <a:pt x="1549" y="740"/>
                  </a:lnTo>
                  <a:lnTo>
                    <a:pt x="1555" y="742"/>
                  </a:lnTo>
                  <a:lnTo>
                    <a:pt x="1563" y="742"/>
                  </a:lnTo>
                  <a:lnTo>
                    <a:pt x="1563" y="742"/>
                  </a:lnTo>
                  <a:lnTo>
                    <a:pt x="1570" y="738"/>
                  </a:lnTo>
                  <a:lnTo>
                    <a:pt x="1578" y="734"/>
                  </a:lnTo>
                  <a:lnTo>
                    <a:pt x="1578" y="734"/>
                  </a:lnTo>
                  <a:lnTo>
                    <a:pt x="1583" y="731"/>
                  </a:lnTo>
                  <a:lnTo>
                    <a:pt x="1585" y="730"/>
                  </a:lnTo>
                  <a:lnTo>
                    <a:pt x="1585" y="727"/>
                  </a:lnTo>
                  <a:lnTo>
                    <a:pt x="1585" y="727"/>
                  </a:lnTo>
                  <a:lnTo>
                    <a:pt x="1586" y="724"/>
                  </a:lnTo>
                  <a:lnTo>
                    <a:pt x="1588" y="720"/>
                  </a:lnTo>
                  <a:lnTo>
                    <a:pt x="1593" y="711"/>
                  </a:lnTo>
                  <a:lnTo>
                    <a:pt x="1593" y="711"/>
                  </a:lnTo>
                  <a:lnTo>
                    <a:pt x="1598" y="701"/>
                  </a:lnTo>
                  <a:lnTo>
                    <a:pt x="1600" y="697"/>
                  </a:lnTo>
                  <a:lnTo>
                    <a:pt x="1603" y="695"/>
                  </a:lnTo>
                  <a:lnTo>
                    <a:pt x="1603" y="695"/>
                  </a:lnTo>
                  <a:lnTo>
                    <a:pt x="1607" y="693"/>
                  </a:lnTo>
                  <a:lnTo>
                    <a:pt x="1609" y="690"/>
                  </a:lnTo>
                  <a:lnTo>
                    <a:pt x="1610" y="687"/>
                  </a:lnTo>
                  <a:lnTo>
                    <a:pt x="1610" y="687"/>
                  </a:lnTo>
                  <a:lnTo>
                    <a:pt x="1607" y="680"/>
                  </a:lnTo>
                  <a:lnTo>
                    <a:pt x="1606" y="677"/>
                  </a:lnTo>
                  <a:lnTo>
                    <a:pt x="1605" y="675"/>
                  </a:lnTo>
                  <a:lnTo>
                    <a:pt x="1605" y="675"/>
                  </a:lnTo>
                  <a:lnTo>
                    <a:pt x="1603" y="675"/>
                  </a:lnTo>
                  <a:lnTo>
                    <a:pt x="1600" y="675"/>
                  </a:lnTo>
                  <a:lnTo>
                    <a:pt x="1600" y="673"/>
                  </a:lnTo>
                  <a:lnTo>
                    <a:pt x="1603" y="667"/>
                  </a:lnTo>
                  <a:lnTo>
                    <a:pt x="1603" y="667"/>
                  </a:lnTo>
                  <a:lnTo>
                    <a:pt x="1606" y="664"/>
                  </a:lnTo>
                  <a:lnTo>
                    <a:pt x="1609" y="663"/>
                  </a:lnTo>
                  <a:lnTo>
                    <a:pt x="1616" y="661"/>
                  </a:lnTo>
                  <a:lnTo>
                    <a:pt x="1625" y="661"/>
                  </a:lnTo>
                  <a:lnTo>
                    <a:pt x="1625" y="661"/>
                  </a:lnTo>
                  <a:lnTo>
                    <a:pt x="1635" y="658"/>
                  </a:lnTo>
                  <a:lnTo>
                    <a:pt x="1642" y="658"/>
                  </a:lnTo>
                  <a:lnTo>
                    <a:pt x="1647" y="658"/>
                  </a:lnTo>
                  <a:lnTo>
                    <a:pt x="1647" y="658"/>
                  </a:lnTo>
                  <a:lnTo>
                    <a:pt x="1652" y="660"/>
                  </a:lnTo>
                  <a:lnTo>
                    <a:pt x="1656" y="660"/>
                  </a:lnTo>
                  <a:lnTo>
                    <a:pt x="1660" y="660"/>
                  </a:lnTo>
                  <a:lnTo>
                    <a:pt x="1666" y="661"/>
                  </a:lnTo>
                  <a:lnTo>
                    <a:pt x="1666" y="661"/>
                  </a:lnTo>
                  <a:lnTo>
                    <a:pt x="1671" y="664"/>
                  </a:lnTo>
                  <a:lnTo>
                    <a:pt x="1677" y="664"/>
                  </a:lnTo>
                  <a:lnTo>
                    <a:pt x="1681" y="666"/>
                  </a:lnTo>
                  <a:lnTo>
                    <a:pt x="1686" y="667"/>
                  </a:lnTo>
                  <a:lnTo>
                    <a:pt x="1686" y="667"/>
                  </a:lnTo>
                  <a:lnTo>
                    <a:pt x="1689" y="670"/>
                  </a:lnTo>
                  <a:lnTo>
                    <a:pt x="1691" y="673"/>
                  </a:lnTo>
                  <a:lnTo>
                    <a:pt x="1694" y="675"/>
                  </a:lnTo>
                  <a:lnTo>
                    <a:pt x="1696" y="677"/>
                  </a:lnTo>
                  <a:lnTo>
                    <a:pt x="1696" y="680"/>
                  </a:lnTo>
                  <a:lnTo>
                    <a:pt x="1696" y="680"/>
                  </a:lnTo>
                  <a:lnTo>
                    <a:pt x="1696" y="683"/>
                  </a:lnTo>
                  <a:lnTo>
                    <a:pt x="1699" y="684"/>
                  </a:lnTo>
                  <a:lnTo>
                    <a:pt x="1701" y="687"/>
                  </a:lnTo>
                  <a:lnTo>
                    <a:pt x="1703" y="694"/>
                  </a:lnTo>
                  <a:lnTo>
                    <a:pt x="1703" y="694"/>
                  </a:lnTo>
                  <a:lnTo>
                    <a:pt x="1706" y="701"/>
                  </a:lnTo>
                  <a:lnTo>
                    <a:pt x="1708" y="705"/>
                  </a:lnTo>
                  <a:lnTo>
                    <a:pt x="1711" y="710"/>
                  </a:lnTo>
                  <a:lnTo>
                    <a:pt x="1713" y="712"/>
                  </a:lnTo>
                  <a:lnTo>
                    <a:pt x="1713" y="712"/>
                  </a:lnTo>
                  <a:lnTo>
                    <a:pt x="1717" y="724"/>
                  </a:lnTo>
                  <a:lnTo>
                    <a:pt x="1720" y="728"/>
                  </a:lnTo>
                  <a:lnTo>
                    <a:pt x="1721" y="732"/>
                  </a:lnTo>
                  <a:lnTo>
                    <a:pt x="1721" y="732"/>
                  </a:lnTo>
                  <a:lnTo>
                    <a:pt x="1720" y="735"/>
                  </a:lnTo>
                  <a:lnTo>
                    <a:pt x="1720" y="738"/>
                  </a:lnTo>
                  <a:lnTo>
                    <a:pt x="1723" y="740"/>
                  </a:lnTo>
                  <a:lnTo>
                    <a:pt x="1727" y="741"/>
                  </a:lnTo>
                  <a:lnTo>
                    <a:pt x="1727" y="741"/>
                  </a:lnTo>
                  <a:lnTo>
                    <a:pt x="1733" y="742"/>
                  </a:lnTo>
                  <a:lnTo>
                    <a:pt x="1737" y="745"/>
                  </a:lnTo>
                  <a:lnTo>
                    <a:pt x="1740" y="747"/>
                  </a:lnTo>
                  <a:lnTo>
                    <a:pt x="1743" y="747"/>
                  </a:lnTo>
                  <a:lnTo>
                    <a:pt x="1743" y="747"/>
                  </a:lnTo>
                  <a:lnTo>
                    <a:pt x="1745" y="747"/>
                  </a:lnTo>
                  <a:lnTo>
                    <a:pt x="1750" y="748"/>
                  </a:lnTo>
                  <a:lnTo>
                    <a:pt x="1754" y="751"/>
                  </a:lnTo>
                  <a:lnTo>
                    <a:pt x="1758" y="754"/>
                  </a:lnTo>
                  <a:lnTo>
                    <a:pt x="1758" y="754"/>
                  </a:lnTo>
                  <a:lnTo>
                    <a:pt x="1763" y="757"/>
                  </a:lnTo>
                  <a:lnTo>
                    <a:pt x="1767" y="758"/>
                  </a:lnTo>
                  <a:lnTo>
                    <a:pt x="1770" y="759"/>
                  </a:lnTo>
                  <a:lnTo>
                    <a:pt x="1770" y="762"/>
                  </a:lnTo>
                  <a:lnTo>
                    <a:pt x="1770" y="762"/>
                  </a:lnTo>
                  <a:lnTo>
                    <a:pt x="1770" y="765"/>
                  </a:lnTo>
                  <a:lnTo>
                    <a:pt x="1771" y="769"/>
                  </a:lnTo>
                  <a:lnTo>
                    <a:pt x="1772" y="772"/>
                  </a:lnTo>
                  <a:lnTo>
                    <a:pt x="1774" y="775"/>
                  </a:lnTo>
                  <a:lnTo>
                    <a:pt x="1774" y="775"/>
                  </a:lnTo>
                  <a:lnTo>
                    <a:pt x="1774" y="778"/>
                  </a:lnTo>
                  <a:lnTo>
                    <a:pt x="1778" y="781"/>
                  </a:lnTo>
                  <a:lnTo>
                    <a:pt x="1784" y="782"/>
                  </a:lnTo>
                  <a:lnTo>
                    <a:pt x="1790" y="782"/>
                  </a:lnTo>
                  <a:lnTo>
                    <a:pt x="1790" y="782"/>
                  </a:lnTo>
                  <a:lnTo>
                    <a:pt x="1798" y="782"/>
                  </a:lnTo>
                  <a:lnTo>
                    <a:pt x="1801" y="781"/>
                  </a:lnTo>
                  <a:lnTo>
                    <a:pt x="1804" y="778"/>
                  </a:lnTo>
                  <a:lnTo>
                    <a:pt x="1804" y="778"/>
                  </a:lnTo>
                  <a:lnTo>
                    <a:pt x="1807" y="775"/>
                  </a:lnTo>
                  <a:lnTo>
                    <a:pt x="1811" y="774"/>
                  </a:lnTo>
                  <a:lnTo>
                    <a:pt x="1815" y="774"/>
                  </a:lnTo>
                  <a:lnTo>
                    <a:pt x="1819" y="772"/>
                  </a:lnTo>
                  <a:lnTo>
                    <a:pt x="1819" y="772"/>
                  </a:lnTo>
                  <a:lnTo>
                    <a:pt x="1822" y="771"/>
                  </a:lnTo>
                  <a:lnTo>
                    <a:pt x="1827" y="771"/>
                  </a:lnTo>
                  <a:lnTo>
                    <a:pt x="1831" y="771"/>
                  </a:lnTo>
                  <a:lnTo>
                    <a:pt x="1831" y="774"/>
                  </a:lnTo>
                  <a:lnTo>
                    <a:pt x="1832" y="776"/>
                  </a:lnTo>
                  <a:lnTo>
                    <a:pt x="1832" y="776"/>
                  </a:lnTo>
                  <a:lnTo>
                    <a:pt x="1832" y="781"/>
                  </a:lnTo>
                  <a:lnTo>
                    <a:pt x="1834" y="785"/>
                  </a:lnTo>
                  <a:lnTo>
                    <a:pt x="1834" y="786"/>
                  </a:lnTo>
                  <a:lnTo>
                    <a:pt x="1832" y="789"/>
                  </a:lnTo>
                  <a:lnTo>
                    <a:pt x="1832" y="789"/>
                  </a:lnTo>
                  <a:lnTo>
                    <a:pt x="1829" y="792"/>
                  </a:lnTo>
                  <a:lnTo>
                    <a:pt x="1827" y="798"/>
                  </a:lnTo>
                  <a:lnTo>
                    <a:pt x="1824" y="809"/>
                  </a:lnTo>
                  <a:lnTo>
                    <a:pt x="1824" y="809"/>
                  </a:lnTo>
                  <a:lnTo>
                    <a:pt x="1821" y="813"/>
                  </a:lnTo>
                  <a:lnTo>
                    <a:pt x="1818" y="815"/>
                  </a:lnTo>
                  <a:lnTo>
                    <a:pt x="1815" y="818"/>
                  </a:lnTo>
                  <a:lnTo>
                    <a:pt x="1814" y="822"/>
                  </a:lnTo>
                  <a:lnTo>
                    <a:pt x="1814" y="822"/>
                  </a:lnTo>
                  <a:lnTo>
                    <a:pt x="1812" y="825"/>
                  </a:lnTo>
                  <a:lnTo>
                    <a:pt x="1809" y="828"/>
                  </a:lnTo>
                  <a:lnTo>
                    <a:pt x="1808" y="829"/>
                  </a:lnTo>
                  <a:lnTo>
                    <a:pt x="1807" y="832"/>
                  </a:lnTo>
                  <a:lnTo>
                    <a:pt x="1807" y="832"/>
                  </a:lnTo>
                  <a:lnTo>
                    <a:pt x="1807" y="833"/>
                  </a:lnTo>
                  <a:lnTo>
                    <a:pt x="1805" y="835"/>
                  </a:lnTo>
                  <a:lnTo>
                    <a:pt x="1801" y="835"/>
                  </a:lnTo>
                  <a:lnTo>
                    <a:pt x="1797" y="835"/>
                  </a:lnTo>
                  <a:lnTo>
                    <a:pt x="1792" y="832"/>
                  </a:lnTo>
                  <a:lnTo>
                    <a:pt x="1792" y="832"/>
                  </a:lnTo>
                  <a:lnTo>
                    <a:pt x="1791" y="832"/>
                  </a:lnTo>
                  <a:lnTo>
                    <a:pt x="1788" y="832"/>
                  </a:lnTo>
                  <a:lnTo>
                    <a:pt x="1785" y="835"/>
                  </a:lnTo>
                  <a:lnTo>
                    <a:pt x="1782" y="838"/>
                  </a:lnTo>
                  <a:lnTo>
                    <a:pt x="1780" y="839"/>
                  </a:lnTo>
                  <a:lnTo>
                    <a:pt x="1780" y="839"/>
                  </a:lnTo>
                  <a:lnTo>
                    <a:pt x="1777" y="841"/>
                  </a:lnTo>
                  <a:lnTo>
                    <a:pt x="1775" y="843"/>
                  </a:lnTo>
                  <a:lnTo>
                    <a:pt x="1777" y="850"/>
                  </a:lnTo>
                  <a:lnTo>
                    <a:pt x="1777" y="850"/>
                  </a:lnTo>
                  <a:lnTo>
                    <a:pt x="1777" y="856"/>
                  </a:lnTo>
                  <a:lnTo>
                    <a:pt x="1777" y="859"/>
                  </a:lnTo>
                  <a:lnTo>
                    <a:pt x="1778" y="863"/>
                  </a:lnTo>
                  <a:lnTo>
                    <a:pt x="1778" y="863"/>
                  </a:lnTo>
                  <a:lnTo>
                    <a:pt x="1778" y="869"/>
                  </a:lnTo>
                  <a:lnTo>
                    <a:pt x="1778" y="879"/>
                  </a:lnTo>
                  <a:lnTo>
                    <a:pt x="1778" y="879"/>
                  </a:lnTo>
                  <a:lnTo>
                    <a:pt x="1787" y="873"/>
                  </a:lnTo>
                  <a:lnTo>
                    <a:pt x="1792" y="872"/>
                  </a:lnTo>
                  <a:lnTo>
                    <a:pt x="1792" y="872"/>
                  </a:lnTo>
                  <a:lnTo>
                    <a:pt x="1797" y="873"/>
                  </a:lnTo>
                  <a:lnTo>
                    <a:pt x="1801" y="876"/>
                  </a:lnTo>
                  <a:lnTo>
                    <a:pt x="1805" y="880"/>
                  </a:lnTo>
                  <a:lnTo>
                    <a:pt x="1811" y="882"/>
                  </a:lnTo>
                  <a:lnTo>
                    <a:pt x="1811" y="882"/>
                  </a:lnTo>
                  <a:lnTo>
                    <a:pt x="1814" y="880"/>
                  </a:lnTo>
                  <a:lnTo>
                    <a:pt x="1819" y="879"/>
                  </a:lnTo>
                  <a:lnTo>
                    <a:pt x="1831" y="872"/>
                  </a:lnTo>
                  <a:lnTo>
                    <a:pt x="1842" y="863"/>
                  </a:lnTo>
                  <a:lnTo>
                    <a:pt x="1848" y="859"/>
                  </a:lnTo>
                  <a:lnTo>
                    <a:pt x="1848" y="859"/>
                  </a:lnTo>
                  <a:lnTo>
                    <a:pt x="1851" y="853"/>
                  </a:lnTo>
                  <a:lnTo>
                    <a:pt x="1858" y="846"/>
                  </a:lnTo>
                  <a:lnTo>
                    <a:pt x="1873" y="829"/>
                  </a:lnTo>
                  <a:lnTo>
                    <a:pt x="1873" y="829"/>
                  </a:lnTo>
                  <a:lnTo>
                    <a:pt x="1886" y="813"/>
                  </a:lnTo>
                  <a:lnTo>
                    <a:pt x="1892" y="806"/>
                  </a:lnTo>
                  <a:lnTo>
                    <a:pt x="1898" y="798"/>
                  </a:lnTo>
                  <a:lnTo>
                    <a:pt x="1898" y="798"/>
                  </a:lnTo>
                  <a:lnTo>
                    <a:pt x="1901" y="792"/>
                  </a:lnTo>
                  <a:lnTo>
                    <a:pt x="1905" y="786"/>
                  </a:lnTo>
                  <a:lnTo>
                    <a:pt x="1915" y="775"/>
                  </a:lnTo>
                  <a:lnTo>
                    <a:pt x="1915" y="775"/>
                  </a:lnTo>
                  <a:lnTo>
                    <a:pt x="1918" y="769"/>
                  </a:lnTo>
                  <a:lnTo>
                    <a:pt x="1925" y="759"/>
                  </a:lnTo>
                  <a:lnTo>
                    <a:pt x="1925" y="759"/>
                  </a:lnTo>
                  <a:lnTo>
                    <a:pt x="1928" y="748"/>
                  </a:lnTo>
                  <a:lnTo>
                    <a:pt x="1929" y="734"/>
                  </a:lnTo>
                  <a:lnTo>
                    <a:pt x="1930" y="722"/>
                  </a:lnTo>
                  <a:lnTo>
                    <a:pt x="1930" y="717"/>
                  </a:lnTo>
                  <a:lnTo>
                    <a:pt x="1930" y="717"/>
                  </a:lnTo>
                  <a:lnTo>
                    <a:pt x="1932" y="712"/>
                  </a:lnTo>
                  <a:lnTo>
                    <a:pt x="1933" y="710"/>
                  </a:lnTo>
                  <a:lnTo>
                    <a:pt x="1935" y="707"/>
                  </a:lnTo>
                  <a:lnTo>
                    <a:pt x="1935" y="707"/>
                  </a:lnTo>
                  <a:lnTo>
                    <a:pt x="1936" y="701"/>
                  </a:lnTo>
                  <a:lnTo>
                    <a:pt x="1938" y="698"/>
                  </a:lnTo>
                  <a:lnTo>
                    <a:pt x="1940" y="695"/>
                  </a:lnTo>
                  <a:lnTo>
                    <a:pt x="1940" y="695"/>
                  </a:lnTo>
                  <a:lnTo>
                    <a:pt x="1942" y="693"/>
                  </a:lnTo>
                  <a:lnTo>
                    <a:pt x="1943" y="690"/>
                  </a:lnTo>
                  <a:lnTo>
                    <a:pt x="1943" y="684"/>
                  </a:lnTo>
                  <a:lnTo>
                    <a:pt x="1943" y="684"/>
                  </a:lnTo>
                  <a:lnTo>
                    <a:pt x="1942" y="678"/>
                  </a:lnTo>
                  <a:lnTo>
                    <a:pt x="1942" y="673"/>
                  </a:lnTo>
                  <a:lnTo>
                    <a:pt x="1942" y="673"/>
                  </a:lnTo>
                  <a:lnTo>
                    <a:pt x="1940" y="670"/>
                  </a:lnTo>
                  <a:lnTo>
                    <a:pt x="1943" y="668"/>
                  </a:lnTo>
                  <a:lnTo>
                    <a:pt x="1943" y="668"/>
                  </a:lnTo>
                  <a:lnTo>
                    <a:pt x="1945" y="666"/>
                  </a:lnTo>
                  <a:lnTo>
                    <a:pt x="1943" y="664"/>
                  </a:lnTo>
                  <a:lnTo>
                    <a:pt x="1938" y="660"/>
                  </a:lnTo>
                  <a:lnTo>
                    <a:pt x="1938" y="660"/>
                  </a:lnTo>
                  <a:lnTo>
                    <a:pt x="1932" y="657"/>
                  </a:lnTo>
                  <a:lnTo>
                    <a:pt x="1929" y="654"/>
                  </a:lnTo>
                  <a:lnTo>
                    <a:pt x="1928" y="651"/>
                  </a:lnTo>
                  <a:lnTo>
                    <a:pt x="1928" y="651"/>
                  </a:lnTo>
                  <a:lnTo>
                    <a:pt x="1926" y="648"/>
                  </a:lnTo>
                  <a:lnTo>
                    <a:pt x="1923" y="646"/>
                  </a:lnTo>
                  <a:lnTo>
                    <a:pt x="1919" y="643"/>
                  </a:lnTo>
                  <a:lnTo>
                    <a:pt x="1915" y="643"/>
                  </a:lnTo>
                  <a:lnTo>
                    <a:pt x="1915" y="643"/>
                  </a:lnTo>
                  <a:lnTo>
                    <a:pt x="1906" y="641"/>
                  </a:lnTo>
                  <a:lnTo>
                    <a:pt x="1902" y="641"/>
                  </a:lnTo>
                  <a:lnTo>
                    <a:pt x="1902" y="641"/>
                  </a:lnTo>
                  <a:lnTo>
                    <a:pt x="1902" y="643"/>
                  </a:lnTo>
                  <a:lnTo>
                    <a:pt x="1902" y="643"/>
                  </a:lnTo>
                  <a:lnTo>
                    <a:pt x="1902" y="646"/>
                  </a:lnTo>
                  <a:lnTo>
                    <a:pt x="1902" y="647"/>
                  </a:lnTo>
                  <a:lnTo>
                    <a:pt x="1901" y="648"/>
                  </a:lnTo>
                  <a:lnTo>
                    <a:pt x="1899" y="648"/>
                  </a:lnTo>
                  <a:lnTo>
                    <a:pt x="1899" y="648"/>
                  </a:lnTo>
                  <a:lnTo>
                    <a:pt x="1896" y="648"/>
                  </a:lnTo>
                  <a:lnTo>
                    <a:pt x="1895" y="650"/>
                  </a:lnTo>
                  <a:lnTo>
                    <a:pt x="1892" y="654"/>
                  </a:lnTo>
                  <a:lnTo>
                    <a:pt x="1892" y="654"/>
                  </a:lnTo>
                  <a:lnTo>
                    <a:pt x="1888" y="657"/>
                  </a:lnTo>
                  <a:lnTo>
                    <a:pt x="1883" y="658"/>
                  </a:lnTo>
                  <a:lnTo>
                    <a:pt x="1882" y="657"/>
                  </a:lnTo>
                  <a:lnTo>
                    <a:pt x="1882" y="657"/>
                  </a:lnTo>
                  <a:lnTo>
                    <a:pt x="1882" y="656"/>
                  </a:lnTo>
                  <a:lnTo>
                    <a:pt x="1882" y="656"/>
                  </a:lnTo>
                  <a:lnTo>
                    <a:pt x="1885" y="653"/>
                  </a:lnTo>
                  <a:lnTo>
                    <a:pt x="1883" y="650"/>
                  </a:lnTo>
                  <a:lnTo>
                    <a:pt x="1882" y="648"/>
                  </a:lnTo>
                  <a:lnTo>
                    <a:pt x="1882" y="646"/>
                  </a:lnTo>
                  <a:lnTo>
                    <a:pt x="1882" y="646"/>
                  </a:lnTo>
                  <a:lnTo>
                    <a:pt x="1883" y="640"/>
                  </a:lnTo>
                  <a:lnTo>
                    <a:pt x="1883" y="639"/>
                  </a:lnTo>
                  <a:lnTo>
                    <a:pt x="1882" y="640"/>
                  </a:lnTo>
                  <a:lnTo>
                    <a:pt x="1882" y="640"/>
                  </a:lnTo>
                  <a:lnTo>
                    <a:pt x="1878" y="643"/>
                  </a:lnTo>
                  <a:lnTo>
                    <a:pt x="1876" y="646"/>
                  </a:lnTo>
                  <a:lnTo>
                    <a:pt x="1873" y="648"/>
                  </a:lnTo>
                  <a:lnTo>
                    <a:pt x="1872" y="651"/>
                  </a:lnTo>
                  <a:lnTo>
                    <a:pt x="1872" y="651"/>
                  </a:lnTo>
                  <a:lnTo>
                    <a:pt x="1871" y="650"/>
                  </a:lnTo>
                  <a:lnTo>
                    <a:pt x="1869" y="648"/>
                  </a:lnTo>
                  <a:lnTo>
                    <a:pt x="1868" y="644"/>
                  </a:lnTo>
                  <a:lnTo>
                    <a:pt x="1869" y="634"/>
                  </a:lnTo>
                  <a:lnTo>
                    <a:pt x="1869" y="634"/>
                  </a:lnTo>
                  <a:lnTo>
                    <a:pt x="1869" y="633"/>
                  </a:lnTo>
                  <a:lnTo>
                    <a:pt x="1869" y="633"/>
                  </a:lnTo>
                  <a:lnTo>
                    <a:pt x="1865" y="633"/>
                  </a:lnTo>
                  <a:lnTo>
                    <a:pt x="1858" y="634"/>
                  </a:lnTo>
                  <a:lnTo>
                    <a:pt x="1851" y="634"/>
                  </a:lnTo>
                  <a:lnTo>
                    <a:pt x="1851" y="634"/>
                  </a:lnTo>
                  <a:lnTo>
                    <a:pt x="1846" y="633"/>
                  </a:lnTo>
                  <a:lnTo>
                    <a:pt x="1845" y="631"/>
                  </a:lnTo>
                  <a:lnTo>
                    <a:pt x="1845" y="630"/>
                  </a:lnTo>
                  <a:lnTo>
                    <a:pt x="1846" y="626"/>
                  </a:lnTo>
                  <a:lnTo>
                    <a:pt x="1852" y="621"/>
                  </a:lnTo>
                  <a:lnTo>
                    <a:pt x="1852" y="621"/>
                  </a:lnTo>
                  <a:lnTo>
                    <a:pt x="1856" y="619"/>
                  </a:lnTo>
                  <a:lnTo>
                    <a:pt x="1859" y="616"/>
                  </a:lnTo>
                  <a:lnTo>
                    <a:pt x="1861" y="614"/>
                  </a:lnTo>
                  <a:lnTo>
                    <a:pt x="1862" y="611"/>
                  </a:lnTo>
                  <a:lnTo>
                    <a:pt x="1862" y="611"/>
                  </a:lnTo>
                  <a:lnTo>
                    <a:pt x="1872" y="607"/>
                  </a:lnTo>
                  <a:lnTo>
                    <a:pt x="1883" y="600"/>
                  </a:lnTo>
                  <a:lnTo>
                    <a:pt x="1883" y="600"/>
                  </a:lnTo>
                  <a:lnTo>
                    <a:pt x="1886" y="597"/>
                  </a:lnTo>
                  <a:lnTo>
                    <a:pt x="1889" y="594"/>
                  </a:lnTo>
                  <a:lnTo>
                    <a:pt x="1892" y="589"/>
                  </a:lnTo>
                  <a:lnTo>
                    <a:pt x="1892" y="589"/>
                  </a:lnTo>
                  <a:lnTo>
                    <a:pt x="1895" y="584"/>
                  </a:lnTo>
                  <a:lnTo>
                    <a:pt x="1901" y="582"/>
                  </a:lnTo>
                  <a:lnTo>
                    <a:pt x="1915" y="572"/>
                  </a:lnTo>
                  <a:lnTo>
                    <a:pt x="1915" y="572"/>
                  </a:lnTo>
                  <a:lnTo>
                    <a:pt x="1926" y="560"/>
                  </a:lnTo>
                  <a:lnTo>
                    <a:pt x="1933" y="553"/>
                  </a:lnTo>
                  <a:lnTo>
                    <a:pt x="1933" y="553"/>
                  </a:lnTo>
                  <a:lnTo>
                    <a:pt x="1936" y="549"/>
                  </a:lnTo>
                  <a:lnTo>
                    <a:pt x="1942" y="545"/>
                  </a:lnTo>
                  <a:lnTo>
                    <a:pt x="1947" y="542"/>
                  </a:lnTo>
                  <a:lnTo>
                    <a:pt x="1950" y="538"/>
                  </a:lnTo>
                  <a:lnTo>
                    <a:pt x="1950" y="538"/>
                  </a:lnTo>
                  <a:lnTo>
                    <a:pt x="1953" y="535"/>
                  </a:lnTo>
                  <a:lnTo>
                    <a:pt x="1960" y="530"/>
                  </a:lnTo>
                  <a:lnTo>
                    <a:pt x="1970" y="525"/>
                  </a:lnTo>
                  <a:lnTo>
                    <a:pt x="1980" y="522"/>
                  </a:lnTo>
                  <a:lnTo>
                    <a:pt x="1980" y="522"/>
                  </a:lnTo>
                  <a:lnTo>
                    <a:pt x="1990" y="522"/>
                  </a:lnTo>
                  <a:lnTo>
                    <a:pt x="2002" y="522"/>
                  </a:lnTo>
                  <a:lnTo>
                    <a:pt x="2010" y="525"/>
                  </a:lnTo>
                  <a:lnTo>
                    <a:pt x="2016" y="526"/>
                  </a:lnTo>
                  <a:lnTo>
                    <a:pt x="2016" y="526"/>
                  </a:lnTo>
                  <a:lnTo>
                    <a:pt x="2017" y="529"/>
                  </a:lnTo>
                  <a:lnTo>
                    <a:pt x="2020" y="529"/>
                  </a:lnTo>
                  <a:lnTo>
                    <a:pt x="2024" y="526"/>
                  </a:lnTo>
                  <a:lnTo>
                    <a:pt x="2024" y="526"/>
                  </a:lnTo>
                  <a:lnTo>
                    <a:pt x="2026" y="525"/>
                  </a:lnTo>
                  <a:lnTo>
                    <a:pt x="2029" y="525"/>
                  </a:lnTo>
                  <a:lnTo>
                    <a:pt x="2039" y="526"/>
                  </a:lnTo>
                  <a:lnTo>
                    <a:pt x="2039" y="526"/>
                  </a:lnTo>
                  <a:lnTo>
                    <a:pt x="2044" y="526"/>
                  </a:lnTo>
                  <a:lnTo>
                    <a:pt x="2047" y="525"/>
                  </a:lnTo>
                  <a:lnTo>
                    <a:pt x="2050" y="523"/>
                  </a:lnTo>
                  <a:lnTo>
                    <a:pt x="2054" y="525"/>
                  </a:lnTo>
                  <a:lnTo>
                    <a:pt x="2054" y="525"/>
                  </a:lnTo>
                  <a:lnTo>
                    <a:pt x="2058" y="525"/>
                  </a:lnTo>
                  <a:lnTo>
                    <a:pt x="2061" y="525"/>
                  </a:lnTo>
                  <a:lnTo>
                    <a:pt x="2064" y="523"/>
                  </a:lnTo>
                  <a:lnTo>
                    <a:pt x="2067" y="520"/>
                  </a:lnTo>
                  <a:lnTo>
                    <a:pt x="2067" y="520"/>
                  </a:lnTo>
                  <a:lnTo>
                    <a:pt x="2068" y="518"/>
                  </a:lnTo>
                  <a:lnTo>
                    <a:pt x="2071" y="516"/>
                  </a:lnTo>
                  <a:lnTo>
                    <a:pt x="2078" y="516"/>
                  </a:lnTo>
                  <a:lnTo>
                    <a:pt x="2085" y="516"/>
                  </a:lnTo>
                  <a:lnTo>
                    <a:pt x="2090" y="518"/>
                  </a:lnTo>
                  <a:lnTo>
                    <a:pt x="2090" y="518"/>
                  </a:lnTo>
                  <a:lnTo>
                    <a:pt x="2095" y="522"/>
                  </a:lnTo>
                  <a:lnTo>
                    <a:pt x="2098" y="522"/>
                  </a:lnTo>
                  <a:lnTo>
                    <a:pt x="2103" y="520"/>
                  </a:lnTo>
                  <a:lnTo>
                    <a:pt x="2103" y="520"/>
                  </a:lnTo>
                  <a:lnTo>
                    <a:pt x="2104" y="519"/>
                  </a:lnTo>
                  <a:lnTo>
                    <a:pt x="2105" y="519"/>
                  </a:lnTo>
                  <a:lnTo>
                    <a:pt x="2107" y="522"/>
                  </a:lnTo>
                  <a:lnTo>
                    <a:pt x="2110" y="525"/>
                  </a:lnTo>
                  <a:lnTo>
                    <a:pt x="2112" y="526"/>
                  </a:lnTo>
                  <a:lnTo>
                    <a:pt x="2112" y="526"/>
                  </a:lnTo>
                  <a:lnTo>
                    <a:pt x="2115" y="528"/>
                  </a:lnTo>
                  <a:lnTo>
                    <a:pt x="2115" y="529"/>
                  </a:lnTo>
                  <a:lnTo>
                    <a:pt x="2114" y="530"/>
                  </a:lnTo>
                  <a:lnTo>
                    <a:pt x="2110" y="530"/>
                  </a:lnTo>
                  <a:lnTo>
                    <a:pt x="2110" y="530"/>
                  </a:lnTo>
                  <a:lnTo>
                    <a:pt x="2107" y="530"/>
                  </a:lnTo>
                  <a:lnTo>
                    <a:pt x="2104" y="532"/>
                  </a:lnTo>
                  <a:lnTo>
                    <a:pt x="2103" y="535"/>
                  </a:lnTo>
                  <a:lnTo>
                    <a:pt x="2105" y="536"/>
                  </a:lnTo>
                  <a:lnTo>
                    <a:pt x="2105" y="536"/>
                  </a:lnTo>
                  <a:lnTo>
                    <a:pt x="2110" y="538"/>
                  </a:lnTo>
                  <a:lnTo>
                    <a:pt x="2114" y="536"/>
                  </a:lnTo>
                  <a:lnTo>
                    <a:pt x="2118" y="535"/>
                  </a:lnTo>
                  <a:lnTo>
                    <a:pt x="2121" y="533"/>
                  </a:lnTo>
                  <a:lnTo>
                    <a:pt x="2121" y="533"/>
                  </a:lnTo>
                  <a:lnTo>
                    <a:pt x="2128" y="535"/>
                  </a:lnTo>
                  <a:lnTo>
                    <a:pt x="2134" y="533"/>
                  </a:lnTo>
                  <a:lnTo>
                    <a:pt x="2138" y="530"/>
                  </a:lnTo>
                  <a:lnTo>
                    <a:pt x="2138" y="530"/>
                  </a:lnTo>
                  <a:lnTo>
                    <a:pt x="2141" y="530"/>
                  </a:lnTo>
                  <a:lnTo>
                    <a:pt x="2144" y="530"/>
                  </a:lnTo>
                  <a:lnTo>
                    <a:pt x="2147" y="532"/>
                  </a:lnTo>
                  <a:lnTo>
                    <a:pt x="2149" y="530"/>
                  </a:lnTo>
                  <a:lnTo>
                    <a:pt x="2149" y="530"/>
                  </a:lnTo>
                  <a:lnTo>
                    <a:pt x="2152" y="529"/>
                  </a:lnTo>
                  <a:lnTo>
                    <a:pt x="2158" y="528"/>
                  </a:lnTo>
                  <a:lnTo>
                    <a:pt x="2167" y="526"/>
                  </a:lnTo>
                  <a:lnTo>
                    <a:pt x="2167" y="526"/>
                  </a:lnTo>
                  <a:lnTo>
                    <a:pt x="2168" y="526"/>
                  </a:lnTo>
                  <a:lnTo>
                    <a:pt x="2167" y="525"/>
                  </a:lnTo>
                  <a:lnTo>
                    <a:pt x="2164" y="522"/>
                  </a:lnTo>
                  <a:lnTo>
                    <a:pt x="2159" y="522"/>
                  </a:lnTo>
                  <a:lnTo>
                    <a:pt x="2159" y="522"/>
                  </a:lnTo>
                  <a:lnTo>
                    <a:pt x="2155" y="520"/>
                  </a:lnTo>
                  <a:lnTo>
                    <a:pt x="2154" y="519"/>
                  </a:lnTo>
                  <a:lnTo>
                    <a:pt x="2155" y="515"/>
                  </a:lnTo>
                  <a:lnTo>
                    <a:pt x="2158" y="508"/>
                  </a:lnTo>
                  <a:lnTo>
                    <a:pt x="2158" y="508"/>
                  </a:lnTo>
                  <a:lnTo>
                    <a:pt x="2164" y="502"/>
                  </a:lnTo>
                  <a:lnTo>
                    <a:pt x="2169" y="496"/>
                  </a:lnTo>
                  <a:lnTo>
                    <a:pt x="2182" y="488"/>
                  </a:lnTo>
                  <a:lnTo>
                    <a:pt x="2182" y="488"/>
                  </a:lnTo>
                  <a:lnTo>
                    <a:pt x="2186" y="485"/>
                  </a:lnTo>
                  <a:lnTo>
                    <a:pt x="2191" y="483"/>
                  </a:lnTo>
                  <a:lnTo>
                    <a:pt x="2192" y="482"/>
                  </a:lnTo>
                  <a:lnTo>
                    <a:pt x="2194" y="481"/>
                  </a:lnTo>
                  <a:lnTo>
                    <a:pt x="2194" y="481"/>
                  </a:lnTo>
                  <a:lnTo>
                    <a:pt x="2194" y="476"/>
                  </a:lnTo>
                  <a:lnTo>
                    <a:pt x="2196" y="472"/>
                  </a:lnTo>
                  <a:lnTo>
                    <a:pt x="2199" y="468"/>
                  </a:lnTo>
                  <a:lnTo>
                    <a:pt x="2202" y="466"/>
                  </a:lnTo>
                  <a:lnTo>
                    <a:pt x="2202" y="466"/>
                  </a:lnTo>
                  <a:lnTo>
                    <a:pt x="2215" y="466"/>
                  </a:lnTo>
                  <a:lnTo>
                    <a:pt x="2222" y="465"/>
                  </a:lnTo>
                  <a:lnTo>
                    <a:pt x="2229" y="464"/>
                  </a:lnTo>
                  <a:lnTo>
                    <a:pt x="2229" y="464"/>
                  </a:lnTo>
                  <a:lnTo>
                    <a:pt x="2233" y="462"/>
                  </a:lnTo>
                  <a:lnTo>
                    <a:pt x="2236" y="464"/>
                  </a:lnTo>
                  <a:lnTo>
                    <a:pt x="2238" y="466"/>
                  </a:lnTo>
                  <a:lnTo>
                    <a:pt x="2239" y="468"/>
                  </a:lnTo>
                  <a:lnTo>
                    <a:pt x="2239" y="468"/>
                  </a:lnTo>
                  <a:lnTo>
                    <a:pt x="2242" y="468"/>
                  </a:lnTo>
                  <a:lnTo>
                    <a:pt x="2245" y="465"/>
                  </a:lnTo>
                  <a:lnTo>
                    <a:pt x="2248" y="464"/>
                  </a:lnTo>
                  <a:lnTo>
                    <a:pt x="2250" y="464"/>
                  </a:lnTo>
                  <a:lnTo>
                    <a:pt x="2250" y="464"/>
                  </a:lnTo>
                  <a:lnTo>
                    <a:pt x="2252" y="465"/>
                  </a:lnTo>
                  <a:lnTo>
                    <a:pt x="2252" y="466"/>
                  </a:lnTo>
                  <a:lnTo>
                    <a:pt x="2249" y="469"/>
                  </a:lnTo>
                  <a:lnTo>
                    <a:pt x="2246" y="473"/>
                  </a:lnTo>
                  <a:lnTo>
                    <a:pt x="2243" y="478"/>
                  </a:lnTo>
                  <a:lnTo>
                    <a:pt x="2243" y="478"/>
                  </a:lnTo>
                  <a:lnTo>
                    <a:pt x="2243" y="482"/>
                  </a:lnTo>
                  <a:lnTo>
                    <a:pt x="2245" y="483"/>
                  </a:lnTo>
                  <a:lnTo>
                    <a:pt x="2249" y="483"/>
                  </a:lnTo>
                  <a:lnTo>
                    <a:pt x="2252" y="485"/>
                  </a:lnTo>
                  <a:lnTo>
                    <a:pt x="2252" y="485"/>
                  </a:lnTo>
                  <a:lnTo>
                    <a:pt x="2253" y="485"/>
                  </a:lnTo>
                  <a:lnTo>
                    <a:pt x="2253" y="486"/>
                  </a:lnTo>
                  <a:lnTo>
                    <a:pt x="2250" y="488"/>
                  </a:lnTo>
                  <a:lnTo>
                    <a:pt x="2249" y="489"/>
                  </a:lnTo>
                  <a:lnTo>
                    <a:pt x="2248" y="491"/>
                  </a:lnTo>
                  <a:lnTo>
                    <a:pt x="2248" y="491"/>
                  </a:lnTo>
                  <a:lnTo>
                    <a:pt x="2249" y="492"/>
                  </a:lnTo>
                  <a:lnTo>
                    <a:pt x="2253" y="492"/>
                  </a:lnTo>
                  <a:lnTo>
                    <a:pt x="2260" y="489"/>
                  </a:lnTo>
                  <a:lnTo>
                    <a:pt x="2268" y="482"/>
                  </a:lnTo>
                  <a:lnTo>
                    <a:pt x="2268" y="482"/>
                  </a:lnTo>
                  <a:lnTo>
                    <a:pt x="2275" y="476"/>
                  </a:lnTo>
                  <a:lnTo>
                    <a:pt x="2282" y="472"/>
                  </a:lnTo>
                  <a:lnTo>
                    <a:pt x="2287" y="471"/>
                  </a:lnTo>
                  <a:lnTo>
                    <a:pt x="2293" y="471"/>
                  </a:lnTo>
                  <a:lnTo>
                    <a:pt x="2293" y="471"/>
                  </a:lnTo>
                  <a:lnTo>
                    <a:pt x="2297" y="469"/>
                  </a:lnTo>
                  <a:lnTo>
                    <a:pt x="2297" y="466"/>
                  </a:lnTo>
                  <a:lnTo>
                    <a:pt x="2297" y="455"/>
                  </a:lnTo>
                  <a:lnTo>
                    <a:pt x="2297" y="455"/>
                  </a:lnTo>
                  <a:lnTo>
                    <a:pt x="2297" y="451"/>
                  </a:lnTo>
                  <a:lnTo>
                    <a:pt x="2300" y="448"/>
                  </a:lnTo>
                  <a:lnTo>
                    <a:pt x="2305" y="446"/>
                  </a:lnTo>
                  <a:lnTo>
                    <a:pt x="2309" y="445"/>
                  </a:lnTo>
                  <a:lnTo>
                    <a:pt x="2317" y="444"/>
                  </a:lnTo>
                  <a:lnTo>
                    <a:pt x="2324" y="445"/>
                  </a:lnTo>
                  <a:lnTo>
                    <a:pt x="2324" y="445"/>
                  </a:lnTo>
                  <a:lnTo>
                    <a:pt x="2329" y="446"/>
                  </a:lnTo>
                  <a:lnTo>
                    <a:pt x="2329" y="448"/>
                  </a:lnTo>
                  <a:lnTo>
                    <a:pt x="2327" y="449"/>
                  </a:lnTo>
                  <a:lnTo>
                    <a:pt x="2324" y="448"/>
                  </a:lnTo>
                  <a:lnTo>
                    <a:pt x="2324" y="448"/>
                  </a:lnTo>
                  <a:lnTo>
                    <a:pt x="2320" y="448"/>
                  </a:lnTo>
                  <a:lnTo>
                    <a:pt x="2316" y="451"/>
                  </a:lnTo>
                  <a:lnTo>
                    <a:pt x="2313" y="455"/>
                  </a:lnTo>
                  <a:lnTo>
                    <a:pt x="2312" y="461"/>
                  </a:lnTo>
                  <a:lnTo>
                    <a:pt x="2312" y="461"/>
                  </a:lnTo>
                  <a:lnTo>
                    <a:pt x="2312" y="466"/>
                  </a:lnTo>
                  <a:lnTo>
                    <a:pt x="2310" y="469"/>
                  </a:lnTo>
                  <a:lnTo>
                    <a:pt x="2309" y="472"/>
                  </a:lnTo>
                  <a:lnTo>
                    <a:pt x="2310" y="475"/>
                  </a:lnTo>
                  <a:lnTo>
                    <a:pt x="2310" y="475"/>
                  </a:lnTo>
                  <a:lnTo>
                    <a:pt x="2310" y="476"/>
                  </a:lnTo>
                  <a:lnTo>
                    <a:pt x="2309" y="478"/>
                  </a:lnTo>
                  <a:lnTo>
                    <a:pt x="2306" y="479"/>
                  </a:lnTo>
                  <a:lnTo>
                    <a:pt x="2305" y="482"/>
                  </a:lnTo>
                  <a:lnTo>
                    <a:pt x="2305" y="482"/>
                  </a:lnTo>
                  <a:lnTo>
                    <a:pt x="2305" y="486"/>
                  </a:lnTo>
                  <a:lnTo>
                    <a:pt x="2303" y="488"/>
                  </a:lnTo>
                  <a:lnTo>
                    <a:pt x="2300" y="489"/>
                  </a:lnTo>
                  <a:lnTo>
                    <a:pt x="2300" y="489"/>
                  </a:lnTo>
                  <a:lnTo>
                    <a:pt x="2287" y="492"/>
                  </a:lnTo>
                  <a:lnTo>
                    <a:pt x="2282" y="495"/>
                  </a:lnTo>
                  <a:lnTo>
                    <a:pt x="2280" y="496"/>
                  </a:lnTo>
                  <a:lnTo>
                    <a:pt x="2279" y="498"/>
                  </a:lnTo>
                  <a:lnTo>
                    <a:pt x="2279" y="498"/>
                  </a:lnTo>
                  <a:lnTo>
                    <a:pt x="2278" y="502"/>
                  </a:lnTo>
                  <a:lnTo>
                    <a:pt x="2273" y="505"/>
                  </a:lnTo>
                  <a:lnTo>
                    <a:pt x="2269" y="508"/>
                  </a:lnTo>
                  <a:lnTo>
                    <a:pt x="2266" y="512"/>
                  </a:lnTo>
                  <a:lnTo>
                    <a:pt x="2266" y="512"/>
                  </a:lnTo>
                  <a:lnTo>
                    <a:pt x="2260" y="518"/>
                  </a:lnTo>
                  <a:lnTo>
                    <a:pt x="2253" y="523"/>
                  </a:lnTo>
                  <a:lnTo>
                    <a:pt x="2245" y="530"/>
                  </a:lnTo>
                  <a:lnTo>
                    <a:pt x="2241" y="535"/>
                  </a:lnTo>
                  <a:lnTo>
                    <a:pt x="2236" y="540"/>
                  </a:lnTo>
                  <a:lnTo>
                    <a:pt x="2236" y="540"/>
                  </a:lnTo>
                  <a:lnTo>
                    <a:pt x="2232" y="545"/>
                  </a:lnTo>
                  <a:lnTo>
                    <a:pt x="2228" y="549"/>
                  </a:lnTo>
                  <a:lnTo>
                    <a:pt x="2219" y="553"/>
                  </a:lnTo>
                  <a:lnTo>
                    <a:pt x="2212" y="556"/>
                  </a:lnTo>
                  <a:lnTo>
                    <a:pt x="2211" y="557"/>
                  </a:lnTo>
                  <a:lnTo>
                    <a:pt x="2211" y="557"/>
                  </a:lnTo>
                  <a:lnTo>
                    <a:pt x="2211" y="557"/>
                  </a:lnTo>
                  <a:lnTo>
                    <a:pt x="2208" y="559"/>
                  </a:lnTo>
                  <a:lnTo>
                    <a:pt x="2204" y="560"/>
                  </a:lnTo>
                  <a:lnTo>
                    <a:pt x="2195" y="560"/>
                  </a:lnTo>
                  <a:lnTo>
                    <a:pt x="2195" y="560"/>
                  </a:lnTo>
                  <a:lnTo>
                    <a:pt x="2194" y="562"/>
                  </a:lnTo>
                  <a:lnTo>
                    <a:pt x="2194" y="563"/>
                  </a:lnTo>
                  <a:lnTo>
                    <a:pt x="2194" y="567"/>
                  </a:lnTo>
                  <a:lnTo>
                    <a:pt x="2194" y="573"/>
                  </a:lnTo>
                  <a:lnTo>
                    <a:pt x="2192" y="577"/>
                  </a:lnTo>
                  <a:lnTo>
                    <a:pt x="2189" y="580"/>
                  </a:lnTo>
                  <a:lnTo>
                    <a:pt x="2189" y="580"/>
                  </a:lnTo>
                  <a:lnTo>
                    <a:pt x="2184" y="589"/>
                  </a:lnTo>
                  <a:lnTo>
                    <a:pt x="2179" y="597"/>
                  </a:lnTo>
                  <a:lnTo>
                    <a:pt x="2175" y="607"/>
                  </a:lnTo>
                  <a:lnTo>
                    <a:pt x="2175" y="617"/>
                  </a:lnTo>
                  <a:lnTo>
                    <a:pt x="2175" y="617"/>
                  </a:lnTo>
                  <a:lnTo>
                    <a:pt x="2178" y="648"/>
                  </a:lnTo>
                  <a:lnTo>
                    <a:pt x="2181" y="666"/>
                  </a:lnTo>
                  <a:lnTo>
                    <a:pt x="2184" y="677"/>
                  </a:lnTo>
                  <a:lnTo>
                    <a:pt x="2184" y="677"/>
                  </a:lnTo>
                  <a:lnTo>
                    <a:pt x="2185" y="683"/>
                  </a:lnTo>
                  <a:lnTo>
                    <a:pt x="2186" y="691"/>
                  </a:lnTo>
                  <a:lnTo>
                    <a:pt x="2186" y="698"/>
                  </a:lnTo>
                  <a:lnTo>
                    <a:pt x="2189" y="704"/>
                  </a:lnTo>
                  <a:lnTo>
                    <a:pt x="2189" y="704"/>
                  </a:lnTo>
                  <a:lnTo>
                    <a:pt x="2191" y="707"/>
                  </a:lnTo>
                  <a:lnTo>
                    <a:pt x="2191" y="710"/>
                  </a:lnTo>
                  <a:lnTo>
                    <a:pt x="2192" y="712"/>
                  </a:lnTo>
                  <a:lnTo>
                    <a:pt x="2194" y="715"/>
                  </a:lnTo>
                  <a:lnTo>
                    <a:pt x="2194" y="715"/>
                  </a:lnTo>
                  <a:lnTo>
                    <a:pt x="2194" y="715"/>
                  </a:lnTo>
                  <a:lnTo>
                    <a:pt x="2195" y="714"/>
                  </a:lnTo>
                  <a:lnTo>
                    <a:pt x="2199" y="711"/>
                  </a:lnTo>
                  <a:lnTo>
                    <a:pt x="2209" y="701"/>
                  </a:lnTo>
                  <a:lnTo>
                    <a:pt x="2209" y="701"/>
                  </a:lnTo>
                  <a:lnTo>
                    <a:pt x="2213" y="698"/>
                  </a:lnTo>
                  <a:lnTo>
                    <a:pt x="2215" y="695"/>
                  </a:lnTo>
                  <a:lnTo>
                    <a:pt x="2216" y="694"/>
                  </a:lnTo>
                  <a:lnTo>
                    <a:pt x="2218" y="691"/>
                  </a:lnTo>
                  <a:lnTo>
                    <a:pt x="2218" y="691"/>
                  </a:lnTo>
                  <a:lnTo>
                    <a:pt x="2219" y="688"/>
                  </a:lnTo>
                  <a:lnTo>
                    <a:pt x="2221" y="684"/>
                  </a:lnTo>
                  <a:lnTo>
                    <a:pt x="2222" y="675"/>
                  </a:lnTo>
                  <a:lnTo>
                    <a:pt x="2222" y="675"/>
                  </a:lnTo>
                  <a:lnTo>
                    <a:pt x="2223" y="673"/>
                  </a:lnTo>
                  <a:lnTo>
                    <a:pt x="2226" y="671"/>
                  </a:lnTo>
                  <a:lnTo>
                    <a:pt x="2229" y="670"/>
                  </a:lnTo>
                  <a:lnTo>
                    <a:pt x="2232" y="668"/>
                  </a:lnTo>
                  <a:lnTo>
                    <a:pt x="2232" y="668"/>
                  </a:lnTo>
                  <a:lnTo>
                    <a:pt x="2235" y="667"/>
                  </a:lnTo>
                  <a:lnTo>
                    <a:pt x="2238" y="666"/>
                  </a:lnTo>
                  <a:lnTo>
                    <a:pt x="2245" y="666"/>
                  </a:lnTo>
                  <a:lnTo>
                    <a:pt x="2245" y="666"/>
                  </a:lnTo>
                  <a:lnTo>
                    <a:pt x="2245" y="664"/>
                  </a:lnTo>
                  <a:lnTo>
                    <a:pt x="2245" y="660"/>
                  </a:lnTo>
                  <a:lnTo>
                    <a:pt x="2243" y="651"/>
                  </a:lnTo>
                  <a:lnTo>
                    <a:pt x="2243" y="651"/>
                  </a:lnTo>
                  <a:lnTo>
                    <a:pt x="2243" y="650"/>
                  </a:lnTo>
                  <a:lnTo>
                    <a:pt x="2243" y="648"/>
                  </a:lnTo>
                  <a:lnTo>
                    <a:pt x="2248" y="644"/>
                  </a:lnTo>
                  <a:lnTo>
                    <a:pt x="2258" y="637"/>
                  </a:lnTo>
                  <a:lnTo>
                    <a:pt x="2258" y="637"/>
                  </a:lnTo>
                  <a:lnTo>
                    <a:pt x="2263" y="636"/>
                  </a:lnTo>
                  <a:lnTo>
                    <a:pt x="2268" y="636"/>
                  </a:lnTo>
                  <a:lnTo>
                    <a:pt x="2272" y="636"/>
                  </a:lnTo>
                  <a:lnTo>
                    <a:pt x="2275" y="636"/>
                  </a:lnTo>
                  <a:lnTo>
                    <a:pt x="2278" y="634"/>
                  </a:lnTo>
                  <a:lnTo>
                    <a:pt x="2278" y="634"/>
                  </a:lnTo>
                  <a:lnTo>
                    <a:pt x="2279" y="631"/>
                  </a:lnTo>
                  <a:lnTo>
                    <a:pt x="2280" y="630"/>
                  </a:lnTo>
                  <a:lnTo>
                    <a:pt x="2279" y="624"/>
                  </a:lnTo>
                  <a:lnTo>
                    <a:pt x="2276" y="621"/>
                  </a:lnTo>
                  <a:lnTo>
                    <a:pt x="2275" y="619"/>
                  </a:lnTo>
                  <a:lnTo>
                    <a:pt x="2275" y="619"/>
                  </a:lnTo>
                  <a:lnTo>
                    <a:pt x="2275" y="616"/>
                  </a:lnTo>
                  <a:lnTo>
                    <a:pt x="2275" y="614"/>
                  </a:lnTo>
                  <a:lnTo>
                    <a:pt x="2278" y="607"/>
                  </a:lnTo>
                  <a:lnTo>
                    <a:pt x="2282" y="602"/>
                  </a:lnTo>
                  <a:lnTo>
                    <a:pt x="2286" y="599"/>
                  </a:lnTo>
                  <a:lnTo>
                    <a:pt x="2286" y="599"/>
                  </a:lnTo>
                  <a:lnTo>
                    <a:pt x="2289" y="599"/>
                  </a:lnTo>
                  <a:lnTo>
                    <a:pt x="2292" y="599"/>
                  </a:lnTo>
                  <a:lnTo>
                    <a:pt x="2295" y="600"/>
                  </a:lnTo>
                  <a:lnTo>
                    <a:pt x="2299" y="597"/>
                  </a:lnTo>
                  <a:lnTo>
                    <a:pt x="2299" y="597"/>
                  </a:lnTo>
                  <a:lnTo>
                    <a:pt x="2299" y="596"/>
                  </a:lnTo>
                  <a:lnTo>
                    <a:pt x="2299" y="594"/>
                  </a:lnTo>
                  <a:lnTo>
                    <a:pt x="2297" y="590"/>
                  </a:lnTo>
                  <a:lnTo>
                    <a:pt x="2293" y="589"/>
                  </a:lnTo>
                  <a:lnTo>
                    <a:pt x="2290" y="587"/>
                  </a:lnTo>
                  <a:lnTo>
                    <a:pt x="2290" y="587"/>
                  </a:lnTo>
                  <a:lnTo>
                    <a:pt x="2289" y="587"/>
                  </a:lnTo>
                  <a:lnTo>
                    <a:pt x="2289" y="586"/>
                  </a:lnTo>
                  <a:lnTo>
                    <a:pt x="2287" y="580"/>
                  </a:lnTo>
                  <a:lnTo>
                    <a:pt x="2290" y="574"/>
                  </a:lnTo>
                  <a:lnTo>
                    <a:pt x="2292" y="572"/>
                  </a:lnTo>
                  <a:lnTo>
                    <a:pt x="2295" y="569"/>
                  </a:lnTo>
                  <a:lnTo>
                    <a:pt x="2295" y="569"/>
                  </a:lnTo>
                  <a:lnTo>
                    <a:pt x="2297" y="566"/>
                  </a:lnTo>
                  <a:lnTo>
                    <a:pt x="2299" y="563"/>
                  </a:lnTo>
                  <a:lnTo>
                    <a:pt x="2297" y="562"/>
                  </a:lnTo>
                  <a:lnTo>
                    <a:pt x="2293" y="560"/>
                  </a:lnTo>
                  <a:lnTo>
                    <a:pt x="2293" y="560"/>
                  </a:lnTo>
                  <a:lnTo>
                    <a:pt x="2290" y="560"/>
                  </a:lnTo>
                  <a:lnTo>
                    <a:pt x="2287" y="560"/>
                  </a:lnTo>
                  <a:lnTo>
                    <a:pt x="2283" y="562"/>
                  </a:lnTo>
                  <a:lnTo>
                    <a:pt x="2283" y="562"/>
                  </a:lnTo>
                  <a:lnTo>
                    <a:pt x="2280" y="560"/>
                  </a:lnTo>
                  <a:lnTo>
                    <a:pt x="2279" y="556"/>
                  </a:lnTo>
                  <a:lnTo>
                    <a:pt x="2279" y="550"/>
                  </a:lnTo>
                  <a:lnTo>
                    <a:pt x="2282" y="545"/>
                  </a:lnTo>
                  <a:lnTo>
                    <a:pt x="2282" y="545"/>
                  </a:lnTo>
                  <a:lnTo>
                    <a:pt x="2286" y="540"/>
                  </a:lnTo>
                  <a:lnTo>
                    <a:pt x="2290" y="538"/>
                  </a:lnTo>
                  <a:lnTo>
                    <a:pt x="2293" y="535"/>
                  </a:lnTo>
                  <a:lnTo>
                    <a:pt x="2295" y="530"/>
                  </a:lnTo>
                  <a:lnTo>
                    <a:pt x="2295" y="530"/>
                  </a:lnTo>
                  <a:lnTo>
                    <a:pt x="2297" y="525"/>
                  </a:lnTo>
                  <a:lnTo>
                    <a:pt x="2300" y="519"/>
                  </a:lnTo>
                  <a:lnTo>
                    <a:pt x="2307" y="510"/>
                  </a:lnTo>
                  <a:lnTo>
                    <a:pt x="2307" y="510"/>
                  </a:lnTo>
                  <a:lnTo>
                    <a:pt x="2310" y="509"/>
                  </a:lnTo>
                  <a:lnTo>
                    <a:pt x="2313" y="509"/>
                  </a:lnTo>
                  <a:lnTo>
                    <a:pt x="2322" y="509"/>
                  </a:lnTo>
                  <a:lnTo>
                    <a:pt x="2322" y="509"/>
                  </a:lnTo>
                  <a:lnTo>
                    <a:pt x="2323" y="510"/>
                  </a:lnTo>
                  <a:lnTo>
                    <a:pt x="2323" y="512"/>
                  </a:lnTo>
                  <a:lnTo>
                    <a:pt x="2324" y="513"/>
                  </a:lnTo>
                  <a:lnTo>
                    <a:pt x="2327" y="512"/>
                  </a:lnTo>
                  <a:lnTo>
                    <a:pt x="2327" y="512"/>
                  </a:lnTo>
                  <a:lnTo>
                    <a:pt x="2334" y="503"/>
                  </a:lnTo>
                  <a:lnTo>
                    <a:pt x="2339" y="499"/>
                  </a:lnTo>
                  <a:lnTo>
                    <a:pt x="2343" y="498"/>
                  </a:lnTo>
                  <a:lnTo>
                    <a:pt x="2343" y="498"/>
                  </a:lnTo>
                  <a:lnTo>
                    <a:pt x="2344" y="498"/>
                  </a:lnTo>
                  <a:lnTo>
                    <a:pt x="2346" y="499"/>
                  </a:lnTo>
                  <a:lnTo>
                    <a:pt x="2346" y="502"/>
                  </a:lnTo>
                  <a:lnTo>
                    <a:pt x="2346" y="506"/>
                  </a:lnTo>
                  <a:lnTo>
                    <a:pt x="2347" y="510"/>
                  </a:lnTo>
                  <a:lnTo>
                    <a:pt x="2347" y="510"/>
                  </a:lnTo>
                  <a:lnTo>
                    <a:pt x="2349" y="513"/>
                  </a:lnTo>
                  <a:lnTo>
                    <a:pt x="2350" y="512"/>
                  </a:lnTo>
                  <a:lnTo>
                    <a:pt x="2361" y="502"/>
                  </a:lnTo>
                  <a:lnTo>
                    <a:pt x="2361" y="502"/>
                  </a:lnTo>
                  <a:lnTo>
                    <a:pt x="2366" y="501"/>
                  </a:lnTo>
                  <a:lnTo>
                    <a:pt x="2371" y="499"/>
                  </a:lnTo>
                  <a:lnTo>
                    <a:pt x="2383" y="498"/>
                  </a:lnTo>
                  <a:lnTo>
                    <a:pt x="2394" y="498"/>
                  </a:lnTo>
                  <a:lnTo>
                    <a:pt x="2401" y="499"/>
                  </a:lnTo>
                  <a:lnTo>
                    <a:pt x="2401" y="499"/>
                  </a:lnTo>
                  <a:lnTo>
                    <a:pt x="2406" y="502"/>
                  </a:lnTo>
                  <a:lnTo>
                    <a:pt x="2408" y="506"/>
                  </a:lnTo>
                  <a:lnTo>
                    <a:pt x="2411" y="509"/>
                  </a:lnTo>
                  <a:lnTo>
                    <a:pt x="2414" y="509"/>
                  </a:lnTo>
                  <a:lnTo>
                    <a:pt x="2414" y="509"/>
                  </a:lnTo>
                  <a:lnTo>
                    <a:pt x="2415" y="508"/>
                  </a:lnTo>
                  <a:lnTo>
                    <a:pt x="2417" y="505"/>
                  </a:lnTo>
                  <a:lnTo>
                    <a:pt x="2417" y="502"/>
                  </a:lnTo>
                  <a:lnTo>
                    <a:pt x="2420" y="501"/>
                  </a:lnTo>
                  <a:lnTo>
                    <a:pt x="2420" y="501"/>
                  </a:lnTo>
                  <a:lnTo>
                    <a:pt x="2431" y="495"/>
                  </a:lnTo>
                  <a:lnTo>
                    <a:pt x="2444" y="488"/>
                  </a:lnTo>
                  <a:lnTo>
                    <a:pt x="2444" y="488"/>
                  </a:lnTo>
                  <a:lnTo>
                    <a:pt x="2450" y="483"/>
                  </a:lnTo>
                  <a:lnTo>
                    <a:pt x="2452" y="481"/>
                  </a:lnTo>
                  <a:lnTo>
                    <a:pt x="2452" y="481"/>
                  </a:lnTo>
                  <a:lnTo>
                    <a:pt x="2455" y="478"/>
                  </a:lnTo>
                  <a:lnTo>
                    <a:pt x="2458" y="476"/>
                  </a:lnTo>
                  <a:lnTo>
                    <a:pt x="2461" y="476"/>
                  </a:lnTo>
                  <a:lnTo>
                    <a:pt x="2462" y="475"/>
                  </a:lnTo>
                  <a:lnTo>
                    <a:pt x="2462" y="475"/>
                  </a:lnTo>
                  <a:lnTo>
                    <a:pt x="2465" y="472"/>
                  </a:lnTo>
                  <a:lnTo>
                    <a:pt x="2471" y="468"/>
                  </a:lnTo>
                  <a:lnTo>
                    <a:pt x="2478" y="465"/>
                  </a:lnTo>
                  <a:lnTo>
                    <a:pt x="2489" y="462"/>
                  </a:lnTo>
                  <a:lnTo>
                    <a:pt x="2489" y="462"/>
                  </a:lnTo>
                  <a:lnTo>
                    <a:pt x="2501" y="459"/>
                  </a:lnTo>
                  <a:lnTo>
                    <a:pt x="2512" y="454"/>
                  </a:lnTo>
                  <a:lnTo>
                    <a:pt x="2519" y="449"/>
                  </a:lnTo>
                  <a:lnTo>
                    <a:pt x="2522" y="448"/>
                  </a:lnTo>
                  <a:lnTo>
                    <a:pt x="2522" y="446"/>
                  </a:lnTo>
                  <a:lnTo>
                    <a:pt x="2522" y="446"/>
                  </a:lnTo>
                  <a:lnTo>
                    <a:pt x="2524" y="444"/>
                  </a:lnTo>
                  <a:lnTo>
                    <a:pt x="2525" y="444"/>
                  </a:lnTo>
                  <a:lnTo>
                    <a:pt x="2528" y="444"/>
                  </a:lnTo>
                  <a:lnTo>
                    <a:pt x="2529" y="445"/>
                  </a:lnTo>
                  <a:lnTo>
                    <a:pt x="2529" y="445"/>
                  </a:lnTo>
                  <a:lnTo>
                    <a:pt x="2531" y="446"/>
                  </a:lnTo>
                  <a:lnTo>
                    <a:pt x="2534" y="446"/>
                  </a:lnTo>
                  <a:lnTo>
                    <a:pt x="2544" y="448"/>
                  </a:lnTo>
                  <a:lnTo>
                    <a:pt x="2544" y="448"/>
                  </a:lnTo>
                  <a:lnTo>
                    <a:pt x="2552" y="451"/>
                  </a:lnTo>
                  <a:lnTo>
                    <a:pt x="2556" y="449"/>
                  </a:lnTo>
                  <a:lnTo>
                    <a:pt x="2561" y="446"/>
                  </a:lnTo>
                  <a:lnTo>
                    <a:pt x="2561" y="446"/>
                  </a:lnTo>
                  <a:lnTo>
                    <a:pt x="2563" y="442"/>
                  </a:lnTo>
                  <a:lnTo>
                    <a:pt x="2562" y="439"/>
                  </a:lnTo>
                  <a:lnTo>
                    <a:pt x="2561" y="436"/>
                  </a:lnTo>
                  <a:lnTo>
                    <a:pt x="2561" y="434"/>
                  </a:lnTo>
                  <a:lnTo>
                    <a:pt x="2561" y="434"/>
                  </a:lnTo>
                  <a:lnTo>
                    <a:pt x="2559" y="431"/>
                  </a:lnTo>
                  <a:lnTo>
                    <a:pt x="2555" y="427"/>
                  </a:lnTo>
                  <a:lnTo>
                    <a:pt x="2552" y="422"/>
                  </a:lnTo>
                  <a:lnTo>
                    <a:pt x="2551" y="421"/>
                  </a:lnTo>
                  <a:lnTo>
                    <a:pt x="2551" y="419"/>
                  </a:lnTo>
                  <a:lnTo>
                    <a:pt x="2551" y="419"/>
                  </a:lnTo>
                  <a:lnTo>
                    <a:pt x="2551" y="414"/>
                  </a:lnTo>
                  <a:lnTo>
                    <a:pt x="2546" y="408"/>
                  </a:lnTo>
                  <a:lnTo>
                    <a:pt x="2544" y="404"/>
                  </a:lnTo>
                  <a:lnTo>
                    <a:pt x="2541" y="404"/>
                  </a:lnTo>
                  <a:lnTo>
                    <a:pt x="2541" y="404"/>
                  </a:lnTo>
                  <a:lnTo>
                    <a:pt x="2541" y="404"/>
                  </a:lnTo>
                  <a:lnTo>
                    <a:pt x="2538" y="404"/>
                  </a:lnTo>
                  <a:lnTo>
                    <a:pt x="2534" y="402"/>
                  </a:lnTo>
                  <a:lnTo>
                    <a:pt x="2532" y="401"/>
                  </a:lnTo>
                  <a:lnTo>
                    <a:pt x="2531" y="398"/>
                  </a:lnTo>
                  <a:lnTo>
                    <a:pt x="2531" y="398"/>
                  </a:lnTo>
                  <a:lnTo>
                    <a:pt x="2529" y="392"/>
                  </a:lnTo>
                  <a:lnTo>
                    <a:pt x="2528" y="391"/>
                  </a:lnTo>
                  <a:lnTo>
                    <a:pt x="2525" y="392"/>
                  </a:lnTo>
                  <a:lnTo>
                    <a:pt x="2525" y="392"/>
                  </a:lnTo>
                  <a:lnTo>
                    <a:pt x="2522" y="394"/>
                  </a:lnTo>
                  <a:lnTo>
                    <a:pt x="2518" y="394"/>
                  </a:lnTo>
                  <a:lnTo>
                    <a:pt x="2514" y="392"/>
                  </a:lnTo>
                  <a:lnTo>
                    <a:pt x="2512" y="390"/>
                  </a:lnTo>
                  <a:lnTo>
                    <a:pt x="2512" y="390"/>
                  </a:lnTo>
                  <a:lnTo>
                    <a:pt x="2512" y="388"/>
                  </a:lnTo>
                  <a:lnTo>
                    <a:pt x="2512" y="387"/>
                  </a:lnTo>
                  <a:lnTo>
                    <a:pt x="2517" y="384"/>
                  </a:lnTo>
                  <a:lnTo>
                    <a:pt x="2522" y="384"/>
                  </a:lnTo>
                  <a:lnTo>
                    <a:pt x="2528" y="385"/>
                  </a:lnTo>
                  <a:lnTo>
                    <a:pt x="2528" y="385"/>
                  </a:lnTo>
                  <a:lnTo>
                    <a:pt x="2532" y="387"/>
                  </a:lnTo>
                  <a:lnTo>
                    <a:pt x="2534" y="390"/>
                  </a:lnTo>
                  <a:lnTo>
                    <a:pt x="2535" y="391"/>
                  </a:lnTo>
                  <a:lnTo>
                    <a:pt x="2536" y="392"/>
                  </a:lnTo>
                  <a:lnTo>
                    <a:pt x="2536" y="392"/>
                  </a:lnTo>
                  <a:lnTo>
                    <a:pt x="2541" y="394"/>
                  </a:lnTo>
                  <a:lnTo>
                    <a:pt x="2545" y="394"/>
                  </a:lnTo>
                  <a:lnTo>
                    <a:pt x="2551" y="392"/>
                  </a:lnTo>
                  <a:lnTo>
                    <a:pt x="2555" y="391"/>
                  </a:lnTo>
                  <a:lnTo>
                    <a:pt x="2555" y="391"/>
                  </a:lnTo>
                  <a:lnTo>
                    <a:pt x="2566" y="387"/>
                  </a:lnTo>
                  <a:lnTo>
                    <a:pt x="2572" y="384"/>
                  </a:lnTo>
                  <a:lnTo>
                    <a:pt x="2576" y="381"/>
                  </a:lnTo>
                  <a:lnTo>
                    <a:pt x="2576" y="381"/>
                  </a:lnTo>
                  <a:lnTo>
                    <a:pt x="2578" y="378"/>
                  </a:lnTo>
                  <a:lnTo>
                    <a:pt x="2578" y="375"/>
                  </a:lnTo>
                  <a:lnTo>
                    <a:pt x="2578" y="374"/>
                  </a:lnTo>
                  <a:lnTo>
                    <a:pt x="2581" y="372"/>
                  </a:lnTo>
                  <a:lnTo>
                    <a:pt x="2581" y="372"/>
                  </a:lnTo>
                  <a:lnTo>
                    <a:pt x="2583" y="370"/>
                  </a:lnTo>
                  <a:lnTo>
                    <a:pt x="2582" y="367"/>
                  </a:lnTo>
                  <a:lnTo>
                    <a:pt x="2581" y="365"/>
                  </a:lnTo>
                  <a:lnTo>
                    <a:pt x="2578" y="363"/>
                  </a:lnTo>
                  <a:lnTo>
                    <a:pt x="2578" y="363"/>
                  </a:lnTo>
                  <a:lnTo>
                    <a:pt x="2576" y="361"/>
                  </a:lnTo>
                  <a:lnTo>
                    <a:pt x="2575" y="358"/>
                  </a:lnTo>
                  <a:lnTo>
                    <a:pt x="2576" y="355"/>
                  </a:lnTo>
                  <a:lnTo>
                    <a:pt x="2579" y="355"/>
                  </a:lnTo>
                  <a:lnTo>
                    <a:pt x="2579" y="355"/>
                  </a:lnTo>
                  <a:lnTo>
                    <a:pt x="2581" y="354"/>
                  </a:lnTo>
                  <a:lnTo>
                    <a:pt x="2582" y="353"/>
                  </a:lnTo>
                  <a:lnTo>
                    <a:pt x="2583" y="351"/>
                  </a:lnTo>
                  <a:lnTo>
                    <a:pt x="2585" y="350"/>
                  </a:lnTo>
                  <a:lnTo>
                    <a:pt x="2585" y="350"/>
                  </a:lnTo>
                  <a:lnTo>
                    <a:pt x="2588" y="350"/>
                  </a:lnTo>
                  <a:lnTo>
                    <a:pt x="2590" y="350"/>
                  </a:lnTo>
                  <a:lnTo>
                    <a:pt x="2593" y="350"/>
                  </a:lnTo>
                  <a:lnTo>
                    <a:pt x="2593" y="350"/>
                  </a:lnTo>
                  <a:lnTo>
                    <a:pt x="2596" y="348"/>
                  </a:lnTo>
                  <a:lnTo>
                    <a:pt x="2595" y="351"/>
                  </a:lnTo>
                  <a:lnTo>
                    <a:pt x="2592" y="358"/>
                  </a:lnTo>
                  <a:lnTo>
                    <a:pt x="2592" y="358"/>
                  </a:lnTo>
                  <a:lnTo>
                    <a:pt x="2590" y="361"/>
                  </a:lnTo>
                  <a:lnTo>
                    <a:pt x="2593" y="364"/>
                  </a:lnTo>
                  <a:lnTo>
                    <a:pt x="2595" y="367"/>
                  </a:lnTo>
                  <a:lnTo>
                    <a:pt x="2598" y="368"/>
                  </a:lnTo>
                  <a:lnTo>
                    <a:pt x="2598" y="368"/>
                  </a:lnTo>
                  <a:lnTo>
                    <a:pt x="2599" y="370"/>
                  </a:lnTo>
                  <a:lnTo>
                    <a:pt x="2603" y="371"/>
                  </a:lnTo>
                  <a:lnTo>
                    <a:pt x="2609" y="371"/>
                  </a:lnTo>
                  <a:lnTo>
                    <a:pt x="2613" y="370"/>
                  </a:lnTo>
                  <a:lnTo>
                    <a:pt x="2613" y="370"/>
                  </a:lnTo>
                  <a:lnTo>
                    <a:pt x="2616" y="368"/>
                  </a:lnTo>
                  <a:lnTo>
                    <a:pt x="2620" y="368"/>
                  </a:lnTo>
                  <a:lnTo>
                    <a:pt x="2627" y="371"/>
                  </a:lnTo>
                  <a:lnTo>
                    <a:pt x="2635" y="374"/>
                  </a:lnTo>
                  <a:lnTo>
                    <a:pt x="2637" y="375"/>
                  </a:lnTo>
                  <a:lnTo>
                    <a:pt x="2639" y="377"/>
                  </a:lnTo>
                  <a:lnTo>
                    <a:pt x="2639" y="377"/>
                  </a:lnTo>
                  <a:lnTo>
                    <a:pt x="2640" y="381"/>
                  </a:lnTo>
                  <a:lnTo>
                    <a:pt x="2642" y="384"/>
                  </a:lnTo>
                  <a:lnTo>
                    <a:pt x="2645" y="388"/>
                  </a:lnTo>
                  <a:lnTo>
                    <a:pt x="2650" y="391"/>
                  </a:lnTo>
                  <a:lnTo>
                    <a:pt x="2650" y="391"/>
                  </a:lnTo>
                  <a:lnTo>
                    <a:pt x="2656" y="392"/>
                  </a:lnTo>
                  <a:lnTo>
                    <a:pt x="2660" y="394"/>
                  </a:lnTo>
                  <a:lnTo>
                    <a:pt x="2664" y="395"/>
                  </a:lnTo>
                  <a:lnTo>
                    <a:pt x="2666" y="397"/>
                  </a:lnTo>
                  <a:lnTo>
                    <a:pt x="2666" y="397"/>
                  </a:lnTo>
                  <a:lnTo>
                    <a:pt x="2667" y="400"/>
                  </a:lnTo>
                  <a:lnTo>
                    <a:pt x="2669" y="401"/>
                  </a:lnTo>
                  <a:lnTo>
                    <a:pt x="2672" y="401"/>
                  </a:lnTo>
                  <a:lnTo>
                    <a:pt x="2674" y="401"/>
                  </a:lnTo>
                  <a:lnTo>
                    <a:pt x="2674" y="401"/>
                  </a:lnTo>
                  <a:lnTo>
                    <a:pt x="2677" y="401"/>
                  </a:lnTo>
                  <a:lnTo>
                    <a:pt x="2680" y="402"/>
                  </a:lnTo>
                  <a:lnTo>
                    <a:pt x="2682" y="404"/>
                  </a:lnTo>
                  <a:lnTo>
                    <a:pt x="2684" y="402"/>
                  </a:lnTo>
                  <a:lnTo>
                    <a:pt x="2684" y="402"/>
                  </a:lnTo>
                  <a:lnTo>
                    <a:pt x="2686" y="401"/>
                  </a:lnTo>
                  <a:lnTo>
                    <a:pt x="2689" y="401"/>
                  </a:lnTo>
                  <a:lnTo>
                    <a:pt x="2690" y="402"/>
                  </a:lnTo>
                  <a:lnTo>
                    <a:pt x="2693" y="401"/>
                  </a:lnTo>
                  <a:lnTo>
                    <a:pt x="2693" y="401"/>
                  </a:lnTo>
                  <a:lnTo>
                    <a:pt x="2694" y="400"/>
                  </a:lnTo>
                  <a:lnTo>
                    <a:pt x="2693" y="398"/>
                  </a:lnTo>
                  <a:lnTo>
                    <a:pt x="2690" y="395"/>
                  </a:lnTo>
                  <a:lnTo>
                    <a:pt x="2687" y="394"/>
                  </a:lnTo>
                  <a:lnTo>
                    <a:pt x="2686" y="392"/>
                  </a:lnTo>
                  <a:lnTo>
                    <a:pt x="2686" y="391"/>
                  </a:lnTo>
                  <a:lnTo>
                    <a:pt x="2686" y="391"/>
                  </a:lnTo>
                  <a:lnTo>
                    <a:pt x="2687" y="391"/>
                  </a:lnTo>
                  <a:lnTo>
                    <a:pt x="2689" y="391"/>
                  </a:lnTo>
                  <a:lnTo>
                    <a:pt x="2691" y="392"/>
                  </a:lnTo>
                  <a:lnTo>
                    <a:pt x="2694" y="394"/>
                  </a:lnTo>
                  <a:lnTo>
                    <a:pt x="2694" y="394"/>
                  </a:lnTo>
                  <a:lnTo>
                    <a:pt x="2694" y="392"/>
                  </a:lnTo>
                  <a:lnTo>
                    <a:pt x="2694" y="390"/>
                  </a:lnTo>
                  <a:lnTo>
                    <a:pt x="2694" y="387"/>
                  </a:lnTo>
                  <a:lnTo>
                    <a:pt x="2696" y="385"/>
                  </a:lnTo>
                  <a:lnTo>
                    <a:pt x="2696" y="385"/>
                  </a:lnTo>
                  <a:lnTo>
                    <a:pt x="2696" y="382"/>
                  </a:lnTo>
                  <a:lnTo>
                    <a:pt x="2696" y="378"/>
                  </a:lnTo>
                  <a:lnTo>
                    <a:pt x="2694" y="372"/>
                  </a:lnTo>
                  <a:lnTo>
                    <a:pt x="2693" y="370"/>
                  </a:lnTo>
                  <a:lnTo>
                    <a:pt x="2693" y="370"/>
                  </a:lnTo>
                  <a:lnTo>
                    <a:pt x="2691" y="368"/>
                  </a:lnTo>
                  <a:lnTo>
                    <a:pt x="2693" y="367"/>
                  </a:lnTo>
                  <a:lnTo>
                    <a:pt x="2694" y="367"/>
                  </a:lnTo>
                  <a:lnTo>
                    <a:pt x="2699" y="368"/>
                  </a:lnTo>
                  <a:lnTo>
                    <a:pt x="2699" y="368"/>
                  </a:lnTo>
                  <a:lnTo>
                    <a:pt x="2703" y="370"/>
                  </a:lnTo>
                  <a:lnTo>
                    <a:pt x="2707" y="371"/>
                  </a:lnTo>
                  <a:lnTo>
                    <a:pt x="2716" y="371"/>
                  </a:lnTo>
                  <a:lnTo>
                    <a:pt x="2716" y="371"/>
                  </a:lnTo>
                  <a:lnTo>
                    <a:pt x="2717" y="371"/>
                  </a:lnTo>
                  <a:lnTo>
                    <a:pt x="2717" y="370"/>
                  </a:lnTo>
                  <a:lnTo>
                    <a:pt x="2716" y="368"/>
                  </a:lnTo>
                  <a:lnTo>
                    <a:pt x="2713" y="367"/>
                  </a:lnTo>
                  <a:lnTo>
                    <a:pt x="2713" y="367"/>
                  </a:lnTo>
                  <a:lnTo>
                    <a:pt x="2710" y="367"/>
                  </a:lnTo>
                  <a:lnTo>
                    <a:pt x="2711" y="365"/>
                  </a:lnTo>
                  <a:lnTo>
                    <a:pt x="2713" y="365"/>
                  </a:lnTo>
                  <a:lnTo>
                    <a:pt x="2716" y="365"/>
                  </a:lnTo>
                  <a:lnTo>
                    <a:pt x="2716" y="365"/>
                  </a:lnTo>
                  <a:lnTo>
                    <a:pt x="2721" y="368"/>
                  </a:lnTo>
                  <a:lnTo>
                    <a:pt x="2723" y="368"/>
                  </a:lnTo>
                  <a:lnTo>
                    <a:pt x="2724" y="367"/>
                  </a:lnTo>
                  <a:lnTo>
                    <a:pt x="2724" y="367"/>
                  </a:lnTo>
                  <a:lnTo>
                    <a:pt x="2727" y="361"/>
                  </a:lnTo>
                  <a:lnTo>
                    <a:pt x="2730" y="358"/>
                  </a:lnTo>
                  <a:lnTo>
                    <a:pt x="2733" y="358"/>
                  </a:lnTo>
                  <a:lnTo>
                    <a:pt x="2733" y="358"/>
                  </a:lnTo>
                  <a:lnTo>
                    <a:pt x="2736" y="358"/>
                  </a:lnTo>
                  <a:lnTo>
                    <a:pt x="2737" y="357"/>
                  </a:lnTo>
                  <a:lnTo>
                    <a:pt x="2737" y="355"/>
                  </a:lnTo>
                  <a:lnTo>
                    <a:pt x="2734" y="354"/>
                  </a:lnTo>
                  <a:lnTo>
                    <a:pt x="2734" y="354"/>
                  </a:lnTo>
                  <a:close/>
                  <a:moveTo>
                    <a:pt x="1413" y="664"/>
                  </a:moveTo>
                  <a:lnTo>
                    <a:pt x="1413" y="664"/>
                  </a:lnTo>
                  <a:lnTo>
                    <a:pt x="1407" y="668"/>
                  </a:lnTo>
                  <a:lnTo>
                    <a:pt x="1400" y="673"/>
                  </a:lnTo>
                  <a:lnTo>
                    <a:pt x="1387" y="678"/>
                  </a:lnTo>
                  <a:lnTo>
                    <a:pt x="1376" y="683"/>
                  </a:lnTo>
                  <a:lnTo>
                    <a:pt x="1373" y="687"/>
                  </a:lnTo>
                  <a:lnTo>
                    <a:pt x="1371" y="690"/>
                  </a:lnTo>
                  <a:lnTo>
                    <a:pt x="1371" y="690"/>
                  </a:lnTo>
                  <a:lnTo>
                    <a:pt x="1370" y="693"/>
                  </a:lnTo>
                  <a:lnTo>
                    <a:pt x="1367" y="695"/>
                  </a:lnTo>
                  <a:lnTo>
                    <a:pt x="1361" y="698"/>
                  </a:lnTo>
                  <a:lnTo>
                    <a:pt x="1356" y="700"/>
                  </a:lnTo>
                  <a:lnTo>
                    <a:pt x="1343" y="701"/>
                  </a:lnTo>
                  <a:lnTo>
                    <a:pt x="1339" y="701"/>
                  </a:lnTo>
                  <a:lnTo>
                    <a:pt x="1336" y="700"/>
                  </a:lnTo>
                  <a:lnTo>
                    <a:pt x="1336" y="700"/>
                  </a:lnTo>
                  <a:lnTo>
                    <a:pt x="1337" y="698"/>
                  </a:lnTo>
                  <a:lnTo>
                    <a:pt x="1339" y="698"/>
                  </a:lnTo>
                  <a:lnTo>
                    <a:pt x="1349" y="694"/>
                  </a:lnTo>
                  <a:lnTo>
                    <a:pt x="1359" y="690"/>
                  </a:lnTo>
                  <a:lnTo>
                    <a:pt x="1364" y="685"/>
                  </a:lnTo>
                  <a:lnTo>
                    <a:pt x="1367" y="681"/>
                  </a:lnTo>
                  <a:lnTo>
                    <a:pt x="1367" y="681"/>
                  </a:lnTo>
                  <a:lnTo>
                    <a:pt x="1370" y="675"/>
                  </a:lnTo>
                  <a:lnTo>
                    <a:pt x="1374" y="671"/>
                  </a:lnTo>
                  <a:lnTo>
                    <a:pt x="1386" y="663"/>
                  </a:lnTo>
                  <a:lnTo>
                    <a:pt x="1398" y="653"/>
                  </a:lnTo>
                  <a:lnTo>
                    <a:pt x="1404" y="647"/>
                  </a:lnTo>
                  <a:lnTo>
                    <a:pt x="1410" y="640"/>
                  </a:lnTo>
                  <a:lnTo>
                    <a:pt x="1410" y="640"/>
                  </a:lnTo>
                  <a:lnTo>
                    <a:pt x="1415" y="630"/>
                  </a:lnTo>
                  <a:lnTo>
                    <a:pt x="1421" y="619"/>
                  </a:lnTo>
                  <a:lnTo>
                    <a:pt x="1425" y="610"/>
                  </a:lnTo>
                  <a:lnTo>
                    <a:pt x="1428" y="609"/>
                  </a:lnTo>
                  <a:lnTo>
                    <a:pt x="1430" y="607"/>
                  </a:lnTo>
                  <a:lnTo>
                    <a:pt x="1430" y="607"/>
                  </a:lnTo>
                  <a:lnTo>
                    <a:pt x="1431" y="610"/>
                  </a:lnTo>
                  <a:lnTo>
                    <a:pt x="1431" y="616"/>
                  </a:lnTo>
                  <a:lnTo>
                    <a:pt x="1428" y="633"/>
                  </a:lnTo>
                  <a:lnTo>
                    <a:pt x="1425" y="641"/>
                  </a:lnTo>
                  <a:lnTo>
                    <a:pt x="1421" y="651"/>
                  </a:lnTo>
                  <a:lnTo>
                    <a:pt x="1417" y="658"/>
                  </a:lnTo>
                  <a:lnTo>
                    <a:pt x="1413" y="664"/>
                  </a:lnTo>
                  <a:lnTo>
                    <a:pt x="1413" y="664"/>
                  </a:lnTo>
                  <a:close/>
                  <a:moveTo>
                    <a:pt x="1472" y="108"/>
                  </a:moveTo>
                  <a:lnTo>
                    <a:pt x="1472" y="108"/>
                  </a:lnTo>
                  <a:lnTo>
                    <a:pt x="1469" y="111"/>
                  </a:lnTo>
                  <a:lnTo>
                    <a:pt x="1467" y="112"/>
                  </a:lnTo>
                  <a:lnTo>
                    <a:pt x="1464" y="114"/>
                  </a:lnTo>
                  <a:lnTo>
                    <a:pt x="1462" y="114"/>
                  </a:lnTo>
                  <a:lnTo>
                    <a:pt x="1464" y="115"/>
                  </a:lnTo>
                  <a:lnTo>
                    <a:pt x="1464" y="115"/>
                  </a:lnTo>
                  <a:lnTo>
                    <a:pt x="1465" y="118"/>
                  </a:lnTo>
                  <a:lnTo>
                    <a:pt x="1469" y="118"/>
                  </a:lnTo>
                  <a:lnTo>
                    <a:pt x="1479" y="118"/>
                  </a:lnTo>
                  <a:lnTo>
                    <a:pt x="1488" y="115"/>
                  </a:lnTo>
                  <a:lnTo>
                    <a:pt x="1491" y="114"/>
                  </a:lnTo>
                  <a:lnTo>
                    <a:pt x="1492" y="111"/>
                  </a:lnTo>
                  <a:lnTo>
                    <a:pt x="1492" y="111"/>
                  </a:lnTo>
                  <a:lnTo>
                    <a:pt x="1491" y="108"/>
                  </a:lnTo>
                  <a:lnTo>
                    <a:pt x="1489" y="106"/>
                  </a:lnTo>
                  <a:lnTo>
                    <a:pt x="1484" y="105"/>
                  </a:lnTo>
                  <a:lnTo>
                    <a:pt x="1477" y="105"/>
                  </a:lnTo>
                  <a:lnTo>
                    <a:pt x="1474" y="106"/>
                  </a:lnTo>
                  <a:lnTo>
                    <a:pt x="1472" y="108"/>
                  </a:lnTo>
                  <a:lnTo>
                    <a:pt x="1472" y="108"/>
                  </a:lnTo>
                  <a:close/>
                  <a:moveTo>
                    <a:pt x="546" y="146"/>
                  </a:moveTo>
                  <a:lnTo>
                    <a:pt x="546" y="146"/>
                  </a:lnTo>
                  <a:lnTo>
                    <a:pt x="546" y="149"/>
                  </a:lnTo>
                  <a:lnTo>
                    <a:pt x="545" y="152"/>
                  </a:lnTo>
                  <a:lnTo>
                    <a:pt x="541" y="153"/>
                  </a:lnTo>
                  <a:lnTo>
                    <a:pt x="535" y="153"/>
                  </a:lnTo>
                  <a:lnTo>
                    <a:pt x="535" y="153"/>
                  </a:lnTo>
                  <a:lnTo>
                    <a:pt x="532" y="153"/>
                  </a:lnTo>
                  <a:lnTo>
                    <a:pt x="532" y="155"/>
                  </a:lnTo>
                  <a:lnTo>
                    <a:pt x="533" y="158"/>
                  </a:lnTo>
                  <a:lnTo>
                    <a:pt x="538" y="161"/>
                  </a:lnTo>
                  <a:lnTo>
                    <a:pt x="541" y="165"/>
                  </a:lnTo>
                  <a:lnTo>
                    <a:pt x="541" y="165"/>
                  </a:lnTo>
                  <a:lnTo>
                    <a:pt x="541" y="166"/>
                  </a:lnTo>
                  <a:lnTo>
                    <a:pt x="539" y="168"/>
                  </a:lnTo>
                  <a:lnTo>
                    <a:pt x="536" y="168"/>
                  </a:lnTo>
                  <a:lnTo>
                    <a:pt x="532" y="170"/>
                  </a:lnTo>
                  <a:lnTo>
                    <a:pt x="532" y="172"/>
                  </a:lnTo>
                  <a:lnTo>
                    <a:pt x="531" y="175"/>
                  </a:lnTo>
                  <a:lnTo>
                    <a:pt x="531" y="175"/>
                  </a:lnTo>
                  <a:lnTo>
                    <a:pt x="531" y="176"/>
                  </a:lnTo>
                  <a:lnTo>
                    <a:pt x="528" y="178"/>
                  </a:lnTo>
                  <a:lnTo>
                    <a:pt x="522" y="179"/>
                  </a:lnTo>
                  <a:lnTo>
                    <a:pt x="515" y="179"/>
                  </a:lnTo>
                  <a:lnTo>
                    <a:pt x="512" y="182"/>
                  </a:lnTo>
                  <a:lnTo>
                    <a:pt x="511" y="185"/>
                  </a:lnTo>
                  <a:lnTo>
                    <a:pt x="511" y="185"/>
                  </a:lnTo>
                  <a:lnTo>
                    <a:pt x="511" y="188"/>
                  </a:lnTo>
                  <a:lnTo>
                    <a:pt x="511" y="190"/>
                  </a:lnTo>
                  <a:lnTo>
                    <a:pt x="514" y="192"/>
                  </a:lnTo>
                  <a:lnTo>
                    <a:pt x="515" y="193"/>
                  </a:lnTo>
                  <a:lnTo>
                    <a:pt x="521" y="193"/>
                  </a:lnTo>
                  <a:lnTo>
                    <a:pt x="528" y="195"/>
                  </a:lnTo>
                  <a:lnTo>
                    <a:pt x="528" y="195"/>
                  </a:lnTo>
                  <a:lnTo>
                    <a:pt x="529" y="195"/>
                  </a:lnTo>
                  <a:lnTo>
                    <a:pt x="531" y="196"/>
                  </a:lnTo>
                  <a:lnTo>
                    <a:pt x="529" y="199"/>
                  </a:lnTo>
                  <a:lnTo>
                    <a:pt x="528" y="202"/>
                  </a:lnTo>
                  <a:lnTo>
                    <a:pt x="528" y="205"/>
                  </a:lnTo>
                  <a:lnTo>
                    <a:pt x="531" y="206"/>
                  </a:lnTo>
                  <a:lnTo>
                    <a:pt x="531" y="206"/>
                  </a:lnTo>
                  <a:lnTo>
                    <a:pt x="533" y="207"/>
                  </a:lnTo>
                  <a:lnTo>
                    <a:pt x="536" y="207"/>
                  </a:lnTo>
                  <a:lnTo>
                    <a:pt x="538" y="206"/>
                  </a:lnTo>
                  <a:lnTo>
                    <a:pt x="536" y="200"/>
                  </a:lnTo>
                  <a:lnTo>
                    <a:pt x="536" y="200"/>
                  </a:lnTo>
                  <a:lnTo>
                    <a:pt x="536" y="199"/>
                  </a:lnTo>
                  <a:lnTo>
                    <a:pt x="538" y="198"/>
                  </a:lnTo>
                  <a:lnTo>
                    <a:pt x="543" y="200"/>
                  </a:lnTo>
                  <a:lnTo>
                    <a:pt x="546" y="202"/>
                  </a:lnTo>
                  <a:lnTo>
                    <a:pt x="549" y="205"/>
                  </a:lnTo>
                  <a:lnTo>
                    <a:pt x="551" y="207"/>
                  </a:lnTo>
                  <a:lnTo>
                    <a:pt x="549" y="210"/>
                  </a:lnTo>
                  <a:lnTo>
                    <a:pt x="549" y="210"/>
                  </a:lnTo>
                  <a:lnTo>
                    <a:pt x="548" y="212"/>
                  </a:lnTo>
                  <a:lnTo>
                    <a:pt x="548" y="215"/>
                  </a:lnTo>
                  <a:lnTo>
                    <a:pt x="551" y="216"/>
                  </a:lnTo>
                  <a:lnTo>
                    <a:pt x="553" y="217"/>
                  </a:lnTo>
                  <a:lnTo>
                    <a:pt x="562" y="220"/>
                  </a:lnTo>
                  <a:lnTo>
                    <a:pt x="569" y="222"/>
                  </a:lnTo>
                  <a:lnTo>
                    <a:pt x="569" y="222"/>
                  </a:lnTo>
                  <a:lnTo>
                    <a:pt x="593" y="225"/>
                  </a:lnTo>
                  <a:lnTo>
                    <a:pt x="606" y="225"/>
                  </a:lnTo>
                  <a:lnTo>
                    <a:pt x="609" y="223"/>
                  </a:lnTo>
                  <a:lnTo>
                    <a:pt x="612" y="222"/>
                  </a:lnTo>
                  <a:lnTo>
                    <a:pt x="612" y="222"/>
                  </a:lnTo>
                  <a:lnTo>
                    <a:pt x="610" y="219"/>
                  </a:lnTo>
                  <a:lnTo>
                    <a:pt x="609" y="217"/>
                  </a:lnTo>
                  <a:lnTo>
                    <a:pt x="605" y="213"/>
                  </a:lnTo>
                  <a:lnTo>
                    <a:pt x="597" y="209"/>
                  </a:lnTo>
                  <a:lnTo>
                    <a:pt x="589" y="202"/>
                  </a:lnTo>
                  <a:lnTo>
                    <a:pt x="589" y="202"/>
                  </a:lnTo>
                  <a:lnTo>
                    <a:pt x="582" y="193"/>
                  </a:lnTo>
                  <a:lnTo>
                    <a:pt x="579" y="183"/>
                  </a:lnTo>
                  <a:lnTo>
                    <a:pt x="578" y="179"/>
                  </a:lnTo>
                  <a:lnTo>
                    <a:pt x="578" y="173"/>
                  </a:lnTo>
                  <a:lnTo>
                    <a:pt x="580" y="170"/>
                  </a:lnTo>
                  <a:lnTo>
                    <a:pt x="583" y="168"/>
                  </a:lnTo>
                  <a:lnTo>
                    <a:pt x="583" y="168"/>
                  </a:lnTo>
                  <a:lnTo>
                    <a:pt x="587" y="165"/>
                  </a:lnTo>
                  <a:lnTo>
                    <a:pt x="589" y="162"/>
                  </a:lnTo>
                  <a:lnTo>
                    <a:pt x="590" y="158"/>
                  </a:lnTo>
                  <a:lnTo>
                    <a:pt x="592" y="153"/>
                  </a:lnTo>
                  <a:lnTo>
                    <a:pt x="593" y="152"/>
                  </a:lnTo>
                  <a:lnTo>
                    <a:pt x="596" y="149"/>
                  </a:lnTo>
                  <a:lnTo>
                    <a:pt x="596" y="149"/>
                  </a:lnTo>
                  <a:lnTo>
                    <a:pt x="600" y="145"/>
                  </a:lnTo>
                  <a:lnTo>
                    <a:pt x="602" y="142"/>
                  </a:lnTo>
                  <a:lnTo>
                    <a:pt x="605" y="138"/>
                  </a:lnTo>
                  <a:lnTo>
                    <a:pt x="606" y="133"/>
                  </a:lnTo>
                  <a:lnTo>
                    <a:pt x="607" y="132"/>
                  </a:lnTo>
                  <a:lnTo>
                    <a:pt x="610" y="132"/>
                  </a:lnTo>
                  <a:lnTo>
                    <a:pt x="610" y="132"/>
                  </a:lnTo>
                  <a:lnTo>
                    <a:pt x="613" y="131"/>
                  </a:lnTo>
                  <a:lnTo>
                    <a:pt x="615" y="131"/>
                  </a:lnTo>
                  <a:lnTo>
                    <a:pt x="615" y="126"/>
                  </a:lnTo>
                  <a:lnTo>
                    <a:pt x="615" y="124"/>
                  </a:lnTo>
                  <a:lnTo>
                    <a:pt x="616" y="122"/>
                  </a:lnTo>
                  <a:lnTo>
                    <a:pt x="619" y="121"/>
                  </a:lnTo>
                  <a:lnTo>
                    <a:pt x="619" y="121"/>
                  </a:lnTo>
                  <a:lnTo>
                    <a:pt x="622" y="121"/>
                  </a:lnTo>
                  <a:lnTo>
                    <a:pt x="624" y="118"/>
                  </a:lnTo>
                  <a:lnTo>
                    <a:pt x="629" y="114"/>
                  </a:lnTo>
                  <a:lnTo>
                    <a:pt x="629" y="109"/>
                  </a:lnTo>
                  <a:lnTo>
                    <a:pt x="629" y="105"/>
                  </a:lnTo>
                  <a:lnTo>
                    <a:pt x="629" y="105"/>
                  </a:lnTo>
                  <a:lnTo>
                    <a:pt x="629" y="104"/>
                  </a:lnTo>
                  <a:lnTo>
                    <a:pt x="630" y="104"/>
                  </a:lnTo>
                  <a:lnTo>
                    <a:pt x="634" y="104"/>
                  </a:lnTo>
                  <a:lnTo>
                    <a:pt x="639" y="102"/>
                  </a:lnTo>
                  <a:lnTo>
                    <a:pt x="642" y="102"/>
                  </a:lnTo>
                  <a:lnTo>
                    <a:pt x="644" y="101"/>
                  </a:lnTo>
                  <a:lnTo>
                    <a:pt x="644" y="101"/>
                  </a:lnTo>
                  <a:lnTo>
                    <a:pt x="646" y="98"/>
                  </a:lnTo>
                  <a:lnTo>
                    <a:pt x="649" y="98"/>
                  </a:lnTo>
                  <a:lnTo>
                    <a:pt x="656" y="97"/>
                  </a:lnTo>
                  <a:lnTo>
                    <a:pt x="661" y="95"/>
                  </a:lnTo>
                  <a:lnTo>
                    <a:pt x="664" y="92"/>
                  </a:lnTo>
                  <a:lnTo>
                    <a:pt x="666" y="91"/>
                  </a:lnTo>
                  <a:lnTo>
                    <a:pt x="666" y="91"/>
                  </a:lnTo>
                  <a:lnTo>
                    <a:pt x="669" y="87"/>
                  </a:lnTo>
                  <a:lnTo>
                    <a:pt x="677" y="82"/>
                  </a:lnTo>
                  <a:lnTo>
                    <a:pt x="700" y="72"/>
                  </a:lnTo>
                  <a:lnTo>
                    <a:pt x="728" y="64"/>
                  </a:lnTo>
                  <a:lnTo>
                    <a:pt x="755" y="57"/>
                  </a:lnTo>
                  <a:lnTo>
                    <a:pt x="755" y="57"/>
                  </a:lnTo>
                  <a:lnTo>
                    <a:pt x="775" y="51"/>
                  </a:lnTo>
                  <a:lnTo>
                    <a:pt x="784" y="47"/>
                  </a:lnTo>
                  <a:lnTo>
                    <a:pt x="791" y="42"/>
                  </a:lnTo>
                  <a:lnTo>
                    <a:pt x="795" y="40"/>
                  </a:lnTo>
                  <a:lnTo>
                    <a:pt x="798" y="35"/>
                  </a:lnTo>
                  <a:lnTo>
                    <a:pt x="798" y="31"/>
                  </a:lnTo>
                  <a:lnTo>
                    <a:pt x="797" y="28"/>
                  </a:lnTo>
                  <a:lnTo>
                    <a:pt x="797" y="28"/>
                  </a:lnTo>
                  <a:lnTo>
                    <a:pt x="791" y="25"/>
                  </a:lnTo>
                  <a:lnTo>
                    <a:pt x="785" y="25"/>
                  </a:lnTo>
                  <a:lnTo>
                    <a:pt x="778" y="25"/>
                  </a:lnTo>
                  <a:lnTo>
                    <a:pt x="770" y="27"/>
                  </a:lnTo>
                  <a:lnTo>
                    <a:pt x="755" y="32"/>
                  </a:lnTo>
                  <a:lnTo>
                    <a:pt x="747" y="38"/>
                  </a:lnTo>
                  <a:lnTo>
                    <a:pt x="747" y="38"/>
                  </a:lnTo>
                  <a:lnTo>
                    <a:pt x="744" y="40"/>
                  </a:lnTo>
                  <a:lnTo>
                    <a:pt x="740" y="41"/>
                  </a:lnTo>
                  <a:lnTo>
                    <a:pt x="734" y="41"/>
                  </a:lnTo>
                  <a:lnTo>
                    <a:pt x="727" y="42"/>
                  </a:lnTo>
                  <a:lnTo>
                    <a:pt x="721" y="44"/>
                  </a:lnTo>
                  <a:lnTo>
                    <a:pt x="721" y="44"/>
                  </a:lnTo>
                  <a:lnTo>
                    <a:pt x="714" y="47"/>
                  </a:lnTo>
                  <a:lnTo>
                    <a:pt x="704" y="48"/>
                  </a:lnTo>
                  <a:lnTo>
                    <a:pt x="696" y="50"/>
                  </a:lnTo>
                  <a:lnTo>
                    <a:pt x="693" y="48"/>
                  </a:lnTo>
                  <a:lnTo>
                    <a:pt x="688" y="47"/>
                  </a:lnTo>
                  <a:lnTo>
                    <a:pt x="688" y="47"/>
                  </a:lnTo>
                  <a:lnTo>
                    <a:pt x="686" y="45"/>
                  </a:lnTo>
                  <a:lnTo>
                    <a:pt x="683" y="45"/>
                  </a:lnTo>
                  <a:lnTo>
                    <a:pt x="676" y="48"/>
                  </a:lnTo>
                  <a:lnTo>
                    <a:pt x="670" y="51"/>
                  </a:lnTo>
                  <a:lnTo>
                    <a:pt x="666" y="52"/>
                  </a:lnTo>
                  <a:lnTo>
                    <a:pt x="666" y="52"/>
                  </a:lnTo>
                  <a:lnTo>
                    <a:pt x="660" y="52"/>
                  </a:lnTo>
                  <a:lnTo>
                    <a:pt x="656" y="55"/>
                  </a:lnTo>
                  <a:lnTo>
                    <a:pt x="650" y="57"/>
                  </a:lnTo>
                  <a:lnTo>
                    <a:pt x="646" y="58"/>
                  </a:lnTo>
                  <a:lnTo>
                    <a:pt x="646" y="58"/>
                  </a:lnTo>
                  <a:lnTo>
                    <a:pt x="639" y="58"/>
                  </a:lnTo>
                  <a:lnTo>
                    <a:pt x="633" y="61"/>
                  </a:lnTo>
                  <a:lnTo>
                    <a:pt x="627" y="64"/>
                  </a:lnTo>
                  <a:lnTo>
                    <a:pt x="624" y="67"/>
                  </a:lnTo>
                  <a:lnTo>
                    <a:pt x="624" y="67"/>
                  </a:lnTo>
                  <a:lnTo>
                    <a:pt x="622" y="69"/>
                  </a:lnTo>
                  <a:lnTo>
                    <a:pt x="617" y="71"/>
                  </a:lnTo>
                  <a:lnTo>
                    <a:pt x="613" y="72"/>
                  </a:lnTo>
                  <a:lnTo>
                    <a:pt x="613" y="74"/>
                  </a:lnTo>
                  <a:lnTo>
                    <a:pt x="612" y="75"/>
                  </a:lnTo>
                  <a:lnTo>
                    <a:pt x="612" y="75"/>
                  </a:lnTo>
                  <a:lnTo>
                    <a:pt x="610" y="78"/>
                  </a:lnTo>
                  <a:lnTo>
                    <a:pt x="607" y="81"/>
                  </a:lnTo>
                  <a:lnTo>
                    <a:pt x="602" y="81"/>
                  </a:lnTo>
                  <a:lnTo>
                    <a:pt x="599" y="79"/>
                  </a:lnTo>
                  <a:lnTo>
                    <a:pt x="599" y="79"/>
                  </a:lnTo>
                  <a:lnTo>
                    <a:pt x="596" y="78"/>
                  </a:lnTo>
                  <a:lnTo>
                    <a:pt x="595" y="78"/>
                  </a:lnTo>
                  <a:lnTo>
                    <a:pt x="592" y="81"/>
                  </a:lnTo>
                  <a:lnTo>
                    <a:pt x="592" y="85"/>
                  </a:lnTo>
                  <a:lnTo>
                    <a:pt x="592" y="88"/>
                  </a:lnTo>
                  <a:lnTo>
                    <a:pt x="595" y="91"/>
                  </a:lnTo>
                  <a:lnTo>
                    <a:pt x="595" y="91"/>
                  </a:lnTo>
                  <a:lnTo>
                    <a:pt x="596" y="92"/>
                  </a:lnTo>
                  <a:lnTo>
                    <a:pt x="595" y="94"/>
                  </a:lnTo>
                  <a:lnTo>
                    <a:pt x="592" y="97"/>
                  </a:lnTo>
                  <a:lnTo>
                    <a:pt x="586" y="98"/>
                  </a:lnTo>
                  <a:lnTo>
                    <a:pt x="585" y="99"/>
                  </a:lnTo>
                  <a:lnTo>
                    <a:pt x="586" y="101"/>
                  </a:lnTo>
                  <a:lnTo>
                    <a:pt x="586" y="101"/>
                  </a:lnTo>
                  <a:lnTo>
                    <a:pt x="586" y="102"/>
                  </a:lnTo>
                  <a:lnTo>
                    <a:pt x="586" y="104"/>
                  </a:lnTo>
                  <a:lnTo>
                    <a:pt x="583" y="105"/>
                  </a:lnTo>
                  <a:lnTo>
                    <a:pt x="580" y="108"/>
                  </a:lnTo>
                  <a:lnTo>
                    <a:pt x="580" y="109"/>
                  </a:lnTo>
                  <a:lnTo>
                    <a:pt x="580" y="111"/>
                  </a:lnTo>
                  <a:lnTo>
                    <a:pt x="580" y="111"/>
                  </a:lnTo>
                  <a:lnTo>
                    <a:pt x="580" y="112"/>
                  </a:lnTo>
                  <a:lnTo>
                    <a:pt x="580" y="114"/>
                  </a:lnTo>
                  <a:lnTo>
                    <a:pt x="578" y="115"/>
                  </a:lnTo>
                  <a:lnTo>
                    <a:pt x="568" y="118"/>
                  </a:lnTo>
                  <a:lnTo>
                    <a:pt x="568" y="118"/>
                  </a:lnTo>
                  <a:lnTo>
                    <a:pt x="562" y="121"/>
                  </a:lnTo>
                  <a:lnTo>
                    <a:pt x="560" y="124"/>
                  </a:lnTo>
                  <a:lnTo>
                    <a:pt x="559" y="126"/>
                  </a:lnTo>
                  <a:lnTo>
                    <a:pt x="560" y="128"/>
                  </a:lnTo>
                  <a:lnTo>
                    <a:pt x="562" y="129"/>
                  </a:lnTo>
                  <a:lnTo>
                    <a:pt x="565" y="129"/>
                  </a:lnTo>
                  <a:lnTo>
                    <a:pt x="565" y="129"/>
                  </a:lnTo>
                  <a:lnTo>
                    <a:pt x="568" y="131"/>
                  </a:lnTo>
                  <a:lnTo>
                    <a:pt x="566" y="132"/>
                  </a:lnTo>
                  <a:lnTo>
                    <a:pt x="562" y="135"/>
                  </a:lnTo>
                  <a:lnTo>
                    <a:pt x="560" y="136"/>
                  </a:lnTo>
                  <a:lnTo>
                    <a:pt x="560" y="139"/>
                  </a:lnTo>
                  <a:lnTo>
                    <a:pt x="560" y="139"/>
                  </a:lnTo>
                  <a:lnTo>
                    <a:pt x="560" y="141"/>
                  </a:lnTo>
                  <a:lnTo>
                    <a:pt x="559" y="142"/>
                  </a:lnTo>
                  <a:lnTo>
                    <a:pt x="553" y="143"/>
                  </a:lnTo>
                  <a:lnTo>
                    <a:pt x="549" y="143"/>
                  </a:lnTo>
                  <a:lnTo>
                    <a:pt x="548" y="145"/>
                  </a:lnTo>
                  <a:lnTo>
                    <a:pt x="546" y="146"/>
                  </a:lnTo>
                  <a:lnTo>
                    <a:pt x="546" y="14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1" name="Freeform 344">
              <a:extLst>
                <a:ext uri="{FF2B5EF4-FFF2-40B4-BE49-F238E27FC236}">
                  <a16:creationId xmlns:a16="http://schemas.microsoft.com/office/drawing/2014/main" id="{E579F77A-8572-4171-BB3F-4A0E6920C0BA}"/>
                </a:ext>
              </a:extLst>
            </p:cNvPr>
            <p:cNvSpPr>
              <a:spLocks/>
            </p:cNvSpPr>
            <p:nvPr/>
          </p:nvSpPr>
          <p:spPr bwMode="auto">
            <a:xfrm>
              <a:off x="4377611" y="3524766"/>
              <a:ext cx="417316" cy="431462"/>
            </a:xfrm>
            <a:custGeom>
              <a:avLst/>
              <a:gdLst/>
              <a:ahLst/>
              <a:cxnLst>
                <a:cxn ang="0">
                  <a:pos x="261" y="151"/>
                </a:cxn>
                <a:cxn ang="0">
                  <a:pos x="263" y="131"/>
                </a:cxn>
                <a:cxn ang="0">
                  <a:pos x="259" y="124"/>
                </a:cxn>
                <a:cxn ang="0">
                  <a:pos x="266" y="111"/>
                </a:cxn>
                <a:cxn ang="0">
                  <a:pos x="271" y="98"/>
                </a:cxn>
                <a:cxn ang="0">
                  <a:pos x="278" y="73"/>
                </a:cxn>
                <a:cxn ang="0">
                  <a:pos x="283" y="64"/>
                </a:cxn>
                <a:cxn ang="0">
                  <a:pos x="295" y="51"/>
                </a:cxn>
                <a:cxn ang="0">
                  <a:pos x="289" y="43"/>
                </a:cxn>
                <a:cxn ang="0">
                  <a:pos x="272" y="13"/>
                </a:cxn>
                <a:cxn ang="0">
                  <a:pos x="259" y="13"/>
                </a:cxn>
                <a:cxn ang="0">
                  <a:pos x="245" y="14"/>
                </a:cxn>
                <a:cxn ang="0">
                  <a:pos x="235" y="3"/>
                </a:cxn>
                <a:cxn ang="0">
                  <a:pos x="207" y="2"/>
                </a:cxn>
                <a:cxn ang="0">
                  <a:pos x="192" y="4"/>
                </a:cxn>
                <a:cxn ang="0">
                  <a:pos x="168" y="10"/>
                </a:cxn>
                <a:cxn ang="0">
                  <a:pos x="158" y="22"/>
                </a:cxn>
                <a:cxn ang="0">
                  <a:pos x="114" y="6"/>
                </a:cxn>
                <a:cxn ang="0">
                  <a:pos x="97" y="30"/>
                </a:cxn>
                <a:cxn ang="0">
                  <a:pos x="90" y="57"/>
                </a:cxn>
                <a:cxn ang="0">
                  <a:pos x="77" y="97"/>
                </a:cxn>
                <a:cxn ang="0">
                  <a:pos x="64" y="113"/>
                </a:cxn>
                <a:cxn ang="0">
                  <a:pos x="59" y="148"/>
                </a:cxn>
                <a:cxn ang="0">
                  <a:pos x="50" y="160"/>
                </a:cxn>
                <a:cxn ang="0">
                  <a:pos x="39" y="164"/>
                </a:cxn>
                <a:cxn ang="0">
                  <a:pos x="23" y="164"/>
                </a:cxn>
                <a:cxn ang="0">
                  <a:pos x="0" y="169"/>
                </a:cxn>
                <a:cxn ang="0">
                  <a:pos x="12" y="185"/>
                </a:cxn>
                <a:cxn ang="0">
                  <a:pos x="70" y="188"/>
                </a:cxn>
                <a:cxn ang="0">
                  <a:pos x="74" y="205"/>
                </a:cxn>
                <a:cxn ang="0">
                  <a:pos x="90" y="219"/>
                </a:cxn>
                <a:cxn ang="0">
                  <a:pos x="110" y="215"/>
                </a:cxn>
                <a:cxn ang="0">
                  <a:pos x="123" y="201"/>
                </a:cxn>
                <a:cxn ang="0">
                  <a:pos x="135" y="205"/>
                </a:cxn>
                <a:cxn ang="0">
                  <a:pos x="148" y="218"/>
                </a:cxn>
                <a:cxn ang="0">
                  <a:pos x="147" y="242"/>
                </a:cxn>
                <a:cxn ang="0">
                  <a:pos x="155" y="256"/>
                </a:cxn>
                <a:cxn ang="0">
                  <a:pos x="158" y="268"/>
                </a:cxn>
                <a:cxn ang="0">
                  <a:pos x="178" y="263"/>
                </a:cxn>
                <a:cxn ang="0">
                  <a:pos x="187" y="268"/>
                </a:cxn>
                <a:cxn ang="0">
                  <a:pos x="199" y="269"/>
                </a:cxn>
                <a:cxn ang="0">
                  <a:pos x="205" y="278"/>
                </a:cxn>
                <a:cxn ang="0">
                  <a:pos x="219" y="282"/>
                </a:cxn>
                <a:cxn ang="0">
                  <a:pos x="228" y="278"/>
                </a:cxn>
                <a:cxn ang="0">
                  <a:pos x="241" y="286"/>
                </a:cxn>
                <a:cxn ang="0">
                  <a:pos x="255" y="296"/>
                </a:cxn>
                <a:cxn ang="0">
                  <a:pos x="271" y="303"/>
                </a:cxn>
                <a:cxn ang="0">
                  <a:pos x="273" y="289"/>
                </a:cxn>
                <a:cxn ang="0">
                  <a:pos x="261" y="288"/>
                </a:cxn>
                <a:cxn ang="0">
                  <a:pos x="249" y="273"/>
                </a:cxn>
                <a:cxn ang="0">
                  <a:pos x="255" y="245"/>
                </a:cxn>
                <a:cxn ang="0">
                  <a:pos x="256" y="233"/>
                </a:cxn>
                <a:cxn ang="0">
                  <a:pos x="261" y="224"/>
                </a:cxn>
                <a:cxn ang="0">
                  <a:pos x="281" y="219"/>
                </a:cxn>
                <a:cxn ang="0">
                  <a:pos x="269" y="201"/>
                </a:cxn>
              </a:cxnLst>
              <a:rect l="0" t="0" r="r" b="b"/>
              <a:pathLst>
                <a:path w="295" h="305">
                  <a:moveTo>
                    <a:pt x="269" y="201"/>
                  </a:moveTo>
                  <a:lnTo>
                    <a:pt x="269" y="201"/>
                  </a:lnTo>
                  <a:lnTo>
                    <a:pt x="266" y="198"/>
                  </a:lnTo>
                  <a:lnTo>
                    <a:pt x="265" y="191"/>
                  </a:lnTo>
                  <a:lnTo>
                    <a:pt x="262" y="171"/>
                  </a:lnTo>
                  <a:lnTo>
                    <a:pt x="261" y="151"/>
                  </a:lnTo>
                  <a:lnTo>
                    <a:pt x="262" y="144"/>
                  </a:lnTo>
                  <a:lnTo>
                    <a:pt x="262" y="141"/>
                  </a:lnTo>
                  <a:lnTo>
                    <a:pt x="262" y="141"/>
                  </a:lnTo>
                  <a:lnTo>
                    <a:pt x="263" y="142"/>
                  </a:lnTo>
                  <a:lnTo>
                    <a:pt x="263" y="131"/>
                  </a:lnTo>
                  <a:lnTo>
                    <a:pt x="263" y="131"/>
                  </a:lnTo>
                  <a:lnTo>
                    <a:pt x="262" y="131"/>
                  </a:lnTo>
                  <a:lnTo>
                    <a:pt x="262" y="131"/>
                  </a:lnTo>
                  <a:lnTo>
                    <a:pt x="261" y="130"/>
                  </a:lnTo>
                  <a:lnTo>
                    <a:pt x="259" y="125"/>
                  </a:lnTo>
                  <a:lnTo>
                    <a:pt x="259" y="125"/>
                  </a:lnTo>
                  <a:lnTo>
                    <a:pt x="259" y="124"/>
                  </a:lnTo>
                  <a:lnTo>
                    <a:pt x="261" y="123"/>
                  </a:lnTo>
                  <a:lnTo>
                    <a:pt x="262" y="121"/>
                  </a:lnTo>
                  <a:lnTo>
                    <a:pt x="262" y="121"/>
                  </a:lnTo>
                  <a:lnTo>
                    <a:pt x="262" y="117"/>
                  </a:lnTo>
                  <a:lnTo>
                    <a:pt x="263" y="113"/>
                  </a:lnTo>
                  <a:lnTo>
                    <a:pt x="266" y="111"/>
                  </a:lnTo>
                  <a:lnTo>
                    <a:pt x="266" y="111"/>
                  </a:lnTo>
                  <a:lnTo>
                    <a:pt x="268" y="110"/>
                  </a:lnTo>
                  <a:lnTo>
                    <a:pt x="268" y="110"/>
                  </a:lnTo>
                  <a:lnTo>
                    <a:pt x="269" y="104"/>
                  </a:lnTo>
                  <a:lnTo>
                    <a:pt x="271" y="98"/>
                  </a:lnTo>
                  <a:lnTo>
                    <a:pt x="271" y="98"/>
                  </a:lnTo>
                  <a:lnTo>
                    <a:pt x="271" y="91"/>
                  </a:lnTo>
                  <a:lnTo>
                    <a:pt x="273" y="84"/>
                  </a:lnTo>
                  <a:lnTo>
                    <a:pt x="273" y="84"/>
                  </a:lnTo>
                  <a:lnTo>
                    <a:pt x="275" y="77"/>
                  </a:lnTo>
                  <a:lnTo>
                    <a:pt x="275" y="74"/>
                  </a:lnTo>
                  <a:lnTo>
                    <a:pt x="278" y="73"/>
                  </a:lnTo>
                  <a:lnTo>
                    <a:pt x="278" y="73"/>
                  </a:lnTo>
                  <a:lnTo>
                    <a:pt x="279" y="70"/>
                  </a:lnTo>
                  <a:lnTo>
                    <a:pt x="281" y="68"/>
                  </a:lnTo>
                  <a:lnTo>
                    <a:pt x="281" y="66"/>
                  </a:lnTo>
                  <a:lnTo>
                    <a:pt x="283" y="64"/>
                  </a:lnTo>
                  <a:lnTo>
                    <a:pt x="283" y="64"/>
                  </a:lnTo>
                  <a:lnTo>
                    <a:pt x="288" y="61"/>
                  </a:lnTo>
                  <a:lnTo>
                    <a:pt x="291" y="59"/>
                  </a:lnTo>
                  <a:lnTo>
                    <a:pt x="291" y="59"/>
                  </a:lnTo>
                  <a:lnTo>
                    <a:pt x="292" y="56"/>
                  </a:lnTo>
                  <a:lnTo>
                    <a:pt x="293" y="53"/>
                  </a:lnTo>
                  <a:lnTo>
                    <a:pt x="295" y="51"/>
                  </a:lnTo>
                  <a:lnTo>
                    <a:pt x="295" y="51"/>
                  </a:lnTo>
                  <a:lnTo>
                    <a:pt x="293" y="49"/>
                  </a:lnTo>
                  <a:lnTo>
                    <a:pt x="292" y="47"/>
                  </a:lnTo>
                  <a:lnTo>
                    <a:pt x="291" y="46"/>
                  </a:lnTo>
                  <a:lnTo>
                    <a:pt x="289" y="43"/>
                  </a:lnTo>
                  <a:lnTo>
                    <a:pt x="289" y="43"/>
                  </a:lnTo>
                  <a:lnTo>
                    <a:pt x="291" y="29"/>
                  </a:lnTo>
                  <a:lnTo>
                    <a:pt x="291" y="29"/>
                  </a:lnTo>
                  <a:lnTo>
                    <a:pt x="291" y="29"/>
                  </a:lnTo>
                  <a:lnTo>
                    <a:pt x="291" y="29"/>
                  </a:lnTo>
                  <a:lnTo>
                    <a:pt x="272" y="13"/>
                  </a:lnTo>
                  <a:lnTo>
                    <a:pt x="272" y="13"/>
                  </a:lnTo>
                  <a:lnTo>
                    <a:pt x="269" y="13"/>
                  </a:lnTo>
                  <a:lnTo>
                    <a:pt x="268" y="14"/>
                  </a:lnTo>
                  <a:lnTo>
                    <a:pt x="265" y="16"/>
                  </a:lnTo>
                  <a:lnTo>
                    <a:pt x="265" y="16"/>
                  </a:lnTo>
                  <a:lnTo>
                    <a:pt x="262" y="13"/>
                  </a:lnTo>
                  <a:lnTo>
                    <a:pt x="259" y="13"/>
                  </a:lnTo>
                  <a:lnTo>
                    <a:pt x="255" y="14"/>
                  </a:lnTo>
                  <a:lnTo>
                    <a:pt x="255" y="14"/>
                  </a:lnTo>
                  <a:lnTo>
                    <a:pt x="252" y="16"/>
                  </a:lnTo>
                  <a:lnTo>
                    <a:pt x="249" y="16"/>
                  </a:lnTo>
                  <a:lnTo>
                    <a:pt x="245" y="14"/>
                  </a:lnTo>
                  <a:lnTo>
                    <a:pt x="245" y="14"/>
                  </a:lnTo>
                  <a:lnTo>
                    <a:pt x="244" y="13"/>
                  </a:lnTo>
                  <a:lnTo>
                    <a:pt x="241" y="10"/>
                  </a:lnTo>
                  <a:lnTo>
                    <a:pt x="239" y="6"/>
                  </a:lnTo>
                  <a:lnTo>
                    <a:pt x="239" y="6"/>
                  </a:lnTo>
                  <a:lnTo>
                    <a:pt x="236" y="4"/>
                  </a:lnTo>
                  <a:lnTo>
                    <a:pt x="235" y="3"/>
                  </a:lnTo>
                  <a:lnTo>
                    <a:pt x="235" y="3"/>
                  </a:lnTo>
                  <a:lnTo>
                    <a:pt x="222" y="4"/>
                  </a:lnTo>
                  <a:lnTo>
                    <a:pt x="222" y="4"/>
                  </a:lnTo>
                  <a:lnTo>
                    <a:pt x="215" y="2"/>
                  </a:lnTo>
                  <a:lnTo>
                    <a:pt x="209" y="0"/>
                  </a:lnTo>
                  <a:lnTo>
                    <a:pt x="207" y="2"/>
                  </a:lnTo>
                  <a:lnTo>
                    <a:pt x="205" y="3"/>
                  </a:lnTo>
                  <a:lnTo>
                    <a:pt x="205" y="3"/>
                  </a:lnTo>
                  <a:lnTo>
                    <a:pt x="202" y="6"/>
                  </a:lnTo>
                  <a:lnTo>
                    <a:pt x="199" y="6"/>
                  </a:lnTo>
                  <a:lnTo>
                    <a:pt x="192" y="4"/>
                  </a:lnTo>
                  <a:lnTo>
                    <a:pt x="192" y="4"/>
                  </a:lnTo>
                  <a:lnTo>
                    <a:pt x="187" y="6"/>
                  </a:lnTo>
                  <a:lnTo>
                    <a:pt x="182" y="7"/>
                  </a:lnTo>
                  <a:lnTo>
                    <a:pt x="175" y="10"/>
                  </a:lnTo>
                  <a:lnTo>
                    <a:pt x="175" y="10"/>
                  </a:lnTo>
                  <a:lnTo>
                    <a:pt x="172" y="10"/>
                  </a:lnTo>
                  <a:lnTo>
                    <a:pt x="168" y="10"/>
                  </a:lnTo>
                  <a:lnTo>
                    <a:pt x="165" y="9"/>
                  </a:lnTo>
                  <a:lnTo>
                    <a:pt x="162" y="10"/>
                  </a:lnTo>
                  <a:lnTo>
                    <a:pt x="162" y="10"/>
                  </a:lnTo>
                  <a:lnTo>
                    <a:pt x="161" y="13"/>
                  </a:lnTo>
                  <a:lnTo>
                    <a:pt x="160" y="16"/>
                  </a:lnTo>
                  <a:lnTo>
                    <a:pt x="158" y="22"/>
                  </a:lnTo>
                  <a:lnTo>
                    <a:pt x="127" y="14"/>
                  </a:lnTo>
                  <a:lnTo>
                    <a:pt x="127" y="14"/>
                  </a:lnTo>
                  <a:lnTo>
                    <a:pt x="123" y="10"/>
                  </a:lnTo>
                  <a:lnTo>
                    <a:pt x="118" y="7"/>
                  </a:lnTo>
                  <a:lnTo>
                    <a:pt x="114" y="6"/>
                  </a:lnTo>
                  <a:lnTo>
                    <a:pt x="114" y="6"/>
                  </a:lnTo>
                  <a:lnTo>
                    <a:pt x="111" y="6"/>
                  </a:lnTo>
                  <a:lnTo>
                    <a:pt x="108" y="7"/>
                  </a:lnTo>
                  <a:lnTo>
                    <a:pt x="103" y="13"/>
                  </a:lnTo>
                  <a:lnTo>
                    <a:pt x="97" y="19"/>
                  </a:lnTo>
                  <a:lnTo>
                    <a:pt x="97" y="30"/>
                  </a:lnTo>
                  <a:lnTo>
                    <a:pt x="97" y="30"/>
                  </a:lnTo>
                  <a:lnTo>
                    <a:pt x="97" y="34"/>
                  </a:lnTo>
                  <a:lnTo>
                    <a:pt x="97" y="39"/>
                  </a:lnTo>
                  <a:lnTo>
                    <a:pt x="94" y="46"/>
                  </a:lnTo>
                  <a:lnTo>
                    <a:pt x="94" y="46"/>
                  </a:lnTo>
                  <a:lnTo>
                    <a:pt x="91" y="53"/>
                  </a:lnTo>
                  <a:lnTo>
                    <a:pt x="90" y="57"/>
                  </a:lnTo>
                  <a:lnTo>
                    <a:pt x="89" y="63"/>
                  </a:lnTo>
                  <a:lnTo>
                    <a:pt x="89" y="63"/>
                  </a:lnTo>
                  <a:lnTo>
                    <a:pt x="87" y="71"/>
                  </a:lnTo>
                  <a:lnTo>
                    <a:pt x="83" y="81"/>
                  </a:lnTo>
                  <a:lnTo>
                    <a:pt x="79" y="90"/>
                  </a:lnTo>
                  <a:lnTo>
                    <a:pt x="77" y="97"/>
                  </a:lnTo>
                  <a:lnTo>
                    <a:pt x="77" y="97"/>
                  </a:lnTo>
                  <a:lnTo>
                    <a:pt x="77" y="100"/>
                  </a:lnTo>
                  <a:lnTo>
                    <a:pt x="74" y="103"/>
                  </a:lnTo>
                  <a:lnTo>
                    <a:pt x="70" y="107"/>
                  </a:lnTo>
                  <a:lnTo>
                    <a:pt x="66" y="111"/>
                  </a:lnTo>
                  <a:lnTo>
                    <a:pt x="64" y="113"/>
                  </a:lnTo>
                  <a:lnTo>
                    <a:pt x="63" y="114"/>
                  </a:lnTo>
                  <a:lnTo>
                    <a:pt x="63" y="114"/>
                  </a:lnTo>
                  <a:lnTo>
                    <a:pt x="61" y="141"/>
                  </a:lnTo>
                  <a:lnTo>
                    <a:pt x="61" y="141"/>
                  </a:lnTo>
                  <a:lnTo>
                    <a:pt x="61" y="147"/>
                  </a:lnTo>
                  <a:lnTo>
                    <a:pt x="59" y="148"/>
                  </a:lnTo>
                  <a:lnTo>
                    <a:pt x="57" y="148"/>
                  </a:lnTo>
                  <a:lnTo>
                    <a:pt x="56" y="154"/>
                  </a:lnTo>
                  <a:lnTo>
                    <a:pt x="56" y="154"/>
                  </a:lnTo>
                  <a:lnTo>
                    <a:pt x="56" y="158"/>
                  </a:lnTo>
                  <a:lnTo>
                    <a:pt x="53" y="160"/>
                  </a:lnTo>
                  <a:lnTo>
                    <a:pt x="50" y="160"/>
                  </a:lnTo>
                  <a:lnTo>
                    <a:pt x="46" y="162"/>
                  </a:lnTo>
                  <a:lnTo>
                    <a:pt x="46" y="162"/>
                  </a:lnTo>
                  <a:lnTo>
                    <a:pt x="42" y="167"/>
                  </a:lnTo>
                  <a:lnTo>
                    <a:pt x="40" y="165"/>
                  </a:lnTo>
                  <a:lnTo>
                    <a:pt x="39" y="164"/>
                  </a:lnTo>
                  <a:lnTo>
                    <a:pt x="39" y="164"/>
                  </a:lnTo>
                  <a:lnTo>
                    <a:pt x="39" y="161"/>
                  </a:lnTo>
                  <a:lnTo>
                    <a:pt x="36" y="160"/>
                  </a:lnTo>
                  <a:lnTo>
                    <a:pt x="32" y="160"/>
                  </a:lnTo>
                  <a:lnTo>
                    <a:pt x="26" y="162"/>
                  </a:lnTo>
                  <a:lnTo>
                    <a:pt x="26" y="162"/>
                  </a:lnTo>
                  <a:lnTo>
                    <a:pt x="23" y="164"/>
                  </a:lnTo>
                  <a:lnTo>
                    <a:pt x="20" y="164"/>
                  </a:lnTo>
                  <a:lnTo>
                    <a:pt x="16" y="161"/>
                  </a:lnTo>
                  <a:lnTo>
                    <a:pt x="16" y="161"/>
                  </a:lnTo>
                  <a:lnTo>
                    <a:pt x="10" y="164"/>
                  </a:lnTo>
                  <a:lnTo>
                    <a:pt x="0" y="169"/>
                  </a:lnTo>
                  <a:lnTo>
                    <a:pt x="0" y="169"/>
                  </a:lnTo>
                  <a:lnTo>
                    <a:pt x="5" y="178"/>
                  </a:lnTo>
                  <a:lnTo>
                    <a:pt x="6" y="187"/>
                  </a:lnTo>
                  <a:lnTo>
                    <a:pt x="6" y="187"/>
                  </a:lnTo>
                  <a:lnTo>
                    <a:pt x="6" y="188"/>
                  </a:lnTo>
                  <a:lnTo>
                    <a:pt x="6" y="188"/>
                  </a:lnTo>
                  <a:lnTo>
                    <a:pt x="12" y="185"/>
                  </a:lnTo>
                  <a:lnTo>
                    <a:pt x="16" y="184"/>
                  </a:lnTo>
                  <a:lnTo>
                    <a:pt x="16" y="184"/>
                  </a:lnTo>
                  <a:lnTo>
                    <a:pt x="43" y="184"/>
                  </a:lnTo>
                  <a:lnTo>
                    <a:pt x="67" y="184"/>
                  </a:lnTo>
                  <a:lnTo>
                    <a:pt x="67" y="184"/>
                  </a:lnTo>
                  <a:lnTo>
                    <a:pt x="70" y="188"/>
                  </a:lnTo>
                  <a:lnTo>
                    <a:pt x="70" y="192"/>
                  </a:lnTo>
                  <a:lnTo>
                    <a:pt x="70" y="197"/>
                  </a:lnTo>
                  <a:lnTo>
                    <a:pt x="70" y="197"/>
                  </a:lnTo>
                  <a:lnTo>
                    <a:pt x="70" y="201"/>
                  </a:lnTo>
                  <a:lnTo>
                    <a:pt x="71" y="202"/>
                  </a:lnTo>
                  <a:lnTo>
                    <a:pt x="74" y="205"/>
                  </a:lnTo>
                  <a:lnTo>
                    <a:pt x="77" y="209"/>
                  </a:lnTo>
                  <a:lnTo>
                    <a:pt x="77" y="209"/>
                  </a:lnTo>
                  <a:lnTo>
                    <a:pt x="80" y="215"/>
                  </a:lnTo>
                  <a:lnTo>
                    <a:pt x="83" y="218"/>
                  </a:lnTo>
                  <a:lnTo>
                    <a:pt x="86" y="219"/>
                  </a:lnTo>
                  <a:lnTo>
                    <a:pt x="90" y="219"/>
                  </a:lnTo>
                  <a:lnTo>
                    <a:pt x="90" y="219"/>
                  </a:lnTo>
                  <a:lnTo>
                    <a:pt x="101" y="216"/>
                  </a:lnTo>
                  <a:lnTo>
                    <a:pt x="108" y="216"/>
                  </a:lnTo>
                  <a:lnTo>
                    <a:pt x="108" y="216"/>
                  </a:lnTo>
                  <a:lnTo>
                    <a:pt x="110" y="216"/>
                  </a:lnTo>
                  <a:lnTo>
                    <a:pt x="110" y="215"/>
                  </a:lnTo>
                  <a:lnTo>
                    <a:pt x="111" y="211"/>
                  </a:lnTo>
                  <a:lnTo>
                    <a:pt x="113" y="205"/>
                  </a:lnTo>
                  <a:lnTo>
                    <a:pt x="116" y="202"/>
                  </a:lnTo>
                  <a:lnTo>
                    <a:pt x="116" y="202"/>
                  </a:lnTo>
                  <a:lnTo>
                    <a:pt x="120" y="201"/>
                  </a:lnTo>
                  <a:lnTo>
                    <a:pt x="123" y="201"/>
                  </a:lnTo>
                  <a:lnTo>
                    <a:pt x="128" y="202"/>
                  </a:lnTo>
                  <a:lnTo>
                    <a:pt x="128" y="202"/>
                  </a:lnTo>
                  <a:lnTo>
                    <a:pt x="130" y="204"/>
                  </a:lnTo>
                  <a:lnTo>
                    <a:pt x="131" y="205"/>
                  </a:lnTo>
                  <a:lnTo>
                    <a:pt x="135" y="205"/>
                  </a:lnTo>
                  <a:lnTo>
                    <a:pt x="135" y="205"/>
                  </a:lnTo>
                  <a:lnTo>
                    <a:pt x="144" y="205"/>
                  </a:lnTo>
                  <a:lnTo>
                    <a:pt x="145" y="205"/>
                  </a:lnTo>
                  <a:lnTo>
                    <a:pt x="147" y="208"/>
                  </a:lnTo>
                  <a:lnTo>
                    <a:pt x="147" y="208"/>
                  </a:lnTo>
                  <a:lnTo>
                    <a:pt x="147" y="215"/>
                  </a:lnTo>
                  <a:lnTo>
                    <a:pt x="148" y="218"/>
                  </a:lnTo>
                  <a:lnTo>
                    <a:pt x="150" y="221"/>
                  </a:lnTo>
                  <a:lnTo>
                    <a:pt x="150" y="221"/>
                  </a:lnTo>
                  <a:lnTo>
                    <a:pt x="150" y="225"/>
                  </a:lnTo>
                  <a:lnTo>
                    <a:pt x="148" y="232"/>
                  </a:lnTo>
                  <a:lnTo>
                    <a:pt x="147" y="239"/>
                  </a:lnTo>
                  <a:lnTo>
                    <a:pt x="147" y="242"/>
                  </a:lnTo>
                  <a:lnTo>
                    <a:pt x="147" y="243"/>
                  </a:lnTo>
                  <a:lnTo>
                    <a:pt x="147" y="243"/>
                  </a:lnTo>
                  <a:lnTo>
                    <a:pt x="153" y="249"/>
                  </a:lnTo>
                  <a:lnTo>
                    <a:pt x="155" y="253"/>
                  </a:lnTo>
                  <a:lnTo>
                    <a:pt x="155" y="256"/>
                  </a:lnTo>
                  <a:lnTo>
                    <a:pt x="155" y="256"/>
                  </a:lnTo>
                  <a:lnTo>
                    <a:pt x="154" y="263"/>
                  </a:lnTo>
                  <a:lnTo>
                    <a:pt x="154" y="268"/>
                  </a:lnTo>
                  <a:lnTo>
                    <a:pt x="155" y="269"/>
                  </a:lnTo>
                  <a:lnTo>
                    <a:pt x="155" y="269"/>
                  </a:lnTo>
                  <a:lnTo>
                    <a:pt x="157" y="269"/>
                  </a:lnTo>
                  <a:lnTo>
                    <a:pt x="158" y="268"/>
                  </a:lnTo>
                  <a:lnTo>
                    <a:pt x="161" y="265"/>
                  </a:lnTo>
                  <a:lnTo>
                    <a:pt x="164" y="265"/>
                  </a:lnTo>
                  <a:lnTo>
                    <a:pt x="164" y="265"/>
                  </a:lnTo>
                  <a:lnTo>
                    <a:pt x="171" y="265"/>
                  </a:lnTo>
                  <a:lnTo>
                    <a:pt x="178" y="263"/>
                  </a:lnTo>
                  <a:lnTo>
                    <a:pt x="178" y="263"/>
                  </a:lnTo>
                  <a:lnTo>
                    <a:pt x="180" y="263"/>
                  </a:lnTo>
                  <a:lnTo>
                    <a:pt x="182" y="263"/>
                  </a:lnTo>
                  <a:lnTo>
                    <a:pt x="182" y="263"/>
                  </a:lnTo>
                  <a:lnTo>
                    <a:pt x="185" y="266"/>
                  </a:lnTo>
                  <a:lnTo>
                    <a:pt x="187" y="268"/>
                  </a:lnTo>
                  <a:lnTo>
                    <a:pt x="187" y="268"/>
                  </a:lnTo>
                  <a:lnTo>
                    <a:pt x="188" y="270"/>
                  </a:lnTo>
                  <a:lnTo>
                    <a:pt x="190" y="270"/>
                  </a:lnTo>
                  <a:lnTo>
                    <a:pt x="191" y="270"/>
                  </a:lnTo>
                  <a:lnTo>
                    <a:pt x="191" y="270"/>
                  </a:lnTo>
                  <a:lnTo>
                    <a:pt x="197" y="269"/>
                  </a:lnTo>
                  <a:lnTo>
                    <a:pt x="199" y="269"/>
                  </a:lnTo>
                  <a:lnTo>
                    <a:pt x="201" y="270"/>
                  </a:lnTo>
                  <a:lnTo>
                    <a:pt x="201" y="270"/>
                  </a:lnTo>
                  <a:lnTo>
                    <a:pt x="201" y="273"/>
                  </a:lnTo>
                  <a:lnTo>
                    <a:pt x="202" y="276"/>
                  </a:lnTo>
                  <a:lnTo>
                    <a:pt x="204" y="278"/>
                  </a:lnTo>
                  <a:lnTo>
                    <a:pt x="205" y="278"/>
                  </a:lnTo>
                  <a:lnTo>
                    <a:pt x="205" y="278"/>
                  </a:lnTo>
                  <a:lnTo>
                    <a:pt x="208" y="278"/>
                  </a:lnTo>
                  <a:lnTo>
                    <a:pt x="212" y="280"/>
                  </a:lnTo>
                  <a:lnTo>
                    <a:pt x="217" y="282"/>
                  </a:lnTo>
                  <a:lnTo>
                    <a:pt x="219" y="282"/>
                  </a:lnTo>
                  <a:lnTo>
                    <a:pt x="219" y="282"/>
                  </a:lnTo>
                  <a:lnTo>
                    <a:pt x="224" y="282"/>
                  </a:lnTo>
                  <a:lnTo>
                    <a:pt x="225" y="282"/>
                  </a:lnTo>
                  <a:lnTo>
                    <a:pt x="227" y="280"/>
                  </a:lnTo>
                  <a:lnTo>
                    <a:pt x="227" y="280"/>
                  </a:lnTo>
                  <a:lnTo>
                    <a:pt x="227" y="279"/>
                  </a:lnTo>
                  <a:lnTo>
                    <a:pt x="228" y="278"/>
                  </a:lnTo>
                  <a:lnTo>
                    <a:pt x="231" y="276"/>
                  </a:lnTo>
                  <a:lnTo>
                    <a:pt x="232" y="278"/>
                  </a:lnTo>
                  <a:lnTo>
                    <a:pt x="232" y="278"/>
                  </a:lnTo>
                  <a:lnTo>
                    <a:pt x="235" y="283"/>
                  </a:lnTo>
                  <a:lnTo>
                    <a:pt x="238" y="286"/>
                  </a:lnTo>
                  <a:lnTo>
                    <a:pt x="241" y="286"/>
                  </a:lnTo>
                  <a:lnTo>
                    <a:pt x="241" y="286"/>
                  </a:lnTo>
                  <a:lnTo>
                    <a:pt x="248" y="288"/>
                  </a:lnTo>
                  <a:lnTo>
                    <a:pt x="251" y="288"/>
                  </a:lnTo>
                  <a:lnTo>
                    <a:pt x="252" y="289"/>
                  </a:lnTo>
                  <a:lnTo>
                    <a:pt x="252" y="289"/>
                  </a:lnTo>
                  <a:lnTo>
                    <a:pt x="255" y="296"/>
                  </a:lnTo>
                  <a:lnTo>
                    <a:pt x="256" y="300"/>
                  </a:lnTo>
                  <a:lnTo>
                    <a:pt x="259" y="303"/>
                  </a:lnTo>
                  <a:lnTo>
                    <a:pt x="259" y="303"/>
                  </a:lnTo>
                  <a:lnTo>
                    <a:pt x="262" y="305"/>
                  </a:lnTo>
                  <a:lnTo>
                    <a:pt x="266" y="305"/>
                  </a:lnTo>
                  <a:lnTo>
                    <a:pt x="271" y="303"/>
                  </a:lnTo>
                  <a:lnTo>
                    <a:pt x="271" y="303"/>
                  </a:lnTo>
                  <a:lnTo>
                    <a:pt x="272" y="302"/>
                  </a:lnTo>
                  <a:lnTo>
                    <a:pt x="273" y="299"/>
                  </a:lnTo>
                  <a:lnTo>
                    <a:pt x="273" y="296"/>
                  </a:lnTo>
                  <a:lnTo>
                    <a:pt x="273" y="296"/>
                  </a:lnTo>
                  <a:lnTo>
                    <a:pt x="273" y="289"/>
                  </a:lnTo>
                  <a:lnTo>
                    <a:pt x="272" y="286"/>
                  </a:lnTo>
                  <a:lnTo>
                    <a:pt x="271" y="285"/>
                  </a:lnTo>
                  <a:lnTo>
                    <a:pt x="271" y="285"/>
                  </a:lnTo>
                  <a:lnTo>
                    <a:pt x="266" y="288"/>
                  </a:lnTo>
                  <a:lnTo>
                    <a:pt x="263" y="288"/>
                  </a:lnTo>
                  <a:lnTo>
                    <a:pt x="261" y="288"/>
                  </a:lnTo>
                  <a:lnTo>
                    <a:pt x="261" y="288"/>
                  </a:lnTo>
                  <a:lnTo>
                    <a:pt x="256" y="286"/>
                  </a:lnTo>
                  <a:lnTo>
                    <a:pt x="254" y="282"/>
                  </a:lnTo>
                  <a:lnTo>
                    <a:pt x="249" y="275"/>
                  </a:lnTo>
                  <a:lnTo>
                    <a:pt x="249" y="275"/>
                  </a:lnTo>
                  <a:lnTo>
                    <a:pt x="249" y="273"/>
                  </a:lnTo>
                  <a:lnTo>
                    <a:pt x="251" y="269"/>
                  </a:lnTo>
                  <a:lnTo>
                    <a:pt x="252" y="265"/>
                  </a:lnTo>
                  <a:lnTo>
                    <a:pt x="254" y="261"/>
                  </a:lnTo>
                  <a:lnTo>
                    <a:pt x="254" y="261"/>
                  </a:lnTo>
                  <a:lnTo>
                    <a:pt x="255" y="251"/>
                  </a:lnTo>
                  <a:lnTo>
                    <a:pt x="255" y="245"/>
                  </a:lnTo>
                  <a:lnTo>
                    <a:pt x="254" y="242"/>
                  </a:lnTo>
                  <a:lnTo>
                    <a:pt x="254" y="242"/>
                  </a:lnTo>
                  <a:lnTo>
                    <a:pt x="252" y="241"/>
                  </a:lnTo>
                  <a:lnTo>
                    <a:pt x="252" y="239"/>
                  </a:lnTo>
                  <a:lnTo>
                    <a:pt x="254" y="236"/>
                  </a:lnTo>
                  <a:lnTo>
                    <a:pt x="256" y="233"/>
                  </a:lnTo>
                  <a:lnTo>
                    <a:pt x="256" y="233"/>
                  </a:lnTo>
                  <a:lnTo>
                    <a:pt x="258" y="231"/>
                  </a:lnTo>
                  <a:lnTo>
                    <a:pt x="258" y="228"/>
                  </a:lnTo>
                  <a:lnTo>
                    <a:pt x="258" y="225"/>
                  </a:lnTo>
                  <a:lnTo>
                    <a:pt x="259" y="224"/>
                  </a:lnTo>
                  <a:lnTo>
                    <a:pt x="261" y="224"/>
                  </a:lnTo>
                  <a:lnTo>
                    <a:pt x="261" y="224"/>
                  </a:lnTo>
                  <a:lnTo>
                    <a:pt x="271" y="224"/>
                  </a:lnTo>
                  <a:lnTo>
                    <a:pt x="276" y="222"/>
                  </a:lnTo>
                  <a:lnTo>
                    <a:pt x="279" y="221"/>
                  </a:lnTo>
                  <a:lnTo>
                    <a:pt x="279" y="221"/>
                  </a:lnTo>
                  <a:lnTo>
                    <a:pt x="281" y="219"/>
                  </a:lnTo>
                  <a:lnTo>
                    <a:pt x="281" y="219"/>
                  </a:lnTo>
                  <a:lnTo>
                    <a:pt x="282" y="218"/>
                  </a:lnTo>
                  <a:lnTo>
                    <a:pt x="282" y="218"/>
                  </a:lnTo>
                  <a:lnTo>
                    <a:pt x="276" y="208"/>
                  </a:lnTo>
                  <a:lnTo>
                    <a:pt x="273" y="204"/>
                  </a:lnTo>
                  <a:lnTo>
                    <a:pt x="269" y="201"/>
                  </a:lnTo>
                  <a:lnTo>
                    <a:pt x="269" y="20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2" name="Freeform 345">
              <a:extLst>
                <a:ext uri="{FF2B5EF4-FFF2-40B4-BE49-F238E27FC236}">
                  <a16:creationId xmlns:a16="http://schemas.microsoft.com/office/drawing/2014/main" id="{F4755CEB-48FE-452B-AEF9-1EAFF25C7D78}"/>
                </a:ext>
              </a:extLst>
            </p:cNvPr>
            <p:cNvSpPr>
              <a:spLocks/>
            </p:cNvSpPr>
            <p:nvPr/>
          </p:nvSpPr>
          <p:spPr bwMode="auto">
            <a:xfrm>
              <a:off x="4748244" y="3701594"/>
              <a:ext cx="36780" cy="49512"/>
            </a:xfrm>
            <a:custGeom>
              <a:avLst/>
              <a:gdLst/>
              <a:ahLst/>
              <a:cxnLst>
                <a:cxn ang="0">
                  <a:pos x="1" y="17"/>
                </a:cxn>
                <a:cxn ang="0">
                  <a:pos x="1" y="17"/>
                </a:cxn>
                <a:cxn ang="0">
                  <a:pos x="6" y="35"/>
                </a:cxn>
                <a:cxn ang="0">
                  <a:pos x="6" y="35"/>
                </a:cxn>
                <a:cxn ang="0">
                  <a:pos x="13" y="30"/>
                </a:cxn>
                <a:cxn ang="0">
                  <a:pos x="13" y="30"/>
                </a:cxn>
                <a:cxn ang="0">
                  <a:pos x="17" y="27"/>
                </a:cxn>
                <a:cxn ang="0">
                  <a:pos x="21" y="20"/>
                </a:cxn>
                <a:cxn ang="0">
                  <a:pos x="26" y="12"/>
                </a:cxn>
                <a:cxn ang="0">
                  <a:pos x="21" y="9"/>
                </a:cxn>
                <a:cxn ang="0">
                  <a:pos x="21" y="9"/>
                </a:cxn>
                <a:cxn ang="0">
                  <a:pos x="21" y="7"/>
                </a:cxn>
                <a:cxn ang="0">
                  <a:pos x="21" y="0"/>
                </a:cxn>
                <a:cxn ang="0">
                  <a:pos x="21" y="0"/>
                </a:cxn>
                <a:cxn ang="0">
                  <a:pos x="14" y="2"/>
                </a:cxn>
                <a:cxn ang="0">
                  <a:pos x="14" y="2"/>
                </a:cxn>
                <a:cxn ang="0">
                  <a:pos x="14" y="2"/>
                </a:cxn>
                <a:cxn ang="0">
                  <a:pos x="13" y="5"/>
                </a:cxn>
                <a:cxn ang="0">
                  <a:pos x="10" y="6"/>
                </a:cxn>
                <a:cxn ang="0">
                  <a:pos x="6" y="6"/>
                </a:cxn>
                <a:cxn ang="0">
                  <a:pos x="6" y="6"/>
                </a:cxn>
                <a:cxn ang="0">
                  <a:pos x="0" y="6"/>
                </a:cxn>
                <a:cxn ang="0">
                  <a:pos x="0" y="6"/>
                </a:cxn>
                <a:cxn ang="0">
                  <a:pos x="1" y="6"/>
                </a:cxn>
                <a:cxn ang="0">
                  <a:pos x="1" y="17"/>
                </a:cxn>
              </a:cxnLst>
              <a:rect l="0" t="0" r="r" b="b"/>
              <a:pathLst>
                <a:path w="26" h="35">
                  <a:moveTo>
                    <a:pt x="1" y="17"/>
                  </a:moveTo>
                  <a:lnTo>
                    <a:pt x="1" y="17"/>
                  </a:lnTo>
                  <a:lnTo>
                    <a:pt x="6" y="35"/>
                  </a:lnTo>
                  <a:lnTo>
                    <a:pt x="6" y="35"/>
                  </a:lnTo>
                  <a:lnTo>
                    <a:pt x="13" y="30"/>
                  </a:lnTo>
                  <a:lnTo>
                    <a:pt x="13" y="30"/>
                  </a:lnTo>
                  <a:lnTo>
                    <a:pt x="17" y="27"/>
                  </a:lnTo>
                  <a:lnTo>
                    <a:pt x="21" y="20"/>
                  </a:lnTo>
                  <a:lnTo>
                    <a:pt x="26" y="12"/>
                  </a:lnTo>
                  <a:lnTo>
                    <a:pt x="21" y="9"/>
                  </a:lnTo>
                  <a:lnTo>
                    <a:pt x="21" y="9"/>
                  </a:lnTo>
                  <a:lnTo>
                    <a:pt x="21" y="7"/>
                  </a:lnTo>
                  <a:lnTo>
                    <a:pt x="21" y="0"/>
                  </a:lnTo>
                  <a:lnTo>
                    <a:pt x="21" y="0"/>
                  </a:lnTo>
                  <a:lnTo>
                    <a:pt x="14" y="2"/>
                  </a:lnTo>
                  <a:lnTo>
                    <a:pt x="14" y="2"/>
                  </a:lnTo>
                  <a:lnTo>
                    <a:pt x="14" y="2"/>
                  </a:lnTo>
                  <a:lnTo>
                    <a:pt x="13" y="5"/>
                  </a:lnTo>
                  <a:lnTo>
                    <a:pt x="10" y="6"/>
                  </a:lnTo>
                  <a:lnTo>
                    <a:pt x="6" y="6"/>
                  </a:lnTo>
                  <a:lnTo>
                    <a:pt x="6" y="6"/>
                  </a:lnTo>
                  <a:lnTo>
                    <a:pt x="0" y="6"/>
                  </a:lnTo>
                  <a:lnTo>
                    <a:pt x="0" y="6"/>
                  </a:lnTo>
                  <a:lnTo>
                    <a:pt x="1" y="6"/>
                  </a:lnTo>
                  <a:lnTo>
                    <a:pt x="1" y="17"/>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3" name="Freeform 346">
              <a:extLst>
                <a:ext uri="{FF2B5EF4-FFF2-40B4-BE49-F238E27FC236}">
                  <a16:creationId xmlns:a16="http://schemas.microsoft.com/office/drawing/2014/main" id="{691580C4-376A-4465-AA4F-413644E7EBDB}"/>
                </a:ext>
              </a:extLst>
            </p:cNvPr>
            <p:cNvSpPr>
              <a:spLocks/>
            </p:cNvSpPr>
            <p:nvPr/>
          </p:nvSpPr>
          <p:spPr bwMode="auto">
            <a:xfrm>
              <a:off x="4772293" y="3889740"/>
              <a:ext cx="239073" cy="390438"/>
            </a:xfrm>
            <a:custGeom>
              <a:avLst/>
              <a:gdLst/>
              <a:ahLst/>
              <a:cxnLst>
                <a:cxn ang="0">
                  <a:pos x="165" y="47"/>
                </a:cxn>
                <a:cxn ang="0">
                  <a:pos x="164" y="1"/>
                </a:cxn>
                <a:cxn ang="0">
                  <a:pos x="152" y="5"/>
                </a:cxn>
                <a:cxn ang="0">
                  <a:pos x="141" y="11"/>
                </a:cxn>
                <a:cxn ang="0">
                  <a:pos x="132" y="14"/>
                </a:cxn>
                <a:cxn ang="0">
                  <a:pos x="124" y="12"/>
                </a:cxn>
                <a:cxn ang="0">
                  <a:pos x="120" y="20"/>
                </a:cxn>
                <a:cxn ang="0">
                  <a:pos x="104" y="20"/>
                </a:cxn>
                <a:cxn ang="0">
                  <a:pos x="94" y="20"/>
                </a:cxn>
                <a:cxn ang="0">
                  <a:pos x="88" y="15"/>
                </a:cxn>
                <a:cxn ang="0">
                  <a:pos x="73" y="17"/>
                </a:cxn>
                <a:cxn ang="0">
                  <a:pos x="71" y="27"/>
                </a:cxn>
                <a:cxn ang="0">
                  <a:pos x="80" y="57"/>
                </a:cxn>
                <a:cxn ang="0">
                  <a:pos x="91" y="69"/>
                </a:cxn>
                <a:cxn ang="0">
                  <a:pos x="90" y="82"/>
                </a:cxn>
                <a:cxn ang="0">
                  <a:pos x="81" y="92"/>
                </a:cxn>
                <a:cxn ang="0">
                  <a:pos x="80" y="108"/>
                </a:cxn>
                <a:cxn ang="0">
                  <a:pos x="71" y="99"/>
                </a:cxn>
                <a:cxn ang="0">
                  <a:pos x="66" y="79"/>
                </a:cxn>
                <a:cxn ang="0">
                  <a:pos x="67" y="65"/>
                </a:cxn>
                <a:cxn ang="0">
                  <a:pos x="56" y="65"/>
                </a:cxn>
                <a:cxn ang="0">
                  <a:pos x="44" y="58"/>
                </a:cxn>
                <a:cxn ang="0">
                  <a:pos x="4" y="91"/>
                </a:cxn>
                <a:cxn ang="0">
                  <a:pos x="24" y="95"/>
                </a:cxn>
                <a:cxn ang="0">
                  <a:pos x="43" y="102"/>
                </a:cxn>
                <a:cxn ang="0">
                  <a:pos x="44" y="126"/>
                </a:cxn>
                <a:cxn ang="0">
                  <a:pos x="39" y="138"/>
                </a:cxn>
                <a:cxn ang="0">
                  <a:pos x="41" y="145"/>
                </a:cxn>
                <a:cxn ang="0">
                  <a:pos x="44" y="153"/>
                </a:cxn>
                <a:cxn ang="0">
                  <a:pos x="36" y="165"/>
                </a:cxn>
                <a:cxn ang="0">
                  <a:pos x="34" y="176"/>
                </a:cxn>
                <a:cxn ang="0">
                  <a:pos x="16" y="197"/>
                </a:cxn>
                <a:cxn ang="0">
                  <a:pos x="20" y="213"/>
                </a:cxn>
                <a:cxn ang="0">
                  <a:pos x="26" y="227"/>
                </a:cxn>
                <a:cxn ang="0">
                  <a:pos x="27" y="257"/>
                </a:cxn>
                <a:cxn ang="0">
                  <a:pos x="41" y="274"/>
                </a:cxn>
                <a:cxn ang="0">
                  <a:pos x="41" y="263"/>
                </a:cxn>
                <a:cxn ang="0">
                  <a:pos x="36" y="260"/>
                </a:cxn>
                <a:cxn ang="0">
                  <a:pos x="51" y="246"/>
                </a:cxn>
                <a:cxn ang="0">
                  <a:pos x="80" y="233"/>
                </a:cxn>
                <a:cxn ang="0">
                  <a:pos x="81" y="217"/>
                </a:cxn>
                <a:cxn ang="0">
                  <a:pos x="83" y="202"/>
                </a:cxn>
                <a:cxn ang="0">
                  <a:pos x="78" y="179"/>
                </a:cxn>
                <a:cxn ang="0">
                  <a:pos x="73" y="165"/>
                </a:cxn>
                <a:cxn ang="0">
                  <a:pos x="74" y="153"/>
                </a:cxn>
                <a:cxn ang="0">
                  <a:pos x="83" y="145"/>
                </a:cxn>
                <a:cxn ang="0">
                  <a:pos x="91" y="139"/>
                </a:cxn>
                <a:cxn ang="0">
                  <a:pos x="103" y="128"/>
                </a:cxn>
                <a:cxn ang="0">
                  <a:pos x="120" y="113"/>
                </a:cxn>
                <a:cxn ang="0">
                  <a:pos x="144" y="104"/>
                </a:cxn>
                <a:cxn ang="0">
                  <a:pos x="169" y="74"/>
                </a:cxn>
              </a:cxnLst>
              <a:rect l="0" t="0" r="r" b="b"/>
              <a:pathLst>
                <a:path w="169" h="276">
                  <a:moveTo>
                    <a:pt x="169" y="71"/>
                  </a:moveTo>
                  <a:lnTo>
                    <a:pt x="169" y="71"/>
                  </a:lnTo>
                  <a:lnTo>
                    <a:pt x="167" y="57"/>
                  </a:lnTo>
                  <a:lnTo>
                    <a:pt x="165" y="47"/>
                  </a:lnTo>
                  <a:lnTo>
                    <a:pt x="165" y="40"/>
                  </a:lnTo>
                  <a:lnTo>
                    <a:pt x="165" y="40"/>
                  </a:lnTo>
                  <a:lnTo>
                    <a:pt x="165" y="21"/>
                  </a:lnTo>
                  <a:lnTo>
                    <a:pt x="164" y="1"/>
                  </a:lnTo>
                  <a:lnTo>
                    <a:pt x="164" y="1"/>
                  </a:lnTo>
                  <a:lnTo>
                    <a:pt x="164" y="0"/>
                  </a:lnTo>
                  <a:lnTo>
                    <a:pt x="164" y="0"/>
                  </a:lnTo>
                  <a:lnTo>
                    <a:pt x="152" y="5"/>
                  </a:lnTo>
                  <a:lnTo>
                    <a:pt x="147" y="10"/>
                  </a:lnTo>
                  <a:lnTo>
                    <a:pt x="147" y="10"/>
                  </a:lnTo>
                  <a:lnTo>
                    <a:pt x="145" y="11"/>
                  </a:lnTo>
                  <a:lnTo>
                    <a:pt x="141" y="11"/>
                  </a:lnTo>
                  <a:lnTo>
                    <a:pt x="138" y="11"/>
                  </a:lnTo>
                  <a:lnTo>
                    <a:pt x="135" y="12"/>
                  </a:lnTo>
                  <a:lnTo>
                    <a:pt x="135" y="12"/>
                  </a:lnTo>
                  <a:lnTo>
                    <a:pt x="132" y="14"/>
                  </a:lnTo>
                  <a:lnTo>
                    <a:pt x="130" y="14"/>
                  </a:lnTo>
                  <a:lnTo>
                    <a:pt x="125" y="12"/>
                  </a:lnTo>
                  <a:lnTo>
                    <a:pt x="125" y="12"/>
                  </a:lnTo>
                  <a:lnTo>
                    <a:pt x="124" y="12"/>
                  </a:lnTo>
                  <a:lnTo>
                    <a:pt x="122" y="14"/>
                  </a:lnTo>
                  <a:lnTo>
                    <a:pt x="121" y="18"/>
                  </a:lnTo>
                  <a:lnTo>
                    <a:pt x="121" y="18"/>
                  </a:lnTo>
                  <a:lnTo>
                    <a:pt x="120" y="20"/>
                  </a:lnTo>
                  <a:lnTo>
                    <a:pt x="117" y="20"/>
                  </a:lnTo>
                  <a:lnTo>
                    <a:pt x="111" y="20"/>
                  </a:lnTo>
                  <a:lnTo>
                    <a:pt x="111" y="20"/>
                  </a:lnTo>
                  <a:lnTo>
                    <a:pt x="104" y="20"/>
                  </a:lnTo>
                  <a:lnTo>
                    <a:pt x="97" y="21"/>
                  </a:lnTo>
                  <a:lnTo>
                    <a:pt x="97" y="21"/>
                  </a:lnTo>
                  <a:lnTo>
                    <a:pt x="95" y="21"/>
                  </a:lnTo>
                  <a:lnTo>
                    <a:pt x="94" y="20"/>
                  </a:lnTo>
                  <a:lnTo>
                    <a:pt x="94" y="18"/>
                  </a:lnTo>
                  <a:lnTo>
                    <a:pt x="93" y="17"/>
                  </a:lnTo>
                  <a:lnTo>
                    <a:pt x="93" y="17"/>
                  </a:lnTo>
                  <a:lnTo>
                    <a:pt x="88" y="15"/>
                  </a:lnTo>
                  <a:lnTo>
                    <a:pt x="87" y="17"/>
                  </a:lnTo>
                  <a:lnTo>
                    <a:pt x="83" y="18"/>
                  </a:lnTo>
                  <a:lnTo>
                    <a:pt x="83" y="18"/>
                  </a:lnTo>
                  <a:lnTo>
                    <a:pt x="73" y="17"/>
                  </a:lnTo>
                  <a:lnTo>
                    <a:pt x="73" y="17"/>
                  </a:lnTo>
                  <a:lnTo>
                    <a:pt x="73" y="22"/>
                  </a:lnTo>
                  <a:lnTo>
                    <a:pt x="73" y="22"/>
                  </a:lnTo>
                  <a:lnTo>
                    <a:pt x="71" y="27"/>
                  </a:lnTo>
                  <a:lnTo>
                    <a:pt x="73" y="31"/>
                  </a:lnTo>
                  <a:lnTo>
                    <a:pt x="74" y="40"/>
                  </a:lnTo>
                  <a:lnTo>
                    <a:pt x="77" y="49"/>
                  </a:lnTo>
                  <a:lnTo>
                    <a:pt x="80" y="57"/>
                  </a:lnTo>
                  <a:lnTo>
                    <a:pt x="80" y="57"/>
                  </a:lnTo>
                  <a:lnTo>
                    <a:pt x="90" y="67"/>
                  </a:lnTo>
                  <a:lnTo>
                    <a:pt x="90" y="67"/>
                  </a:lnTo>
                  <a:lnTo>
                    <a:pt x="91" y="69"/>
                  </a:lnTo>
                  <a:lnTo>
                    <a:pt x="91" y="72"/>
                  </a:lnTo>
                  <a:lnTo>
                    <a:pt x="90" y="75"/>
                  </a:lnTo>
                  <a:lnTo>
                    <a:pt x="90" y="82"/>
                  </a:lnTo>
                  <a:lnTo>
                    <a:pt x="90" y="82"/>
                  </a:lnTo>
                  <a:lnTo>
                    <a:pt x="88" y="88"/>
                  </a:lnTo>
                  <a:lnTo>
                    <a:pt x="87" y="91"/>
                  </a:lnTo>
                  <a:lnTo>
                    <a:pt x="84" y="91"/>
                  </a:lnTo>
                  <a:lnTo>
                    <a:pt x="81" y="92"/>
                  </a:lnTo>
                  <a:lnTo>
                    <a:pt x="81" y="92"/>
                  </a:lnTo>
                  <a:lnTo>
                    <a:pt x="78" y="96"/>
                  </a:lnTo>
                  <a:lnTo>
                    <a:pt x="78" y="101"/>
                  </a:lnTo>
                  <a:lnTo>
                    <a:pt x="80" y="108"/>
                  </a:lnTo>
                  <a:lnTo>
                    <a:pt x="80" y="108"/>
                  </a:lnTo>
                  <a:lnTo>
                    <a:pt x="78" y="108"/>
                  </a:lnTo>
                  <a:lnTo>
                    <a:pt x="77" y="105"/>
                  </a:lnTo>
                  <a:lnTo>
                    <a:pt x="71" y="99"/>
                  </a:lnTo>
                  <a:lnTo>
                    <a:pt x="64" y="88"/>
                  </a:lnTo>
                  <a:lnTo>
                    <a:pt x="64" y="88"/>
                  </a:lnTo>
                  <a:lnTo>
                    <a:pt x="64" y="84"/>
                  </a:lnTo>
                  <a:lnTo>
                    <a:pt x="66" y="79"/>
                  </a:lnTo>
                  <a:lnTo>
                    <a:pt x="67" y="72"/>
                  </a:lnTo>
                  <a:lnTo>
                    <a:pt x="68" y="67"/>
                  </a:lnTo>
                  <a:lnTo>
                    <a:pt x="68" y="67"/>
                  </a:lnTo>
                  <a:lnTo>
                    <a:pt x="67" y="65"/>
                  </a:lnTo>
                  <a:lnTo>
                    <a:pt x="66" y="64"/>
                  </a:lnTo>
                  <a:lnTo>
                    <a:pt x="61" y="64"/>
                  </a:lnTo>
                  <a:lnTo>
                    <a:pt x="56" y="65"/>
                  </a:lnTo>
                  <a:lnTo>
                    <a:pt x="56" y="65"/>
                  </a:lnTo>
                  <a:lnTo>
                    <a:pt x="53" y="64"/>
                  </a:lnTo>
                  <a:lnTo>
                    <a:pt x="49" y="61"/>
                  </a:lnTo>
                  <a:lnTo>
                    <a:pt x="44" y="58"/>
                  </a:lnTo>
                  <a:lnTo>
                    <a:pt x="44" y="58"/>
                  </a:lnTo>
                  <a:lnTo>
                    <a:pt x="0" y="74"/>
                  </a:lnTo>
                  <a:lnTo>
                    <a:pt x="3" y="85"/>
                  </a:lnTo>
                  <a:lnTo>
                    <a:pt x="2" y="85"/>
                  </a:lnTo>
                  <a:lnTo>
                    <a:pt x="4" y="91"/>
                  </a:lnTo>
                  <a:lnTo>
                    <a:pt x="4" y="91"/>
                  </a:lnTo>
                  <a:lnTo>
                    <a:pt x="12" y="92"/>
                  </a:lnTo>
                  <a:lnTo>
                    <a:pt x="19" y="94"/>
                  </a:lnTo>
                  <a:lnTo>
                    <a:pt x="24" y="95"/>
                  </a:lnTo>
                  <a:lnTo>
                    <a:pt x="24" y="95"/>
                  </a:lnTo>
                  <a:lnTo>
                    <a:pt x="30" y="98"/>
                  </a:lnTo>
                  <a:lnTo>
                    <a:pt x="36" y="99"/>
                  </a:lnTo>
                  <a:lnTo>
                    <a:pt x="43" y="102"/>
                  </a:lnTo>
                  <a:lnTo>
                    <a:pt x="43" y="102"/>
                  </a:lnTo>
                  <a:lnTo>
                    <a:pt x="44" y="105"/>
                  </a:lnTo>
                  <a:lnTo>
                    <a:pt x="44" y="112"/>
                  </a:lnTo>
                  <a:lnTo>
                    <a:pt x="44" y="126"/>
                  </a:lnTo>
                  <a:lnTo>
                    <a:pt x="44" y="126"/>
                  </a:lnTo>
                  <a:lnTo>
                    <a:pt x="43" y="132"/>
                  </a:lnTo>
                  <a:lnTo>
                    <a:pt x="40" y="135"/>
                  </a:lnTo>
                  <a:lnTo>
                    <a:pt x="39" y="138"/>
                  </a:lnTo>
                  <a:lnTo>
                    <a:pt x="39" y="139"/>
                  </a:lnTo>
                  <a:lnTo>
                    <a:pt x="40" y="141"/>
                  </a:lnTo>
                  <a:lnTo>
                    <a:pt x="40" y="141"/>
                  </a:lnTo>
                  <a:lnTo>
                    <a:pt x="41" y="145"/>
                  </a:lnTo>
                  <a:lnTo>
                    <a:pt x="43" y="149"/>
                  </a:lnTo>
                  <a:lnTo>
                    <a:pt x="43" y="152"/>
                  </a:lnTo>
                  <a:lnTo>
                    <a:pt x="44" y="153"/>
                  </a:lnTo>
                  <a:lnTo>
                    <a:pt x="44" y="153"/>
                  </a:lnTo>
                  <a:lnTo>
                    <a:pt x="46" y="153"/>
                  </a:lnTo>
                  <a:lnTo>
                    <a:pt x="46" y="155"/>
                  </a:lnTo>
                  <a:lnTo>
                    <a:pt x="43" y="159"/>
                  </a:lnTo>
                  <a:lnTo>
                    <a:pt x="36" y="165"/>
                  </a:lnTo>
                  <a:lnTo>
                    <a:pt x="36" y="165"/>
                  </a:lnTo>
                  <a:lnTo>
                    <a:pt x="34" y="168"/>
                  </a:lnTo>
                  <a:lnTo>
                    <a:pt x="34" y="172"/>
                  </a:lnTo>
                  <a:lnTo>
                    <a:pt x="34" y="176"/>
                  </a:lnTo>
                  <a:lnTo>
                    <a:pt x="31" y="180"/>
                  </a:lnTo>
                  <a:lnTo>
                    <a:pt x="31" y="180"/>
                  </a:lnTo>
                  <a:lnTo>
                    <a:pt x="24" y="189"/>
                  </a:lnTo>
                  <a:lnTo>
                    <a:pt x="16" y="197"/>
                  </a:lnTo>
                  <a:lnTo>
                    <a:pt x="16" y="197"/>
                  </a:lnTo>
                  <a:lnTo>
                    <a:pt x="16" y="197"/>
                  </a:lnTo>
                  <a:lnTo>
                    <a:pt x="16" y="197"/>
                  </a:lnTo>
                  <a:lnTo>
                    <a:pt x="20" y="213"/>
                  </a:lnTo>
                  <a:lnTo>
                    <a:pt x="23" y="222"/>
                  </a:lnTo>
                  <a:lnTo>
                    <a:pt x="24" y="226"/>
                  </a:lnTo>
                  <a:lnTo>
                    <a:pt x="26" y="227"/>
                  </a:lnTo>
                  <a:lnTo>
                    <a:pt x="26" y="227"/>
                  </a:lnTo>
                  <a:lnTo>
                    <a:pt x="27" y="229"/>
                  </a:lnTo>
                  <a:lnTo>
                    <a:pt x="29" y="233"/>
                  </a:lnTo>
                  <a:lnTo>
                    <a:pt x="29" y="243"/>
                  </a:lnTo>
                  <a:lnTo>
                    <a:pt x="27" y="257"/>
                  </a:lnTo>
                  <a:lnTo>
                    <a:pt x="27" y="257"/>
                  </a:lnTo>
                  <a:lnTo>
                    <a:pt x="30" y="276"/>
                  </a:lnTo>
                  <a:lnTo>
                    <a:pt x="30" y="276"/>
                  </a:lnTo>
                  <a:lnTo>
                    <a:pt x="41" y="274"/>
                  </a:lnTo>
                  <a:lnTo>
                    <a:pt x="41" y="274"/>
                  </a:lnTo>
                  <a:lnTo>
                    <a:pt x="43" y="266"/>
                  </a:lnTo>
                  <a:lnTo>
                    <a:pt x="43" y="266"/>
                  </a:lnTo>
                  <a:lnTo>
                    <a:pt x="41" y="263"/>
                  </a:lnTo>
                  <a:lnTo>
                    <a:pt x="40" y="261"/>
                  </a:lnTo>
                  <a:lnTo>
                    <a:pt x="37" y="261"/>
                  </a:lnTo>
                  <a:lnTo>
                    <a:pt x="36" y="260"/>
                  </a:lnTo>
                  <a:lnTo>
                    <a:pt x="36" y="260"/>
                  </a:lnTo>
                  <a:lnTo>
                    <a:pt x="36" y="259"/>
                  </a:lnTo>
                  <a:lnTo>
                    <a:pt x="37" y="256"/>
                  </a:lnTo>
                  <a:lnTo>
                    <a:pt x="43" y="251"/>
                  </a:lnTo>
                  <a:lnTo>
                    <a:pt x="51" y="246"/>
                  </a:lnTo>
                  <a:lnTo>
                    <a:pt x="61" y="242"/>
                  </a:lnTo>
                  <a:lnTo>
                    <a:pt x="61" y="242"/>
                  </a:lnTo>
                  <a:lnTo>
                    <a:pt x="76" y="236"/>
                  </a:lnTo>
                  <a:lnTo>
                    <a:pt x="80" y="233"/>
                  </a:lnTo>
                  <a:lnTo>
                    <a:pt x="81" y="229"/>
                  </a:lnTo>
                  <a:lnTo>
                    <a:pt x="81" y="229"/>
                  </a:lnTo>
                  <a:lnTo>
                    <a:pt x="81" y="224"/>
                  </a:lnTo>
                  <a:lnTo>
                    <a:pt x="81" y="217"/>
                  </a:lnTo>
                  <a:lnTo>
                    <a:pt x="81" y="212"/>
                  </a:lnTo>
                  <a:lnTo>
                    <a:pt x="83" y="206"/>
                  </a:lnTo>
                  <a:lnTo>
                    <a:pt x="83" y="206"/>
                  </a:lnTo>
                  <a:lnTo>
                    <a:pt x="83" y="202"/>
                  </a:lnTo>
                  <a:lnTo>
                    <a:pt x="83" y="199"/>
                  </a:lnTo>
                  <a:lnTo>
                    <a:pt x="80" y="186"/>
                  </a:lnTo>
                  <a:lnTo>
                    <a:pt x="80" y="186"/>
                  </a:lnTo>
                  <a:lnTo>
                    <a:pt x="78" y="179"/>
                  </a:lnTo>
                  <a:lnTo>
                    <a:pt x="76" y="173"/>
                  </a:lnTo>
                  <a:lnTo>
                    <a:pt x="74" y="169"/>
                  </a:lnTo>
                  <a:lnTo>
                    <a:pt x="73" y="165"/>
                  </a:lnTo>
                  <a:lnTo>
                    <a:pt x="73" y="165"/>
                  </a:lnTo>
                  <a:lnTo>
                    <a:pt x="71" y="160"/>
                  </a:lnTo>
                  <a:lnTo>
                    <a:pt x="71" y="156"/>
                  </a:lnTo>
                  <a:lnTo>
                    <a:pt x="73" y="155"/>
                  </a:lnTo>
                  <a:lnTo>
                    <a:pt x="74" y="153"/>
                  </a:lnTo>
                  <a:lnTo>
                    <a:pt x="74" y="153"/>
                  </a:lnTo>
                  <a:lnTo>
                    <a:pt x="77" y="153"/>
                  </a:lnTo>
                  <a:lnTo>
                    <a:pt x="78" y="152"/>
                  </a:lnTo>
                  <a:lnTo>
                    <a:pt x="83" y="145"/>
                  </a:lnTo>
                  <a:lnTo>
                    <a:pt x="83" y="145"/>
                  </a:lnTo>
                  <a:lnTo>
                    <a:pt x="84" y="142"/>
                  </a:lnTo>
                  <a:lnTo>
                    <a:pt x="87" y="139"/>
                  </a:lnTo>
                  <a:lnTo>
                    <a:pt x="91" y="139"/>
                  </a:lnTo>
                  <a:lnTo>
                    <a:pt x="95" y="136"/>
                  </a:lnTo>
                  <a:lnTo>
                    <a:pt x="95" y="136"/>
                  </a:lnTo>
                  <a:lnTo>
                    <a:pt x="100" y="132"/>
                  </a:lnTo>
                  <a:lnTo>
                    <a:pt x="103" y="128"/>
                  </a:lnTo>
                  <a:lnTo>
                    <a:pt x="107" y="123"/>
                  </a:lnTo>
                  <a:lnTo>
                    <a:pt x="113" y="118"/>
                  </a:lnTo>
                  <a:lnTo>
                    <a:pt x="113" y="118"/>
                  </a:lnTo>
                  <a:lnTo>
                    <a:pt x="120" y="113"/>
                  </a:lnTo>
                  <a:lnTo>
                    <a:pt x="128" y="111"/>
                  </a:lnTo>
                  <a:lnTo>
                    <a:pt x="135" y="108"/>
                  </a:lnTo>
                  <a:lnTo>
                    <a:pt x="144" y="104"/>
                  </a:lnTo>
                  <a:lnTo>
                    <a:pt x="144" y="104"/>
                  </a:lnTo>
                  <a:lnTo>
                    <a:pt x="152" y="96"/>
                  </a:lnTo>
                  <a:lnTo>
                    <a:pt x="161" y="86"/>
                  </a:lnTo>
                  <a:lnTo>
                    <a:pt x="167" y="76"/>
                  </a:lnTo>
                  <a:lnTo>
                    <a:pt x="169" y="74"/>
                  </a:lnTo>
                  <a:lnTo>
                    <a:pt x="169" y="71"/>
                  </a:lnTo>
                  <a:lnTo>
                    <a:pt x="169" y="7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4" name="Freeform 347">
              <a:extLst>
                <a:ext uri="{FF2B5EF4-FFF2-40B4-BE49-F238E27FC236}">
                  <a16:creationId xmlns:a16="http://schemas.microsoft.com/office/drawing/2014/main" id="{E89F3066-6E55-45A1-B43B-18772E2D8979}"/>
                </a:ext>
              </a:extLst>
            </p:cNvPr>
            <p:cNvSpPr>
              <a:spLocks/>
            </p:cNvSpPr>
            <p:nvPr/>
          </p:nvSpPr>
          <p:spPr bwMode="auto">
            <a:xfrm>
              <a:off x="4756732" y="3670472"/>
              <a:ext cx="247560" cy="248975"/>
            </a:xfrm>
            <a:custGeom>
              <a:avLst/>
              <a:gdLst/>
              <a:ahLst/>
              <a:cxnLst>
                <a:cxn ang="0">
                  <a:pos x="162" y="135"/>
                </a:cxn>
                <a:cxn ang="0">
                  <a:pos x="158" y="125"/>
                </a:cxn>
                <a:cxn ang="0">
                  <a:pos x="156" y="112"/>
                </a:cxn>
                <a:cxn ang="0">
                  <a:pos x="155" y="109"/>
                </a:cxn>
                <a:cxn ang="0">
                  <a:pos x="159" y="99"/>
                </a:cxn>
                <a:cxn ang="0">
                  <a:pos x="156" y="94"/>
                </a:cxn>
                <a:cxn ang="0">
                  <a:pos x="151" y="85"/>
                </a:cxn>
                <a:cxn ang="0">
                  <a:pos x="156" y="61"/>
                </a:cxn>
                <a:cxn ang="0">
                  <a:pos x="131" y="32"/>
                </a:cxn>
                <a:cxn ang="0">
                  <a:pos x="69" y="5"/>
                </a:cxn>
                <a:cxn ang="0">
                  <a:pos x="62" y="15"/>
                </a:cxn>
                <a:cxn ang="0">
                  <a:pos x="61" y="18"/>
                </a:cxn>
                <a:cxn ang="0">
                  <a:pos x="65" y="24"/>
                </a:cxn>
                <a:cxn ang="0">
                  <a:pos x="58" y="25"/>
                </a:cxn>
                <a:cxn ang="0">
                  <a:pos x="38" y="24"/>
                </a:cxn>
                <a:cxn ang="0">
                  <a:pos x="34" y="22"/>
                </a:cxn>
                <a:cxn ang="0">
                  <a:pos x="38" y="0"/>
                </a:cxn>
                <a:cxn ang="0">
                  <a:pos x="17" y="2"/>
                </a:cxn>
                <a:cxn ang="0">
                  <a:pos x="21" y="12"/>
                </a:cxn>
                <a:cxn ang="0">
                  <a:pos x="21" y="20"/>
                </a:cxn>
                <a:cxn ang="0">
                  <a:pos x="15" y="22"/>
                </a:cxn>
                <a:cxn ang="0">
                  <a:pos x="20" y="34"/>
                </a:cxn>
                <a:cxn ang="0">
                  <a:pos x="11" y="49"/>
                </a:cxn>
                <a:cxn ang="0">
                  <a:pos x="0" y="57"/>
                </a:cxn>
                <a:cxn ang="0">
                  <a:pos x="7" y="82"/>
                </a:cxn>
                <a:cxn ang="0">
                  <a:pos x="14" y="94"/>
                </a:cxn>
                <a:cxn ang="0">
                  <a:pos x="18" y="108"/>
                </a:cxn>
                <a:cxn ang="0">
                  <a:pos x="24" y="121"/>
                </a:cxn>
                <a:cxn ang="0">
                  <a:pos x="20" y="122"/>
                </a:cxn>
                <a:cxn ang="0">
                  <a:pos x="14" y="115"/>
                </a:cxn>
                <a:cxn ang="0">
                  <a:pos x="11" y="118"/>
                </a:cxn>
                <a:cxn ang="0">
                  <a:pos x="24" y="125"/>
                </a:cxn>
                <a:cxn ang="0">
                  <a:pos x="31" y="126"/>
                </a:cxn>
                <a:cxn ang="0">
                  <a:pos x="50" y="133"/>
                </a:cxn>
                <a:cxn ang="0">
                  <a:pos x="58" y="139"/>
                </a:cxn>
                <a:cxn ang="0">
                  <a:pos x="71" y="140"/>
                </a:cxn>
                <a:cxn ang="0">
                  <a:pos x="72" y="139"/>
                </a:cxn>
                <a:cxn ang="0">
                  <a:pos x="81" y="152"/>
                </a:cxn>
                <a:cxn ang="0">
                  <a:pos x="84" y="172"/>
                </a:cxn>
                <a:cxn ang="0">
                  <a:pos x="98" y="172"/>
                </a:cxn>
                <a:cxn ang="0">
                  <a:pos x="104" y="172"/>
                </a:cxn>
                <a:cxn ang="0">
                  <a:pos x="106" y="176"/>
                </a:cxn>
                <a:cxn ang="0">
                  <a:pos x="115" y="175"/>
                </a:cxn>
                <a:cxn ang="0">
                  <a:pos x="128" y="175"/>
                </a:cxn>
                <a:cxn ang="0">
                  <a:pos x="132" y="173"/>
                </a:cxn>
                <a:cxn ang="0">
                  <a:pos x="136" y="167"/>
                </a:cxn>
                <a:cxn ang="0">
                  <a:pos x="143" y="169"/>
                </a:cxn>
                <a:cxn ang="0">
                  <a:pos x="149" y="166"/>
                </a:cxn>
                <a:cxn ang="0">
                  <a:pos x="158" y="165"/>
                </a:cxn>
                <a:cxn ang="0">
                  <a:pos x="175" y="155"/>
                </a:cxn>
                <a:cxn ang="0">
                  <a:pos x="172" y="150"/>
                </a:cxn>
                <a:cxn ang="0">
                  <a:pos x="163" y="143"/>
                </a:cxn>
              </a:cxnLst>
              <a:rect l="0" t="0" r="r" b="b"/>
              <a:pathLst>
                <a:path w="175" h="176">
                  <a:moveTo>
                    <a:pt x="163" y="140"/>
                  </a:moveTo>
                  <a:lnTo>
                    <a:pt x="163" y="140"/>
                  </a:lnTo>
                  <a:lnTo>
                    <a:pt x="162" y="135"/>
                  </a:lnTo>
                  <a:lnTo>
                    <a:pt x="161" y="132"/>
                  </a:lnTo>
                  <a:lnTo>
                    <a:pt x="158" y="129"/>
                  </a:lnTo>
                  <a:lnTo>
                    <a:pt x="158" y="125"/>
                  </a:lnTo>
                  <a:lnTo>
                    <a:pt x="158" y="125"/>
                  </a:lnTo>
                  <a:lnTo>
                    <a:pt x="158" y="116"/>
                  </a:lnTo>
                  <a:lnTo>
                    <a:pt x="156" y="112"/>
                  </a:lnTo>
                  <a:lnTo>
                    <a:pt x="156" y="111"/>
                  </a:lnTo>
                  <a:lnTo>
                    <a:pt x="156" y="111"/>
                  </a:lnTo>
                  <a:lnTo>
                    <a:pt x="155" y="109"/>
                  </a:lnTo>
                  <a:lnTo>
                    <a:pt x="155" y="106"/>
                  </a:lnTo>
                  <a:lnTo>
                    <a:pt x="159" y="99"/>
                  </a:lnTo>
                  <a:lnTo>
                    <a:pt x="159" y="99"/>
                  </a:lnTo>
                  <a:lnTo>
                    <a:pt x="159" y="98"/>
                  </a:lnTo>
                  <a:lnTo>
                    <a:pt x="159" y="95"/>
                  </a:lnTo>
                  <a:lnTo>
                    <a:pt x="156" y="94"/>
                  </a:lnTo>
                  <a:lnTo>
                    <a:pt x="152" y="89"/>
                  </a:lnTo>
                  <a:lnTo>
                    <a:pt x="151" y="85"/>
                  </a:lnTo>
                  <a:lnTo>
                    <a:pt x="151" y="85"/>
                  </a:lnTo>
                  <a:lnTo>
                    <a:pt x="151" y="82"/>
                  </a:lnTo>
                  <a:lnTo>
                    <a:pt x="152" y="76"/>
                  </a:lnTo>
                  <a:lnTo>
                    <a:pt x="156" y="61"/>
                  </a:lnTo>
                  <a:lnTo>
                    <a:pt x="156" y="61"/>
                  </a:lnTo>
                  <a:lnTo>
                    <a:pt x="131" y="42"/>
                  </a:lnTo>
                  <a:lnTo>
                    <a:pt x="131" y="32"/>
                  </a:lnTo>
                  <a:lnTo>
                    <a:pt x="71" y="0"/>
                  </a:lnTo>
                  <a:lnTo>
                    <a:pt x="71" y="0"/>
                  </a:lnTo>
                  <a:lnTo>
                    <a:pt x="69" y="5"/>
                  </a:lnTo>
                  <a:lnTo>
                    <a:pt x="68" y="10"/>
                  </a:lnTo>
                  <a:lnTo>
                    <a:pt x="65" y="12"/>
                  </a:lnTo>
                  <a:lnTo>
                    <a:pt x="62" y="15"/>
                  </a:lnTo>
                  <a:lnTo>
                    <a:pt x="62" y="15"/>
                  </a:lnTo>
                  <a:lnTo>
                    <a:pt x="61" y="17"/>
                  </a:lnTo>
                  <a:lnTo>
                    <a:pt x="61" y="18"/>
                  </a:lnTo>
                  <a:lnTo>
                    <a:pt x="64" y="21"/>
                  </a:lnTo>
                  <a:lnTo>
                    <a:pt x="65" y="24"/>
                  </a:lnTo>
                  <a:lnTo>
                    <a:pt x="65" y="24"/>
                  </a:lnTo>
                  <a:lnTo>
                    <a:pt x="64" y="25"/>
                  </a:lnTo>
                  <a:lnTo>
                    <a:pt x="64" y="25"/>
                  </a:lnTo>
                  <a:lnTo>
                    <a:pt x="58" y="25"/>
                  </a:lnTo>
                  <a:lnTo>
                    <a:pt x="52" y="24"/>
                  </a:lnTo>
                  <a:lnTo>
                    <a:pt x="44" y="22"/>
                  </a:lnTo>
                  <a:lnTo>
                    <a:pt x="38" y="24"/>
                  </a:lnTo>
                  <a:lnTo>
                    <a:pt x="38" y="24"/>
                  </a:lnTo>
                  <a:lnTo>
                    <a:pt x="35" y="24"/>
                  </a:lnTo>
                  <a:lnTo>
                    <a:pt x="34" y="22"/>
                  </a:lnTo>
                  <a:lnTo>
                    <a:pt x="34" y="17"/>
                  </a:lnTo>
                  <a:lnTo>
                    <a:pt x="35" y="8"/>
                  </a:lnTo>
                  <a:lnTo>
                    <a:pt x="38" y="0"/>
                  </a:lnTo>
                  <a:lnTo>
                    <a:pt x="24" y="0"/>
                  </a:lnTo>
                  <a:lnTo>
                    <a:pt x="24" y="0"/>
                  </a:lnTo>
                  <a:lnTo>
                    <a:pt x="17" y="2"/>
                  </a:lnTo>
                  <a:lnTo>
                    <a:pt x="20" y="10"/>
                  </a:lnTo>
                  <a:lnTo>
                    <a:pt x="20" y="10"/>
                  </a:lnTo>
                  <a:lnTo>
                    <a:pt x="21" y="12"/>
                  </a:lnTo>
                  <a:lnTo>
                    <a:pt x="21" y="17"/>
                  </a:lnTo>
                  <a:lnTo>
                    <a:pt x="21" y="20"/>
                  </a:lnTo>
                  <a:lnTo>
                    <a:pt x="21" y="20"/>
                  </a:lnTo>
                  <a:lnTo>
                    <a:pt x="20" y="22"/>
                  </a:lnTo>
                  <a:lnTo>
                    <a:pt x="15" y="22"/>
                  </a:lnTo>
                  <a:lnTo>
                    <a:pt x="15" y="22"/>
                  </a:lnTo>
                  <a:lnTo>
                    <a:pt x="15" y="29"/>
                  </a:lnTo>
                  <a:lnTo>
                    <a:pt x="15" y="31"/>
                  </a:lnTo>
                  <a:lnTo>
                    <a:pt x="20" y="34"/>
                  </a:lnTo>
                  <a:lnTo>
                    <a:pt x="20" y="34"/>
                  </a:lnTo>
                  <a:lnTo>
                    <a:pt x="15" y="42"/>
                  </a:lnTo>
                  <a:lnTo>
                    <a:pt x="11" y="49"/>
                  </a:lnTo>
                  <a:lnTo>
                    <a:pt x="7" y="52"/>
                  </a:lnTo>
                  <a:lnTo>
                    <a:pt x="7" y="52"/>
                  </a:lnTo>
                  <a:lnTo>
                    <a:pt x="0" y="57"/>
                  </a:lnTo>
                  <a:lnTo>
                    <a:pt x="0" y="57"/>
                  </a:lnTo>
                  <a:lnTo>
                    <a:pt x="4" y="75"/>
                  </a:lnTo>
                  <a:lnTo>
                    <a:pt x="7" y="82"/>
                  </a:lnTo>
                  <a:lnTo>
                    <a:pt x="10" y="88"/>
                  </a:lnTo>
                  <a:lnTo>
                    <a:pt x="10" y="88"/>
                  </a:lnTo>
                  <a:lnTo>
                    <a:pt x="14" y="94"/>
                  </a:lnTo>
                  <a:lnTo>
                    <a:pt x="17" y="99"/>
                  </a:lnTo>
                  <a:lnTo>
                    <a:pt x="18" y="108"/>
                  </a:lnTo>
                  <a:lnTo>
                    <a:pt x="18" y="108"/>
                  </a:lnTo>
                  <a:lnTo>
                    <a:pt x="23" y="116"/>
                  </a:lnTo>
                  <a:lnTo>
                    <a:pt x="24" y="119"/>
                  </a:lnTo>
                  <a:lnTo>
                    <a:pt x="24" y="121"/>
                  </a:lnTo>
                  <a:lnTo>
                    <a:pt x="23" y="121"/>
                  </a:lnTo>
                  <a:lnTo>
                    <a:pt x="23" y="121"/>
                  </a:lnTo>
                  <a:lnTo>
                    <a:pt x="20" y="122"/>
                  </a:lnTo>
                  <a:lnTo>
                    <a:pt x="18" y="121"/>
                  </a:lnTo>
                  <a:lnTo>
                    <a:pt x="14" y="115"/>
                  </a:lnTo>
                  <a:lnTo>
                    <a:pt x="14" y="115"/>
                  </a:lnTo>
                  <a:lnTo>
                    <a:pt x="13" y="116"/>
                  </a:lnTo>
                  <a:lnTo>
                    <a:pt x="13" y="116"/>
                  </a:lnTo>
                  <a:lnTo>
                    <a:pt x="11" y="118"/>
                  </a:lnTo>
                  <a:lnTo>
                    <a:pt x="11" y="118"/>
                  </a:lnTo>
                  <a:lnTo>
                    <a:pt x="18" y="122"/>
                  </a:lnTo>
                  <a:lnTo>
                    <a:pt x="24" y="125"/>
                  </a:lnTo>
                  <a:lnTo>
                    <a:pt x="24" y="125"/>
                  </a:lnTo>
                  <a:lnTo>
                    <a:pt x="27" y="125"/>
                  </a:lnTo>
                  <a:lnTo>
                    <a:pt x="31" y="126"/>
                  </a:lnTo>
                  <a:lnTo>
                    <a:pt x="38" y="130"/>
                  </a:lnTo>
                  <a:lnTo>
                    <a:pt x="38" y="130"/>
                  </a:lnTo>
                  <a:lnTo>
                    <a:pt x="50" y="133"/>
                  </a:lnTo>
                  <a:lnTo>
                    <a:pt x="55" y="136"/>
                  </a:lnTo>
                  <a:lnTo>
                    <a:pt x="58" y="139"/>
                  </a:lnTo>
                  <a:lnTo>
                    <a:pt x="58" y="139"/>
                  </a:lnTo>
                  <a:lnTo>
                    <a:pt x="60" y="140"/>
                  </a:lnTo>
                  <a:lnTo>
                    <a:pt x="60" y="140"/>
                  </a:lnTo>
                  <a:lnTo>
                    <a:pt x="71" y="140"/>
                  </a:lnTo>
                  <a:lnTo>
                    <a:pt x="71" y="140"/>
                  </a:lnTo>
                  <a:lnTo>
                    <a:pt x="72" y="139"/>
                  </a:lnTo>
                  <a:lnTo>
                    <a:pt x="72" y="139"/>
                  </a:lnTo>
                  <a:lnTo>
                    <a:pt x="75" y="140"/>
                  </a:lnTo>
                  <a:lnTo>
                    <a:pt x="77" y="143"/>
                  </a:lnTo>
                  <a:lnTo>
                    <a:pt x="81" y="152"/>
                  </a:lnTo>
                  <a:lnTo>
                    <a:pt x="84" y="162"/>
                  </a:lnTo>
                  <a:lnTo>
                    <a:pt x="84" y="172"/>
                  </a:lnTo>
                  <a:lnTo>
                    <a:pt x="84" y="172"/>
                  </a:lnTo>
                  <a:lnTo>
                    <a:pt x="94" y="173"/>
                  </a:lnTo>
                  <a:lnTo>
                    <a:pt x="94" y="173"/>
                  </a:lnTo>
                  <a:lnTo>
                    <a:pt x="98" y="172"/>
                  </a:lnTo>
                  <a:lnTo>
                    <a:pt x="99" y="170"/>
                  </a:lnTo>
                  <a:lnTo>
                    <a:pt x="104" y="172"/>
                  </a:lnTo>
                  <a:lnTo>
                    <a:pt x="104" y="172"/>
                  </a:lnTo>
                  <a:lnTo>
                    <a:pt x="105" y="173"/>
                  </a:lnTo>
                  <a:lnTo>
                    <a:pt x="105" y="175"/>
                  </a:lnTo>
                  <a:lnTo>
                    <a:pt x="106" y="176"/>
                  </a:lnTo>
                  <a:lnTo>
                    <a:pt x="108" y="176"/>
                  </a:lnTo>
                  <a:lnTo>
                    <a:pt x="108" y="176"/>
                  </a:lnTo>
                  <a:lnTo>
                    <a:pt x="115" y="175"/>
                  </a:lnTo>
                  <a:lnTo>
                    <a:pt x="122" y="175"/>
                  </a:lnTo>
                  <a:lnTo>
                    <a:pt x="122" y="175"/>
                  </a:lnTo>
                  <a:lnTo>
                    <a:pt x="128" y="175"/>
                  </a:lnTo>
                  <a:lnTo>
                    <a:pt x="131" y="175"/>
                  </a:lnTo>
                  <a:lnTo>
                    <a:pt x="132" y="173"/>
                  </a:lnTo>
                  <a:lnTo>
                    <a:pt x="132" y="173"/>
                  </a:lnTo>
                  <a:lnTo>
                    <a:pt x="133" y="169"/>
                  </a:lnTo>
                  <a:lnTo>
                    <a:pt x="135" y="167"/>
                  </a:lnTo>
                  <a:lnTo>
                    <a:pt x="136" y="167"/>
                  </a:lnTo>
                  <a:lnTo>
                    <a:pt x="136" y="167"/>
                  </a:lnTo>
                  <a:lnTo>
                    <a:pt x="141" y="169"/>
                  </a:lnTo>
                  <a:lnTo>
                    <a:pt x="143" y="169"/>
                  </a:lnTo>
                  <a:lnTo>
                    <a:pt x="146" y="167"/>
                  </a:lnTo>
                  <a:lnTo>
                    <a:pt x="146" y="167"/>
                  </a:lnTo>
                  <a:lnTo>
                    <a:pt x="149" y="166"/>
                  </a:lnTo>
                  <a:lnTo>
                    <a:pt x="152" y="166"/>
                  </a:lnTo>
                  <a:lnTo>
                    <a:pt x="156" y="166"/>
                  </a:lnTo>
                  <a:lnTo>
                    <a:pt x="158" y="165"/>
                  </a:lnTo>
                  <a:lnTo>
                    <a:pt x="158" y="165"/>
                  </a:lnTo>
                  <a:lnTo>
                    <a:pt x="163" y="160"/>
                  </a:lnTo>
                  <a:lnTo>
                    <a:pt x="175" y="155"/>
                  </a:lnTo>
                  <a:lnTo>
                    <a:pt x="175" y="155"/>
                  </a:lnTo>
                  <a:lnTo>
                    <a:pt x="173" y="152"/>
                  </a:lnTo>
                  <a:lnTo>
                    <a:pt x="172" y="150"/>
                  </a:lnTo>
                  <a:lnTo>
                    <a:pt x="169" y="148"/>
                  </a:lnTo>
                  <a:lnTo>
                    <a:pt x="165" y="146"/>
                  </a:lnTo>
                  <a:lnTo>
                    <a:pt x="163" y="143"/>
                  </a:lnTo>
                  <a:lnTo>
                    <a:pt x="163" y="140"/>
                  </a:lnTo>
                  <a:lnTo>
                    <a:pt x="163" y="14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5" name="Freeform 348">
              <a:extLst>
                <a:ext uri="{FF2B5EF4-FFF2-40B4-BE49-F238E27FC236}">
                  <a16:creationId xmlns:a16="http://schemas.microsoft.com/office/drawing/2014/main" id="{A5A80640-22D4-4319-B124-B63319731AE2}"/>
                </a:ext>
              </a:extLst>
            </p:cNvPr>
            <p:cNvSpPr>
              <a:spLocks/>
            </p:cNvSpPr>
            <p:nvPr/>
          </p:nvSpPr>
          <p:spPr bwMode="auto">
            <a:xfrm>
              <a:off x="4830293" y="3868520"/>
              <a:ext cx="70731" cy="174000"/>
            </a:xfrm>
            <a:custGeom>
              <a:avLst/>
              <a:gdLst/>
              <a:ahLst/>
              <a:cxnLst>
                <a:cxn ang="0">
                  <a:pos x="49" y="82"/>
                </a:cxn>
                <a:cxn ang="0">
                  <a:pos x="39" y="72"/>
                </a:cxn>
                <a:cxn ang="0">
                  <a:pos x="37" y="74"/>
                </a:cxn>
                <a:cxn ang="0">
                  <a:pos x="33" y="74"/>
                </a:cxn>
                <a:cxn ang="0">
                  <a:pos x="23" y="59"/>
                </a:cxn>
                <a:cxn ang="0">
                  <a:pos x="20" y="50"/>
                </a:cxn>
                <a:cxn ang="0">
                  <a:pos x="23" y="35"/>
                </a:cxn>
                <a:cxn ang="0">
                  <a:pos x="23" y="25"/>
                </a:cxn>
                <a:cxn ang="0">
                  <a:pos x="22" y="22"/>
                </a:cxn>
                <a:cxn ang="0">
                  <a:pos x="17" y="3"/>
                </a:cxn>
                <a:cxn ang="0">
                  <a:pos x="19" y="0"/>
                </a:cxn>
                <a:cxn ang="0">
                  <a:pos x="8" y="0"/>
                </a:cxn>
                <a:cxn ang="0">
                  <a:pos x="15" y="16"/>
                </a:cxn>
                <a:cxn ang="0">
                  <a:pos x="13" y="18"/>
                </a:cxn>
                <a:cxn ang="0">
                  <a:pos x="10" y="18"/>
                </a:cxn>
                <a:cxn ang="0">
                  <a:pos x="9" y="19"/>
                </a:cxn>
                <a:cxn ang="0">
                  <a:pos x="8" y="33"/>
                </a:cxn>
                <a:cxn ang="0">
                  <a:pos x="9" y="46"/>
                </a:cxn>
                <a:cxn ang="0">
                  <a:pos x="10" y="46"/>
                </a:cxn>
                <a:cxn ang="0">
                  <a:pos x="8" y="47"/>
                </a:cxn>
                <a:cxn ang="0">
                  <a:pos x="2" y="50"/>
                </a:cxn>
                <a:cxn ang="0">
                  <a:pos x="2" y="59"/>
                </a:cxn>
                <a:cxn ang="0">
                  <a:pos x="0" y="66"/>
                </a:cxn>
                <a:cxn ang="0">
                  <a:pos x="0" y="67"/>
                </a:cxn>
                <a:cxn ang="0">
                  <a:pos x="3" y="73"/>
                </a:cxn>
                <a:cxn ang="0">
                  <a:pos x="3" y="73"/>
                </a:cxn>
                <a:cxn ang="0">
                  <a:pos x="12" y="79"/>
                </a:cxn>
                <a:cxn ang="0">
                  <a:pos x="15" y="80"/>
                </a:cxn>
                <a:cxn ang="0">
                  <a:pos x="25" y="79"/>
                </a:cxn>
                <a:cxn ang="0">
                  <a:pos x="27" y="82"/>
                </a:cxn>
                <a:cxn ang="0">
                  <a:pos x="26" y="87"/>
                </a:cxn>
                <a:cxn ang="0">
                  <a:pos x="23" y="99"/>
                </a:cxn>
                <a:cxn ang="0">
                  <a:pos x="23" y="103"/>
                </a:cxn>
                <a:cxn ang="0">
                  <a:pos x="36" y="120"/>
                </a:cxn>
                <a:cxn ang="0">
                  <a:pos x="39" y="123"/>
                </a:cxn>
                <a:cxn ang="0">
                  <a:pos x="37" y="116"/>
                </a:cxn>
                <a:cxn ang="0">
                  <a:pos x="40" y="107"/>
                </a:cxn>
                <a:cxn ang="0">
                  <a:pos x="43" y="106"/>
                </a:cxn>
                <a:cxn ang="0">
                  <a:pos x="47" y="103"/>
                </a:cxn>
                <a:cxn ang="0">
                  <a:pos x="49" y="97"/>
                </a:cxn>
                <a:cxn ang="0">
                  <a:pos x="50" y="87"/>
                </a:cxn>
                <a:cxn ang="0">
                  <a:pos x="49" y="82"/>
                </a:cxn>
              </a:cxnLst>
              <a:rect l="0" t="0" r="r" b="b"/>
              <a:pathLst>
                <a:path w="50" h="123">
                  <a:moveTo>
                    <a:pt x="49" y="82"/>
                  </a:moveTo>
                  <a:lnTo>
                    <a:pt x="49" y="82"/>
                  </a:lnTo>
                  <a:lnTo>
                    <a:pt x="39" y="72"/>
                  </a:lnTo>
                  <a:lnTo>
                    <a:pt x="39" y="72"/>
                  </a:lnTo>
                  <a:lnTo>
                    <a:pt x="37" y="74"/>
                  </a:lnTo>
                  <a:lnTo>
                    <a:pt x="37" y="74"/>
                  </a:lnTo>
                  <a:lnTo>
                    <a:pt x="36" y="76"/>
                  </a:lnTo>
                  <a:lnTo>
                    <a:pt x="33" y="74"/>
                  </a:lnTo>
                  <a:lnTo>
                    <a:pt x="27" y="69"/>
                  </a:lnTo>
                  <a:lnTo>
                    <a:pt x="23" y="59"/>
                  </a:lnTo>
                  <a:lnTo>
                    <a:pt x="20" y="50"/>
                  </a:lnTo>
                  <a:lnTo>
                    <a:pt x="20" y="50"/>
                  </a:lnTo>
                  <a:lnTo>
                    <a:pt x="20" y="42"/>
                  </a:lnTo>
                  <a:lnTo>
                    <a:pt x="23" y="35"/>
                  </a:lnTo>
                  <a:lnTo>
                    <a:pt x="23" y="29"/>
                  </a:lnTo>
                  <a:lnTo>
                    <a:pt x="23" y="25"/>
                  </a:lnTo>
                  <a:lnTo>
                    <a:pt x="22" y="22"/>
                  </a:lnTo>
                  <a:lnTo>
                    <a:pt x="22" y="22"/>
                  </a:lnTo>
                  <a:lnTo>
                    <a:pt x="17" y="9"/>
                  </a:lnTo>
                  <a:lnTo>
                    <a:pt x="17" y="3"/>
                  </a:lnTo>
                  <a:lnTo>
                    <a:pt x="19" y="0"/>
                  </a:lnTo>
                  <a:lnTo>
                    <a:pt x="19" y="0"/>
                  </a:lnTo>
                  <a:lnTo>
                    <a:pt x="8" y="0"/>
                  </a:lnTo>
                  <a:lnTo>
                    <a:pt x="8" y="0"/>
                  </a:lnTo>
                  <a:lnTo>
                    <a:pt x="12" y="9"/>
                  </a:lnTo>
                  <a:lnTo>
                    <a:pt x="15" y="16"/>
                  </a:lnTo>
                  <a:lnTo>
                    <a:pt x="15" y="16"/>
                  </a:lnTo>
                  <a:lnTo>
                    <a:pt x="13" y="18"/>
                  </a:lnTo>
                  <a:lnTo>
                    <a:pt x="12" y="18"/>
                  </a:lnTo>
                  <a:lnTo>
                    <a:pt x="10" y="18"/>
                  </a:lnTo>
                  <a:lnTo>
                    <a:pt x="9" y="19"/>
                  </a:lnTo>
                  <a:lnTo>
                    <a:pt x="9" y="19"/>
                  </a:lnTo>
                  <a:lnTo>
                    <a:pt x="8" y="25"/>
                  </a:lnTo>
                  <a:lnTo>
                    <a:pt x="8" y="33"/>
                  </a:lnTo>
                  <a:lnTo>
                    <a:pt x="8" y="40"/>
                  </a:lnTo>
                  <a:lnTo>
                    <a:pt x="9" y="46"/>
                  </a:lnTo>
                  <a:lnTo>
                    <a:pt x="9" y="46"/>
                  </a:lnTo>
                  <a:lnTo>
                    <a:pt x="10" y="46"/>
                  </a:lnTo>
                  <a:lnTo>
                    <a:pt x="9" y="47"/>
                  </a:lnTo>
                  <a:lnTo>
                    <a:pt x="8" y="47"/>
                  </a:lnTo>
                  <a:lnTo>
                    <a:pt x="5" y="49"/>
                  </a:lnTo>
                  <a:lnTo>
                    <a:pt x="2" y="50"/>
                  </a:lnTo>
                  <a:lnTo>
                    <a:pt x="2" y="50"/>
                  </a:lnTo>
                  <a:lnTo>
                    <a:pt x="2" y="59"/>
                  </a:lnTo>
                  <a:lnTo>
                    <a:pt x="2" y="63"/>
                  </a:lnTo>
                  <a:lnTo>
                    <a:pt x="0" y="66"/>
                  </a:lnTo>
                  <a:lnTo>
                    <a:pt x="0" y="66"/>
                  </a:lnTo>
                  <a:lnTo>
                    <a:pt x="0" y="67"/>
                  </a:lnTo>
                  <a:lnTo>
                    <a:pt x="3" y="73"/>
                  </a:lnTo>
                  <a:lnTo>
                    <a:pt x="3" y="73"/>
                  </a:lnTo>
                  <a:lnTo>
                    <a:pt x="3" y="73"/>
                  </a:lnTo>
                  <a:lnTo>
                    <a:pt x="3" y="73"/>
                  </a:lnTo>
                  <a:lnTo>
                    <a:pt x="8" y="76"/>
                  </a:lnTo>
                  <a:lnTo>
                    <a:pt x="12" y="79"/>
                  </a:lnTo>
                  <a:lnTo>
                    <a:pt x="15" y="80"/>
                  </a:lnTo>
                  <a:lnTo>
                    <a:pt x="15" y="80"/>
                  </a:lnTo>
                  <a:lnTo>
                    <a:pt x="20" y="79"/>
                  </a:lnTo>
                  <a:lnTo>
                    <a:pt x="25" y="79"/>
                  </a:lnTo>
                  <a:lnTo>
                    <a:pt x="26" y="80"/>
                  </a:lnTo>
                  <a:lnTo>
                    <a:pt x="27" y="82"/>
                  </a:lnTo>
                  <a:lnTo>
                    <a:pt x="27" y="82"/>
                  </a:lnTo>
                  <a:lnTo>
                    <a:pt x="26" y="87"/>
                  </a:lnTo>
                  <a:lnTo>
                    <a:pt x="25" y="94"/>
                  </a:lnTo>
                  <a:lnTo>
                    <a:pt x="23" y="99"/>
                  </a:lnTo>
                  <a:lnTo>
                    <a:pt x="23" y="103"/>
                  </a:lnTo>
                  <a:lnTo>
                    <a:pt x="23" y="103"/>
                  </a:lnTo>
                  <a:lnTo>
                    <a:pt x="30" y="114"/>
                  </a:lnTo>
                  <a:lnTo>
                    <a:pt x="36" y="120"/>
                  </a:lnTo>
                  <a:lnTo>
                    <a:pt x="37" y="123"/>
                  </a:lnTo>
                  <a:lnTo>
                    <a:pt x="39" y="123"/>
                  </a:lnTo>
                  <a:lnTo>
                    <a:pt x="39" y="123"/>
                  </a:lnTo>
                  <a:lnTo>
                    <a:pt x="37" y="116"/>
                  </a:lnTo>
                  <a:lnTo>
                    <a:pt x="37" y="111"/>
                  </a:lnTo>
                  <a:lnTo>
                    <a:pt x="40" y="107"/>
                  </a:lnTo>
                  <a:lnTo>
                    <a:pt x="40" y="107"/>
                  </a:lnTo>
                  <a:lnTo>
                    <a:pt x="43" y="106"/>
                  </a:lnTo>
                  <a:lnTo>
                    <a:pt x="46" y="106"/>
                  </a:lnTo>
                  <a:lnTo>
                    <a:pt x="47" y="103"/>
                  </a:lnTo>
                  <a:lnTo>
                    <a:pt x="49" y="97"/>
                  </a:lnTo>
                  <a:lnTo>
                    <a:pt x="49" y="97"/>
                  </a:lnTo>
                  <a:lnTo>
                    <a:pt x="49" y="90"/>
                  </a:lnTo>
                  <a:lnTo>
                    <a:pt x="50" y="87"/>
                  </a:lnTo>
                  <a:lnTo>
                    <a:pt x="50" y="84"/>
                  </a:lnTo>
                  <a:lnTo>
                    <a:pt x="49" y="82"/>
                  </a:lnTo>
                  <a:lnTo>
                    <a:pt x="49" y="8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6" name="Freeform 349">
              <a:extLst>
                <a:ext uri="{FF2B5EF4-FFF2-40B4-BE49-F238E27FC236}">
                  <a16:creationId xmlns:a16="http://schemas.microsoft.com/office/drawing/2014/main" id="{89622F5F-73F4-469C-A668-49908D5D3689}"/>
                </a:ext>
              </a:extLst>
            </p:cNvPr>
            <p:cNvSpPr>
              <a:spLocks/>
            </p:cNvSpPr>
            <p:nvPr/>
          </p:nvSpPr>
          <p:spPr bwMode="auto">
            <a:xfrm>
              <a:off x="5635217" y="2661842"/>
              <a:ext cx="174000" cy="114585"/>
            </a:xfrm>
            <a:custGeom>
              <a:avLst/>
              <a:gdLst/>
              <a:ahLst/>
              <a:cxnLst>
                <a:cxn ang="0">
                  <a:pos x="103" y="68"/>
                </a:cxn>
                <a:cxn ang="0">
                  <a:pos x="107" y="70"/>
                </a:cxn>
                <a:cxn ang="0">
                  <a:pos x="117" y="72"/>
                </a:cxn>
                <a:cxn ang="0">
                  <a:pos x="120" y="51"/>
                </a:cxn>
                <a:cxn ang="0">
                  <a:pos x="117" y="47"/>
                </a:cxn>
                <a:cxn ang="0">
                  <a:pos x="101" y="27"/>
                </a:cxn>
                <a:cxn ang="0">
                  <a:pos x="86" y="28"/>
                </a:cxn>
                <a:cxn ang="0">
                  <a:pos x="77" y="27"/>
                </a:cxn>
                <a:cxn ang="0">
                  <a:pos x="67" y="26"/>
                </a:cxn>
                <a:cxn ang="0">
                  <a:pos x="64" y="24"/>
                </a:cxn>
                <a:cxn ang="0">
                  <a:pos x="54" y="26"/>
                </a:cxn>
                <a:cxn ang="0">
                  <a:pos x="50" y="24"/>
                </a:cxn>
                <a:cxn ang="0">
                  <a:pos x="33" y="24"/>
                </a:cxn>
                <a:cxn ang="0">
                  <a:pos x="30" y="23"/>
                </a:cxn>
                <a:cxn ang="0">
                  <a:pos x="37" y="14"/>
                </a:cxn>
                <a:cxn ang="0">
                  <a:pos x="46" y="13"/>
                </a:cxn>
                <a:cxn ang="0">
                  <a:pos x="52" y="3"/>
                </a:cxn>
                <a:cxn ang="0">
                  <a:pos x="50" y="0"/>
                </a:cxn>
                <a:cxn ang="0">
                  <a:pos x="42" y="3"/>
                </a:cxn>
                <a:cxn ang="0">
                  <a:pos x="30" y="4"/>
                </a:cxn>
                <a:cxn ang="0">
                  <a:pos x="26" y="11"/>
                </a:cxn>
                <a:cxn ang="0">
                  <a:pos x="22" y="14"/>
                </a:cxn>
                <a:cxn ang="0">
                  <a:pos x="17" y="21"/>
                </a:cxn>
                <a:cxn ang="0">
                  <a:pos x="8" y="26"/>
                </a:cxn>
                <a:cxn ang="0">
                  <a:pos x="0" y="28"/>
                </a:cxn>
                <a:cxn ang="0">
                  <a:pos x="6" y="34"/>
                </a:cxn>
                <a:cxn ang="0">
                  <a:pos x="10" y="41"/>
                </a:cxn>
                <a:cxn ang="0">
                  <a:pos x="13" y="48"/>
                </a:cxn>
                <a:cxn ang="0">
                  <a:pos x="13" y="55"/>
                </a:cxn>
                <a:cxn ang="0">
                  <a:pos x="8" y="61"/>
                </a:cxn>
                <a:cxn ang="0">
                  <a:pos x="6" y="72"/>
                </a:cxn>
                <a:cxn ang="0">
                  <a:pos x="13" y="72"/>
                </a:cxn>
                <a:cxn ang="0">
                  <a:pos x="17" y="71"/>
                </a:cxn>
                <a:cxn ang="0">
                  <a:pos x="29" y="70"/>
                </a:cxn>
                <a:cxn ang="0">
                  <a:pos x="30" y="67"/>
                </a:cxn>
                <a:cxn ang="0">
                  <a:pos x="43" y="63"/>
                </a:cxn>
                <a:cxn ang="0">
                  <a:pos x="45" y="61"/>
                </a:cxn>
                <a:cxn ang="0">
                  <a:pos x="54" y="48"/>
                </a:cxn>
                <a:cxn ang="0">
                  <a:pos x="62" y="47"/>
                </a:cxn>
                <a:cxn ang="0">
                  <a:pos x="63" y="57"/>
                </a:cxn>
                <a:cxn ang="0">
                  <a:pos x="66" y="60"/>
                </a:cxn>
                <a:cxn ang="0">
                  <a:pos x="67" y="70"/>
                </a:cxn>
                <a:cxn ang="0">
                  <a:pos x="67" y="80"/>
                </a:cxn>
                <a:cxn ang="0">
                  <a:pos x="74" y="80"/>
                </a:cxn>
                <a:cxn ang="0">
                  <a:pos x="83" y="77"/>
                </a:cxn>
                <a:cxn ang="0">
                  <a:pos x="100" y="65"/>
                </a:cxn>
              </a:cxnLst>
              <a:rect l="0" t="0" r="r" b="b"/>
              <a:pathLst>
                <a:path w="123" h="81">
                  <a:moveTo>
                    <a:pt x="100" y="65"/>
                  </a:moveTo>
                  <a:lnTo>
                    <a:pt x="100" y="65"/>
                  </a:lnTo>
                  <a:lnTo>
                    <a:pt x="103" y="68"/>
                  </a:lnTo>
                  <a:lnTo>
                    <a:pt x="104" y="70"/>
                  </a:lnTo>
                  <a:lnTo>
                    <a:pt x="107" y="70"/>
                  </a:lnTo>
                  <a:lnTo>
                    <a:pt x="107" y="70"/>
                  </a:lnTo>
                  <a:lnTo>
                    <a:pt x="111" y="70"/>
                  </a:lnTo>
                  <a:lnTo>
                    <a:pt x="117" y="72"/>
                  </a:lnTo>
                  <a:lnTo>
                    <a:pt x="117" y="72"/>
                  </a:lnTo>
                  <a:lnTo>
                    <a:pt x="123" y="72"/>
                  </a:lnTo>
                  <a:lnTo>
                    <a:pt x="123" y="72"/>
                  </a:lnTo>
                  <a:lnTo>
                    <a:pt x="120" y="51"/>
                  </a:lnTo>
                  <a:lnTo>
                    <a:pt x="120" y="51"/>
                  </a:lnTo>
                  <a:lnTo>
                    <a:pt x="118" y="48"/>
                  </a:lnTo>
                  <a:lnTo>
                    <a:pt x="117" y="47"/>
                  </a:lnTo>
                  <a:lnTo>
                    <a:pt x="111" y="44"/>
                  </a:lnTo>
                  <a:lnTo>
                    <a:pt x="104" y="41"/>
                  </a:lnTo>
                  <a:lnTo>
                    <a:pt x="101" y="27"/>
                  </a:lnTo>
                  <a:lnTo>
                    <a:pt x="101" y="27"/>
                  </a:lnTo>
                  <a:lnTo>
                    <a:pt x="91" y="28"/>
                  </a:lnTo>
                  <a:lnTo>
                    <a:pt x="86" y="28"/>
                  </a:lnTo>
                  <a:lnTo>
                    <a:pt x="80" y="28"/>
                  </a:lnTo>
                  <a:lnTo>
                    <a:pt x="80" y="28"/>
                  </a:lnTo>
                  <a:lnTo>
                    <a:pt x="77" y="27"/>
                  </a:lnTo>
                  <a:lnTo>
                    <a:pt x="74" y="28"/>
                  </a:lnTo>
                  <a:lnTo>
                    <a:pt x="70" y="27"/>
                  </a:lnTo>
                  <a:lnTo>
                    <a:pt x="67" y="26"/>
                  </a:lnTo>
                  <a:lnTo>
                    <a:pt x="67" y="26"/>
                  </a:lnTo>
                  <a:lnTo>
                    <a:pt x="66" y="24"/>
                  </a:lnTo>
                  <a:lnTo>
                    <a:pt x="64" y="24"/>
                  </a:lnTo>
                  <a:lnTo>
                    <a:pt x="62" y="24"/>
                  </a:lnTo>
                  <a:lnTo>
                    <a:pt x="57" y="26"/>
                  </a:lnTo>
                  <a:lnTo>
                    <a:pt x="54" y="26"/>
                  </a:lnTo>
                  <a:lnTo>
                    <a:pt x="53" y="24"/>
                  </a:lnTo>
                  <a:lnTo>
                    <a:pt x="53" y="24"/>
                  </a:lnTo>
                  <a:lnTo>
                    <a:pt x="50" y="24"/>
                  </a:lnTo>
                  <a:lnTo>
                    <a:pt x="47" y="23"/>
                  </a:lnTo>
                  <a:lnTo>
                    <a:pt x="39" y="24"/>
                  </a:lnTo>
                  <a:lnTo>
                    <a:pt x="33" y="24"/>
                  </a:lnTo>
                  <a:lnTo>
                    <a:pt x="30" y="24"/>
                  </a:lnTo>
                  <a:lnTo>
                    <a:pt x="30" y="23"/>
                  </a:lnTo>
                  <a:lnTo>
                    <a:pt x="30" y="23"/>
                  </a:lnTo>
                  <a:lnTo>
                    <a:pt x="30" y="20"/>
                  </a:lnTo>
                  <a:lnTo>
                    <a:pt x="33" y="17"/>
                  </a:lnTo>
                  <a:lnTo>
                    <a:pt x="37" y="14"/>
                  </a:lnTo>
                  <a:lnTo>
                    <a:pt x="42" y="13"/>
                  </a:lnTo>
                  <a:lnTo>
                    <a:pt x="42" y="13"/>
                  </a:lnTo>
                  <a:lnTo>
                    <a:pt x="46" y="13"/>
                  </a:lnTo>
                  <a:lnTo>
                    <a:pt x="46" y="13"/>
                  </a:lnTo>
                  <a:lnTo>
                    <a:pt x="50" y="6"/>
                  </a:lnTo>
                  <a:lnTo>
                    <a:pt x="52" y="3"/>
                  </a:lnTo>
                  <a:lnTo>
                    <a:pt x="52" y="0"/>
                  </a:lnTo>
                  <a:lnTo>
                    <a:pt x="52" y="0"/>
                  </a:lnTo>
                  <a:lnTo>
                    <a:pt x="50" y="0"/>
                  </a:lnTo>
                  <a:lnTo>
                    <a:pt x="47" y="0"/>
                  </a:lnTo>
                  <a:lnTo>
                    <a:pt x="42" y="3"/>
                  </a:lnTo>
                  <a:lnTo>
                    <a:pt x="42" y="3"/>
                  </a:lnTo>
                  <a:lnTo>
                    <a:pt x="37" y="4"/>
                  </a:lnTo>
                  <a:lnTo>
                    <a:pt x="35" y="4"/>
                  </a:lnTo>
                  <a:lnTo>
                    <a:pt x="30" y="4"/>
                  </a:lnTo>
                  <a:lnTo>
                    <a:pt x="29" y="6"/>
                  </a:lnTo>
                  <a:lnTo>
                    <a:pt x="29" y="6"/>
                  </a:lnTo>
                  <a:lnTo>
                    <a:pt x="26" y="11"/>
                  </a:lnTo>
                  <a:lnTo>
                    <a:pt x="23" y="13"/>
                  </a:lnTo>
                  <a:lnTo>
                    <a:pt x="22" y="14"/>
                  </a:lnTo>
                  <a:lnTo>
                    <a:pt x="22" y="14"/>
                  </a:lnTo>
                  <a:lnTo>
                    <a:pt x="19" y="16"/>
                  </a:lnTo>
                  <a:lnTo>
                    <a:pt x="19" y="18"/>
                  </a:lnTo>
                  <a:lnTo>
                    <a:pt x="17" y="21"/>
                  </a:lnTo>
                  <a:lnTo>
                    <a:pt x="16" y="23"/>
                  </a:lnTo>
                  <a:lnTo>
                    <a:pt x="16" y="23"/>
                  </a:lnTo>
                  <a:lnTo>
                    <a:pt x="8" y="26"/>
                  </a:lnTo>
                  <a:lnTo>
                    <a:pt x="3" y="27"/>
                  </a:lnTo>
                  <a:lnTo>
                    <a:pt x="0" y="28"/>
                  </a:lnTo>
                  <a:lnTo>
                    <a:pt x="0" y="28"/>
                  </a:lnTo>
                  <a:lnTo>
                    <a:pt x="0" y="30"/>
                  </a:lnTo>
                  <a:lnTo>
                    <a:pt x="2" y="31"/>
                  </a:lnTo>
                  <a:lnTo>
                    <a:pt x="6" y="34"/>
                  </a:lnTo>
                  <a:lnTo>
                    <a:pt x="9" y="37"/>
                  </a:lnTo>
                  <a:lnTo>
                    <a:pt x="10" y="40"/>
                  </a:lnTo>
                  <a:lnTo>
                    <a:pt x="10" y="41"/>
                  </a:lnTo>
                  <a:lnTo>
                    <a:pt x="10" y="41"/>
                  </a:lnTo>
                  <a:lnTo>
                    <a:pt x="12" y="45"/>
                  </a:lnTo>
                  <a:lnTo>
                    <a:pt x="13" y="48"/>
                  </a:lnTo>
                  <a:lnTo>
                    <a:pt x="13" y="53"/>
                  </a:lnTo>
                  <a:lnTo>
                    <a:pt x="13" y="54"/>
                  </a:lnTo>
                  <a:lnTo>
                    <a:pt x="13" y="55"/>
                  </a:lnTo>
                  <a:lnTo>
                    <a:pt x="13" y="55"/>
                  </a:lnTo>
                  <a:lnTo>
                    <a:pt x="10" y="58"/>
                  </a:lnTo>
                  <a:lnTo>
                    <a:pt x="8" y="61"/>
                  </a:lnTo>
                  <a:lnTo>
                    <a:pt x="6" y="65"/>
                  </a:lnTo>
                  <a:lnTo>
                    <a:pt x="6" y="72"/>
                  </a:lnTo>
                  <a:lnTo>
                    <a:pt x="6" y="72"/>
                  </a:lnTo>
                  <a:lnTo>
                    <a:pt x="10" y="74"/>
                  </a:lnTo>
                  <a:lnTo>
                    <a:pt x="12" y="74"/>
                  </a:lnTo>
                  <a:lnTo>
                    <a:pt x="13" y="72"/>
                  </a:lnTo>
                  <a:lnTo>
                    <a:pt x="13" y="72"/>
                  </a:lnTo>
                  <a:lnTo>
                    <a:pt x="15" y="71"/>
                  </a:lnTo>
                  <a:lnTo>
                    <a:pt x="17" y="71"/>
                  </a:lnTo>
                  <a:lnTo>
                    <a:pt x="23" y="71"/>
                  </a:lnTo>
                  <a:lnTo>
                    <a:pt x="27" y="70"/>
                  </a:lnTo>
                  <a:lnTo>
                    <a:pt x="29" y="70"/>
                  </a:lnTo>
                  <a:lnTo>
                    <a:pt x="30" y="68"/>
                  </a:lnTo>
                  <a:lnTo>
                    <a:pt x="30" y="68"/>
                  </a:lnTo>
                  <a:lnTo>
                    <a:pt x="30" y="67"/>
                  </a:lnTo>
                  <a:lnTo>
                    <a:pt x="32" y="65"/>
                  </a:lnTo>
                  <a:lnTo>
                    <a:pt x="37" y="64"/>
                  </a:lnTo>
                  <a:lnTo>
                    <a:pt x="43" y="63"/>
                  </a:lnTo>
                  <a:lnTo>
                    <a:pt x="45" y="63"/>
                  </a:lnTo>
                  <a:lnTo>
                    <a:pt x="45" y="61"/>
                  </a:lnTo>
                  <a:lnTo>
                    <a:pt x="45" y="61"/>
                  </a:lnTo>
                  <a:lnTo>
                    <a:pt x="46" y="57"/>
                  </a:lnTo>
                  <a:lnTo>
                    <a:pt x="50" y="53"/>
                  </a:lnTo>
                  <a:lnTo>
                    <a:pt x="54" y="48"/>
                  </a:lnTo>
                  <a:lnTo>
                    <a:pt x="60" y="47"/>
                  </a:lnTo>
                  <a:lnTo>
                    <a:pt x="60" y="47"/>
                  </a:lnTo>
                  <a:lnTo>
                    <a:pt x="62" y="47"/>
                  </a:lnTo>
                  <a:lnTo>
                    <a:pt x="62" y="48"/>
                  </a:lnTo>
                  <a:lnTo>
                    <a:pt x="63" y="53"/>
                  </a:lnTo>
                  <a:lnTo>
                    <a:pt x="63" y="57"/>
                  </a:lnTo>
                  <a:lnTo>
                    <a:pt x="64" y="58"/>
                  </a:lnTo>
                  <a:lnTo>
                    <a:pt x="66" y="60"/>
                  </a:lnTo>
                  <a:lnTo>
                    <a:pt x="66" y="60"/>
                  </a:lnTo>
                  <a:lnTo>
                    <a:pt x="67" y="61"/>
                  </a:lnTo>
                  <a:lnTo>
                    <a:pt x="69" y="64"/>
                  </a:lnTo>
                  <a:lnTo>
                    <a:pt x="67" y="70"/>
                  </a:lnTo>
                  <a:lnTo>
                    <a:pt x="66" y="75"/>
                  </a:lnTo>
                  <a:lnTo>
                    <a:pt x="66" y="77"/>
                  </a:lnTo>
                  <a:lnTo>
                    <a:pt x="67" y="80"/>
                  </a:lnTo>
                  <a:lnTo>
                    <a:pt x="67" y="80"/>
                  </a:lnTo>
                  <a:lnTo>
                    <a:pt x="70" y="81"/>
                  </a:lnTo>
                  <a:lnTo>
                    <a:pt x="74" y="80"/>
                  </a:lnTo>
                  <a:lnTo>
                    <a:pt x="74" y="80"/>
                  </a:lnTo>
                  <a:lnTo>
                    <a:pt x="83" y="77"/>
                  </a:lnTo>
                  <a:lnTo>
                    <a:pt x="83" y="77"/>
                  </a:lnTo>
                  <a:lnTo>
                    <a:pt x="93" y="68"/>
                  </a:lnTo>
                  <a:lnTo>
                    <a:pt x="97" y="65"/>
                  </a:lnTo>
                  <a:lnTo>
                    <a:pt x="100" y="65"/>
                  </a:lnTo>
                  <a:lnTo>
                    <a:pt x="100" y="6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7" name="Freeform 350">
              <a:extLst>
                <a:ext uri="{FF2B5EF4-FFF2-40B4-BE49-F238E27FC236}">
                  <a16:creationId xmlns:a16="http://schemas.microsoft.com/office/drawing/2014/main" id="{2932E0DC-9B0F-4E14-8B40-7F404505D1B0}"/>
                </a:ext>
              </a:extLst>
            </p:cNvPr>
            <p:cNvSpPr>
              <a:spLocks/>
            </p:cNvSpPr>
            <p:nvPr/>
          </p:nvSpPr>
          <p:spPr bwMode="auto">
            <a:xfrm>
              <a:off x="2310839" y="3060767"/>
              <a:ext cx="16976" cy="35366"/>
            </a:xfrm>
            <a:custGeom>
              <a:avLst/>
              <a:gdLst/>
              <a:ahLst/>
              <a:cxnLst>
                <a:cxn ang="0">
                  <a:pos x="12" y="25"/>
                </a:cxn>
                <a:cxn ang="0">
                  <a:pos x="12" y="25"/>
                </a:cxn>
                <a:cxn ang="0">
                  <a:pos x="10" y="25"/>
                </a:cxn>
                <a:cxn ang="0">
                  <a:pos x="7" y="24"/>
                </a:cxn>
                <a:cxn ang="0">
                  <a:pos x="6" y="21"/>
                </a:cxn>
                <a:cxn ang="0">
                  <a:pos x="5" y="18"/>
                </a:cxn>
                <a:cxn ang="0">
                  <a:pos x="5" y="18"/>
                </a:cxn>
                <a:cxn ang="0">
                  <a:pos x="5" y="15"/>
                </a:cxn>
                <a:cxn ang="0">
                  <a:pos x="2" y="14"/>
                </a:cxn>
                <a:cxn ang="0">
                  <a:pos x="0" y="11"/>
                </a:cxn>
                <a:cxn ang="0">
                  <a:pos x="0" y="7"/>
                </a:cxn>
                <a:cxn ang="0">
                  <a:pos x="0" y="7"/>
                </a:cxn>
                <a:cxn ang="0">
                  <a:pos x="0" y="2"/>
                </a:cxn>
                <a:cxn ang="0">
                  <a:pos x="2" y="1"/>
                </a:cxn>
                <a:cxn ang="0">
                  <a:pos x="3" y="0"/>
                </a:cxn>
                <a:cxn ang="0">
                  <a:pos x="6" y="2"/>
                </a:cxn>
                <a:cxn ang="0">
                  <a:pos x="6" y="2"/>
                </a:cxn>
                <a:cxn ang="0">
                  <a:pos x="7" y="7"/>
                </a:cxn>
                <a:cxn ang="0">
                  <a:pos x="7" y="10"/>
                </a:cxn>
                <a:cxn ang="0">
                  <a:pos x="7" y="15"/>
                </a:cxn>
                <a:cxn ang="0">
                  <a:pos x="7" y="15"/>
                </a:cxn>
                <a:cxn ang="0">
                  <a:pos x="10" y="19"/>
                </a:cxn>
                <a:cxn ang="0">
                  <a:pos x="12" y="22"/>
                </a:cxn>
                <a:cxn ang="0">
                  <a:pos x="12" y="25"/>
                </a:cxn>
                <a:cxn ang="0">
                  <a:pos x="12" y="25"/>
                </a:cxn>
              </a:cxnLst>
              <a:rect l="0" t="0" r="r" b="b"/>
              <a:pathLst>
                <a:path w="12" h="25">
                  <a:moveTo>
                    <a:pt x="12" y="25"/>
                  </a:moveTo>
                  <a:lnTo>
                    <a:pt x="12" y="25"/>
                  </a:lnTo>
                  <a:lnTo>
                    <a:pt x="10" y="25"/>
                  </a:lnTo>
                  <a:lnTo>
                    <a:pt x="7" y="24"/>
                  </a:lnTo>
                  <a:lnTo>
                    <a:pt x="6" y="21"/>
                  </a:lnTo>
                  <a:lnTo>
                    <a:pt x="5" y="18"/>
                  </a:lnTo>
                  <a:lnTo>
                    <a:pt x="5" y="18"/>
                  </a:lnTo>
                  <a:lnTo>
                    <a:pt x="5" y="15"/>
                  </a:lnTo>
                  <a:lnTo>
                    <a:pt x="2" y="14"/>
                  </a:lnTo>
                  <a:lnTo>
                    <a:pt x="0" y="11"/>
                  </a:lnTo>
                  <a:lnTo>
                    <a:pt x="0" y="7"/>
                  </a:lnTo>
                  <a:lnTo>
                    <a:pt x="0" y="7"/>
                  </a:lnTo>
                  <a:lnTo>
                    <a:pt x="0" y="2"/>
                  </a:lnTo>
                  <a:lnTo>
                    <a:pt x="2" y="1"/>
                  </a:lnTo>
                  <a:lnTo>
                    <a:pt x="3" y="0"/>
                  </a:lnTo>
                  <a:lnTo>
                    <a:pt x="6" y="2"/>
                  </a:lnTo>
                  <a:lnTo>
                    <a:pt x="6" y="2"/>
                  </a:lnTo>
                  <a:lnTo>
                    <a:pt x="7" y="7"/>
                  </a:lnTo>
                  <a:lnTo>
                    <a:pt x="7" y="10"/>
                  </a:lnTo>
                  <a:lnTo>
                    <a:pt x="7" y="15"/>
                  </a:lnTo>
                  <a:lnTo>
                    <a:pt x="7" y="15"/>
                  </a:lnTo>
                  <a:lnTo>
                    <a:pt x="10" y="19"/>
                  </a:lnTo>
                  <a:lnTo>
                    <a:pt x="12" y="22"/>
                  </a:lnTo>
                  <a:lnTo>
                    <a:pt x="12" y="25"/>
                  </a:lnTo>
                  <a:lnTo>
                    <a:pt x="12" y="2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8" name="Freeform 351">
              <a:extLst>
                <a:ext uri="{FF2B5EF4-FFF2-40B4-BE49-F238E27FC236}">
                  <a16:creationId xmlns:a16="http://schemas.microsoft.com/office/drawing/2014/main" id="{C1A3E6FC-E695-4BD3-9206-54C81805499D}"/>
                </a:ext>
              </a:extLst>
            </p:cNvPr>
            <p:cNvSpPr>
              <a:spLocks/>
            </p:cNvSpPr>
            <p:nvPr/>
          </p:nvSpPr>
          <p:spPr bwMode="auto">
            <a:xfrm>
              <a:off x="2687130" y="3404522"/>
              <a:ext cx="22634" cy="15561"/>
            </a:xfrm>
            <a:custGeom>
              <a:avLst/>
              <a:gdLst/>
              <a:ahLst/>
              <a:cxnLst>
                <a:cxn ang="0">
                  <a:pos x="2" y="11"/>
                </a:cxn>
                <a:cxn ang="0">
                  <a:pos x="2" y="11"/>
                </a:cxn>
                <a:cxn ang="0">
                  <a:pos x="2" y="10"/>
                </a:cxn>
                <a:cxn ang="0">
                  <a:pos x="2" y="7"/>
                </a:cxn>
                <a:cxn ang="0">
                  <a:pos x="3" y="6"/>
                </a:cxn>
                <a:cxn ang="0">
                  <a:pos x="2" y="4"/>
                </a:cxn>
                <a:cxn ang="0">
                  <a:pos x="2" y="4"/>
                </a:cxn>
                <a:cxn ang="0">
                  <a:pos x="0" y="3"/>
                </a:cxn>
                <a:cxn ang="0">
                  <a:pos x="2" y="1"/>
                </a:cxn>
                <a:cxn ang="0">
                  <a:pos x="5" y="0"/>
                </a:cxn>
                <a:cxn ang="0">
                  <a:pos x="9" y="0"/>
                </a:cxn>
                <a:cxn ang="0">
                  <a:pos x="13" y="0"/>
                </a:cxn>
                <a:cxn ang="0">
                  <a:pos x="13" y="0"/>
                </a:cxn>
                <a:cxn ang="0">
                  <a:pos x="16" y="3"/>
                </a:cxn>
                <a:cxn ang="0">
                  <a:pos x="16" y="6"/>
                </a:cxn>
                <a:cxn ang="0">
                  <a:pos x="16" y="8"/>
                </a:cxn>
                <a:cxn ang="0">
                  <a:pos x="15" y="10"/>
                </a:cxn>
                <a:cxn ang="0">
                  <a:pos x="15" y="10"/>
                </a:cxn>
                <a:cxn ang="0">
                  <a:pos x="7" y="11"/>
                </a:cxn>
                <a:cxn ang="0">
                  <a:pos x="5" y="11"/>
                </a:cxn>
                <a:cxn ang="0">
                  <a:pos x="2" y="11"/>
                </a:cxn>
                <a:cxn ang="0">
                  <a:pos x="2" y="11"/>
                </a:cxn>
              </a:cxnLst>
              <a:rect l="0" t="0" r="r" b="b"/>
              <a:pathLst>
                <a:path w="16" h="11">
                  <a:moveTo>
                    <a:pt x="2" y="11"/>
                  </a:moveTo>
                  <a:lnTo>
                    <a:pt x="2" y="11"/>
                  </a:lnTo>
                  <a:lnTo>
                    <a:pt x="2" y="10"/>
                  </a:lnTo>
                  <a:lnTo>
                    <a:pt x="2" y="7"/>
                  </a:lnTo>
                  <a:lnTo>
                    <a:pt x="3" y="6"/>
                  </a:lnTo>
                  <a:lnTo>
                    <a:pt x="2" y="4"/>
                  </a:lnTo>
                  <a:lnTo>
                    <a:pt x="2" y="4"/>
                  </a:lnTo>
                  <a:lnTo>
                    <a:pt x="0" y="3"/>
                  </a:lnTo>
                  <a:lnTo>
                    <a:pt x="2" y="1"/>
                  </a:lnTo>
                  <a:lnTo>
                    <a:pt x="5" y="0"/>
                  </a:lnTo>
                  <a:lnTo>
                    <a:pt x="9" y="0"/>
                  </a:lnTo>
                  <a:lnTo>
                    <a:pt x="13" y="0"/>
                  </a:lnTo>
                  <a:lnTo>
                    <a:pt x="13" y="0"/>
                  </a:lnTo>
                  <a:lnTo>
                    <a:pt x="16" y="3"/>
                  </a:lnTo>
                  <a:lnTo>
                    <a:pt x="16" y="6"/>
                  </a:lnTo>
                  <a:lnTo>
                    <a:pt x="16" y="8"/>
                  </a:lnTo>
                  <a:lnTo>
                    <a:pt x="15" y="10"/>
                  </a:lnTo>
                  <a:lnTo>
                    <a:pt x="15" y="10"/>
                  </a:lnTo>
                  <a:lnTo>
                    <a:pt x="7" y="11"/>
                  </a:lnTo>
                  <a:lnTo>
                    <a:pt x="5" y="11"/>
                  </a:lnTo>
                  <a:lnTo>
                    <a:pt x="2" y="11"/>
                  </a:lnTo>
                  <a:lnTo>
                    <a:pt x="2" y="11"/>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199" name="Freeform 352">
              <a:extLst>
                <a:ext uri="{FF2B5EF4-FFF2-40B4-BE49-F238E27FC236}">
                  <a16:creationId xmlns:a16="http://schemas.microsoft.com/office/drawing/2014/main" id="{193EFCB9-B10E-4CD5-84C2-43E682487B77}"/>
                </a:ext>
              </a:extLst>
            </p:cNvPr>
            <p:cNvSpPr>
              <a:spLocks/>
            </p:cNvSpPr>
            <p:nvPr/>
          </p:nvSpPr>
          <p:spPr bwMode="auto">
            <a:xfrm>
              <a:off x="5076438" y="2647696"/>
              <a:ext cx="76390" cy="63659"/>
            </a:xfrm>
            <a:custGeom>
              <a:avLst/>
              <a:gdLst/>
              <a:ahLst/>
              <a:cxnLst>
                <a:cxn ang="0">
                  <a:pos x="51" y="36"/>
                </a:cxn>
                <a:cxn ang="0">
                  <a:pos x="51" y="36"/>
                </a:cxn>
                <a:cxn ang="0">
                  <a:pos x="48" y="33"/>
                </a:cxn>
                <a:cxn ang="0">
                  <a:pos x="45" y="30"/>
                </a:cxn>
                <a:cxn ang="0">
                  <a:pos x="43" y="27"/>
                </a:cxn>
                <a:cxn ang="0">
                  <a:pos x="41" y="24"/>
                </a:cxn>
                <a:cxn ang="0">
                  <a:pos x="41" y="24"/>
                </a:cxn>
                <a:cxn ang="0">
                  <a:pos x="40" y="20"/>
                </a:cxn>
                <a:cxn ang="0">
                  <a:pos x="37" y="17"/>
                </a:cxn>
                <a:cxn ang="0">
                  <a:pos x="36" y="14"/>
                </a:cxn>
                <a:cxn ang="0">
                  <a:pos x="36" y="11"/>
                </a:cxn>
                <a:cxn ang="0">
                  <a:pos x="36" y="11"/>
                </a:cxn>
                <a:cxn ang="0">
                  <a:pos x="34" y="8"/>
                </a:cxn>
                <a:cxn ang="0">
                  <a:pos x="34" y="6"/>
                </a:cxn>
                <a:cxn ang="0">
                  <a:pos x="30" y="1"/>
                </a:cxn>
                <a:cxn ang="0">
                  <a:pos x="30" y="1"/>
                </a:cxn>
                <a:cxn ang="0">
                  <a:pos x="23" y="0"/>
                </a:cxn>
                <a:cxn ang="0">
                  <a:pos x="16" y="0"/>
                </a:cxn>
                <a:cxn ang="0">
                  <a:pos x="16" y="0"/>
                </a:cxn>
                <a:cxn ang="0">
                  <a:pos x="0" y="3"/>
                </a:cxn>
                <a:cxn ang="0">
                  <a:pos x="0" y="3"/>
                </a:cxn>
                <a:cxn ang="0">
                  <a:pos x="1" y="6"/>
                </a:cxn>
                <a:cxn ang="0">
                  <a:pos x="1" y="8"/>
                </a:cxn>
                <a:cxn ang="0">
                  <a:pos x="4" y="16"/>
                </a:cxn>
                <a:cxn ang="0">
                  <a:pos x="4" y="16"/>
                </a:cxn>
                <a:cxn ang="0">
                  <a:pos x="6" y="20"/>
                </a:cxn>
                <a:cxn ang="0">
                  <a:pos x="10" y="20"/>
                </a:cxn>
                <a:cxn ang="0">
                  <a:pos x="13" y="20"/>
                </a:cxn>
                <a:cxn ang="0">
                  <a:pos x="16" y="21"/>
                </a:cxn>
                <a:cxn ang="0">
                  <a:pos x="16" y="21"/>
                </a:cxn>
                <a:cxn ang="0">
                  <a:pos x="18" y="27"/>
                </a:cxn>
                <a:cxn ang="0">
                  <a:pos x="18" y="27"/>
                </a:cxn>
                <a:cxn ang="0">
                  <a:pos x="20" y="27"/>
                </a:cxn>
                <a:cxn ang="0">
                  <a:pos x="20" y="27"/>
                </a:cxn>
                <a:cxn ang="0">
                  <a:pos x="23" y="28"/>
                </a:cxn>
                <a:cxn ang="0">
                  <a:pos x="24" y="31"/>
                </a:cxn>
                <a:cxn ang="0">
                  <a:pos x="24" y="31"/>
                </a:cxn>
                <a:cxn ang="0">
                  <a:pos x="28" y="33"/>
                </a:cxn>
                <a:cxn ang="0">
                  <a:pos x="33" y="34"/>
                </a:cxn>
                <a:cxn ang="0">
                  <a:pos x="33" y="34"/>
                </a:cxn>
                <a:cxn ang="0">
                  <a:pos x="36" y="34"/>
                </a:cxn>
                <a:cxn ang="0">
                  <a:pos x="37" y="36"/>
                </a:cxn>
                <a:cxn ang="0">
                  <a:pos x="40" y="37"/>
                </a:cxn>
                <a:cxn ang="0">
                  <a:pos x="40" y="37"/>
                </a:cxn>
                <a:cxn ang="0">
                  <a:pos x="43" y="41"/>
                </a:cxn>
                <a:cxn ang="0">
                  <a:pos x="43" y="45"/>
                </a:cxn>
                <a:cxn ang="0">
                  <a:pos x="43" y="45"/>
                </a:cxn>
                <a:cxn ang="0">
                  <a:pos x="48" y="45"/>
                </a:cxn>
                <a:cxn ang="0">
                  <a:pos x="54" y="44"/>
                </a:cxn>
                <a:cxn ang="0">
                  <a:pos x="54" y="44"/>
                </a:cxn>
                <a:cxn ang="0">
                  <a:pos x="51" y="38"/>
                </a:cxn>
                <a:cxn ang="0">
                  <a:pos x="51" y="36"/>
                </a:cxn>
                <a:cxn ang="0">
                  <a:pos x="51" y="36"/>
                </a:cxn>
              </a:cxnLst>
              <a:rect l="0" t="0" r="r" b="b"/>
              <a:pathLst>
                <a:path w="54" h="45">
                  <a:moveTo>
                    <a:pt x="51" y="36"/>
                  </a:moveTo>
                  <a:lnTo>
                    <a:pt x="51" y="36"/>
                  </a:lnTo>
                  <a:lnTo>
                    <a:pt x="48" y="33"/>
                  </a:lnTo>
                  <a:lnTo>
                    <a:pt x="45" y="30"/>
                  </a:lnTo>
                  <a:lnTo>
                    <a:pt x="43" y="27"/>
                  </a:lnTo>
                  <a:lnTo>
                    <a:pt x="41" y="24"/>
                  </a:lnTo>
                  <a:lnTo>
                    <a:pt x="41" y="24"/>
                  </a:lnTo>
                  <a:lnTo>
                    <a:pt x="40" y="20"/>
                  </a:lnTo>
                  <a:lnTo>
                    <a:pt x="37" y="17"/>
                  </a:lnTo>
                  <a:lnTo>
                    <a:pt x="36" y="14"/>
                  </a:lnTo>
                  <a:lnTo>
                    <a:pt x="36" y="11"/>
                  </a:lnTo>
                  <a:lnTo>
                    <a:pt x="36" y="11"/>
                  </a:lnTo>
                  <a:lnTo>
                    <a:pt x="34" y="8"/>
                  </a:lnTo>
                  <a:lnTo>
                    <a:pt x="34" y="6"/>
                  </a:lnTo>
                  <a:lnTo>
                    <a:pt x="30" y="1"/>
                  </a:lnTo>
                  <a:lnTo>
                    <a:pt x="30" y="1"/>
                  </a:lnTo>
                  <a:lnTo>
                    <a:pt x="23" y="0"/>
                  </a:lnTo>
                  <a:lnTo>
                    <a:pt x="16" y="0"/>
                  </a:lnTo>
                  <a:lnTo>
                    <a:pt x="16" y="0"/>
                  </a:lnTo>
                  <a:lnTo>
                    <a:pt x="0" y="3"/>
                  </a:lnTo>
                  <a:lnTo>
                    <a:pt x="0" y="3"/>
                  </a:lnTo>
                  <a:lnTo>
                    <a:pt x="1" y="6"/>
                  </a:lnTo>
                  <a:lnTo>
                    <a:pt x="1" y="8"/>
                  </a:lnTo>
                  <a:lnTo>
                    <a:pt x="4" y="16"/>
                  </a:lnTo>
                  <a:lnTo>
                    <a:pt x="4" y="16"/>
                  </a:lnTo>
                  <a:lnTo>
                    <a:pt x="6" y="20"/>
                  </a:lnTo>
                  <a:lnTo>
                    <a:pt x="10" y="20"/>
                  </a:lnTo>
                  <a:lnTo>
                    <a:pt x="13" y="20"/>
                  </a:lnTo>
                  <a:lnTo>
                    <a:pt x="16" y="21"/>
                  </a:lnTo>
                  <a:lnTo>
                    <a:pt x="16" y="21"/>
                  </a:lnTo>
                  <a:lnTo>
                    <a:pt x="18" y="27"/>
                  </a:lnTo>
                  <a:lnTo>
                    <a:pt x="18" y="27"/>
                  </a:lnTo>
                  <a:lnTo>
                    <a:pt x="20" y="27"/>
                  </a:lnTo>
                  <a:lnTo>
                    <a:pt x="20" y="27"/>
                  </a:lnTo>
                  <a:lnTo>
                    <a:pt x="23" y="28"/>
                  </a:lnTo>
                  <a:lnTo>
                    <a:pt x="24" y="31"/>
                  </a:lnTo>
                  <a:lnTo>
                    <a:pt x="24" y="31"/>
                  </a:lnTo>
                  <a:lnTo>
                    <a:pt x="28" y="33"/>
                  </a:lnTo>
                  <a:lnTo>
                    <a:pt x="33" y="34"/>
                  </a:lnTo>
                  <a:lnTo>
                    <a:pt x="33" y="34"/>
                  </a:lnTo>
                  <a:lnTo>
                    <a:pt x="36" y="34"/>
                  </a:lnTo>
                  <a:lnTo>
                    <a:pt x="37" y="36"/>
                  </a:lnTo>
                  <a:lnTo>
                    <a:pt x="40" y="37"/>
                  </a:lnTo>
                  <a:lnTo>
                    <a:pt x="40" y="37"/>
                  </a:lnTo>
                  <a:lnTo>
                    <a:pt x="43" y="41"/>
                  </a:lnTo>
                  <a:lnTo>
                    <a:pt x="43" y="45"/>
                  </a:lnTo>
                  <a:lnTo>
                    <a:pt x="43" y="45"/>
                  </a:lnTo>
                  <a:lnTo>
                    <a:pt x="48" y="45"/>
                  </a:lnTo>
                  <a:lnTo>
                    <a:pt x="54" y="44"/>
                  </a:lnTo>
                  <a:lnTo>
                    <a:pt x="54" y="44"/>
                  </a:lnTo>
                  <a:lnTo>
                    <a:pt x="51" y="38"/>
                  </a:lnTo>
                  <a:lnTo>
                    <a:pt x="51" y="36"/>
                  </a:lnTo>
                  <a:lnTo>
                    <a:pt x="51" y="3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0" name="Freeform 353">
              <a:extLst>
                <a:ext uri="{FF2B5EF4-FFF2-40B4-BE49-F238E27FC236}">
                  <a16:creationId xmlns:a16="http://schemas.microsoft.com/office/drawing/2014/main" id="{B18101DC-0704-407A-ADC3-3B71A4543F84}"/>
                </a:ext>
              </a:extLst>
            </p:cNvPr>
            <p:cNvSpPr>
              <a:spLocks noEditPoints="1"/>
            </p:cNvSpPr>
            <p:nvPr/>
          </p:nvSpPr>
          <p:spPr bwMode="auto">
            <a:xfrm>
              <a:off x="5110389" y="2632134"/>
              <a:ext cx="108927" cy="91951"/>
            </a:xfrm>
            <a:custGeom>
              <a:avLst/>
              <a:gdLst/>
              <a:ahLst/>
              <a:cxnLst>
                <a:cxn ang="0">
                  <a:pos x="76" y="22"/>
                </a:cxn>
                <a:cxn ang="0">
                  <a:pos x="61" y="4"/>
                </a:cxn>
                <a:cxn ang="0">
                  <a:pos x="60" y="7"/>
                </a:cxn>
                <a:cxn ang="0">
                  <a:pos x="53" y="10"/>
                </a:cxn>
                <a:cxn ang="0">
                  <a:pos x="51" y="11"/>
                </a:cxn>
                <a:cxn ang="0">
                  <a:pos x="49" y="12"/>
                </a:cxn>
                <a:cxn ang="0">
                  <a:pos x="44" y="11"/>
                </a:cxn>
                <a:cxn ang="0">
                  <a:pos x="41" y="10"/>
                </a:cxn>
                <a:cxn ang="0">
                  <a:pos x="36" y="4"/>
                </a:cxn>
                <a:cxn ang="0">
                  <a:pos x="31" y="2"/>
                </a:cxn>
                <a:cxn ang="0">
                  <a:pos x="27" y="0"/>
                </a:cxn>
                <a:cxn ang="0">
                  <a:pos x="24" y="7"/>
                </a:cxn>
                <a:cxn ang="0">
                  <a:pos x="27" y="10"/>
                </a:cxn>
                <a:cxn ang="0">
                  <a:pos x="29" y="14"/>
                </a:cxn>
                <a:cxn ang="0">
                  <a:pos x="26" y="14"/>
                </a:cxn>
                <a:cxn ang="0">
                  <a:pos x="19" y="14"/>
                </a:cxn>
                <a:cxn ang="0">
                  <a:pos x="17" y="12"/>
                </a:cxn>
                <a:cxn ang="0">
                  <a:pos x="7" y="8"/>
                </a:cxn>
                <a:cxn ang="0">
                  <a:pos x="6" y="10"/>
                </a:cxn>
                <a:cxn ang="0">
                  <a:pos x="9" y="15"/>
                </a:cxn>
                <a:cxn ang="0">
                  <a:pos x="12" y="22"/>
                </a:cxn>
                <a:cxn ang="0">
                  <a:pos x="12" y="25"/>
                </a:cxn>
                <a:cxn ang="0">
                  <a:pos x="16" y="31"/>
                </a:cxn>
                <a:cxn ang="0">
                  <a:pos x="17" y="35"/>
                </a:cxn>
                <a:cxn ang="0">
                  <a:pos x="21" y="41"/>
                </a:cxn>
                <a:cxn ang="0">
                  <a:pos x="27" y="47"/>
                </a:cxn>
                <a:cxn ang="0">
                  <a:pos x="27" y="49"/>
                </a:cxn>
                <a:cxn ang="0">
                  <a:pos x="30" y="55"/>
                </a:cxn>
                <a:cxn ang="0">
                  <a:pos x="49" y="42"/>
                </a:cxn>
                <a:cxn ang="0">
                  <a:pos x="51" y="42"/>
                </a:cxn>
                <a:cxn ang="0">
                  <a:pos x="54" y="48"/>
                </a:cxn>
                <a:cxn ang="0">
                  <a:pos x="51" y="56"/>
                </a:cxn>
                <a:cxn ang="0">
                  <a:pos x="53" y="59"/>
                </a:cxn>
                <a:cxn ang="0">
                  <a:pos x="64" y="65"/>
                </a:cxn>
                <a:cxn ang="0">
                  <a:pos x="64" y="61"/>
                </a:cxn>
                <a:cxn ang="0">
                  <a:pos x="67" y="56"/>
                </a:cxn>
                <a:cxn ang="0">
                  <a:pos x="76" y="38"/>
                </a:cxn>
                <a:cxn ang="0">
                  <a:pos x="77" y="25"/>
                </a:cxn>
                <a:cxn ang="0">
                  <a:pos x="76" y="22"/>
                </a:cxn>
                <a:cxn ang="0">
                  <a:pos x="9" y="45"/>
                </a:cxn>
                <a:cxn ang="0">
                  <a:pos x="0" y="42"/>
                </a:cxn>
                <a:cxn ang="0">
                  <a:pos x="2" y="47"/>
                </a:cxn>
                <a:cxn ang="0">
                  <a:pos x="6" y="51"/>
                </a:cxn>
                <a:cxn ang="0">
                  <a:pos x="9" y="52"/>
                </a:cxn>
                <a:cxn ang="0">
                  <a:pos x="10" y="55"/>
                </a:cxn>
                <a:cxn ang="0">
                  <a:pos x="17" y="56"/>
                </a:cxn>
                <a:cxn ang="0">
                  <a:pos x="19" y="56"/>
                </a:cxn>
                <a:cxn ang="0">
                  <a:pos x="16" y="48"/>
                </a:cxn>
                <a:cxn ang="0">
                  <a:pos x="13" y="47"/>
                </a:cxn>
                <a:cxn ang="0">
                  <a:pos x="9" y="45"/>
                </a:cxn>
              </a:cxnLst>
              <a:rect l="0" t="0" r="r" b="b"/>
              <a:pathLst>
                <a:path w="77" h="65">
                  <a:moveTo>
                    <a:pt x="76" y="22"/>
                  </a:moveTo>
                  <a:lnTo>
                    <a:pt x="76" y="22"/>
                  </a:lnTo>
                  <a:lnTo>
                    <a:pt x="70" y="14"/>
                  </a:lnTo>
                  <a:lnTo>
                    <a:pt x="61" y="4"/>
                  </a:lnTo>
                  <a:lnTo>
                    <a:pt x="61" y="4"/>
                  </a:lnTo>
                  <a:lnTo>
                    <a:pt x="60" y="7"/>
                  </a:lnTo>
                  <a:lnTo>
                    <a:pt x="56" y="8"/>
                  </a:lnTo>
                  <a:lnTo>
                    <a:pt x="53" y="10"/>
                  </a:lnTo>
                  <a:lnTo>
                    <a:pt x="51" y="11"/>
                  </a:lnTo>
                  <a:lnTo>
                    <a:pt x="51" y="11"/>
                  </a:lnTo>
                  <a:lnTo>
                    <a:pt x="50" y="12"/>
                  </a:lnTo>
                  <a:lnTo>
                    <a:pt x="49" y="12"/>
                  </a:lnTo>
                  <a:lnTo>
                    <a:pt x="46" y="11"/>
                  </a:lnTo>
                  <a:lnTo>
                    <a:pt x="44" y="11"/>
                  </a:lnTo>
                  <a:lnTo>
                    <a:pt x="44" y="11"/>
                  </a:lnTo>
                  <a:lnTo>
                    <a:pt x="41" y="10"/>
                  </a:lnTo>
                  <a:lnTo>
                    <a:pt x="39" y="7"/>
                  </a:lnTo>
                  <a:lnTo>
                    <a:pt x="36" y="4"/>
                  </a:lnTo>
                  <a:lnTo>
                    <a:pt x="31" y="2"/>
                  </a:lnTo>
                  <a:lnTo>
                    <a:pt x="31" y="2"/>
                  </a:lnTo>
                  <a:lnTo>
                    <a:pt x="27" y="0"/>
                  </a:lnTo>
                  <a:lnTo>
                    <a:pt x="27" y="0"/>
                  </a:lnTo>
                  <a:lnTo>
                    <a:pt x="24" y="4"/>
                  </a:lnTo>
                  <a:lnTo>
                    <a:pt x="24" y="7"/>
                  </a:lnTo>
                  <a:lnTo>
                    <a:pt x="24" y="7"/>
                  </a:lnTo>
                  <a:lnTo>
                    <a:pt x="27" y="10"/>
                  </a:lnTo>
                  <a:lnTo>
                    <a:pt x="29" y="11"/>
                  </a:lnTo>
                  <a:lnTo>
                    <a:pt x="29" y="14"/>
                  </a:lnTo>
                  <a:lnTo>
                    <a:pt x="29" y="14"/>
                  </a:lnTo>
                  <a:lnTo>
                    <a:pt x="26" y="14"/>
                  </a:lnTo>
                  <a:lnTo>
                    <a:pt x="23" y="15"/>
                  </a:lnTo>
                  <a:lnTo>
                    <a:pt x="19" y="14"/>
                  </a:lnTo>
                  <a:lnTo>
                    <a:pt x="17" y="12"/>
                  </a:lnTo>
                  <a:lnTo>
                    <a:pt x="17" y="12"/>
                  </a:lnTo>
                  <a:lnTo>
                    <a:pt x="10" y="8"/>
                  </a:lnTo>
                  <a:lnTo>
                    <a:pt x="7" y="8"/>
                  </a:lnTo>
                  <a:lnTo>
                    <a:pt x="6" y="10"/>
                  </a:lnTo>
                  <a:lnTo>
                    <a:pt x="6" y="10"/>
                  </a:lnTo>
                  <a:lnTo>
                    <a:pt x="6" y="11"/>
                  </a:lnTo>
                  <a:lnTo>
                    <a:pt x="9" y="15"/>
                  </a:lnTo>
                  <a:lnTo>
                    <a:pt x="10" y="18"/>
                  </a:lnTo>
                  <a:lnTo>
                    <a:pt x="12" y="22"/>
                  </a:lnTo>
                  <a:lnTo>
                    <a:pt x="12" y="22"/>
                  </a:lnTo>
                  <a:lnTo>
                    <a:pt x="12" y="25"/>
                  </a:lnTo>
                  <a:lnTo>
                    <a:pt x="13" y="28"/>
                  </a:lnTo>
                  <a:lnTo>
                    <a:pt x="16" y="31"/>
                  </a:lnTo>
                  <a:lnTo>
                    <a:pt x="17" y="35"/>
                  </a:lnTo>
                  <a:lnTo>
                    <a:pt x="17" y="35"/>
                  </a:lnTo>
                  <a:lnTo>
                    <a:pt x="19" y="38"/>
                  </a:lnTo>
                  <a:lnTo>
                    <a:pt x="21" y="41"/>
                  </a:lnTo>
                  <a:lnTo>
                    <a:pt x="24" y="44"/>
                  </a:lnTo>
                  <a:lnTo>
                    <a:pt x="27" y="47"/>
                  </a:lnTo>
                  <a:lnTo>
                    <a:pt x="27" y="47"/>
                  </a:lnTo>
                  <a:lnTo>
                    <a:pt x="27" y="49"/>
                  </a:lnTo>
                  <a:lnTo>
                    <a:pt x="30" y="55"/>
                  </a:lnTo>
                  <a:lnTo>
                    <a:pt x="30" y="55"/>
                  </a:lnTo>
                  <a:lnTo>
                    <a:pt x="40" y="48"/>
                  </a:lnTo>
                  <a:lnTo>
                    <a:pt x="49" y="42"/>
                  </a:lnTo>
                  <a:lnTo>
                    <a:pt x="49" y="42"/>
                  </a:lnTo>
                  <a:lnTo>
                    <a:pt x="51" y="42"/>
                  </a:lnTo>
                  <a:lnTo>
                    <a:pt x="53" y="42"/>
                  </a:lnTo>
                  <a:lnTo>
                    <a:pt x="54" y="48"/>
                  </a:lnTo>
                  <a:lnTo>
                    <a:pt x="53" y="54"/>
                  </a:lnTo>
                  <a:lnTo>
                    <a:pt x="51" y="56"/>
                  </a:lnTo>
                  <a:lnTo>
                    <a:pt x="51" y="56"/>
                  </a:lnTo>
                  <a:lnTo>
                    <a:pt x="53" y="59"/>
                  </a:lnTo>
                  <a:lnTo>
                    <a:pt x="56" y="61"/>
                  </a:lnTo>
                  <a:lnTo>
                    <a:pt x="64" y="65"/>
                  </a:lnTo>
                  <a:lnTo>
                    <a:pt x="64" y="65"/>
                  </a:lnTo>
                  <a:lnTo>
                    <a:pt x="64" y="61"/>
                  </a:lnTo>
                  <a:lnTo>
                    <a:pt x="67" y="56"/>
                  </a:lnTo>
                  <a:lnTo>
                    <a:pt x="67" y="56"/>
                  </a:lnTo>
                  <a:lnTo>
                    <a:pt x="71" y="48"/>
                  </a:lnTo>
                  <a:lnTo>
                    <a:pt x="76" y="38"/>
                  </a:lnTo>
                  <a:lnTo>
                    <a:pt x="77" y="29"/>
                  </a:lnTo>
                  <a:lnTo>
                    <a:pt x="77" y="25"/>
                  </a:lnTo>
                  <a:lnTo>
                    <a:pt x="76" y="22"/>
                  </a:lnTo>
                  <a:lnTo>
                    <a:pt x="76" y="22"/>
                  </a:lnTo>
                  <a:close/>
                  <a:moveTo>
                    <a:pt x="9" y="45"/>
                  </a:moveTo>
                  <a:lnTo>
                    <a:pt x="9" y="45"/>
                  </a:lnTo>
                  <a:lnTo>
                    <a:pt x="4" y="44"/>
                  </a:lnTo>
                  <a:lnTo>
                    <a:pt x="0" y="42"/>
                  </a:lnTo>
                  <a:lnTo>
                    <a:pt x="0" y="42"/>
                  </a:lnTo>
                  <a:lnTo>
                    <a:pt x="2" y="47"/>
                  </a:lnTo>
                  <a:lnTo>
                    <a:pt x="3" y="48"/>
                  </a:lnTo>
                  <a:lnTo>
                    <a:pt x="6" y="51"/>
                  </a:lnTo>
                  <a:lnTo>
                    <a:pt x="6" y="51"/>
                  </a:lnTo>
                  <a:lnTo>
                    <a:pt x="9" y="52"/>
                  </a:lnTo>
                  <a:lnTo>
                    <a:pt x="9" y="54"/>
                  </a:lnTo>
                  <a:lnTo>
                    <a:pt x="10" y="55"/>
                  </a:lnTo>
                  <a:lnTo>
                    <a:pt x="17" y="56"/>
                  </a:lnTo>
                  <a:lnTo>
                    <a:pt x="17" y="56"/>
                  </a:lnTo>
                  <a:lnTo>
                    <a:pt x="19" y="56"/>
                  </a:lnTo>
                  <a:lnTo>
                    <a:pt x="19" y="56"/>
                  </a:lnTo>
                  <a:lnTo>
                    <a:pt x="19" y="52"/>
                  </a:lnTo>
                  <a:lnTo>
                    <a:pt x="16" y="48"/>
                  </a:lnTo>
                  <a:lnTo>
                    <a:pt x="16" y="48"/>
                  </a:lnTo>
                  <a:lnTo>
                    <a:pt x="13" y="47"/>
                  </a:lnTo>
                  <a:lnTo>
                    <a:pt x="12" y="45"/>
                  </a:lnTo>
                  <a:lnTo>
                    <a:pt x="9" y="45"/>
                  </a:lnTo>
                  <a:lnTo>
                    <a:pt x="9" y="4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1" name="Freeform 354">
              <a:extLst>
                <a:ext uri="{FF2B5EF4-FFF2-40B4-BE49-F238E27FC236}">
                  <a16:creationId xmlns:a16="http://schemas.microsoft.com/office/drawing/2014/main" id="{BD08CB93-04CC-4A96-9CD6-AC909F43CB80}"/>
                </a:ext>
              </a:extLst>
            </p:cNvPr>
            <p:cNvSpPr>
              <a:spLocks/>
            </p:cNvSpPr>
            <p:nvPr/>
          </p:nvSpPr>
          <p:spPr bwMode="auto">
            <a:xfrm>
              <a:off x="5475363" y="2728329"/>
              <a:ext cx="321121" cy="229170"/>
            </a:xfrm>
            <a:custGeom>
              <a:avLst/>
              <a:gdLst/>
              <a:ahLst/>
              <a:cxnLst>
                <a:cxn ang="0">
                  <a:pos x="216" y="21"/>
                </a:cxn>
                <a:cxn ang="0">
                  <a:pos x="206" y="21"/>
                </a:cxn>
                <a:cxn ang="0">
                  <a:pos x="187" y="33"/>
                </a:cxn>
                <a:cxn ang="0">
                  <a:pos x="179" y="30"/>
                </a:cxn>
                <a:cxn ang="0">
                  <a:pos x="180" y="14"/>
                </a:cxn>
                <a:cxn ang="0">
                  <a:pos x="176" y="10"/>
                </a:cxn>
                <a:cxn ang="0">
                  <a:pos x="173" y="0"/>
                </a:cxn>
                <a:cxn ang="0">
                  <a:pos x="159" y="10"/>
                </a:cxn>
                <a:cxn ang="0">
                  <a:pos x="156" y="16"/>
                </a:cxn>
                <a:cxn ang="0">
                  <a:pos x="143" y="21"/>
                </a:cxn>
                <a:cxn ang="0">
                  <a:pos x="136" y="24"/>
                </a:cxn>
                <a:cxn ang="0">
                  <a:pos x="126" y="25"/>
                </a:cxn>
                <a:cxn ang="0">
                  <a:pos x="116" y="23"/>
                </a:cxn>
                <a:cxn ang="0">
                  <a:pos x="106" y="20"/>
                </a:cxn>
                <a:cxn ang="0">
                  <a:pos x="95" y="18"/>
                </a:cxn>
                <a:cxn ang="0">
                  <a:pos x="82" y="17"/>
                </a:cxn>
                <a:cxn ang="0">
                  <a:pos x="74" y="23"/>
                </a:cxn>
                <a:cxn ang="0">
                  <a:pos x="68" y="27"/>
                </a:cxn>
                <a:cxn ang="0">
                  <a:pos x="59" y="43"/>
                </a:cxn>
                <a:cxn ang="0">
                  <a:pos x="41" y="51"/>
                </a:cxn>
                <a:cxn ang="0">
                  <a:pos x="35" y="58"/>
                </a:cxn>
                <a:cxn ang="0">
                  <a:pos x="27" y="57"/>
                </a:cxn>
                <a:cxn ang="0">
                  <a:pos x="15" y="54"/>
                </a:cxn>
                <a:cxn ang="0">
                  <a:pos x="8" y="61"/>
                </a:cxn>
                <a:cxn ang="0">
                  <a:pos x="2" y="74"/>
                </a:cxn>
                <a:cxn ang="0">
                  <a:pos x="1" y="88"/>
                </a:cxn>
                <a:cxn ang="0">
                  <a:pos x="0" y="99"/>
                </a:cxn>
                <a:cxn ang="0">
                  <a:pos x="2" y="117"/>
                </a:cxn>
                <a:cxn ang="0">
                  <a:pos x="11" y="126"/>
                </a:cxn>
                <a:cxn ang="0">
                  <a:pos x="18" y="132"/>
                </a:cxn>
                <a:cxn ang="0">
                  <a:pos x="5" y="151"/>
                </a:cxn>
                <a:cxn ang="0">
                  <a:pos x="5" y="159"/>
                </a:cxn>
                <a:cxn ang="0">
                  <a:pos x="31" y="162"/>
                </a:cxn>
                <a:cxn ang="0">
                  <a:pos x="95" y="155"/>
                </a:cxn>
                <a:cxn ang="0">
                  <a:pos x="94" y="138"/>
                </a:cxn>
                <a:cxn ang="0">
                  <a:pos x="106" y="131"/>
                </a:cxn>
                <a:cxn ang="0">
                  <a:pos x="118" y="128"/>
                </a:cxn>
                <a:cxn ang="0">
                  <a:pos x="125" y="122"/>
                </a:cxn>
                <a:cxn ang="0">
                  <a:pos x="135" y="122"/>
                </a:cxn>
                <a:cxn ang="0">
                  <a:pos x="142" y="115"/>
                </a:cxn>
                <a:cxn ang="0">
                  <a:pos x="148" y="98"/>
                </a:cxn>
                <a:cxn ang="0">
                  <a:pos x="158" y="94"/>
                </a:cxn>
                <a:cxn ang="0">
                  <a:pos x="152" y="82"/>
                </a:cxn>
                <a:cxn ang="0">
                  <a:pos x="162" y="82"/>
                </a:cxn>
                <a:cxn ang="0">
                  <a:pos x="170" y="81"/>
                </a:cxn>
                <a:cxn ang="0">
                  <a:pos x="172" y="68"/>
                </a:cxn>
                <a:cxn ang="0">
                  <a:pos x="180" y="57"/>
                </a:cxn>
                <a:cxn ang="0">
                  <a:pos x="177" y="48"/>
                </a:cxn>
                <a:cxn ang="0">
                  <a:pos x="176" y="41"/>
                </a:cxn>
                <a:cxn ang="0">
                  <a:pos x="182" y="38"/>
                </a:cxn>
                <a:cxn ang="0">
                  <a:pos x="195" y="33"/>
                </a:cxn>
                <a:cxn ang="0">
                  <a:pos x="212" y="30"/>
                </a:cxn>
                <a:cxn ang="0">
                  <a:pos x="227" y="24"/>
                </a:cxn>
                <a:cxn ang="0">
                  <a:pos x="220" y="23"/>
                </a:cxn>
              </a:cxnLst>
              <a:rect l="0" t="0" r="r" b="b"/>
              <a:pathLst>
                <a:path w="227" h="162">
                  <a:moveTo>
                    <a:pt x="220" y="23"/>
                  </a:moveTo>
                  <a:lnTo>
                    <a:pt x="220" y="23"/>
                  </a:lnTo>
                  <a:lnTo>
                    <a:pt x="217" y="23"/>
                  </a:lnTo>
                  <a:lnTo>
                    <a:pt x="216" y="21"/>
                  </a:lnTo>
                  <a:lnTo>
                    <a:pt x="213" y="18"/>
                  </a:lnTo>
                  <a:lnTo>
                    <a:pt x="213" y="18"/>
                  </a:lnTo>
                  <a:lnTo>
                    <a:pt x="210" y="18"/>
                  </a:lnTo>
                  <a:lnTo>
                    <a:pt x="206" y="21"/>
                  </a:lnTo>
                  <a:lnTo>
                    <a:pt x="196" y="30"/>
                  </a:lnTo>
                  <a:lnTo>
                    <a:pt x="196" y="30"/>
                  </a:lnTo>
                  <a:lnTo>
                    <a:pt x="187" y="33"/>
                  </a:lnTo>
                  <a:lnTo>
                    <a:pt x="187" y="33"/>
                  </a:lnTo>
                  <a:lnTo>
                    <a:pt x="183" y="34"/>
                  </a:lnTo>
                  <a:lnTo>
                    <a:pt x="180" y="33"/>
                  </a:lnTo>
                  <a:lnTo>
                    <a:pt x="180" y="33"/>
                  </a:lnTo>
                  <a:lnTo>
                    <a:pt x="179" y="30"/>
                  </a:lnTo>
                  <a:lnTo>
                    <a:pt x="179" y="28"/>
                  </a:lnTo>
                  <a:lnTo>
                    <a:pt x="180" y="23"/>
                  </a:lnTo>
                  <a:lnTo>
                    <a:pt x="182" y="17"/>
                  </a:lnTo>
                  <a:lnTo>
                    <a:pt x="180" y="14"/>
                  </a:lnTo>
                  <a:lnTo>
                    <a:pt x="179" y="13"/>
                  </a:lnTo>
                  <a:lnTo>
                    <a:pt x="179" y="13"/>
                  </a:lnTo>
                  <a:lnTo>
                    <a:pt x="177" y="11"/>
                  </a:lnTo>
                  <a:lnTo>
                    <a:pt x="176" y="10"/>
                  </a:lnTo>
                  <a:lnTo>
                    <a:pt x="176" y="6"/>
                  </a:lnTo>
                  <a:lnTo>
                    <a:pt x="175" y="1"/>
                  </a:lnTo>
                  <a:lnTo>
                    <a:pt x="175" y="0"/>
                  </a:lnTo>
                  <a:lnTo>
                    <a:pt x="173" y="0"/>
                  </a:lnTo>
                  <a:lnTo>
                    <a:pt x="173" y="0"/>
                  </a:lnTo>
                  <a:lnTo>
                    <a:pt x="167" y="1"/>
                  </a:lnTo>
                  <a:lnTo>
                    <a:pt x="163" y="6"/>
                  </a:lnTo>
                  <a:lnTo>
                    <a:pt x="159" y="10"/>
                  </a:lnTo>
                  <a:lnTo>
                    <a:pt x="158" y="14"/>
                  </a:lnTo>
                  <a:lnTo>
                    <a:pt x="158" y="14"/>
                  </a:lnTo>
                  <a:lnTo>
                    <a:pt x="158" y="16"/>
                  </a:lnTo>
                  <a:lnTo>
                    <a:pt x="156" y="16"/>
                  </a:lnTo>
                  <a:lnTo>
                    <a:pt x="150" y="17"/>
                  </a:lnTo>
                  <a:lnTo>
                    <a:pt x="145" y="18"/>
                  </a:lnTo>
                  <a:lnTo>
                    <a:pt x="143" y="20"/>
                  </a:lnTo>
                  <a:lnTo>
                    <a:pt x="143" y="21"/>
                  </a:lnTo>
                  <a:lnTo>
                    <a:pt x="143" y="21"/>
                  </a:lnTo>
                  <a:lnTo>
                    <a:pt x="142" y="23"/>
                  </a:lnTo>
                  <a:lnTo>
                    <a:pt x="140" y="23"/>
                  </a:lnTo>
                  <a:lnTo>
                    <a:pt x="136" y="24"/>
                  </a:lnTo>
                  <a:lnTo>
                    <a:pt x="130" y="24"/>
                  </a:lnTo>
                  <a:lnTo>
                    <a:pt x="128" y="24"/>
                  </a:lnTo>
                  <a:lnTo>
                    <a:pt x="126" y="25"/>
                  </a:lnTo>
                  <a:lnTo>
                    <a:pt x="126" y="25"/>
                  </a:lnTo>
                  <a:lnTo>
                    <a:pt x="125" y="27"/>
                  </a:lnTo>
                  <a:lnTo>
                    <a:pt x="123" y="27"/>
                  </a:lnTo>
                  <a:lnTo>
                    <a:pt x="121" y="25"/>
                  </a:lnTo>
                  <a:lnTo>
                    <a:pt x="116" y="23"/>
                  </a:lnTo>
                  <a:lnTo>
                    <a:pt x="112" y="23"/>
                  </a:lnTo>
                  <a:lnTo>
                    <a:pt x="112" y="23"/>
                  </a:lnTo>
                  <a:lnTo>
                    <a:pt x="109" y="21"/>
                  </a:lnTo>
                  <a:lnTo>
                    <a:pt x="106" y="20"/>
                  </a:lnTo>
                  <a:lnTo>
                    <a:pt x="103" y="17"/>
                  </a:lnTo>
                  <a:lnTo>
                    <a:pt x="99" y="17"/>
                  </a:lnTo>
                  <a:lnTo>
                    <a:pt x="99" y="17"/>
                  </a:lnTo>
                  <a:lnTo>
                    <a:pt x="95" y="18"/>
                  </a:lnTo>
                  <a:lnTo>
                    <a:pt x="92" y="17"/>
                  </a:lnTo>
                  <a:lnTo>
                    <a:pt x="86" y="16"/>
                  </a:lnTo>
                  <a:lnTo>
                    <a:pt x="86" y="16"/>
                  </a:lnTo>
                  <a:lnTo>
                    <a:pt x="82" y="17"/>
                  </a:lnTo>
                  <a:lnTo>
                    <a:pt x="79" y="20"/>
                  </a:lnTo>
                  <a:lnTo>
                    <a:pt x="76" y="23"/>
                  </a:lnTo>
                  <a:lnTo>
                    <a:pt x="75" y="23"/>
                  </a:lnTo>
                  <a:lnTo>
                    <a:pt x="74" y="23"/>
                  </a:lnTo>
                  <a:lnTo>
                    <a:pt x="74" y="23"/>
                  </a:lnTo>
                  <a:lnTo>
                    <a:pt x="72" y="23"/>
                  </a:lnTo>
                  <a:lnTo>
                    <a:pt x="69" y="24"/>
                  </a:lnTo>
                  <a:lnTo>
                    <a:pt x="68" y="27"/>
                  </a:lnTo>
                  <a:lnTo>
                    <a:pt x="64" y="38"/>
                  </a:lnTo>
                  <a:lnTo>
                    <a:pt x="64" y="38"/>
                  </a:lnTo>
                  <a:lnTo>
                    <a:pt x="62" y="41"/>
                  </a:lnTo>
                  <a:lnTo>
                    <a:pt x="59" y="43"/>
                  </a:lnTo>
                  <a:lnTo>
                    <a:pt x="51" y="45"/>
                  </a:lnTo>
                  <a:lnTo>
                    <a:pt x="44" y="48"/>
                  </a:lnTo>
                  <a:lnTo>
                    <a:pt x="42" y="50"/>
                  </a:lnTo>
                  <a:lnTo>
                    <a:pt x="41" y="51"/>
                  </a:lnTo>
                  <a:lnTo>
                    <a:pt x="41" y="51"/>
                  </a:lnTo>
                  <a:lnTo>
                    <a:pt x="41" y="54"/>
                  </a:lnTo>
                  <a:lnTo>
                    <a:pt x="39" y="57"/>
                  </a:lnTo>
                  <a:lnTo>
                    <a:pt x="35" y="58"/>
                  </a:lnTo>
                  <a:lnTo>
                    <a:pt x="29" y="60"/>
                  </a:lnTo>
                  <a:lnTo>
                    <a:pt x="28" y="58"/>
                  </a:lnTo>
                  <a:lnTo>
                    <a:pt x="27" y="57"/>
                  </a:lnTo>
                  <a:lnTo>
                    <a:pt x="27" y="57"/>
                  </a:lnTo>
                  <a:lnTo>
                    <a:pt x="25" y="55"/>
                  </a:lnTo>
                  <a:lnTo>
                    <a:pt x="21" y="54"/>
                  </a:lnTo>
                  <a:lnTo>
                    <a:pt x="15" y="54"/>
                  </a:lnTo>
                  <a:lnTo>
                    <a:pt x="15" y="54"/>
                  </a:lnTo>
                  <a:lnTo>
                    <a:pt x="14" y="54"/>
                  </a:lnTo>
                  <a:lnTo>
                    <a:pt x="11" y="54"/>
                  </a:lnTo>
                  <a:lnTo>
                    <a:pt x="10" y="57"/>
                  </a:lnTo>
                  <a:lnTo>
                    <a:pt x="8" y="61"/>
                  </a:lnTo>
                  <a:lnTo>
                    <a:pt x="8" y="61"/>
                  </a:lnTo>
                  <a:lnTo>
                    <a:pt x="8" y="65"/>
                  </a:lnTo>
                  <a:lnTo>
                    <a:pt x="5" y="70"/>
                  </a:lnTo>
                  <a:lnTo>
                    <a:pt x="2" y="74"/>
                  </a:lnTo>
                  <a:lnTo>
                    <a:pt x="2" y="74"/>
                  </a:lnTo>
                  <a:lnTo>
                    <a:pt x="0" y="81"/>
                  </a:lnTo>
                  <a:lnTo>
                    <a:pt x="0" y="84"/>
                  </a:lnTo>
                  <a:lnTo>
                    <a:pt x="1" y="88"/>
                  </a:lnTo>
                  <a:lnTo>
                    <a:pt x="1" y="88"/>
                  </a:lnTo>
                  <a:lnTo>
                    <a:pt x="1" y="91"/>
                  </a:lnTo>
                  <a:lnTo>
                    <a:pt x="0" y="95"/>
                  </a:lnTo>
                  <a:lnTo>
                    <a:pt x="0" y="99"/>
                  </a:lnTo>
                  <a:lnTo>
                    <a:pt x="1" y="105"/>
                  </a:lnTo>
                  <a:lnTo>
                    <a:pt x="1" y="105"/>
                  </a:lnTo>
                  <a:lnTo>
                    <a:pt x="2" y="111"/>
                  </a:lnTo>
                  <a:lnTo>
                    <a:pt x="2" y="117"/>
                  </a:lnTo>
                  <a:lnTo>
                    <a:pt x="2" y="124"/>
                  </a:lnTo>
                  <a:lnTo>
                    <a:pt x="2" y="124"/>
                  </a:lnTo>
                  <a:lnTo>
                    <a:pt x="5" y="125"/>
                  </a:lnTo>
                  <a:lnTo>
                    <a:pt x="11" y="126"/>
                  </a:lnTo>
                  <a:lnTo>
                    <a:pt x="15" y="128"/>
                  </a:lnTo>
                  <a:lnTo>
                    <a:pt x="18" y="129"/>
                  </a:lnTo>
                  <a:lnTo>
                    <a:pt x="18" y="132"/>
                  </a:lnTo>
                  <a:lnTo>
                    <a:pt x="18" y="132"/>
                  </a:lnTo>
                  <a:lnTo>
                    <a:pt x="20" y="135"/>
                  </a:lnTo>
                  <a:lnTo>
                    <a:pt x="17" y="138"/>
                  </a:lnTo>
                  <a:lnTo>
                    <a:pt x="12" y="144"/>
                  </a:lnTo>
                  <a:lnTo>
                    <a:pt x="5" y="151"/>
                  </a:lnTo>
                  <a:lnTo>
                    <a:pt x="2" y="155"/>
                  </a:lnTo>
                  <a:lnTo>
                    <a:pt x="2" y="155"/>
                  </a:lnTo>
                  <a:lnTo>
                    <a:pt x="2" y="156"/>
                  </a:lnTo>
                  <a:lnTo>
                    <a:pt x="5" y="159"/>
                  </a:lnTo>
                  <a:lnTo>
                    <a:pt x="5" y="159"/>
                  </a:lnTo>
                  <a:lnTo>
                    <a:pt x="18" y="161"/>
                  </a:lnTo>
                  <a:lnTo>
                    <a:pt x="31" y="162"/>
                  </a:lnTo>
                  <a:lnTo>
                    <a:pt x="31" y="162"/>
                  </a:lnTo>
                  <a:lnTo>
                    <a:pt x="45" y="162"/>
                  </a:lnTo>
                  <a:lnTo>
                    <a:pt x="66" y="159"/>
                  </a:lnTo>
                  <a:lnTo>
                    <a:pt x="86" y="156"/>
                  </a:lnTo>
                  <a:lnTo>
                    <a:pt x="95" y="155"/>
                  </a:lnTo>
                  <a:lnTo>
                    <a:pt x="95" y="155"/>
                  </a:lnTo>
                  <a:lnTo>
                    <a:pt x="94" y="146"/>
                  </a:lnTo>
                  <a:lnTo>
                    <a:pt x="94" y="138"/>
                  </a:lnTo>
                  <a:lnTo>
                    <a:pt x="94" y="138"/>
                  </a:lnTo>
                  <a:lnTo>
                    <a:pt x="95" y="136"/>
                  </a:lnTo>
                  <a:lnTo>
                    <a:pt x="98" y="134"/>
                  </a:lnTo>
                  <a:lnTo>
                    <a:pt x="102" y="131"/>
                  </a:lnTo>
                  <a:lnTo>
                    <a:pt x="106" y="131"/>
                  </a:lnTo>
                  <a:lnTo>
                    <a:pt x="106" y="131"/>
                  </a:lnTo>
                  <a:lnTo>
                    <a:pt x="113" y="131"/>
                  </a:lnTo>
                  <a:lnTo>
                    <a:pt x="116" y="131"/>
                  </a:lnTo>
                  <a:lnTo>
                    <a:pt x="118" y="128"/>
                  </a:lnTo>
                  <a:lnTo>
                    <a:pt x="118" y="128"/>
                  </a:lnTo>
                  <a:lnTo>
                    <a:pt x="118" y="126"/>
                  </a:lnTo>
                  <a:lnTo>
                    <a:pt x="119" y="125"/>
                  </a:lnTo>
                  <a:lnTo>
                    <a:pt x="125" y="122"/>
                  </a:lnTo>
                  <a:lnTo>
                    <a:pt x="130" y="121"/>
                  </a:lnTo>
                  <a:lnTo>
                    <a:pt x="133" y="121"/>
                  </a:lnTo>
                  <a:lnTo>
                    <a:pt x="135" y="122"/>
                  </a:lnTo>
                  <a:lnTo>
                    <a:pt x="135" y="122"/>
                  </a:lnTo>
                  <a:lnTo>
                    <a:pt x="136" y="124"/>
                  </a:lnTo>
                  <a:lnTo>
                    <a:pt x="138" y="124"/>
                  </a:lnTo>
                  <a:lnTo>
                    <a:pt x="140" y="121"/>
                  </a:lnTo>
                  <a:lnTo>
                    <a:pt x="142" y="115"/>
                  </a:lnTo>
                  <a:lnTo>
                    <a:pt x="142" y="115"/>
                  </a:lnTo>
                  <a:lnTo>
                    <a:pt x="142" y="104"/>
                  </a:lnTo>
                  <a:lnTo>
                    <a:pt x="143" y="99"/>
                  </a:lnTo>
                  <a:lnTo>
                    <a:pt x="148" y="98"/>
                  </a:lnTo>
                  <a:lnTo>
                    <a:pt x="148" y="98"/>
                  </a:lnTo>
                  <a:lnTo>
                    <a:pt x="150" y="97"/>
                  </a:lnTo>
                  <a:lnTo>
                    <a:pt x="155" y="95"/>
                  </a:lnTo>
                  <a:lnTo>
                    <a:pt x="158" y="94"/>
                  </a:lnTo>
                  <a:lnTo>
                    <a:pt x="158" y="91"/>
                  </a:lnTo>
                  <a:lnTo>
                    <a:pt x="158" y="91"/>
                  </a:lnTo>
                  <a:lnTo>
                    <a:pt x="155" y="85"/>
                  </a:lnTo>
                  <a:lnTo>
                    <a:pt x="152" y="82"/>
                  </a:lnTo>
                  <a:lnTo>
                    <a:pt x="153" y="81"/>
                  </a:lnTo>
                  <a:lnTo>
                    <a:pt x="153" y="81"/>
                  </a:lnTo>
                  <a:lnTo>
                    <a:pt x="156" y="81"/>
                  </a:lnTo>
                  <a:lnTo>
                    <a:pt x="162" y="82"/>
                  </a:lnTo>
                  <a:lnTo>
                    <a:pt x="167" y="82"/>
                  </a:lnTo>
                  <a:lnTo>
                    <a:pt x="169" y="82"/>
                  </a:lnTo>
                  <a:lnTo>
                    <a:pt x="170" y="81"/>
                  </a:lnTo>
                  <a:lnTo>
                    <a:pt x="170" y="81"/>
                  </a:lnTo>
                  <a:lnTo>
                    <a:pt x="172" y="78"/>
                  </a:lnTo>
                  <a:lnTo>
                    <a:pt x="172" y="75"/>
                  </a:lnTo>
                  <a:lnTo>
                    <a:pt x="172" y="71"/>
                  </a:lnTo>
                  <a:lnTo>
                    <a:pt x="172" y="68"/>
                  </a:lnTo>
                  <a:lnTo>
                    <a:pt x="172" y="68"/>
                  </a:lnTo>
                  <a:lnTo>
                    <a:pt x="177" y="62"/>
                  </a:lnTo>
                  <a:lnTo>
                    <a:pt x="179" y="60"/>
                  </a:lnTo>
                  <a:lnTo>
                    <a:pt x="180" y="57"/>
                  </a:lnTo>
                  <a:lnTo>
                    <a:pt x="180" y="57"/>
                  </a:lnTo>
                  <a:lnTo>
                    <a:pt x="179" y="52"/>
                  </a:lnTo>
                  <a:lnTo>
                    <a:pt x="179" y="50"/>
                  </a:lnTo>
                  <a:lnTo>
                    <a:pt x="177" y="48"/>
                  </a:lnTo>
                  <a:lnTo>
                    <a:pt x="177" y="48"/>
                  </a:lnTo>
                  <a:lnTo>
                    <a:pt x="175" y="45"/>
                  </a:lnTo>
                  <a:lnTo>
                    <a:pt x="175" y="43"/>
                  </a:lnTo>
                  <a:lnTo>
                    <a:pt x="176" y="41"/>
                  </a:lnTo>
                  <a:lnTo>
                    <a:pt x="179" y="40"/>
                  </a:lnTo>
                  <a:lnTo>
                    <a:pt x="179" y="40"/>
                  </a:lnTo>
                  <a:lnTo>
                    <a:pt x="182" y="38"/>
                  </a:lnTo>
                  <a:lnTo>
                    <a:pt x="182" y="38"/>
                  </a:lnTo>
                  <a:lnTo>
                    <a:pt x="186" y="37"/>
                  </a:lnTo>
                  <a:lnTo>
                    <a:pt x="190" y="35"/>
                  </a:lnTo>
                  <a:lnTo>
                    <a:pt x="190" y="35"/>
                  </a:lnTo>
                  <a:lnTo>
                    <a:pt x="195" y="33"/>
                  </a:lnTo>
                  <a:lnTo>
                    <a:pt x="202" y="30"/>
                  </a:lnTo>
                  <a:lnTo>
                    <a:pt x="207" y="28"/>
                  </a:lnTo>
                  <a:lnTo>
                    <a:pt x="212" y="30"/>
                  </a:lnTo>
                  <a:lnTo>
                    <a:pt x="212" y="30"/>
                  </a:lnTo>
                  <a:lnTo>
                    <a:pt x="214" y="30"/>
                  </a:lnTo>
                  <a:lnTo>
                    <a:pt x="219" y="30"/>
                  </a:lnTo>
                  <a:lnTo>
                    <a:pt x="223" y="27"/>
                  </a:lnTo>
                  <a:lnTo>
                    <a:pt x="227" y="24"/>
                  </a:lnTo>
                  <a:lnTo>
                    <a:pt x="227" y="24"/>
                  </a:lnTo>
                  <a:lnTo>
                    <a:pt x="223" y="23"/>
                  </a:lnTo>
                  <a:lnTo>
                    <a:pt x="220" y="23"/>
                  </a:lnTo>
                  <a:lnTo>
                    <a:pt x="220" y="2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2" name="Freeform 355">
              <a:extLst>
                <a:ext uri="{FF2B5EF4-FFF2-40B4-BE49-F238E27FC236}">
                  <a16:creationId xmlns:a16="http://schemas.microsoft.com/office/drawing/2014/main" id="{B52C6BFF-FDBB-4CD4-ABF0-1E1DD15C84D7}"/>
                </a:ext>
              </a:extLst>
            </p:cNvPr>
            <p:cNvSpPr>
              <a:spLocks/>
            </p:cNvSpPr>
            <p:nvPr/>
          </p:nvSpPr>
          <p:spPr bwMode="auto">
            <a:xfrm>
              <a:off x="5482437" y="2762280"/>
              <a:ext cx="376291" cy="339511"/>
            </a:xfrm>
            <a:custGeom>
              <a:avLst/>
              <a:gdLst/>
              <a:ahLst/>
              <a:cxnLst>
                <a:cxn ang="0">
                  <a:pos x="245" y="13"/>
                </a:cxn>
                <a:cxn ang="0">
                  <a:pos x="231" y="1"/>
                </a:cxn>
                <a:cxn ang="0">
                  <a:pos x="218" y="3"/>
                </a:cxn>
                <a:cxn ang="0">
                  <a:pos x="202" y="4"/>
                </a:cxn>
                <a:cxn ang="0">
                  <a:pos x="181" y="13"/>
                </a:cxn>
                <a:cxn ang="0">
                  <a:pos x="171" y="17"/>
                </a:cxn>
                <a:cxn ang="0">
                  <a:pos x="174" y="26"/>
                </a:cxn>
                <a:cxn ang="0">
                  <a:pos x="172" y="38"/>
                </a:cxn>
                <a:cxn ang="0">
                  <a:pos x="167" y="54"/>
                </a:cxn>
                <a:cxn ang="0">
                  <a:pos x="157" y="58"/>
                </a:cxn>
                <a:cxn ang="0">
                  <a:pos x="150" y="61"/>
                </a:cxn>
                <a:cxn ang="0">
                  <a:pos x="145" y="73"/>
                </a:cxn>
                <a:cxn ang="0">
                  <a:pos x="137" y="91"/>
                </a:cxn>
                <a:cxn ang="0">
                  <a:pos x="130" y="98"/>
                </a:cxn>
                <a:cxn ang="0">
                  <a:pos x="114" y="101"/>
                </a:cxn>
                <a:cxn ang="0">
                  <a:pos x="108" y="107"/>
                </a:cxn>
                <a:cxn ang="0">
                  <a:pos x="90" y="112"/>
                </a:cxn>
                <a:cxn ang="0">
                  <a:pos x="90" y="131"/>
                </a:cxn>
                <a:cxn ang="0">
                  <a:pos x="26" y="138"/>
                </a:cxn>
                <a:cxn ang="0">
                  <a:pos x="7" y="144"/>
                </a:cxn>
                <a:cxn ang="0">
                  <a:pos x="24" y="158"/>
                </a:cxn>
                <a:cxn ang="0">
                  <a:pos x="30" y="174"/>
                </a:cxn>
                <a:cxn ang="0">
                  <a:pos x="37" y="182"/>
                </a:cxn>
                <a:cxn ang="0">
                  <a:pos x="29" y="189"/>
                </a:cxn>
                <a:cxn ang="0">
                  <a:pos x="12" y="203"/>
                </a:cxn>
                <a:cxn ang="0">
                  <a:pos x="30" y="212"/>
                </a:cxn>
                <a:cxn ang="0">
                  <a:pos x="47" y="208"/>
                </a:cxn>
                <a:cxn ang="0">
                  <a:pos x="66" y="211"/>
                </a:cxn>
                <a:cxn ang="0">
                  <a:pos x="89" y="208"/>
                </a:cxn>
                <a:cxn ang="0">
                  <a:pos x="96" y="216"/>
                </a:cxn>
                <a:cxn ang="0">
                  <a:pos x="103" y="229"/>
                </a:cxn>
                <a:cxn ang="0">
                  <a:pos x="117" y="238"/>
                </a:cxn>
                <a:cxn ang="0">
                  <a:pos x="121" y="239"/>
                </a:cxn>
                <a:cxn ang="0">
                  <a:pos x="141" y="229"/>
                </a:cxn>
                <a:cxn ang="0">
                  <a:pos x="158" y="228"/>
                </a:cxn>
                <a:cxn ang="0">
                  <a:pos x="162" y="218"/>
                </a:cxn>
                <a:cxn ang="0">
                  <a:pos x="150" y="194"/>
                </a:cxn>
                <a:cxn ang="0">
                  <a:pos x="141" y="185"/>
                </a:cxn>
                <a:cxn ang="0">
                  <a:pos x="145" y="174"/>
                </a:cxn>
                <a:cxn ang="0">
                  <a:pos x="161" y="169"/>
                </a:cxn>
                <a:cxn ang="0">
                  <a:pos x="168" y="166"/>
                </a:cxn>
                <a:cxn ang="0">
                  <a:pos x="182" y="159"/>
                </a:cxn>
                <a:cxn ang="0">
                  <a:pos x="190" y="151"/>
                </a:cxn>
                <a:cxn ang="0">
                  <a:pos x="204" y="131"/>
                </a:cxn>
                <a:cxn ang="0">
                  <a:pos x="212" y="122"/>
                </a:cxn>
                <a:cxn ang="0">
                  <a:pos x="221" y="114"/>
                </a:cxn>
                <a:cxn ang="0">
                  <a:pos x="224" y="102"/>
                </a:cxn>
                <a:cxn ang="0">
                  <a:pos x="232" y="90"/>
                </a:cxn>
                <a:cxn ang="0">
                  <a:pos x="224" y="83"/>
                </a:cxn>
                <a:cxn ang="0">
                  <a:pos x="215" y="68"/>
                </a:cxn>
                <a:cxn ang="0">
                  <a:pos x="212" y="53"/>
                </a:cxn>
                <a:cxn ang="0">
                  <a:pos x="221" y="44"/>
                </a:cxn>
                <a:cxn ang="0">
                  <a:pos x="244" y="48"/>
                </a:cxn>
                <a:cxn ang="0">
                  <a:pos x="263" y="37"/>
                </a:cxn>
              </a:cxnLst>
              <a:rect l="0" t="0" r="r" b="b"/>
              <a:pathLst>
                <a:path w="266" h="240">
                  <a:moveTo>
                    <a:pt x="254" y="26"/>
                  </a:moveTo>
                  <a:lnTo>
                    <a:pt x="254" y="26"/>
                  </a:lnTo>
                  <a:lnTo>
                    <a:pt x="249" y="21"/>
                  </a:lnTo>
                  <a:lnTo>
                    <a:pt x="246" y="19"/>
                  </a:lnTo>
                  <a:lnTo>
                    <a:pt x="245" y="13"/>
                  </a:lnTo>
                  <a:lnTo>
                    <a:pt x="245" y="13"/>
                  </a:lnTo>
                  <a:lnTo>
                    <a:pt x="244" y="11"/>
                  </a:lnTo>
                  <a:lnTo>
                    <a:pt x="241" y="9"/>
                  </a:lnTo>
                  <a:lnTo>
                    <a:pt x="231" y="1"/>
                  </a:lnTo>
                  <a:lnTo>
                    <a:pt x="231" y="1"/>
                  </a:lnTo>
                  <a:lnTo>
                    <a:pt x="225" y="1"/>
                  </a:lnTo>
                  <a:lnTo>
                    <a:pt x="225" y="1"/>
                  </a:lnTo>
                  <a:lnTo>
                    <a:pt x="222" y="0"/>
                  </a:lnTo>
                  <a:lnTo>
                    <a:pt x="222" y="0"/>
                  </a:lnTo>
                  <a:lnTo>
                    <a:pt x="218" y="3"/>
                  </a:lnTo>
                  <a:lnTo>
                    <a:pt x="214" y="6"/>
                  </a:lnTo>
                  <a:lnTo>
                    <a:pt x="209" y="6"/>
                  </a:lnTo>
                  <a:lnTo>
                    <a:pt x="207" y="6"/>
                  </a:lnTo>
                  <a:lnTo>
                    <a:pt x="207" y="6"/>
                  </a:lnTo>
                  <a:lnTo>
                    <a:pt x="202" y="4"/>
                  </a:lnTo>
                  <a:lnTo>
                    <a:pt x="197" y="6"/>
                  </a:lnTo>
                  <a:lnTo>
                    <a:pt x="190" y="9"/>
                  </a:lnTo>
                  <a:lnTo>
                    <a:pt x="185" y="11"/>
                  </a:lnTo>
                  <a:lnTo>
                    <a:pt x="185" y="11"/>
                  </a:lnTo>
                  <a:lnTo>
                    <a:pt x="181" y="13"/>
                  </a:lnTo>
                  <a:lnTo>
                    <a:pt x="177" y="14"/>
                  </a:lnTo>
                  <a:lnTo>
                    <a:pt x="177" y="14"/>
                  </a:lnTo>
                  <a:lnTo>
                    <a:pt x="174" y="16"/>
                  </a:lnTo>
                  <a:lnTo>
                    <a:pt x="174" y="16"/>
                  </a:lnTo>
                  <a:lnTo>
                    <a:pt x="171" y="17"/>
                  </a:lnTo>
                  <a:lnTo>
                    <a:pt x="170" y="19"/>
                  </a:lnTo>
                  <a:lnTo>
                    <a:pt x="170" y="21"/>
                  </a:lnTo>
                  <a:lnTo>
                    <a:pt x="172" y="24"/>
                  </a:lnTo>
                  <a:lnTo>
                    <a:pt x="172" y="24"/>
                  </a:lnTo>
                  <a:lnTo>
                    <a:pt x="174" y="26"/>
                  </a:lnTo>
                  <a:lnTo>
                    <a:pt x="174" y="28"/>
                  </a:lnTo>
                  <a:lnTo>
                    <a:pt x="175" y="33"/>
                  </a:lnTo>
                  <a:lnTo>
                    <a:pt x="175" y="33"/>
                  </a:lnTo>
                  <a:lnTo>
                    <a:pt x="174" y="36"/>
                  </a:lnTo>
                  <a:lnTo>
                    <a:pt x="172" y="38"/>
                  </a:lnTo>
                  <a:lnTo>
                    <a:pt x="167" y="44"/>
                  </a:lnTo>
                  <a:lnTo>
                    <a:pt x="167" y="44"/>
                  </a:lnTo>
                  <a:lnTo>
                    <a:pt x="167" y="47"/>
                  </a:lnTo>
                  <a:lnTo>
                    <a:pt x="167" y="51"/>
                  </a:lnTo>
                  <a:lnTo>
                    <a:pt x="167" y="54"/>
                  </a:lnTo>
                  <a:lnTo>
                    <a:pt x="165" y="57"/>
                  </a:lnTo>
                  <a:lnTo>
                    <a:pt x="165" y="57"/>
                  </a:lnTo>
                  <a:lnTo>
                    <a:pt x="164" y="58"/>
                  </a:lnTo>
                  <a:lnTo>
                    <a:pt x="162" y="58"/>
                  </a:lnTo>
                  <a:lnTo>
                    <a:pt x="157" y="58"/>
                  </a:lnTo>
                  <a:lnTo>
                    <a:pt x="151" y="57"/>
                  </a:lnTo>
                  <a:lnTo>
                    <a:pt x="148" y="57"/>
                  </a:lnTo>
                  <a:lnTo>
                    <a:pt x="148" y="57"/>
                  </a:lnTo>
                  <a:lnTo>
                    <a:pt x="147" y="58"/>
                  </a:lnTo>
                  <a:lnTo>
                    <a:pt x="150" y="61"/>
                  </a:lnTo>
                  <a:lnTo>
                    <a:pt x="153" y="67"/>
                  </a:lnTo>
                  <a:lnTo>
                    <a:pt x="153" y="67"/>
                  </a:lnTo>
                  <a:lnTo>
                    <a:pt x="153" y="70"/>
                  </a:lnTo>
                  <a:lnTo>
                    <a:pt x="150" y="71"/>
                  </a:lnTo>
                  <a:lnTo>
                    <a:pt x="145" y="73"/>
                  </a:lnTo>
                  <a:lnTo>
                    <a:pt x="143" y="74"/>
                  </a:lnTo>
                  <a:lnTo>
                    <a:pt x="143" y="74"/>
                  </a:lnTo>
                  <a:lnTo>
                    <a:pt x="138" y="75"/>
                  </a:lnTo>
                  <a:lnTo>
                    <a:pt x="137" y="80"/>
                  </a:lnTo>
                  <a:lnTo>
                    <a:pt x="137" y="91"/>
                  </a:lnTo>
                  <a:lnTo>
                    <a:pt x="137" y="91"/>
                  </a:lnTo>
                  <a:lnTo>
                    <a:pt x="135" y="97"/>
                  </a:lnTo>
                  <a:lnTo>
                    <a:pt x="133" y="100"/>
                  </a:lnTo>
                  <a:lnTo>
                    <a:pt x="131" y="100"/>
                  </a:lnTo>
                  <a:lnTo>
                    <a:pt x="130" y="98"/>
                  </a:lnTo>
                  <a:lnTo>
                    <a:pt x="130" y="98"/>
                  </a:lnTo>
                  <a:lnTo>
                    <a:pt x="128" y="97"/>
                  </a:lnTo>
                  <a:lnTo>
                    <a:pt x="125" y="97"/>
                  </a:lnTo>
                  <a:lnTo>
                    <a:pt x="120" y="98"/>
                  </a:lnTo>
                  <a:lnTo>
                    <a:pt x="114" y="101"/>
                  </a:lnTo>
                  <a:lnTo>
                    <a:pt x="113" y="102"/>
                  </a:lnTo>
                  <a:lnTo>
                    <a:pt x="113" y="104"/>
                  </a:lnTo>
                  <a:lnTo>
                    <a:pt x="113" y="104"/>
                  </a:lnTo>
                  <a:lnTo>
                    <a:pt x="111" y="107"/>
                  </a:lnTo>
                  <a:lnTo>
                    <a:pt x="108" y="107"/>
                  </a:lnTo>
                  <a:lnTo>
                    <a:pt x="101" y="107"/>
                  </a:lnTo>
                  <a:lnTo>
                    <a:pt x="101" y="107"/>
                  </a:lnTo>
                  <a:lnTo>
                    <a:pt x="97" y="107"/>
                  </a:lnTo>
                  <a:lnTo>
                    <a:pt x="93" y="110"/>
                  </a:lnTo>
                  <a:lnTo>
                    <a:pt x="90" y="112"/>
                  </a:lnTo>
                  <a:lnTo>
                    <a:pt x="89" y="114"/>
                  </a:lnTo>
                  <a:lnTo>
                    <a:pt x="89" y="114"/>
                  </a:lnTo>
                  <a:lnTo>
                    <a:pt x="89" y="122"/>
                  </a:lnTo>
                  <a:lnTo>
                    <a:pt x="90" y="131"/>
                  </a:lnTo>
                  <a:lnTo>
                    <a:pt x="90" y="131"/>
                  </a:lnTo>
                  <a:lnTo>
                    <a:pt x="81" y="132"/>
                  </a:lnTo>
                  <a:lnTo>
                    <a:pt x="61" y="135"/>
                  </a:lnTo>
                  <a:lnTo>
                    <a:pt x="40" y="138"/>
                  </a:lnTo>
                  <a:lnTo>
                    <a:pt x="26" y="138"/>
                  </a:lnTo>
                  <a:lnTo>
                    <a:pt x="26" y="138"/>
                  </a:lnTo>
                  <a:lnTo>
                    <a:pt x="13" y="137"/>
                  </a:lnTo>
                  <a:lnTo>
                    <a:pt x="0" y="135"/>
                  </a:lnTo>
                  <a:lnTo>
                    <a:pt x="0" y="135"/>
                  </a:lnTo>
                  <a:lnTo>
                    <a:pt x="5" y="139"/>
                  </a:lnTo>
                  <a:lnTo>
                    <a:pt x="7" y="144"/>
                  </a:lnTo>
                  <a:lnTo>
                    <a:pt x="7" y="144"/>
                  </a:lnTo>
                  <a:lnTo>
                    <a:pt x="10" y="148"/>
                  </a:lnTo>
                  <a:lnTo>
                    <a:pt x="15" y="152"/>
                  </a:lnTo>
                  <a:lnTo>
                    <a:pt x="19" y="155"/>
                  </a:lnTo>
                  <a:lnTo>
                    <a:pt x="24" y="158"/>
                  </a:lnTo>
                  <a:lnTo>
                    <a:pt x="24" y="158"/>
                  </a:lnTo>
                  <a:lnTo>
                    <a:pt x="27" y="159"/>
                  </a:lnTo>
                  <a:lnTo>
                    <a:pt x="29" y="162"/>
                  </a:lnTo>
                  <a:lnTo>
                    <a:pt x="30" y="168"/>
                  </a:lnTo>
                  <a:lnTo>
                    <a:pt x="30" y="174"/>
                  </a:lnTo>
                  <a:lnTo>
                    <a:pt x="32" y="175"/>
                  </a:lnTo>
                  <a:lnTo>
                    <a:pt x="32" y="176"/>
                  </a:lnTo>
                  <a:lnTo>
                    <a:pt x="32" y="176"/>
                  </a:lnTo>
                  <a:lnTo>
                    <a:pt x="34" y="178"/>
                  </a:lnTo>
                  <a:lnTo>
                    <a:pt x="37" y="182"/>
                  </a:lnTo>
                  <a:lnTo>
                    <a:pt x="39" y="186"/>
                  </a:lnTo>
                  <a:lnTo>
                    <a:pt x="37" y="188"/>
                  </a:lnTo>
                  <a:lnTo>
                    <a:pt x="36" y="188"/>
                  </a:lnTo>
                  <a:lnTo>
                    <a:pt x="36" y="188"/>
                  </a:lnTo>
                  <a:lnTo>
                    <a:pt x="29" y="189"/>
                  </a:lnTo>
                  <a:lnTo>
                    <a:pt x="22" y="192"/>
                  </a:lnTo>
                  <a:lnTo>
                    <a:pt x="22" y="192"/>
                  </a:lnTo>
                  <a:lnTo>
                    <a:pt x="17" y="195"/>
                  </a:lnTo>
                  <a:lnTo>
                    <a:pt x="15" y="199"/>
                  </a:lnTo>
                  <a:lnTo>
                    <a:pt x="12" y="203"/>
                  </a:lnTo>
                  <a:lnTo>
                    <a:pt x="12" y="209"/>
                  </a:lnTo>
                  <a:lnTo>
                    <a:pt x="12" y="209"/>
                  </a:lnTo>
                  <a:lnTo>
                    <a:pt x="12" y="213"/>
                  </a:lnTo>
                  <a:lnTo>
                    <a:pt x="12" y="213"/>
                  </a:lnTo>
                  <a:lnTo>
                    <a:pt x="30" y="212"/>
                  </a:lnTo>
                  <a:lnTo>
                    <a:pt x="39" y="212"/>
                  </a:lnTo>
                  <a:lnTo>
                    <a:pt x="42" y="211"/>
                  </a:lnTo>
                  <a:lnTo>
                    <a:pt x="42" y="211"/>
                  </a:lnTo>
                  <a:lnTo>
                    <a:pt x="44" y="209"/>
                  </a:lnTo>
                  <a:lnTo>
                    <a:pt x="47" y="208"/>
                  </a:lnTo>
                  <a:lnTo>
                    <a:pt x="52" y="208"/>
                  </a:lnTo>
                  <a:lnTo>
                    <a:pt x="54" y="209"/>
                  </a:lnTo>
                  <a:lnTo>
                    <a:pt x="54" y="209"/>
                  </a:lnTo>
                  <a:lnTo>
                    <a:pt x="59" y="211"/>
                  </a:lnTo>
                  <a:lnTo>
                    <a:pt x="66" y="211"/>
                  </a:lnTo>
                  <a:lnTo>
                    <a:pt x="73" y="211"/>
                  </a:lnTo>
                  <a:lnTo>
                    <a:pt x="80" y="209"/>
                  </a:lnTo>
                  <a:lnTo>
                    <a:pt x="80" y="209"/>
                  </a:lnTo>
                  <a:lnTo>
                    <a:pt x="86" y="206"/>
                  </a:lnTo>
                  <a:lnTo>
                    <a:pt x="89" y="208"/>
                  </a:lnTo>
                  <a:lnTo>
                    <a:pt x="91" y="209"/>
                  </a:lnTo>
                  <a:lnTo>
                    <a:pt x="93" y="212"/>
                  </a:lnTo>
                  <a:lnTo>
                    <a:pt x="93" y="212"/>
                  </a:lnTo>
                  <a:lnTo>
                    <a:pt x="93" y="215"/>
                  </a:lnTo>
                  <a:lnTo>
                    <a:pt x="96" y="216"/>
                  </a:lnTo>
                  <a:lnTo>
                    <a:pt x="100" y="221"/>
                  </a:lnTo>
                  <a:lnTo>
                    <a:pt x="100" y="221"/>
                  </a:lnTo>
                  <a:lnTo>
                    <a:pt x="101" y="223"/>
                  </a:lnTo>
                  <a:lnTo>
                    <a:pt x="101" y="226"/>
                  </a:lnTo>
                  <a:lnTo>
                    <a:pt x="103" y="229"/>
                  </a:lnTo>
                  <a:lnTo>
                    <a:pt x="103" y="232"/>
                  </a:lnTo>
                  <a:lnTo>
                    <a:pt x="103" y="232"/>
                  </a:lnTo>
                  <a:lnTo>
                    <a:pt x="106" y="235"/>
                  </a:lnTo>
                  <a:lnTo>
                    <a:pt x="108" y="235"/>
                  </a:lnTo>
                  <a:lnTo>
                    <a:pt x="117" y="238"/>
                  </a:lnTo>
                  <a:lnTo>
                    <a:pt x="117" y="238"/>
                  </a:lnTo>
                  <a:lnTo>
                    <a:pt x="120" y="240"/>
                  </a:lnTo>
                  <a:lnTo>
                    <a:pt x="120" y="240"/>
                  </a:lnTo>
                  <a:lnTo>
                    <a:pt x="121" y="239"/>
                  </a:lnTo>
                  <a:lnTo>
                    <a:pt x="121" y="239"/>
                  </a:lnTo>
                  <a:lnTo>
                    <a:pt x="125" y="230"/>
                  </a:lnTo>
                  <a:lnTo>
                    <a:pt x="130" y="229"/>
                  </a:lnTo>
                  <a:lnTo>
                    <a:pt x="135" y="229"/>
                  </a:lnTo>
                  <a:lnTo>
                    <a:pt x="135" y="229"/>
                  </a:lnTo>
                  <a:lnTo>
                    <a:pt x="141" y="229"/>
                  </a:lnTo>
                  <a:lnTo>
                    <a:pt x="144" y="229"/>
                  </a:lnTo>
                  <a:lnTo>
                    <a:pt x="147" y="228"/>
                  </a:lnTo>
                  <a:lnTo>
                    <a:pt x="151" y="228"/>
                  </a:lnTo>
                  <a:lnTo>
                    <a:pt x="151" y="228"/>
                  </a:lnTo>
                  <a:lnTo>
                    <a:pt x="158" y="228"/>
                  </a:lnTo>
                  <a:lnTo>
                    <a:pt x="161" y="228"/>
                  </a:lnTo>
                  <a:lnTo>
                    <a:pt x="162" y="225"/>
                  </a:lnTo>
                  <a:lnTo>
                    <a:pt x="162" y="225"/>
                  </a:lnTo>
                  <a:lnTo>
                    <a:pt x="164" y="222"/>
                  </a:lnTo>
                  <a:lnTo>
                    <a:pt x="162" y="218"/>
                  </a:lnTo>
                  <a:lnTo>
                    <a:pt x="157" y="211"/>
                  </a:lnTo>
                  <a:lnTo>
                    <a:pt x="157" y="211"/>
                  </a:lnTo>
                  <a:lnTo>
                    <a:pt x="153" y="203"/>
                  </a:lnTo>
                  <a:lnTo>
                    <a:pt x="150" y="198"/>
                  </a:lnTo>
                  <a:lnTo>
                    <a:pt x="150" y="194"/>
                  </a:lnTo>
                  <a:lnTo>
                    <a:pt x="150" y="194"/>
                  </a:lnTo>
                  <a:lnTo>
                    <a:pt x="150" y="192"/>
                  </a:lnTo>
                  <a:lnTo>
                    <a:pt x="148" y="189"/>
                  </a:lnTo>
                  <a:lnTo>
                    <a:pt x="145" y="188"/>
                  </a:lnTo>
                  <a:lnTo>
                    <a:pt x="141" y="185"/>
                  </a:lnTo>
                  <a:lnTo>
                    <a:pt x="140" y="184"/>
                  </a:lnTo>
                  <a:lnTo>
                    <a:pt x="140" y="182"/>
                  </a:lnTo>
                  <a:lnTo>
                    <a:pt x="140" y="182"/>
                  </a:lnTo>
                  <a:lnTo>
                    <a:pt x="141" y="178"/>
                  </a:lnTo>
                  <a:lnTo>
                    <a:pt x="145" y="174"/>
                  </a:lnTo>
                  <a:lnTo>
                    <a:pt x="153" y="166"/>
                  </a:lnTo>
                  <a:lnTo>
                    <a:pt x="153" y="166"/>
                  </a:lnTo>
                  <a:lnTo>
                    <a:pt x="154" y="166"/>
                  </a:lnTo>
                  <a:lnTo>
                    <a:pt x="158" y="168"/>
                  </a:lnTo>
                  <a:lnTo>
                    <a:pt x="161" y="169"/>
                  </a:lnTo>
                  <a:lnTo>
                    <a:pt x="162" y="169"/>
                  </a:lnTo>
                  <a:lnTo>
                    <a:pt x="164" y="168"/>
                  </a:lnTo>
                  <a:lnTo>
                    <a:pt x="164" y="168"/>
                  </a:lnTo>
                  <a:lnTo>
                    <a:pt x="165" y="166"/>
                  </a:lnTo>
                  <a:lnTo>
                    <a:pt x="168" y="166"/>
                  </a:lnTo>
                  <a:lnTo>
                    <a:pt x="175" y="168"/>
                  </a:lnTo>
                  <a:lnTo>
                    <a:pt x="175" y="168"/>
                  </a:lnTo>
                  <a:lnTo>
                    <a:pt x="177" y="166"/>
                  </a:lnTo>
                  <a:lnTo>
                    <a:pt x="180" y="164"/>
                  </a:lnTo>
                  <a:lnTo>
                    <a:pt x="182" y="159"/>
                  </a:lnTo>
                  <a:lnTo>
                    <a:pt x="184" y="155"/>
                  </a:lnTo>
                  <a:lnTo>
                    <a:pt x="184" y="155"/>
                  </a:lnTo>
                  <a:lnTo>
                    <a:pt x="184" y="154"/>
                  </a:lnTo>
                  <a:lnTo>
                    <a:pt x="185" y="152"/>
                  </a:lnTo>
                  <a:lnTo>
                    <a:pt x="190" y="151"/>
                  </a:lnTo>
                  <a:lnTo>
                    <a:pt x="197" y="148"/>
                  </a:lnTo>
                  <a:lnTo>
                    <a:pt x="197" y="148"/>
                  </a:lnTo>
                  <a:lnTo>
                    <a:pt x="201" y="139"/>
                  </a:lnTo>
                  <a:lnTo>
                    <a:pt x="204" y="131"/>
                  </a:lnTo>
                  <a:lnTo>
                    <a:pt x="204" y="131"/>
                  </a:lnTo>
                  <a:lnTo>
                    <a:pt x="205" y="129"/>
                  </a:lnTo>
                  <a:lnTo>
                    <a:pt x="208" y="128"/>
                  </a:lnTo>
                  <a:lnTo>
                    <a:pt x="211" y="127"/>
                  </a:lnTo>
                  <a:lnTo>
                    <a:pt x="212" y="125"/>
                  </a:lnTo>
                  <a:lnTo>
                    <a:pt x="212" y="122"/>
                  </a:lnTo>
                  <a:lnTo>
                    <a:pt x="212" y="122"/>
                  </a:lnTo>
                  <a:lnTo>
                    <a:pt x="214" y="118"/>
                  </a:lnTo>
                  <a:lnTo>
                    <a:pt x="215" y="115"/>
                  </a:lnTo>
                  <a:lnTo>
                    <a:pt x="218" y="114"/>
                  </a:lnTo>
                  <a:lnTo>
                    <a:pt x="221" y="114"/>
                  </a:lnTo>
                  <a:lnTo>
                    <a:pt x="221" y="114"/>
                  </a:lnTo>
                  <a:lnTo>
                    <a:pt x="222" y="112"/>
                  </a:lnTo>
                  <a:lnTo>
                    <a:pt x="224" y="110"/>
                  </a:lnTo>
                  <a:lnTo>
                    <a:pt x="224" y="102"/>
                  </a:lnTo>
                  <a:lnTo>
                    <a:pt x="224" y="102"/>
                  </a:lnTo>
                  <a:lnTo>
                    <a:pt x="224" y="98"/>
                  </a:lnTo>
                  <a:lnTo>
                    <a:pt x="226" y="94"/>
                  </a:lnTo>
                  <a:lnTo>
                    <a:pt x="228" y="91"/>
                  </a:lnTo>
                  <a:lnTo>
                    <a:pt x="232" y="90"/>
                  </a:lnTo>
                  <a:lnTo>
                    <a:pt x="232" y="90"/>
                  </a:lnTo>
                  <a:lnTo>
                    <a:pt x="234" y="90"/>
                  </a:lnTo>
                  <a:lnTo>
                    <a:pt x="234" y="88"/>
                  </a:lnTo>
                  <a:lnTo>
                    <a:pt x="232" y="85"/>
                  </a:lnTo>
                  <a:lnTo>
                    <a:pt x="228" y="83"/>
                  </a:lnTo>
                  <a:lnTo>
                    <a:pt x="224" y="83"/>
                  </a:lnTo>
                  <a:lnTo>
                    <a:pt x="224" y="83"/>
                  </a:lnTo>
                  <a:lnTo>
                    <a:pt x="222" y="83"/>
                  </a:lnTo>
                  <a:lnTo>
                    <a:pt x="221" y="81"/>
                  </a:lnTo>
                  <a:lnTo>
                    <a:pt x="217" y="75"/>
                  </a:lnTo>
                  <a:lnTo>
                    <a:pt x="215" y="68"/>
                  </a:lnTo>
                  <a:lnTo>
                    <a:pt x="215" y="68"/>
                  </a:lnTo>
                  <a:lnTo>
                    <a:pt x="215" y="61"/>
                  </a:lnTo>
                  <a:lnTo>
                    <a:pt x="214" y="56"/>
                  </a:lnTo>
                  <a:lnTo>
                    <a:pt x="212" y="53"/>
                  </a:lnTo>
                  <a:lnTo>
                    <a:pt x="212" y="53"/>
                  </a:lnTo>
                  <a:lnTo>
                    <a:pt x="211" y="50"/>
                  </a:lnTo>
                  <a:lnTo>
                    <a:pt x="212" y="47"/>
                  </a:lnTo>
                  <a:lnTo>
                    <a:pt x="215" y="44"/>
                  </a:lnTo>
                  <a:lnTo>
                    <a:pt x="221" y="44"/>
                  </a:lnTo>
                  <a:lnTo>
                    <a:pt x="221" y="44"/>
                  </a:lnTo>
                  <a:lnTo>
                    <a:pt x="226" y="44"/>
                  </a:lnTo>
                  <a:lnTo>
                    <a:pt x="234" y="47"/>
                  </a:lnTo>
                  <a:lnTo>
                    <a:pt x="239" y="48"/>
                  </a:lnTo>
                  <a:lnTo>
                    <a:pt x="242" y="48"/>
                  </a:lnTo>
                  <a:lnTo>
                    <a:pt x="244" y="48"/>
                  </a:lnTo>
                  <a:lnTo>
                    <a:pt x="244" y="48"/>
                  </a:lnTo>
                  <a:lnTo>
                    <a:pt x="254" y="44"/>
                  </a:lnTo>
                  <a:lnTo>
                    <a:pt x="261" y="41"/>
                  </a:lnTo>
                  <a:lnTo>
                    <a:pt x="261" y="41"/>
                  </a:lnTo>
                  <a:lnTo>
                    <a:pt x="263" y="37"/>
                  </a:lnTo>
                  <a:lnTo>
                    <a:pt x="266" y="31"/>
                  </a:lnTo>
                  <a:lnTo>
                    <a:pt x="266" y="31"/>
                  </a:lnTo>
                  <a:lnTo>
                    <a:pt x="254" y="26"/>
                  </a:lnTo>
                  <a:lnTo>
                    <a:pt x="254" y="2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3" name="Freeform 356">
              <a:extLst>
                <a:ext uri="{FF2B5EF4-FFF2-40B4-BE49-F238E27FC236}">
                  <a16:creationId xmlns:a16="http://schemas.microsoft.com/office/drawing/2014/main" id="{A2F9BC0F-1833-4928-890D-6CEA529B9EFD}"/>
                </a:ext>
              </a:extLst>
            </p:cNvPr>
            <p:cNvSpPr>
              <a:spLocks noEditPoints="1"/>
            </p:cNvSpPr>
            <p:nvPr/>
          </p:nvSpPr>
          <p:spPr bwMode="auto">
            <a:xfrm>
              <a:off x="6239263" y="3524766"/>
              <a:ext cx="1038338" cy="366389"/>
            </a:xfrm>
            <a:custGeom>
              <a:avLst/>
              <a:gdLst/>
              <a:ahLst/>
              <a:cxnLst>
                <a:cxn ang="0">
                  <a:pos x="397" y="182"/>
                </a:cxn>
                <a:cxn ang="0">
                  <a:pos x="406" y="138"/>
                </a:cxn>
                <a:cxn ang="0">
                  <a:pos x="418" y="167"/>
                </a:cxn>
                <a:cxn ang="0">
                  <a:pos x="431" y="135"/>
                </a:cxn>
                <a:cxn ang="0">
                  <a:pos x="448" y="103"/>
                </a:cxn>
                <a:cxn ang="0">
                  <a:pos x="396" y="103"/>
                </a:cxn>
                <a:cxn ang="0">
                  <a:pos x="461" y="84"/>
                </a:cxn>
                <a:cxn ang="0">
                  <a:pos x="420" y="71"/>
                </a:cxn>
                <a:cxn ang="0">
                  <a:pos x="389" y="103"/>
                </a:cxn>
                <a:cxn ang="0">
                  <a:pos x="169" y="162"/>
                </a:cxn>
                <a:cxn ang="0">
                  <a:pos x="181" y="134"/>
                </a:cxn>
                <a:cxn ang="0">
                  <a:pos x="167" y="127"/>
                </a:cxn>
                <a:cxn ang="0">
                  <a:pos x="151" y="123"/>
                </a:cxn>
                <a:cxn ang="0">
                  <a:pos x="132" y="97"/>
                </a:cxn>
                <a:cxn ang="0">
                  <a:pos x="115" y="74"/>
                </a:cxn>
                <a:cxn ang="0">
                  <a:pos x="86" y="57"/>
                </a:cxn>
                <a:cxn ang="0">
                  <a:pos x="41" y="13"/>
                </a:cxn>
                <a:cxn ang="0">
                  <a:pos x="6" y="19"/>
                </a:cxn>
                <a:cxn ang="0">
                  <a:pos x="57" y="81"/>
                </a:cxn>
                <a:cxn ang="0">
                  <a:pos x="110" y="152"/>
                </a:cxn>
                <a:cxn ang="0">
                  <a:pos x="154" y="184"/>
                </a:cxn>
                <a:cxn ang="0">
                  <a:pos x="537" y="74"/>
                </a:cxn>
                <a:cxn ang="0">
                  <a:pos x="517" y="64"/>
                </a:cxn>
                <a:cxn ang="0">
                  <a:pos x="528" y="86"/>
                </a:cxn>
                <a:cxn ang="0">
                  <a:pos x="502" y="142"/>
                </a:cxn>
                <a:cxn ang="0">
                  <a:pos x="421" y="228"/>
                </a:cxn>
                <a:cxn ang="0">
                  <a:pos x="443" y="232"/>
                </a:cxn>
                <a:cxn ang="0">
                  <a:pos x="525" y="144"/>
                </a:cxn>
                <a:cxn ang="0">
                  <a:pos x="568" y="148"/>
                </a:cxn>
                <a:cxn ang="0">
                  <a:pos x="276" y="214"/>
                </a:cxn>
                <a:cxn ang="0">
                  <a:pos x="245" y="199"/>
                </a:cxn>
                <a:cxn ang="0">
                  <a:pos x="174" y="188"/>
                </a:cxn>
                <a:cxn ang="0">
                  <a:pos x="181" y="211"/>
                </a:cxn>
                <a:cxn ang="0">
                  <a:pos x="246" y="225"/>
                </a:cxn>
                <a:cxn ang="0">
                  <a:pos x="310" y="231"/>
                </a:cxn>
                <a:cxn ang="0">
                  <a:pos x="677" y="117"/>
                </a:cxn>
                <a:cxn ang="0">
                  <a:pos x="636" y="145"/>
                </a:cxn>
                <a:cxn ang="0">
                  <a:pos x="586" y="101"/>
                </a:cxn>
                <a:cxn ang="0">
                  <a:pos x="586" y="120"/>
                </a:cxn>
                <a:cxn ang="0">
                  <a:pos x="606" y="134"/>
                </a:cxn>
                <a:cxn ang="0">
                  <a:pos x="606" y="158"/>
                </a:cxn>
                <a:cxn ang="0">
                  <a:pos x="642" y="165"/>
                </a:cxn>
                <a:cxn ang="0">
                  <a:pos x="702" y="211"/>
                </a:cxn>
                <a:cxn ang="0">
                  <a:pos x="717" y="224"/>
                </a:cxn>
                <a:cxn ang="0">
                  <a:pos x="470" y="239"/>
                </a:cxn>
                <a:cxn ang="0">
                  <a:pos x="454" y="259"/>
                </a:cxn>
                <a:cxn ang="0">
                  <a:pos x="474" y="236"/>
                </a:cxn>
                <a:cxn ang="0">
                  <a:pos x="377" y="76"/>
                </a:cxn>
                <a:cxn ang="0">
                  <a:pos x="353" y="37"/>
                </a:cxn>
                <a:cxn ang="0">
                  <a:pos x="343" y="22"/>
                </a:cxn>
                <a:cxn ang="0">
                  <a:pos x="316" y="50"/>
                </a:cxn>
                <a:cxn ang="0">
                  <a:pos x="282" y="67"/>
                </a:cxn>
                <a:cxn ang="0">
                  <a:pos x="235" y="71"/>
                </a:cxn>
                <a:cxn ang="0">
                  <a:pos x="215" y="81"/>
                </a:cxn>
                <a:cxn ang="0">
                  <a:pos x="242" y="135"/>
                </a:cxn>
                <a:cxn ang="0">
                  <a:pos x="286" y="145"/>
                </a:cxn>
                <a:cxn ang="0">
                  <a:pos x="336" y="134"/>
                </a:cxn>
                <a:cxn ang="0">
                  <a:pos x="406" y="259"/>
                </a:cxn>
                <a:cxn ang="0">
                  <a:pos x="347" y="228"/>
                </a:cxn>
                <a:cxn ang="0">
                  <a:pos x="356" y="239"/>
                </a:cxn>
                <a:cxn ang="0">
                  <a:pos x="354" y="225"/>
                </a:cxn>
              </a:cxnLst>
              <a:rect l="0" t="0" r="r" b="b"/>
              <a:pathLst>
                <a:path w="734" h="259">
                  <a:moveTo>
                    <a:pt x="386" y="150"/>
                  </a:moveTo>
                  <a:lnTo>
                    <a:pt x="386" y="150"/>
                  </a:lnTo>
                  <a:lnTo>
                    <a:pt x="387" y="150"/>
                  </a:lnTo>
                  <a:lnTo>
                    <a:pt x="390" y="151"/>
                  </a:lnTo>
                  <a:lnTo>
                    <a:pt x="391" y="155"/>
                  </a:lnTo>
                  <a:lnTo>
                    <a:pt x="391" y="161"/>
                  </a:lnTo>
                  <a:lnTo>
                    <a:pt x="390" y="167"/>
                  </a:lnTo>
                  <a:lnTo>
                    <a:pt x="390" y="167"/>
                  </a:lnTo>
                  <a:lnTo>
                    <a:pt x="389" y="179"/>
                  </a:lnTo>
                  <a:lnTo>
                    <a:pt x="389" y="184"/>
                  </a:lnTo>
                  <a:lnTo>
                    <a:pt x="390" y="185"/>
                  </a:lnTo>
                  <a:lnTo>
                    <a:pt x="393" y="185"/>
                  </a:lnTo>
                  <a:lnTo>
                    <a:pt x="393" y="185"/>
                  </a:lnTo>
                  <a:lnTo>
                    <a:pt x="397" y="182"/>
                  </a:lnTo>
                  <a:lnTo>
                    <a:pt x="400" y="178"/>
                  </a:lnTo>
                  <a:lnTo>
                    <a:pt x="401" y="172"/>
                  </a:lnTo>
                  <a:lnTo>
                    <a:pt x="401" y="171"/>
                  </a:lnTo>
                  <a:lnTo>
                    <a:pt x="400" y="169"/>
                  </a:lnTo>
                  <a:lnTo>
                    <a:pt x="400" y="169"/>
                  </a:lnTo>
                  <a:lnTo>
                    <a:pt x="399" y="168"/>
                  </a:lnTo>
                  <a:lnTo>
                    <a:pt x="399" y="164"/>
                  </a:lnTo>
                  <a:lnTo>
                    <a:pt x="397" y="155"/>
                  </a:lnTo>
                  <a:lnTo>
                    <a:pt x="397" y="147"/>
                  </a:lnTo>
                  <a:lnTo>
                    <a:pt x="399" y="140"/>
                  </a:lnTo>
                  <a:lnTo>
                    <a:pt x="399" y="140"/>
                  </a:lnTo>
                  <a:lnTo>
                    <a:pt x="400" y="138"/>
                  </a:lnTo>
                  <a:lnTo>
                    <a:pt x="401" y="138"/>
                  </a:lnTo>
                  <a:lnTo>
                    <a:pt x="406" y="138"/>
                  </a:lnTo>
                  <a:lnTo>
                    <a:pt x="408" y="140"/>
                  </a:lnTo>
                  <a:lnTo>
                    <a:pt x="408" y="141"/>
                  </a:lnTo>
                  <a:lnTo>
                    <a:pt x="410" y="144"/>
                  </a:lnTo>
                  <a:lnTo>
                    <a:pt x="408" y="147"/>
                  </a:lnTo>
                  <a:lnTo>
                    <a:pt x="408" y="147"/>
                  </a:lnTo>
                  <a:lnTo>
                    <a:pt x="408" y="150"/>
                  </a:lnTo>
                  <a:lnTo>
                    <a:pt x="408" y="151"/>
                  </a:lnTo>
                  <a:lnTo>
                    <a:pt x="411" y="154"/>
                  </a:lnTo>
                  <a:lnTo>
                    <a:pt x="416" y="158"/>
                  </a:lnTo>
                  <a:lnTo>
                    <a:pt x="416" y="160"/>
                  </a:lnTo>
                  <a:lnTo>
                    <a:pt x="417" y="162"/>
                  </a:lnTo>
                  <a:lnTo>
                    <a:pt x="417" y="162"/>
                  </a:lnTo>
                  <a:lnTo>
                    <a:pt x="417" y="165"/>
                  </a:lnTo>
                  <a:lnTo>
                    <a:pt x="418" y="167"/>
                  </a:lnTo>
                  <a:lnTo>
                    <a:pt x="420" y="168"/>
                  </a:lnTo>
                  <a:lnTo>
                    <a:pt x="421" y="168"/>
                  </a:lnTo>
                  <a:lnTo>
                    <a:pt x="431" y="165"/>
                  </a:lnTo>
                  <a:lnTo>
                    <a:pt x="431" y="165"/>
                  </a:lnTo>
                  <a:lnTo>
                    <a:pt x="436" y="162"/>
                  </a:lnTo>
                  <a:lnTo>
                    <a:pt x="437" y="160"/>
                  </a:lnTo>
                  <a:lnTo>
                    <a:pt x="436" y="157"/>
                  </a:lnTo>
                  <a:lnTo>
                    <a:pt x="433" y="152"/>
                  </a:lnTo>
                  <a:lnTo>
                    <a:pt x="433" y="152"/>
                  </a:lnTo>
                  <a:lnTo>
                    <a:pt x="431" y="150"/>
                  </a:lnTo>
                  <a:lnTo>
                    <a:pt x="431" y="148"/>
                  </a:lnTo>
                  <a:lnTo>
                    <a:pt x="431" y="142"/>
                  </a:lnTo>
                  <a:lnTo>
                    <a:pt x="431" y="138"/>
                  </a:lnTo>
                  <a:lnTo>
                    <a:pt x="431" y="135"/>
                  </a:lnTo>
                  <a:lnTo>
                    <a:pt x="430" y="134"/>
                  </a:lnTo>
                  <a:lnTo>
                    <a:pt x="430" y="134"/>
                  </a:lnTo>
                  <a:lnTo>
                    <a:pt x="424" y="130"/>
                  </a:lnTo>
                  <a:lnTo>
                    <a:pt x="421" y="125"/>
                  </a:lnTo>
                  <a:lnTo>
                    <a:pt x="421" y="123"/>
                  </a:lnTo>
                  <a:lnTo>
                    <a:pt x="421" y="121"/>
                  </a:lnTo>
                  <a:lnTo>
                    <a:pt x="424" y="121"/>
                  </a:lnTo>
                  <a:lnTo>
                    <a:pt x="424" y="121"/>
                  </a:lnTo>
                  <a:lnTo>
                    <a:pt x="431" y="118"/>
                  </a:lnTo>
                  <a:lnTo>
                    <a:pt x="440" y="113"/>
                  </a:lnTo>
                  <a:lnTo>
                    <a:pt x="447" y="107"/>
                  </a:lnTo>
                  <a:lnTo>
                    <a:pt x="448" y="105"/>
                  </a:lnTo>
                  <a:lnTo>
                    <a:pt x="448" y="103"/>
                  </a:lnTo>
                  <a:lnTo>
                    <a:pt x="448" y="103"/>
                  </a:lnTo>
                  <a:lnTo>
                    <a:pt x="445" y="101"/>
                  </a:lnTo>
                  <a:lnTo>
                    <a:pt x="443" y="101"/>
                  </a:lnTo>
                  <a:lnTo>
                    <a:pt x="431" y="103"/>
                  </a:lnTo>
                  <a:lnTo>
                    <a:pt x="421" y="107"/>
                  </a:lnTo>
                  <a:lnTo>
                    <a:pt x="417" y="110"/>
                  </a:lnTo>
                  <a:lnTo>
                    <a:pt x="416" y="113"/>
                  </a:lnTo>
                  <a:lnTo>
                    <a:pt x="416" y="113"/>
                  </a:lnTo>
                  <a:lnTo>
                    <a:pt x="414" y="115"/>
                  </a:lnTo>
                  <a:lnTo>
                    <a:pt x="411" y="115"/>
                  </a:lnTo>
                  <a:lnTo>
                    <a:pt x="407" y="115"/>
                  </a:lnTo>
                  <a:lnTo>
                    <a:pt x="404" y="114"/>
                  </a:lnTo>
                  <a:lnTo>
                    <a:pt x="400" y="111"/>
                  </a:lnTo>
                  <a:lnTo>
                    <a:pt x="397" y="107"/>
                  </a:lnTo>
                  <a:lnTo>
                    <a:pt x="396" y="103"/>
                  </a:lnTo>
                  <a:lnTo>
                    <a:pt x="396" y="97"/>
                  </a:lnTo>
                  <a:lnTo>
                    <a:pt x="396" y="97"/>
                  </a:lnTo>
                  <a:lnTo>
                    <a:pt x="399" y="91"/>
                  </a:lnTo>
                  <a:lnTo>
                    <a:pt x="403" y="88"/>
                  </a:lnTo>
                  <a:lnTo>
                    <a:pt x="410" y="86"/>
                  </a:lnTo>
                  <a:lnTo>
                    <a:pt x="418" y="83"/>
                  </a:lnTo>
                  <a:lnTo>
                    <a:pt x="427" y="83"/>
                  </a:lnTo>
                  <a:lnTo>
                    <a:pt x="436" y="83"/>
                  </a:lnTo>
                  <a:lnTo>
                    <a:pt x="443" y="83"/>
                  </a:lnTo>
                  <a:lnTo>
                    <a:pt x="448" y="86"/>
                  </a:lnTo>
                  <a:lnTo>
                    <a:pt x="448" y="86"/>
                  </a:lnTo>
                  <a:lnTo>
                    <a:pt x="453" y="86"/>
                  </a:lnTo>
                  <a:lnTo>
                    <a:pt x="457" y="86"/>
                  </a:lnTo>
                  <a:lnTo>
                    <a:pt x="461" y="84"/>
                  </a:lnTo>
                  <a:lnTo>
                    <a:pt x="465" y="81"/>
                  </a:lnTo>
                  <a:lnTo>
                    <a:pt x="472" y="76"/>
                  </a:lnTo>
                  <a:lnTo>
                    <a:pt x="477" y="68"/>
                  </a:lnTo>
                  <a:lnTo>
                    <a:pt x="477" y="68"/>
                  </a:lnTo>
                  <a:lnTo>
                    <a:pt x="477" y="66"/>
                  </a:lnTo>
                  <a:lnTo>
                    <a:pt x="477" y="66"/>
                  </a:lnTo>
                  <a:lnTo>
                    <a:pt x="472" y="67"/>
                  </a:lnTo>
                  <a:lnTo>
                    <a:pt x="460" y="76"/>
                  </a:lnTo>
                  <a:lnTo>
                    <a:pt x="460" y="76"/>
                  </a:lnTo>
                  <a:lnTo>
                    <a:pt x="455" y="77"/>
                  </a:lnTo>
                  <a:lnTo>
                    <a:pt x="451" y="77"/>
                  </a:lnTo>
                  <a:lnTo>
                    <a:pt x="440" y="76"/>
                  </a:lnTo>
                  <a:lnTo>
                    <a:pt x="428" y="74"/>
                  </a:lnTo>
                  <a:lnTo>
                    <a:pt x="420" y="71"/>
                  </a:lnTo>
                  <a:lnTo>
                    <a:pt x="420" y="71"/>
                  </a:lnTo>
                  <a:lnTo>
                    <a:pt x="416" y="70"/>
                  </a:lnTo>
                  <a:lnTo>
                    <a:pt x="413" y="70"/>
                  </a:lnTo>
                  <a:lnTo>
                    <a:pt x="408" y="73"/>
                  </a:lnTo>
                  <a:lnTo>
                    <a:pt x="406" y="77"/>
                  </a:lnTo>
                  <a:lnTo>
                    <a:pt x="403" y="78"/>
                  </a:lnTo>
                  <a:lnTo>
                    <a:pt x="400" y="78"/>
                  </a:lnTo>
                  <a:lnTo>
                    <a:pt x="400" y="78"/>
                  </a:lnTo>
                  <a:lnTo>
                    <a:pt x="397" y="80"/>
                  </a:lnTo>
                  <a:lnTo>
                    <a:pt x="394" y="83"/>
                  </a:lnTo>
                  <a:lnTo>
                    <a:pt x="393" y="90"/>
                  </a:lnTo>
                  <a:lnTo>
                    <a:pt x="390" y="98"/>
                  </a:lnTo>
                  <a:lnTo>
                    <a:pt x="390" y="101"/>
                  </a:lnTo>
                  <a:lnTo>
                    <a:pt x="389" y="103"/>
                  </a:lnTo>
                  <a:lnTo>
                    <a:pt x="389" y="103"/>
                  </a:lnTo>
                  <a:lnTo>
                    <a:pt x="386" y="107"/>
                  </a:lnTo>
                  <a:lnTo>
                    <a:pt x="383" y="114"/>
                  </a:lnTo>
                  <a:lnTo>
                    <a:pt x="380" y="123"/>
                  </a:lnTo>
                  <a:lnTo>
                    <a:pt x="376" y="134"/>
                  </a:lnTo>
                  <a:lnTo>
                    <a:pt x="376" y="134"/>
                  </a:lnTo>
                  <a:lnTo>
                    <a:pt x="373" y="138"/>
                  </a:lnTo>
                  <a:lnTo>
                    <a:pt x="373" y="141"/>
                  </a:lnTo>
                  <a:lnTo>
                    <a:pt x="373" y="144"/>
                  </a:lnTo>
                  <a:lnTo>
                    <a:pt x="374" y="147"/>
                  </a:lnTo>
                  <a:lnTo>
                    <a:pt x="380" y="148"/>
                  </a:lnTo>
                  <a:lnTo>
                    <a:pt x="386" y="150"/>
                  </a:lnTo>
                  <a:lnTo>
                    <a:pt x="386" y="150"/>
                  </a:lnTo>
                  <a:close/>
                  <a:moveTo>
                    <a:pt x="169" y="162"/>
                  </a:moveTo>
                  <a:lnTo>
                    <a:pt x="169" y="162"/>
                  </a:lnTo>
                  <a:lnTo>
                    <a:pt x="169" y="157"/>
                  </a:lnTo>
                  <a:lnTo>
                    <a:pt x="169" y="152"/>
                  </a:lnTo>
                  <a:lnTo>
                    <a:pt x="171" y="145"/>
                  </a:lnTo>
                  <a:lnTo>
                    <a:pt x="171" y="145"/>
                  </a:lnTo>
                  <a:lnTo>
                    <a:pt x="171" y="142"/>
                  </a:lnTo>
                  <a:lnTo>
                    <a:pt x="172" y="141"/>
                  </a:lnTo>
                  <a:lnTo>
                    <a:pt x="175" y="141"/>
                  </a:lnTo>
                  <a:lnTo>
                    <a:pt x="178" y="141"/>
                  </a:lnTo>
                  <a:lnTo>
                    <a:pt x="178" y="141"/>
                  </a:lnTo>
                  <a:lnTo>
                    <a:pt x="179" y="141"/>
                  </a:lnTo>
                  <a:lnTo>
                    <a:pt x="179" y="141"/>
                  </a:lnTo>
                  <a:lnTo>
                    <a:pt x="181" y="137"/>
                  </a:lnTo>
                  <a:lnTo>
                    <a:pt x="181" y="134"/>
                  </a:lnTo>
                  <a:lnTo>
                    <a:pt x="178" y="131"/>
                  </a:lnTo>
                  <a:lnTo>
                    <a:pt x="178" y="131"/>
                  </a:lnTo>
                  <a:lnTo>
                    <a:pt x="177" y="130"/>
                  </a:lnTo>
                  <a:lnTo>
                    <a:pt x="174" y="125"/>
                  </a:lnTo>
                  <a:lnTo>
                    <a:pt x="169" y="121"/>
                  </a:lnTo>
                  <a:lnTo>
                    <a:pt x="168" y="120"/>
                  </a:lnTo>
                  <a:lnTo>
                    <a:pt x="165" y="118"/>
                  </a:lnTo>
                  <a:lnTo>
                    <a:pt x="165" y="118"/>
                  </a:lnTo>
                  <a:lnTo>
                    <a:pt x="161" y="120"/>
                  </a:lnTo>
                  <a:lnTo>
                    <a:pt x="160" y="123"/>
                  </a:lnTo>
                  <a:lnTo>
                    <a:pt x="161" y="124"/>
                  </a:lnTo>
                  <a:lnTo>
                    <a:pt x="164" y="125"/>
                  </a:lnTo>
                  <a:lnTo>
                    <a:pt x="164" y="125"/>
                  </a:lnTo>
                  <a:lnTo>
                    <a:pt x="167" y="127"/>
                  </a:lnTo>
                  <a:lnTo>
                    <a:pt x="168" y="128"/>
                  </a:lnTo>
                  <a:lnTo>
                    <a:pt x="169" y="131"/>
                  </a:lnTo>
                  <a:lnTo>
                    <a:pt x="169" y="134"/>
                  </a:lnTo>
                  <a:lnTo>
                    <a:pt x="169" y="134"/>
                  </a:lnTo>
                  <a:lnTo>
                    <a:pt x="168" y="134"/>
                  </a:lnTo>
                  <a:lnTo>
                    <a:pt x="167" y="132"/>
                  </a:lnTo>
                  <a:lnTo>
                    <a:pt x="164" y="131"/>
                  </a:lnTo>
                  <a:lnTo>
                    <a:pt x="160" y="131"/>
                  </a:lnTo>
                  <a:lnTo>
                    <a:pt x="160" y="131"/>
                  </a:lnTo>
                  <a:lnTo>
                    <a:pt x="157" y="130"/>
                  </a:lnTo>
                  <a:lnTo>
                    <a:pt x="157" y="130"/>
                  </a:lnTo>
                  <a:lnTo>
                    <a:pt x="155" y="127"/>
                  </a:lnTo>
                  <a:lnTo>
                    <a:pt x="154" y="124"/>
                  </a:lnTo>
                  <a:lnTo>
                    <a:pt x="151" y="123"/>
                  </a:lnTo>
                  <a:lnTo>
                    <a:pt x="150" y="123"/>
                  </a:lnTo>
                  <a:lnTo>
                    <a:pt x="150" y="123"/>
                  </a:lnTo>
                  <a:lnTo>
                    <a:pt x="147" y="121"/>
                  </a:lnTo>
                  <a:lnTo>
                    <a:pt x="145" y="120"/>
                  </a:lnTo>
                  <a:lnTo>
                    <a:pt x="142" y="114"/>
                  </a:lnTo>
                  <a:lnTo>
                    <a:pt x="140" y="110"/>
                  </a:lnTo>
                  <a:lnTo>
                    <a:pt x="138" y="108"/>
                  </a:lnTo>
                  <a:lnTo>
                    <a:pt x="135" y="108"/>
                  </a:lnTo>
                  <a:lnTo>
                    <a:pt x="135" y="108"/>
                  </a:lnTo>
                  <a:lnTo>
                    <a:pt x="131" y="107"/>
                  </a:lnTo>
                  <a:lnTo>
                    <a:pt x="128" y="104"/>
                  </a:lnTo>
                  <a:lnTo>
                    <a:pt x="130" y="100"/>
                  </a:lnTo>
                  <a:lnTo>
                    <a:pt x="132" y="97"/>
                  </a:lnTo>
                  <a:lnTo>
                    <a:pt x="132" y="97"/>
                  </a:lnTo>
                  <a:lnTo>
                    <a:pt x="132" y="94"/>
                  </a:lnTo>
                  <a:lnTo>
                    <a:pt x="132" y="93"/>
                  </a:lnTo>
                  <a:lnTo>
                    <a:pt x="130" y="90"/>
                  </a:lnTo>
                  <a:lnTo>
                    <a:pt x="125" y="86"/>
                  </a:lnTo>
                  <a:lnTo>
                    <a:pt x="124" y="84"/>
                  </a:lnTo>
                  <a:lnTo>
                    <a:pt x="124" y="81"/>
                  </a:lnTo>
                  <a:lnTo>
                    <a:pt x="124" y="81"/>
                  </a:lnTo>
                  <a:lnTo>
                    <a:pt x="124" y="80"/>
                  </a:lnTo>
                  <a:lnTo>
                    <a:pt x="123" y="78"/>
                  </a:lnTo>
                  <a:lnTo>
                    <a:pt x="120" y="78"/>
                  </a:lnTo>
                  <a:lnTo>
                    <a:pt x="117" y="77"/>
                  </a:lnTo>
                  <a:lnTo>
                    <a:pt x="115" y="76"/>
                  </a:lnTo>
                  <a:lnTo>
                    <a:pt x="115" y="74"/>
                  </a:lnTo>
                  <a:lnTo>
                    <a:pt x="115" y="74"/>
                  </a:lnTo>
                  <a:lnTo>
                    <a:pt x="114" y="73"/>
                  </a:lnTo>
                  <a:lnTo>
                    <a:pt x="113" y="71"/>
                  </a:lnTo>
                  <a:lnTo>
                    <a:pt x="110" y="70"/>
                  </a:lnTo>
                  <a:lnTo>
                    <a:pt x="107" y="67"/>
                  </a:lnTo>
                  <a:lnTo>
                    <a:pt x="107" y="67"/>
                  </a:lnTo>
                  <a:lnTo>
                    <a:pt x="104" y="64"/>
                  </a:lnTo>
                  <a:lnTo>
                    <a:pt x="103" y="64"/>
                  </a:lnTo>
                  <a:lnTo>
                    <a:pt x="100" y="63"/>
                  </a:lnTo>
                  <a:lnTo>
                    <a:pt x="97" y="61"/>
                  </a:lnTo>
                  <a:lnTo>
                    <a:pt x="97" y="61"/>
                  </a:lnTo>
                  <a:lnTo>
                    <a:pt x="94" y="59"/>
                  </a:lnTo>
                  <a:lnTo>
                    <a:pt x="91" y="57"/>
                  </a:lnTo>
                  <a:lnTo>
                    <a:pt x="87" y="56"/>
                  </a:lnTo>
                  <a:lnTo>
                    <a:pt x="86" y="57"/>
                  </a:lnTo>
                  <a:lnTo>
                    <a:pt x="86" y="57"/>
                  </a:lnTo>
                  <a:lnTo>
                    <a:pt x="81" y="56"/>
                  </a:lnTo>
                  <a:lnTo>
                    <a:pt x="78" y="53"/>
                  </a:lnTo>
                  <a:lnTo>
                    <a:pt x="74" y="49"/>
                  </a:lnTo>
                  <a:lnTo>
                    <a:pt x="71" y="43"/>
                  </a:lnTo>
                  <a:lnTo>
                    <a:pt x="71" y="43"/>
                  </a:lnTo>
                  <a:lnTo>
                    <a:pt x="70" y="40"/>
                  </a:lnTo>
                  <a:lnTo>
                    <a:pt x="66" y="37"/>
                  </a:lnTo>
                  <a:lnTo>
                    <a:pt x="57" y="31"/>
                  </a:lnTo>
                  <a:lnTo>
                    <a:pt x="49" y="24"/>
                  </a:lnTo>
                  <a:lnTo>
                    <a:pt x="46" y="22"/>
                  </a:lnTo>
                  <a:lnTo>
                    <a:pt x="44" y="19"/>
                  </a:lnTo>
                  <a:lnTo>
                    <a:pt x="44" y="19"/>
                  </a:lnTo>
                  <a:lnTo>
                    <a:pt x="41" y="13"/>
                  </a:lnTo>
                  <a:lnTo>
                    <a:pt x="36" y="10"/>
                  </a:lnTo>
                  <a:lnTo>
                    <a:pt x="30" y="9"/>
                  </a:lnTo>
                  <a:lnTo>
                    <a:pt x="22" y="7"/>
                  </a:lnTo>
                  <a:lnTo>
                    <a:pt x="22" y="7"/>
                  </a:lnTo>
                  <a:lnTo>
                    <a:pt x="16" y="7"/>
                  </a:lnTo>
                  <a:lnTo>
                    <a:pt x="13" y="6"/>
                  </a:lnTo>
                  <a:lnTo>
                    <a:pt x="7" y="3"/>
                  </a:lnTo>
                  <a:lnTo>
                    <a:pt x="3" y="0"/>
                  </a:lnTo>
                  <a:lnTo>
                    <a:pt x="2" y="0"/>
                  </a:lnTo>
                  <a:lnTo>
                    <a:pt x="0" y="2"/>
                  </a:lnTo>
                  <a:lnTo>
                    <a:pt x="0" y="2"/>
                  </a:lnTo>
                  <a:lnTo>
                    <a:pt x="0" y="4"/>
                  </a:lnTo>
                  <a:lnTo>
                    <a:pt x="0" y="9"/>
                  </a:lnTo>
                  <a:lnTo>
                    <a:pt x="6" y="19"/>
                  </a:lnTo>
                  <a:lnTo>
                    <a:pt x="14" y="27"/>
                  </a:lnTo>
                  <a:lnTo>
                    <a:pt x="22" y="33"/>
                  </a:lnTo>
                  <a:lnTo>
                    <a:pt x="22" y="33"/>
                  </a:lnTo>
                  <a:lnTo>
                    <a:pt x="24" y="34"/>
                  </a:lnTo>
                  <a:lnTo>
                    <a:pt x="27" y="37"/>
                  </a:lnTo>
                  <a:lnTo>
                    <a:pt x="31" y="46"/>
                  </a:lnTo>
                  <a:lnTo>
                    <a:pt x="37" y="51"/>
                  </a:lnTo>
                  <a:lnTo>
                    <a:pt x="40" y="54"/>
                  </a:lnTo>
                  <a:lnTo>
                    <a:pt x="44" y="56"/>
                  </a:lnTo>
                  <a:lnTo>
                    <a:pt x="44" y="56"/>
                  </a:lnTo>
                  <a:lnTo>
                    <a:pt x="47" y="57"/>
                  </a:lnTo>
                  <a:lnTo>
                    <a:pt x="50" y="60"/>
                  </a:lnTo>
                  <a:lnTo>
                    <a:pt x="53" y="71"/>
                  </a:lnTo>
                  <a:lnTo>
                    <a:pt x="57" y="81"/>
                  </a:lnTo>
                  <a:lnTo>
                    <a:pt x="59" y="86"/>
                  </a:lnTo>
                  <a:lnTo>
                    <a:pt x="61" y="87"/>
                  </a:lnTo>
                  <a:lnTo>
                    <a:pt x="61" y="87"/>
                  </a:lnTo>
                  <a:lnTo>
                    <a:pt x="64" y="88"/>
                  </a:lnTo>
                  <a:lnTo>
                    <a:pt x="67" y="93"/>
                  </a:lnTo>
                  <a:lnTo>
                    <a:pt x="76" y="101"/>
                  </a:lnTo>
                  <a:lnTo>
                    <a:pt x="81" y="114"/>
                  </a:lnTo>
                  <a:lnTo>
                    <a:pt x="86" y="124"/>
                  </a:lnTo>
                  <a:lnTo>
                    <a:pt x="86" y="124"/>
                  </a:lnTo>
                  <a:lnTo>
                    <a:pt x="87" y="128"/>
                  </a:lnTo>
                  <a:lnTo>
                    <a:pt x="90" y="132"/>
                  </a:lnTo>
                  <a:lnTo>
                    <a:pt x="97" y="140"/>
                  </a:lnTo>
                  <a:lnTo>
                    <a:pt x="104" y="145"/>
                  </a:lnTo>
                  <a:lnTo>
                    <a:pt x="110" y="152"/>
                  </a:lnTo>
                  <a:lnTo>
                    <a:pt x="110" y="152"/>
                  </a:lnTo>
                  <a:lnTo>
                    <a:pt x="115" y="160"/>
                  </a:lnTo>
                  <a:lnTo>
                    <a:pt x="124" y="167"/>
                  </a:lnTo>
                  <a:lnTo>
                    <a:pt x="132" y="172"/>
                  </a:lnTo>
                  <a:lnTo>
                    <a:pt x="138" y="177"/>
                  </a:lnTo>
                  <a:lnTo>
                    <a:pt x="138" y="177"/>
                  </a:lnTo>
                  <a:lnTo>
                    <a:pt x="142" y="184"/>
                  </a:lnTo>
                  <a:lnTo>
                    <a:pt x="144" y="187"/>
                  </a:lnTo>
                  <a:lnTo>
                    <a:pt x="145" y="187"/>
                  </a:lnTo>
                  <a:lnTo>
                    <a:pt x="147" y="185"/>
                  </a:lnTo>
                  <a:lnTo>
                    <a:pt x="147" y="185"/>
                  </a:lnTo>
                  <a:lnTo>
                    <a:pt x="147" y="184"/>
                  </a:lnTo>
                  <a:lnTo>
                    <a:pt x="150" y="184"/>
                  </a:lnTo>
                  <a:lnTo>
                    <a:pt x="154" y="184"/>
                  </a:lnTo>
                  <a:lnTo>
                    <a:pt x="164" y="185"/>
                  </a:lnTo>
                  <a:lnTo>
                    <a:pt x="164" y="185"/>
                  </a:lnTo>
                  <a:lnTo>
                    <a:pt x="165" y="185"/>
                  </a:lnTo>
                  <a:lnTo>
                    <a:pt x="167" y="182"/>
                  </a:lnTo>
                  <a:lnTo>
                    <a:pt x="168" y="177"/>
                  </a:lnTo>
                  <a:lnTo>
                    <a:pt x="168" y="168"/>
                  </a:lnTo>
                  <a:lnTo>
                    <a:pt x="169" y="162"/>
                  </a:lnTo>
                  <a:lnTo>
                    <a:pt x="169" y="162"/>
                  </a:lnTo>
                  <a:close/>
                  <a:moveTo>
                    <a:pt x="531" y="86"/>
                  </a:moveTo>
                  <a:lnTo>
                    <a:pt x="531" y="86"/>
                  </a:lnTo>
                  <a:lnTo>
                    <a:pt x="537" y="86"/>
                  </a:lnTo>
                  <a:lnTo>
                    <a:pt x="538" y="84"/>
                  </a:lnTo>
                  <a:lnTo>
                    <a:pt x="538" y="83"/>
                  </a:lnTo>
                  <a:lnTo>
                    <a:pt x="537" y="74"/>
                  </a:lnTo>
                  <a:lnTo>
                    <a:pt x="537" y="74"/>
                  </a:lnTo>
                  <a:lnTo>
                    <a:pt x="537" y="73"/>
                  </a:lnTo>
                  <a:lnTo>
                    <a:pt x="535" y="71"/>
                  </a:lnTo>
                  <a:lnTo>
                    <a:pt x="532" y="71"/>
                  </a:lnTo>
                  <a:lnTo>
                    <a:pt x="529" y="71"/>
                  </a:lnTo>
                  <a:lnTo>
                    <a:pt x="528" y="71"/>
                  </a:lnTo>
                  <a:lnTo>
                    <a:pt x="528" y="70"/>
                  </a:lnTo>
                  <a:lnTo>
                    <a:pt x="528" y="70"/>
                  </a:lnTo>
                  <a:lnTo>
                    <a:pt x="527" y="66"/>
                  </a:lnTo>
                  <a:lnTo>
                    <a:pt x="525" y="61"/>
                  </a:lnTo>
                  <a:lnTo>
                    <a:pt x="524" y="60"/>
                  </a:lnTo>
                  <a:lnTo>
                    <a:pt x="521" y="60"/>
                  </a:lnTo>
                  <a:lnTo>
                    <a:pt x="519" y="61"/>
                  </a:lnTo>
                  <a:lnTo>
                    <a:pt x="517" y="64"/>
                  </a:lnTo>
                  <a:lnTo>
                    <a:pt x="517" y="64"/>
                  </a:lnTo>
                  <a:lnTo>
                    <a:pt x="514" y="68"/>
                  </a:lnTo>
                  <a:lnTo>
                    <a:pt x="514" y="74"/>
                  </a:lnTo>
                  <a:lnTo>
                    <a:pt x="514" y="80"/>
                  </a:lnTo>
                  <a:lnTo>
                    <a:pt x="515" y="86"/>
                  </a:lnTo>
                  <a:lnTo>
                    <a:pt x="519" y="96"/>
                  </a:lnTo>
                  <a:lnTo>
                    <a:pt x="522" y="98"/>
                  </a:lnTo>
                  <a:lnTo>
                    <a:pt x="525" y="98"/>
                  </a:lnTo>
                  <a:lnTo>
                    <a:pt x="525" y="98"/>
                  </a:lnTo>
                  <a:lnTo>
                    <a:pt x="527" y="98"/>
                  </a:lnTo>
                  <a:lnTo>
                    <a:pt x="527" y="96"/>
                  </a:lnTo>
                  <a:lnTo>
                    <a:pt x="527" y="91"/>
                  </a:lnTo>
                  <a:lnTo>
                    <a:pt x="527" y="87"/>
                  </a:lnTo>
                  <a:lnTo>
                    <a:pt x="528" y="86"/>
                  </a:lnTo>
                  <a:lnTo>
                    <a:pt x="531" y="86"/>
                  </a:lnTo>
                  <a:lnTo>
                    <a:pt x="531" y="86"/>
                  </a:lnTo>
                  <a:close/>
                  <a:moveTo>
                    <a:pt x="492" y="145"/>
                  </a:moveTo>
                  <a:lnTo>
                    <a:pt x="492" y="145"/>
                  </a:lnTo>
                  <a:lnTo>
                    <a:pt x="494" y="148"/>
                  </a:lnTo>
                  <a:lnTo>
                    <a:pt x="495" y="150"/>
                  </a:lnTo>
                  <a:lnTo>
                    <a:pt x="501" y="152"/>
                  </a:lnTo>
                  <a:lnTo>
                    <a:pt x="507" y="154"/>
                  </a:lnTo>
                  <a:lnTo>
                    <a:pt x="509" y="152"/>
                  </a:lnTo>
                  <a:lnTo>
                    <a:pt x="512" y="151"/>
                  </a:lnTo>
                  <a:lnTo>
                    <a:pt x="512" y="151"/>
                  </a:lnTo>
                  <a:lnTo>
                    <a:pt x="512" y="148"/>
                  </a:lnTo>
                  <a:lnTo>
                    <a:pt x="509" y="145"/>
                  </a:lnTo>
                  <a:lnTo>
                    <a:pt x="502" y="142"/>
                  </a:lnTo>
                  <a:lnTo>
                    <a:pt x="498" y="141"/>
                  </a:lnTo>
                  <a:lnTo>
                    <a:pt x="495" y="141"/>
                  </a:lnTo>
                  <a:lnTo>
                    <a:pt x="492" y="142"/>
                  </a:lnTo>
                  <a:lnTo>
                    <a:pt x="492" y="145"/>
                  </a:lnTo>
                  <a:lnTo>
                    <a:pt x="492" y="145"/>
                  </a:lnTo>
                  <a:close/>
                  <a:moveTo>
                    <a:pt x="455" y="225"/>
                  </a:moveTo>
                  <a:lnTo>
                    <a:pt x="455" y="225"/>
                  </a:lnTo>
                  <a:lnTo>
                    <a:pt x="450" y="225"/>
                  </a:lnTo>
                  <a:lnTo>
                    <a:pt x="445" y="225"/>
                  </a:lnTo>
                  <a:lnTo>
                    <a:pt x="438" y="228"/>
                  </a:lnTo>
                  <a:lnTo>
                    <a:pt x="430" y="229"/>
                  </a:lnTo>
                  <a:lnTo>
                    <a:pt x="426" y="229"/>
                  </a:lnTo>
                  <a:lnTo>
                    <a:pt x="421" y="228"/>
                  </a:lnTo>
                  <a:lnTo>
                    <a:pt x="421" y="228"/>
                  </a:lnTo>
                  <a:lnTo>
                    <a:pt x="416" y="226"/>
                  </a:lnTo>
                  <a:lnTo>
                    <a:pt x="410" y="226"/>
                  </a:lnTo>
                  <a:lnTo>
                    <a:pt x="400" y="226"/>
                  </a:lnTo>
                  <a:lnTo>
                    <a:pt x="393" y="229"/>
                  </a:lnTo>
                  <a:lnTo>
                    <a:pt x="391" y="231"/>
                  </a:lnTo>
                  <a:lnTo>
                    <a:pt x="391" y="232"/>
                  </a:lnTo>
                  <a:lnTo>
                    <a:pt x="391" y="232"/>
                  </a:lnTo>
                  <a:lnTo>
                    <a:pt x="394" y="235"/>
                  </a:lnTo>
                  <a:lnTo>
                    <a:pt x="400" y="236"/>
                  </a:lnTo>
                  <a:lnTo>
                    <a:pt x="417" y="238"/>
                  </a:lnTo>
                  <a:lnTo>
                    <a:pt x="417" y="238"/>
                  </a:lnTo>
                  <a:lnTo>
                    <a:pt x="426" y="236"/>
                  </a:lnTo>
                  <a:lnTo>
                    <a:pt x="434" y="233"/>
                  </a:lnTo>
                  <a:lnTo>
                    <a:pt x="443" y="232"/>
                  </a:lnTo>
                  <a:lnTo>
                    <a:pt x="450" y="231"/>
                  </a:lnTo>
                  <a:lnTo>
                    <a:pt x="450" y="231"/>
                  </a:lnTo>
                  <a:lnTo>
                    <a:pt x="460" y="228"/>
                  </a:lnTo>
                  <a:lnTo>
                    <a:pt x="461" y="228"/>
                  </a:lnTo>
                  <a:lnTo>
                    <a:pt x="461" y="226"/>
                  </a:lnTo>
                  <a:lnTo>
                    <a:pt x="455" y="225"/>
                  </a:lnTo>
                  <a:lnTo>
                    <a:pt x="455" y="225"/>
                  </a:lnTo>
                  <a:close/>
                  <a:moveTo>
                    <a:pt x="556" y="138"/>
                  </a:moveTo>
                  <a:lnTo>
                    <a:pt x="556" y="138"/>
                  </a:lnTo>
                  <a:lnTo>
                    <a:pt x="546" y="137"/>
                  </a:lnTo>
                  <a:lnTo>
                    <a:pt x="535" y="138"/>
                  </a:lnTo>
                  <a:lnTo>
                    <a:pt x="527" y="140"/>
                  </a:lnTo>
                  <a:lnTo>
                    <a:pt x="525" y="142"/>
                  </a:lnTo>
                  <a:lnTo>
                    <a:pt x="525" y="144"/>
                  </a:lnTo>
                  <a:lnTo>
                    <a:pt x="525" y="144"/>
                  </a:lnTo>
                  <a:lnTo>
                    <a:pt x="527" y="145"/>
                  </a:lnTo>
                  <a:lnTo>
                    <a:pt x="528" y="147"/>
                  </a:lnTo>
                  <a:lnTo>
                    <a:pt x="532" y="148"/>
                  </a:lnTo>
                  <a:lnTo>
                    <a:pt x="546" y="148"/>
                  </a:lnTo>
                  <a:lnTo>
                    <a:pt x="546" y="148"/>
                  </a:lnTo>
                  <a:lnTo>
                    <a:pt x="554" y="148"/>
                  </a:lnTo>
                  <a:lnTo>
                    <a:pt x="559" y="151"/>
                  </a:lnTo>
                  <a:lnTo>
                    <a:pt x="564" y="154"/>
                  </a:lnTo>
                  <a:lnTo>
                    <a:pt x="568" y="155"/>
                  </a:lnTo>
                  <a:lnTo>
                    <a:pt x="568" y="155"/>
                  </a:lnTo>
                  <a:lnTo>
                    <a:pt x="569" y="154"/>
                  </a:lnTo>
                  <a:lnTo>
                    <a:pt x="569" y="152"/>
                  </a:lnTo>
                  <a:lnTo>
                    <a:pt x="568" y="148"/>
                  </a:lnTo>
                  <a:lnTo>
                    <a:pt x="564" y="142"/>
                  </a:lnTo>
                  <a:lnTo>
                    <a:pt x="561" y="141"/>
                  </a:lnTo>
                  <a:lnTo>
                    <a:pt x="556" y="138"/>
                  </a:lnTo>
                  <a:lnTo>
                    <a:pt x="556" y="138"/>
                  </a:lnTo>
                  <a:close/>
                  <a:moveTo>
                    <a:pt x="306" y="221"/>
                  </a:moveTo>
                  <a:lnTo>
                    <a:pt x="306" y="221"/>
                  </a:lnTo>
                  <a:lnTo>
                    <a:pt x="306" y="218"/>
                  </a:lnTo>
                  <a:lnTo>
                    <a:pt x="303" y="218"/>
                  </a:lnTo>
                  <a:lnTo>
                    <a:pt x="296" y="218"/>
                  </a:lnTo>
                  <a:lnTo>
                    <a:pt x="286" y="218"/>
                  </a:lnTo>
                  <a:lnTo>
                    <a:pt x="279" y="216"/>
                  </a:lnTo>
                  <a:lnTo>
                    <a:pt x="279" y="216"/>
                  </a:lnTo>
                  <a:lnTo>
                    <a:pt x="276" y="215"/>
                  </a:lnTo>
                  <a:lnTo>
                    <a:pt x="276" y="214"/>
                  </a:lnTo>
                  <a:lnTo>
                    <a:pt x="280" y="211"/>
                  </a:lnTo>
                  <a:lnTo>
                    <a:pt x="288" y="208"/>
                  </a:lnTo>
                  <a:lnTo>
                    <a:pt x="295" y="205"/>
                  </a:lnTo>
                  <a:lnTo>
                    <a:pt x="295" y="205"/>
                  </a:lnTo>
                  <a:lnTo>
                    <a:pt x="296" y="204"/>
                  </a:lnTo>
                  <a:lnTo>
                    <a:pt x="296" y="202"/>
                  </a:lnTo>
                  <a:lnTo>
                    <a:pt x="293" y="201"/>
                  </a:lnTo>
                  <a:lnTo>
                    <a:pt x="286" y="202"/>
                  </a:lnTo>
                  <a:lnTo>
                    <a:pt x="276" y="205"/>
                  </a:lnTo>
                  <a:lnTo>
                    <a:pt x="276" y="205"/>
                  </a:lnTo>
                  <a:lnTo>
                    <a:pt x="269" y="205"/>
                  </a:lnTo>
                  <a:lnTo>
                    <a:pt x="263" y="205"/>
                  </a:lnTo>
                  <a:lnTo>
                    <a:pt x="253" y="202"/>
                  </a:lnTo>
                  <a:lnTo>
                    <a:pt x="245" y="199"/>
                  </a:lnTo>
                  <a:lnTo>
                    <a:pt x="243" y="199"/>
                  </a:lnTo>
                  <a:lnTo>
                    <a:pt x="242" y="201"/>
                  </a:lnTo>
                  <a:lnTo>
                    <a:pt x="242" y="201"/>
                  </a:lnTo>
                  <a:lnTo>
                    <a:pt x="241" y="202"/>
                  </a:lnTo>
                  <a:lnTo>
                    <a:pt x="238" y="204"/>
                  </a:lnTo>
                  <a:lnTo>
                    <a:pt x="228" y="201"/>
                  </a:lnTo>
                  <a:lnTo>
                    <a:pt x="216" y="197"/>
                  </a:lnTo>
                  <a:lnTo>
                    <a:pt x="208" y="194"/>
                  </a:lnTo>
                  <a:lnTo>
                    <a:pt x="208" y="194"/>
                  </a:lnTo>
                  <a:lnTo>
                    <a:pt x="201" y="189"/>
                  </a:lnTo>
                  <a:lnTo>
                    <a:pt x="189" y="187"/>
                  </a:lnTo>
                  <a:lnTo>
                    <a:pt x="184" y="187"/>
                  </a:lnTo>
                  <a:lnTo>
                    <a:pt x="178" y="187"/>
                  </a:lnTo>
                  <a:lnTo>
                    <a:pt x="174" y="188"/>
                  </a:lnTo>
                  <a:lnTo>
                    <a:pt x="171" y="191"/>
                  </a:lnTo>
                  <a:lnTo>
                    <a:pt x="171" y="191"/>
                  </a:lnTo>
                  <a:lnTo>
                    <a:pt x="167" y="195"/>
                  </a:lnTo>
                  <a:lnTo>
                    <a:pt x="164" y="197"/>
                  </a:lnTo>
                  <a:lnTo>
                    <a:pt x="162" y="197"/>
                  </a:lnTo>
                  <a:lnTo>
                    <a:pt x="164" y="201"/>
                  </a:lnTo>
                  <a:lnTo>
                    <a:pt x="164" y="201"/>
                  </a:lnTo>
                  <a:lnTo>
                    <a:pt x="165" y="204"/>
                  </a:lnTo>
                  <a:lnTo>
                    <a:pt x="168" y="204"/>
                  </a:lnTo>
                  <a:lnTo>
                    <a:pt x="175" y="204"/>
                  </a:lnTo>
                  <a:lnTo>
                    <a:pt x="175" y="204"/>
                  </a:lnTo>
                  <a:lnTo>
                    <a:pt x="177" y="204"/>
                  </a:lnTo>
                  <a:lnTo>
                    <a:pt x="178" y="208"/>
                  </a:lnTo>
                  <a:lnTo>
                    <a:pt x="181" y="211"/>
                  </a:lnTo>
                  <a:lnTo>
                    <a:pt x="184" y="212"/>
                  </a:lnTo>
                  <a:lnTo>
                    <a:pt x="184" y="212"/>
                  </a:lnTo>
                  <a:lnTo>
                    <a:pt x="199" y="215"/>
                  </a:lnTo>
                  <a:lnTo>
                    <a:pt x="208" y="216"/>
                  </a:lnTo>
                  <a:lnTo>
                    <a:pt x="211" y="215"/>
                  </a:lnTo>
                  <a:lnTo>
                    <a:pt x="212" y="215"/>
                  </a:lnTo>
                  <a:lnTo>
                    <a:pt x="212" y="215"/>
                  </a:lnTo>
                  <a:lnTo>
                    <a:pt x="214" y="214"/>
                  </a:lnTo>
                  <a:lnTo>
                    <a:pt x="216" y="212"/>
                  </a:lnTo>
                  <a:lnTo>
                    <a:pt x="225" y="214"/>
                  </a:lnTo>
                  <a:lnTo>
                    <a:pt x="234" y="216"/>
                  </a:lnTo>
                  <a:lnTo>
                    <a:pt x="242" y="222"/>
                  </a:lnTo>
                  <a:lnTo>
                    <a:pt x="242" y="222"/>
                  </a:lnTo>
                  <a:lnTo>
                    <a:pt x="246" y="225"/>
                  </a:lnTo>
                  <a:lnTo>
                    <a:pt x="252" y="226"/>
                  </a:lnTo>
                  <a:lnTo>
                    <a:pt x="262" y="229"/>
                  </a:lnTo>
                  <a:lnTo>
                    <a:pt x="273" y="229"/>
                  </a:lnTo>
                  <a:lnTo>
                    <a:pt x="282" y="229"/>
                  </a:lnTo>
                  <a:lnTo>
                    <a:pt x="282" y="229"/>
                  </a:lnTo>
                  <a:lnTo>
                    <a:pt x="289" y="229"/>
                  </a:lnTo>
                  <a:lnTo>
                    <a:pt x="295" y="231"/>
                  </a:lnTo>
                  <a:lnTo>
                    <a:pt x="300" y="231"/>
                  </a:lnTo>
                  <a:lnTo>
                    <a:pt x="302" y="231"/>
                  </a:lnTo>
                  <a:lnTo>
                    <a:pt x="303" y="229"/>
                  </a:lnTo>
                  <a:lnTo>
                    <a:pt x="303" y="229"/>
                  </a:lnTo>
                  <a:lnTo>
                    <a:pt x="305" y="229"/>
                  </a:lnTo>
                  <a:lnTo>
                    <a:pt x="306" y="229"/>
                  </a:lnTo>
                  <a:lnTo>
                    <a:pt x="310" y="231"/>
                  </a:lnTo>
                  <a:lnTo>
                    <a:pt x="316" y="232"/>
                  </a:lnTo>
                  <a:lnTo>
                    <a:pt x="319" y="232"/>
                  </a:lnTo>
                  <a:lnTo>
                    <a:pt x="323" y="231"/>
                  </a:lnTo>
                  <a:lnTo>
                    <a:pt x="323" y="231"/>
                  </a:lnTo>
                  <a:lnTo>
                    <a:pt x="325" y="228"/>
                  </a:lnTo>
                  <a:lnTo>
                    <a:pt x="325" y="226"/>
                  </a:lnTo>
                  <a:lnTo>
                    <a:pt x="317" y="225"/>
                  </a:lnTo>
                  <a:lnTo>
                    <a:pt x="310" y="224"/>
                  </a:lnTo>
                  <a:lnTo>
                    <a:pt x="307" y="222"/>
                  </a:lnTo>
                  <a:lnTo>
                    <a:pt x="306" y="221"/>
                  </a:lnTo>
                  <a:lnTo>
                    <a:pt x="306" y="221"/>
                  </a:lnTo>
                  <a:close/>
                  <a:moveTo>
                    <a:pt x="680" y="117"/>
                  </a:moveTo>
                  <a:lnTo>
                    <a:pt x="680" y="117"/>
                  </a:lnTo>
                  <a:lnTo>
                    <a:pt x="677" y="117"/>
                  </a:lnTo>
                  <a:lnTo>
                    <a:pt x="674" y="118"/>
                  </a:lnTo>
                  <a:lnTo>
                    <a:pt x="672" y="124"/>
                  </a:lnTo>
                  <a:lnTo>
                    <a:pt x="669" y="128"/>
                  </a:lnTo>
                  <a:lnTo>
                    <a:pt x="667" y="130"/>
                  </a:lnTo>
                  <a:lnTo>
                    <a:pt x="666" y="130"/>
                  </a:lnTo>
                  <a:lnTo>
                    <a:pt x="666" y="130"/>
                  </a:lnTo>
                  <a:lnTo>
                    <a:pt x="663" y="130"/>
                  </a:lnTo>
                  <a:lnTo>
                    <a:pt x="660" y="131"/>
                  </a:lnTo>
                  <a:lnTo>
                    <a:pt x="655" y="137"/>
                  </a:lnTo>
                  <a:lnTo>
                    <a:pt x="647" y="142"/>
                  </a:lnTo>
                  <a:lnTo>
                    <a:pt x="639" y="147"/>
                  </a:lnTo>
                  <a:lnTo>
                    <a:pt x="639" y="147"/>
                  </a:lnTo>
                  <a:lnTo>
                    <a:pt x="638" y="147"/>
                  </a:lnTo>
                  <a:lnTo>
                    <a:pt x="636" y="145"/>
                  </a:lnTo>
                  <a:lnTo>
                    <a:pt x="632" y="142"/>
                  </a:lnTo>
                  <a:lnTo>
                    <a:pt x="630" y="137"/>
                  </a:lnTo>
                  <a:lnTo>
                    <a:pt x="629" y="130"/>
                  </a:lnTo>
                  <a:lnTo>
                    <a:pt x="625" y="115"/>
                  </a:lnTo>
                  <a:lnTo>
                    <a:pt x="623" y="110"/>
                  </a:lnTo>
                  <a:lnTo>
                    <a:pt x="622" y="107"/>
                  </a:lnTo>
                  <a:lnTo>
                    <a:pt x="622" y="107"/>
                  </a:lnTo>
                  <a:lnTo>
                    <a:pt x="619" y="104"/>
                  </a:lnTo>
                  <a:lnTo>
                    <a:pt x="615" y="101"/>
                  </a:lnTo>
                  <a:lnTo>
                    <a:pt x="603" y="98"/>
                  </a:lnTo>
                  <a:lnTo>
                    <a:pt x="598" y="97"/>
                  </a:lnTo>
                  <a:lnTo>
                    <a:pt x="592" y="98"/>
                  </a:lnTo>
                  <a:lnTo>
                    <a:pt x="588" y="100"/>
                  </a:lnTo>
                  <a:lnTo>
                    <a:pt x="586" y="101"/>
                  </a:lnTo>
                  <a:lnTo>
                    <a:pt x="586" y="101"/>
                  </a:lnTo>
                  <a:lnTo>
                    <a:pt x="585" y="104"/>
                  </a:lnTo>
                  <a:lnTo>
                    <a:pt x="582" y="105"/>
                  </a:lnTo>
                  <a:lnTo>
                    <a:pt x="578" y="107"/>
                  </a:lnTo>
                  <a:lnTo>
                    <a:pt x="573" y="108"/>
                  </a:lnTo>
                  <a:lnTo>
                    <a:pt x="572" y="110"/>
                  </a:lnTo>
                  <a:lnTo>
                    <a:pt x="572" y="113"/>
                  </a:lnTo>
                  <a:lnTo>
                    <a:pt x="572" y="113"/>
                  </a:lnTo>
                  <a:lnTo>
                    <a:pt x="572" y="115"/>
                  </a:lnTo>
                  <a:lnTo>
                    <a:pt x="573" y="117"/>
                  </a:lnTo>
                  <a:lnTo>
                    <a:pt x="581" y="117"/>
                  </a:lnTo>
                  <a:lnTo>
                    <a:pt x="581" y="117"/>
                  </a:lnTo>
                  <a:lnTo>
                    <a:pt x="583" y="117"/>
                  </a:lnTo>
                  <a:lnTo>
                    <a:pt x="586" y="120"/>
                  </a:lnTo>
                  <a:lnTo>
                    <a:pt x="589" y="127"/>
                  </a:lnTo>
                  <a:lnTo>
                    <a:pt x="589" y="127"/>
                  </a:lnTo>
                  <a:lnTo>
                    <a:pt x="591" y="130"/>
                  </a:lnTo>
                  <a:lnTo>
                    <a:pt x="593" y="130"/>
                  </a:lnTo>
                  <a:lnTo>
                    <a:pt x="601" y="131"/>
                  </a:lnTo>
                  <a:lnTo>
                    <a:pt x="615" y="128"/>
                  </a:lnTo>
                  <a:lnTo>
                    <a:pt x="615" y="128"/>
                  </a:lnTo>
                  <a:lnTo>
                    <a:pt x="619" y="130"/>
                  </a:lnTo>
                  <a:lnTo>
                    <a:pt x="619" y="132"/>
                  </a:lnTo>
                  <a:lnTo>
                    <a:pt x="618" y="134"/>
                  </a:lnTo>
                  <a:lnTo>
                    <a:pt x="613" y="134"/>
                  </a:lnTo>
                  <a:lnTo>
                    <a:pt x="613" y="134"/>
                  </a:lnTo>
                  <a:lnTo>
                    <a:pt x="609" y="132"/>
                  </a:lnTo>
                  <a:lnTo>
                    <a:pt x="606" y="134"/>
                  </a:lnTo>
                  <a:lnTo>
                    <a:pt x="603" y="135"/>
                  </a:lnTo>
                  <a:lnTo>
                    <a:pt x="601" y="135"/>
                  </a:lnTo>
                  <a:lnTo>
                    <a:pt x="601" y="135"/>
                  </a:lnTo>
                  <a:lnTo>
                    <a:pt x="592" y="135"/>
                  </a:lnTo>
                  <a:lnTo>
                    <a:pt x="589" y="137"/>
                  </a:lnTo>
                  <a:lnTo>
                    <a:pt x="591" y="138"/>
                  </a:lnTo>
                  <a:lnTo>
                    <a:pt x="591" y="138"/>
                  </a:lnTo>
                  <a:lnTo>
                    <a:pt x="596" y="144"/>
                  </a:lnTo>
                  <a:lnTo>
                    <a:pt x="599" y="147"/>
                  </a:lnTo>
                  <a:lnTo>
                    <a:pt x="601" y="152"/>
                  </a:lnTo>
                  <a:lnTo>
                    <a:pt x="601" y="152"/>
                  </a:lnTo>
                  <a:lnTo>
                    <a:pt x="601" y="155"/>
                  </a:lnTo>
                  <a:lnTo>
                    <a:pt x="602" y="157"/>
                  </a:lnTo>
                  <a:lnTo>
                    <a:pt x="606" y="158"/>
                  </a:lnTo>
                  <a:lnTo>
                    <a:pt x="609" y="155"/>
                  </a:lnTo>
                  <a:lnTo>
                    <a:pt x="610" y="154"/>
                  </a:lnTo>
                  <a:lnTo>
                    <a:pt x="612" y="152"/>
                  </a:lnTo>
                  <a:lnTo>
                    <a:pt x="612" y="152"/>
                  </a:lnTo>
                  <a:lnTo>
                    <a:pt x="612" y="151"/>
                  </a:lnTo>
                  <a:lnTo>
                    <a:pt x="612" y="150"/>
                  </a:lnTo>
                  <a:lnTo>
                    <a:pt x="615" y="151"/>
                  </a:lnTo>
                  <a:lnTo>
                    <a:pt x="620" y="154"/>
                  </a:lnTo>
                  <a:lnTo>
                    <a:pt x="628" y="157"/>
                  </a:lnTo>
                  <a:lnTo>
                    <a:pt x="628" y="157"/>
                  </a:lnTo>
                  <a:lnTo>
                    <a:pt x="633" y="160"/>
                  </a:lnTo>
                  <a:lnTo>
                    <a:pt x="635" y="162"/>
                  </a:lnTo>
                  <a:lnTo>
                    <a:pt x="636" y="164"/>
                  </a:lnTo>
                  <a:lnTo>
                    <a:pt x="642" y="165"/>
                  </a:lnTo>
                  <a:lnTo>
                    <a:pt x="642" y="165"/>
                  </a:lnTo>
                  <a:lnTo>
                    <a:pt x="652" y="167"/>
                  </a:lnTo>
                  <a:lnTo>
                    <a:pt x="665" y="169"/>
                  </a:lnTo>
                  <a:lnTo>
                    <a:pt x="677" y="175"/>
                  </a:lnTo>
                  <a:lnTo>
                    <a:pt x="687" y="181"/>
                  </a:lnTo>
                  <a:lnTo>
                    <a:pt x="687" y="181"/>
                  </a:lnTo>
                  <a:lnTo>
                    <a:pt x="692" y="185"/>
                  </a:lnTo>
                  <a:lnTo>
                    <a:pt x="693" y="189"/>
                  </a:lnTo>
                  <a:lnTo>
                    <a:pt x="693" y="194"/>
                  </a:lnTo>
                  <a:lnTo>
                    <a:pt x="696" y="199"/>
                  </a:lnTo>
                  <a:lnTo>
                    <a:pt x="696" y="199"/>
                  </a:lnTo>
                  <a:lnTo>
                    <a:pt x="700" y="204"/>
                  </a:lnTo>
                  <a:lnTo>
                    <a:pt x="702" y="208"/>
                  </a:lnTo>
                  <a:lnTo>
                    <a:pt x="702" y="211"/>
                  </a:lnTo>
                  <a:lnTo>
                    <a:pt x="700" y="212"/>
                  </a:lnTo>
                  <a:lnTo>
                    <a:pt x="699" y="212"/>
                  </a:lnTo>
                  <a:lnTo>
                    <a:pt x="696" y="214"/>
                  </a:lnTo>
                  <a:lnTo>
                    <a:pt x="696" y="214"/>
                  </a:lnTo>
                  <a:lnTo>
                    <a:pt x="689" y="215"/>
                  </a:lnTo>
                  <a:lnTo>
                    <a:pt x="684" y="218"/>
                  </a:lnTo>
                  <a:lnTo>
                    <a:pt x="680" y="222"/>
                  </a:lnTo>
                  <a:lnTo>
                    <a:pt x="680" y="224"/>
                  </a:lnTo>
                  <a:lnTo>
                    <a:pt x="680" y="226"/>
                  </a:lnTo>
                  <a:lnTo>
                    <a:pt x="680" y="226"/>
                  </a:lnTo>
                  <a:lnTo>
                    <a:pt x="683" y="226"/>
                  </a:lnTo>
                  <a:lnTo>
                    <a:pt x="686" y="228"/>
                  </a:lnTo>
                  <a:lnTo>
                    <a:pt x="697" y="226"/>
                  </a:lnTo>
                  <a:lnTo>
                    <a:pt x="717" y="224"/>
                  </a:lnTo>
                  <a:lnTo>
                    <a:pt x="717" y="224"/>
                  </a:lnTo>
                  <a:lnTo>
                    <a:pt x="721" y="225"/>
                  </a:lnTo>
                  <a:lnTo>
                    <a:pt x="724" y="228"/>
                  </a:lnTo>
                  <a:lnTo>
                    <a:pt x="729" y="232"/>
                  </a:lnTo>
                  <a:lnTo>
                    <a:pt x="734" y="238"/>
                  </a:lnTo>
                  <a:lnTo>
                    <a:pt x="734" y="135"/>
                  </a:lnTo>
                  <a:lnTo>
                    <a:pt x="734" y="135"/>
                  </a:lnTo>
                  <a:lnTo>
                    <a:pt x="702" y="124"/>
                  </a:lnTo>
                  <a:lnTo>
                    <a:pt x="687" y="118"/>
                  </a:lnTo>
                  <a:lnTo>
                    <a:pt x="680" y="117"/>
                  </a:lnTo>
                  <a:lnTo>
                    <a:pt x="680" y="117"/>
                  </a:lnTo>
                  <a:close/>
                  <a:moveTo>
                    <a:pt x="474" y="236"/>
                  </a:moveTo>
                  <a:lnTo>
                    <a:pt x="474" y="236"/>
                  </a:lnTo>
                  <a:lnTo>
                    <a:pt x="470" y="239"/>
                  </a:lnTo>
                  <a:lnTo>
                    <a:pt x="470" y="239"/>
                  </a:lnTo>
                  <a:lnTo>
                    <a:pt x="468" y="242"/>
                  </a:lnTo>
                  <a:lnTo>
                    <a:pt x="467" y="243"/>
                  </a:lnTo>
                  <a:lnTo>
                    <a:pt x="467" y="243"/>
                  </a:lnTo>
                  <a:lnTo>
                    <a:pt x="465" y="243"/>
                  </a:lnTo>
                  <a:lnTo>
                    <a:pt x="464" y="243"/>
                  </a:lnTo>
                  <a:lnTo>
                    <a:pt x="461" y="241"/>
                  </a:lnTo>
                  <a:lnTo>
                    <a:pt x="461" y="241"/>
                  </a:lnTo>
                  <a:lnTo>
                    <a:pt x="455" y="245"/>
                  </a:lnTo>
                  <a:lnTo>
                    <a:pt x="451" y="251"/>
                  </a:lnTo>
                  <a:lnTo>
                    <a:pt x="451" y="255"/>
                  </a:lnTo>
                  <a:lnTo>
                    <a:pt x="453" y="258"/>
                  </a:lnTo>
                  <a:lnTo>
                    <a:pt x="454" y="259"/>
                  </a:lnTo>
                  <a:lnTo>
                    <a:pt x="454" y="259"/>
                  </a:lnTo>
                  <a:lnTo>
                    <a:pt x="457" y="259"/>
                  </a:lnTo>
                  <a:lnTo>
                    <a:pt x="458" y="259"/>
                  </a:lnTo>
                  <a:lnTo>
                    <a:pt x="464" y="256"/>
                  </a:lnTo>
                  <a:lnTo>
                    <a:pt x="470" y="252"/>
                  </a:lnTo>
                  <a:lnTo>
                    <a:pt x="474" y="248"/>
                  </a:lnTo>
                  <a:lnTo>
                    <a:pt x="474" y="248"/>
                  </a:lnTo>
                  <a:lnTo>
                    <a:pt x="477" y="245"/>
                  </a:lnTo>
                  <a:lnTo>
                    <a:pt x="477" y="245"/>
                  </a:lnTo>
                  <a:lnTo>
                    <a:pt x="478" y="243"/>
                  </a:lnTo>
                  <a:lnTo>
                    <a:pt x="478" y="243"/>
                  </a:lnTo>
                  <a:lnTo>
                    <a:pt x="480" y="242"/>
                  </a:lnTo>
                  <a:lnTo>
                    <a:pt x="480" y="242"/>
                  </a:lnTo>
                  <a:lnTo>
                    <a:pt x="474" y="236"/>
                  </a:lnTo>
                  <a:lnTo>
                    <a:pt x="474" y="236"/>
                  </a:lnTo>
                  <a:close/>
                  <a:moveTo>
                    <a:pt x="343" y="115"/>
                  </a:moveTo>
                  <a:lnTo>
                    <a:pt x="343" y="115"/>
                  </a:lnTo>
                  <a:lnTo>
                    <a:pt x="347" y="110"/>
                  </a:lnTo>
                  <a:lnTo>
                    <a:pt x="350" y="104"/>
                  </a:lnTo>
                  <a:lnTo>
                    <a:pt x="352" y="97"/>
                  </a:lnTo>
                  <a:lnTo>
                    <a:pt x="352" y="90"/>
                  </a:lnTo>
                  <a:lnTo>
                    <a:pt x="352" y="90"/>
                  </a:lnTo>
                  <a:lnTo>
                    <a:pt x="353" y="87"/>
                  </a:lnTo>
                  <a:lnTo>
                    <a:pt x="354" y="84"/>
                  </a:lnTo>
                  <a:lnTo>
                    <a:pt x="363" y="81"/>
                  </a:lnTo>
                  <a:lnTo>
                    <a:pt x="370" y="78"/>
                  </a:lnTo>
                  <a:lnTo>
                    <a:pt x="376" y="77"/>
                  </a:lnTo>
                  <a:lnTo>
                    <a:pt x="376" y="77"/>
                  </a:lnTo>
                  <a:lnTo>
                    <a:pt x="377" y="76"/>
                  </a:lnTo>
                  <a:lnTo>
                    <a:pt x="377" y="73"/>
                  </a:lnTo>
                  <a:lnTo>
                    <a:pt x="374" y="70"/>
                  </a:lnTo>
                  <a:lnTo>
                    <a:pt x="370" y="66"/>
                  </a:lnTo>
                  <a:lnTo>
                    <a:pt x="366" y="64"/>
                  </a:lnTo>
                  <a:lnTo>
                    <a:pt x="366" y="64"/>
                  </a:lnTo>
                  <a:lnTo>
                    <a:pt x="363" y="61"/>
                  </a:lnTo>
                  <a:lnTo>
                    <a:pt x="362" y="57"/>
                  </a:lnTo>
                  <a:lnTo>
                    <a:pt x="362" y="54"/>
                  </a:lnTo>
                  <a:lnTo>
                    <a:pt x="360" y="51"/>
                  </a:lnTo>
                  <a:lnTo>
                    <a:pt x="360" y="51"/>
                  </a:lnTo>
                  <a:lnTo>
                    <a:pt x="356" y="47"/>
                  </a:lnTo>
                  <a:lnTo>
                    <a:pt x="353" y="43"/>
                  </a:lnTo>
                  <a:lnTo>
                    <a:pt x="353" y="39"/>
                  </a:lnTo>
                  <a:lnTo>
                    <a:pt x="353" y="37"/>
                  </a:lnTo>
                  <a:lnTo>
                    <a:pt x="354" y="37"/>
                  </a:lnTo>
                  <a:lnTo>
                    <a:pt x="354" y="37"/>
                  </a:lnTo>
                  <a:lnTo>
                    <a:pt x="356" y="36"/>
                  </a:lnTo>
                  <a:lnTo>
                    <a:pt x="357" y="34"/>
                  </a:lnTo>
                  <a:lnTo>
                    <a:pt x="356" y="31"/>
                  </a:lnTo>
                  <a:lnTo>
                    <a:pt x="354" y="27"/>
                  </a:lnTo>
                  <a:lnTo>
                    <a:pt x="354" y="26"/>
                  </a:lnTo>
                  <a:lnTo>
                    <a:pt x="356" y="24"/>
                  </a:lnTo>
                  <a:lnTo>
                    <a:pt x="356" y="24"/>
                  </a:lnTo>
                  <a:lnTo>
                    <a:pt x="359" y="23"/>
                  </a:lnTo>
                  <a:lnTo>
                    <a:pt x="359" y="23"/>
                  </a:lnTo>
                  <a:lnTo>
                    <a:pt x="350" y="22"/>
                  </a:lnTo>
                  <a:lnTo>
                    <a:pt x="350" y="22"/>
                  </a:lnTo>
                  <a:lnTo>
                    <a:pt x="343" y="22"/>
                  </a:lnTo>
                  <a:lnTo>
                    <a:pt x="335" y="22"/>
                  </a:lnTo>
                  <a:lnTo>
                    <a:pt x="332" y="23"/>
                  </a:lnTo>
                  <a:lnTo>
                    <a:pt x="329" y="24"/>
                  </a:lnTo>
                  <a:lnTo>
                    <a:pt x="326" y="27"/>
                  </a:lnTo>
                  <a:lnTo>
                    <a:pt x="326" y="31"/>
                  </a:lnTo>
                  <a:lnTo>
                    <a:pt x="326" y="31"/>
                  </a:lnTo>
                  <a:lnTo>
                    <a:pt x="326" y="36"/>
                  </a:lnTo>
                  <a:lnTo>
                    <a:pt x="325" y="37"/>
                  </a:lnTo>
                  <a:lnTo>
                    <a:pt x="322" y="40"/>
                  </a:lnTo>
                  <a:lnTo>
                    <a:pt x="317" y="43"/>
                  </a:lnTo>
                  <a:lnTo>
                    <a:pt x="316" y="44"/>
                  </a:lnTo>
                  <a:lnTo>
                    <a:pt x="316" y="46"/>
                  </a:lnTo>
                  <a:lnTo>
                    <a:pt x="316" y="46"/>
                  </a:lnTo>
                  <a:lnTo>
                    <a:pt x="316" y="50"/>
                  </a:lnTo>
                  <a:lnTo>
                    <a:pt x="315" y="53"/>
                  </a:lnTo>
                  <a:lnTo>
                    <a:pt x="312" y="56"/>
                  </a:lnTo>
                  <a:lnTo>
                    <a:pt x="312" y="61"/>
                  </a:lnTo>
                  <a:lnTo>
                    <a:pt x="312" y="61"/>
                  </a:lnTo>
                  <a:lnTo>
                    <a:pt x="312" y="66"/>
                  </a:lnTo>
                  <a:lnTo>
                    <a:pt x="309" y="67"/>
                  </a:lnTo>
                  <a:lnTo>
                    <a:pt x="303" y="68"/>
                  </a:lnTo>
                  <a:lnTo>
                    <a:pt x="298" y="70"/>
                  </a:lnTo>
                  <a:lnTo>
                    <a:pt x="298" y="70"/>
                  </a:lnTo>
                  <a:lnTo>
                    <a:pt x="292" y="71"/>
                  </a:lnTo>
                  <a:lnTo>
                    <a:pt x="290" y="71"/>
                  </a:lnTo>
                  <a:lnTo>
                    <a:pt x="288" y="68"/>
                  </a:lnTo>
                  <a:lnTo>
                    <a:pt x="282" y="67"/>
                  </a:lnTo>
                  <a:lnTo>
                    <a:pt x="282" y="67"/>
                  </a:lnTo>
                  <a:lnTo>
                    <a:pt x="276" y="68"/>
                  </a:lnTo>
                  <a:lnTo>
                    <a:pt x="273" y="70"/>
                  </a:lnTo>
                  <a:lnTo>
                    <a:pt x="269" y="73"/>
                  </a:lnTo>
                  <a:lnTo>
                    <a:pt x="266" y="74"/>
                  </a:lnTo>
                  <a:lnTo>
                    <a:pt x="266" y="74"/>
                  </a:lnTo>
                  <a:lnTo>
                    <a:pt x="261" y="74"/>
                  </a:lnTo>
                  <a:lnTo>
                    <a:pt x="255" y="74"/>
                  </a:lnTo>
                  <a:lnTo>
                    <a:pt x="249" y="74"/>
                  </a:lnTo>
                  <a:lnTo>
                    <a:pt x="245" y="76"/>
                  </a:lnTo>
                  <a:lnTo>
                    <a:pt x="245" y="76"/>
                  </a:lnTo>
                  <a:lnTo>
                    <a:pt x="243" y="77"/>
                  </a:lnTo>
                  <a:lnTo>
                    <a:pt x="242" y="76"/>
                  </a:lnTo>
                  <a:lnTo>
                    <a:pt x="239" y="74"/>
                  </a:lnTo>
                  <a:lnTo>
                    <a:pt x="235" y="71"/>
                  </a:lnTo>
                  <a:lnTo>
                    <a:pt x="232" y="70"/>
                  </a:lnTo>
                  <a:lnTo>
                    <a:pt x="232" y="70"/>
                  </a:lnTo>
                  <a:lnTo>
                    <a:pt x="231" y="68"/>
                  </a:lnTo>
                  <a:lnTo>
                    <a:pt x="229" y="66"/>
                  </a:lnTo>
                  <a:lnTo>
                    <a:pt x="226" y="59"/>
                  </a:lnTo>
                  <a:lnTo>
                    <a:pt x="226" y="59"/>
                  </a:lnTo>
                  <a:lnTo>
                    <a:pt x="225" y="59"/>
                  </a:lnTo>
                  <a:lnTo>
                    <a:pt x="225" y="59"/>
                  </a:lnTo>
                  <a:lnTo>
                    <a:pt x="222" y="60"/>
                  </a:lnTo>
                  <a:lnTo>
                    <a:pt x="221" y="61"/>
                  </a:lnTo>
                  <a:lnTo>
                    <a:pt x="215" y="68"/>
                  </a:lnTo>
                  <a:lnTo>
                    <a:pt x="214" y="76"/>
                  </a:lnTo>
                  <a:lnTo>
                    <a:pt x="214" y="78"/>
                  </a:lnTo>
                  <a:lnTo>
                    <a:pt x="215" y="81"/>
                  </a:lnTo>
                  <a:lnTo>
                    <a:pt x="215" y="81"/>
                  </a:lnTo>
                  <a:lnTo>
                    <a:pt x="219" y="87"/>
                  </a:lnTo>
                  <a:lnTo>
                    <a:pt x="221" y="93"/>
                  </a:lnTo>
                  <a:lnTo>
                    <a:pt x="222" y="98"/>
                  </a:lnTo>
                  <a:lnTo>
                    <a:pt x="224" y="104"/>
                  </a:lnTo>
                  <a:lnTo>
                    <a:pt x="224" y="104"/>
                  </a:lnTo>
                  <a:lnTo>
                    <a:pt x="226" y="107"/>
                  </a:lnTo>
                  <a:lnTo>
                    <a:pt x="232" y="110"/>
                  </a:lnTo>
                  <a:lnTo>
                    <a:pt x="235" y="114"/>
                  </a:lnTo>
                  <a:lnTo>
                    <a:pt x="236" y="117"/>
                  </a:lnTo>
                  <a:lnTo>
                    <a:pt x="238" y="120"/>
                  </a:lnTo>
                  <a:lnTo>
                    <a:pt x="238" y="120"/>
                  </a:lnTo>
                  <a:lnTo>
                    <a:pt x="239" y="128"/>
                  </a:lnTo>
                  <a:lnTo>
                    <a:pt x="242" y="135"/>
                  </a:lnTo>
                  <a:lnTo>
                    <a:pt x="248" y="141"/>
                  </a:lnTo>
                  <a:lnTo>
                    <a:pt x="249" y="141"/>
                  </a:lnTo>
                  <a:lnTo>
                    <a:pt x="252" y="141"/>
                  </a:lnTo>
                  <a:lnTo>
                    <a:pt x="252" y="141"/>
                  </a:lnTo>
                  <a:lnTo>
                    <a:pt x="256" y="140"/>
                  </a:lnTo>
                  <a:lnTo>
                    <a:pt x="261" y="141"/>
                  </a:lnTo>
                  <a:lnTo>
                    <a:pt x="263" y="144"/>
                  </a:lnTo>
                  <a:lnTo>
                    <a:pt x="265" y="147"/>
                  </a:lnTo>
                  <a:lnTo>
                    <a:pt x="265" y="147"/>
                  </a:lnTo>
                  <a:lnTo>
                    <a:pt x="266" y="148"/>
                  </a:lnTo>
                  <a:lnTo>
                    <a:pt x="269" y="148"/>
                  </a:lnTo>
                  <a:lnTo>
                    <a:pt x="275" y="147"/>
                  </a:lnTo>
                  <a:lnTo>
                    <a:pt x="282" y="145"/>
                  </a:lnTo>
                  <a:lnTo>
                    <a:pt x="286" y="145"/>
                  </a:lnTo>
                  <a:lnTo>
                    <a:pt x="286" y="145"/>
                  </a:lnTo>
                  <a:lnTo>
                    <a:pt x="298" y="148"/>
                  </a:lnTo>
                  <a:lnTo>
                    <a:pt x="303" y="151"/>
                  </a:lnTo>
                  <a:lnTo>
                    <a:pt x="306" y="152"/>
                  </a:lnTo>
                  <a:lnTo>
                    <a:pt x="307" y="154"/>
                  </a:lnTo>
                  <a:lnTo>
                    <a:pt x="307" y="154"/>
                  </a:lnTo>
                  <a:lnTo>
                    <a:pt x="307" y="155"/>
                  </a:lnTo>
                  <a:lnTo>
                    <a:pt x="309" y="157"/>
                  </a:lnTo>
                  <a:lnTo>
                    <a:pt x="316" y="155"/>
                  </a:lnTo>
                  <a:lnTo>
                    <a:pt x="330" y="151"/>
                  </a:lnTo>
                  <a:lnTo>
                    <a:pt x="330" y="151"/>
                  </a:lnTo>
                  <a:lnTo>
                    <a:pt x="333" y="148"/>
                  </a:lnTo>
                  <a:lnTo>
                    <a:pt x="335" y="144"/>
                  </a:lnTo>
                  <a:lnTo>
                    <a:pt x="336" y="134"/>
                  </a:lnTo>
                  <a:lnTo>
                    <a:pt x="339" y="123"/>
                  </a:lnTo>
                  <a:lnTo>
                    <a:pt x="340" y="118"/>
                  </a:lnTo>
                  <a:lnTo>
                    <a:pt x="343" y="115"/>
                  </a:lnTo>
                  <a:lnTo>
                    <a:pt x="343" y="115"/>
                  </a:lnTo>
                  <a:close/>
                  <a:moveTo>
                    <a:pt x="379" y="248"/>
                  </a:moveTo>
                  <a:lnTo>
                    <a:pt x="379" y="248"/>
                  </a:lnTo>
                  <a:lnTo>
                    <a:pt x="381" y="251"/>
                  </a:lnTo>
                  <a:lnTo>
                    <a:pt x="384" y="252"/>
                  </a:lnTo>
                  <a:lnTo>
                    <a:pt x="389" y="253"/>
                  </a:lnTo>
                  <a:lnTo>
                    <a:pt x="393" y="255"/>
                  </a:lnTo>
                  <a:lnTo>
                    <a:pt x="393" y="255"/>
                  </a:lnTo>
                  <a:lnTo>
                    <a:pt x="396" y="258"/>
                  </a:lnTo>
                  <a:lnTo>
                    <a:pt x="401" y="259"/>
                  </a:lnTo>
                  <a:lnTo>
                    <a:pt x="406" y="259"/>
                  </a:lnTo>
                  <a:lnTo>
                    <a:pt x="407" y="258"/>
                  </a:lnTo>
                  <a:lnTo>
                    <a:pt x="407" y="256"/>
                  </a:lnTo>
                  <a:lnTo>
                    <a:pt x="407" y="256"/>
                  </a:lnTo>
                  <a:lnTo>
                    <a:pt x="406" y="253"/>
                  </a:lnTo>
                  <a:lnTo>
                    <a:pt x="403" y="251"/>
                  </a:lnTo>
                  <a:lnTo>
                    <a:pt x="391" y="246"/>
                  </a:lnTo>
                  <a:lnTo>
                    <a:pt x="381" y="246"/>
                  </a:lnTo>
                  <a:lnTo>
                    <a:pt x="379" y="246"/>
                  </a:lnTo>
                  <a:lnTo>
                    <a:pt x="379" y="248"/>
                  </a:lnTo>
                  <a:lnTo>
                    <a:pt x="379" y="248"/>
                  </a:lnTo>
                  <a:close/>
                  <a:moveTo>
                    <a:pt x="354" y="225"/>
                  </a:moveTo>
                  <a:lnTo>
                    <a:pt x="354" y="225"/>
                  </a:lnTo>
                  <a:lnTo>
                    <a:pt x="352" y="226"/>
                  </a:lnTo>
                  <a:lnTo>
                    <a:pt x="347" y="228"/>
                  </a:lnTo>
                  <a:lnTo>
                    <a:pt x="343" y="228"/>
                  </a:lnTo>
                  <a:lnTo>
                    <a:pt x="340" y="226"/>
                  </a:lnTo>
                  <a:lnTo>
                    <a:pt x="340" y="226"/>
                  </a:lnTo>
                  <a:lnTo>
                    <a:pt x="337" y="225"/>
                  </a:lnTo>
                  <a:lnTo>
                    <a:pt x="336" y="225"/>
                  </a:lnTo>
                  <a:lnTo>
                    <a:pt x="333" y="228"/>
                  </a:lnTo>
                  <a:lnTo>
                    <a:pt x="332" y="231"/>
                  </a:lnTo>
                  <a:lnTo>
                    <a:pt x="332" y="235"/>
                  </a:lnTo>
                  <a:lnTo>
                    <a:pt x="332" y="235"/>
                  </a:lnTo>
                  <a:lnTo>
                    <a:pt x="335" y="236"/>
                  </a:lnTo>
                  <a:lnTo>
                    <a:pt x="340" y="239"/>
                  </a:lnTo>
                  <a:lnTo>
                    <a:pt x="347" y="241"/>
                  </a:lnTo>
                  <a:lnTo>
                    <a:pt x="350" y="241"/>
                  </a:lnTo>
                  <a:lnTo>
                    <a:pt x="356" y="239"/>
                  </a:lnTo>
                  <a:lnTo>
                    <a:pt x="356" y="239"/>
                  </a:lnTo>
                  <a:lnTo>
                    <a:pt x="363" y="236"/>
                  </a:lnTo>
                  <a:lnTo>
                    <a:pt x="370" y="235"/>
                  </a:lnTo>
                  <a:lnTo>
                    <a:pt x="374" y="235"/>
                  </a:lnTo>
                  <a:lnTo>
                    <a:pt x="377" y="233"/>
                  </a:lnTo>
                  <a:lnTo>
                    <a:pt x="379" y="232"/>
                  </a:lnTo>
                  <a:lnTo>
                    <a:pt x="379" y="232"/>
                  </a:lnTo>
                  <a:lnTo>
                    <a:pt x="377" y="229"/>
                  </a:lnTo>
                  <a:lnTo>
                    <a:pt x="376" y="228"/>
                  </a:lnTo>
                  <a:lnTo>
                    <a:pt x="367" y="225"/>
                  </a:lnTo>
                  <a:lnTo>
                    <a:pt x="359" y="224"/>
                  </a:lnTo>
                  <a:lnTo>
                    <a:pt x="356" y="224"/>
                  </a:lnTo>
                  <a:lnTo>
                    <a:pt x="354" y="225"/>
                  </a:lnTo>
                  <a:lnTo>
                    <a:pt x="354" y="225"/>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4" name="Freeform 357">
              <a:extLst>
                <a:ext uri="{FF2B5EF4-FFF2-40B4-BE49-F238E27FC236}">
                  <a16:creationId xmlns:a16="http://schemas.microsoft.com/office/drawing/2014/main" id="{B8DE7B4E-303B-47FA-814B-B273631D71AA}"/>
                </a:ext>
              </a:extLst>
            </p:cNvPr>
            <p:cNvSpPr>
              <a:spLocks noEditPoints="1"/>
            </p:cNvSpPr>
            <p:nvPr/>
          </p:nvSpPr>
          <p:spPr bwMode="auto">
            <a:xfrm>
              <a:off x="6891407" y="3843057"/>
              <a:ext cx="74976" cy="25463"/>
            </a:xfrm>
            <a:custGeom>
              <a:avLst/>
              <a:gdLst/>
              <a:ahLst/>
              <a:cxnLst>
                <a:cxn ang="0">
                  <a:pos x="6" y="14"/>
                </a:cxn>
                <a:cxn ang="0">
                  <a:pos x="6" y="14"/>
                </a:cxn>
                <a:cxn ang="0">
                  <a:pos x="0" y="16"/>
                </a:cxn>
                <a:cxn ang="0">
                  <a:pos x="0" y="16"/>
                </a:cxn>
                <a:cxn ang="0">
                  <a:pos x="3" y="18"/>
                </a:cxn>
                <a:cxn ang="0">
                  <a:pos x="4" y="18"/>
                </a:cxn>
                <a:cxn ang="0">
                  <a:pos x="6" y="18"/>
                </a:cxn>
                <a:cxn ang="0">
                  <a:pos x="6" y="18"/>
                </a:cxn>
                <a:cxn ang="0">
                  <a:pos x="7" y="17"/>
                </a:cxn>
                <a:cxn ang="0">
                  <a:pos x="9" y="14"/>
                </a:cxn>
                <a:cxn ang="0">
                  <a:pos x="9" y="14"/>
                </a:cxn>
                <a:cxn ang="0">
                  <a:pos x="6" y="14"/>
                </a:cxn>
                <a:cxn ang="0">
                  <a:pos x="6" y="14"/>
                </a:cxn>
                <a:cxn ang="0">
                  <a:pos x="6" y="14"/>
                </a:cxn>
                <a:cxn ang="0">
                  <a:pos x="6" y="14"/>
                </a:cxn>
                <a:cxn ang="0">
                  <a:pos x="29" y="3"/>
                </a:cxn>
                <a:cxn ang="0">
                  <a:pos x="29" y="3"/>
                </a:cxn>
                <a:cxn ang="0">
                  <a:pos x="24" y="3"/>
                </a:cxn>
                <a:cxn ang="0">
                  <a:pos x="21" y="6"/>
                </a:cxn>
                <a:cxn ang="0">
                  <a:pos x="14" y="11"/>
                </a:cxn>
                <a:cxn ang="0">
                  <a:pos x="14" y="11"/>
                </a:cxn>
                <a:cxn ang="0">
                  <a:pos x="13" y="11"/>
                </a:cxn>
                <a:cxn ang="0">
                  <a:pos x="13" y="11"/>
                </a:cxn>
                <a:cxn ang="0">
                  <a:pos x="19" y="17"/>
                </a:cxn>
                <a:cxn ang="0">
                  <a:pos x="19" y="17"/>
                </a:cxn>
                <a:cxn ang="0">
                  <a:pos x="27" y="13"/>
                </a:cxn>
                <a:cxn ang="0">
                  <a:pos x="39" y="8"/>
                </a:cxn>
                <a:cxn ang="0">
                  <a:pos x="47" y="4"/>
                </a:cxn>
                <a:cxn ang="0">
                  <a:pos x="53" y="1"/>
                </a:cxn>
                <a:cxn ang="0">
                  <a:pos x="53" y="1"/>
                </a:cxn>
                <a:cxn ang="0">
                  <a:pos x="51" y="1"/>
                </a:cxn>
                <a:cxn ang="0">
                  <a:pos x="50" y="0"/>
                </a:cxn>
                <a:cxn ang="0">
                  <a:pos x="44" y="1"/>
                </a:cxn>
                <a:cxn ang="0">
                  <a:pos x="36" y="1"/>
                </a:cxn>
                <a:cxn ang="0">
                  <a:pos x="29" y="3"/>
                </a:cxn>
                <a:cxn ang="0">
                  <a:pos x="29" y="3"/>
                </a:cxn>
              </a:cxnLst>
              <a:rect l="0" t="0" r="r" b="b"/>
              <a:pathLst>
                <a:path w="53" h="18">
                  <a:moveTo>
                    <a:pt x="6" y="14"/>
                  </a:moveTo>
                  <a:lnTo>
                    <a:pt x="6" y="14"/>
                  </a:lnTo>
                  <a:lnTo>
                    <a:pt x="0" y="16"/>
                  </a:lnTo>
                  <a:lnTo>
                    <a:pt x="0" y="16"/>
                  </a:lnTo>
                  <a:lnTo>
                    <a:pt x="3" y="18"/>
                  </a:lnTo>
                  <a:lnTo>
                    <a:pt x="4" y="18"/>
                  </a:lnTo>
                  <a:lnTo>
                    <a:pt x="6" y="18"/>
                  </a:lnTo>
                  <a:lnTo>
                    <a:pt x="6" y="18"/>
                  </a:lnTo>
                  <a:lnTo>
                    <a:pt x="7" y="17"/>
                  </a:lnTo>
                  <a:lnTo>
                    <a:pt x="9" y="14"/>
                  </a:lnTo>
                  <a:lnTo>
                    <a:pt x="9" y="14"/>
                  </a:lnTo>
                  <a:lnTo>
                    <a:pt x="6" y="14"/>
                  </a:lnTo>
                  <a:lnTo>
                    <a:pt x="6" y="14"/>
                  </a:lnTo>
                  <a:lnTo>
                    <a:pt x="6" y="14"/>
                  </a:lnTo>
                  <a:lnTo>
                    <a:pt x="6" y="14"/>
                  </a:lnTo>
                  <a:close/>
                  <a:moveTo>
                    <a:pt x="29" y="3"/>
                  </a:moveTo>
                  <a:lnTo>
                    <a:pt x="29" y="3"/>
                  </a:lnTo>
                  <a:lnTo>
                    <a:pt x="24" y="3"/>
                  </a:lnTo>
                  <a:lnTo>
                    <a:pt x="21" y="6"/>
                  </a:lnTo>
                  <a:lnTo>
                    <a:pt x="14" y="11"/>
                  </a:lnTo>
                  <a:lnTo>
                    <a:pt x="14" y="11"/>
                  </a:lnTo>
                  <a:lnTo>
                    <a:pt x="13" y="11"/>
                  </a:lnTo>
                  <a:lnTo>
                    <a:pt x="13" y="11"/>
                  </a:lnTo>
                  <a:lnTo>
                    <a:pt x="19" y="17"/>
                  </a:lnTo>
                  <a:lnTo>
                    <a:pt x="19" y="17"/>
                  </a:lnTo>
                  <a:lnTo>
                    <a:pt x="27" y="13"/>
                  </a:lnTo>
                  <a:lnTo>
                    <a:pt x="39" y="8"/>
                  </a:lnTo>
                  <a:lnTo>
                    <a:pt x="47" y="4"/>
                  </a:lnTo>
                  <a:lnTo>
                    <a:pt x="53" y="1"/>
                  </a:lnTo>
                  <a:lnTo>
                    <a:pt x="53" y="1"/>
                  </a:lnTo>
                  <a:lnTo>
                    <a:pt x="51" y="1"/>
                  </a:lnTo>
                  <a:lnTo>
                    <a:pt x="50" y="0"/>
                  </a:lnTo>
                  <a:lnTo>
                    <a:pt x="44" y="1"/>
                  </a:lnTo>
                  <a:lnTo>
                    <a:pt x="36" y="1"/>
                  </a:lnTo>
                  <a:lnTo>
                    <a:pt x="29" y="3"/>
                  </a:lnTo>
                  <a:lnTo>
                    <a:pt x="29" y="3"/>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5" name="Freeform 358">
              <a:extLst>
                <a:ext uri="{FF2B5EF4-FFF2-40B4-BE49-F238E27FC236}">
                  <a16:creationId xmlns:a16="http://schemas.microsoft.com/office/drawing/2014/main" id="{6BAA0C70-6D82-4973-91CD-1951E4CF1CDD}"/>
                </a:ext>
              </a:extLst>
            </p:cNvPr>
            <p:cNvSpPr>
              <a:spLocks noEditPoints="1"/>
            </p:cNvSpPr>
            <p:nvPr/>
          </p:nvSpPr>
          <p:spPr bwMode="auto">
            <a:xfrm>
              <a:off x="4257368" y="2485013"/>
              <a:ext cx="257462" cy="285755"/>
            </a:xfrm>
            <a:custGeom>
              <a:avLst/>
              <a:gdLst/>
              <a:ahLst/>
              <a:cxnLst>
                <a:cxn ang="0">
                  <a:pos x="107" y="175"/>
                </a:cxn>
                <a:cxn ang="0">
                  <a:pos x="94" y="180"/>
                </a:cxn>
                <a:cxn ang="0">
                  <a:pos x="110" y="190"/>
                </a:cxn>
                <a:cxn ang="0">
                  <a:pos x="128" y="202"/>
                </a:cxn>
                <a:cxn ang="0">
                  <a:pos x="132" y="190"/>
                </a:cxn>
                <a:cxn ang="0">
                  <a:pos x="139" y="175"/>
                </a:cxn>
                <a:cxn ang="0">
                  <a:pos x="127" y="175"/>
                </a:cxn>
                <a:cxn ang="0">
                  <a:pos x="26" y="122"/>
                </a:cxn>
                <a:cxn ang="0">
                  <a:pos x="26" y="132"/>
                </a:cxn>
                <a:cxn ang="0">
                  <a:pos x="28" y="151"/>
                </a:cxn>
                <a:cxn ang="0">
                  <a:pos x="36" y="159"/>
                </a:cxn>
                <a:cxn ang="0">
                  <a:pos x="47" y="152"/>
                </a:cxn>
                <a:cxn ang="0">
                  <a:pos x="50" y="126"/>
                </a:cxn>
                <a:cxn ang="0">
                  <a:pos x="34" y="121"/>
                </a:cxn>
                <a:cxn ang="0">
                  <a:pos x="146" y="106"/>
                </a:cxn>
                <a:cxn ang="0">
                  <a:pos x="131" y="102"/>
                </a:cxn>
                <a:cxn ang="0">
                  <a:pos x="112" y="74"/>
                </a:cxn>
                <a:cxn ang="0">
                  <a:pos x="91" y="55"/>
                </a:cxn>
                <a:cxn ang="0">
                  <a:pos x="92" y="38"/>
                </a:cxn>
                <a:cxn ang="0">
                  <a:pos x="98" y="30"/>
                </a:cxn>
                <a:cxn ang="0">
                  <a:pos x="91" y="7"/>
                </a:cxn>
                <a:cxn ang="0">
                  <a:pos x="78" y="1"/>
                </a:cxn>
                <a:cxn ang="0">
                  <a:pos x="65" y="5"/>
                </a:cxn>
                <a:cxn ang="0">
                  <a:pos x="60" y="8"/>
                </a:cxn>
                <a:cxn ang="0">
                  <a:pos x="54" y="11"/>
                </a:cxn>
                <a:cxn ang="0">
                  <a:pos x="45" y="14"/>
                </a:cxn>
                <a:cxn ang="0">
                  <a:pos x="40" y="18"/>
                </a:cxn>
                <a:cxn ang="0">
                  <a:pos x="30" y="17"/>
                </a:cxn>
                <a:cxn ang="0">
                  <a:pos x="21" y="22"/>
                </a:cxn>
                <a:cxn ang="0">
                  <a:pos x="4" y="30"/>
                </a:cxn>
                <a:cxn ang="0">
                  <a:pos x="4" y="38"/>
                </a:cxn>
                <a:cxn ang="0">
                  <a:pos x="0" y="42"/>
                </a:cxn>
                <a:cxn ang="0">
                  <a:pos x="4" y="54"/>
                </a:cxn>
                <a:cxn ang="0">
                  <a:pos x="14" y="59"/>
                </a:cxn>
                <a:cxn ang="0">
                  <a:pos x="14" y="67"/>
                </a:cxn>
                <a:cxn ang="0">
                  <a:pos x="28" y="57"/>
                </a:cxn>
                <a:cxn ang="0">
                  <a:pos x="53" y="61"/>
                </a:cxn>
                <a:cxn ang="0">
                  <a:pos x="61" y="74"/>
                </a:cxn>
                <a:cxn ang="0">
                  <a:pos x="75" y="94"/>
                </a:cxn>
                <a:cxn ang="0">
                  <a:pos x="98" y="112"/>
                </a:cxn>
                <a:cxn ang="0">
                  <a:pos x="119" y="123"/>
                </a:cxn>
                <a:cxn ang="0">
                  <a:pos x="135" y="136"/>
                </a:cxn>
                <a:cxn ang="0">
                  <a:pos x="142" y="143"/>
                </a:cxn>
                <a:cxn ang="0">
                  <a:pos x="146" y="160"/>
                </a:cxn>
                <a:cxn ang="0">
                  <a:pos x="144" y="176"/>
                </a:cxn>
                <a:cxn ang="0">
                  <a:pos x="154" y="163"/>
                </a:cxn>
                <a:cxn ang="0">
                  <a:pos x="162" y="155"/>
                </a:cxn>
                <a:cxn ang="0">
                  <a:pos x="158" y="146"/>
                </a:cxn>
                <a:cxn ang="0">
                  <a:pos x="159" y="133"/>
                </a:cxn>
                <a:cxn ang="0">
                  <a:pos x="179" y="141"/>
                </a:cxn>
                <a:cxn ang="0">
                  <a:pos x="179" y="129"/>
                </a:cxn>
              </a:cxnLst>
              <a:rect l="0" t="0" r="r" b="b"/>
              <a:pathLst>
                <a:path w="182" h="202">
                  <a:moveTo>
                    <a:pt x="127" y="175"/>
                  </a:moveTo>
                  <a:lnTo>
                    <a:pt x="127" y="175"/>
                  </a:lnTo>
                  <a:lnTo>
                    <a:pt x="115" y="176"/>
                  </a:lnTo>
                  <a:lnTo>
                    <a:pt x="111" y="176"/>
                  </a:lnTo>
                  <a:lnTo>
                    <a:pt x="107" y="175"/>
                  </a:lnTo>
                  <a:lnTo>
                    <a:pt x="107" y="175"/>
                  </a:lnTo>
                  <a:lnTo>
                    <a:pt x="102" y="173"/>
                  </a:lnTo>
                  <a:lnTo>
                    <a:pt x="98" y="175"/>
                  </a:lnTo>
                  <a:lnTo>
                    <a:pt x="94" y="178"/>
                  </a:lnTo>
                  <a:lnTo>
                    <a:pt x="94" y="180"/>
                  </a:lnTo>
                  <a:lnTo>
                    <a:pt x="94" y="180"/>
                  </a:lnTo>
                  <a:lnTo>
                    <a:pt x="95" y="183"/>
                  </a:lnTo>
                  <a:lnTo>
                    <a:pt x="98" y="185"/>
                  </a:lnTo>
                  <a:lnTo>
                    <a:pt x="102" y="188"/>
                  </a:lnTo>
                  <a:lnTo>
                    <a:pt x="110" y="190"/>
                  </a:lnTo>
                  <a:lnTo>
                    <a:pt x="110" y="190"/>
                  </a:lnTo>
                  <a:lnTo>
                    <a:pt x="117" y="193"/>
                  </a:lnTo>
                  <a:lnTo>
                    <a:pt x="122" y="196"/>
                  </a:lnTo>
                  <a:lnTo>
                    <a:pt x="125" y="200"/>
                  </a:lnTo>
                  <a:lnTo>
                    <a:pt x="128" y="202"/>
                  </a:lnTo>
                  <a:lnTo>
                    <a:pt x="128" y="202"/>
                  </a:lnTo>
                  <a:lnTo>
                    <a:pt x="131" y="200"/>
                  </a:lnTo>
                  <a:lnTo>
                    <a:pt x="132" y="197"/>
                  </a:lnTo>
                  <a:lnTo>
                    <a:pt x="134" y="195"/>
                  </a:lnTo>
                  <a:lnTo>
                    <a:pt x="132" y="190"/>
                  </a:lnTo>
                  <a:lnTo>
                    <a:pt x="132" y="190"/>
                  </a:lnTo>
                  <a:lnTo>
                    <a:pt x="132" y="185"/>
                  </a:lnTo>
                  <a:lnTo>
                    <a:pt x="135" y="180"/>
                  </a:lnTo>
                  <a:lnTo>
                    <a:pt x="139" y="175"/>
                  </a:lnTo>
                  <a:lnTo>
                    <a:pt x="139" y="175"/>
                  </a:lnTo>
                  <a:lnTo>
                    <a:pt x="139" y="175"/>
                  </a:lnTo>
                  <a:lnTo>
                    <a:pt x="137" y="173"/>
                  </a:lnTo>
                  <a:lnTo>
                    <a:pt x="132" y="173"/>
                  </a:lnTo>
                  <a:lnTo>
                    <a:pt x="127" y="175"/>
                  </a:lnTo>
                  <a:lnTo>
                    <a:pt x="127" y="175"/>
                  </a:lnTo>
                  <a:close/>
                  <a:moveTo>
                    <a:pt x="34" y="121"/>
                  </a:moveTo>
                  <a:lnTo>
                    <a:pt x="34" y="121"/>
                  </a:lnTo>
                  <a:lnTo>
                    <a:pt x="31" y="122"/>
                  </a:lnTo>
                  <a:lnTo>
                    <a:pt x="27" y="122"/>
                  </a:lnTo>
                  <a:lnTo>
                    <a:pt x="26" y="122"/>
                  </a:lnTo>
                  <a:lnTo>
                    <a:pt x="23" y="123"/>
                  </a:lnTo>
                  <a:lnTo>
                    <a:pt x="23" y="123"/>
                  </a:lnTo>
                  <a:lnTo>
                    <a:pt x="23" y="125"/>
                  </a:lnTo>
                  <a:lnTo>
                    <a:pt x="23" y="128"/>
                  </a:lnTo>
                  <a:lnTo>
                    <a:pt x="26" y="132"/>
                  </a:lnTo>
                  <a:lnTo>
                    <a:pt x="28" y="138"/>
                  </a:lnTo>
                  <a:lnTo>
                    <a:pt x="30" y="141"/>
                  </a:lnTo>
                  <a:lnTo>
                    <a:pt x="28" y="143"/>
                  </a:lnTo>
                  <a:lnTo>
                    <a:pt x="28" y="143"/>
                  </a:lnTo>
                  <a:lnTo>
                    <a:pt x="28" y="151"/>
                  </a:lnTo>
                  <a:lnTo>
                    <a:pt x="30" y="158"/>
                  </a:lnTo>
                  <a:lnTo>
                    <a:pt x="31" y="160"/>
                  </a:lnTo>
                  <a:lnTo>
                    <a:pt x="34" y="160"/>
                  </a:lnTo>
                  <a:lnTo>
                    <a:pt x="36" y="159"/>
                  </a:lnTo>
                  <a:lnTo>
                    <a:pt x="36" y="159"/>
                  </a:lnTo>
                  <a:lnTo>
                    <a:pt x="40" y="156"/>
                  </a:lnTo>
                  <a:lnTo>
                    <a:pt x="43" y="155"/>
                  </a:lnTo>
                  <a:lnTo>
                    <a:pt x="44" y="155"/>
                  </a:lnTo>
                  <a:lnTo>
                    <a:pt x="47" y="152"/>
                  </a:lnTo>
                  <a:lnTo>
                    <a:pt x="47" y="152"/>
                  </a:lnTo>
                  <a:lnTo>
                    <a:pt x="48" y="148"/>
                  </a:lnTo>
                  <a:lnTo>
                    <a:pt x="48" y="141"/>
                  </a:lnTo>
                  <a:lnTo>
                    <a:pt x="48" y="133"/>
                  </a:lnTo>
                  <a:lnTo>
                    <a:pt x="50" y="126"/>
                  </a:lnTo>
                  <a:lnTo>
                    <a:pt x="50" y="126"/>
                  </a:lnTo>
                  <a:lnTo>
                    <a:pt x="50" y="123"/>
                  </a:lnTo>
                  <a:lnTo>
                    <a:pt x="48" y="122"/>
                  </a:lnTo>
                  <a:lnTo>
                    <a:pt x="44" y="119"/>
                  </a:lnTo>
                  <a:lnTo>
                    <a:pt x="40" y="119"/>
                  </a:lnTo>
                  <a:lnTo>
                    <a:pt x="34" y="121"/>
                  </a:lnTo>
                  <a:lnTo>
                    <a:pt x="34" y="121"/>
                  </a:lnTo>
                  <a:close/>
                  <a:moveTo>
                    <a:pt x="151" y="114"/>
                  </a:moveTo>
                  <a:lnTo>
                    <a:pt x="151" y="114"/>
                  </a:lnTo>
                  <a:lnTo>
                    <a:pt x="148" y="109"/>
                  </a:lnTo>
                  <a:lnTo>
                    <a:pt x="146" y="106"/>
                  </a:lnTo>
                  <a:lnTo>
                    <a:pt x="144" y="104"/>
                  </a:lnTo>
                  <a:lnTo>
                    <a:pt x="139" y="104"/>
                  </a:lnTo>
                  <a:lnTo>
                    <a:pt x="139" y="104"/>
                  </a:lnTo>
                  <a:lnTo>
                    <a:pt x="135" y="104"/>
                  </a:lnTo>
                  <a:lnTo>
                    <a:pt x="131" y="102"/>
                  </a:lnTo>
                  <a:lnTo>
                    <a:pt x="124" y="96"/>
                  </a:lnTo>
                  <a:lnTo>
                    <a:pt x="118" y="88"/>
                  </a:lnTo>
                  <a:lnTo>
                    <a:pt x="114" y="78"/>
                  </a:lnTo>
                  <a:lnTo>
                    <a:pt x="114" y="78"/>
                  </a:lnTo>
                  <a:lnTo>
                    <a:pt x="112" y="74"/>
                  </a:lnTo>
                  <a:lnTo>
                    <a:pt x="110" y="69"/>
                  </a:lnTo>
                  <a:lnTo>
                    <a:pt x="102" y="64"/>
                  </a:lnTo>
                  <a:lnTo>
                    <a:pt x="97" y="59"/>
                  </a:lnTo>
                  <a:lnTo>
                    <a:pt x="94" y="58"/>
                  </a:lnTo>
                  <a:lnTo>
                    <a:pt x="91" y="55"/>
                  </a:lnTo>
                  <a:lnTo>
                    <a:pt x="91" y="55"/>
                  </a:lnTo>
                  <a:lnTo>
                    <a:pt x="91" y="50"/>
                  </a:lnTo>
                  <a:lnTo>
                    <a:pt x="91" y="47"/>
                  </a:lnTo>
                  <a:lnTo>
                    <a:pt x="92" y="42"/>
                  </a:lnTo>
                  <a:lnTo>
                    <a:pt x="92" y="38"/>
                  </a:lnTo>
                  <a:lnTo>
                    <a:pt x="92" y="38"/>
                  </a:lnTo>
                  <a:lnTo>
                    <a:pt x="91" y="35"/>
                  </a:lnTo>
                  <a:lnTo>
                    <a:pt x="92" y="34"/>
                  </a:lnTo>
                  <a:lnTo>
                    <a:pt x="98" y="30"/>
                  </a:lnTo>
                  <a:lnTo>
                    <a:pt x="98" y="30"/>
                  </a:lnTo>
                  <a:lnTo>
                    <a:pt x="100" y="18"/>
                  </a:lnTo>
                  <a:lnTo>
                    <a:pt x="100" y="8"/>
                  </a:lnTo>
                  <a:lnTo>
                    <a:pt x="100" y="8"/>
                  </a:lnTo>
                  <a:lnTo>
                    <a:pt x="91" y="7"/>
                  </a:lnTo>
                  <a:lnTo>
                    <a:pt x="91" y="7"/>
                  </a:lnTo>
                  <a:lnTo>
                    <a:pt x="90" y="3"/>
                  </a:lnTo>
                  <a:lnTo>
                    <a:pt x="88" y="0"/>
                  </a:lnTo>
                  <a:lnTo>
                    <a:pt x="88" y="0"/>
                  </a:lnTo>
                  <a:lnTo>
                    <a:pt x="82" y="0"/>
                  </a:lnTo>
                  <a:lnTo>
                    <a:pt x="78" y="1"/>
                  </a:lnTo>
                  <a:lnTo>
                    <a:pt x="75" y="1"/>
                  </a:lnTo>
                  <a:lnTo>
                    <a:pt x="75" y="1"/>
                  </a:lnTo>
                  <a:lnTo>
                    <a:pt x="71" y="4"/>
                  </a:lnTo>
                  <a:lnTo>
                    <a:pt x="68" y="5"/>
                  </a:lnTo>
                  <a:lnTo>
                    <a:pt x="65" y="5"/>
                  </a:lnTo>
                  <a:lnTo>
                    <a:pt x="65" y="5"/>
                  </a:lnTo>
                  <a:lnTo>
                    <a:pt x="64" y="4"/>
                  </a:lnTo>
                  <a:lnTo>
                    <a:pt x="61" y="7"/>
                  </a:lnTo>
                  <a:lnTo>
                    <a:pt x="61" y="7"/>
                  </a:lnTo>
                  <a:lnTo>
                    <a:pt x="60" y="8"/>
                  </a:lnTo>
                  <a:lnTo>
                    <a:pt x="60" y="10"/>
                  </a:lnTo>
                  <a:lnTo>
                    <a:pt x="58" y="11"/>
                  </a:lnTo>
                  <a:lnTo>
                    <a:pt x="58" y="11"/>
                  </a:lnTo>
                  <a:lnTo>
                    <a:pt x="55" y="10"/>
                  </a:lnTo>
                  <a:lnTo>
                    <a:pt x="54" y="11"/>
                  </a:lnTo>
                  <a:lnTo>
                    <a:pt x="54" y="13"/>
                  </a:lnTo>
                  <a:lnTo>
                    <a:pt x="54" y="13"/>
                  </a:lnTo>
                  <a:lnTo>
                    <a:pt x="53" y="14"/>
                  </a:lnTo>
                  <a:lnTo>
                    <a:pt x="50" y="15"/>
                  </a:lnTo>
                  <a:lnTo>
                    <a:pt x="45" y="14"/>
                  </a:lnTo>
                  <a:lnTo>
                    <a:pt x="45" y="14"/>
                  </a:lnTo>
                  <a:lnTo>
                    <a:pt x="43" y="15"/>
                  </a:lnTo>
                  <a:lnTo>
                    <a:pt x="41" y="15"/>
                  </a:lnTo>
                  <a:lnTo>
                    <a:pt x="40" y="18"/>
                  </a:lnTo>
                  <a:lnTo>
                    <a:pt x="40" y="18"/>
                  </a:lnTo>
                  <a:lnTo>
                    <a:pt x="40" y="22"/>
                  </a:lnTo>
                  <a:lnTo>
                    <a:pt x="38" y="24"/>
                  </a:lnTo>
                  <a:lnTo>
                    <a:pt x="36" y="24"/>
                  </a:lnTo>
                  <a:lnTo>
                    <a:pt x="36" y="24"/>
                  </a:lnTo>
                  <a:lnTo>
                    <a:pt x="30" y="17"/>
                  </a:lnTo>
                  <a:lnTo>
                    <a:pt x="28" y="14"/>
                  </a:lnTo>
                  <a:lnTo>
                    <a:pt x="27" y="13"/>
                  </a:lnTo>
                  <a:lnTo>
                    <a:pt x="27" y="13"/>
                  </a:lnTo>
                  <a:lnTo>
                    <a:pt x="24" y="18"/>
                  </a:lnTo>
                  <a:lnTo>
                    <a:pt x="21" y="22"/>
                  </a:lnTo>
                  <a:lnTo>
                    <a:pt x="18" y="24"/>
                  </a:lnTo>
                  <a:lnTo>
                    <a:pt x="18" y="24"/>
                  </a:lnTo>
                  <a:lnTo>
                    <a:pt x="6" y="25"/>
                  </a:lnTo>
                  <a:lnTo>
                    <a:pt x="6" y="25"/>
                  </a:lnTo>
                  <a:lnTo>
                    <a:pt x="4" y="30"/>
                  </a:lnTo>
                  <a:lnTo>
                    <a:pt x="7" y="32"/>
                  </a:lnTo>
                  <a:lnTo>
                    <a:pt x="7" y="32"/>
                  </a:lnTo>
                  <a:lnTo>
                    <a:pt x="7" y="34"/>
                  </a:lnTo>
                  <a:lnTo>
                    <a:pt x="7" y="35"/>
                  </a:lnTo>
                  <a:lnTo>
                    <a:pt x="4" y="38"/>
                  </a:lnTo>
                  <a:lnTo>
                    <a:pt x="4" y="38"/>
                  </a:lnTo>
                  <a:lnTo>
                    <a:pt x="0" y="40"/>
                  </a:lnTo>
                  <a:lnTo>
                    <a:pt x="0" y="41"/>
                  </a:lnTo>
                  <a:lnTo>
                    <a:pt x="0" y="42"/>
                  </a:lnTo>
                  <a:lnTo>
                    <a:pt x="0" y="42"/>
                  </a:lnTo>
                  <a:lnTo>
                    <a:pt x="4" y="47"/>
                  </a:lnTo>
                  <a:lnTo>
                    <a:pt x="6" y="48"/>
                  </a:lnTo>
                  <a:lnTo>
                    <a:pt x="6" y="51"/>
                  </a:lnTo>
                  <a:lnTo>
                    <a:pt x="6" y="51"/>
                  </a:lnTo>
                  <a:lnTo>
                    <a:pt x="4" y="54"/>
                  </a:lnTo>
                  <a:lnTo>
                    <a:pt x="4" y="57"/>
                  </a:lnTo>
                  <a:lnTo>
                    <a:pt x="6" y="58"/>
                  </a:lnTo>
                  <a:lnTo>
                    <a:pt x="8" y="58"/>
                  </a:lnTo>
                  <a:lnTo>
                    <a:pt x="8" y="58"/>
                  </a:lnTo>
                  <a:lnTo>
                    <a:pt x="14" y="59"/>
                  </a:lnTo>
                  <a:lnTo>
                    <a:pt x="16" y="59"/>
                  </a:lnTo>
                  <a:lnTo>
                    <a:pt x="16" y="61"/>
                  </a:lnTo>
                  <a:lnTo>
                    <a:pt x="16" y="61"/>
                  </a:lnTo>
                  <a:lnTo>
                    <a:pt x="14" y="67"/>
                  </a:lnTo>
                  <a:lnTo>
                    <a:pt x="14" y="67"/>
                  </a:lnTo>
                  <a:lnTo>
                    <a:pt x="23" y="64"/>
                  </a:lnTo>
                  <a:lnTo>
                    <a:pt x="23" y="64"/>
                  </a:lnTo>
                  <a:lnTo>
                    <a:pt x="24" y="62"/>
                  </a:lnTo>
                  <a:lnTo>
                    <a:pt x="27" y="59"/>
                  </a:lnTo>
                  <a:lnTo>
                    <a:pt x="28" y="57"/>
                  </a:lnTo>
                  <a:lnTo>
                    <a:pt x="33" y="55"/>
                  </a:lnTo>
                  <a:lnTo>
                    <a:pt x="33" y="55"/>
                  </a:lnTo>
                  <a:lnTo>
                    <a:pt x="40" y="55"/>
                  </a:lnTo>
                  <a:lnTo>
                    <a:pt x="47" y="57"/>
                  </a:lnTo>
                  <a:lnTo>
                    <a:pt x="53" y="61"/>
                  </a:lnTo>
                  <a:lnTo>
                    <a:pt x="55" y="64"/>
                  </a:lnTo>
                  <a:lnTo>
                    <a:pt x="55" y="64"/>
                  </a:lnTo>
                  <a:lnTo>
                    <a:pt x="60" y="69"/>
                  </a:lnTo>
                  <a:lnTo>
                    <a:pt x="61" y="74"/>
                  </a:lnTo>
                  <a:lnTo>
                    <a:pt x="61" y="74"/>
                  </a:lnTo>
                  <a:lnTo>
                    <a:pt x="61" y="78"/>
                  </a:lnTo>
                  <a:lnTo>
                    <a:pt x="64" y="82"/>
                  </a:lnTo>
                  <a:lnTo>
                    <a:pt x="68" y="88"/>
                  </a:lnTo>
                  <a:lnTo>
                    <a:pt x="75" y="94"/>
                  </a:lnTo>
                  <a:lnTo>
                    <a:pt x="75" y="94"/>
                  </a:lnTo>
                  <a:lnTo>
                    <a:pt x="84" y="99"/>
                  </a:lnTo>
                  <a:lnTo>
                    <a:pt x="88" y="104"/>
                  </a:lnTo>
                  <a:lnTo>
                    <a:pt x="94" y="109"/>
                  </a:lnTo>
                  <a:lnTo>
                    <a:pt x="98" y="112"/>
                  </a:lnTo>
                  <a:lnTo>
                    <a:pt x="98" y="112"/>
                  </a:lnTo>
                  <a:lnTo>
                    <a:pt x="107" y="115"/>
                  </a:lnTo>
                  <a:lnTo>
                    <a:pt x="110" y="116"/>
                  </a:lnTo>
                  <a:lnTo>
                    <a:pt x="114" y="119"/>
                  </a:lnTo>
                  <a:lnTo>
                    <a:pt x="114" y="119"/>
                  </a:lnTo>
                  <a:lnTo>
                    <a:pt x="119" y="123"/>
                  </a:lnTo>
                  <a:lnTo>
                    <a:pt x="127" y="128"/>
                  </a:lnTo>
                  <a:lnTo>
                    <a:pt x="127" y="128"/>
                  </a:lnTo>
                  <a:lnTo>
                    <a:pt x="131" y="131"/>
                  </a:lnTo>
                  <a:lnTo>
                    <a:pt x="132" y="133"/>
                  </a:lnTo>
                  <a:lnTo>
                    <a:pt x="135" y="136"/>
                  </a:lnTo>
                  <a:lnTo>
                    <a:pt x="138" y="138"/>
                  </a:lnTo>
                  <a:lnTo>
                    <a:pt x="138" y="138"/>
                  </a:lnTo>
                  <a:lnTo>
                    <a:pt x="141" y="139"/>
                  </a:lnTo>
                  <a:lnTo>
                    <a:pt x="142" y="141"/>
                  </a:lnTo>
                  <a:lnTo>
                    <a:pt x="142" y="143"/>
                  </a:lnTo>
                  <a:lnTo>
                    <a:pt x="144" y="146"/>
                  </a:lnTo>
                  <a:lnTo>
                    <a:pt x="144" y="146"/>
                  </a:lnTo>
                  <a:lnTo>
                    <a:pt x="145" y="151"/>
                  </a:lnTo>
                  <a:lnTo>
                    <a:pt x="146" y="155"/>
                  </a:lnTo>
                  <a:lnTo>
                    <a:pt x="146" y="160"/>
                  </a:lnTo>
                  <a:lnTo>
                    <a:pt x="145" y="165"/>
                  </a:lnTo>
                  <a:lnTo>
                    <a:pt x="145" y="165"/>
                  </a:lnTo>
                  <a:lnTo>
                    <a:pt x="142" y="168"/>
                  </a:lnTo>
                  <a:lnTo>
                    <a:pt x="142" y="172"/>
                  </a:lnTo>
                  <a:lnTo>
                    <a:pt x="144" y="176"/>
                  </a:lnTo>
                  <a:lnTo>
                    <a:pt x="145" y="178"/>
                  </a:lnTo>
                  <a:lnTo>
                    <a:pt x="145" y="178"/>
                  </a:lnTo>
                  <a:lnTo>
                    <a:pt x="148" y="176"/>
                  </a:lnTo>
                  <a:lnTo>
                    <a:pt x="149" y="172"/>
                  </a:lnTo>
                  <a:lnTo>
                    <a:pt x="154" y="163"/>
                  </a:lnTo>
                  <a:lnTo>
                    <a:pt x="154" y="163"/>
                  </a:lnTo>
                  <a:lnTo>
                    <a:pt x="155" y="160"/>
                  </a:lnTo>
                  <a:lnTo>
                    <a:pt x="156" y="159"/>
                  </a:lnTo>
                  <a:lnTo>
                    <a:pt x="159" y="158"/>
                  </a:lnTo>
                  <a:lnTo>
                    <a:pt x="162" y="155"/>
                  </a:lnTo>
                  <a:lnTo>
                    <a:pt x="162" y="155"/>
                  </a:lnTo>
                  <a:lnTo>
                    <a:pt x="164" y="152"/>
                  </a:lnTo>
                  <a:lnTo>
                    <a:pt x="164" y="151"/>
                  </a:lnTo>
                  <a:lnTo>
                    <a:pt x="161" y="149"/>
                  </a:lnTo>
                  <a:lnTo>
                    <a:pt x="158" y="146"/>
                  </a:lnTo>
                  <a:lnTo>
                    <a:pt x="155" y="142"/>
                  </a:lnTo>
                  <a:lnTo>
                    <a:pt x="155" y="142"/>
                  </a:lnTo>
                  <a:lnTo>
                    <a:pt x="155" y="139"/>
                  </a:lnTo>
                  <a:lnTo>
                    <a:pt x="155" y="138"/>
                  </a:lnTo>
                  <a:lnTo>
                    <a:pt x="159" y="133"/>
                  </a:lnTo>
                  <a:lnTo>
                    <a:pt x="165" y="132"/>
                  </a:lnTo>
                  <a:lnTo>
                    <a:pt x="168" y="133"/>
                  </a:lnTo>
                  <a:lnTo>
                    <a:pt x="171" y="135"/>
                  </a:lnTo>
                  <a:lnTo>
                    <a:pt x="171" y="135"/>
                  </a:lnTo>
                  <a:lnTo>
                    <a:pt x="179" y="141"/>
                  </a:lnTo>
                  <a:lnTo>
                    <a:pt x="182" y="139"/>
                  </a:lnTo>
                  <a:lnTo>
                    <a:pt x="182" y="135"/>
                  </a:lnTo>
                  <a:lnTo>
                    <a:pt x="182" y="135"/>
                  </a:lnTo>
                  <a:lnTo>
                    <a:pt x="182" y="132"/>
                  </a:lnTo>
                  <a:lnTo>
                    <a:pt x="179" y="129"/>
                  </a:lnTo>
                  <a:lnTo>
                    <a:pt x="169" y="122"/>
                  </a:lnTo>
                  <a:lnTo>
                    <a:pt x="151" y="114"/>
                  </a:lnTo>
                  <a:lnTo>
                    <a:pt x="151" y="114"/>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6" name="Freeform 359">
              <a:extLst>
                <a:ext uri="{FF2B5EF4-FFF2-40B4-BE49-F238E27FC236}">
                  <a16:creationId xmlns:a16="http://schemas.microsoft.com/office/drawing/2014/main" id="{CD26FAFC-5689-41E8-A3A2-8D1C00442AE6}"/>
                </a:ext>
              </a:extLst>
            </p:cNvPr>
            <p:cNvSpPr>
              <a:spLocks/>
            </p:cNvSpPr>
            <p:nvPr/>
          </p:nvSpPr>
          <p:spPr bwMode="auto">
            <a:xfrm>
              <a:off x="4516245" y="2589696"/>
              <a:ext cx="26878" cy="35366"/>
            </a:xfrm>
            <a:custGeom>
              <a:avLst/>
              <a:gdLst/>
              <a:ahLst/>
              <a:cxnLst>
                <a:cxn ang="0">
                  <a:pos x="6" y="0"/>
                </a:cxn>
                <a:cxn ang="0">
                  <a:pos x="6" y="0"/>
                </a:cxn>
                <a:cxn ang="0">
                  <a:pos x="2" y="7"/>
                </a:cxn>
                <a:cxn ang="0">
                  <a:pos x="0" y="12"/>
                </a:cxn>
                <a:cxn ang="0">
                  <a:pos x="0" y="12"/>
                </a:cxn>
                <a:cxn ang="0">
                  <a:pos x="0" y="17"/>
                </a:cxn>
                <a:cxn ang="0">
                  <a:pos x="0" y="17"/>
                </a:cxn>
                <a:cxn ang="0">
                  <a:pos x="12" y="25"/>
                </a:cxn>
                <a:cxn ang="0">
                  <a:pos x="12" y="25"/>
                </a:cxn>
                <a:cxn ang="0">
                  <a:pos x="12" y="25"/>
                </a:cxn>
                <a:cxn ang="0">
                  <a:pos x="12" y="25"/>
                </a:cxn>
                <a:cxn ang="0">
                  <a:pos x="15" y="18"/>
                </a:cxn>
                <a:cxn ang="0">
                  <a:pos x="18" y="15"/>
                </a:cxn>
                <a:cxn ang="0">
                  <a:pos x="19" y="14"/>
                </a:cxn>
                <a:cxn ang="0">
                  <a:pos x="19" y="14"/>
                </a:cxn>
                <a:cxn ang="0">
                  <a:pos x="6" y="0"/>
                </a:cxn>
                <a:cxn ang="0">
                  <a:pos x="6" y="0"/>
                </a:cxn>
              </a:cxnLst>
              <a:rect l="0" t="0" r="r" b="b"/>
              <a:pathLst>
                <a:path w="19" h="25">
                  <a:moveTo>
                    <a:pt x="6" y="0"/>
                  </a:moveTo>
                  <a:lnTo>
                    <a:pt x="6" y="0"/>
                  </a:lnTo>
                  <a:lnTo>
                    <a:pt x="2" y="7"/>
                  </a:lnTo>
                  <a:lnTo>
                    <a:pt x="0" y="12"/>
                  </a:lnTo>
                  <a:lnTo>
                    <a:pt x="0" y="12"/>
                  </a:lnTo>
                  <a:lnTo>
                    <a:pt x="0" y="17"/>
                  </a:lnTo>
                  <a:lnTo>
                    <a:pt x="0" y="17"/>
                  </a:lnTo>
                  <a:lnTo>
                    <a:pt x="12" y="25"/>
                  </a:lnTo>
                  <a:lnTo>
                    <a:pt x="12" y="25"/>
                  </a:lnTo>
                  <a:lnTo>
                    <a:pt x="12" y="25"/>
                  </a:lnTo>
                  <a:lnTo>
                    <a:pt x="12" y="25"/>
                  </a:lnTo>
                  <a:lnTo>
                    <a:pt x="15" y="18"/>
                  </a:lnTo>
                  <a:lnTo>
                    <a:pt x="18" y="15"/>
                  </a:lnTo>
                  <a:lnTo>
                    <a:pt x="19" y="14"/>
                  </a:lnTo>
                  <a:lnTo>
                    <a:pt x="19" y="14"/>
                  </a:lnTo>
                  <a:lnTo>
                    <a:pt x="6" y="0"/>
                  </a:lnTo>
                  <a:lnTo>
                    <a:pt x="6"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sp>
          <p:nvSpPr>
            <p:cNvPr id="207" name="Freeform 360">
              <a:extLst>
                <a:ext uri="{FF2B5EF4-FFF2-40B4-BE49-F238E27FC236}">
                  <a16:creationId xmlns:a16="http://schemas.microsoft.com/office/drawing/2014/main" id="{4A84808C-BA18-4318-8FAC-6AAD07BB95AF}"/>
                </a:ext>
              </a:extLst>
            </p:cNvPr>
            <p:cNvSpPr>
              <a:spLocks/>
            </p:cNvSpPr>
            <p:nvPr/>
          </p:nvSpPr>
          <p:spPr bwMode="auto">
            <a:xfrm>
              <a:off x="4523319" y="2509062"/>
              <a:ext cx="90536" cy="111756"/>
            </a:xfrm>
            <a:custGeom>
              <a:avLst/>
              <a:gdLst/>
              <a:ahLst/>
              <a:cxnLst>
                <a:cxn ang="0">
                  <a:pos x="58" y="52"/>
                </a:cxn>
                <a:cxn ang="0">
                  <a:pos x="55" y="47"/>
                </a:cxn>
                <a:cxn ang="0">
                  <a:pos x="58" y="42"/>
                </a:cxn>
                <a:cxn ang="0">
                  <a:pos x="59" y="40"/>
                </a:cxn>
                <a:cxn ang="0">
                  <a:pos x="58" y="34"/>
                </a:cxn>
                <a:cxn ang="0">
                  <a:pos x="58" y="33"/>
                </a:cxn>
                <a:cxn ang="0">
                  <a:pos x="51" y="30"/>
                </a:cxn>
                <a:cxn ang="0">
                  <a:pos x="41" y="28"/>
                </a:cxn>
                <a:cxn ang="0">
                  <a:pos x="40" y="23"/>
                </a:cxn>
                <a:cxn ang="0">
                  <a:pos x="40" y="18"/>
                </a:cxn>
                <a:cxn ang="0">
                  <a:pos x="38" y="18"/>
                </a:cxn>
                <a:cxn ang="0">
                  <a:pos x="34" y="17"/>
                </a:cxn>
                <a:cxn ang="0">
                  <a:pos x="32" y="13"/>
                </a:cxn>
                <a:cxn ang="0">
                  <a:pos x="30" y="7"/>
                </a:cxn>
                <a:cxn ang="0">
                  <a:pos x="27" y="3"/>
                </a:cxn>
                <a:cxn ang="0">
                  <a:pos x="28" y="3"/>
                </a:cxn>
                <a:cxn ang="0">
                  <a:pos x="23" y="1"/>
                </a:cxn>
                <a:cxn ang="0">
                  <a:pos x="17" y="0"/>
                </a:cxn>
                <a:cxn ang="0">
                  <a:pos x="0" y="5"/>
                </a:cxn>
                <a:cxn ang="0">
                  <a:pos x="1" y="11"/>
                </a:cxn>
                <a:cxn ang="0">
                  <a:pos x="4" y="14"/>
                </a:cxn>
                <a:cxn ang="0">
                  <a:pos x="7" y="17"/>
                </a:cxn>
                <a:cxn ang="0">
                  <a:pos x="8" y="25"/>
                </a:cxn>
                <a:cxn ang="0">
                  <a:pos x="10" y="33"/>
                </a:cxn>
                <a:cxn ang="0">
                  <a:pos x="10" y="48"/>
                </a:cxn>
                <a:cxn ang="0">
                  <a:pos x="8" y="51"/>
                </a:cxn>
                <a:cxn ang="0">
                  <a:pos x="5" y="52"/>
                </a:cxn>
                <a:cxn ang="0">
                  <a:pos x="1" y="57"/>
                </a:cxn>
                <a:cxn ang="0">
                  <a:pos x="14" y="71"/>
                </a:cxn>
                <a:cxn ang="0">
                  <a:pos x="15" y="71"/>
                </a:cxn>
                <a:cxn ang="0">
                  <a:pos x="24" y="75"/>
                </a:cxn>
                <a:cxn ang="0">
                  <a:pos x="30" y="79"/>
                </a:cxn>
                <a:cxn ang="0">
                  <a:pos x="57" y="75"/>
                </a:cxn>
                <a:cxn ang="0">
                  <a:pos x="58" y="69"/>
                </a:cxn>
                <a:cxn ang="0">
                  <a:pos x="61" y="64"/>
                </a:cxn>
                <a:cxn ang="0">
                  <a:pos x="62" y="64"/>
                </a:cxn>
                <a:cxn ang="0">
                  <a:pos x="64" y="62"/>
                </a:cxn>
                <a:cxn ang="0">
                  <a:pos x="58" y="52"/>
                </a:cxn>
              </a:cxnLst>
              <a:rect l="0" t="0" r="r" b="b"/>
              <a:pathLst>
                <a:path w="64" h="79">
                  <a:moveTo>
                    <a:pt x="58" y="52"/>
                  </a:moveTo>
                  <a:lnTo>
                    <a:pt x="58" y="52"/>
                  </a:lnTo>
                  <a:lnTo>
                    <a:pt x="55" y="50"/>
                  </a:lnTo>
                  <a:lnTo>
                    <a:pt x="55" y="47"/>
                  </a:lnTo>
                  <a:lnTo>
                    <a:pt x="57" y="44"/>
                  </a:lnTo>
                  <a:lnTo>
                    <a:pt x="58" y="42"/>
                  </a:lnTo>
                  <a:lnTo>
                    <a:pt x="58" y="42"/>
                  </a:lnTo>
                  <a:lnTo>
                    <a:pt x="59" y="40"/>
                  </a:lnTo>
                  <a:lnTo>
                    <a:pt x="59" y="38"/>
                  </a:lnTo>
                  <a:lnTo>
                    <a:pt x="58" y="34"/>
                  </a:lnTo>
                  <a:lnTo>
                    <a:pt x="58" y="34"/>
                  </a:lnTo>
                  <a:lnTo>
                    <a:pt x="58" y="33"/>
                  </a:lnTo>
                  <a:lnTo>
                    <a:pt x="55" y="31"/>
                  </a:lnTo>
                  <a:lnTo>
                    <a:pt x="51" y="30"/>
                  </a:lnTo>
                  <a:lnTo>
                    <a:pt x="41" y="28"/>
                  </a:lnTo>
                  <a:lnTo>
                    <a:pt x="41" y="28"/>
                  </a:lnTo>
                  <a:lnTo>
                    <a:pt x="40" y="27"/>
                  </a:lnTo>
                  <a:lnTo>
                    <a:pt x="40" y="23"/>
                  </a:lnTo>
                  <a:lnTo>
                    <a:pt x="40" y="20"/>
                  </a:lnTo>
                  <a:lnTo>
                    <a:pt x="40" y="18"/>
                  </a:lnTo>
                  <a:lnTo>
                    <a:pt x="38" y="18"/>
                  </a:lnTo>
                  <a:lnTo>
                    <a:pt x="38" y="18"/>
                  </a:lnTo>
                  <a:lnTo>
                    <a:pt x="35" y="18"/>
                  </a:lnTo>
                  <a:lnTo>
                    <a:pt x="34" y="17"/>
                  </a:lnTo>
                  <a:lnTo>
                    <a:pt x="32" y="13"/>
                  </a:lnTo>
                  <a:lnTo>
                    <a:pt x="32" y="13"/>
                  </a:lnTo>
                  <a:lnTo>
                    <a:pt x="32" y="10"/>
                  </a:lnTo>
                  <a:lnTo>
                    <a:pt x="30" y="7"/>
                  </a:lnTo>
                  <a:lnTo>
                    <a:pt x="28" y="5"/>
                  </a:lnTo>
                  <a:lnTo>
                    <a:pt x="27" y="3"/>
                  </a:lnTo>
                  <a:lnTo>
                    <a:pt x="27" y="3"/>
                  </a:lnTo>
                  <a:lnTo>
                    <a:pt x="28" y="3"/>
                  </a:lnTo>
                  <a:lnTo>
                    <a:pt x="28" y="3"/>
                  </a:lnTo>
                  <a:lnTo>
                    <a:pt x="23" y="1"/>
                  </a:lnTo>
                  <a:lnTo>
                    <a:pt x="23" y="1"/>
                  </a:lnTo>
                  <a:lnTo>
                    <a:pt x="17" y="0"/>
                  </a:lnTo>
                  <a:lnTo>
                    <a:pt x="17" y="0"/>
                  </a:lnTo>
                  <a:lnTo>
                    <a:pt x="0" y="5"/>
                  </a:lnTo>
                  <a:lnTo>
                    <a:pt x="0" y="5"/>
                  </a:lnTo>
                  <a:lnTo>
                    <a:pt x="1" y="11"/>
                  </a:lnTo>
                  <a:lnTo>
                    <a:pt x="3" y="13"/>
                  </a:lnTo>
                  <a:lnTo>
                    <a:pt x="4" y="14"/>
                  </a:lnTo>
                  <a:lnTo>
                    <a:pt x="4" y="14"/>
                  </a:lnTo>
                  <a:lnTo>
                    <a:pt x="7" y="17"/>
                  </a:lnTo>
                  <a:lnTo>
                    <a:pt x="7" y="20"/>
                  </a:lnTo>
                  <a:lnTo>
                    <a:pt x="8" y="25"/>
                  </a:lnTo>
                  <a:lnTo>
                    <a:pt x="8" y="25"/>
                  </a:lnTo>
                  <a:lnTo>
                    <a:pt x="10" y="33"/>
                  </a:lnTo>
                  <a:lnTo>
                    <a:pt x="10" y="40"/>
                  </a:lnTo>
                  <a:lnTo>
                    <a:pt x="10" y="48"/>
                  </a:lnTo>
                  <a:lnTo>
                    <a:pt x="8" y="50"/>
                  </a:lnTo>
                  <a:lnTo>
                    <a:pt x="8" y="51"/>
                  </a:lnTo>
                  <a:lnTo>
                    <a:pt x="8" y="51"/>
                  </a:lnTo>
                  <a:lnTo>
                    <a:pt x="5" y="52"/>
                  </a:lnTo>
                  <a:lnTo>
                    <a:pt x="1" y="57"/>
                  </a:lnTo>
                  <a:lnTo>
                    <a:pt x="1" y="57"/>
                  </a:lnTo>
                  <a:lnTo>
                    <a:pt x="14" y="71"/>
                  </a:lnTo>
                  <a:lnTo>
                    <a:pt x="14" y="71"/>
                  </a:lnTo>
                  <a:lnTo>
                    <a:pt x="15" y="71"/>
                  </a:lnTo>
                  <a:lnTo>
                    <a:pt x="15" y="71"/>
                  </a:lnTo>
                  <a:lnTo>
                    <a:pt x="18" y="72"/>
                  </a:lnTo>
                  <a:lnTo>
                    <a:pt x="24" y="75"/>
                  </a:lnTo>
                  <a:lnTo>
                    <a:pt x="30" y="79"/>
                  </a:lnTo>
                  <a:lnTo>
                    <a:pt x="30" y="79"/>
                  </a:lnTo>
                  <a:lnTo>
                    <a:pt x="57" y="75"/>
                  </a:lnTo>
                  <a:lnTo>
                    <a:pt x="57" y="75"/>
                  </a:lnTo>
                  <a:lnTo>
                    <a:pt x="58" y="69"/>
                  </a:lnTo>
                  <a:lnTo>
                    <a:pt x="58" y="69"/>
                  </a:lnTo>
                  <a:lnTo>
                    <a:pt x="59" y="65"/>
                  </a:lnTo>
                  <a:lnTo>
                    <a:pt x="61" y="64"/>
                  </a:lnTo>
                  <a:lnTo>
                    <a:pt x="62" y="64"/>
                  </a:lnTo>
                  <a:lnTo>
                    <a:pt x="62" y="64"/>
                  </a:lnTo>
                  <a:lnTo>
                    <a:pt x="64" y="62"/>
                  </a:lnTo>
                  <a:lnTo>
                    <a:pt x="64" y="62"/>
                  </a:lnTo>
                  <a:lnTo>
                    <a:pt x="62" y="60"/>
                  </a:lnTo>
                  <a:lnTo>
                    <a:pt x="58" y="52"/>
                  </a:lnTo>
                  <a:lnTo>
                    <a:pt x="58" y="52"/>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3F3F3F"/>
                </a:solidFill>
                <a:effectLst/>
                <a:uLnTx/>
                <a:uFillTx/>
                <a:latin typeface="Gill Sans"/>
              </a:endParaRPr>
            </a:p>
          </p:txBody>
        </p:sp>
      </p:grpSp>
      <p:grpSp>
        <p:nvGrpSpPr>
          <p:cNvPr id="20" name="Group 19">
            <a:extLst>
              <a:ext uri="{FF2B5EF4-FFF2-40B4-BE49-F238E27FC236}">
                <a16:creationId xmlns:a16="http://schemas.microsoft.com/office/drawing/2014/main" id="{E27970AF-0911-43A5-B395-98D5F57A1EEF}"/>
              </a:ext>
            </a:extLst>
          </p:cNvPr>
          <p:cNvGrpSpPr/>
          <p:nvPr/>
        </p:nvGrpSpPr>
        <p:grpSpPr>
          <a:xfrm>
            <a:off x="4415714" y="2643764"/>
            <a:ext cx="1129138" cy="472076"/>
            <a:chOff x="5358033" y="1592402"/>
            <a:chExt cx="1129138" cy="472076"/>
          </a:xfrm>
        </p:grpSpPr>
        <p:sp>
          <p:nvSpPr>
            <p:cNvPr id="4" name="TextBox 3">
              <a:extLst>
                <a:ext uri="{FF2B5EF4-FFF2-40B4-BE49-F238E27FC236}">
                  <a16:creationId xmlns:a16="http://schemas.microsoft.com/office/drawing/2014/main" id="{765F3B5E-6561-4C23-ADE4-788A200F778C}"/>
                </a:ext>
              </a:extLst>
            </p:cNvPr>
            <p:cNvSpPr txBox="1"/>
            <p:nvPr/>
          </p:nvSpPr>
          <p:spPr>
            <a:xfrm>
              <a:off x="5635580" y="1662142"/>
              <a:ext cx="851591" cy="402336"/>
            </a:xfrm>
            <a:prstGeom prst="roundRect">
              <a:avLst/>
            </a:prstGeom>
            <a:noFill/>
            <a:ln w="28575">
              <a:solidFill>
                <a:schemeClr val="accent2"/>
              </a:solidFill>
            </a:ln>
          </p:spPr>
          <p:txBody>
            <a:bodyPr wrap="square" rtlCol="0" anchor="ctr">
              <a:spAutoFit/>
            </a:bodyPr>
            <a:lstStyle/>
            <a:p>
              <a:pPr algn="ctr"/>
              <a:r>
                <a:rPr lang="en-US" sz="1200" b="1" dirty="0">
                  <a:solidFill>
                    <a:schemeClr val="accent2"/>
                  </a:solidFill>
                </a:rPr>
                <a:t>BPAP</a:t>
              </a:r>
              <a:r>
                <a:rPr lang="en-US" sz="1200" b="1" baseline="30000" dirty="0">
                  <a:solidFill>
                    <a:schemeClr val="accent2"/>
                  </a:solidFill>
                </a:rPr>
                <a:t>3</a:t>
              </a:r>
              <a:endParaRPr lang="en-US" sz="1200" b="1" dirty="0">
                <a:solidFill>
                  <a:schemeClr val="accent2"/>
                </a:solidFill>
              </a:endParaRPr>
            </a:p>
            <a:p>
              <a:pPr algn="ctr"/>
              <a:r>
                <a:rPr lang="en-US" sz="1200" b="1" dirty="0">
                  <a:solidFill>
                    <a:schemeClr val="accent2"/>
                  </a:solidFill>
                </a:rPr>
                <a:t>N=220</a:t>
              </a:r>
            </a:p>
          </p:txBody>
        </p:sp>
        <p:pic>
          <p:nvPicPr>
            <p:cNvPr id="236" name="Picture 2" descr="UK flag">
              <a:extLst>
                <a:ext uri="{FF2B5EF4-FFF2-40B4-BE49-F238E27FC236}">
                  <a16:creationId xmlns:a16="http://schemas.microsoft.com/office/drawing/2014/main" id="{83F1DAB4-7396-456B-A96B-F5316FB284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8033" y="1592402"/>
              <a:ext cx="418755" cy="41162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535686A8-1C63-4098-BD9B-9AFB365A178B}"/>
              </a:ext>
            </a:extLst>
          </p:cNvPr>
          <p:cNvGrpSpPr/>
          <p:nvPr/>
        </p:nvGrpSpPr>
        <p:grpSpPr>
          <a:xfrm>
            <a:off x="4588989" y="3178059"/>
            <a:ext cx="1188450" cy="818701"/>
            <a:chOff x="4932932" y="5348402"/>
            <a:chExt cx="1188450" cy="818701"/>
          </a:xfrm>
        </p:grpSpPr>
        <p:sp>
          <p:nvSpPr>
            <p:cNvPr id="208" name="TextBox 207">
              <a:extLst>
                <a:ext uri="{FF2B5EF4-FFF2-40B4-BE49-F238E27FC236}">
                  <a16:creationId xmlns:a16="http://schemas.microsoft.com/office/drawing/2014/main" id="{DE43E37B-9FC2-407B-9D14-57CB2161C353}"/>
                </a:ext>
              </a:extLst>
            </p:cNvPr>
            <p:cNvSpPr txBox="1"/>
            <p:nvPr/>
          </p:nvSpPr>
          <p:spPr>
            <a:xfrm>
              <a:off x="5156671" y="5399007"/>
              <a:ext cx="964711" cy="768096"/>
            </a:xfrm>
            <a:prstGeom prst="roundRect">
              <a:avLst/>
            </a:prstGeom>
            <a:noFill/>
            <a:ln w="28575">
              <a:solidFill>
                <a:schemeClr val="accent2"/>
              </a:solidFill>
            </a:ln>
          </p:spPr>
          <p:txBody>
            <a:bodyPr wrap="square" rtlCol="0" anchor="ctr">
              <a:spAutoFit/>
            </a:bodyPr>
            <a:lstStyle/>
            <a:p>
              <a:pPr algn="ctr">
                <a:lnSpc>
                  <a:spcPct val="90000"/>
                </a:lnSpc>
              </a:pPr>
              <a:r>
                <a:rPr lang="en-US" sz="1200" b="1" dirty="0">
                  <a:solidFill>
                    <a:schemeClr val="accent2"/>
                  </a:solidFill>
                </a:rPr>
                <a:t>ORBE I</a:t>
              </a:r>
              <a:r>
                <a:rPr lang="en-US" sz="1200" b="1" baseline="30000" dirty="0">
                  <a:solidFill>
                    <a:schemeClr val="accent2"/>
                  </a:solidFill>
                </a:rPr>
                <a:t>4</a:t>
              </a:r>
              <a:endParaRPr lang="en-US" sz="1200" b="1" dirty="0">
                <a:solidFill>
                  <a:schemeClr val="accent2"/>
                </a:solidFill>
              </a:endParaRPr>
            </a:p>
            <a:p>
              <a:pPr algn="ctr">
                <a:lnSpc>
                  <a:spcPct val="90000"/>
                </a:lnSpc>
              </a:pPr>
              <a:r>
                <a:rPr lang="en-US" sz="1200" b="1" dirty="0">
                  <a:solidFill>
                    <a:schemeClr val="accent2"/>
                  </a:solidFill>
                </a:rPr>
                <a:t>N=28</a:t>
              </a:r>
            </a:p>
            <a:p>
              <a:pPr algn="ctr">
                <a:lnSpc>
                  <a:spcPct val="90000"/>
                </a:lnSpc>
                <a:spcBef>
                  <a:spcPts val="600"/>
                </a:spcBef>
              </a:pPr>
              <a:r>
                <a:rPr lang="en-US" sz="1200" b="1" dirty="0">
                  <a:solidFill>
                    <a:schemeClr val="accent2"/>
                  </a:solidFill>
                </a:rPr>
                <a:t>ORBE II</a:t>
              </a:r>
              <a:r>
                <a:rPr lang="en-US" sz="1200" b="1" baseline="30000" dirty="0">
                  <a:solidFill>
                    <a:schemeClr val="accent2"/>
                  </a:solidFill>
                </a:rPr>
                <a:t>5</a:t>
              </a:r>
            </a:p>
            <a:p>
              <a:pPr algn="ctr">
                <a:lnSpc>
                  <a:spcPct val="90000"/>
                </a:lnSpc>
              </a:pPr>
              <a:r>
                <a:rPr lang="en-US" sz="1200" b="1" dirty="0">
                  <a:solidFill>
                    <a:schemeClr val="accent2"/>
                  </a:solidFill>
                </a:rPr>
                <a:t>N=~200</a:t>
              </a:r>
            </a:p>
          </p:txBody>
        </p:sp>
        <p:pic>
          <p:nvPicPr>
            <p:cNvPr id="237" name="Picture 4" descr="Vector of Spanish flag.">
              <a:extLst>
                <a:ext uri="{FF2B5EF4-FFF2-40B4-BE49-F238E27FC236}">
                  <a16:creationId xmlns:a16="http://schemas.microsoft.com/office/drawing/2014/main" id="{29848103-1B49-46A7-B05A-B3CB1FEDEC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932" y="5348402"/>
              <a:ext cx="419530" cy="41688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239FD051-18C6-4500-AD26-BC94C022FCCD}"/>
              </a:ext>
            </a:extLst>
          </p:cNvPr>
          <p:cNvGrpSpPr/>
          <p:nvPr/>
        </p:nvGrpSpPr>
        <p:grpSpPr>
          <a:xfrm>
            <a:off x="6198371" y="3395490"/>
            <a:ext cx="1238310" cy="451423"/>
            <a:chOff x="4614948" y="5007619"/>
            <a:chExt cx="1238310" cy="451423"/>
          </a:xfrm>
        </p:grpSpPr>
        <p:sp>
          <p:nvSpPr>
            <p:cNvPr id="213" name="TextBox 212">
              <a:extLst>
                <a:ext uri="{FF2B5EF4-FFF2-40B4-BE49-F238E27FC236}">
                  <a16:creationId xmlns:a16="http://schemas.microsoft.com/office/drawing/2014/main" id="{735AF848-D8A8-4EF2-9322-D71EA2A22595}"/>
                </a:ext>
              </a:extLst>
            </p:cNvPr>
            <p:cNvSpPr txBox="1"/>
            <p:nvPr/>
          </p:nvSpPr>
          <p:spPr>
            <a:xfrm>
              <a:off x="4857747" y="5056706"/>
              <a:ext cx="995511" cy="402336"/>
            </a:xfrm>
            <a:prstGeom prst="roundRect">
              <a:avLst/>
            </a:prstGeom>
            <a:noFill/>
            <a:ln w="28575">
              <a:solidFill>
                <a:schemeClr val="accent2"/>
              </a:solidFill>
            </a:ln>
          </p:spPr>
          <p:txBody>
            <a:bodyPr wrap="square" rtlCol="0" anchor="ctr">
              <a:spAutoFit/>
            </a:bodyPr>
            <a:lstStyle/>
            <a:p>
              <a:pPr algn="ctr"/>
              <a:r>
                <a:rPr lang="en-US" sz="1200" b="1" dirty="0">
                  <a:solidFill>
                    <a:schemeClr val="accent2"/>
                  </a:solidFill>
                </a:rPr>
                <a:t>ANANKE</a:t>
              </a:r>
              <a:r>
                <a:rPr lang="en-US" sz="1200" b="1" baseline="30000" dirty="0">
                  <a:solidFill>
                    <a:schemeClr val="accent2"/>
                  </a:solidFill>
                </a:rPr>
                <a:t>8</a:t>
              </a:r>
              <a:endParaRPr lang="en-US" sz="1200" b="1" dirty="0">
                <a:solidFill>
                  <a:schemeClr val="accent2"/>
                </a:solidFill>
              </a:endParaRPr>
            </a:p>
            <a:p>
              <a:pPr algn="ctr"/>
              <a:r>
                <a:rPr lang="en-US" sz="1200" b="1" dirty="0">
                  <a:solidFill>
                    <a:schemeClr val="accent2"/>
                  </a:solidFill>
                </a:rPr>
                <a:t>N=~200</a:t>
              </a:r>
            </a:p>
          </p:txBody>
        </p:sp>
        <p:pic>
          <p:nvPicPr>
            <p:cNvPr id="238" name="Picture 6" descr="Vector of Italian flag.">
              <a:extLst>
                <a:ext uri="{FF2B5EF4-FFF2-40B4-BE49-F238E27FC236}">
                  <a16:creationId xmlns:a16="http://schemas.microsoft.com/office/drawing/2014/main" id="{7921E3A7-BDAF-4C91-8F5F-CBD0CC0A7D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4948" y="5007619"/>
              <a:ext cx="367744" cy="381392"/>
            </a:xfrm>
            <a:prstGeom prst="ellipse">
              <a:avLst/>
            </a:prstGeom>
            <a:noFill/>
            <a:extLst>
              <a:ext uri="{909E8E84-426E-40DD-AFC4-6F175D3DCCD1}">
                <a14:hiddenFill xmlns:a14="http://schemas.microsoft.com/office/drawing/2010/main">
                  <a:solidFill>
                    <a:srgbClr val="FFFFFF"/>
                  </a:solidFill>
                </a14:hiddenFill>
              </a:ext>
            </a:extLst>
          </p:spPr>
        </p:pic>
      </p:grpSp>
      <p:sp>
        <p:nvSpPr>
          <p:cNvPr id="210" name="TextBox 209">
            <a:extLst>
              <a:ext uri="{FF2B5EF4-FFF2-40B4-BE49-F238E27FC236}">
                <a16:creationId xmlns:a16="http://schemas.microsoft.com/office/drawing/2014/main" id="{05D2FBC2-9DB0-43FA-9005-6C54FC270FF6}"/>
              </a:ext>
            </a:extLst>
          </p:cNvPr>
          <p:cNvSpPr txBox="1"/>
          <p:nvPr/>
        </p:nvSpPr>
        <p:spPr>
          <a:xfrm>
            <a:off x="2069474" y="2231669"/>
            <a:ext cx="979466" cy="393192"/>
          </a:xfrm>
          <a:prstGeom prst="roundRect">
            <a:avLst/>
          </a:prstGeom>
          <a:noFill/>
          <a:ln w="28575">
            <a:solidFill>
              <a:schemeClr val="accent2">
                <a:lumMod val="60000"/>
                <a:lumOff val="40000"/>
              </a:schemeClr>
            </a:solidFill>
          </a:ln>
        </p:spPr>
        <p:txBody>
          <a:bodyPr wrap="square" rtlCol="0" anchor="ctr">
            <a:spAutoFit/>
          </a:bodyPr>
          <a:lstStyle/>
          <a:p>
            <a:pPr algn="ctr"/>
            <a:r>
              <a:rPr lang="en-US" sz="1200" b="1" dirty="0">
                <a:solidFill>
                  <a:schemeClr val="accent2"/>
                </a:solidFill>
              </a:rPr>
              <a:t>POWER</a:t>
            </a:r>
            <a:r>
              <a:rPr lang="en-US" sz="1200" b="1" baseline="30000" dirty="0">
                <a:solidFill>
                  <a:schemeClr val="accent2"/>
                </a:solidFill>
              </a:rPr>
              <a:t>1</a:t>
            </a:r>
            <a:endParaRPr lang="en-US" sz="1200" b="1" dirty="0">
              <a:solidFill>
                <a:schemeClr val="accent2"/>
              </a:solidFill>
            </a:endParaRPr>
          </a:p>
          <a:p>
            <a:pPr algn="ctr"/>
            <a:r>
              <a:rPr lang="en-US" sz="1200" b="1" dirty="0">
                <a:solidFill>
                  <a:schemeClr val="accent2"/>
                </a:solidFill>
              </a:rPr>
              <a:t>N=~200</a:t>
            </a:r>
          </a:p>
        </p:txBody>
      </p:sp>
      <p:grpSp>
        <p:nvGrpSpPr>
          <p:cNvPr id="17" name="Group 16">
            <a:extLst>
              <a:ext uri="{FF2B5EF4-FFF2-40B4-BE49-F238E27FC236}">
                <a16:creationId xmlns:a16="http://schemas.microsoft.com/office/drawing/2014/main" id="{4F8CEC44-1D0B-474E-9422-582F006163CC}"/>
              </a:ext>
            </a:extLst>
          </p:cNvPr>
          <p:cNvGrpSpPr/>
          <p:nvPr/>
        </p:nvGrpSpPr>
        <p:grpSpPr>
          <a:xfrm>
            <a:off x="7160293" y="3059666"/>
            <a:ext cx="1239175" cy="514265"/>
            <a:chOff x="10052584" y="3783725"/>
            <a:chExt cx="1239175" cy="514265"/>
          </a:xfrm>
        </p:grpSpPr>
        <p:sp>
          <p:nvSpPr>
            <p:cNvPr id="209" name="TextBox 208">
              <a:extLst>
                <a:ext uri="{FF2B5EF4-FFF2-40B4-BE49-F238E27FC236}">
                  <a16:creationId xmlns:a16="http://schemas.microsoft.com/office/drawing/2014/main" id="{8816A811-695B-4C76-A8BC-31EFA7725CA1}"/>
                </a:ext>
              </a:extLst>
            </p:cNvPr>
            <p:cNvSpPr txBox="1"/>
            <p:nvPr/>
          </p:nvSpPr>
          <p:spPr>
            <a:xfrm>
              <a:off x="10312293" y="3787212"/>
              <a:ext cx="979466" cy="510778"/>
            </a:xfrm>
            <a:prstGeom prst="roundRect">
              <a:avLst/>
            </a:prstGeom>
            <a:noFill/>
            <a:ln w="28575">
              <a:solidFill>
                <a:schemeClr val="accent2">
                  <a:lumMod val="60000"/>
                  <a:lumOff val="40000"/>
                </a:schemeClr>
              </a:solidFill>
            </a:ln>
          </p:spPr>
          <p:txBody>
            <a:bodyPr wrap="square" rtlCol="0" anchor="ctr">
              <a:spAutoFit/>
            </a:bodyPr>
            <a:lstStyle/>
            <a:p>
              <a:pPr algn="ctr"/>
              <a:r>
                <a:rPr lang="en-US" sz="1200" b="1" dirty="0">
                  <a:solidFill>
                    <a:schemeClr val="accent2"/>
                  </a:solidFill>
                </a:rPr>
                <a:t>BE-REAL</a:t>
              </a:r>
              <a:r>
                <a:rPr lang="en-US" sz="1200" b="1" baseline="30000" dirty="0">
                  <a:solidFill>
                    <a:schemeClr val="accent2"/>
                  </a:solidFill>
                </a:rPr>
                <a:t>9</a:t>
              </a:r>
            </a:p>
            <a:p>
              <a:pPr algn="ctr"/>
              <a:r>
                <a:rPr lang="en-US" sz="1200" b="1" dirty="0">
                  <a:solidFill>
                    <a:schemeClr val="accent2"/>
                  </a:solidFill>
                </a:rPr>
                <a:t>N=~80</a:t>
              </a:r>
            </a:p>
          </p:txBody>
        </p:sp>
        <p:pic>
          <p:nvPicPr>
            <p:cNvPr id="240" name="Picture 10" descr="Flag of Belgium">
              <a:extLst>
                <a:ext uri="{FF2B5EF4-FFF2-40B4-BE49-F238E27FC236}">
                  <a16:creationId xmlns:a16="http://schemas.microsoft.com/office/drawing/2014/main" id="{FF6D70AE-9765-4BCE-AC92-33C76930AF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2584" y="3783725"/>
              <a:ext cx="348681" cy="356231"/>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2ED5D799-BB9C-48EC-A1E9-2CBE11783417}"/>
              </a:ext>
            </a:extLst>
          </p:cNvPr>
          <p:cNvGrpSpPr/>
          <p:nvPr/>
        </p:nvGrpSpPr>
        <p:grpSpPr>
          <a:xfrm>
            <a:off x="6061544" y="2235635"/>
            <a:ext cx="1264751" cy="536960"/>
            <a:chOff x="10484208" y="2360982"/>
            <a:chExt cx="1264751" cy="536960"/>
          </a:xfrm>
        </p:grpSpPr>
        <p:sp>
          <p:nvSpPr>
            <p:cNvPr id="211" name="TextBox 210">
              <a:extLst>
                <a:ext uri="{FF2B5EF4-FFF2-40B4-BE49-F238E27FC236}">
                  <a16:creationId xmlns:a16="http://schemas.microsoft.com/office/drawing/2014/main" id="{5B81FE9A-4642-4683-AAC7-5CB8E7EAB07B}"/>
                </a:ext>
              </a:extLst>
            </p:cNvPr>
            <p:cNvSpPr txBox="1"/>
            <p:nvPr/>
          </p:nvSpPr>
          <p:spPr>
            <a:xfrm>
              <a:off x="10769493" y="2387164"/>
              <a:ext cx="979466" cy="510778"/>
            </a:xfrm>
            <a:prstGeom prst="roundRect">
              <a:avLst/>
            </a:prstGeom>
            <a:noFill/>
            <a:ln w="28575">
              <a:solidFill>
                <a:schemeClr val="accent2">
                  <a:lumMod val="60000"/>
                  <a:lumOff val="40000"/>
                </a:schemeClr>
              </a:solidFill>
            </a:ln>
          </p:spPr>
          <p:txBody>
            <a:bodyPr wrap="square" rtlCol="0" anchor="ctr">
              <a:spAutoFit/>
            </a:bodyPr>
            <a:lstStyle/>
            <a:p>
              <a:pPr algn="ctr"/>
              <a:r>
                <a:rPr lang="en-US" sz="1200" b="1" dirty="0">
                  <a:solidFill>
                    <a:schemeClr val="accent2"/>
                  </a:solidFill>
                </a:rPr>
                <a:t>BEEPS</a:t>
              </a:r>
              <a:r>
                <a:rPr lang="en-US" sz="1200" b="1" baseline="30000" dirty="0">
                  <a:solidFill>
                    <a:schemeClr val="accent2"/>
                  </a:solidFill>
                </a:rPr>
                <a:t>6</a:t>
              </a:r>
              <a:endParaRPr lang="en-US" sz="1200" b="1" dirty="0">
                <a:solidFill>
                  <a:schemeClr val="accent2"/>
                </a:solidFill>
              </a:endParaRPr>
            </a:p>
            <a:p>
              <a:pPr algn="ctr"/>
              <a:r>
                <a:rPr lang="en-US" sz="1200" b="1" dirty="0">
                  <a:solidFill>
                    <a:schemeClr val="accent2"/>
                  </a:solidFill>
                </a:rPr>
                <a:t>N=77</a:t>
              </a:r>
            </a:p>
          </p:txBody>
        </p:sp>
        <p:pic>
          <p:nvPicPr>
            <p:cNvPr id="241" name="Picture 12" descr="Standard Proportions for Switzerland Flag">
              <a:extLst>
                <a:ext uri="{FF2B5EF4-FFF2-40B4-BE49-F238E27FC236}">
                  <a16:creationId xmlns:a16="http://schemas.microsoft.com/office/drawing/2014/main" id="{744B20E6-586A-4920-8444-9B809E4C99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84208" y="2360982"/>
              <a:ext cx="410631" cy="419194"/>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EE47AB83-6DF5-4403-A0C4-ECD6186FE575}"/>
              </a:ext>
            </a:extLst>
          </p:cNvPr>
          <p:cNvGrpSpPr/>
          <p:nvPr/>
        </p:nvGrpSpPr>
        <p:grpSpPr>
          <a:xfrm>
            <a:off x="5783394" y="2761517"/>
            <a:ext cx="1339544" cy="519414"/>
            <a:chOff x="10167535" y="5620344"/>
            <a:chExt cx="1339544" cy="519414"/>
          </a:xfrm>
        </p:grpSpPr>
        <p:sp>
          <p:nvSpPr>
            <p:cNvPr id="212" name="TextBox 211">
              <a:extLst>
                <a:ext uri="{FF2B5EF4-FFF2-40B4-BE49-F238E27FC236}">
                  <a16:creationId xmlns:a16="http://schemas.microsoft.com/office/drawing/2014/main" id="{B0149BBA-C3AC-41F3-8299-7841E9238C34}"/>
                </a:ext>
              </a:extLst>
            </p:cNvPr>
            <p:cNvSpPr txBox="1"/>
            <p:nvPr/>
          </p:nvSpPr>
          <p:spPr>
            <a:xfrm>
              <a:off x="10409799" y="5628980"/>
              <a:ext cx="1097280" cy="510778"/>
            </a:xfrm>
            <a:prstGeom prst="roundRect">
              <a:avLst/>
            </a:prstGeom>
            <a:noFill/>
            <a:ln w="28575">
              <a:solidFill>
                <a:schemeClr val="accent2">
                  <a:lumMod val="60000"/>
                  <a:lumOff val="40000"/>
                </a:schemeClr>
              </a:solidFill>
            </a:ln>
          </p:spPr>
          <p:txBody>
            <a:bodyPr wrap="square" rtlCol="0" anchor="ctr">
              <a:spAutoFit/>
            </a:bodyPr>
            <a:lstStyle/>
            <a:p>
              <a:pPr algn="ctr"/>
              <a:r>
                <a:rPr lang="en-US" sz="1200" b="1" dirty="0">
                  <a:solidFill>
                    <a:schemeClr val="accent2"/>
                  </a:solidFill>
                </a:rPr>
                <a:t>imPROve</a:t>
              </a:r>
              <a:r>
                <a:rPr lang="en-US" sz="1200" b="1" baseline="30000" dirty="0">
                  <a:solidFill>
                    <a:schemeClr val="accent2"/>
                  </a:solidFill>
                </a:rPr>
                <a:t>7</a:t>
              </a:r>
              <a:endParaRPr lang="en-US" sz="1200" b="1" dirty="0">
                <a:solidFill>
                  <a:schemeClr val="accent2"/>
                </a:solidFill>
              </a:endParaRPr>
            </a:p>
            <a:p>
              <a:pPr algn="ctr"/>
              <a:r>
                <a:rPr lang="en-US" sz="1200" b="1" dirty="0">
                  <a:solidFill>
                    <a:schemeClr val="accent2"/>
                  </a:solidFill>
                </a:rPr>
                <a:t>N=~250</a:t>
              </a:r>
            </a:p>
          </p:txBody>
        </p:sp>
        <p:pic>
          <p:nvPicPr>
            <p:cNvPr id="242" name="Picture 14" descr="Vector of German flag.">
              <a:extLst>
                <a:ext uri="{FF2B5EF4-FFF2-40B4-BE49-F238E27FC236}">
                  <a16:creationId xmlns:a16="http://schemas.microsoft.com/office/drawing/2014/main" id="{CE3A6B8E-4F71-4954-B1E6-0118BD7C32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67535" y="5620344"/>
              <a:ext cx="383595" cy="385044"/>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E78B6DCF-BC56-4178-829A-11078C9EEB6D}"/>
              </a:ext>
            </a:extLst>
          </p:cNvPr>
          <p:cNvGrpSpPr/>
          <p:nvPr/>
        </p:nvGrpSpPr>
        <p:grpSpPr>
          <a:xfrm>
            <a:off x="2456257" y="5499279"/>
            <a:ext cx="1013070" cy="536835"/>
            <a:chOff x="1147891" y="5199387"/>
            <a:chExt cx="1013070" cy="536835"/>
          </a:xfrm>
        </p:grpSpPr>
        <p:sp>
          <p:nvSpPr>
            <p:cNvPr id="9" name="TextBox 8">
              <a:extLst>
                <a:ext uri="{FF2B5EF4-FFF2-40B4-BE49-F238E27FC236}">
                  <a16:creationId xmlns:a16="http://schemas.microsoft.com/office/drawing/2014/main" id="{70CC9C26-B185-4EEB-BBDC-EE8EC588614D}"/>
                </a:ext>
              </a:extLst>
            </p:cNvPr>
            <p:cNvSpPr txBox="1"/>
            <p:nvPr/>
          </p:nvSpPr>
          <p:spPr>
            <a:xfrm>
              <a:off x="1147891" y="5199387"/>
              <a:ext cx="1011064" cy="261610"/>
            </a:xfrm>
            <a:prstGeom prst="rect">
              <a:avLst/>
            </a:prstGeom>
            <a:noFill/>
          </p:spPr>
          <p:txBody>
            <a:bodyPr wrap="square" rtlCol="0">
              <a:spAutoFit/>
            </a:bodyPr>
            <a:lstStyle/>
            <a:p>
              <a:r>
                <a:rPr lang="en-US" sz="1100" b="1" dirty="0"/>
                <a:t>XALOC-1</a:t>
              </a:r>
            </a:p>
          </p:txBody>
        </p:sp>
        <p:sp>
          <p:nvSpPr>
            <p:cNvPr id="244" name="TextBox 243">
              <a:extLst>
                <a:ext uri="{FF2B5EF4-FFF2-40B4-BE49-F238E27FC236}">
                  <a16:creationId xmlns:a16="http://schemas.microsoft.com/office/drawing/2014/main" id="{05C79B3F-0248-47B1-96DB-FD74B7222CCC}"/>
                </a:ext>
              </a:extLst>
            </p:cNvPr>
            <p:cNvSpPr txBox="1"/>
            <p:nvPr/>
          </p:nvSpPr>
          <p:spPr>
            <a:xfrm>
              <a:off x="1149897" y="5474612"/>
              <a:ext cx="1011064" cy="261610"/>
            </a:xfrm>
            <a:prstGeom prst="rect">
              <a:avLst/>
            </a:prstGeom>
            <a:noFill/>
          </p:spPr>
          <p:txBody>
            <a:bodyPr wrap="square" rtlCol="0">
              <a:spAutoFit/>
            </a:bodyPr>
            <a:lstStyle/>
            <a:p>
              <a:r>
                <a:rPr lang="en-US" sz="1100" b="1" dirty="0"/>
                <a:t>XALOC-2</a:t>
              </a:r>
            </a:p>
          </p:txBody>
        </p:sp>
      </p:grpSp>
      <p:pic>
        <p:nvPicPr>
          <p:cNvPr id="250" name="Picture 8" descr="Canadian flag. mapple leaf">
            <a:extLst>
              <a:ext uri="{FF2B5EF4-FFF2-40B4-BE49-F238E27FC236}">
                <a16:creationId xmlns:a16="http://schemas.microsoft.com/office/drawing/2014/main" id="{E4CD4D4B-4C03-404A-8BCC-6F20912514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9542" y="2179823"/>
            <a:ext cx="425503" cy="409077"/>
          </a:xfrm>
          <a:prstGeom prst="ellipse">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804477-9F53-45A2-A230-F5FD45B35E10}"/>
              </a:ext>
            </a:extLst>
          </p:cNvPr>
          <p:cNvSpPr>
            <a:spLocks noGrp="1"/>
          </p:cNvSpPr>
          <p:nvPr>
            <p:ph type="title"/>
          </p:nvPr>
        </p:nvSpPr>
        <p:spPr>
          <a:xfrm>
            <a:off x="487680" y="336890"/>
            <a:ext cx="10229438" cy="800099"/>
          </a:xfrm>
        </p:spPr>
        <p:txBody>
          <a:bodyPr>
            <a:normAutofit fontScale="90000"/>
          </a:bodyPr>
          <a:lstStyle/>
          <a:p>
            <a:r>
              <a:rPr lang="en-US" dirty="0"/>
              <a:t>XALOC Studies: </a:t>
            </a:r>
            <a:br>
              <a:rPr lang="en-US" dirty="0"/>
            </a:br>
            <a:r>
              <a:rPr lang="en-GB" dirty="0"/>
              <a:t>Global Protocol Implemented Across Numerous Countries</a:t>
            </a:r>
            <a:endParaRPr lang="es-ES" dirty="0"/>
          </a:p>
        </p:txBody>
      </p:sp>
      <p:grpSp>
        <p:nvGrpSpPr>
          <p:cNvPr id="219" name="Group 218">
            <a:extLst>
              <a:ext uri="{FF2B5EF4-FFF2-40B4-BE49-F238E27FC236}">
                <a16:creationId xmlns:a16="http://schemas.microsoft.com/office/drawing/2014/main" id="{798507C7-847D-48DD-8008-A00BB8D32D0C}"/>
              </a:ext>
            </a:extLst>
          </p:cNvPr>
          <p:cNvGrpSpPr/>
          <p:nvPr/>
        </p:nvGrpSpPr>
        <p:grpSpPr>
          <a:xfrm>
            <a:off x="10801350" y="-3461"/>
            <a:ext cx="1390650" cy="1475371"/>
            <a:chOff x="10801350" y="-3461"/>
            <a:chExt cx="1390650" cy="1475371"/>
          </a:xfrm>
        </p:grpSpPr>
        <p:grpSp>
          <p:nvGrpSpPr>
            <p:cNvPr id="220" name="Group 219">
              <a:extLst>
                <a:ext uri="{FF2B5EF4-FFF2-40B4-BE49-F238E27FC236}">
                  <a16:creationId xmlns:a16="http://schemas.microsoft.com/office/drawing/2014/main" id="{40659112-D07B-4C12-8087-3E88D9FDCBCC}"/>
                </a:ext>
              </a:extLst>
            </p:cNvPr>
            <p:cNvGrpSpPr/>
            <p:nvPr/>
          </p:nvGrpSpPr>
          <p:grpSpPr>
            <a:xfrm>
              <a:off x="10801350" y="-3461"/>
              <a:ext cx="1390650" cy="1475371"/>
              <a:chOff x="10796843" y="1905"/>
              <a:chExt cx="1390650" cy="1428814"/>
            </a:xfrm>
          </p:grpSpPr>
          <p:sp>
            <p:nvSpPr>
              <p:cNvPr id="222" name="TextBox 221">
                <a:extLst>
                  <a:ext uri="{FF2B5EF4-FFF2-40B4-BE49-F238E27FC236}">
                    <a16:creationId xmlns:a16="http://schemas.microsoft.com/office/drawing/2014/main" id="{6AA600A6-F9DD-464C-9B98-0A5EADB2DA74}"/>
                  </a:ext>
                </a:extLst>
              </p:cNvPr>
              <p:cNvSpPr txBox="1"/>
              <p:nvPr/>
            </p:nvSpPr>
            <p:spPr>
              <a:xfrm rot="10800000">
                <a:off x="10796843" y="1905"/>
                <a:ext cx="1390650" cy="1151210"/>
              </a:xfrm>
              <a:prstGeom prst="rect">
                <a:avLst/>
              </a:prstGeom>
              <a:solidFill>
                <a:schemeClr val="accent2">
                  <a:alpha val="85098"/>
                </a:schemeClr>
              </a:solidFill>
            </p:spPr>
            <p:txBody>
              <a:bodyPr wrap="square" rtlCol="0">
                <a:spAutoFit/>
              </a:bodyPr>
              <a:lstStyle/>
              <a:p>
                <a:endParaRPr lang="en-US" dirty="0"/>
              </a:p>
            </p:txBody>
          </p:sp>
          <p:sp>
            <p:nvSpPr>
              <p:cNvPr id="225" name="TextBox 224">
                <a:extLst>
                  <a:ext uri="{FF2B5EF4-FFF2-40B4-BE49-F238E27FC236}">
                    <a16:creationId xmlns:a16="http://schemas.microsoft.com/office/drawing/2014/main" id="{A408B66B-0ED7-4A64-B4C1-EFD9700E8AD7}"/>
                  </a:ext>
                </a:extLst>
              </p:cNvPr>
              <p:cNvSpPr txBox="1"/>
              <p:nvPr/>
            </p:nvSpPr>
            <p:spPr>
              <a:xfrm>
                <a:off x="10796843" y="1076501"/>
                <a:ext cx="1390650" cy="354218"/>
              </a:xfrm>
              <a:prstGeom prst="rect">
                <a:avLst/>
              </a:prstGeom>
              <a:solidFill>
                <a:schemeClr val="bg1">
                  <a:lumMod val="95000"/>
                </a:schemeClr>
              </a:solidFill>
            </p:spPr>
            <p:txBody>
              <a:bodyPr wrap="square" rtlCol="0">
                <a:spAutoFit/>
              </a:bodyPr>
              <a:lstStyle/>
              <a:p>
                <a:pPr algn="ctr"/>
                <a:endParaRPr lang="en-US" sz="1200" b="1" dirty="0">
                  <a:solidFill>
                    <a:schemeClr val="accent1"/>
                  </a:solidFill>
                </a:endParaRPr>
              </a:p>
            </p:txBody>
          </p:sp>
        </p:grpSp>
        <p:pic>
          <p:nvPicPr>
            <p:cNvPr id="221" name="Picture 220">
              <a:extLst>
                <a:ext uri="{FF2B5EF4-FFF2-40B4-BE49-F238E27FC236}">
                  <a16:creationId xmlns:a16="http://schemas.microsoft.com/office/drawing/2014/main" id="{8BA5960B-C0BA-4602-A758-1EB33729536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0885582" y="1150575"/>
              <a:ext cx="1222186" cy="316098"/>
            </a:xfrm>
            <a:prstGeom prst="rect">
              <a:avLst/>
            </a:prstGeom>
            <a:noFill/>
          </p:spPr>
        </p:pic>
      </p:grpSp>
      <p:pic>
        <p:nvPicPr>
          <p:cNvPr id="226" name="Picture 225" descr="home_icon.png">
            <a:hlinkClick r:id="rId11" action="ppaction://hlinksldjump"/>
            <a:extLst>
              <a:ext uri="{FF2B5EF4-FFF2-40B4-BE49-F238E27FC236}">
                <a16:creationId xmlns:a16="http://schemas.microsoft.com/office/drawing/2014/main" id="{F8499E8A-D412-47F2-A384-388362868A4B}"/>
              </a:ext>
            </a:extLst>
          </p:cNvPr>
          <p:cNvPicPr>
            <a:picLocks noChangeAspect="1"/>
          </p:cNvPicPr>
          <p:nvPr/>
        </p:nvPicPr>
        <p:blipFill>
          <a:blip r:embed="rId12"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214" name="TextBox 213">
            <a:extLst>
              <a:ext uri="{FF2B5EF4-FFF2-40B4-BE49-F238E27FC236}">
                <a16:creationId xmlns:a16="http://schemas.microsoft.com/office/drawing/2014/main" id="{D7BF94AB-7957-4311-99FE-CBE9A9583809}"/>
              </a:ext>
            </a:extLst>
          </p:cNvPr>
          <p:cNvSpPr txBox="1"/>
          <p:nvPr/>
        </p:nvSpPr>
        <p:spPr>
          <a:xfrm>
            <a:off x="2079750" y="2685590"/>
            <a:ext cx="979466" cy="393192"/>
          </a:xfrm>
          <a:prstGeom prst="roundRect">
            <a:avLst/>
          </a:prstGeom>
          <a:noFill/>
          <a:ln w="28575">
            <a:solidFill>
              <a:schemeClr val="accent2"/>
            </a:solidFill>
          </a:ln>
        </p:spPr>
        <p:txBody>
          <a:bodyPr wrap="square" rtlCol="0" anchor="ctr">
            <a:spAutoFit/>
          </a:bodyPr>
          <a:lstStyle/>
          <a:p>
            <a:pPr algn="ctr"/>
            <a:r>
              <a:rPr lang="en-US" sz="1200" b="1" dirty="0">
                <a:solidFill>
                  <a:schemeClr val="accent2"/>
                </a:solidFill>
              </a:rPr>
              <a:t>VOLTS</a:t>
            </a:r>
            <a:r>
              <a:rPr lang="en-US" sz="1200" b="1" baseline="30000" dirty="0">
                <a:solidFill>
                  <a:schemeClr val="accent2"/>
                </a:solidFill>
              </a:rPr>
              <a:t>2</a:t>
            </a:r>
            <a:endParaRPr lang="en-US" sz="1200" b="1" dirty="0">
              <a:solidFill>
                <a:schemeClr val="accent2"/>
              </a:solidFill>
            </a:endParaRPr>
          </a:p>
          <a:p>
            <a:pPr algn="ctr"/>
            <a:r>
              <a:rPr lang="en-US" sz="1200" b="1" dirty="0">
                <a:solidFill>
                  <a:schemeClr val="accent2"/>
                </a:solidFill>
              </a:rPr>
              <a:t>N=500</a:t>
            </a:r>
          </a:p>
        </p:txBody>
      </p:sp>
      <p:pic>
        <p:nvPicPr>
          <p:cNvPr id="215" name="Picture 8" descr="Canadian flag. mapple leaf">
            <a:extLst>
              <a:ext uri="{FF2B5EF4-FFF2-40B4-BE49-F238E27FC236}">
                <a16:creationId xmlns:a16="http://schemas.microsoft.com/office/drawing/2014/main" id="{2F6B139F-0786-491D-A50A-86DC0F2E56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108" y="2623657"/>
            <a:ext cx="425503" cy="409077"/>
          </a:xfrm>
          <a:prstGeom prst="ellipse">
            <a:avLst/>
          </a:prstGeom>
          <a:noFill/>
          <a:extLst>
            <a:ext uri="{909E8E84-426E-40DD-AFC4-6F175D3DCCD1}">
              <a14:hiddenFill xmlns:a14="http://schemas.microsoft.com/office/drawing/2010/main">
                <a:solidFill>
                  <a:srgbClr val="FFFFFF"/>
                </a:solidFill>
              </a14:hiddenFill>
            </a:ext>
          </a:extLst>
        </p:spPr>
      </p:pic>
      <p:sp>
        <p:nvSpPr>
          <p:cNvPr id="217" name="TextBox 216">
            <a:extLst>
              <a:ext uri="{FF2B5EF4-FFF2-40B4-BE49-F238E27FC236}">
                <a16:creationId xmlns:a16="http://schemas.microsoft.com/office/drawing/2014/main" id="{6D1A5BCC-72ED-4B62-83EA-1E4FC92EE520}"/>
              </a:ext>
            </a:extLst>
          </p:cNvPr>
          <p:cNvSpPr txBox="1"/>
          <p:nvPr/>
        </p:nvSpPr>
        <p:spPr>
          <a:xfrm>
            <a:off x="2265556" y="5582925"/>
            <a:ext cx="182880" cy="91440"/>
          </a:xfrm>
          <a:prstGeom prst="roundRect">
            <a:avLst/>
          </a:prstGeom>
          <a:noFill/>
          <a:ln w="28575">
            <a:solidFill>
              <a:schemeClr val="accent2"/>
            </a:solidFill>
          </a:ln>
        </p:spPr>
        <p:txBody>
          <a:bodyPr wrap="square" rtlCol="0" anchor="ctr">
            <a:spAutoFit/>
          </a:bodyPr>
          <a:lstStyle/>
          <a:p>
            <a:pPr algn="ctr"/>
            <a:endParaRPr lang="en-US" sz="1200" b="1" dirty="0">
              <a:solidFill>
                <a:schemeClr val="accent2"/>
              </a:solidFill>
            </a:endParaRPr>
          </a:p>
        </p:txBody>
      </p:sp>
      <p:sp>
        <p:nvSpPr>
          <p:cNvPr id="218" name="TextBox 217">
            <a:extLst>
              <a:ext uri="{FF2B5EF4-FFF2-40B4-BE49-F238E27FC236}">
                <a16:creationId xmlns:a16="http://schemas.microsoft.com/office/drawing/2014/main" id="{5DDF98A2-64DE-45BD-9676-64F8208C0D2C}"/>
              </a:ext>
            </a:extLst>
          </p:cNvPr>
          <p:cNvSpPr txBox="1"/>
          <p:nvPr/>
        </p:nvSpPr>
        <p:spPr>
          <a:xfrm>
            <a:off x="2273377" y="5865110"/>
            <a:ext cx="182880" cy="91440"/>
          </a:xfrm>
          <a:prstGeom prst="roundRect">
            <a:avLst/>
          </a:prstGeom>
          <a:noFill/>
          <a:ln w="28575">
            <a:solidFill>
              <a:schemeClr val="accent2">
                <a:lumMod val="60000"/>
                <a:lumOff val="40000"/>
              </a:schemeClr>
            </a:solidFill>
          </a:ln>
        </p:spPr>
        <p:txBody>
          <a:bodyPr wrap="square" rtlCol="0" anchor="ctr">
            <a:spAutoFit/>
          </a:bodyPr>
          <a:lstStyle/>
          <a:p>
            <a:pPr algn="ctr"/>
            <a:endParaRPr lang="en-US" sz="1200" b="1" dirty="0">
              <a:solidFill>
                <a:schemeClr val="accent2"/>
              </a:solidFill>
            </a:endParaRPr>
          </a:p>
        </p:txBody>
      </p:sp>
    </p:spTree>
    <p:extLst>
      <p:ext uri="{BB962C8B-B14F-4D97-AF65-F5344CB8AC3E}">
        <p14:creationId xmlns:p14="http://schemas.microsoft.com/office/powerpoint/2010/main" val="12144330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0013E2D-8908-4EA1-A453-2C843A5E07C4}"/>
              </a:ext>
            </a:extLst>
          </p:cNvPr>
          <p:cNvSpPr>
            <a:spLocks noGrp="1"/>
          </p:cNvSpPr>
          <p:nvPr>
            <p:ph type="body" sz="quarter" idx="13"/>
          </p:nvPr>
        </p:nvSpPr>
        <p:spPr>
          <a:xfrm>
            <a:off x="457199" y="5852160"/>
            <a:ext cx="11398377" cy="1005840"/>
          </a:xfrm>
        </p:spPr>
        <p:txBody>
          <a:bodyPr/>
          <a:lstStyle/>
          <a:p>
            <a:pPr algn="l" rtl="0"/>
            <a:r>
              <a:rPr lang="pl" b="0" i="0" u="none" baseline="0" dirty="0"/>
              <a:t>Uwaga: 43,3% pacjentów miało za sobą wcześniejszą terapię lekami biologicznymi: u 78,9% z nich był to mepolizumab, a u 10% – omalizumab. 61% pacjentów stosowało mOCS, a 50,5% wykazywało atopię na etapie oceny wyjściowej. </a:t>
            </a:r>
            <a:r>
              <a:rPr lang="pl" b="0" i="0" u="none" baseline="30000" dirty="0"/>
              <a:t>a </a:t>
            </a:r>
            <a:r>
              <a:rPr lang="pl" b="0" i="0" u="none" baseline="0" dirty="0"/>
              <a:t>66,7% pacjentów zmniejszyło dawkę OCS o </a:t>
            </a:r>
            <a:r>
              <a:rPr lang="pl"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≥50%; </a:t>
            </a:r>
            <a:r>
              <a:rPr lang="pl" b="0" i="0" u="none" baseline="300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 </a:t>
            </a:r>
            <a:r>
              <a:rPr lang="pl"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Średnia wyjściowa dawka OCS wynosiła 10 mg/d.</a:t>
            </a:r>
            <a:endParaRPr lang="pl" dirty="0"/>
          </a:p>
          <a:p>
            <a:pPr algn="l" rtl="0">
              <a:spcBef>
                <a:spcPts val="100"/>
              </a:spcBef>
            </a:pPr>
            <a:r>
              <a:rPr lang="pl" b="0" i="0" u="none" baseline="0" dirty="0"/>
              <a:t>AER = odsetek zaostrzeń astmy; BPAP = program dostępu pacjentów do leczenia benralizumabem; Bx = biologiczny; EXAC = zaostrzenie; OCS = kortykosteroidy doustne; ppb = części na miliard.</a:t>
            </a:r>
          </a:p>
          <a:p>
            <a:pPr algn="l" rtl="0">
              <a:spcBef>
                <a:spcPts val="100"/>
              </a:spcBef>
            </a:pPr>
            <a:r>
              <a:rPr lang="pl" sz="1000" b="0" i="0" u="none" baseline="0" dirty="0"/>
              <a:t>Jackson DJ et al. </a:t>
            </a:r>
            <a:r>
              <a:rPr lang="pl" sz="1000" b="0" i="1" u="none" strike="noStrike" baseline="0" dirty="0">
                <a:latin typeface="+mn-lt"/>
                <a:ea typeface="+mn-lt"/>
                <a:cs typeface="+mn-lt"/>
                <a:sym typeface="+mn-lt"/>
              </a:rPr>
              <a:t>J Allergy Clin Immunol Pract. </a:t>
            </a:r>
            <a:r>
              <a:rPr lang="pl" sz="1000" b="0" i="0" u="none" strike="noStrike" baseline="0" dirty="0">
                <a:latin typeface="+mn-lt"/>
                <a:ea typeface="+mn-lt"/>
                <a:cs typeface="+mn-lt"/>
                <a:sym typeface="+mn-lt"/>
              </a:rPr>
              <a:t>2022;10:1534-1544.e4.</a:t>
            </a:r>
            <a:endParaRPr lang="pl" sz="1000" dirty="0"/>
          </a:p>
        </p:txBody>
      </p:sp>
      <p:grpSp>
        <p:nvGrpSpPr>
          <p:cNvPr id="15" name="Group 14">
            <a:extLst>
              <a:ext uri="{FF2B5EF4-FFF2-40B4-BE49-F238E27FC236}">
                <a16:creationId xmlns:a16="http://schemas.microsoft.com/office/drawing/2014/main" id="{D80D6DED-E38C-42DA-BDF2-37DDD2D7C61C}"/>
              </a:ext>
            </a:extLst>
          </p:cNvPr>
          <p:cNvGrpSpPr/>
          <p:nvPr/>
        </p:nvGrpSpPr>
        <p:grpSpPr>
          <a:xfrm>
            <a:off x="245185" y="2255938"/>
            <a:ext cx="6095447" cy="3476666"/>
            <a:chOff x="705134" y="2183133"/>
            <a:chExt cx="6137476" cy="3825905"/>
          </a:xfrm>
        </p:grpSpPr>
        <p:grpSp>
          <p:nvGrpSpPr>
            <p:cNvPr id="13" name="Group 12">
              <a:extLst>
                <a:ext uri="{FF2B5EF4-FFF2-40B4-BE49-F238E27FC236}">
                  <a16:creationId xmlns:a16="http://schemas.microsoft.com/office/drawing/2014/main" id="{BA572159-711C-46BD-96DA-58EB3295A0CE}"/>
                </a:ext>
              </a:extLst>
            </p:cNvPr>
            <p:cNvGrpSpPr/>
            <p:nvPr/>
          </p:nvGrpSpPr>
          <p:grpSpPr>
            <a:xfrm>
              <a:off x="705134" y="2183133"/>
              <a:ext cx="6137476" cy="3825905"/>
              <a:chOff x="705134" y="2183133"/>
              <a:chExt cx="6137476" cy="3825905"/>
            </a:xfrm>
          </p:grpSpPr>
          <p:sp>
            <p:nvSpPr>
              <p:cNvPr id="22" name="TextBox 21">
                <a:extLst>
                  <a:ext uri="{FF2B5EF4-FFF2-40B4-BE49-F238E27FC236}">
                    <a16:creationId xmlns:a16="http://schemas.microsoft.com/office/drawing/2014/main" id="{AC8AF3A0-FACF-4F8F-AF8C-D76317C852F5}"/>
                  </a:ext>
                </a:extLst>
              </p:cNvPr>
              <p:cNvSpPr txBox="1"/>
              <p:nvPr/>
            </p:nvSpPr>
            <p:spPr>
              <a:xfrm rot="16200000">
                <a:off x="-222347" y="3916083"/>
                <a:ext cx="2506640" cy="338554"/>
              </a:xfrm>
              <a:prstGeom prst="rect">
                <a:avLst/>
              </a:prstGeom>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600" b="1" i="0" u="none" strike="noStrike" kern="1200" cap="none" spc="0" normalizeH="0" baseline="0">
                    <a:ln>
                      <a:noFill/>
                    </a:ln>
                    <a:effectLst/>
                    <a:uLnTx/>
                    <a:uFillTx/>
                    <a:latin typeface="+mn-latin"/>
                    <a:ea typeface="+mn-ea"/>
                    <a:cs typeface="+mn-cs"/>
                    <a:sym typeface="+mn-sym"/>
                  </a:rPr>
                  <a:t>AER</a:t>
                </a:r>
              </a:p>
            </p:txBody>
          </p:sp>
          <p:grpSp>
            <p:nvGrpSpPr>
              <p:cNvPr id="11" name="Group 10">
                <a:extLst>
                  <a:ext uri="{FF2B5EF4-FFF2-40B4-BE49-F238E27FC236}">
                    <a16:creationId xmlns:a16="http://schemas.microsoft.com/office/drawing/2014/main" id="{2000E36C-293A-4EB1-BF1C-357939F8B6B1}"/>
                  </a:ext>
                </a:extLst>
              </p:cNvPr>
              <p:cNvGrpSpPr/>
              <p:nvPr/>
            </p:nvGrpSpPr>
            <p:grpSpPr>
              <a:xfrm>
                <a:off x="705134" y="2183133"/>
                <a:ext cx="6137476" cy="3825905"/>
                <a:chOff x="705134" y="2183133"/>
                <a:chExt cx="6137476" cy="3825905"/>
              </a:xfrm>
            </p:grpSpPr>
            <p:cxnSp>
              <p:nvCxnSpPr>
                <p:cNvPr id="14" name="Connector: Elbow 13">
                  <a:extLst>
                    <a:ext uri="{FF2B5EF4-FFF2-40B4-BE49-F238E27FC236}">
                      <a16:creationId xmlns:a16="http://schemas.microsoft.com/office/drawing/2014/main" id="{75160B39-58E2-4396-8116-E246EF2DD989}"/>
                    </a:ext>
                  </a:extLst>
                </p:cNvPr>
                <p:cNvCxnSpPr/>
                <p:nvPr/>
              </p:nvCxnSpPr>
              <p:spPr>
                <a:xfrm rot="16200000" flipH="1">
                  <a:off x="1629917" y="3724032"/>
                  <a:ext cx="1509380" cy="598458"/>
                </a:xfrm>
                <a:prstGeom prst="bentConnector3">
                  <a:avLst>
                    <a:gd name="adj1" fmla="val -6044"/>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AD93773D-BA45-4FF3-9F1D-4010F39DC218}"/>
                    </a:ext>
                  </a:extLst>
                </p:cNvPr>
                <p:cNvCxnSpPr>
                  <a:cxnSpLocks/>
                </p:cNvCxnSpPr>
                <p:nvPr/>
              </p:nvCxnSpPr>
              <p:spPr>
                <a:xfrm rot="16200000" flipH="1">
                  <a:off x="3175049" y="3678322"/>
                  <a:ext cx="1811256" cy="552423"/>
                </a:xfrm>
                <a:prstGeom prst="bentConnector3">
                  <a:avLst>
                    <a:gd name="adj1" fmla="val -429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C393B14-D0C4-4729-9F58-038DE2879428}"/>
                    </a:ext>
                  </a:extLst>
                </p:cNvPr>
                <p:cNvCxnSpPr>
                  <a:cxnSpLocks/>
                </p:cNvCxnSpPr>
                <p:nvPr/>
              </p:nvCxnSpPr>
              <p:spPr>
                <a:xfrm rot="16200000" flipH="1">
                  <a:off x="5168807" y="3806572"/>
                  <a:ext cx="1207504" cy="598458"/>
                </a:xfrm>
                <a:prstGeom prst="bentConnector3">
                  <a:avLst>
                    <a:gd name="adj1" fmla="val -7056"/>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 name="Content Placeholder 11">
                  <a:extLst>
                    <a:ext uri="{FF2B5EF4-FFF2-40B4-BE49-F238E27FC236}">
                      <a16:creationId xmlns:a16="http://schemas.microsoft.com/office/drawing/2014/main" id="{BAD56CAC-643F-4850-A7AC-2AE7C6354F25}"/>
                    </a:ext>
                  </a:extLst>
                </p:cNvPr>
                <p:cNvGraphicFramePr>
                  <a:graphicFrameLocks/>
                </p:cNvGraphicFramePr>
                <p:nvPr>
                  <p:extLst>
                    <p:ext uri="{D42A27DB-BD31-4B8C-83A1-F6EECF244321}">
                      <p14:modId xmlns:p14="http://schemas.microsoft.com/office/powerpoint/2010/main" val="3367208560"/>
                    </p:ext>
                  </p:extLst>
                </p:nvPr>
              </p:nvGraphicFramePr>
              <p:xfrm>
                <a:off x="705134" y="2183133"/>
                <a:ext cx="6137476" cy="3825905"/>
              </p:xfrm>
              <a:graphic>
                <a:graphicData uri="http://schemas.openxmlformats.org/drawingml/2006/chart">
                  <c:chart xmlns:c="http://schemas.openxmlformats.org/drawingml/2006/chart" xmlns:r="http://schemas.openxmlformats.org/officeDocument/2006/relationships" r:id="rId3"/>
                </a:graphicData>
              </a:graphic>
            </p:graphicFrame>
          </p:grpSp>
        </p:grpSp>
        <p:sp>
          <p:nvSpPr>
            <p:cNvPr id="25" name="Rectangle: Rounded Corners 24">
              <a:extLst>
                <a:ext uri="{FF2B5EF4-FFF2-40B4-BE49-F238E27FC236}">
                  <a16:creationId xmlns:a16="http://schemas.microsoft.com/office/drawing/2014/main" id="{71945F57-5B63-46AF-925F-89FA7D12D1C7}"/>
                </a:ext>
              </a:extLst>
            </p:cNvPr>
            <p:cNvSpPr/>
            <p:nvPr/>
          </p:nvSpPr>
          <p:spPr>
            <a:xfrm>
              <a:off x="5777042" y="3227336"/>
              <a:ext cx="916004" cy="375673"/>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b="1" i="0" u="none" strike="noStrike" kern="1200" cap="none" spc="0" normalizeH="0" baseline="0">
                  <a:ln>
                    <a:noFill/>
                  </a:ln>
                  <a:solidFill>
                    <a:schemeClr val="accent1"/>
                  </a:solidFill>
                  <a:effectLst/>
                  <a:uLnTx/>
                  <a:uFillTx/>
                  <a:latin typeface="+mn-latin"/>
                  <a:ea typeface="+mn-ea"/>
                  <a:cs typeface="+mn-cs"/>
                  <a:sym typeface="+mn-sym"/>
                </a:rPr>
                <a:t>↓</a:t>
              </a:r>
              <a:r>
                <a:rPr lang="pl" b="1" i="0" u="none" baseline="0">
                  <a:solidFill>
                    <a:schemeClr val="accent1"/>
                  </a:solidFill>
                </a:rPr>
                <a:t>72</a:t>
              </a:r>
              <a:r>
                <a:rPr kumimoji="0" lang="pl" b="1" i="0" u="none" strike="noStrike" kern="1200" cap="none" spc="0" normalizeH="0" baseline="0">
                  <a:ln>
                    <a:noFill/>
                  </a:ln>
                  <a:solidFill>
                    <a:schemeClr val="accent1"/>
                  </a:solidFill>
                  <a:effectLst/>
                  <a:uLnTx/>
                  <a:uFillTx/>
                  <a:latin typeface="+mn-latin"/>
                  <a:ea typeface="+mn-ea"/>
                  <a:cs typeface="+mn-cs"/>
                  <a:sym typeface="+mn-sym"/>
                </a:rPr>
                <a:t>%</a:t>
              </a:r>
            </a:p>
          </p:txBody>
        </p:sp>
        <p:sp>
          <p:nvSpPr>
            <p:cNvPr id="24" name="Rectangle: Rounded Corners 23">
              <a:extLst>
                <a:ext uri="{FF2B5EF4-FFF2-40B4-BE49-F238E27FC236}">
                  <a16:creationId xmlns:a16="http://schemas.microsoft.com/office/drawing/2014/main" id="{5A8EFF12-4E57-4446-84B3-2CB7714D2884}"/>
                </a:ext>
              </a:extLst>
            </p:cNvPr>
            <p:cNvSpPr/>
            <p:nvPr/>
          </p:nvSpPr>
          <p:spPr>
            <a:xfrm>
              <a:off x="4117680" y="2832041"/>
              <a:ext cx="916004" cy="375673"/>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b="1" i="0" u="none" strike="noStrike" kern="1200" cap="none" spc="0" normalizeH="0" baseline="0">
                  <a:ln>
                    <a:noFill/>
                  </a:ln>
                  <a:solidFill>
                    <a:schemeClr val="accent1"/>
                  </a:solidFill>
                  <a:effectLst/>
                  <a:uLnTx/>
                  <a:uFillTx/>
                  <a:latin typeface="+mn-latin"/>
                  <a:ea typeface="+mn-ea"/>
                  <a:cs typeface="+mn-cs"/>
                  <a:sym typeface="+mn-sym"/>
                </a:rPr>
                <a:t>↓85%</a:t>
              </a:r>
            </a:p>
          </p:txBody>
        </p:sp>
        <p:sp>
          <p:nvSpPr>
            <p:cNvPr id="23" name="Rectangle: Rounded Corners 22">
              <a:extLst>
                <a:ext uri="{FF2B5EF4-FFF2-40B4-BE49-F238E27FC236}">
                  <a16:creationId xmlns:a16="http://schemas.microsoft.com/office/drawing/2014/main" id="{3AA009E3-37A2-4270-8BA1-33F298A54F74}"/>
                </a:ext>
              </a:extLst>
            </p:cNvPr>
            <p:cNvSpPr/>
            <p:nvPr/>
          </p:nvSpPr>
          <p:spPr>
            <a:xfrm>
              <a:off x="2400805" y="2985654"/>
              <a:ext cx="916004" cy="375673"/>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b="1" i="0" u="none" strike="noStrike" kern="1200" cap="none" spc="0" normalizeH="0" baseline="0">
                  <a:ln>
                    <a:noFill/>
                  </a:ln>
                  <a:solidFill>
                    <a:schemeClr val="accent1"/>
                  </a:solidFill>
                  <a:effectLst/>
                  <a:uLnTx/>
                  <a:uFillTx/>
                  <a:latin typeface="+mn-latin"/>
                  <a:ea typeface="+mn-ea"/>
                  <a:cs typeface="+mn-cs"/>
                  <a:sym typeface="+mn-sym"/>
                </a:rPr>
                <a:t>↓81%</a:t>
              </a:r>
            </a:p>
          </p:txBody>
        </p:sp>
      </p:grpSp>
      <p:sp>
        <p:nvSpPr>
          <p:cNvPr id="71" name="Rectangle: Rounded Corners 70">
            <a:extLst>
              <a:ext uri="{FF2B5EF4-FFF2-40B4-BE49-F238E27FC236}">
                <a16:creationId xmlns:a16="http://schemas.microsoft.com/office/drawing/2014/main" id="{2B4E753F-E3E3-4C04-83E3-6406E5A9F20F}"/>
              </a:ext>
            </a:extLst>
          </p:cNvPr>
          <p:cNvSpPr/>
          <p:nvPr/>
        </p:nvSpPr>
        <p:spPr>
          <a:xfrm>
            <a:off x="1071286" y="5350803"/>
            <a:ext cx="4833046" cy="805894"/>
          </a:xfrm>
          <a:prstGeom prst="roundRect">
            <a:avLst/>
          </a:prstGeom>
          <a:noFill/>
          <a:ln>
            <a:solidFill>
              <a:schemeClr val="accent2">
                <a:lumMod val="60000"/>
                <a:lumOff val="40000"/>
              </a:schemeClr>
            </a:solidFill>
          </a:ln>
          <a:effectLst/>
        </p:spPr>
        <p:txBody>
          <a:bodyPr wrap="square" lIns="36000" tIns="0" rIns="36000" bIns="0" anchor="ctr">
            <a:noAutofit/>
          </a:bodyPr>
          <a:lstStyle/>
          <a:p>
            <a:pPr marL="177796" indent="-177796" algn="l" rtl="0">
              <a:spcBef>
                <a:spcPts val="400"/>
              </a:spcBef>
              <a:buClr>
                <a:schemeClr val="accent1"/>
              </a:buClr>
              <a:buFont typeface="Arial" panose="020B0604020202020204" pitchFamily="34" charset="0"/>
              <a:buChar char="•"/>
              <a:defRPr/>
            </a:pPr>
            <a:r>
              <a:rPr lang="pl" sz="1400" b="1" i="0" u="none" baseline="0" dirty="0">
                <a:solidFill>
                  <a:srgbClr val="0E365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Podobne zmniejszenia AER zaobserwowano u:</a:t>
            </a:r>
          </a:p>
          <a:p>
            <a:pPr lvl="1" indent="-177796" algn="l" rtl="0">
              <a:spcBef>
                <a:spcPts val="200"/>
              </a:spcBef>
              <a:buClr>
                <a:schemeClr val="accent1"/>
              </a:buClr>
              <a:buFont typeface="Arial" panose="020B0604020202020204" pitchFamily="34" charset="0"/>
              <a:buChar char="─"/>
              <a:defRPr/>
            </a:pPr>
            <a:r>
              <a:rPr lang="pl" sz="1200" b="1" i="0" u="none" baseline="0" dirty="0">
                <a:solidFill>
                  <a:srgbClr val="0E365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pacjentów atopowych (78%) i nieatopowych (83%)</a:t>
            </a:r>
          </a:p>
          <a:p>
            <a:pPr lvl="1" indent="-177796" algn="l" rtl="0">
              <a:spcBef>
                <a:spcPts val="200"/>
              </a:spcBef>
              <a:buClr>
                <a:schemeClr val="accent1"/>
              </a:buClr>
              <a:buFont typeface="Arial" panose="020B0604020202020204" pitchFamily="34" charset="0"/>
              <a:buChar char="─"/>
              <a:defRPr/>
            </a:pPr>
            <a:r>
              <a:rPr lang="pl" sz="1200" b="1" i="0" u="none" baseline="0" dirty="0">
                <a:solidFill>
                  <a:srgbClr val="0E365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FeNO &lt;25 ppb (81%) i FeNO</a:t>
            </a:r>
            <a:r>
              <a:rPr lang="pl" sz="1200" b="1" i="0" u="none" baseline="0" dirty="0">
                <a:solidFill>
                  <a:srgbClr val="0E365F"/>
                </a:solidFill>
              </a:rPr>
              <a:t> </a:t>
            </a:r>
            <a:r>
              <a:rPr lang="pl" sz="1200" b="1" i="0" u="none" baseline="0" dirty="0">
                <a:solidFill>
                  <a:srgbClr val="0E365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l" sz="1200" b="1" i="0" u="none" baseline="0" dirty="0">
                <a:solidFill>
                  <a:srgbClr val="0E365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50 ppb (80%)</a:t>
            </a:r>
          </a:p>
        </p:txBody>
      </p:sp>
      <p:sp>
        <p:nvSpPr>
          <p:cNvPr id="3" name="Rectangle 2">
            <a:extLst>
              <a:ext uri="{FF2B5EF4-FFF2-40B4-BE49-F238E27FC236}">
                <a16:creationId xmlns:a16="http://schemas.microsoft.com/office/drawing/2014/main" id="{8BC91B31-5739-466B-8A26-0A7DAE54424F}"/>
              </a:ext>
            </a:extLst>
          </p:cNvPr>
          <p:cNvSpPr/>
          <p:nvPr/>
        </p:nvSpPr>
        <p:spPr>
          <a:xfrm>
            <a:off x="615860" y="1288001"/>
            <a:ext cx="10269722" cy="553998"/>
          </a:xfrm>
          <a:prstGeom prst="rect">
            <a:avLst/>
          </a:prstGeom>
        </p:spPr>
        <p:txBody>
          <a:bodyPr wrap="square">
            <a:spAutoFit/>
          </a:bodyPr>
          <a:lstStyle/>
          <a:p>
            <a:pPr algn="ctr" defTabSz="633068" rtl="0">
              <a:spcAft>
                <a:spcPct val="50000"/>
              </a:spcAft>
            </a:pPr>
            <a:r>
              <a:rPr lang="pl" sz="1500" b="1" i="0" u="none" baseline="0" dirty="0">
                <a:solidFill>
                  <a:schemeClr val="accent2"/>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Benralizumab potwierdził skuteczność zarówno u pacjentów nieleczonych wcześniej lekami biologicznymi, jak i osób, u których wcześniejsze leczenie biologiczne nie przyniosło efektów</a:t>
            </a:r>
          </a:p>
        </p:txBody>
      </p:sp>
      <p:sp>
        <p:nvSpPr>
          <p:cNvPr id="30" name="Slide Number Placeholder 29">
            <a:extLst>
              <a:ext uri="{FF2B5EF4-FFF2-40B4-BE49-F238E27FC236}">
                <a16:creationId xmlns:a16="http://schemas.microsoft.com/office/drawing/2014/main" id="{EA5F32C5-3182-477F-82B5-4B9C726D5169}"/>
              </a:ext>
            </a:extLst>
          </p:cNvPr>
          <p:cNvSpPr>
            <a:spLocks noGrp="1"/>
          </p:cNvSpPr>
          <p:nvPr>
            <p:ph type="sldNum" sz="quarter" idx="12"/>
          </p:nvPr>
        </p:nvSpPr>
        <p:spPr/>
        <p:txBody>
          <a:bodyPr/>
          <a:lstStyle/>
          <a:p>
            <a:pPr algn="ctr" rtl="0"/>
            <a:fld id="{CC7432E5-F8E0-41AE-9A6B-AD730338B005}" type="slidenum">
              <a:rPr/>
              <a:pPr algn="ctr" rtl="0"/>
              <a:t>14</a:t>
            </a:fld>
            <a:endParaRPr lang="pl" dirty="0"/>
          </a:p>
        </p:txBody>
      </p:sp>
      <p:sp>
        <p:nvSpPr>
          <p:cNvPr id="52" name="Content Placeholder 4">
            <a:extLst>
              <a:ext uri="{FF2B5EF4-FFF2-40B4-BE49-F238E27FC236}">
                <a16:creationId xmlns:a16="http://schemas.microsoft.com/office/drawing/2014/main" id="{2A2D950E-D22D-4422-8B24-8347EA70488B}"/>
              </a:ext>
            </a:extLst>
          </p:cNvPr>
          <p:cNvSpPr txBox="1">
            <a:spLocks/>
          </p:cNvSpPr>
          <p:nvPr/>
        </p:nvSpPr>
        <p:spPr>
          <a:xfrm>
            <a:off x="6958281" y="2000865"/>
            <a:ext cx="4833046" cy="4107543"/>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274320" algn="l" rtl="0">
              <a:lnSpc>
                <a:spcPct val="100000"/>
              </a:lnSpc>
            </a:pPr>
            <a:endParaRPr lang="pl" sz="2400" b="1" dirty="0">
              <a:solidFill>
                <a:schemeClr val="accent2"/>
              </a:solidFill>
              <a:cs typeface="Calibri" panose="020F0502020204030204" pitchFamily="34" charset="0"/>
            </a:endParaRPr>
          </a:p>
          <a:p>
            <a:pPr marL="380990" indent="-274320" algn="l" rtl="0">
              <a:lnSpc>
                <a:spcPct val="100000"/>
              </a:lnSpc>
            </a:pPr>
            <a:endParaRPr lang="pl" sz="2400" b="1" dirty="0">
              <a:solidFill>
                <a:schemeClr val="accent2"/>
              </a:solidFill>
              <a:cs typeface="Calibri" panose="020F0502020204030204" pitchFamily="34" charset="0"/>
            </a:endParaRPr>
          </a:p>
          <a:p>
            <a:pPr marL="380990" indent="-274320" algn="l" rtl="0">
              <a:lnSpc>
                <a:spcPct val="100000"/>
              </a:lnSpc>
            </a:pPr>
            <a:endParaRPr lang="pl" sz="2400" b="1" dirty="0">
              <a:solidFill>
                <a:schemeClr val="accent2"/>
              </a:solidFill>
              <a:cs typeface="Calibri" panose="020F0502020204030204" pitchFamily="34" charset="0"/>
            </a:endParaRPr>
          </a:p>
          <a:p>
            <a:pPr marL="177796" indent="-177796" algn="l" rtl="0">
              <a:lnSpc>
                <a:spcPct val="100000"/>
              </a:lnSpc>
            </a:pPr>
            <a:endParaRPr lang="pl" sz="1867" b="1" dirty="0">
              <a:cs typeface="Calibri" panose="020F0502020204030204" pitchFamily="34" charset="0"/>
            </a:endParaRPr>
          </a:p>
          <a:p>
            <a:pPr algn="l" rtl="0">
              <a:lnSpc>
                <a:spcPct val="100000"/>
              </a:lnSpc>
            </a:pPr>
            <a:endParaRPr lang="pl" sz="1867" dirty="0"/>
          </a:p>
        </p:txBody>
      </p:sp>
      <p:grpSp>
        <p:nvGrpSpPr>
          <p:cNvPr id="8" name="Group 7">
            <a:extLst>
              <a:ext uri="{FF2B5EF4-FFF2-40B4-BE49-F238E27FC236}">
                <a16:creationId xmlns:a16="http://schemas.microsoft.com/office/drawing/2014/main" id="{6A05541A-A9BB-422E-A88D-4364CEBC1CA7}"/>
              </a:ext>
            </a:extLst>
          </p:cNvPr>
          <p:cNvGrpSpPr/>
          <p:nvPr/>
        </p:nvGrpSpPr>
        <p:grpSpPr>
          <a:xfrm>
            <a:off x="6750732" y="2547861"/>
            <a:ext cx="2928180" cy="2241091"/>
            <a:chOff x="5058074" y="1328372"/>
            <a:chExt cx="2851298" cy="1736004"/>
          </a:xfrm>
        </p:grpSpPr>
        <p:graphicFrame>
          <p:nvGraphicFramePr>
            <p:cNvPr id="6" name="Chart 5">
              <a:extLst>
                <a:ext uri="{FF2B5EF4-FFF2-40B4-BE49-F238E27FC236}">
                  <a16:creationId xmlns:a16="http://schemas.microsoft.com/office/drawing/2014/main" id="{0B271E3D-A582-4EB6-A230-0392756DED34}"/>
                </a:ext>
              </a:extLst>
            </p:cNvPr>
            <p:cNvGraphicFramePr/>
            <p:nvPr>
              <p:extLst>
                <p:ext uri="{D42A27DB-BD31-4B8C-83A1-F6EECF244321}">
                  <p14:modId xmlns:p14="http://schemas.microsoft.com/office/powerpoint/2010/main" val="1042655696"/>
                </p:ext>
              </p:extLst>
            </p:nvPr>
          </p:nvGraphicFramePr>
          <p:xfrm>
            <a:off x="5058074" y="1328372"/>
            <a:ext cx="2851298" cy="173600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4FE9DD7D-3BEE-4254-82AD-FC307F45CC74}"/>
                </a:ext>
              </a:extLst>
            </p:cNvPr>
            <p:cNvSpPr txBox="1"/>
            <p:nvPr/>
          </p:nvSpPr>
          <p:spPr>
            <a:xfrm>
              <a:off x="5586485" y="1973919"/>
              <a:ext cx="1475272" cy="548346"/>
            </a:xfrm>
            <a:prstGeom prst="rect">
              <a:avLst/>
            </a:prstGeom>
            <a:noFill/>
          </p:spPr>
          <p:txBody>
            <a:bodyPr wrap="square" rtlCol="0">
              <a:spAutoFit/>
            </a:bodyPr>
            <a:lstStyle/>
            <a:p>
              <a:pPr algn="ctr" rtl="0"/>
              <a:r>
                <a:rPr lang="pl" sz="2000" b="1" i="0" u="none" baseline="0" dirty="0">
                  <a:solidFill>
                    <a:schemeClr val="accent2"/>
                  </a:solidFill>
                </a:rPr>
                <a:t>Bez zaostrzeń </a:t>
              </a:r>
            </a:p>
          </p:txBody>
        </p:sp>
      </p:grpSp>
      <p:grpSp>
        <p:nvGrpSpPr>
          <p:cNvPr id="43" name="Group 42">
            <a:extLst>
              <a:ext uri="{FF2B5EF4-FFF2-40B4-BE49-F238E27FC236}">
                <a16:creationId xmlns:a16="http://schemas.microsoft.com/office/drawing/2014/main" id="{1DCC27A6-BFF8-4847-8EC3-04FF7AFB8EF7}"/>
              </a:ext>
            </a:extLst>
          </p:cNvPr>
          <p:cNvGrpSpPr/>
          <p:nvPr/>
        </p:nvGrpSpPr>
        <p:grpSpPr>
          <a:xfrm>
            <a:off x="9570499" y="2438697"/>
            <a:ext cx="2461702" cy="2609348"/>
            <a:chOff x="5636190" y="1457221"/>
            <a:chExt cx="2397068" cy="1769772"/>
          </a:xfrm>
        </p:grpSpPr>
        <p:graphicFrame>
          <p:nvGraphicFramePr>
            <p:cNvPr id="44" name="Chart 43">
              <a:extLst>
                <a:ext uri="{FF2B5EF4-FFF2-40B4-BE49-F238E27FC236}">
                  <a16:creationId xmlns:a16="http://schemas.microsoft.com/office/drawing/2014/main" id="{8B69DA0C-D775-4C4D-BA4C-2A111B66997E}"/>
                </a:ext>
              </a:extLst>
            </p:cNvPr>
            <p:cNvGraphicFramePr/>
            <p:nvPr>
              <p:extLst>
                <p:ext uri="{D42A27DB-BD31-4B8C-83A1-F6EECF244321}">
                  <p14:modId xmlns:p14="http://schemas.microsoft.com/office/powerpoint/2010/main" val="2190748065"/>
                </p:ext>
              </p:extLst>
            </p:nvPr>
          </p:nvGraphicFramePr>
          <p:xfrm>
            <a:off x="5636190" y="1457221"/>
            <a:ext cx="2397068" cy="1769772"/>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4FF98DA7-FA5A-4F22-A36F-013ABF715645}"/>
                </a:ext>
              </a:extLst>
            </p:cNvPr>
            <p:cNvSpPr txBox="1"/>
            <p:nvPr/>
          </p:nvSpPr>
          <p:spPr>
            <a:xfrm>
              <a:off x="6680934" y="1789213"/>
              <a:ext cx="697633" cy="271372"/>
            </a:xfrm>
            <a:prstGeom prst="rect">
              <a:avLst/>
            </a:prstGeom>
            <a:noFill/>
          </p:spPr>
          <p:txBody>
            <a:bodyPr wrap="square" rtlCol="0">
              <a:spAutoFit/>
            </a:bodyPr>
            <a:lstStyle/>
            <a:p>
              <a:pPr algn="ctr" rtl="0"/>
              <a:r>
                <a:rPr lang="pl" sz="2000" b="1" i="0" u="none" baseline="0">
                  <a:solidFill>
                    <a:schemeClr val="bg1"/>
                  </a:solidFill>
                </a:rPr>
                <a:t>53%</a:t>
              </a:r>
            </a:p>
          </p:txBody>
        </p:sp>
      </p:grpSp>
      <p:sp>
        <p:nvSpPr>
          <p:cNvPr id="9" name="Rectangle: Rounded Corners 8">
            <a:extLst>
              <a:ext uri="{FF2B5EF4-FFF2-40B4-BE49-F238E27FC236}">
                <a16:creationId xmlns:a16="http://schemas.microsoft.com/office/drawing/2014/main" id="{786FAD4F-54D5-4E0B-A4EA-206177DB331A}"/>
              </a:ext>
            </a:extLst>
          </p:cNvPr>
          <p:cNvSpPr/>
          <p:nvPr/>
        </p:nvSpPr>
        <p:spPr>
          <a:xfrm>
            <a:off x="9349621" y="5387226"/>
            <a:ext cx="2441706" cy="578882"/>
          </a:xfrm>
          <a:prstGeom prst="roundRect">
            <a:avLst/>
          </a:prstGeom>
          <a:noFill/>
          <a:ln>
            <a:solidFill>
              <a:schemeClr val="accent2">
                <a:lumMod val="60000"/>
                <a:lumOff val="40000"/>
              </a:schemeClr>
            </a:solidFill>
          </a:ln>
        </p:spPr>
        <p:txBody>
          <a:bodyPr wrap="square" lIns="36000" rIns="36000" anchor="ctr">
            <a:noAutofit/>
          </a:bodyPr>
          <a:lstStyle/>
          <a:p>
            <a:pPr algn="ctr" rtl="0">
              <a:lnSpc>
                <a:spcPct val="100000"/>
              </a:lnSpc>
            </a:pPr>
            <a:r>
              <a:rPr lang="pl" sz="1250" b="1"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Przewlekłe przyjmowanie OCS na etapie oceny wyjściowej</a:t>
            </a:r>
            <a:r>
              <a:rPr lang="pl" sz="1250" b="1" i="0" u="none" baseline="3000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a,b</a:t>
            </a:r>
            <a:r>
              <a:rPr lang="pl" sz="1250" b="1"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n=126</a:t>
            </a:r>
          </a:p>
        </p:txBody>
      </p:sp>
      <p:sp>
        <p:nvSpPr>
          <p:cNvPr id="49" name="Rectangle: Rounded Corners 48">
            <a:extLst>
              <a:ext uri="{FF2B5EF4-FFF2-40B4-BE49-F238E27FC236}">
                <a16:creationId xmlns:a16="http://schemas.microsoft.com/office/drawing/2014/main" id="{72D42993-96E8-45C9-9223-5F9ADFA048A5}"/>
              </a:ext>
            </a:extLst>
          </p:cNvPr>
          <p:cNvSpPr/>
          <p:nvPr/>
        </p:nvSpPr>
        <p:spPr>
          <a:xfrm>
            <a:off x="7208982" y="5387226"/>
            <a:ext cx="2011680" cy="578882"/>
          </a:xfrm>
          <a:prstGeom prst="roundRect">
            <a:avLst/>
          </a:prstGeom>
          <a:noFill/>
          <a:ln>
            <a:solidFill>
              <a:schemeClr val="accent2">
                <a:lumMod val="60000"/>
                <a:lumOff val="40000"/>
              </a:schemeClr>
            </a:solidFill>
          </a:ln>
        </p:spPr>
        <p:txBody>
          <a:bodyPr wrap="square" lIns="36000" rIns="36000" anchor="ctr">
            <a:noAutofit/>
          </a:bodyPr>
          <a:lstStyle/>
          <a:p>
            <a:pPr algn="ctr" rtl="0">
              <a:lnSpc>
                <a:spcPct val="100000"/>
              </a:lnSpc>
            </a:pPr>
            <a:r>
              <a:rPr lang="pl" sz="1250" b="1" i="0" u="none" baseline="0" dirty="0">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zaostrzenie</a:t>
            </a:r>
            <a:r>
              <a:rPr lang="pl" sz="1250" b="1" i="0" u="none" baseline="0" dirty="0">
                <a:solidFill>
                  <a:schemeClr val="accent2"/>
                </a:solidFill>
              </a:rPr>
              <a:t> </a:t>
            </a:r>
            <a:r>
              <a:rPr lang="pl" sz="1250" b="1"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 etapie oceny wyjściowej, n=181</a:t>
            </a:r>
          </a:p>
        </p:txBody>
      </p:sp>
      <p:sp>
        <p:nvSpPr>
          <p:cNvPr id="12" name="Rectangle 11">
            <a:extLst>
              <a:ext uri="{FF2B5EF4-FFF2-40B4-BE49-F238E27FC236}">
                <a16:creationId xmlns:a16="http://schemas.microsoft.com/office/drawing/2014/main" id="{EA914405-CE4E-4EF2-B59E-01698841C53D}"/>
              </a:ext>
            </a:extLst>
          </p:cNvPr>
          <p:cNvSpPr/>
          <p:nvPr/>
        </p:nvSpPr>
        <p:spPr>
          <a:xfrm>
            <a:off x="6958282" y="1986593"/>
            <a:ext cx="4776518" cy="646331"/>
          </a:xfrm>
          <a:prstGeom prst="rect">
            <a:avLst/>
          </a:prstGeom>
        </p:spPr>
        <p:txBody>
          <a:bodyPr wrap="square">
            <a:spAutoFit/>
          </a:bodyPr>
          <a:lstStyle/>
          <a:p>
            <a:pPr algn="ctr" rtl="0"/>
            <a:r>
              <a:rPr lang="pl" b="1" i="0" u="none" baseline="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Pacjenci bez EXAC i OCS w tygodniu 48, %</a:t>
            </a:r>
          </a:p>
        </p:txBody>
      </p:sp>
      <p:grpSp>
        <p:nvGrpSpPr>
          <p:cNvPr id="56" name="Group 55">
            <a:extLst>
              <a:ext uri="{FF2B5EF4-FFF2-40B4-BE49-F238E27FC236}">
                <a16:creationId xmlns:a16="http://schemas.microsoft.com/office/drawing/2014/main" id="{4784EA3E-F7E2-4CF0-A0A5-088D46C86267}"/>
              </a:ext>
            </a:extLst>
          </p:cNvPr>
          <p:cNvGrpSpPr/>
          <p:nvPr/>
        </p:nvGrpSpPr>
        <p:grpSpPr>
          <a:xfrm>
            <a:off x="7636608" y="4903994"/>
            <a:ext cx="1320374" cy="397147"/>
            <a:chOff x="5115172" y="6019115"/>
            <a:chExt cx="1320374" cy="397147"/>
          </a:xfrm>
        </p:grpSpPr>
        <p:sp>
          <p:nvSpPr>
            <p:cNvPr id="57" name="Rectangle 56">
              <a:extLst>
                <a:ext uri="{FF2B5EF4-FFF2-40B4-BE49-F238E27FC236}">
                  <a16:creationId xmlns:a16="http://schemas.microsoft.com/office/drawing/2014/main" id="{AFB2CEAD-982D-488D-9DC7-67A4742D4011}"/>
                </a:ext>
              </a:extLst>
            </p:cNvPr>
            <p:cNvSpPr/>
            <p:nvPr/>
          </p:nvSpPr>
          <p:spPr>
            <a:xfrm>
              <a:off x="5172577" y="6019115"/>
              <a:ext cx="1262969" cy="3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900" b="1" i="0" u="none" baseline="0" dirty="0">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zaostrzenie</a:t>
              </a:r>
              <a:endParaRPr lang="pl" sz="900" b="1" dirty="0">
                <a:solidFill>
                  <a:schemeClr val="accent2"/>
                </a:solidFill>
                <a:cs typeface="Calibri" panose="020F0502020204030204" pitchFamily="34" charset="0"/>
              </a:endParaRPr>
            </a:p>
            <a:p>
              <a:pPr algn="l" rtl="0">
                <a:spcBef>
                  <a:spcPts val="300"/>
                </a:spcBef>
              </a:pPr>
              <a:r>
                <a:rPr lang="pl" sz="900" b="1" i="0" u="none" baseline="0" dirty="0">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0 zaostrzeń</a:t>
              </a:r>
              <a:endParaRPr lang="pl" sz="900" dirty="0">
                <a:solidFill>
                  <a:schemeClr val="tx1"/>
                </a:solidFill>
              </a:endParaRPr>
            </a:p>
          </p:txBody>
        </p:sp>
        <p:sp>
          <p:nvSpPr>
            <p:cNvPr id="59" name="Rectangle 58">
              <a:extLst>
                <a:ext uri="{FF2B5EF4-FFF2-40B4-BE49-F238E27FC236}">
                  <a16:creationId xmlns:a16="http://schemas.microsoft.com/office/drawing/2014/main" id="{29AA88F3-BDDC-4757-94F5-2AC28BE5D6C6}"/>
                </a:ext>
              </a:extLst>
            </p:cNvPr>
            <p:cNvSpPr/>
            <p:nvPr/>
          </p:nvSpPr>
          <p:spPr>
            <a:xfrm>
              <a:off x="5115172" y="6238558"/>
              <a:ext cx="9144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60" name="Rectangle 59">
            <a:extLst>
              <a:ext uri="{FF2B5EF4-FFF2-40B4-BE49-F238E27FC236}">
                <a16:creationId xmlns:a16="http://schemas.microsoft.com/office/drawing/2014/main" id="{FED4DA96-D95F-4BDB-8F4E-43E090D6C679}"/>
              </a:ext>
            </a:extLst>
          </p:cNvPr>
          <p:cNvSpPr/>
          <p:nvPr/>
        </p:nvSpPr>
        <p:spPr>
          <a:xfrm>
            <a:off x="7630630" y="4975818"/>
            <a:ext cx="91440" cy="914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62" name="Group 61">
            <a:extLst>
              <a:ext uri="{FF2B5EF4-FFF2-40B4-BE49-F238E27FC236}">
                <a16:creationId xmlns:a16="http://schemas.microsoft.com/office/drawing/2014/main" id="{5AA24234-C8A4-4C82-96E0-AB0F88F93465}"/>
              </a:ext>
            </a:extLst>
          </p:cNvPr>
          <p:cNvGrpSpPr/>
          <p:nvPr/>
        </p:nvGrpSpPr>
        <p:grpSpPr>
          <a:xfrm>
            <a:off x="9943367" y="4886769"/>
            <a:ext cx="1912210" cy="397147"/>
            <a:chOff x="7081104" y="4917886"/>
            <a:chExt cx="1912210" cy="397147"/>
          </a:xfrm>
        </p:grpSpPr>
        <p:grpSp>
          <p:nvGrpSpPr>
            <p:cNvPr id="63" name="Group 62">
              <a:extLst>
                <a:ext uri="{FF2B5EF4-FFF2-40B4-BE49-F238E27FC236}">
                  <a16:creationId xmlns:a16="http://schemas.microsoft.com/office/drawing/2014/main" id="{1F6A3EC3-ABFE-4D3E-92F1-B3BADB45CC58}"/>
                </a:ext>
              </a:extLst>
            </p:cNvPr>
            <p:cNvGrpSpPr/>
            <p:nvPr/>
          </p:nvGrpSpPr>
          <p:grpSpPr>
            <a:xfrm>
              <a:off x="7084922" y="4917886"/>
              <a:ext cx="1908392" cy="397147"/>
              <a:chOff x="4934416" y="5997849"/>
              <a:chExt cx="1908392" cy="397147"/>
            </a:xfrm>
          </p:grpSpPr>
          <p:sp>
            <p:nvSpPr>
              <p:cNvPr id="65" name="Rectangle 64">
                <a:extLst>
                  <a:ext uri="{FF2B5EF4-FFF2-40B4-BE49-F238E27FC236}">
                    <a16:creationId xmlns:a16="http://schemas.microsoft.com/office/drawing/2014/main" id="{06292536-3EF7-4419-B410-282B6C6FF13B}"/>
                  </a:ext>
                </a:extLst>
              </p:cNvPr>
              <p:cNvSpPr/>
              <p:nvPr/>
            </p:nvSpPr>
            <p:spPr>
              <a:xfrm>
                <a:off x="4991821" y="5997849"/>
                <a:ext cx="1850987" cy="3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900" b="1" i="0" u="none" baseline="0" dirty="0">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Kontynuacja stosowania OCS</a:t>
                </a:r>
                <a:endParaRPr lang="pl" sz="900" b="1" dirty="0">
                  <a:solidFill>
                    <a:schemeClr val="accent2"/>
                  </a:solidFill>
                  <a:cs typeface="Calibri" panose="020F0502020204030204" pitchFamily="34" charset="0"/>
                </a:endParaRPr>
              </a:p>
              <a:p>
                <a:pPr algn="l" rtl="0">
                  <a:spcBef>
                    <a:spcPts val="300"/>
                  </a:spcBef>
                </a:pPr>
                <a:r>
                  <a:rPr lang="pl" sz="900" b="1" i="0" u="none" baseline="0" dirty="0">
                    <a:solidFill>
                      <a:schemeClr val="accent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Zaprzestanie stosowania OCS </a:t>
                </a:r>
                <a:endParaRPr lang="pl" sz="900" dirty="0">
                  <a:solidFill>
                    <a:schemeClr val="tx1"/>
                  </a:solidFill>
                </a:endParaRPr>
              </a:p>
            </p:txBody>
          </p:sp>
          <p:sp>
            <p:nvSpPr>
              <p:cNvPr id="66" name="Rectangle 65">
                <a:extLst>
                  <a:ext uri="{FF2B5EF4-FFF2-40B4-BE49-F238E27FC236}">
                    <a16:creationId xmlns:a16="http://schemas.microsoft.com/office/drawing/2014/main" id="{F28238B9-72B4-4C22-8377-407C801B326A}"/>
                  </a:ext>
                </a:extLst>
              </p:cNvPr>
              <p:cNvSpPr/>
              <p:nvPr/>
            </p:nvSpPr>
            <p:spPr>
              <a:xfrm>
                <a:off x="4934416" y="6238558"/>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64" name="Rectangle 63">
              <a:extLst>
                <a:ext uri="{FF2B5EF4-FFF2-40B4-BE49-F238E27FC236}">
                  <a16:creationId xmlns:a16="http://schemas.microsoft.com/office/drawing/2014/main" id="{9BEEB0EE-80F3-49D8-9B7C-8E03C48923B2}"/>
                </a:ext>
              </a:extLst>
            </p:cNvPr>
            <p:cNvSpPr/>
            <p:nvPr/>
          </p:nvSpPr>
          <p:spPr>
            <a:xfrm>
              <a:off x="7081104" y="4978702"/>
              <a:ext cx="91440" cy="914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pic>
        <p:nvPicPr>
          <p:cNvPr id="54" name="Picture 2" descr="UK flag">
            <a:extLst>
              <a:ext uri="{FF2B5EF4-FFF2-40B4-BE49-F238E27FC236}">
                <a16:creationId xmlns:a16="http://schemas.microsoft.com/office/drawing/2014/main" id="{C3FCF7F5-E87C-4C9F-8767-59C0970D7A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73" name="Picture 72" descr="A picture containing lamp, knife, light&#10;&#10;Description automatically generated">
            <a:extLst>
              <a:ext uri="{FF2B5EF4-FFF2-40B4-BE49-F238E27FC236}">
                <a16:creationId xmlns:a16="http://schemas.microsoft.com/office/drawing/2014/main" id="{C992DAA8-1A12-40BC-9C02-BF8C9BDBF2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8" name="Title 3">
            <a:extLst>
              <a:ext uri="{FF2B5EF4-FFF2-40B4-BE49-F238E27FC236}">
                <a16:creationId xmlns:a16="http://schemas.microsoft.com/office/drawing/2014/main" id="{3876CE0D-B67A-4727-91F0-E215C89118FD}"/>
              </a:ext>
            </a:extLst>
          </p:cNvPr>
          <p:cNvSpPr>
            <a:spLocks noGrp="1"/>
          </p:cNvSpPr>
          <p:nvPr>
            <p:ph type="title"/>
          </p:nvPr>
        </p:nvSpPr>
        <p:spPr>
          <a:xfrm>
            <a:off x="1149530" y="228602"/>
            <a:ext cx="9642805" cy="800099"/>
          </a:xfrm>
        </p:spPr>
        <p:txBody>
          <a:bodyPr>
            <a:noAutofit/>
          </a:bodyPr>
          <a:lstStyle/>
          <a:p>
            <a:pPr algn="l" rtl="0"/>
            <a:r>
              <a:rPr lang="pl" sz="2000" b="1" i="0" u="none" baseline="0" dirty="0"/>
              <a:t>BPAP-Benralizumab ogranicza zaostrzenia astmy i pozwala zmniejszyć dawkę OCS w warunkach rzeczywistej praktyki klinicznej</a:t>
            </a:r>
            <a:endParaRPr lang="pl" sz="2000" dirty="0"/>
          </a:p>
        </p:txBody>
      </p:sp>
      <p:grpSp>
        <p:nvGrpSpPr>
          <p:cNvPr id="53" name="Group 52">
            <a:extLst>
              <a:ext uri="{FF2B5EF4-FFF2-40B4-BE49-F238E27FC236}">
                <a16:creationId xmlns:a16="http://schemas.microsoft.com/office/drawing/2014/main" id="{23DA9A09-CB69-4403-B7FA-B12A14062084}"/>
              </a:ext>
            </a:extLst>
          </p:cNvPr>
          <p:cNvGrpSpPr/>
          <p:nvPr/>
        </p:nvGrpSpPr>
        <p:grpSpPr>
          <a:xfrm>
            <a:off x="10801350" y="-3461"/>
            <a:ext cx="1390650" cy="1483782"/>
            <a:chOff x="10801350" y="-3461"/>
            <a:chExt cx="1390650" cy="1483782"/>
          </a:xfrm>
        </p:grpSpPr>
        <p:grpSp>
          <p:nvGrpSpPr>
            <p:cNvPr id="55" name="Group 54">
              <a:extLst>
                <a:ext uri="{FF2B5EF4-FFF2-40B4-BE49-F238E27FC236}">
                  <a16:creationId xmlns:a16="http://schemas.microsoft.com/office/drawing/2014/main" id="{AA787299-C3B0-45FA-8632-89339BA44BC9}"/>
                </a:ext>
              </a:extLst>
            </p:cNvPr>
            <p:cNvGrpSpPr/>
            <p:nvPr/>
          </p:nvGrpSpPr>
          <p:grpSpPr>
            <a:xfrm>
              <a:off x="10801350" y="-3461"/>
              <a:ext cx="1390650" cy="1475371"/>
              <a:chOff x="10796843" y="1905"/>
              <a:chExt cx="1390650" cy="1428814"/>
            </a:xfrm>
          </p:grpSpPr>
          <p:sp>
            <p:nvSpPr>
              <p:cNvPr id="74" name="TextBox 73">
                <a:extLst>
                  <a:ext uri="{FF2B5EF4-FFF2-40B4-BE49-F238E27FC236}">
                    <a16:creationId xmlns:a16="http://schemas.microsoft.com/office/drawing/2014/main" id="{9A9EDD84-21B1-400F-A2F9-AC89C5FBB52D}"/>
                  </a:ext>
                </a:extLst>
              </p:cNvPr>
              <p:cNvSpPr txBox="1"/>
              <p:nvPr/>
            </p:nvSpPr>
            <p:spPr>
              <a:xfrm rot="10800000">
                <a:off x="10796843" y="1905"/>
                <a:ext cx="1390650" cy="1151210"/>
              </a:xfrm>
              <a:prstGeom prst="rect">
                <a:avLst/>
              </a:prstGeom>
              <a:solidFill>
                <a:schemeClr val="accent2">
                  <a:alpha val="85098"/>
                </a:schemeClr>
              </a:solidFill>
            </p:spPr>
            <p:txBody>
              <a:bodyPr wrap="square" rtlCol="0">
                <a:spAutoFit/>
              </a:bodyPr>
              <a:lstStyle/>
              <a:p>
                <a:endParaRPr lang="pl" dirty="0"/>
              </a:p>
            </p:txBody>
          </p:sp>
          <p:sp>
            <p:nvSpPr>
              <p:cNvPr id="75" name="TextBox 74">
                <a:extLst>
                  <a:ext uri="{FF2B5EF4-FFF2-40B4-BE49-F238E27FC236}">
                    <a16:creationId xmlns:a16="http://schemas.microsoft.com/office/drawing/2014/main" id="{660C1C6C-015A-4739-A115-FEE4A42D46D4}"/>
                  </a:ext>
                </a:extLst>
              </p:cNvPr>
              <p:cNvSpPr txBox="1"/>
              <p:nvPr/>
            </p:nvSpPr>
            <p:spPr>
              <a:xfrm>
                <a:off x="10796843" y="1076501"/>
                <a:ext cx="1390650" cy="354218"/>
              </a:xfrm>
              <a:prstGeom prst="rect">
                <a:avLst/>
              </a:prstGeom>
              <a:solidFill>
                <a:schemeClr val="bg1">
                  <a:lumMod val="95000"/>
                </a:schemeClr>
              </a:solidFill>
            </p:spPr>
            <p:txBody>
              <a:bodyPr wrap="square" rtlCol="0">
                <a:spAutoFit/>
              </a:bodyPr>
              <a:lstStyle/>
              <a:p>
                <a:pPr algn="ctr" rtl="0"/>
                <a:endParaRPr lang="pl" sz="1200" b="1" dirty="0">
                  <a:solidFill>
                    <a:schemeClr val="accent1"/>
                  </a:solidFill>
                </a:endParaRPr>
              </a:p>
            </p:txBody>
          </p:sp>
        </p:grpSp>
        <p:pic>
          <p:nvPicPr>
            <p:cNvPr id="72" name="Picture 71">
              <a:extLst>
                <a:ext uri="{FF2B5EF4-FFF2-40B4-BE49-F238E27FC236}">
                  <a16:creationId xmlns:a16="http://schemas.microsoft.com/office/drawing/2014/main" id="{C85110A7-1164-46B0-87B5-1D4ECA3F74A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85582" y="1164223"/>
              <a:ext cx="1222186" cy="316098"/>
            </a:xfrm>
            <a:prstGeom prst="rect">
              <a:avLst/>
            </a:prstGeom>
            <a:noFill/>
          </p:spPr>
        </p:pic>
      </p:grpSp>
      <p:pic>
        <p:nvPicPr>
          <p:cNvPr id="76" name="Picture 75" descr="home_icon.png">
            <a:hlinkClick r:id="rId9" action="ppaction://hlinksldjump"/>
            <a:extLst>
              <a:ext uri="{FF2B5EF4-FFF2-40B4-BE49-F238E27FC236}">
                <a16:creationId xmlns:a16="http://schemas.microsoft.com/office/drawing/2014/main" id="{C3B82536-0985-483A-83B8-603F2D9B10C2}"/>
              </a:ext>
            </a:extLst>
          </p:cNvPr>
          <p:cNvPicPr>
            <a:picLocks noChangeAspect="1"/>
          </p:cNvPicPr>
          <p:nvPr/>
        </p:nvPicPr>
        <p:blipFill>
          <a:blip r:embed="rId10"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9549656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2" descr="UK flag">
            <a:extLst>
              <a:ext uri="{FF2B5EF4-FFF2-40B4-BE49-F238E27FC236}">
                <a16:creationId xmlns:a16="http://schemas.microsoft.com/office/drawing/2014/main" id="{5A266A9F-E132-4495-906B-DFEF9A9B0D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sp>
        <p:nvSpPr>
          <p:cNvPr id="30" name="Slide Number Placeholder 29">
            <a:extLst>
              <a:ext uri="{FF2B5EF4-FFF2-40B4-BE49-F238E27FC236}">
                <a16:creationId xmlns:a16="http://schemas.microsoft.com/office/drawing/2014/main" id="{EA5F32C5-3182-477F-82B5-4B9C726D5169}"/>
              </a:ext>
            </a:extLst>
          </p:cNvPr>
          <p:cNvSpPr>
            <a:spLocks noGrp="1"/>
          </p:cNvSpPr>
          <p:nvPr>
            <p:ph type="sldNum" sz="quarter" idx="12"/>
          </p:nvPr>
        </p:nvSpPr>
        <p:spPr/>
        <p:txBody>
          <a:bodyPr/>
          <a:lstStyle/>
          <a:p>
            <a:pPr algn="r" rtl="0"/>
            <a:fld id="{CC7432E5-F8E0-41AE-9A6B-AD730338B005}" type="slidenum">
              <a:rPr/>
              <a:pPr algn="r" rtl="0"/>
              <a:t>15</a:t>
            </a:fld>
            <a:endParaRPr lang="pl" dirty="0"/>
          </a:p>
        </p:txBody>
      </p:sp>
      <p:sp>
        <p:nvSpPr>
          <p:cNvPr id="10" name="Text Placeholder 9">
            <a:extLst>
              <a:ext uri="{FF2B5EF4-FFF2-40B4-BE49-F238E27FC236}">
                <a16:creationId xmlns:a16="http://schemas.microsoft.com/office/drawing/2014/main" id="{F0013E2D-8908-4EA1-A453-2C843A5E07C4}"/>
              </a:ext>
            </a:extLst>
          </p:cNvPr>
          <p:cNvSpPr>
            <a:spLocks noGrp="1"/>
          </p:cNvSpPr>
          <p:nvPr>
            <p:ph type="body" sz="quarter" idx="13"/>
          </p:nvPr>
        </p:nvSpPr>
        <p:spPr>
          <a:xfrm>
            <a:off x="457198" y="5851602"/>
            <a:ext cx="11493798" cy="1005840"/>
          </a:xfrm>
        </p:spPr>
        <p:txBody>
          <a:bodyPr>
            <a:normAutofit/>
          </a:bodyPr>
          <a:lstStyle/>
          <a:p>
            <a:pPr algn="l" rtl="0"/>
            <a:r>
              <a:rPr lang="pl" b="0" i="0" u="none" baseline="0" dirty="0"/>
              <a:t>Uwaga: wszyscy pacjenci byli leczeni benralizumabem przez </a:t>
            </a:r>
            <a:r>
              <a:rPr lang="pl"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 miesięcy. </a:t>
            </a:r>
            <a:r>
              <a:rPr lang="pl" b="0" i="0" u="none" baseline="0" dirty="0"/>
              <a:t>Grupa z wysokim FeNO (≥50 ppb) oraz grupa z niskim i umiarkowanym FeNO (&lt;50 ppb), o ile nie wskazano inaczej. ACQ-6 = 6-punktowy kwestionariusz kontroli astmy; AER = odsetek zaostrzeń astmy; BL = ocena wyjściowa; FeNO = frakcjonowany wydychany tlenek azotu; MCID = istotna różnica znacząca klinicznie; mOCS = leczenie podtrzymujące kortykosteroidami doustnymi.</a:t>
            </a:r>
          </a:p>
          <a:p>
            <a:pPr algn="l" rtl="0">
              <a:spcBef>
                <a:spcPts val="0"/>
              </a:spcBef>
            </a:pPr>
            <a:r>
              <a:rPr lang="pl" b="0" i="0" u="none" baseline="0" dirty="0"/>
              <a:t>Jackson DJ et al. </a:t>
            </a:r>
            <a:r>
              <a:rPr lang="pl" b="0" i="1" u="none" strike="noStrike" baseline="0" dirty="0">
                <a:latin typeface="+mn-lt"/>
                <a:ea typeface="+mn-lt"/>
                <a:cs typeface="+mn-lt"/>
                <a:sym typeface="+mn-lt"/>
              </a:rPr>
              <a:t>J Allergy Clin Immunol Pract</a:t>
            </a:r>
            <a:r>
              <a:rPr lang="pl" b="0" i="0" u="none" strike="noStrike" baseline="0" dirty="0">
                <a:latin typeface="+mn-lt"/>
                <a:ea typeface="+mn-lt"/>
                <a:cs typeface="+mn-lt"/>
                <a:sym typeface="+mn-lt"/>
              </a:rPr>
              <a:t>. </a:t>
            </a:r>
            <a:r>
              <a:rPr lang="pl" sz="1000" b="0" i="0" u="none" strike="noStrike" baseline="0" dirty="0">
                <a:latin typeface="+mn-lt"/>
                <a:ea typeface="+mn-lt"/>
                <a:cs typeface="+mn-lt"/>
                <a:sym typeface="+mn-lt"/>
              </a:rPr>
              <a:t>2022;10:1534-1544.e4.</a:t>
            </a:r>
            <a:endParaRPr lang="pl" dirty="0"/>
          </a:p>
        </p:txBody>
      </p:sp>
      <p:sp>
        <p:nvSpPr>
          <p:cNvPr id="3" name="Rectangle 2">
            <a:extLst>
              <a:ext uri="{FF2B5EF4-FFF2-40B4-BE49-F238E27FC236}">
                <a16:creationId xmlns:a16="http://schemas.microsoft.com/office/drawing/2014/main" id="{8BC91B31-5739-466B-8A26-0A7DAE54424F}"/>
              </a:ext>
            </a:extLst>
          </p:cNvPr>
          <p:cNvSpPr/>
          <p:nvPr/>
        </p:nvSpPr>
        <p:spPr>
          <a:xfrm>
            <a:off x="691115" y="1161052"/>
            <a:ext cx="10194467" cy="507831"/>
          </a:xfrm>
          <a:prstGeom prst="rect">
            <a:avLst/>
          </a:prstGeom>
        </p:spPr>
        <p:txBody>
          <a:bodyPr wrap="square">
            <a:spAutoFit/>
          </a:bodyPr>
          <a:lstStyle/>
          <a:p>
            <a:pPr algn="ctr" defTabSz="633068" rtl="0">
              <a:lnSpc>
                <a:spcPct val="90000"/>
              </a:lnSpc>
            </a:pPr>
            <a:r>
              <a:rPr lang="pl" sz="1500" b="1" i="0" u="none" baseline="0" dirty="0">
                <a:solidFill>
                  <a:schemeClr val="accent2"/>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rPr>
              <a:t>Podobne efekty kliniczne obserwowano niezależnie od poczatkowej wartości FeNO; stwierdzono znaczne zmniejszenie w stężeniach FeNO u pacjentów z wysokim wyjściowym poziomem FeNO</a:t>
            </a:r>
            <a:endParaRPr lang="pl" sz="1500" b="1" dirty="0">
              <a:solidFill>
                <a:schemeClr val="accent2"/>
              </a:solidFill>
              <a:cs typeface="Segoe UI" panose="020B0502040204020203" pitchFamily="34" charset="0"/>
            </a:endParaRPr>
          </a:p>
        </p:txBody>
      </p:sp>
      <p:grpSp>
        <p:nvGrpSpPr>
          <p:cNvPr id="71" name="Group 70">
            <a:extLst>
              <a:ext uri="{FF2B5EF4-FFF2-40B4-BE49-F238E27FC236}">
                <a16:creationId xmlns:a16="http://schemas.microsoft.com/office/drawing/2014/main" id="{46A3A10D-8F08-4776-82A5-E6EA26317D9E}"/>
              </a:ext>
            </a:extLst>
          </p:cNvPr>
          <p:cNvGrpSpPr/>
          <p:nvPr/>
        </p:nvGrpSpPr>
        <p:grpSpPr>
          <a:xfrm>
            <a:off x="10801350" y="-3461"/>
            <a:ext cx="1390650" cy="1475822"/>
            <a:chOff x="10801350" y="-3461"/>
            <a:chExt cx="1390650" cy="1475822"/>
          </a:xfrm>
        </p:grpSpPr>
        <p:grpSp>
          <p:nvGrpSpPr>
            <p:cNvPr id="73" name="Group 72">
              <a:extLst>
                <a:ext uri="{FF2B5EF4-FFF2-40B4-BE49-F238E27FC236}">
                  <a16:creationId xmlns:a16="http://schemas.microsoft.com/office/drawing/2014/main" id="{3456D9D1-58E1-4A64-9B7E-025658D2D3EF}"/>
                </a:ext>
              </a:extLst>
            </p:cNvPr>
            <p:cNvGrpSpPr/>
            <p:nvPr/>
          </p:nvGrpSpPr>
          <p:grpSpPr>
            <a:xfrm>
              <a:off x="10801350" y="-3461"/>
              <a:ext cx="1390650" cy="1475371"/>
              <a:chOff x="10796843" y="1905"/>
              <a:chExt cx="1390650" cy="1428814"/>
            </a:xfrm>
          </p:grpSpPr>
          <p:sp>
            <p:nvSpPr>
              <p:cNvPr id="75" name="TextBox 74">
                <a:extLst>
                  <a:ext uri="{FF2B5EF4-FFF2-40B4-BE49-F238E27FC236}">
                    <a16:creationId xmlns:a16="http://schemas.microsoft.com/office/drawing/2014/main" id="{E7E6B380-5BAE-451B-A62A-831BFD4D255B}"/>
                  </a:ext>
                </a:extLst>
              </p:cNvPr>
              <p:cNvSpPr txBox="1"/>
              <p:nvPr/>
            </p:nvSpPr>
            <p:spPr>
              <a:xfrm rot="10800000">
                <a:off x="10796843" y="1905"/>
                <a:ext cx="1390650" cy="1151210"/>
              </a:xfrm>
              <a:prstGeom prst="rect">
                <a:avLst/>
              </a:prstGeom>
              <a:solidFill>
                <a:schemeClr val="accent2">
                  <a:alpha val="85098"/>
                </a:schemeClr>
              </a:solidFill>
            </p:spPr>
            <p:txBody>
              <a:bodyPr wrap="square" rtlCol="0">
                <a:spAutoFit/>
              </a:bodyPr>
              <a:lstStyle/>
              <a:p>
                <a:endParaRPr lang="pl" dirty="0"/>
              </a:p>
            </p:txBody>
          </p:sp>
          <p:sp>
            <p:nvSpPr>
              <p:cNvPr id="76" name="TextBox 75">
                <a:extLst>
                  <a:ext uri="{FF2B5EF4-FFF2-40B4-BE49-F238E27FC236}">
                    <a16:creationId xmlns:a16="http://schemas.microsoft.com/office/drawing/2014/main" id="{51DF2F6B-34F4-4FF3-8770-FA7A1FACEF8E}"/>
                  </a:ext>
                </a:extLst>
              </p:cNvPr>
              <p:cNvSpPr txBox="1"/>
              <p:nvPr/>
            </p:nvSpPr>
            <p:spPr>
              <a:xfrm>
                <a:off x="10796843" y="1076501"/>
                <a:ext cx="1390650" cy="354218"/>
              </a:xfrm>
              <a:prstGeom prst="rect">
                <a:avLst/>
              </a:prstGeom>
              <a:solidFill>
                <a:schemeClr val="bg1">
                  <a:lumMod val="95000"/>
                </a:schemeClr>
              </a:solidFill>
            </p:spPr>
            <p:txBody>
              <a:bodyPr wrap="square" rtlCol="0">
                <a:spAutoFit/>
              </a:bodyPr>
              <a:lstStyle/>
              <a:p>
                <a:pPr algn="ctr" rtl="0"/>
                <a:endParaRPr lang="pl" sz="1200" b="1" dirty="0">
                  <a:solidFill>
                    <a:schemeClr val="accent1"/>
                  </a:solidFill>
                </a:endParaRPr>
              </a:p>
            </p:txBody>
          </p:sp>
        </p:grpSp>
        <p:pic>
          <p:nvPicPr>
            <p:cNvPr id="74" name="Picture 73">
              <a:extLst>
                <a:ext uri="{FF2B5EF4-FFF2-40B4-BE49-F238E27FC236}">
                  <a16:creationId xmlns:a16="http://schemas.microsoft.com/office/drawing/2014/main" id="{CCD84E44-F8BB-492F-8F9E-E3DAC0CA74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885582" y="1156263"/>
              <a:ext cx="1222186" cy="316098"/>
            </a:xfrm>
            <a:prstGeom prst="rect">
              <a:avLst/>
            </a:prstGeom>
            <a:noFill/>
          </p:spPr>
        </p:pic>
      </p:grpSp>
      <p:pic>
        <p:nvPicPr>
          <p:cNvPr id="77" name="Picture 76" descr="home_icon.png">
            <a:hlinkClick r:id="rId5" action="ppaction://hlinksldjump"/>
            <a:extLst>
              <a:ext uri="{FF2B5EF4-FFF2-40B4-BE49-F238E27FC236}">
                <a16:creationId xmlns:a16="http://schemas.microsoft.com/office/drawing/2014/main" id="{BB0CB66A-95EF-4F78-A816-EA200045CE9F}"/>
              </a:ext>
            </a:extLst>
          </p:cNvPr>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pic>
        <p:nvPicPr>
          <p:cNvPr id="81" name="Picture 80" descr="A picture containing lamp, knife, light&#10;&#10;Description automatically generated">
            <a:extLst>
              <a:ext uri="{FF2B5EF4-FFF2-40B4-BE49-F238E27FC236}">
                <a16:creationId xmlns:a16="http://schemas.microsoft.com/office/drawing/2014/main" id="{B848A2D0-B112-4FF3-B640-C06630EEF0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8" name="Title 3">
            <a:extLst>
              <a:ext uri="{FF2B5EF4-FFF2-40B4-BE49-F238E27FC236}">
                <a16:creationId xmlns:a16="http://schemas.microsoft.com/office/drawing/2014/main" id="{3876CE0D-B67A-4727-91F0-E215C89118FD}"/>
              </a:ext>
            </a:extLst>
          </p:cNvPr>
          <p:cNvSpPr>
            <a:spLocks noGrp="1"/>
          </p:cNvSpPr>
          <p:nvPr>
            <p:ph type="title"/>
          </p:nvPr>
        </p:nvSpPr>
        <p:spPr>
          <a:xfrm>
            <a:off x="1307811" y="228601"/>
            <a:ext cx="11277600" cy="800100"/>
          </a:xfrm>
        </p:spPr>
        <p:txBody>
          <a:bodyPr>
            <a:normAutofit/>
          </a:bodyPr>
          <a:lstStyle/>
          <a:p>
            <a:pPr algn="l" rtl="0"/>
            <a:r>
              <a:rPr lang="pl" sz="2500" b="1" i="0" u="none" baseline="0" dirty="0"/>
              <a:t>Benralizumab poprawia wyniki kliniczne po 48 tygodniach</a:t>
            </a:r>
            <a:br>
              <a:rPr lang="pl" sz="2500" b="1" i="0" u="none" baseline="0" dirty="0"/>
            </a:br>
            <a:r>
              <a:rPr lang="pl" sz="2500" b="1" i="0" u="none" baseline="0" dirty="0"/>
              <a:t>leczenia niezależnie od FeNO</a:t>
            </a:r>
            <a:endParaRPr lang="pl" sz="2500" dirty="0"/>
          </a:p>
        </p:txBody>
      </p:sp>
      <p:grpSp>
        <p:nvGrpSpPr>
          <p:cNvPr id="83" name="Group 82">
            <a:extLst>
              <a:ext uri="{FF2B5EF4-FFF2-40B4-BE49-F238E27FC236}">
                <a16:creationId xmlns:a16="http://schemas.microsoft.com/office/drawing/2014/main" id="{419C8988-8F3C-4580-93CC-6C3ABB583441}"/>
              </a:ext>
            </a:extLst>
          </p:cNvPr>
          <p:cNvGrpSpPr/>
          <p:nvPr/>
        </p:nvGrpSpPr>
        <p:grpSpPr>
          <a:xfrm>
            <a:off x="6188709" y="1722011"/>
            <a:ext cx="4940664" cy="2213036"/>
            <a:chOff x="9060771" y="1997308"/>
            <a:chExt cx="6067962" cy="2958541"/>
          </a:xfrm>
        </p:grpSpPr>
        <p:graphicFrame>
          <p:nvGraphicFramePr>
            <p:cNvPr id="84" name="Chart 83">
              <a:extLst>
                <a:ext uri="{FF2B5EF4-FFF2-40B4-BE49-F238E27FC236}">
                  <a16:creationId xmlns:a16="http://schemas.microsoft.com/office/drawing/2014/main" id="{909F9A5B-E8BE-4174-BCF3-96BB350C0218}"/>
                </a:ext>
              </a:extLst>
            </p:cNvPr>
            <p:cNvGraphicFramePr/>
            <p:nvPr>
              <p:extLst>
                <p:ext uri="{D42A27DB-BD31-4B8C-83A1-F6EECF244321}">
                  <p14:modId xmlns:p14="http://schemas.microsoft.com/office/powerpoint/2010/main" val="3975402737"/>
                </p:ext>
              </p:extLst>
            </p:nvPr>
          </p:nvGraphicFramePr>
          <p:xfrm>
            <a:off x="9565746" y="1997308"/>
            <a:ext cx="5562987" cy="2958541"/>
          </p:xfrm>
          <a:graphic>
            <a:graphicData uri="http://schemas.openxmlformats.org/drawingml/2006/chart">
              <c:chart xmlns:c="http://schemas.openxmlformats.org/drawingml/2006/chart" xmlns:r="http://schemas.openxmlformats.org/officeDocument/2006/relationships" r:id="rId8"/>
            </a:graphicData>
          </a:graphic>
        </p:graphicFrame>
        <p:sp>
          <p:nvSpPr>
            <p:cNvPr id="85" name="TextBox 27">
              <a:extLst>
                <a:ext uri="{FF2B5EF4-FFF2-40B4-BE49-F238E27FC236}">
                  <a16:creationId xmlns:a16="http://schemas.microsoft.com/office/drawing/2014/main" id="{84B84233-5E22-4E23-BF17-1FB7F7AAB8E5}"/>
                </a:ext>
              </a:extLst>
            </p:cNvPr>
            <p:cNvSpPr txBox="1"/>
            <p:nvPr/>
          </p:nvSpPr>
          <p:spPr>
            <a:xfrm>
              <a:off x="9060771" y="2284010"/>
              <a:ext cx="472502" cy="2657432"/>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300" b="1" i="0" u="none" baseline="0"/>
                <a:t>% odstawienia mOCS</a:t>
              </a:r>
            </a:p>
          </p:txBody>
        </p:sp>
      </p:grpSp>
      <p:sp>
        <p:nvSpPr>
          <p:cNvPr id="86" name="TextBox 85">
            <a:extLst>
              <a:ext uri="{FF2B5EF4-FFF2-40B4-BE49-F238E27FC236}">
                <a16:creationId xmlns:a16="http://schemas.microsoft.com/office/drawing/2014/main" id="{84A4E05D-95DA-43BE-A635-BE737F7C6082}"/>
              </a:ext>
            </a:extLst>
          </p:cNvPr>
          <p:cNvSpPr txBox="1"/>
          <p:nvPr/>
        </p:nvSpPr>
        <p:spPr>
          <a:xfrm>
            <a:off x="7382866" y="3672059"/>
            <a:ext cx="325730" cy="246221"/>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67</a:t>
            </a:r>
            <a:endParaRPr kumimoji="0" lang="pl" sz="1000" b="0" i="0" u="none" strike="noStrike" kern="1200" cap="none" spc="0" normalizeH="0" baseline="0" noProof="0" dirty="0">
              <a:ln>
                <a:noFill/>
              </a:ln>
              <a:effectLst/>
              <a:uLnTx/>
              <a:uFillTx/>
              <a:cs typeface="Arial" panose="020B0604020202020204" pitchFamily="34" charset="0"/>
            </a:endParaRPr>
          </a:p>
        </p:txBody>
      </p:sp>
      <p:sp>
        <p:nvSpPr>
          <p:cNvPr id="89" name="TextBox 88">
            <a:extLst>
              <a:ext uri="{FF2B5EF4-FFF2-40B4-BE49-F238E27FC236}">
                <a16:creationId xmlns:a16="http://schemas.microsoft.com/office/drawing/2014/main" id="{529A76A5-32FB-44AE-AB3D-95ABB2AF45CF}"/>
              </a:ext>
            </a:extLst>
          </p:cNvPr>
          <p:cNvSpPr txBox="1"/>
          <p:nvPr/>
        </p:nvSpPr>
        <p:spPr>
          <a:xfrm>
            <a:off x="8424874" y="3672059"/>
            <a:ext cx="325731" cy="246221"/>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16</a:t>
            </a:r>
            <a:endParaRPr kumimoji="0" lang="pl" sz="1000" b="0" i="0" u="none" strike="noStrike" kern="1200" cap="none" spc="0" normalizeH="0" baseline="0" noProof="0" dirty="0">
              <a:ln>
                <a:noFill/>
              </a:ln>
              <a:effectLst/>
              <a:uLnTx/>
              <a:uFillTx/>
              <a:cs typeface="Arial" panose="020B0604020202020204" pitchFamily="34" charset="0"/>
            </a:endParaRPr>
          </a:p>
        </p:txBody>
      </p:sp>
      <p:sp>
        <p:nvSpPr>
          <p:cNvPr id="90" name="TextBox 89">
            <a:extLst>
              <a:ext uri="{FF2B5EF4-FFF2-40B4-BE49-F238E27FC236}">
                <a16:creationId xmlns:a16="http://schemas.microsoft.com/office/drawing/2014/main" id="{ADFE962F-4920-4596-9147-565ADC3FD2EF}"/>
              </a:ext>
            </a:extLst>
          </p:cNvPr>
          <p:cNvSpPr txBox="1"/>
          <p:nvPr/>
        </p:nvSpPr>
        <p:spPr>
          <a:xfrm>
            <a:off x="10435657" y="3672059"/>
            <a:ext cx="325731" cy="246221"/>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76</a:t>
            </a:r>
            <a:endParaRPr kumimoji="0" lang="pl" sz="1000" b="0" i="0" u="none" strike="noStrike" kern="1200" cap="none" spc="0" normalizeH="0" baseline="0" noProof="0" dirty="0">
              <a:ln>
                <a:noFill/>
              </a:ln>
              <a:effectLst/>
              <a:uLnTx/>
              <a:uFillTx/>
              <a:cs typeface="Arial" panose="020B0604020202020204" pitchFamily="34" charset="0"/>
            </a:endParaRPr>
          </a:p>
        </p:txBody>
      </p:sp>
      <p:sp>
        <p:nvSpPr>
          <p:cNvPr id="91" name="TextBox 90">
            <a:extLst>
              <a:ext uri="{FF2B5EF4-FFF2-40B4-BE49-F238E27FC236}">
                <a16:creationId xmlns:a16="http://schemas.microsoft.com/office/drawing/2014/main" id="{093AEBA9-64A1-429C-B505-04E0FD73733F}"/>
              </a:ext>
            </a:extLst>
          </p:cNvPr>
          <p:cNvSpPr txBox="1"/>
          <p:nvPr/>
        </p:nvSpPr>
        <p:spPr>
          <a:xfrm>
            <a:off x="7039215" y="3669661"/>
            <a:ext cx="330539" cy="246221"/>
          </a:xfrm>
          <a:prstGeom prst="rect">
            <a:avLst/>
          </a:prstGeom>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 sz="1000" b="0" i="0" u="none" strike="noStrike" kern="1200" cap="none" spc="0" normalizeH="0" baseline="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a:t>
            </a:r>
          </a:p>
        </p:txBody>
      </p:sp>
      <p:grpSp>
        <p:nvGrpSpPr>
          <p:cNvPr id="92" name="Group 91">
            <a:extLst>
              <a:ext uri="{FF2B5EF4-FFF2-40B4-BE49-F238E27FC236}">
                <a16:creationId xmlns:a16="http://schemas.microsoft.com/office/drawing/2014/main" id="{717C2004-9A0A-45BA-B301-30161812A0C7}"/>
              </a:ext>
            </a:extLst>
          </p:cNvPr>
          <p:cNvGrpSpPr/>
          <p:nvPr/>
        </p:nvGrpSpPr>
        <p:grpSpPr>
          <a:xfrm>
            <a:off x="7339164" y="3842161"/>
            <a:ext cx="3377726" cy="253916"/>
            <a:chOff x="-1660359" y="1600162"/>
            <a:chExt cx="3377726" cy="253916"/>
          </a:xfrm>
        </p:grpSpPr>
        <p:sp>
          <p:nvSpPr>
            <p:cNvPr id="93" name="TextBox 92">
              <a:extLst>
                <a:ext uri="{FF2B5EF4-FFF2-40B4-BE49-F238E27FC236}">
                  <a16:creationId xmlns:a16="http://schemas.microsoft.com/office/drawing/2014/main" id="{8FFE311B-CEA1-4BC8-AE4C-B6C3D493FD6F}"/>
                </a:ext>
              </a:extLst>
            </p:cNvPr>
            <p:cNvSpPr txBox="1"/>
            <p:nvPr/>
          </p:nvSpPr>
          <p:spPr>
            <a:xfrm>
              <a:off x="-1660359" y="1600162"/>
              <a:ext cx="3377726" cy="253916"/>
            </a:xfrm>
            <a:prstGeom prst="rect">
              <a:avLst/>
            </a:prstGeom>
            <a:noFill/>
          </p:spPr>
          <p:txBody>
            <a:bodyPr wrap="square" rtlCol="0">
              <a:spAutoFit/>
            </a:bodyPr>
            <a:lstStyle/>
            <a:p>
              <a:pPr algn="l" rtl="0"/>
              <a:r>
                <a:rPr lang="pl" sz="1000" b="0" i="0" u="none" baseline="0" dirty="0"/>
                <a:t>       48 tygodni leczenia benralizumabem</a:t>
              </a:r>
            </a:p>
          </p:txBody>
        </p:sp>
        <p:sp>
          <p:nvSpPr>
            <p:cNvPr id="94" name="Rectangle 93">
              <a:extLst>
                <a:ext uri="{FF2B5EF4-FFF2-40B4-BE49-F238E27FC236}">
                  <a16:creationId xmlns:a16="http://schemas.microsoft.com/office/drawing/2014/main" id="{5186C8EC-752E-4029-8E91-B6FE7DE3A6B5}"/>
                </a:ext>
              </a:extLst>
            </p:cNvPr>
            <p:cNvSpPr/>
            <p:nvPr/>
          </p:nvSpPr>
          <p:spPr>
            <a:xfrm>
              <a:off x="-1444471" y="1692919"/>
              <a:ext cx="73152"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grpSp>
      <p:sp>
        <p:nvSpPr>
          <p:cNvPr id="95" name="TextBox 94">
            <a:extLst>
              <a:ext uri="{FF2B5EF4-FFF2-40B4-BE49-F238E27FC236}">
                <a16:creationId xmlns:a16="http://schemas.microsoft.com/office/drawing/2014/main" id="{73363412-5520-4FF6-BC7D-FF7FBA1B10FF}"/>
              </a:ext>
            </a:extLst>
          </p:cNvPr>
          <p:cNvSpPr txBox="1"/>
          <p:nvPr/>
        </p:nvSpPr>
        <p:spPr>
          <a:xfrm>
            <a:off x="8704282" y="2246272"/>
            <a:ext cx="2704454" cy="255389"/>
          </a:xfrm>
          <a:prstGeom prst="roundRect">
            <a:avLst/>
          </a:prstGeom>
          <a:noFill/>
          <a:ln>
            <a:solidFill>
              <a:schemeClr val="bg1">
                <a:lumMod val="75000"/>
              </a:schemeClr>
            </a:solidFill>
          </a:ln>
        </p:spPr>
        <p:txBody>
          <a:bodyPr wrap="square" rtlCol="0" anchor="ctr">
            <a:spAutoFit/>
          </a:bodyPr>
          <a:lstStyle/>
          <a:p>
            <a:pPr algn="l" rtl="0"/>
            <a:r>
              <a:rPr lang="pl" sz="900" b="0" i="0" u="none" baseline="0" dirty="0">
                <a:solidFill>
                  <a:schemeClr val="accent2"/>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126/208 pacjentów otrzymywało mOCS na etapie BL</a:t>
            </a:r>
            <a:endParaRPr lang="pl" sz="900" dirty="0">
              <a:solidFill>
                <a:schemeClr val="accent2"/>
              </a:solidFill>
            </a:endParaRPr>
          </a:p>
        </p:txBody>
      </p:sp>
      <p:sp>
        <p:nvSpPr>
          <p:cNvPr id="96" name="TextBox 95">
            <a:extLst>
              <a:ext uri="{FF2B5EF4-FFF2-40B4-BE49-F238E27FC236}">
                <a16:creationId xmlns:a16="http://schemas.microsoft.com/office/drawing/2014/main" id="{1AFD8AA8-0396-46E0-9ED3-EF14CF0D1AD3}"/>
              </a:ext>
            </a:extLst>
          </p:cNvPr>
          <p:cNvSpPr txBox="1"/>
          <p:nvPr/>
        </p:nvSpPr>
        <p:spPr>
          <a:xfrm>
            <a:off x="9398581" y="3669661"/>
            <a:ext cx="325731" cy="246221"/>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26</a:t>
            </a:r>
            <a:endParaRPr kumimoji="0" lang="pl" sz="1000" b="0" i="0" u="none" strike="noStrike" kern="1200" cap="none" spc="0" normalizeH="0" baseline="0" noProof="0" dirty="0">
              <a:ln>
                <a:noFill/>
              </a:ln>
              <a:effectLst/>
              <a:uLnTx/>
              <a:uFillTx/>
              <a:cs typeface="Arial" panose="020B0604020202020204" pitchFamily="34" charset="0"/>
            </a:endParaRPr>
          </a:p>
        </p:txBody>
      </p:sp>
      <p:cxnSp>
        <p:nvCxnSpPr>
          <p:cNvPr id="111" name="Connector: Elbow 110">
            <a:extLst>
              <a:ext uri="{FF2B5EF4-FFF2-40B4-BE49-F238E27FC236}">
                <a16:creationId xmlns:a16="http://schemas.microsoft.com/office/drawing/2014/main" id="{E5820E3A-98B5-4312-87A1-0EE019425CBB}"/>
              </a:ext>
            </a:extLst>
          </p:cNvPr>
          <p:cNvCxnSpPr>
            <a:cxnSpLocks/>
          </p:cNvCxnSpPr>
          <p:nvPr/>
        </p:nvCxnSpPr>
        <p:spPr>
          <a:xfrm rot="16200000" flipH="1">
            <a:off x="3437464" y="2576465"/>
            <a:ext cx="845929" cy="388625"/>
          </a:xfrm>
          <a:prstGeom prst="bentConnector3">
            <a:avLst>
              <a:gd name="adj1" fmla="val -2274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Rectangle: Rounded Corners 144">
            <a:extLst>
              <a:ext uri="{FF2B5EF4-FFF2-40B4-BE49-F238E27FC236}">
                <a16:creationId xmlns:a16="http://schemas.microsoft.com/office/drawing/2014/main" id="{9E9108F9-D1CB-4859-BA31-B935ADE54030}"/>
              </a:ext>
            </a:extLst>
          </p:cNvPr>
          <p:cNvSpPr/>
          <p:nvPr/>
        </p:nvSpPr>
        <p:spPr>
          <a:xfrm>
            <a:off x="2636555" y="2101803"/>
            <a:ext cx="570163" cy="28286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100" b="1" i="0" u="none" strike="noStrike" kern="1200" cap="none" spc="0" normalizeH="0" baseline="0">
                <a:ln>
                  <a:noFill/>
                </a:ln>
                <a:solidFill>
                  <a:schemeClr val="accent1"/>
                </a:solidFill>
                <a:effectLst/>
                <a:uLnTx/>
                <a:uFillTx/>
                <a:latin typeface="+mn-latin"/>
                <a:ea typeface="+mn-ea"/>
                <a:cs typeface="+mn-cs"/>
                <a:sym typeface="+mn-sym"/>
              </a:rPr>
              <a:t>↓81%</a:t>
            </a:r>
          </a:p>
        </p:txBody>
      </p:sp>
      <p:grpSp>
        <p:nvGrpSpPr>
          <p:cNvPr id="112" name="Group 111">
            <a:extLst>
              <a:ext uri="{FF2B5EF4-FFF2-40B4-BE49-F238E27FC236}">
                <a16:creationId xmlns:a16="http://schemas.microsoft.com/office/drawing/2014/main" id="{713AC8F7-A84A-4D61-BF15-9FA62E49452A}"/>
              </a:ext>
            </a:extLst>
          </p:cNvPr>
          <p:cNvGrpSpPr/>
          <p:nvPr/>
        </p:nvGrpSpPr>
        <p:grpSpPr>
          <a:xfrm>
            <a:off x="454149" y="1674829"/>
            <a:ext cx="5173243" cy="2568899"/>
            <a:chOff x="707604" y="1069161"/>
            <a:chExt cx="6137476" cy="4602808"/>
          </a:xfrm>
        </p:grpSpPr>
        <p:grpSp>
          <p:nvGrpSpPr>
            <p:cNvPr id="113" name="Group 112">
              <a:extLst>
                <a:ext uri="{FF2B5EF4-FFF2-40B4-BE49-F238E27FC236}">
                  <a16:creationId xmlns:a16="http://schemas.microsoft.com/office/drawing/2014/main" id="{EC6770C7-3998-452F-9D34-8DC6DB5161ED}"/>
                </a:ext>
              </a:extLst>
            </p:cNvPr>
            <p:cNvGrpSpPr/>
            <p:nvPr/>
          </p:nvGrpSpPr>
          <p:grpSpPr>
            <a:xfrm>
              <a:off x="707604" y="1069161"/>
              <a:ext cx="6137476" cy="4602808"/>
              <a:chOff x="707604" y="1069159"/>
              <a:chExt cx="6137476" cy="4602802"/>
            </a:xfrm>
          </p:grpSpPr>
          <p:sp>
            <p:nvSpPr>
              <p:cNvPr id="121" name="TextBox 120">
                <a:extLst>
                  <a:ext uri="{FF2B5EF4-FFF2-40B4-BE49-F238E27FC236}">
                    <a16:creationId xmlns:a16="http://schemas.microsoft.com/office/drawing/2014/main" id="{16B67C02-8273-40AA-B8FA-338C0D505C64}"/>
                  </a:ext>
                </a:extLst>
              </p:cNvPr>
              <p:cNvSpPr txBox="1"/>
              <p:nvPr/>
            </p:nvSpPr>
            <p:spPr>
              <a:xfrm rot="16200000">
                <a:off x="-713247" y="3161670"/>
                <a:ext cx="3276444" cy="346886"/>
              </a:xfrm>
              <a:prstGeom prst="rect">
                <a:avLst/>
              </a:prstGeom>
            </p:spPr>
            <p:txBody>
              <a:bodyPr wrap="square" lIns="36000" rIns="3600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300" b="1" i="0" u="none" strike="noStrike" kern="1200" cap="none" spc="0" normalizeH="0" baseline="0">
                    <a:ln>
                      <a:noFill/>
                    </a:ln>
                    <a:effectLst/>
                    <a:uLnTx/>
                    <a:uFillTx/>
                    <a:latin typeface="+mn-latin"/>
                    <a:ea typeface="+mn-ea"/>
                    <a:cs typeface="+mn-cs"/>
                    <a:sym typeface="+mn-sym"/>
                  </a:rPr>
                  <a:t>AER</a:t>
                </a:r>
                <a:endParaRPr kumimoji="0" lang="pl" sz="1300" b="1" i="0" u="none" strike="noStrike" kern="1200" cap="none" spc="0" normalizeH="0" baseline="30000" noProof="0" dirty="0">
                  <a:ln>
                    <a:noFill/>
                  </a:ln>
                  <a:effectLst/>
                  <a:uLnTx/>
                  <a:uFillTx/>
                  <a:ea typeface="+mn-ea"/>
                  <a:cs typeface="+mn-cs"/>
                </a:endParaRPr>
              </a:p>
            </p:txBody>
          </p:sp>
          <p:grpSp>
            <p:nvGrpSpPr>
              <p:cNvPr id="122" name="Group 121">
                <a:extLst>
                  <a:ext uri="{FF2B5EF4-FFF2-40B4-BE49-F238E27FC236}">
                    <a16:creationId xmlns:a16="http://schemas.microsoft.com/office/drawing/2014/main" id="{54D4EBAD-6FE4-4202-A7E1-919596AB8985}"/>
                  </a:ext>
                </a:extLst>
              </p:cNvPr>
              <p:cNvGrpSpPr/>
              <p:nvPr/>
            </p:nvGrpSpPr>
            <p:grpSpPr>
              <a:xfrm>
                <a:off x="707604" y="1069159"/>
                <a:ext cx="6137476" cy="4602802"/>
                <a:chOff x="707604" y="1069159"/>
                <a:chExt cx="6137476" cy="4602802"/>
              </a:xfrm>
            </p:grpSpPr>
            <p:cxnSp>
              <p:nvCxnSpPr>
                <p:cNvPr id="142" name="Connector: Elbow 141">
                  <a:extLst>
                    <a:ext uri="{FF2B5EF4-FFF2-40B4-BE49-F238E27FC236}">
                      <a16:creationId xmlns:a16="http://schemas.microsoft.com/office/drawing/2014/main" id="{13DBE67F-12A5-46F8-BDA6-F8489C3FFDE8}"/>
                    </a:ext>
                  </a:extLst>
                </p:cNvPr>
                <p:cNvCxnSpPr>
                  <a:cxnSpLocks/>
                </p:cNvCxnSpPr>
                <p:nvPr/>
              </p:nvCxnSpPr>
              <p:spPr>
                <a:xfrm rot="16200000" flipH="1">
                  <a:off x="2795348" y="2934973"/>
                  <a:ext cx="1402903" cy="472686"/>
                </a:xfrm>
                <a:prstGeom prst="bentConnector3">
                  <a:avLst>
                    <a:gd name="adj1" fmla="val -3006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4" name="Content Placeholder 11">
                  <a:extLst>
                    <a:ext uri="{FF2B5EF4-FFF2-40B4-BE49-F238E27FC236}">
                      <a16:creationId xmlns:a16="http://schemas.microsoft.com/office/drawing/2014/main" id="{87AB7C6D-4352-4CA1-8D69-0C2D39DABDF5}"/>
                    </a:ext>
                  </a:extLst>
                </p:cNvPr>
                <p:cNvGraphicFramePr>
                  <a:graphicFrameLocks/>
                </p:cNvGraphicFramePr>
                <p:nvPr>
                  <p:extLst>
                    <p:ext uri="{D42A27DB-BD31-4B8C-83A1-F6EECF244321}">
                      <p14:modId xmlns:p14="http://schemas.microsoft.com/office/powerpoint/2010/main" val="1414851096"/>
                    </p:ext>
                  </p:extLst>
                </p:nvPr>
              </p:nvGraphicFramePr>
              <p:xfrm>
                <a:off x="707604" y="1069159"/>
                <a:ext cx="6137476" cy="4602802"/>
              </p:xfrm>
              <a:graphic>
                <a:graphicData uri="http://schemas.openxmlformats.org/drawingml/2006/chart">
                  <c:chart xmlns:c="http://schemas.openxmlformats.org/drawingml/2006/chart" xmlns:r="http://schemas.openxmlformats.org/officeDocument/2006/relationships" r:id="rId9"/>
                </a:graphicData>
              </a:graphic>
            </p:graphicFrame>
            <p:cxnSp>
              <p:nvCxnSpPr>
                <p:cNvPr id="141" name="Connector: Elbow 140">
                  <a:extLst>
                    <a:ext uri="{FF2B5EF4-FFF2-40B4-BE49-F238E27FC236}">
                      <a16:creationId xmlns:a16="http://schemas.microsoft.com/office/drawing/2014/main" id="{40F444D3-4864-4314-89EA-82DC5EAA8D1B}"/>
                    </a:ext>
                  </a:extLst>
                </p:cNvPr>
                <p:cNvCxnSpPr>
                  <a:cxnSpLocks/>
                </p:cNvCxnSpPr>
                <p:nvPr/>
              </p:nvCxnSpPr>
              <p:spPr>
                <a:xfrm rot="16200000" flipH="1">
                  <a:off x="1527459" y="2861198"/>
                  <a:ext cx="1402905" cy="435865"/>
                </a:xfrm>
                <a:prstGeom prst="bentConnector3">
                  <a:avLst>
                    <a:gd name="adj1" fmla="val -29325"/>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BE766E76-983D-477A-B30F-9D77247BFE9B}"/>
                    </a:ext>
                  </a:extLst>
                </p:cNvPr>
                <p:cNvCxnSpPr>
                  <a:cxnSpLocks/>
                </p:cNvCxnSpPr>
                <p:nvPr/>
              </p:nvCxnSpPr>
              <p:spPr>
                <a:xfrm rot="16200000" flipH="1">
                  <a:off x="5339154" y="2911290"/>
                  <a:ext cx="1326770" cy="449925"/>
                </a:xfrm>
                <a:prstGeom prst="bentConnector3">
                  <a:avLst>
                    <a:gd name="adj1" fmla="val -3620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3" name="TextBox 122">
                <a:extLst>
                  <a:ext uri="{FF2B5EF4-FFF2-40B4-BE49-F238E27FC236}">
                    <a16:creationId xmlns:a16="http://schemas.microsoft.com/office/drawing/2014/main" id="{70B285DA-ACF3-42AD-BE91-0D1E347EA65F}"/>
                  </a:ext>
                </a:extLst>
              </p:cNvPr>
              <p:cNvSpPr txBox="1"/>
              <p:nvPr/>
            </p:nvSpPr>
            <p:spPr>
              <a:xfrm>
                <a:off x="2146648" y="4727803"/>
                <a:ext cx="337290" cy="441164"/>
              </a:xfrm>
              <a:prstGeom prst="rect">
                <a:avLst/>
              </a:prstGeom>
            </p:spPr>
            <p:txBody>
              <a:bodyPr wrap="none" lIns="36000" rIns="3600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000" b="0" i="0" u="none" strike="noStrike" kern="1200" cap="none" spc="0" normalizeH="0" baseline="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208</a:t>
                </a:r>
              </a:p>
            </p:txBody>
          </p:sp>
          <p:sp>
            <p:nvSpPr>
              <p:cNvPr id="124" name="TextBox 123">
                <a:extLst>
                  <a:ext uri="{FF2B5EF4-FFF2-40B4-BE49-F238E27FC236}">
                    <a16:creationId xmlns:a16="http://schemas.microsoft.com/office/drawing/2014/main" id="{1F92888F-6D93-4B4A-BBF4-EA39F5EC7D7D}"/>
                  </a:ext>
                </a:extLst>
              </p:cNvPr>
              <p:cNvSpPr txBox="1"/>
              <p:nvPr/>
            </p:nvSpPr>
            <p:spPr>
              <a:xfrm>
                <a:off x="3316636" y="4727803"/>
                <a:ext cx="253611" cy="441164"/>
              </a:xfrm>
              <a:prstGeom prst="rect">
                <a:avLst/>
              </a:prstGeom>
            </p:spPr>
            <p:txBody>
              <a:bodyPr wrap="none" lIns="36000" rIns="3600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23</a:t>
                </a:r>
                <a:endParaRPr kumimoji="0" lang="pl" sz="1000" b="0" i="0" u="none" strike="noStrike" kern="1200" cap="none" spc="0" normalizeH="0" baseline="0" noProof="0" dirty="0">
                  <a:ln>
                    <a:noFill/>
                  </a:ln>
                  <a:effectLst/>
                  <a:uLnTx/>
                  <a:uFillTx/>
                  <a:cs typeface="Arial" panose="020B0604020202020204" pitchFamily="34" charset="0"/>
                </a:endParaRPr>
              </a:p>
            </p:txBody>
          </p:sp>
          <p:sp>
            <p:nvSpPr>
              <p:cNvPr id="139" name="TextBox 138">
                <a:extLst>
                  <a:ext uri="{FF2B5EF4-FFF2-40B4-BE49-F238E27FC236}">
                    <a16:creationId xmlns:a16="http://schemas.microsoft.com/office/drawing/2014/main" id="{31D40720-88CF-47DD-83EF-CC6FE1C5B16C}"/>
                  </a:ext>
                </a:extLst>
              </p:cNvPr>
              <p:cNvSpPr txBox="1"/>
              <p:nvPr/>
            </p:nvSpPr>
            <p:spPr>
              <a:xfrm>
                <a:off x="4501901" y="4730648"/>
                <a:ext cx="253611" cy="441164"/>
              </a:xfrm>
              <a:prstGeom prst="rect">
                <a:avLst/>
              </a:prstGeom>
            </p:spPr>
            <p:txBody>
              <a:bodyPr wrap="none" lIns="36000" rIns="3600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44</a:t>
                </a:r>
                <a:endParaRPr kumimoji="0" lang="pl" sz="1000" b="0" i="0" u="none" strike="noStrike" kern="1200" cap="none" spc="0" normalizeH="0" baseline="0" noProof="0" dirty="0">
                  <a:ln>
                    <a:noFill/>
                  </a:ln>
                  <a:effectLst/>
                  <a:uLnTx/>
                  <a:uFillTx/>
                  <a:cs typeface="Arial" panose="020B0604020202020204" pitchFamily="34" charset="0"/>
                </a:endParaRPr>
              </a:p>
            </p:txBody>
          </p:sp>
          <p:sp>
            <p:nvSpPr>
              <p:cNvPr id="140" name="TextBox 139">
                <a:extLst>
                  <a:ext uri="{FF2B5EF4-FFF2-40B4-BE49-F238E27FC236}">
                    <a16:creationId xmlns:a16="http://schemas.microsoft.com/office/drawing/2014/main" id="{C44D61F8-75B4-4469-94F0-7C3E30857822}"/>
                  </a:ext>
                </a:extLst>
              </p:cNvPr>
              <p:cNvSpPr txBox="1"/>
              <p:nvPr/>
            </p:nvSpPr>
            <p:spPr>
              <a:xfrm>
                <a:off x="1704213" y="4703301"/>
                <a:ext cx="259317" cy="441164"/>
              </a:xfrm>
              <a:prstGeom prst="rect">
                <a:avLst/>
              </a:prstGeom>
            </p:spPr>
            <p:txBody>
              <a:bodyPr wrap="none" lIns="36000" rIns="3600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 sz="1000" b="0" i="0" u="none" strike="noStrike" kern="1200" cap="none" spc="0" normalizeH="0" baseline="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a:t>
                </a:r>
              </a:p>
            </p:txBody>
          </p:sp>
        </p:grpSp>
        <p:sp>
          <p:nvSpPr>
            <p:cNvPr id="118" name="Rectangle: Rounded Corners 117">
              <a:extLst>
                <a:ext uri="{FF2B5EF4-FFF2-40B4-BE49-F238E27FC236}">
                  <a16:creationId xmlns:a16="http://schemas.microsoft.com/office/drawing/2014/main" id="{D78F058A-3BDC-46CA-BC36-ADAFD7A12237}"/>
                </a:ext>
              </a:extLst>
            </p:cNvPr>
            <p:cNvSpPr/>
            <p:nvPr/>
          </p:nvSpPr>
          <p:spPr>
            <a:xfrm>
              <a:off x="5822025" y="1848095"/>
              <a:ext cx="674405" cy="406593"/>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100" b="1" i="0" u="none" strike="noStrike" kern="1200" cap="none" spc="0" normalizeH="0" baseline="0">
                  <a:ln>
                    <a:noFill/>
                  </a:ln>
                  <a:solidFill>
                    <a:schemeClr val="accent1"/>
                  </a:solidFill>
                  <a:effectLst/>
                  <a:uLnTx/>
                  <a:uFillTx/>
                  <a:latin typeface="+mn-latin"/>
                  <a:ea typeface="+mn-ea"/>
                  <a:cs typeface="+mn-cs"/>
                  <a:sym typeface="+mn-sym"/>
                </a:rPr>
                <a:t>↓80%</a:t>
              </a:r>
            </a:p>
          </p:txBody>
        </p:sp>
        <p:sp>
          <p:nvSpPr>
            <p:cNvPr id="119" name="Rectangle: Rounded Corners 118">
              <a:extLst>
                <a:ext uri="{FF2B5EF4-FFF2-40B4-BE49-F238E27FC236}">
                  <a16:creationId xmlns:a16="http://schemas.microsoft.com/office/drawing/2014/main" id="{8D5CB723-68EE-460A-8C1A-1827FA41E839}"/>
                </a:ext>
              </a:extLst>
            </p:cNvPr>
            <p:cNvSpPr/>
            <p:nvPr/>
          </p:nvSpPr>
          <p:spPr>
            <a:xfrm>
              <a:off x="4655895" y="1826092"/>
              <a:ext cx="728236" cy="44356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100" b="1" i="0" u="none" strike="noStrike" kern="1200" cap="none" spc="0" normalizeH="0" baseline="0" dirty="0">
                  <a:ln>
                    <a:noFill/>
                  </a:ln>
                  <a:solidFill>
                    <a:schemeClr val="accent1"/>
                  </a:solidFill>
                  <a:effectLst/>
                  <a:uLnTx/>
                  <a:uFillTx/>
                  <a:latin typeface="+mn-latin"/>
                  <a:ea typeface="+mn-ea"/>
                  <a:cs typeface="+mn-cs"/>
                  <a:sym typeface="+mn-sym"/>
                </a:rPr>
                <a:t>↓80%</a:t>
              </a:r>
            </a:p>
          </p:txBody>
        </p:sp>
        <p:sp>
          <p:nvSpPr>
            <p:cNvPr id="120" name="Rectangle: Rounded Corners 119">
              <a:extLst>
                <a:ext uri="{FF2B5EF4-FFF2-40B4-BE49-F238E27FC236}">
                  <a16:creationId xmlns:a16="http://schemas.microsoft.com/office/drawing/2014/main" id="{F9D21E36-930E-44B0-A32D-5B68FF0C9B0B}"/>
                </a:ext>
              </a:extLst>
            </p:cNvPr>
            <p:cNvSpPr/>
            <p:nvPr/>
          </p:nvSpPr>
          <p:spPr>
            <a:xfrm>
              <a:off x="2077358" y="1852999"/>
              <a:ext cx="674404" cy="44356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100" b="1" i="0" u="none" strike="noStrike" kern="1200" cap="none" spc="0" normalizeH="0" baseline="0" dirty="0">
                  <a:ln>
                    <a:noFill/>
                  </a:ln>
                  <a:solidFill>
                    <a:schemeClr val="accent1"/>
                  </a:solidFill>
                  <a:effectLst/>
                  <a:uLnTx/>
                  <a:uFillTx/>
                  <a:latin typeface="+mn-latin"/>
                  <a:ea typeface="+mn-ea"/>
                  <a:cs typeface="+mn-cs"/>
                  <a:sym typeface="+mn-sym"/>
                </a:rPr>
                <a:t>↓81%</a:t>
              </a:r>
            </a:p>
          </p:txBody>
        </p:sp>
      </p:grpSp>
      <p:sp>
        <p:nvSpPr>
          <p:cNvPr id="147" name="Rectangle: Rounded Corners 146">
            <a:extLst>
              <a:ext uri="{FF2B5EF4-FFF2-40B4-BE49-F238E27FC236}">
                <a16:creationId xmlns:a16="http://schemas.microsoft.com/office/drawing/2014/main" id="{8757F7EB-0C15-4537-9F6F-4619FD75F049}"/>
              </a:ext>
            </a:extLst>
          </p:cNvPr>
          <p:cNvSpPr/>
          <p:nvPr/>
        </p:nvSpPr>
        <p:spPr>
          <a:xfrm>
            <a:off x="2636555" y="2101451"/>
            <a:ext cx="570163" cy="28286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100" b="1" i="0" u="none" strike="noStrike" kern="1200" cap="none" spc="0" normalizeH="0" baseline="0">
                <a:ln>
                  <a:noFill/>
                </a:ln>
                <a:solidFill>
                  <a:schemeClr val="accent1"/>
                </a:solidFill>
                <a:effectLst/>
                <a:uLnTx/>
                <a:uFillTx/>
                <a:latin typeface="+mn-latin"/>
                <a:ea typeface="+mn-ea"/>
                <a:cs typeface="+mn-cs"/>
                <a:sym typeface="+mn-sym"/>
              </a:rPr>
              <a:t>↓81%</a:t>
            </a:r>
          </a:p>
        </p:txBody>
      </p:sp>
      <p:grpSp>
        <p:nvGrpSpPr>
          <p:cNvPr id="87" name="Group 86">
            <a:extLst>
              <a:ext uri="{FF2B5EF4-FFF2-40B4-BE49-F238E27FC236}">
                <a16:creationId xmlns:a16="http://schemas.microsoft.com/office/drawing/2014/main" id="{B215A4FF-E562-4664-96E0-F9E6E92AFF73}"/>
              </a:ext>
            </a:extLst>
          </p:cNvPr>
          <p:cNvGrpSpPr/>
          <p:nvPr/>
        </p:nvGrpSpPr>
        <p:grpSpPr>
          <a:xfrm>
            <a:off x="783563" y="4377728"/>
            <a:ext cx="11050474" cy="691132"/>
            <a:chOff x="2427710" y="5431379"/>
            <a:chExt cx="9195949" cy="691132"/>
          </a:xfrm>
        </p:grpSpPr>
        <p:sp>
          <p:nvSpPr>
            <p:cNvPr id="146" name="Rectangle 145">
              <a:extLst>
                <a:ext uri="{FF2B5EF4-FFF2-40B4-BE49-F238E27FC236}">
                  <a16:creationId xmlns:a16="http://schemas.microsoft.com/office/drawing/2014/main" id="{8C3552C1-6E48-44A0-9C76-5C41DCA1C32D}"/>
                </a:ext>
              </a:extLst>
            </p:cNvPr>
            <p:cNvSpPr/>
            <p:nvPr/>
          </p:nvSpPr>
          <p:spPr>
            <a:xfrm>
              <a:off x="2427710" y="5431379"/>
              <a:ext cx="9195949" cy="6911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8" name="TextBox 147">
              <a:extLst>
                <a:ext uri="{FF2B5EF4-FFF2-40B4-BE49-F238E27FC236}">
                  <a16:creationId xmlns:a16="http://schemas.microsoft.com/office/drawing/2014/main" id="{F909323F-1063-4320-9977-EB1A26916537}"/>
                </a:ext>
              </a:extLst>
            </p:cNvPr>
            <p:cNvSpPr txBox="1"/>
            <p:nvPr/>
          </p:nvSpPr>
          <p:spPr>
            <a:xfrm>
              <a:off x="4368161" y="5532207"/>
              <a:ext cx="7255498" cy="523220"/>
            </a:xfrm>
            <a:prstGeom prst="rect">
              <a:avLst/>
            </a:prstGeom>
            <a:noFill/>
          </p:spPr>
          <p:txBody>
            <a:bodyPr wrap="square">
              <a:spAutoFit/>
            </a:bodyPr>
            <a:lstStyle/>
            <a:p>
              <a:pPr marL="457200" indent="-182880" algn="l" rtl="0">
                <a:buFont typeface="Arial" panose="020B0604020202020204" pitchFamily="34" charset="0"/>
                <a:buChar char="•"/>
              </a:pPr>
              <a:r>
                <a:rPr lang="pl" sz="1400" b="0" i="0" u="none" strike="noStrike" baseline="0" dirty="0"/>
                <a:t>Wyraźne zmniejszenia mediany FeNO obserwowano u pacjentów z wyjściowym FeNO ≥50 ppb (42%)  </a:t>
              </a:r>
            </a:p>
            <a:p>
              <a:pPr marL="457200" indent="-182880" algn="l" rtl="0">
                <a:buFont typeface="Arial" panose="020B0604020202020204" pitchFamily="34" charset="0"/>
                <a:buChar char="•"/>
              </a:pPr>
              <a:r>
                <a:rPr lang="pl" sz="1400" b="0" i="0" u="none" baseline="0" dirty="0"/>
                <a:t>Minimalne zmiany obserwowano u pacjentów z wyjściowym FeNO &lt;50 ppb (5%)</a:t>
              </a:r>
            </a:p>
          </p:txBody>
        </p:sp>
        <p:sp>
          <p:nvSpPr>
            <p:cNvPr id="149" name="TextBox 148">
              <a:extLst>
                <a:ext uri="{FF2B5EF4-FFF2-40B4-BE49-F238E27FC236}">
                  <a16:creationId xmlns:a16="http://schemas.microsoft.com/office/drawing/2014/main" id="{D7C7D933-2845-4F3F-A12C-3523B6C4A34B}"/>
                </a:ext>
              </a:extLst>
            </p:cNvPr>
            <p:cNvSpPr txBox="1"/>
            <p:nvPr/>
          </p:nvSpPr>
          <p:spPr>
            <a:xfrm>
              <a:off x="2436946" y="5620687"/>
              <a:ext cx="2194560" cy="323165"/>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l" rtl="0"/>
              <a:r>
                <a:rPr lang="pl" sz="1500" b="1" i="0" u="none" baseline="0">
                  <a:solidFill>
                    <a:schemeClr val="bg1"/>
                  </a:solidFill>
                </a:rPr>
                <a:t>FeNO, mediana:</a:t>
              </a:r>
            </a:p>
          </p:txBody>
        </p:sp>
      </p:grpSp>
      <p:grpSp>
        <p:nvGrpSpPr>
          <p:cNvPr id="150" name="Group 149">
            <a:extLst>
              <a:ext uri="{FF2B5EF4-FFF2-40B4-BE49-F238E27FC236}">
                <a16:creationId xmlns:a16="http://schemas.microsoft.com/office/drawing/2014/main" id="{76D0C586-2316-4FFC-B82B-3971A00F2D77}"/>
              </a:ext>
            </a:extLst>
          </p:cNvPr>
          <p:cNvGrpSpPr/>
          <p:nvPr/>
        </p:nvGrpSpPr>
        <p:grpSpPr>
          <a:xfrm>
            <a:off x="794155" y="5299523"/>
            <a:ext cx="11050474" cy="738664"/>
            <a:chOff x="2427710" y="5425877"/>
            <a:chExt cx="9195949" cy="738664"/>
          </a:xfrm>
        </p:grpSpPr>
        <p:sp>
          <p:nvSpPr>
            <p:cNvPr id="151" name="Rectangle 150">
              <a:extLst>
                <a:ext uri="{FF2B5EF4-FFF2-40B4-BE49-F238E27FC236}">
                  <a16:creationId xmlns:a16="http://schemas.microsoft.com/office/drawing/2014/main" id="{68E7A0B7-8BE6-4B39-9DB8-5E649720A3F6}"/>
                </a:ext>
              </a:extLst>
            </p:cNvPr>
            <p:cNvSpPr/>
            <p:nvPr/>
          </p:nvSpPr>
          <p:spPr>
            <a:xfrm>
              <a:off x="2427710" y="5431379"/>
              <a:ext cx="9195949" cy="6911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2" name="TextBox 151">
              <a:extLst>
                <a:ext uri="{FF2B5EF4-FFF2-40B4-BE49-F238E27FC236}">
                  <a16:creationId xmlns:a16="http://schemas.microsoft.com/office/drawing/2014/main" id="{CDDF11A3-2EF1-4CC6-960B-6FDFDB7C619C}"/>
                </a:ext>
              </a:extLst>
            </p:cNvPr>
            <p:cNvSpPr txBox="1"/>
            <p:nvPr/>
          </p:nvSpPr>
          <p:spPr>
            <a:xfrm>
              <a:off x="4622692" y="5425877"/>
              <a:ext cx="7000967" cy="738664"/>
            </a:xfrm>
            <a:prstGeom prst="rect">
              <a:avLst/>
            </a:prstGeom>
            <a:noFill/>
          </p:spPr>
          <p:txBody>
            <a:bodyPr wrap="square">
              <a:spAutoFit/>
            </a:bodyPr>
            <a:lstStyle/>
            <a:p>
              <a:pPr algn="l" rtl="0"/>
              <a:r>
                <a:rPr lang="pl" sz="1400" b="0" i="0" u="none" baseline="0" dirty="0"/>
                <a:t>Poprawę przy stosowaniu benralizumabu obserwowano niezależnie od stężenia FeNO:</a:t>
              </a:r>
            </a:p>
            <a:p>
              <a:pPr marL="457200" indent="-182880" algn="l" rtl="0">
                <a:buFont typeface="Arial" panose="020B0604020202020204" pitchFamily="34" charset="0"/>
                <a:buChar char="•"/>
              </a:pPr>
              <a:r>
                <a:rPr lang="pl" sz="1400" b="0" i="0" u="none" strike="noStrike" baseline="0" dirty="0"/>
                <a:t>Odsetki osób, które osiągnęły MCID na skali ACQ-6, były podobne u pacjentów z niskim i umiarkowanym poziomem FeNO (54,2%) oraz wysokim FeNO (60,6%)</a:t>
              </a:r>
              <a:endParaRPr lang="pl" sz="1400" dirty="0"/>
            </a:p>
          </p:txBody>
        </p:sp>
        <p:sp>
          <p:nvSpPr>
            <p:cNvPr id="153" name="TextBox 152">
              <a:extLst>
                <a:ext uri="{FF2B5EF4-FFF2-40B4-BE49-F238E27FC236}">
                  <a16:creationId xmlns:a16="http://schemas.microsoft.com/office/drawing/2014/main" id="{B4B2FCD2-003B-44D5-85E0-DB04090C99F8}"/>
                </a:ext>
              </a:extLst>
            </p:cNvPr>
            <p:cNvSpPr txBox="1"/>
            <p:nvPr/>
          </p:nvSpPr>
          <p:spPr>
            <a:xfrm>
              <a:off x="2436946" y="5620687"/>
              <a:ext cx="2194560" cy="323165"/>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l" rtl="0"/>
              <a:r>
                <a:rPr lang="pl" sz="1500" b="1" i="0" u="none" baseline="0">
                  <a:solidFill>
                    <a:schemeClr val="bg1"/>
                  </a:solidFill>
                </a:rPr>
                <a:t>Ocena punktowa ACQ-6:</a:t>
              </a:r>
            </a:p>
          </p:txBody>
        </p:sp>
      </p:grpSp>
    </p:spTree>
    <p:extLst>
      <p:ext uri="{BB962C8B-B14F-4D97-AF65-F5344CB8AC3E}">
        <p14:creationId xmlns:p14="http://schemas.microsoft.com/office/powerpoint/2010/main" val="9467203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7626F4-DADB-42E8-9236-4412BA096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0" y="1861313"/>
            <a:ext cx="3712591" cy="3451076"/>
          </a:xfrm>
          <a:prstGeom prst="rect">
            <a:avLst/>
          </a:prstGeom>
        </p:spPr>
      </p:pic>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a:xfrm>
            <a:off x="0" y="6591300"/>
            <a:ext cx="487680" cy="266700"/>
          </a:xfrm>
        </p:spPr>
        <p:txBody>
          <a:bodyPr/>
          <a:lstStyle/>
          <a:p>
            <a:pPr lvl="0" algn="r" rtl="0"/>
            <a:fld id="{3C4F54F3-C349-4609-AFEE-01462D5C7942}" type="slidenum">
              <a:rPr/>
              <a:pPr lvl="0" algn="r" rtl="0"/>
              <a:t>16</a:t>
            </a:fld>
            <a:endParaRPr lang="pl" noProof="0" dirty="0"/>
          </a:p>
        </p:txBody>
      </p:sp>
      <p:sp>
        <p:nvSpPr>
          <p:cNvPr id="110" name="TextBox 109">
            <a:extLst>
              <a:ext uri="{FF2B5EF4-FFF2-40B4-BE49-F238E27FC236}">
                <a16:creationId xmlns:a16="http://schemas.microsoft.com/office/drawing/2014/main" id="{730FFF15-7428-4D29-B930-239D02FAB998}"/>
              </a:ext>
            </a:extLst>
          </p:cNvPr>
          <p:cNvSpPr txBox="1"/>
          <p:nvPr/>
        </p:nvSpPr>
        <p:spPr>
          <a:xfrm>
            <a:off x="2603863" y="1430587"/>
            <a:ext cx="90282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600" b="1" i="0" u="none" baseline="0" dirty="0">
                <a:solidFill>
                  <a:schemeClr val="accent2"/>
                </a:solidFill>
              </a:rPr>
              <a:t>Zmniejszenie o ponad</a:t>
            </a:r>
            <a:r>
              <a:rPr lang="pl" b="1" i="0" u="none" baseline="0" dirty="0">
                <a:solidFill>
                  <a:schemeClr val="accent2"/>
                </a:solidFill>
              </a:rPr>
              <a:t> </a:t>
            </a:r>
            <a:r>
              <a:rPr lang="pl" sz="2000" b="1" i="0" u="none" baseline="0" dirty="0">
                <a:solidFill>
                  <a:schemeClr val="accent2"/>
                </a:solidFill>
              </a:rPr>
              <a:t>90%</a:t>
            </a:r>
            <a:r>
              <a:rPr lang="pl" b="1" i="0" u="none" baseline="0" dirty="0">
                <a:solidFill>
                  <a:schemeClr val="accent2"/>
                </a:solidFill>
              </a:rPr>
              <a:t> </a:t>
            </a:r>
            <a:r>
              <a:rPr lang="pl" sz="1600" b="1" i="0" u="none" baseline="0" dirty="0">
                <a:solidFill>
                  <a:schemeClr val="accent2"/>
                </a:solidFill>
              </a:rPr>
              <a:t>łącznie oraz pod względem zaostrzeń ciężkiej astmy przy stosowaniu benralizumabu</a:t>
            </a:r>
            <a:r>
              <a:rPr lang="pl" sz="1600" b="1" i="0" u="none" baseline="30000" dirty="0">
                <a:solidFill>
                  <a:schemeClr val="accent2"/>
                </a:solidFill>
              </a:rPr>
              <a:t>1,2</a:t>
            </a:r>
            <a:endParaRPr kumimoji="0" lang="pl" sz="1600" b="1" i="0" u="none" kern="1200" cap="none" spc="0" normalizeH="0" baseline="0" noProof="0" dirty="0">
              <a:ln>
                <a:noFill/>
              </a:ln>
              <a:solidFill>
                <a:schemeClr val="accent2"/>
              </a:solidFill>
              <a:effectLst/>
              <a:uLnTx/>
              <a:uFillTx/>
              <a:ea typeface="+mn-ea"/>
              <a:cs typeface="+mn-cs"/>
            </a:endParaRPr>
          </a:p>
        </p:txBody>
      </p:sp>
      <p:pic>
        <p:nvPicPr>
          <p:cNvPr id="26" name="Picture 2" descr="Vector of Italian flag.">
            <a:extLst>
              <a:ext uri="{FF2B5EF4-FFF2-40B4-BE49-F238E27FC236}">
                <a16:creationId xmlns:a16="http://schemas.microsoft.com/office/drawing/2014/main" id="{752B8B4F-87BA-4BC9-810E-5A8C35F459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0" y="-4"/>
            <a:ext cx="1683127" cy="818639"/>
          </a:xfrm>
          <a:prstGeom prst="rtTriangle">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lamp, knife, light&#10;&#10;Description automatically generated">
            <a:extLst>
              <a:ext uri="{FF2B5EF4-FFF2-40B4-BE49-F238E27FC236}">
                <a16:creationId xmlns:a16="http://schemas.microsoft.com/office/drawing/2014/main" id="{D901D473-3C81-4A86-BBE1-149DCF71EA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grpSp>
        <p:nvGrpSpPr>
          <p:cNvPr id="101" name="Group 100">
            <a:extLst>
              <a:ext uri="{FF2B5EF4-FFF2-40B4-BE49-F238E27FC236}">
                <a16:creationId xmlns:a16="http://schemas.microsoft.com/office/drawing/2014/main" id="{8B46B81E-781B-4749-9D6C-903C8118619A}"/>
              </a:ext>
            </a:extLst>
          </p:cNvPr>
          <p:cNvGrpSpPr/>
          <p:nvPr/>
        </p:nvGrpSpPr>
        <p:grpSpPr>
          <a:xfrm>
            <a:off x="7585875" y="2032189"/>
            <a:ext cx="4529159" cy="3092668"/>
            <a:chOff x="-6715077" y="481085"/>
            <a:chExt cx="6095447" cy="3867274"/>
          </a:xfrm>
        </p:grpSpPr>
        <p:sp>
          <p:nvSpPr>
            <p:cNvPr id="102" name="TextBox 101">
              <a:extLst>
                <a:ext uri="{FF2B5EF4-FFF2-40B4-BE49-F238E27FC236}">
                  <a16:creationId xmlns:a16="http://schemas.microsoft.com/office/drawing/2014/main" id="{1E5FF53F-4CFA-409D-9CF0-07DCA9DE9ECD}"/>
                </a:ext>
              </a:extLst>
            </p:cNvPr>
            <p:cNvSpPr txBox="1"/>
            <p:nvPr/>
          </p:nvSpPr>
          <p:spPr>
            <a:xfrm>
              <a:off x="-5558596" y="3539321"/>
              <a:ext cx="997130" cy="577296"/>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Otyłość, </a:t>
              </a:r>
              <a:br>
                <a:rPr lang="pl" sz="1200" b="1">
                  <a:cs typeface="Arial" panose="020B0604020202020204" pitchFamily="34" charset="0"/>
                </a:rPr>
              </a:br>
              <a:r>
                <a:rPr lang="pl"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n=32</a:t>
              </a:r>
              <a:endParaRPr kumimoji="0" lang="pl" sz="1200" b="1" i="0" u="none" strike="noStrike" kern="1200" cap="none" spc="0" normalizeH="0" baseline="0" noProof="0" dirty="0">
                <a:ln>
                  <a:noFill/>
                </a:ln>
                <a:effectLst/>
                <a:uLnTx/>
                <a:uFillTx/>
                <a:cs typeface="Arial" panose="020B0604020202020204" pitchFamily="34" charset="0"/>
              </a:endParaRPr>
            </a:p>
          </p:txBody>
        </p:sp>
        <p:sp>
          <p:nvSpPr>
            <p:cNvPr id="103" name="TextBox 102">
              <a:extLst>
                <a:ext uri="{FF2B5EF4-FFF2-40B4-BE49-F238E27FC236}">
                  <a16:creationId xmlns:a16="http://schemas.microsoft.com/office/drawing/2014/main" id="{0B86B14B-18CE-4A4C-8B41-A176890DE1D7}"/>
                </a:ext>
              </a:extLst>
            </p:cNvPr>
            <p:cNvSpPr txBox="1"/>
            <p:nvPr/>
          </p:nvSpPr>
          <p:spPr>
            <a:xfrm>
              <a:off x="-4063686" y="3525500"/>
              <a:ext cx="1493324" cy="577296"/>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 nadwagą, </a:t>
              </a:r>
              <a:br>
                <a:rPr kumimoji="0" lang="pl" sz="1200" b="1" i="0" u="none" strike="noStrike" kern="1200" cap="none" spc="0" normalizeH="0" baseline="0">
                  <a:ln>
                    <a:noFill/>
                  </a:ln>
                  <a:effectLst/>
                  <a:uLnTx/>
                  <a:uFillTx/>
                  <a:cs typeface="Arial" panose="020B0604020202020204" pitchFamily="34" charset="0"/>
                </a:rPr>
              </a:br>
              <a:r>
                <a:rPr kumimoji="0" lang="pl" sz="1200" b="1" i="0" u="none" strike="noStrike" kern="1200" cap="none" spc="0" normalizeH="0" baseline="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n=77</a:t>
              </a:r>
            </a:p>
          </p:txBody>
        </p:sp>
        <p:sp>
          <p:nvSpPr>
            <p:cNvPr id="104" name="TextBox 103">
              <a:extLst>
                <a:ext uri="{FF2B5EF4-FFF2-40B4-BE49-F238E27FC236}">
                  <a16:creationId xmlns:a16="http://schemas.microsoft.com/office/drawing/2014/main" id="{930EF215-0E48-46ED-BB7B-4D19949B143F}"/>
                </a:ext>
              </a:extLst>
            </p:cNvPr>
            <p:cNvSpPr txBox="1"/>
            <p:nvPr/>
          </p:nvSpPr>
          <p:spPr>
            <a:xfrm>
              <a:off x="-2677157" y="3540144"/>
              <a:ext cx="2040085" cy="808215"/>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Waga prawidłowa/</a:t>
              </a:r>
              <a:b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br>
              <a: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niedowaga, </a:t>
              </a:r>
              <a:br>
                <a:rPr kumimoji="0" lang="pl" sz="1200" b="1" i="0" u="none" strike="noStrike" kern="1200" cap="none" spc="0" normalizeH="0" baseline="0" dirty="0">
                  <a:ln>
                    <a:noFill/>
                  </a:ln>
                  <a:effectLst/>
                  <a:uLnTx/>
                  <a:uFillTx/>
                  <a:cs typeface="Arial" panose="020B0604020202020204" pitchFamily="34" charset="0"/>
                </a:rPr>
              </a:br>
              <a: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n=65</a:t>
              </a:r>
            </a:p>
          </p:txBody>
        </p:sp>
        <p:cxnSp>
          <p:nvCxnSpPr>
            <p:cNvPr id="105" name="Connector: Elbow 104">
              <a:extLst>
                <a:ext uri="{FF2B5EF4-FFF2-40B4-BE49-F238E27FC236}">
                  <a16:creationId xmlns:a16="http://schemas.microsoft.com/office/drawing/2014/main" id="{BAB73ACE-F896-4C53-878F-2EA9F5E33E95}"/>
                </a:ext>
              </a:extLst>
            </p:cNvPr>
            <p:cNvCxnSpPr/>
            <p:nvPr/>
          </p:nvCxnSpPr>
          <p:spPr>
            <a:xfrm rot="16200000" flipH="1">
              <a:off x="-5849713" y="2052037"/>
              <a:ext cx="1600795" cy="615310"/>
            </a:xfrm>
            <a:prstGeom prst="bentConnector3">
              <a:avLst>
                <a:gd name="adj1" fmla="val -699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D3F7E839-21DA-4F8A-8FD4-F242632E692B}"/>
                </a:ext>
              </a:extLst>
            </p:cNvPr>
            <p:cNvCxnSpPr>
              <a:cxnSpLocks/>
            </p:cNvCxnSpPr>
            <p:nvPr/>
          </p:nvCxnSpPr>
          <p:spPr>
            <a:xfrm rot="16200000" flipH="1">
              <a:off x="-4170615" y="2044993"/>
              <a:ext cx="1600795" cy="615310"/>
            </a:xfrm>
            <a:prstGeom prst="bentConnector3">
              <a:avLst>
                <a:gd name="adj1" fmla="val -528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AE8AC222-8EEF-4317-921D-9F3678B94EB2}"/>
                </a:ext>
              </a:extLst>
            </p:cNvPr>
            <p:cNvCxnSpPr>
              <a:cxnSpLocks/>
            </p:cNvCxnSpPr>
            <p:nvPr/>
          </p:nvCxnSpPr>
          <p:spPr>
            <a:xfrm rot="16200000" flipH="1">
              <a:off x="-2664184" y="1939977"/>
              <a:ext cx="1943822" cy="553779"/>
            </a:xfrm>
            <a:prstGeom prst="bentConnector3">
              <a:avLst>
                <a:gd name="adj1" fmla="val -4589"/>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9" name="Content Placeholder 11">
              <a:extLst>
                <a:ext uri="{FF2B5EF4-FFF2-40B4-BE49-F238E27FC236}">
                  <a16:creationId xmlns:a16="http://schemas.microsoft.com/office/drawing/2014/main" id="{F384917A-966C-4CAF-8583-3C0A0FA56F59}"/>
                </a:ext>
              </a:extLst>
            </p:cNvPr>
            <p:cNvGraphicFramePr>
              <a:graphicFrameLocks/>
            </p:cNvGraphicFramePr>
            <p:nvPr>
              <p:extLst>
                <p:ext uri="{D42A27DB-BD31-4B8C-83A1-F6EECF244321}">
                  <p14:modId xmlns:p14="http://schemas.microsoft.com/office/powerpoint/2010/main" val="28364156"/>
                </p:ext>
              </p:extLst>
            </p:nvPr>
          </p:nvGraphicFramePr>
          <p:xfrm>
            <a:off x="-6715077" y="481085"/>
            <a:ext cx="6095447" cy="3766118"/>
          </p:xfrm>
          <a:graphic>
            <a:graphicData uri="http://schemas.openxmlformats.org/drawingml/2006/chart">
              <c:chart xmlns:c="http://schemas.openxmlformats.org/drawingml/2006/chart" xmlns:r="http://schemas.openxmlformats.org/officeDocument/2006/relationships" r:id="rId7"/>
            </a:graphicData>
          </a:graphic>
        </p:graphicFrame>
        <p:sp>
          <p:nvSpPr>
            <p:cNvPr id="111" name="Rectangle: Rounded Corners 110">
              <a:extLst>
                <a:ext uri="{FF2B5EF4-FFF2-40B4-BE49-F238E27FC236}">
                  <a16:creationId xmlns:a16="http://schemas.microsoft.com/office/drawing/2014/main" id="{E333D3B5-FC93-412C-B32B-4650A682E760}"/>
                </a:ext>
              </a:extLst>
            </p:cNvPr>
            <p:cNvSpPr/>
            <p:nvPr/>
          </p:nvSpPr>
          <p:spPr>
            <a:xfrm>
              <a:off x="-1712783" y="1262848"/>
              <a:ext cx="909731"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r>
                <a:rPr lang="pl" sz="1400" b="1" i="0" u="none" baseline="0" dirty="0">
                  <a:solidFill>
                    <a:schemeClr val="accent1"/>
                  </a:solidFill>
                </a:rPr>
                <a:t>97 </a:t>
              </a: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p>
          </p:txBody>
        </p:sp>
        <p:sp>
          <p:nvSpPr>
            <p:cNvPr id="112" name="Rectangle: Rounded Corners 111">
              <a:extLst>
                <a:ext uri="{FF2B5EF4-FFF2-40B4-BE49-F238E27FC236}">
                  <a16:creationId xmlns:a16="http://schemas.microsoft.com/office/drawing/2014/main" id="{CECBD543-62F5-413C-9A37-A8B22F72A4FA}"/>
                </a:ext>
              </a:extLst>
            </p:cNvPr>
            <p:cNvSpPr/>
            <p:nvPr/>
          </p:nvSpPr>
          <p:spPr>
            <a:xfrm>
              <a:off x="-3360459" y="1573570"/>
              <a:ext cx="972844"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r>
                <a:rPr lang="pl" sz="1400" b="1" i="0" u="none" baseline="0" dirty="0">
                  <a:solidFill>
                    <a:schemeClr val="accent1"/>
                  </a:solidFill>
                </a:rPr>
                <a:t>91,1 </a:t>
              </a: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p>
          </p:txBody>
        </p:sp>
        <p:sp>
          <p:nvSpPr>
            <p:cNvPr id="113" name="Rectangle: Rounded Corners 112">
              <a:extLst>
                <a:ext uri="{FF2B5EF4-FFF2-40B4-BE49-F238E27FC236}">
                  <a16:creationId xmlns:a16="http://schemas.microsoft.com/office/drawing/2014/main" id="{2AC3AD16-CBA6-4B25-9B57-783C812F9314}"/>
                </a:ext>
              </a:extLst>
            </p:cNvPr>
            <p:cNvSpPr/>
            <p:nvPr/>
          </p:nvSpPr>
          <p:spPr>
            <a:xfrm>
              <a:off x="-4990931" y="1588024"/>
              <a:ext cx="997130"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r>
                <a:rPr lang="pl" sz="1400" b="1" i="0" u="none" baseline="0" dirty="0">
                  <a:solidFill>
                    <a:schemeClr val="accent1"/>
                  </a:solidFill>
                </a:rPr>
                <a:t>92,9 </a:t>
              </a: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p>
          </p:txBody>
        </p:sp>
      </p:grpSp>
      <p:grpSp>
        <p:nvGrpSpPr>
          <p:cNvPr id="42" name="Group 41">
            <a:extLst>
              <a:ext uri="{FF2B5EF4-FFF2-40B4-BE49-F238E27FC236}">
                <a16:creationId xmlns:a16="http://schemas.microsoft.com/office/drawing/2014/main" id="{0D6371B5-2F0A-4DCE-915D-E5F00C85A439}"/>
              </a:ext>
            </a:extLst>
          </p:cNvPr>
          <p:cNvGrpSpPr/>
          <p:nvPr/>
        </p:nvGrpSpPr>
        <p:grpSpPr>
          <a:xfrm>
            <a:off x="10801350" y="-3461"/>
            <a:ext cx="1390650" cy="1475822"/>
            <a:chOff x="10801350" y="-3461"/>
            <a:chExt cx="1390650" cy="1475822"/>
          </a:xfrm>
        </p:grpSpPr>
        <p:grpSp>
          <p:nvGrpSpPr>
            <p:cNvPr id="43" name="Group 42">
              <a:extLst>
                <a:ext uri="{FF2B5EF4-FFF2-40B4-BE49-F238E27FC236}">
                  <a16:creationId xmlns:a16="http://schemas.microsoft.com/office/drawing/2014/main" id="{5F1C1017-11A1-49BB-A377-2341C375ACCE}"/>
                </a:ext>
              </a:extLst>
            </p:cNvPr>
            <p:cNvGrpSpPr/>
            <p:nvPr/>
          </p:nvGrpSpPr>
          <p:grpSpPr>
            <a:xfrm>
              <a:off x="10801350" y="-3461"/>
              <a:ext cx="1390650" cy="1475371"/>
              <a:chOff x="10796843" y="1905"/>
              <a:chExt cx="1390650" cy="1428814"/>
            </a:xfrm>
          </p:grpSpPr>
          <p:sp>
            <p:nvSpPr>
              <p:cNvPr id="45" name="TextBox 44">
                <a:extLst>
                  <a:ext uri="{FF2B5EF4-FFF2-40B4-BE49-F238E27FC236}">
                    <a16:creationId xmlns:a16="http://schemas.microsoft.com/office/drawing/2014/main" id="{A97017B7-3987-4E3C-8C4D-BCD19D0D94F8}"/>
                  </a:ext>
                </a:extLst>
              </p:cNvPr>
              <p:cNvSpPr txBox="1"/>
              <p:nvPr/>
            </p:nvSpPr>
            <p:spPr>
              <a:xfrm rot="10800000">
                <a:off x="10796843" y="1905"/>
                <a:ext cx="1390650" cy="1151210"/>
              </a:xfrm>
              <a:prstGeom prst="rect">
                <a:avLst/>
              </a:prstGeom>
              <a:solidFill>
                <a:schemeClr val="accent2">
                  <a:alpha val="85098"/>
                </a:schemeClr>
              </a:solidFill>
            </p:spPr>
            <p:txBody>
              <a:bodyPr wrap="square" rtlCol="0">
                <a:spAutoFit/>
              </a:bodyPr>
              <a:lstStyle/>
              <a:p>
                <a:endParaRPr lang="pl" dirty="0"/>
              </a:p>
            </p:txBody>
          </p:sp>
          <p:sp>
            <p:nvSpPr>
              <p:cNvPr id="46" name="TextBox 45">
                <a:extLst>
                  <a:ext uri="{FF2B5EF4-FFF2-40B4-BE49-F238E27FC236}">
                    <a16:creationId xmlns:a16="http://schemas.microsoft.com/office/drawing/2014/main" id="{60DCDB8C-6E7A-434A-8612-38A821E0C394}"/>
                  </a:ext>
                </a:extLst>
              </p:cNvPr>
              <p:cNvSpPr txBox="1"/>
              <p:nvPr/>
            </p:nvSpPr>
            <p:spPr>
              <a:xfrm>
                <a:off x="10796843" y="1076501"/>
                <a:ext cx="1390650" cy="354218"/>
              </a:xfrm>
              <a:prstGeom prst="rect">
                <a:avLst/>
              </a:prstGeom>
              <a:solidFill>
                <a:schemeClr val="bg1">
                  <a:lumMod val="95000"/>
                </a:schemeClr>
              </a:solidFill>
            </p:spPr>
            <p:txBody>
              <a:bodyPr wrap="square" rtlCol="0">
                <a:spAutoFit/>
              </a:bodyPr>
              <a:lstStyle/>
              <a:p>
                <a:pPr algn="ctr" rtl="0"/>
                <a:endParaRPr lang="pl" sz="1200" b="1" dirty="0">
                  <a:solidFill>
                    <a:schemeClr val="accent1"/>
                  </a:solidFill>
                </a:endParaRPr>
              </a:p>
            </p:txBody>
          </p:sp>
        </p:grpSp>
        <p:pic>
          <p:nvPicPr>
            <p:cNvPr id="44" name="Picture 43">
              <a:extLst>
                <a:ext uri="{FF2B5EF4-FFF2-40B4-BE49-F238E27FC236}">
                  <a16:creationId xmlns:a16="http://schemas.microsoft.com/office/drawing/2014/main" id="{F9542502-ED97-41BB-9D89-2F51B2BC5A2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85582" y="1156263"/>
              <a:ext cx="1222186" cy="316098"/>
            </a:xfrm>
            <a:prstGeom prst="rect">
              <a:avLst/>
            </a:prstGeom>
            <a:noFill/>
          </p:spPr>
        </p:pic>
      </p:grpSp>
      <p:pic>
        <p:nvPicPr>
          <p:cNvPr id="95" name="Picture 94" descr="home_icon.png">
            <a:hlinkClick r:id="rId9"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10"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17" name="Text Placeholder 16">
            <a:extLst>
              <a:ext uri="{FF2B5EF4-FFF2-40B4-BE49-F238E27FC236}">
                <a16:creationId xmlns:a16="http://schemas.microsoft.com/office/drawing/2014/main" id="{35C27574-8881-4F5A-914A-75F70976FB6F}"/>
              </a:ext>
            </a:extLst>
          </p:cNvPr>
          <p:cNvSpPr>
            <a:spLocks noGrp="1"/>
          </p:cNvSpPr>
          <p:nvPr>
            <p:ph type="body" sz="quarter" idx="13"/>
          </p:nvPr>
        </p:nvSpPr>
        <p:spPr>
          <a:xfrm>
            <a:off x="401013" y="5852160"/>
            <a:ext cx="11122744" cy="1005840"/>
          </a:xfrm>
        </p:spPr>
        <p:txBody>
          <a:bodyPr>
            <a:noAutofit/>
          </a:bodyPr>
          <a:lstStyle/>
          <a:p>
            <a:pPr algn="l" rtl="0"/>
            <a:r>
              <a:rPr lang="pl" b="0" i="0" u="none" strike="noStrike" baseline="0"/>
              <a:t>Uwaga: </a:t>
            </a:r>
            <a:r>
              <a:rPr lang="pl" b="1" i="0" u="none" strike="noStrike" baseline="0"/>
              <a:t>ANANKE</a:t>
            </a:r>
            <a:r>
              <a:rPr lang="pl" b="0" i="0" u="none" strike="noStrike" baseline="0"/>
              <a:t> jest częścią globalnego programu XALOC firmy AstraZeneca, oceniającego dowody z rzeczywistej praktyki dla benralizumabu.</a:t>
            </a:r>
            <a:r>
              <a:rPr lang="pl" b="0" i="0" u="none" strike="noStrike" baseline="30000"/>
              <a:t>1</a:t>
            </a:r>
            <a:r>
              <a:rPr lang="pl" b="0" i="0" u="none" strike="noStrike" baseline="0"/>
              <a:t> Pacjenci byli stratyfikowani według BMI: waga prawidłowa/niedowaga (BMI &lt;25), nadwaga (BMI 25-29) i otyłość (BMI ≥30).</a:t>
            </a:r>
            <a:r>
              <a:rPr lang="pl" b="0" i="0" u="none" strike="noStrike" baseline="30000"/>
              <a:t>2</a:t>
            </a:r>
            <a:r>
              <a:rPr lang="pl" b="0" i="0" u="none" baseline="0"/>
              <a:t> </a:t>
            </a:r>
            <a:r>
              <a:rPr lang="pl" b="0" i="1" u="none" baseline="0"/>
              <a:t>Ciężkie zaostrzenia były zdefiniowane jako</a:t>
            </a:r>
            <a:r>
              <a:rPr lang="pl" b="0" i="0" u="none" baseline="0"/>
              <a:t> </a:t>
            </a:r>
            <a:r>
              <a:rPr lang="pl" b="0" i="0" u="none" strike="noStrike" baseline="0"/>
              <a:t>nasilenie astmy, które prowadziło do jednego z poniższych: stosowania ogólnoustrojowych kortykosteroidów przez ≥3 dni lub przejściowego zwiększenia stałej podstawowej dawki OCS, wizyty na oddziale ratunkowym lub opieki doraźnej (&lt;24 godz.) w związku z astmą, która wymagała zastosowania ogólnoustrojowych kortykosteroidów, lub hospitalizacji (≥24 godz.) w związku z astmą.</a:t>
            </a:r>
          </a:p>
          <a:p>
            <a:pPr algn="l" rtl="0"/>
            <a:r>
              <a:rPr lang="pl" sz="900" b="0" i="0" u="none" strike="noStrike" baseline="0"/>
              <a:t>AER = częstość występowania zaostrzeń w skali roku; BL = ocena wyjściowa; BMI = wskaźnik masy ciała; ED = oddział ratunkowy; MCID = minimalna istotna klinicznie różnica; SEA = ciężka astma eozynofilowa.</a:t>
            </a:r>
            <a:endParaRPr lang="pl" sz="900" dirty="0"/>
          </a:p>
          <a:p>
            <a:pPr algn="l" rtl="0"/>
            <a:r>
              <a:rPr lang="pl" sz="900" b="0" i="0" u="none" baseline="0"/>
              <a:t>1. Menzella F et al. Artykuł i informacje uzupełniające. </a:t>
            </a:r>
            <a:r>
              <a:rPr lang="pl" sz="900" b="0" i="1" u="none" baseline="0">
                <a:effectLst/>
              </a:rPr>
              <a:t>Respir Res. </a:t>
            </a:r>
            <a:r>
              <a:rPr lang="pl" sz="900" b="0" i="0" u="none" baseline="0">
                <a:effectLst/>
              </a:rPr>
              <a:t>2022;23:36; 2. </a:t>
            </a:r>
            <a:r>
              <a:rPr lang="pl" sz="900" b="0" i="0" u="none" baseline="0"/>
              <a:t>Menzella F et al. Plakat przedstawiony podczas </a:t>
            </a:r>
            <a:r>
              <a:rPr lang="pl" sz="900" b="0" i="0" u="none" strike="noStrike" baseline="0"/>
              <a:t>Międzynarodowego Dorocznego Kongresu ERS; 5-8 września 2021 r.</a:t>
            </a:r>
            <a:r>
              <a:rPr lang="pl" sz="900" b="0" i="0" u="none" baseline="0"/>
              <a:t> Plakat 066. </a:t>
            </a:r>
          </a:p>
        </p:txBody>
      </p:sp>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487680" y="237596"/>
            <a:ext cx="11277600" cy="800099"/>
          </a:xfrm>
        </p:spPr>
        <p:txBody>
          <a:bodyPr>
            <a:normAutofit fontScale="90000"/>
          </a:bodyPr>
          <a:lstStyle/>
          <a:p>
            <a:pPr algn="l" rtl="0"/>
            <a:br>
              <a:rPr lang="pl" dirty="0"/>
            </a:br>
            <a:r>
              <a:rPr lang="pl" b="1" i="0" u="none" baseline="0" dirty="0"/>
              <a:t>ANANKE: Benralizumab znacznie zmniejszył częstość zaostrzeń </a:t>
            </a:r>
            <a:br>
              <a:rPr lang="pl" dirty="0"/>
            </a:br>
            <a:r>
              <a:rPr lang="pl" b="1" i="0" u="none" baseline="0" dirty="0"/>
              <a:t>i umożliwił lepszą kontrolę astmy niezależnie od BMI</a:t>
            </a:r>
            <a:endParaRPr lang="pl" dirty="0"/>
          </a:p>
        </p:txBody>
      </p:sp>
      <p:grpSp>
        <p:nvGrpSpPr>
          <p:cNvPr id="38" name="Group 37">
            <a:extLst>
              <a:ext uri="{FF2B5EF4-FFF2-40B4-BE49-F238E27FC236}">
                <a16:creationId xmlns:a16="http://schemas.microsoft.com/office/drawing/2014/main" id="{BA660ED0-3FAF-4CDC-81DF-4826D62024EB}"/>
              </a:ext>
            </a:extLst>
          </p:cNvPr>
          <p:cNvGrpSpPr/>
          <p:nvPr/>
        </p:nvGrpSpPr>
        <p:grpSpPr>
          <a:xfrm>
            <a:off x="2476984" y="5263022"/>
            <a:ext cx="9195949" cy="638594"/>
            <a:chOff x="2427710" y="5431379"/>
            <a:chExt cx="9195949" cy="638594"/>
          </a:xfrm>
        </p:grpSpPr>
        <p:sp>
          <p:nvSpPr>
            <p:cNvPr id="37" name="Rectangle 36">
              <a:extLst>
                <a:ext uri="{FF2B5EF4-FFF2-40B4-BE49-F238E27FC236}">
                  <a16:creationId xmlns:a16="http://schemas.microsoft.com/office/drawing/2014/main" id="{DD52F97F-8E1C-4458-8806-8DD0D83EB085}"/>
                </a:ext>
              </a:extLst>
            </p:cNvPr>
            <p:cNvSpPr/>
            <p:nvPr/>
          </p:nvSpPr>
          <p:spPr>
            <a:xfrm>
              <a:off x="2427710" y="5431379"/>
              <a:ext cx="9195949" cy="6385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8" name="TextBox 67">
              <a:extLst>
                <a:ext uri="{FF2B5EF4-FFF2-40B4-BE49-F238E27FC236}">
                  <a16:creationId xmlns:a16="http://schemas.microsoft.com/office/drawing/2014/main" id="{4698C8BC-67A1-4BFA-8DCA-5D40572C3C0B}"/>
                </a:ext>
              </a:extLst>
            </p:cNvPr>
            <p:cNvSpPr txBox="1"/>
            <p:nvPr/>
          </p:nvSpPr>
          <p:spPr>
            <a:xfrm>
              <a:off x="4625516" y="5515581"/>
              <a:ext cx="6966776" cy="446276"/>
            </a:xfrm>
            <a:prstGeom prst="rect">
              <a:avLst/>
            </a:prstGeom>
            <a:noFill/>
          </p:spPr>
          <p:txBody>
            <a:bodyPr wrap="square">
              <a:spAutoFit/>
            </a:bodyPr>
            <a:lstStyle/>
            <a:p>
              <a:pPr algn="l" rtl="0"/>
              <a:r>
                <a:rPr lang="pl" sz="1150" b="0" i="0" u="none" baseline="0" dirty="0"/>
                <a:t>Poprawę przy stosowaniu benralizumabu obserwowano niezależnie od wyjściowego BMI</a:t>
              </a:r>
            </a:p>
            <a:p>
              <a:pPr marL="182880" indent="-182880" algn="l" rtl="0">
                <a:buFont typeface="Arial" panose="020B0604020202020204" pitchFamily="34" charset="0"/>
                <a:buChar char="•"/>
              </a:pPr>
              <a:r>
                <a:rPr lang="pl" sz="1150" b="0" i="0" u="none" strike="noStrike" baseline="0" dirty="0"/>
                <a:t>MCID 20 osiągnięta we wszystkich grupach:</a:t>
              </a:r>
              <a:r>
                <a:rPr lang="pl" sz="1150" b="0" i="0" u="none" baseline="0" dirty="0"/>
                <a:t> otyłość, 81,1%; nadwaga, 76,7%; waga prawidłowa, 72%</a:t>
              </a:r>
            </a:p>
          </p:txBody>
        </p:sp>
        <p:sp>
          <p:nvSpPr>
            <p:cNvPr id="36" name="TextBox 35">
              <a:extLst>
                <a:ext uri="{FF2B5EF4-FFF2-40B4-BE49-F238E27FC236}">
                  <a16:creationId xmlns:a16="http://schemas.microsoft.com/office/drawing/2014/main" id="{ECC62593-88A3-4217-AB85-0C8A5EC52102}"/>
                </a:ext>
              </a:extLst>
            </p:cNvPr>
            <p:cNvSpPr txBox="1"/>
            <p:nvPr/>
          </p:nvSpPr>
          <p:spPr>
            <a:xfrm>
              <a:off x="2430956" y="5589094"/>
              <a:ext cx="2194560" cy="323165"/>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l" rtl="0"/>
              <a:r>
                <a:rPr lang="pl" sz="1500" b="1" i="0" u="none" baseline="0">
                  <a:solidFill>
                    <a:schemeClr val="bg1"/>
                  </a:solidFill>
                </a:rPr>
                <a:t>Badanie kontrolne astmy:</a:t>
              </a:r>
              <a:r>
                <a:rPr lang="pl" sz="1500" b="1" i="0" u="none" baseline="30000">
                  <a:solidFill>
                    <a:schemeClr val="bg1"/>
                  </a:solidFill>
                </a:rPr>
                <a:t>2</a:t>
              </a:r>
              <a:endParaRPr lang="pl" sz="1500" b="1" dirty="0">
                <a:solidFill>
                  <a:schemeClr val="bg1"/>
                </a:solidFill>
              </a:endParaRPr>
            </a:p>
          </p:txBody>
        </p:sp>
      </p:grpSp>
      <p:grpSp>
        <p:nvGrpSpPr>
          <p:cNvPr id="40" name="Group 39">
            <a:extLst>
              <a:ext uri="{FF2B5EF4-FFF2-40B4-BE49-F238E27FC236}">
                <a16:creationId xmlns:a16="http://schemas.microsoft.com/office/drawing/2014/main" id="{2051E7F4-37F4-4353-BD19-C4DDBD4411D6}"/>
              </a:ext>
            </a:extLst>
          </p:cNvPr>
          <p:cNvGrpSpPr/>
          <p:nvPr/>
        </p:nvGrpSpPr>
        <p:grpSpPr>
          <a:xfrm>
            <a:off x="3331115" y="2032189"/>
            <a:ext cx="4546601" cy="3092010"/>
            <a:chOff x="-6715077" y="481085"/>
            <a:chExt cx="6118921" cy="3866451"/>
          </a:xfrm>
        </p:grpSpPr>
        <p:sp>
          <p:nvSpPr>
            <p:cNvPr id="83" name="TextBox 82">
              <a:extLst>
                <a:ext uri="{FF2B5EF4-FFF2-40B4-BE49-F238E27FC236}">
                  <a16:creationId xmlns:a16="http://schemas.microsoft.com/office/drawing/2014/main" id="{AF367047-7D4E-46AC-854F-3DC6D677D6EC}"/>
                </a:ext>
              </a:extLst>
            </p:cNvPr>
            <p:cNvSpPr txBox="1"/>
            <p:nvPr/>
          </p:nvSpPr>
          <p:spPr>
            <a:xfrm>
              <a:off x="-5558596" y="3539321"/>
              <a:ext cx="997130" cy="577296"/>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Otyłość, </a:t>
              </a:r>
              <a:br>
                <a:rPr lang="pl" sz="1200" b="1">
                  <a:cs typeface="Arial" panose="020B0604020202020204" pitchFamily="34" charset="0"/>
                </a:rPr>
              </a:br>
              <a:r>
                <a:rPr lang="pl" sz="12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n=32</a:t>
              </a:r>
              <a:endParaRPr kumimoji="0" lang="pl" sz="1200" b="1" i="0" u="none" strike="noStrike" kern="1200" cap="none" spc="0" normalizeH="0" baseline="0" noProof="0" dirty="0">
                <a:ln>
                  <a:noFill/>
                </a:ln>
                <a:effectLst/>
                <a:uLnTx/>
                <a:uFillTx/>
                <a:cs typeface="Arial" panose="020B0604020202020204" pitchFamily="34" charset="0"/>
              </a:endParaRPr>
            </a:p>
          </p:txBody>
        </p:sp>
        <p:sp>
          <p:nvSpPr>
            <p:cNvPr id="86" name="TextBox 85">
              <a:extLst>
                <a:ext uri="{FF2B5EF4-FFF2-40B4-BE49-F238E27FC236}">
                  <a16:creationId xmlns:a16="http://schemas.microsoft.com/office/drawing/2014/main" id="{BFC790A6-0FDF-4C70-BAFC-95E6E2609692}"/>
                </a:ext>
              </a:extLst>
            </p:cNvPr>
            <p:cNvSpPr txBox="1"/>
            <p:nvPr/>
          </p:nvSpPr>
          <p:spPr>
            <a:xfrm>
              <a:off x="-4063686" y="3525500"/>
              <a:ext cx="1493324" cy="577296"/>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 nadwagą, </a:t>
              </a:r>
              <a:br>
                <a:rPr kumimoji="0" lang="pl" sz="1200" b="1" i="0" u="none" strike="noStrike" kern="1200" cap="none" spc="0" normalizeH="0" baseline="0">
                  <a:ln>
                    <a:noFill/>
                  </a:ln>
                  <a:effectLst/>
                  <a:uLnTx/>
                  <a:uFillTx/>
                  <a:cs typeface="Arial" panose="020B0604020202020204" pitchFamily="34" charset="0"/>
                </a:rPr>
              </a:br>
              <a:r>
                <a:rPr kumimoji="0" lang="pl" sz="1200" b="1" i="0" u="none" strike="noStrike" kern="1200" cap="none" spc="0" normalizeH="0" baseline="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n=77</a:t>
              </a:r>
            </a:p>
          </p:txBody>
        </p:sp>
        <p:sp>
          <p:nvSpPr>
            <p:cNvPr id="88" name="TextBox 87">
              <a:extLst>
                <a:ext uri="{FF2B5EF4-FFF2-40B4-BE49-F238E27FC236}">
                  <a16:creationId xmlns:a16="http://schemas.microsoft.com/office/drawing/2014/main" id="{4721FF6E-4099-4630-A35A-A7689C2C77A0}"/>
                </a:ext>
              </a:extLst>
            </p:cNvPr>
            <p:cNvSpPr txBox="1"/>
            <p:nvPr/>
          </p:nvSpPr>
          <p:spPr>
            <a:xfrm>
              <a:off x="-2636241" y="3539322"/>
              <a:ext cx="2040085" cy="808214"/>
            </a:xfrm>
            <a:prstGeom prst="rect">
              <a:avLst/>
            </a:prstGeom>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Waga prawidłowa/</a:t>
              </a:r>
              <a:b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br>
              <a: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niedowaga, </a:t>
              </a:r>
              <a:br>
                <a:rPr kumimoji="0" lang="pl" sz="1200" b="1" i="0" u="none" strike="noStrike" kern="1200" cap="none" spc="0" normalizeH="0" baseline="0" dirty="0">
                  <a:ln>
                    <a:noFill/>
                  </a:ln>
                  <a:effectLst/>
                  <a:uLnTx/>
                  <a:uFillTx/>
                  <a:cs typeface="Arial" panose="020B0604020202020204" pitchFamily="34" charset="0"/>
                </a:rPr>
              </a:br>
              <a:r>
                <a:rPr kumimoji="0" lang="pl" sz="1200" b="1" i="0" u="none" strike="noStrike" kern="1200" cap="none" spc="0" normalizeH="0" baseline="0" dirty="0">
                  <a:ln>
                    <a:noFill/>
                  </a:ln>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n=65</a:t>
              </a:r>
            </a:p>
          </p:txBody>
        </p:sp>
        <p:cxnSp>
          <p:nvCxnSpPr>
            <p:cNvPr id="90" name="Connector: Elbow 89">
              <a:extLst>
                <a:ext uri="{FF2B5EF4-FFF2-40B4-BE49-F238E27FC236}">
                  <a16:creationId xmlns:a16="http://schemas.microsoft.com/office/drawing/2014/main" id="{7137C575-5413-4D7B-A2E1-8B225A8B008A}"/>
                </a:ext>
              </a:extLst>
            </p:cNvPr>
            <p:cNvCxnSpPr/>
            <p:nvPr/>
          </p:nvCxnSpPr>
          <p:spPr>
            <a:xfrm rot="16200000" flipH="1">
              <a:off x="-5814066" y="2111505"/>
              <a:ext cx="1529501" cy="615310"/>
            </a:xfrm>
            <a:prstGeom prst="bentConnector3">
              <a:avLst>
                <a:gd name="adj1" fmla="val -1071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FF4BA0C3-657F-4EDD-A546-D723129606AE}"/>
                </a:ext>
              </a:extLst>
            </p:cNvPr>
            <p:cNvCxnSpPr>
              <a:cxnSpLocks/>
            </p:cNvCxnSpPr>
            <p:nvPr/>
          </p:nvCxnSpPr>
          <p:spPr>
            <a:xfrm rot="16200000" flipH="1">
              <a:off x="-4170615" y="2044993"/>
              <a:ext cx="1600795" cy="615310"/>
            </a:xfrm>
            <a:prstGeom prst="bentConnector3">
              <a:avLst>
                <a:gd name="adj1" fmla="val -1644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67DFD440-0D17-4B02-84C4-7040D8F5D1AC}"/>
                </a:ext>
              </a:extLst>
            </p:cNvPr>
            <p:cNvCxnSpPr>
              <a:cxnSpLocks/>
            </p:cNvCxnSpPr>
            <p:nvPr/>
          </p:nvCxnSpPr>
          <p:spPr>
            <a:xfrm rot="16200000" flipH="1">
              <a:off x="-2627523" y="1954472"/>
              <a:ext cx="1829480" cy="615310"/>
            </a:xfrm>
            <a:prstGeom prst="bentConnector3">
              <a:avLst>
                <a:gd name="adj1" fmla="val -8265"/>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3" name="Content Placeholder 11">
              <a:extLst>
                <a:ext uri="{FF2B5EF4-FFF2-40B4-BE49-F238E27FC236}">
                  <a16:creationId xmlns:a16="http://schemas.microsoft.com/office/drawing/2014/main" id="{FA33C8FC-8C5F-4894-B3D6-EE063BB66D7A}"/>
                </a:ext>
              </a:extLst>
            </p:cNvPr>
            <p:cNvGraphicFramePr>
              <a:graphicFrameLocks/>
            </p:cNvGraphicFramePr>
            <p:nvPr>
              <p:extLst>
                <p:ext uri="{D42A27DB-BD31-4B8C-83A1-F6EECF244321}">
                  <p14:modId xmlns:p14="http://schemas.microsoft.com/office/powerpoint/2010/main" val="1416985780"/>
                </p:ext>
              </p:extLst>
            </p:nvPr>
          </p:nvGraphicFramePr>
          <p:xfrm>
            <a:off x="-6715077" y="481085"/>
            <a:ext cx="6095446" cy="3766117"/>
          </p:xfrm>
          <a:graphic>
            <a:graphicData uri="http://schemas.openxmlformats.org/drawingml/2006/chart">
              <c:chart xmlns:c="http://schemas.openxmlformats.org/drawingml/2006/chart" xmlns:r="http://schemas.openxmlformats.org/officeDocument/2006/relationships" r:id="rId11"/>
            </a:graphicData>
          </a:graphic>
        </p:graphicFrame>
        <p:sp>
          <p:nvSpPr>
            <p:cNvPr id="79" name="Rectangle: Rounded Corners 78">
              <a:extLst>
                <a:ext uri="{FF2B5EF4-FFF2-40B4-BE49-F238E27FC236}">
                  <a16:creationId xmlns:a16="http://schemas.microsoft.com/office/drawing/2014/main" id="{8BAA487B-248A-491F-9963-245D016FD8F5}"/>
                </a:ext>
              </a:extLst>
            </p:cNvPr>
            <p:cNvSpPr/>
            <p:nvPr/>
          </p:nvSpPr>
          <p:spPr>
            <a:xfrm>
              <a:off x="-1712783" y="1262848"/>
              <a:ext cx="909731"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r>
                <a:rPr lang="pl" sz="1400" b="1" i="0" u="none" baseline="0" dirty="0">
                  <a:solidFill>
                    <a:schemeClr val="accent1"/>
                  </a:solidFill>
                </a:rPr>
                <a:t>96 </a:t>
              </a: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p>
          </p:txBody>
        </p:sp>
        <p:sp>
          <p:nvSpPr>
            <p:cNvPr id="80" name="Rectangle: Rounded Corners 79">
              <a:extLst>
                <a:ext uri="{FF2B5EF4-FFF2-40B4-BE49-F238E27FC236}">
                  <a16:creationId xmlns:a16="http://schemas.microsoft.com/office/drawing/2014/main" id="{B0D099FC-9665-4E8E-8913-A22384B05BE0}"/>
                </a:ext>
              </a:extLst>
            </p:cNvPr>
            <p:cNvSpPr/>
            <p:nvPr/>
          </p:nvSpPr>
          <p:spPr>
            <a:xfrm>
              <a:off x="-3341015" y="1371845"/>
              <a:ext cx="909731"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r>
                <a:rPr lang="pl" sz="1400" b="1" i="0" u="none" baseline="0" dirty="0">
                  <a:solidFill>
                    <a:schemeClr val="accent1"/>
                  </a:solidFill>
                </a:rPr>
                <a:t>92 </a:t>
              </a: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p>
          </p:txBody>
        </p:sp>
        <p:sp>
          <p:nvSpPr>
            <p:cNvPr id="81" name="Rectangle: Rounded Corners 80">
              <a:extLst>
                <a:ext uri="{FF2B5EF4-FFF2-40B4-BE49-F238E27FC236}">
                  <a16:creationId xmlns:a16="http://schemas.microsoft.com/office/drawing/2014/main" id="{C552A85D-D5C7-4DCC-9FC3-F6C28A36D0D2}"/>
                </a:ext>
              </a:extLst>
            </p:cNvPr>
            <p:cNvSpPr/>
            <p:nvPr/>
          </p:nvSpPr>
          <p:spPr>
            <a:xfrm>
              <a:off x="-4990930" y="1588024"/>
              <a:ext cx="996049"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r>
                <a:rPr lang="pl" sz="1400" b="1" i="0" u="none" baseline="0" dirty="0">
                  <a:solidFill>
                    <a:schemeClr val="accent1"/>
                  </a:solidFill>
                </a:rPr>
                <a:t>90,9 </a:t>
              </a: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p>
          </p:txBody>
        </p:sp>
      </p:grpSp>
      <p:sp>
        <p:nvSpPr>
          <p:cNvPr id="41" name="TextBox 40">
            <a:extLst>
              <a:ext uri="{FF2B5EF4-FFF2-40B4-BE49-F238E27FC236}">
                <a16:creationId xmlns:a16="http://schemas.microsoft.com/office/drawing/2014/main" id="{A0138536-9455-4671-9ADF-693246D53AC0}"/>
              </a:ext>
            </a:extLst>
          </p:cNvPr>
          <p:cNvSpPr txBox="1"/>
          <p:nvPr/>
        </p:nvSpPr>
        <p:spPr>
          <a:xfrm>
            <a:off x="3287987" y="2518070"/>
            <a:ext cx="369332" cy="2154260"/>
          </a:xfrm>
          <a:prstGeom prst="rect">
            <a:avLst/>
          </a:prstGeom>
          <a:noFill/>
        </p:spPr>
        <p:txBody>
          <a:bodyPr vert="vert270" wrap="square" rtlCol="0">
            <a:spAutoFit/>
          </a:bodyPr>
          <a:lstStyle/>
          <a:p>
            <a:pPr algn="ctr" rtl="0"/>
            <a:r>
              <a:rPr lang="pl" sz="1200" b="1" i="0" u="none" baseline="0"/>
              <a:t>AER </a:t>
            </a:r>
          </a:p>
        </p:txBody>
      </p:sp>
      <p:sp>
        <p:nvSpPr>
          <p:cNvPr id="100" name="TextBox 99">
            <a:extLst>
              <a:ext uri="{FF2B5EF4-FFF2-40B4-BE49-F238E27FC236}">
                <a16:creationId xmlns:a16="http://schemas.microsoft.com/office/drawing/2014/main" id="{B5404512-3B6E-4E28-8CA1-93046E5B7483}"/>
              </a:ext>
            </a:extLst>
          </p:cNvPr>
          <p:cNvSpPr txBox="1"/>
          <p:nvPr/>
        </p:nvSpPr>
        <p:spPr>
          <a:xfrm>
            <a:off x="3657319" y="2098270"/>
            <a:ext cx="3975225" cy="307777"/>
          </a:xfrm>
          <a:prstGeom prst="rect">
            <a:avLst/>
          </a:prstGeom>
          <a:noFill/>
        </p:spPr>
        <p:txBody>
          <a:bodyPr vert="horz" wrap="square" rtlCol="0">
            <a:spAutoFit/>
          </a:bodyPr>
          <a:lstStyle/>
          <a:p>
            <a:pPr algn="ctr" rtl="0"/>
            <a:r>
              <a:rPr lang="pl" sz="1400" b="1" i="0" u="none" baseline="0" dirty="0"/>
              <a:t>Łączne zmniejszenia AER niezależnie od BMI </a:t>
            </a:r>
          </a:p>
        </p:txBody>
      </p:sp>
      <p:sp>
        <p:nvSpPr>
          <p:cNvPr id="114" name="TextBox 113">
            <a:extLst>
              <a:ext uri="{FF2B5EF4-FFF2-40B4-BE49-F238E27FC236}">
                <a16:creationId xmlns:a16="http://schemas.microsoft.com/office/drawing/2014/main" id="{F205C11C-252F-4ACA-BB47-DF226B5A105A}"/>
              </a:ext>
            </a:extLst>
          </p:cNvPr>
          <p:cNvSpPr txBox="1"/>
          <p:nvPr/>
        </p:nvSpPr>
        <p:spPr>
          <a:xfrm>
            <a:off x="7723985" y="2088855"/>
            <a:ext cx="4209300" cy="307777"/>
          </a:xfrm>
          <a:prstGeom prst="rect">
            <a:avLst/>
          </a:prstGeom>
          <a:noFill/>
        </p:spPr>
        <p:txBody>
          <a:bodyPr vert="horz" wrap="square" rtlCol="0">
            <a:spAutoFit/>
          </a:bodyPr>
          <a:lstStyle/>
          <a:p>
            <a:pPr algn="ctr" rtl="0"/>
            <a:r>
              <a:rPr lang="pl" sz="1400" b="1" i="0" u="none" baseline="0" dirty="0"/>
              <a:t>Zmniejszenia ciężkich AER niezależnie od BMI </a:t>
            </a:r>
          </a:p>
        </p:txBody>
      </p:sp>
      <p:grpSp>
        <p:nvGrpSpPr>
          <p:cNvPr id="52" name="Group 51">
            <a:extLst>
              <a:ext uri="{FF2B5EF4-FFF2-40B4-BE49-F238E27FC236}">
                <a16:creationId xmlns:a16="http://schemas.microsoft.com/office/drawing/2014/main" id="{99702467-E347-4360-AC48-AFEDB5FD2D10}"/>
              </a:ext>
            </a:extLst>
          </p:cNvPr>
          <p:cNvGrpSpPr/>
          <p:nvPr/>
        </p:nvGrpSpPr>
        <p:grpSpPr>
          <a:xfrm>
            <a:off x="4073932" y="2469960"/>
            <a:ext cx="1277026" cy="397147"/>
            <a:chOff x="7663530" y="4882728"/>
            <a:chExt cx="1277026" cy="397147"/>
          </a:xfrm>
        </p:grpSpPr>
        <p:sp>
          <p:nvSpPr>
            <p:cNvPr id="116" name="Rectangle 115">
              <a:extLst>
                <a:ext uri="{FF2B5EF4-FFF2-40B4-BE49-F238E27FC236}">
                  <a16:creationId xmlns:a16="http://schemas.microsoft.com/office/drawing/2014/main" id="{E89833C2-9F5A-4C13-99CF-4C3C8E3553DB}"/>
                </a:ext>
              </a:extLst>
            </p:cNvPr>
            <p:cNvSpPr/>
            <p:nvPr/>
          </p:nvSpPr>
          <p:spPr>
            <a:xfrm>
              <a:off x="7694013" y="4882728"/>
              <a:ext cx="1246543" cy="3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Ocena wyjściowa</a:t>
              </a:r>
              <a:endParaRPr lang="pl" sz="900" b="1" dirty="0">
                <a:solidFill>
                  <a:schemeClr val="tx1"/>
                </a:solidFill>
                <a:cs typeface="Calibri" panose="020F0502020204030204" pitchFamily="34" charset="0"/>
              </a:endParaRPr>
            </a:p>
          </p:txBody>
        </p:sp>
        <p:sp>
          <p:nvSpPr>
            <p:cNvPr id="118" name="Rectangle 117">
              <a:extLst>
                <a:ext uri="{FF2B5EF4-FFF2-40B4-BE49-F238E27FC236}">
                  <a16:creationId xmlns:a16="http://schemas.microsoft.com/office/drawing/2014/main" id="{8B31D963-D0C2-4D0D-8EFA-42EA0082497D}"/>
                </a:ext>
              </a:extLst>
            </p:cNvPr>
            <p:cNvSpPr/>
            <p:nvPr/>
          </p:nvSpPr>
          <p:spPr>
            <a:xfrm>
              <a:off x="7663530" y="5047072"/>
              <a:ext cx="91440" cy="914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nvGrpSpPr>
          <p:cNvPr id="119" name="Group 118">
            <a:extLst>
              <a:ext uri="{FF2B5EF4-FFF2-40B4-BE49-F238E27FC236}">
                <a16:creationId xmlns:a16="http://schemas.microsoft.com/office/drawing/2014/main" id="{23A809C4-D082-466F-B07D-C342D11B956A}"/>
              </a:ext>
            </a:extLst>
          </p:cNvPr>
          <p:cNvGrpSpPr/>
          <p:nvPr/>
        </p:nvGrpSpPr>
        <p:grpSpPr>
          <a:xfrm>
            <a:off x="8379774" y="2480276"/>
            <a:ext cx="1266511" cy="397147"/>
            <a:chOff x="7663530" y="4882728"/>
            <a:chExt cx="1266511" cy="397147"/>
          </a:xfrm>
        </p:grpSpPr>
        <p:sp>
          <p:nvSpPr>
            <p:cNvPr id="120" name="Rectangle 119">
              <a:extLst>
                <a:ext uri="{FF2B5EF4-FFF2-40B4-BE49-F238E27FC236}">
                  <a16:creationId xmlns:a16="http://schemas.microsoft.com/office/drawing/2014/main" id="{1D94AD1A-B759-4FCF-A5CC-1D7FA8805D08}"/>
                </a:ext>
              </a:extLst>
            </p:cNvPr>
            <p:cNvSpPr/>
            <p:nvPr/>
          </p:nvSpPr>
          <p:spPr>
            <a:xfrm>
              <a:off x="7694013" y="4882728"/>
              <a:ext cx="1236028" cy="3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Ocena wyjściowa</a:t>
              </a:r>
              <a:endParaRPr lang="pl" sz="900" b="1" dirty="0">
                <a:solidFill>
                  <a:schemeClr val="tx1"/>
                </a:solidFill>
                <a:cs typeface="Calibri" panose="020F0502020204030204" pitchFamily="34" charset="0"/>
              </a:endParaRPr>
            </a:p>
          </p:txBody>
        </p:sp>
        <p:sp>
          <p:nvSpPr>
            <p:cNvPr id="121" name="Rectangle 120">
              <a:extLst>
                <a:ext uri="{FF2B5EF4-FFF2-40B4-BE49-F238E27FC236}">
                  <a16:creationId xmlns:a16="http://schemas.microsoft.com/office/drawing/2014/main" id="{B09FD77B-6801-4A6E-92FA-AD1BD8736F69}"/>
                </a:ext>
              </a:extLst>
            </p:cNvPr>
            <p:cNvSpPr/>
            <p:nvPr/>
          </p:nvSpPr>
          <p:spPr>
            <a:xfrm>
              <a:off x="7663530" y="5047072"/>
              <a:ext cx="91440" cy="914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nvGrpSpPr>
          <p:cNvPr id="34" name="Group 33">
            <a:extLst>
              <a:ext uri="{FF2B5EF4-FFF2-40B4-BE49-F238E27FC236}">
                <a16:creationId xmlns:a16="http://schemas.microsoft.com/office/drawing/2014/main" id="{30E3EDC1-53C8-48DD-806E-8BB124772C49}"/>
              </a:ext>
            </a:extLst>
          </p:cNvPr>
          <p:cNvGrpSpPr/>
          <p:nvPr/>
        </p:nvGrpSpPr>
        <p:grpSpPr>
          <a:xfrm>
            <a:off x="602636" y="2372453"/>
            <a:ext cx="2709702" cy="2363642"/>
            <a:chOff x="548115" y="2331062"/>
            <a:chExt cx="2709702" cy="2363642"/>
          </a:xfrm>
        </p:grpSpPr>
        <p:sp>
          <p:nvSpPr>
            <p:cNvPr id="107" name="Rectangle: Diagonal Corners Rounded 106">
              <a:extLst>
                <a:ext uri="{FF2B5EF4-FFF2-40B4-BE49-F238E27FC236}">
                  <a16:creationId xmlns:a16="http://schemas.microsoft.com/office/drawing/2014/main" id="{C4C6AC87-ECAE-4FAD-BBA9-CB49C6DE8D3A}"/>
                </a:ext>
              </a:extLst>
            </p:cNvPr>
            <p:cNvSpPr/>
            <p:nvPr/>
          </p:nvSpPr>
          <p:spPr>
            <a:xfrm>
              <a:off x="572467" y="2331062"/>
              <a:ext cx="2685350" cy="500563"/>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dirty="0">
                  <a:solidFill>
                    <a:schemeClr val="accent2"/>
                  </a:solidFill>
                </a:rPr>
                <a:t>Retrospektywna analiza </a:t>
              </a:r>
              <a:br>
                <a:rPr lang="pl" sz="1300" b="1" dirty="0">
                  <a:solidFill>
                    <a:schemeClr val="accent2"/>
                  </a:solidFill>
                </a:rPr>
              </a:br>
              <a:r>
                <a:rPr lang="pl" sz="1300" b="1" i="0" u="none" baseline="0" dirty="0">
                  <a:solidFill>
                    <a:schemeClr val="accent2"/>
                  </a:solidFill>
                </a:rPr>
                <a:t>post-hoc:</a:t>
              </a:r>
              <a:r>
                <a:rPr lang="pl" sz="1300" b="1" i="0" u="none" baseline="30000" dirty="0">
                  <a:solidFill>
                    <a:schemeClr val="accent2"/>
                  </a:solidFill>
                </a:rPr>
                <a:t>1,2</a:t>
              </a:r>
              <a:endParaRPr lang="pl" sz="1300" b="1" dirty="0">
                <a:solidFill>
                  <a:schemeClr val="accent2"/>
                </a:solidFill>
              </a:endParaRPr>
            </a:p>
          </p:txBody>
        </p:sp>
        <p:sp>
          <p:nvSpPr>
            <p:cNvPr id="50" name="TextBox 49">
              <a:extLst>
                <a:ext uri="{FF2B5EF4-FFF2-40B4-BE49-F238E27FC236}">
                  <a16:creationId xmlns:a16="http://schemas.microsoft.com/office/drawing/2014/main" id="{5BEB2848-91B1-4A87-95C6-4CD1162F57E5}"/>
                </a:ext>
              </a:extLst>
            </p:cNvPr>
            <p:cNvSpPr txBox="1"/>
            <p:nvPr/>
          </p:nvSpPr>
          <p:spPr>
            <a:xfrm>
              <a:off x="548115" y="2782642"/>
              <a:ext cx="2685351" cy="1912062"/>
            </a:xfrm>
            <a:prstGeom prst="rect">
              <a:avLst/>
            </a:prstGeom>
            <a:noFill/>
          </p:spPr>
          <p:txBody>
            <a:bodyPr wrap="square">
              <a:spAutoFit/>
            </a:bodyPr>
            <a:lstStyle/>
            <a:p>
              <a:pPr lvl="0" indent="-137160" algn="l" defTabSz="860382" rtl="0">
                <a:lnSpc>
                  <a:spcPct val="90000"/>
                </a:lnSpc>
                <a:spcBef>
                  <a:spcPct val="30000"/>
                </a:spcBef>
                <a:buFont typeface="Arial" panose="020B0604020202020204" pitchFamily="34" charset="0"/>
                <a:buChar char="•"/>
                <a:defRPr/>
              </a:pPr>
              <a:r>
                <a:rPr lang="pl" sz="1100" b="0" i="0" u="none" baseline="0" dirty="0"/>
                <a:t>Pacjenci z SEA: N=205</a:t>
              </a:r>
              <a:endParaRPr lang="pl" sz="1100" dirty="0"/>
            </a:p>
            <a:p>
              <a:pPr indent="-137160" algn="l" defTabSz="860382" rtl="0">
                <a:lnSpc>
                  <a:spcPct val="90000"/>
                </a:lnSpc>
                <a:spcBef>
                  <a:spcPts val="400"/>
                </a:spcBef>
                <a:buFont typeface="Arial" panose="020B0604020202020204" pitchFamily="34" charset="0"/>
                <a:buChar char="•"/>
                <a:defRPr/>
              </a:pPr>
              <a:r>
                <a:rPr lang="pl" sz="1100" b="1" i="0" u="none" baseline="0" dirty="0"/>
                <a:t>Otyłość, </a:t>
              </a:r>
              <a:r>
                <a:rPr lang="pl" sz="1100" b="0" i="0" u="none" baseline="0" dirty="0"/>
                <a:t>n=33</a:t>
              </a:r>
            </a:p>
            <a:p>
              <a:pPr marL="365760" lvl="1" indent="-171450" algn="l" defTabSz="860382" rtl="0">
                <a:lnSpc>
                  <a:spcPct val="90000"/>
                </a:lnSpc>
                <a:spcBef>
                  <a:spcPts val="100"/>
                </a:spcBef>
                <a:buFont typeface="Arial" panose="020B0604020202020204" pitchFamily="34" charset="0"/>
                <a:buChar char="─"/>
                <a:defRPr/>
              </a:pPr>
              <a:r>
                <a:rPr lang="pl" sz="1050" b="0" i="0" u="none" baseline="0" dirty="0"/>
                <a:t>BL AER: 3,72; wysoki odsetek zaostrzeń względem BL: 1,13</a:t>
              </a:r>
            </a:p>
            <a:p>
              <a:pPr indent="-137160" algn="l" defTabSz="860382" rtl="0">
                <a:lnSpc>
                  <a:spcPct val="90000"/>
                </a:lnSpc>
                <a:spcBef>
                  <a:spcPts val="400"/>
                </a:spcBef>
                <a:buFont typeface="Arial" panose="020B0604020202020204" pitchFamily="34" charset="0"/>
                <a:buChar char="•"/>
                <a:defRPr/>
              </a:pPr>
              <a:r>
                <a:rPr lang="pl" sz="1100" b="1" i="0" u="none" baseline="0" dirty="0"/>
                <a:t>Z nadwagą, </a:t>
              </a:r>
              <a:r>
                <a:rPr lang="pl" sz="1100" b="0" i="0" u="none" baseline="0" dirty="0"/>
                <a:t>n=79</a:t>
              </a:r>
            </a:p>
            <a:p>
              <a:pPr marL="365760" lvl="1" indent="-171450" algn="l" defTabSz="860382" rtl="0">
                <a:lnSpc>
                  <a:spcPct val="90000"/>
                </a:lnSpc>
                <a:spcBef>
                  <a:spcPts val="100"/>
                </a:spcBef>
                <a:buFont typeface="Arial" panose="020B0604020202020204" pitchFamily="34" charset="0"/>
                <a:buChar char="─"/>
                <a:defRPr/>
              </a:pPr>
              <a:r>
                <a:rPr lang="pl" sz="1050" b="0" i="0" u="none" baseline="0" dirty="0"/>
                <a:t>BL AER: 3,99; wysoki odsetek zaostrzeń względem BL: 1,12</a:t>
              </a:r>
            </a:p>
            <a:p>
              <a:pPr indent="-137160" algn="l" defTabSz="860382" rtl="0">
                <a:lnSpc>
                  <a:spcPct val="90000"/>
                </a:lnSpc>
                <a:spcBef>
                  <a:spcPts val="400"/>
                </a:spcBef>
                <a:buFont typeface="Arial" panose="020B0604020202020204" pitchFamily="34" charset="0"/>
                <a:buChar char="•"/>
                <a:defRPr/>
              </a:pPr>
              <a:r>
                <a:rPr lang="pl" sz="1100" b="1" i="0" u="none" baseline="0" dirty="0"/>
                <a:t>Waga prawidłowa/niedowaga, </a:t>
              </a:r>
              <a:r>
                <a:rPr lang="pl" sz="1100" b="0" i="0" u="none" baseline="0" dirty="0"/>
                <a:t>n=70</a:t>
              </a:r>
            </a:p>
            <a:p>
              <a:pPr marL="365760" lvl="1" indent="-173736" algn="l" defTabSz="860382" rtl="0">
                <a:lnSpc>
                  <a:spcPct val="90000"/>
                </a:lnSpc>
                <a:spcBef>
                  <a:spcPts val="100"/>
                </a:spcBef>
                <a:buFont typeface="Arial" panose="020B0604020202020204" pitchFamily="34" charset="0"/>
                <a:buChar char="─"/>
                <a:defRPr/>
              </a:pPr>
              <a:r>
                <a:rPr lang="pl" sz="1050" b="0" i="0" u="none" baseline="0" dirty="0"/>
                <a:t>BL AER: 4,49; wysoki</a:t>
              </a:r>
              <a:br>
                <a:rPr lang="pl" sz="1050" b="0" i="0" u="none" baseline="0" dirty="0"/>
              </a:br>
              <a:r>
                <a:rPr lang="pl" sz="1050" b="0" i="0" u="none" baseline="0" dirty="0"/>
                <a:t>odsetek zaostrzeń</a:t>
              </a:r>
              <a:br>
                <a:rPr lang="pl" sz="1050" b="0" i="0" u="none" baseline="0" dirty="0"/>
              </a:br>
              <a:r>
                <a:rPr lang="pl" sz="1050" b="0" i="0" u="none" baseline="0" dirty="0"/>
                <a:t>względem BL: 1,32</a:t>
              </a:r>
            </a:p>
          </p:txBody>
        </p:sp>
      </p:grpSp>
    </p:spTree>
    <p:extLst>
      <p:ext uri="{BB962C8B-B14F-4D97-AF65-F5344CB8AC3E}">
        <p14:creationId xmlns:p14="http://schemas.microsoft.com/office/powerpoint/2010/main" val="9951694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DE06B069-50BE-4335-87F5-EF473E718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16" y="1932298"/>
            <a:ext cx="3512864" cy="3490049"/>
          </a:xfrm>
          <a:prstGeom prst="rect">
            <a:avLst/>
          </a:prstGeom>
        </p:spPr>
      </p:pic>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a:xfrm>
            <a:off x="0" y="6591300"/>
            <a:ext cx="487680" cy="266700"/>
          </a:xfrm>
        </p:spPr>
        <p:txBody>
          <a:bodyPr/>
          <a:lstStyle/>
          <a:p>
            <a:pPr lvl="0" algn="r" rtl="0"/>
            <a:fld id="{3C4F54F3-C349-4609-AFEE-01462D5C7942}" type="slidenum">
              <a:rPr/>
              <a:pPr lvl="0" algn="r" rtl="0"/>
              <a:t>17</a:t>
            </a:fld>
            <a:endParaRPr lang="pl" noProof="0" dirty="0"/>
          </a:p>
        </p:txBody>
      </p:sp>
      <p:sp>
        <p:nvSpPr>
          <p:cNvPr id="110" name="TextBox 109">
            <a:extLst>
              <a:ext uri="{FF2B5EF4-FFF2-40B4-BE49-F238E27FC236}">
                <a16:creationId xmlns:a16="http://schemas.microsoft.com/office/drawing/2014/main" id="{730FFF15-7428-4D29-B930-239D02FAB998}"/>
              </a:ext>
            </a:extLst>
          </p:cNvPr>
          <p:cNvSpPr txBox="1"/>
          <p:nvPr/>
        </p:nvSpPr>
        <p:spPr>
          <a:xfrm>
            <a:off x="1881051" y="1355310"/>
            <a:ext cx="97597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600" b="1" i="0" u="none" baseline="0" dirty="0">
                <a:solidFill>
                  <a:schemeClr val="accent2"/>
                </a:solidFill>
              </a:rPr>
              <a:t>Zmniejszenie o </a:t>
            </a:r>
            <a:r>
              <a:rPr lang="pl" sz="2000" b="1" i="0" u="none" baseline="0" dirty="0">
                <a:solidFill>
                  <a:schemeClr val="accent2"/>
                </a:solidFill>
              </a:rPr>
              <a:t>&gt;90%</a:t>
            </a:r>
            <a:r>
              <a:rPr lang="pl" b="1" i="0" u="none" baseline="0" dirty="0">
                <a:solidFill>
                  <a:schemeClr val="accent2"/>
                </a:solidFill>
              </a:rPr>
              <a:t> </a:t>
            </a:r>
            <a:r>
              <a:rPr lang="pl" sz="1600" b="1" i="0" u="none" baseline="0" dirty="0">
                <a:solidFill>
                  <a:schemeClr val="accent2"/>
                </a:solidFill>
              </a:rPr>
              <a:t>łącznie oraz pod względem zaostrzeń ciężkiej astmy </a:t>
            </a:r>
            <a:br>
              <a:rPr lang="pl" sz="1600" b="1" dirty="0">
                <a:solidFill>
                  <a:schemeClr val="accent2"/>
                </a:solidFill>
              </a:rPr>
            </a:br>
            <a:r>
              <a:rPr lang="pl" sz="1600" b="1" i="0" u="none" baseline="0" dirty="0">
                <a:solidFill>
                  <a:schemeClr val="accent2"/>
                </a:solidFill>
              </a:rPr>
              <a:t>przy stosowaniu benralizumabu po 48 tygodniach</a:t>
            </a:r>
            <a:r>
              <a:rPr lang="pl" sz="1600" b="1" i="0" u="none" baseline="30000" dirty="0">
                <a:solidFill>
                  <a:schemeClr val="accent2"/>
                </a:solidFill>
              </a:rPr>
              <a:t>1,2</a:t>
            </a:r>
            <a:endParaRPr kumimoji="0" lang="pl" sz="1600" b="1" i="0" u="none" kern="1200" cap="none" spc="0" normalizeH="0" baseline="0" noProof="0" dirty="0">
              <a:ln>
                <a:noFill/>
              </a:ln>
              <a:solidFill>
                <a:schemeClr val="accent2"/>
              </a:solidFill>
              <a:effectLst/>
              <a:uLnTx/>
              <a:uFillTx/>
              <a:ea typeface="+mn-ea"/>
              <a:cs typeface="+mn-cs"/>
            </a:endParaRPr>
          </a:p>
        </p:txBody>
      </p:sp>
      <p:pic>
        <p:nvPicPr>
          <p:cNvPr id="26" name="Picture 2" descr="Vector of Italian flag.">
            <a:extLst>
              <a:ext uri="{FF2B5EF4-FFF2-40B4-BE49-F238E27FC236}">
                <a16:creationId xmlns:a16="http://schemas.microsoft.com/office/drawing/2014/main" id="{752B8B4F-87BA-4BC9-810E-5A8C35F459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0" y="-4"/>
            <a:ext cx="1683127" cy="818639"/>
          </a:xfrm>
          <a:prstGeom prst="rtTriangle">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lamp, knife, light&#10;&#10;Description automatically generated">
            <a:extLst>
              <a:ext uri="{FF2B5EF4-FFF2-40B4-BE49-F238E27FC236}">
                <a16:creationId xmlns:a16="http://schemas.microsoft.com/office/drawing/2014/main" id="{D901D473-3C81-4A86-BBE1-149DCF71EA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grpSp>
        <p:nvGrpSpPr>
          <p:cNvPr id="42" name="Group 41">
            <a:extLst>
              <a:ext uri="{FF2B5EF4-FFF2-40B4-BE49-F238E27FC236}">
                <a16:creationId xmlns:a16="http://schemas.microsoft.com/office/drawing/2014/main" id="{0D6371B5-2F0A-4DCE-915D-E5F00C85A439}"/>
              </a:ext>
            </a:extLst>
          </p:cNvPr>
          <p:cNvGrpSpPr/>
          <p:nvPr/>
        </p:nvGrpSpPr>
        <p:grpSpPr>
          <a:xfrm>
            <a:off x="10801350" y="-3461"/>
            <a:ext cx="1390650" cy="1475822"/>
            <a:chOff x="10801350" y="-3461"/>
            <a:chExt cx="1390650" cy="1475822"/>
          </a:xfrm>
        </p:grpSpPr>
        <p:grpSp>
          <p:nvGrpSpPr>
            <p:cNvPr id="43" name="Group 42">
              <a:extLst>
                <a:ext uri="{FF2B5EF4-FFF2-40B4-BE49-F238E27FC236}">
                  <a16:creationId xmlns:a16="http://schemas.microsoft.com/office/drawing/2014/main" id="{5F1C1017-11A1-49BB-A377-2341C375ACCE}"/>
                </a:ext>
              </a:extLst>
            </p:cNvPr>
            <p:cNvGrpSpPr/>
            <p:nvPr/>
          </p:nvGrpSpPr>
          <p:grpSpPr>
            <a:xfrm>
              <a:off x="10801350" y="-3461"/>
              <a:ext cx="1390650" cy="1475371"/>
              <a:chOff x="10796843" y="1905"/>
              <a:chExt cx="1390650" cy="1428814"/>
            </a:xfrm>
          </p:grpSpPr>
          <p:sp>
            <p:nvSpPr>
              <p:cNvPr id="45" name="TextBox 44">
                <a:extLst>
                  <a:ext uri="{FF2B5EF4-FFF2-40B4-BE49-F238E27FC236}">
                    <a16:creationId xmlns:a16="http://schemas.microsoft.com/office/drawing/2014/main" id="{A97017B7-3987-4E3C-8C4D-BCD19D0D94F8}"/>
                  </a:ext>
                </a:extLst>
              </p:cNvPr>
              <p:cNvSpPr txBox="1"/>
              <p:nvPr/>
            </p:nvSpPr>
            <p:spPr>
              <a:xfrm rot="10800000">
                <a:off x="10796843" y="1905"/>
                <a:ext cx="1390650" cy="1151210"/>
              </a:xfrm>
              <a:prstGeom prst="rect">
                <a:avLst/>
              </a:prstGeom>
              <a:solidFill>
                <a:schemeClr val="accent2">
                  <a:alpha val="85098"/>
                </a:schemeClr>
              </a:solidFill>
            </p:spPr>
            <p:txBody>
              <a:bodyPr wrap="square" rtlCol="0">
                <a:spAutoFit/>
              </a:bodyPr>
              <a:lstStyle/>
              <a:p>
                <a:endParaRPr lang="pl" dirty="0"/>
              </a:p>
            </p:txBody>
          </p:sp>
          <p:sp>
            <p:nvSpPr>
              <p:cNvPr id="46" name="TextBox 45">
                <a:extLst>
                  <a:ext uri="{FF2B5EF4-FFF2-40B4-BE49-F238E27FC236}">
                    <a16:creationId xmlns:a16="http://schemas.microsoft.com/office/drawing/2014/main" id="{60DCDB8C-6E7A-434A-8612-38A821E0C394}"/>
                  </a:ext>
                </a:extLst>
              </p:cNvPr>
              <p:cNvSpPr txBox="1"/>
              <p:nvPr/>
            </p:nvSpPr>
            <p:spPr>
              <a:xfrm>
                <a:off x="10796843" y="1076501"/>
                <a:ext cx="1390650" cy="354218"/>
              </a:xfrm>
              <a:prstGeom prst="rect">
                <a:avLst/>
              </a:prstGeom>
              <a:solidFill>
                <a:schemeClr val="bg1">
                  <a:lumMod val="95000"/>
                </a:schemeClr>
              </a:solidFill>
            </p:spPr>
            <p:txBody>
              <a:bodyPr wrap="square" rtlCol="0">
                <a:spAutoFit/>
              </a:bodyPr>
              <a:lstStyle/>
              <a:p>
                <a:pPr algn="ctr" rtl="0"/>
                <a:endParaRPr lang="pl" sz="1200" b="1" dirty="0">
                  <a:solidFill>
                    <a:schemeClr val="accent1"/>
                  </a:solidFill>
                </a:endParaRPr>
              </a:p>
            </p:txBody>
          </p:sp>
        </p:grpSp>
        <p:pic>
          <p:nvPicPr>
            <p:cNvPr id="44" name="Picture 43">
              <a:extLst>
                <a:ext uri="{FF2B5EF4-FFF2-40B4-BE49-F238E27FC236}">
                  <a16:creationId xmlns:a16="http://schemas.microsoft.com/office/drawing/2014/main" id="{F9542502-ED97-41BB-9D89-2F51B2BC5A2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85582" y="1156263"/>
              <a:ext cx="1222186" cy="316098"/>
            </a:xfrm>
            <a:prstGeom prst="rect">
              <a:avLst/>
            </a:prstGeom>
            <a:noFill/>
          </p:spPr>
        </p:pic>
      </p:grpSp>
      <p:pic>
        <p:nvPicPr>
          <p:cNvPr id="95" name="Picture 94" descr="home_icon.png">
            <a:hlinkClick r:id="rId8"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pSp>
        <p:nvGrpSpPr>
          <p:cNvPr id="34" name="Group 33">
            <a:extLst>
              <a:ext uri="{FF2B5EF4-FFF2-40B4-BE49-F238E27FC236}">
                <a16:creationId xmlns:a16="http://schemas.microsoft.com/office/drawing/2014/main" id="{30E3EDC1-53C8-48DD-806E-8BB124772C49}"/>
              </a:ext>
            </a:extLst>
          </p:cNvPr>
          <p:cNvGrpSpPr/>
          <p:nvPr/>
        </p:nvGrpSpPr>
        <p:grpSpPr>
          <a:xfrm>
            <a:off x="625106" y="2429595"/>
            <a:ext cx="2543112" cy="2262990"/>
            <a:chOff x="625106" y="2292962"/>
            <a:chExt cx="2543112" cy="2262990"/>
          </a:xfrm>
        </p:grpSpPr>
        <p:sp>
          <p:nvSpPr>
            <p:cNvPr id="107" name="Rectangle: Diagonal Corners Rounded 106">
              <a:extLst>
                <a:ext uri="{FF2B5EF4-FFF2-40B4-BE49-F238E27FC236}">
                  <a16:creationId xmlns:a16="http://schemas.microsoft.com/office/drawing/2014/main" id="{C4C6AC87-ECAE-4FAD-BBA9-CB49C6DE8D3A}"/>
                </a:ext>
              </a:extLst>
            </p:cNvPr>
            <p:cNvSpPr/>
            <p:nvPr/>
          </p:nvSpPr>
          <p:spPr>
            <a:xfrm>
              <a:off x="625106" y="2292962"/>
              <a:ext cx="2543112" cy="500563"/>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Retrospektywna analiza </a:t>
              </a:r>
              <a:br>
                <a:rPr lang="pl" sz="1300" b="1">
                  <a:solidFill>
                    <a:schemeClr val="accent2"/>
                  </a:solidFill>
                </a:rPr>
              </a:br>
              <a:r>
                <a:rPr lang="pl" sz="1300" b="1" i="0" u="none" baseline="0">
                  <a:solidFill>
                    <a:schemeClr val="accent2"/>
                  </a:solidFill>
                </a:rPr>
                <a:t>post-hoc:</a:t>
              </a:r>
              <a:r>
                <a:rPr lang="pl" sz="1300" b="1" i="0" u="none" baseline="30000">
                  <a:solidFill>
                    <a:schemeClr val="accent2"/>
                  </a:solidFill>
                </a:rPr>
                <a:t>1,2</a:t>
              </a:r>
              <a:endParaRPr lang="pl" sz="1300" b="1" dirty="0">
                <a:solidFill>
                  <a:schemeClr val="accent2"/>
                </a:solidFill>
              </a:endParaRPr>
            </a:p>
          </p:txBody>
        </p:sp>
        <p:sp>
          <p:nvSpPr>
            <p:cNvPr id="50" name="TextBox 49">
              <a:extLst>
                <a:ext uri="{FF2B5EF4-FFF2-40B4-BE49-F238E27FC236}">
                  <a16:creationId xmlns:a16="http://schemas.microsoft.com/office/drawing/2014/main" id="{5BEB2848-91B1-4A87-95C6-4CD1162F57E5}"/>
                </a:ext>
              </a:extLst>
            </p:cNvPr>
            <p:cNvSpPr txBox="1"/>
            <p:nvPr/>
          </p:nvSpPr>
          <p:spPr>
            <a:xfrm>
              <a:off x="634631" y="2744687"/>
              <a:ext cx="2427117" cy="1811265"/>
            </a:xfrm>
            <a:prstGeom prst="rect">
              <a:avLst/>
            </a:prstGeom>
            <a:noFill/>
          </p:spPr>
          <p:txBody>
            <a:bodyPr wrap="square">
              <a:spAutoFit/>
            </a:bodyPr>
            <a:lstStyle/>
            <a:p>
              <a:pPr lvl="0" indent="-137160" algn="l" defTabSz="860382" rtl="0">
                <a:lnSpc>
                  <a:spcPct val="90000"/>
                </a:lnSpc>
                <a:spcBef>
                  <a:spcPct val="30000"/>
                </a:spcBef>
                <a:buFont typeface="Arial" panose="020B0604020202020204" pitchFamily="34" charset="0"/>
                <a:buChar char="•"/>
                <a:defRPr/>
              </a:pPr>
              <a:r>
                <a:rPr lang="pl" sz="1200" b="0" i="0" u="none" baseline="0" dirty="0"/>
                <a:t>Pacjenci z SEA: N=205</a:t>
              </a:r>
              <a:endParaRPr lang="pl" sz="1200" dirty="0"/>
            </a:p>
            <a:p>
              <a:pPr indent="-137160" algn="l" defTabSz="860382" rtl="0">
                <a:lnSpc>
                  <a:spcPct val="90000"/>
                </a:lnSpc>
                <a:spcBef>
                  <a:spcPts val="400"/>
                </a:spcBef>
                <a:buFont typeface="Arial" panose="020B0604020202020204" pitchFamily="34" charset="0"/>
                <a:buChar char="•"/>
                <a:defRPr/>
              </a:pPr>
              <a:r>
                <a:rPr lang="pl" sz="1200" b="1" i="0" u="none" baseline="0" dirty="0"/>
                <a:t>Atopia</a:t>
              </a:r>
              <a:r>
                <a:rPr lang="pl" sz="1200" b="0" i="0" u="none" baseline="0" dirty="0"/>
                <a:t>, n=85, 41%</a:t>
              </a:r>
            </a:p>
            <a:p>
              <a:pPr marL="365760" lvl="1" indent="-171450" algn="l" defTabSz="860382" rtl="0">
                <a:lnSpc>
                  <a:spcPct val="90000"/>
                </a:lnSpc>
                <a:spcBef>
                  <a:spcPts val="100"/>
                </a:spcBef>
                <a:buFont typeface="Arial" panose="020B0604020202020204" pitchFamily="34" charset="0"/>
                <a:buChar char="─"/>
                <a:defRPr/>
              </a:pPr>
              <a:r>
                <a:rPr lang="pl" sz="1100" b="0" i="0" u="none" baseline="0" dirty="0"/>
                <a:t>BL AER: 4,01; wysoki odsetek zaostrzeń względem BL: 1,24</a:t>
              </a:r>
            </a:p>
            <a:p>
              <a:pPr marL="365760" lvl="1" indent="-171450" algn="l" defTabSz="860382" rtl="0">
                <a:lnSpc>
                  <a:spcPct val="90000"/>
                </a:lnSpc>
                <a:spcBef>
                  <a:spcPts val="100"/>
                </a:spcBef>
                <a:buFont typeface="Arial" panose="020B0604020202020204" pitchFamily="34" charset="0"/>
                <a:buChar char="─"/>
                <a:defRPr/>
              </a:pPr>
              <a:r>
                <a:rPr lang="pl" sz="1100" b="0" i="0" u="none" baseline="0" dirty="0"/>
                <a:t>Wynik BL ACT: mediana, 15</a:t>
              </a:r>
            </a:p>
            <a:p>
              <a:pPr indent="-137160" algn="l" defTabSz="860382" rtl="0">
                <a:lnSpc>
                  <a:spcPct val="90000"/>
                </a:lnSpc>
                <a:spcBef>
                  <a:spcPts val="400"/>
                </a:spcBef>
                <a:buFont typeface="Arial" panose="020B0604020202020204" pitchFamily="34" charset="0"/>
                <a:buChar char="•"/>
                <a:defRPr/>
              </a:pPr>
              <a:r>
                <a:rPr lang="pl" sz="1200" b="1" i="0" u="none" baseline="0" dirty="0"/>
                <a:t>Bez atopii</a:t>
              </a:r>
              <a:r>
                <a:rPr lang="pl" sz="1200" b="0" i="0" u="none" baseline="0" dirty="0"/>
                <a:t>, n=120, 58,5%</a:t>
              </a:r>
            </a:p>
            <a:p>
              <a:pPr marL="365760" lvl="1" indent="-171450" algn="l" defTabSz="860382" rtl="0">
                <a:lnSpc>
                  <a:spcPct val="90000"/>
                </a:lnSpc>
                <a:spcBef>
                  <a:spcPts val="100"/>
                </a:spcBef>
                <a:buFont typeface="Arial" panose="020B0604020202020204" pitchFamily="34" charset="0"/>
                <a:buChar char="─"/>
                <a:defRPr/>
              </a:pPr>
              <a:r>
                <a:rPr lang="pl" sz="1100" b="0" i="0" u="none" baseline="0" dirty="0"/>
                <a:t>BL AER: 4,04; wysoki odsetek zaostrzeń względem BL: 1,00</a:t>
              </a:r>
            </a:p>
            <a:p>
              <a:pPr marL="365760" lvl="1" indent="-171450" algn="l" defTabSz="860382" rtl="0">
                <a:lnSpc>
                  <a:spcPct val="90000"/>
                </a:lnSpc>
                <a:spcBef>
                  <a:spcPts val="100"/>
                </a:spcBef>
                <a:buFont typeface="Arial" panose="020B0604020202020204" pitchFamily="34" charset="0"/>
                <a:buChar char="─"/>
                <a:defRPr/>
              </a:pPr>
              <a:r>
                <a:rPr lang="pl" sz="1100" b="0" i="0" u="none" baseline="0" dirty="0"/>
                <a:t>Wynik BL ACT:</a:t>
              </a:r>
              <a:br>
                <a:rPr lang="pl" sz="1100" b="0" i="0" u="none" baseline="0" dirty="0"/>
              </a:br>
              <a:r>
                <a:rPr lang="pl" sz="1100" b="0" i="0" u="none" baseline="0" dirty="0"/>
                <a:t>mediana, 14</a:t>
              </a:r>
            </a:p>
          </p:txBody>
        </p:sp>
      </p:grpSp>
      <p:sp>
        <p:nvSpPr>
          <p:cNvPr id="17" name="Text Placeholder 16">
            <a:extLst>
              <a:ext uri="{FF2B5EF4-FFF2-40B4-BE49-F238E27FC236}">
                <a16:creationId xmlns:a16="http://schemas.microsoft.com/office/drawing/2014/main" id="{35C27574-8881-4F5A-914A-75F70976FB6F}"/>
              </a:ext>
            </a:extLst>
          </p:cNvPr>
          <p:cNvSpPr>
            <a:spLocks noGrp="1"/>
          </p:cNvSpPr>
          <p:nvPr>
            <p:ph type="body" sz="quarter" idx="13"/>
          </p:nvPr>
        </p:nvSpPr>
        <p:spPr>
          <a:xfrm>
            <a:off x="401012" y="5852160"/>
            <a:ext cx="11143287" cy="1005840"/>
          </a:xfrm>
        </p:spPr>
        <p:txBody>
          <a:bodyPr>
            <a:noAutofit/>
          </a:bodyPr>
          <a:lstStyle/>
          <a:p>
            <a:pPr algn="l" rtl="0">
              <a:spcBef>
                <a:spcPts val="0"/>
              </a:spcBef>
            </a:pPr>
            <a:r>
              <a:rPr lang="pl" sz="900" b="0" i="0" u="none" strike="noStrike" baseline="0" dirty="0"/>
              <a:t>Uwaga: </a:t>
            </a:r>
            <a:r>
              <a:rPr lang="pl" sz="900" b="1" i="0" u="none" strike="noStrike" baseline="0" dirty="0"/>
              <a:t>ANANKE</a:t>
            </a:r>
            <a:r>
              <a:rPr lang="pl" sz="900" b="0" i="0" u="none" strike="noStrike" baseline="0" dirty="0"/>
              <a:t> jest częścią globalnego programu XALOC firmy AstraZeneca, oceniającego dowody z rzeczywistej praktyki dla benralizumabu. Pacjenci byli stratyfikowani według statusu atopii. Atopia została zdefiniowana w oparciu o </a:t>
            </a:r>
            <a:r>
              <a:rPr lang="pl" sz="900" b="0" i="0" u="none" strike="noStrike" baseline="0" dirty="0">
                <a:solidFill>
                  <a:srgbClr val="000000"/>
                </a:solidFill>
              </a:rPr>
              <a:t>występowanie całorocznej wrażliwości na alergeny, wykazanej w teście skórnym.</a:t>
            </a:r>
            <a:r>
              <a:rPr lang="pl" sz="900" b="0" i="0" u="none" strike="noStrike" baseline="30000" dirty="0">
                <a:solidFill>
                  <a:srgbClr val="000000"/>
                </a:solidFill>
              </a:rPr>
              <a:t>2</a:t>
            </a:r>
            <a:r>
              <a:rPr lang="pl" sz="900" b="0" i="0" u="none" baseline="0" dirty="0"/>
              <a:t> </a:t>
            </a:r>
            <a:r>
              <a:rPr lang="pl" sz="900" b="0" i="1" u="none" baseline="0" dirty="0"/>
              <a:t>Ciężkie zaostrzenia były zdefiniowane jako</a:t>
            </a:r>
            <a:r>
              <a:rPr lang="pl" sz="900" b="0" i="0" u="none" baseline="0" dirty="0"/>
              <a:t> </a:t>
            </a:r>
            <a:r>
              <a:rPr lang="pl" sz="900" b="0" i="0" u="none" strike="noStrike" baseline="0" dirty="0"/>
              <a:t>nasilenie astmy, które prowadziło do jednego z poniższych: stosowania ogólnoustrojowych kortykosteroidów przez ≥3 dni lub przejściowego zwiększenia stałej podstawowej dawki OCS, wizyty na oddziale ratunkowym lub opieki doraźnej (&lt;24 godz.) w związku z astmą, która wymagała zastosowania ogólnoustrojowych kortykosteroidów, lub hospitalizacji (≥24 godz.) w związku z astmą.</a:t>
            </a:r>
            <a:r>
              <a:rPr lang="pl" sz="900" b="0" i="0" u="none" strike="noStrike" baseline="30000" dirty="0"/>
              <a:t>1</a:t>
            </a:r>
            <a:endParaRPr lang="pl" sz="900" b="0" i="0" u="none" strike="noStrike" baseline="0" dirty="0"/>
          </a:p>
          <a:p>
            <a:pPr algn="l" rtl="0"/>
            <a:r>
              <a:rPr lang="pl" sz="800" b="0" i="0" u="none" strike="noStrike" baseline="0" dirty="0"/>
              <a:t>AER = częstość występowania zaostrzeń w skali roku; </a:t>
            </a:r>
            <a:r>
              <a:rPr lang="pl" sz="800" b="0" i="0" u="none" baseline="0" dirty="0"/>
              <a:t>ACT Score = test kontroli astmy; </a:t>
            </a:r>
            <a:r>
              <a:rPr lang="pl" sz="800" b="0" i="0" u="none" strike="noStrike" baseline="0" dirty="0"/>
              <a:t>BL = ocena wyjściowa; BMI = wskaźnik masy ciała; MCID = </a:t>
            </a:r>
            <a:r>
              <a:rPr lang="pl" sz="800" b="0" i="0" u="none" baseline="0" dirty="0"/>
              <a:t>minimalna </a:t>
            </a:r>
            <a:r>
              <a:rPr lang="pl" sz="800" b="0" i="0" u="none" strike="noStrike" baseline="0" dirty="0"/>
              <a:t>istotna klinicznie różnica; SEA = ciężka astma eozynofilowa.</a:t>
            </a:r>
            <a:endParaRPr lang="pl" sz="800" dirty="0"/>
          </a:p>
          <a:p>
            <a:pPr algn="l" rtl="0"/>
            <a:r>
              <a:rPr lang="pl" sz="800" b="0" i="0" u="none" baseline="0" dirty="0"/>
              <a:t>1. Menzella F et al. Artykuł i informacje uzupełniające. </a:t>
            </a:r>
            <a:r>
              <a:rPr lang="pl" sz="800" b="0" i="1" u="none" baseline="0" dirty="0">
                <a:effectLst/>
                <a:latin typeface="+mn-lt"/>
                <a:ea typeface="+mn-lt"/>
                <a:cs typeface="+mn-lt"/>
                <a:sym typeface="+mn-lt"/>
              </a:rPr>
              <a:t>Respir Res. </a:t>
            </a:r>
            <a:r>
              <a:rPr lang="pl" sz="800" b="0" i="0" u="none" baseline="0" dirty="0">
                <a:effectLst/>
                <a:latin typeface="+mn-lt"/>
                <a:ea typeface="+mn-lt"/>
                <a:cs typeface="+mn-lt"/>
                <a:sym typeface="+mn-lt"/>
              </a:rPr>
              <a:t>2022;23:36; 2. </a:t>
            </a:r>
            <a:r>
              <a:rPr lang="pl" sz="800" b="0" i="0" u="none" baseline="0" dirty="0"/>
              <a:t>Brussino L et al. Plakat przedstawiony podczas </a:t>
            </a:r>
            <a:r>
              <a:rPr lang="pl" sz="800" b="0" i="0" u="none" strike="noStrike" baseline="0" dirty="0"/>
              <a:t>Kongresu EAACI;</a:t>
            </a:r>
            <a:r>
              <a:rPr lang="pl" sz="800" b="0" i="0" u="none" baseline="0" dirty="0"/>
              <a:t> 10-12 lipca </a:t>
            </a:r>
            <a:r>
              <a:rPr lang="pl" sz="800" b="0" i="0" u="none" strike="noStrike" baseline="0" dirty="0"/>
              <a:t>2021 r.</a:t>
            </a:r>
            <a:r>
              <a:rPr lang="pl" sz="800" b="0" i="0" u="none" baseline="0" dirty="0"/>
              <a:t> </a:t>
            </a:r>
          </a:p>
        </p:txBody>
      </p:sp>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180018" y="228602"/>
            <a:ext cx="11277600" cy="800099"/>
          </a:xfrm>
        </p:spPr>
        <p:txBody>
          <a:bodyPr>
            <a:normAutofit fontScale="90000"/>
          </a:bodyPr>
          <a:lstStyle/>
          <a:p>
            <a:pPr algn="l" rtl="0"/>
            <a:br>
              <a:rPr lang="pl" dirty="0"/>
            </a:br>
            <a:r>
              <a:rPr lang="pl" b="1" i="0" u="none" baseline="0" dirty="0"/>
              <a:t>ANANKE: Benralizumab znacznie zmniejszył AER </a:t>
            </a:r>
            <a:br>
              <a:rPr lang="pl" dirty="0"/>
            </a:br>
            <a:r>
              <a:rPr lang="pl" b="1" i="0" u="none" baseline="0" dirty="0"/>
              <a:t>i umożliwił lepszą kontrolę astmy niezależnie od statusu atopii</a:t>
            </a:r>
            <a:endParaRPr lang="pl" dirty="0"/>
          </a:p>
        </p:txBody>
      </p:sp>
      <p:grpSp>
        <p:nvGrpSpPr>
          <p:cNvPr id="38" name="Group 37">
            <a:extLst>
              <a:ext uri="{FF2B5EF4-FFF2-40B4-BE49-F238E27FC236}">
                <a16:creationId xmlns:a16="http://schemas.microsoft.com/office/drawing/2014/main" id="{BA660ED0-3FAF-4CDC-81DF-4826D62024EB}"/>
              </a:ext>
            </a:extLst>
          </p:cNvPr>
          <p:cNvGrpSpPr/>
          <p:nvPr/>
        </p:nvGrpSpPr>
        <p:grpSpPr>
          <a:xfrm>
            <a:off x="2496074" y="5162041"/>
            <a:ext cx="9195949" cy="696634"/>
            <a:chOff x="2427710" y="5425877"/>
            <a:chExt cx="9195949" cy="696634"/>
          </a:xfrm>
        </p:grpSpPr>
        <p:sp>
          <p:nvSpPr>
            <p:cNvPr id="37" name="Rectangle 36">
              <a:extLst>
                <a:ext uri="{FF2B5EF4-FFF2-40B4-BE49-F238E27FC236}">
                  <a16:creationId xmlns:a16="http://schemas.microsoft.com/office/drawing/2014/main" id="{DD52F97F-8E1C-4458-8806-8DD0D83EB085}"/>
                </a:ext>
              </a:extLst>
            </p:cNvPr>
            <p:cNvSpPr/>
            <p:nvPr/>
          </p:nvSpPr>
          <p:spPr>
            <a:xfrm>
              <a:off x="2427710" y="5431379"/>
              <a:ext cx="9195949" cy="6911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8" name="TextBox 67">
              <a:extLst>
                <a:ext uri="{FF2B5EF4-FFF2-40B4-BE49-F238E27FC236}">
                  <a16:creationId xmlns:a16="http://schemas.microsoft.com/office/drawing/2014/main" id="{4698C8BC-67A1-4BFA-8DCA-5D40572C3C0B}"/>
                </a:ext>
              </a:extLst>
            </p:cNvPr>
            <p:cNvSpPr txBox="1"/>
            <p:nvPr/>
          </p:nvSpPr>
          <p:spPr>
            <a:xfrm>
              <a:off x="4713709" y="5425877"/>
              <a:ext cx="6909950" cy="692497"/>
            </a:xfrm>
            <a:prstGeom prst="rect">
              <a:avLst/>
            </a:prstGeom>
            <a:noFill/>
          </p:spPr>
          <p:txBody>
            <a:bodyPr wrap="square">
              <a:spAutoFit/>
            </a:bodyPr>
            <a:lstStyle/>
            <a:p>
              <a:pPr algn="l" rtl="0"/>
              <a:r>
                <a:rPr lang="pl" sz="1300" b="0" i="0" u="none" baseline="0" dirty="0"/>
                <a:t>Poprawę przy stosowaniu benralizumabu obserwowano niezależnie od statusu atopii:</a:t>
              </a:r>
            </a:p>
            <a:p>
              <a:pPr marL="457200" indent="-182880" algn="l" rtl="0">
                <a:buFont typeface="Arial" panose="020B0604020202020204" pitchFamily="34" charset="0"/>
                <a:buChar char="•"/>
              </a:pPr>
              <a:r>
                <a:rPr lang="pl" sz="1300" b="0" i="0" u="none" strike="noStrike" baseline="0" dirty="0"/>
                <a:t>Średnie wyniki ACT wzrosły do 22 punktów w obydwu grupach po 48 tygodniach; </a:t>
              </a:r>
              <a:br>
                <a:rPr lang="pl" sz="1300" b="0" i="0" u="none" strike="noStrike" baseline="0" dirty="0"/>
              </a:br>
              <a:r>
                <a:rPr lang="pl" sz="1300" b="0" i="0" u="none" strike="noStrike" baseline="0" dirty="0"/>
                <a:t>80% osiągnęło MCID 20</a:t>
              </a:r>
              <a:endParaRPr lang="pl" sz="1300" dirty="0"/>
            </a:p>
          </p:txBody>
        </p:sp>
        <p:sp>
          <p:nvSpPr>
            <p:cNvPr id="36" name="TextBox 35">
              <a:extLst>
                <a:ext uri="{FF2B5EF4-FFF2-40B4-BE49-F238E27FC236}">
                  <a16:creationId xmlns:a16="http://schemas.microsoft.com/office/drawing/2014/main" id="{ECC62593-88A3-4217-AB85-0C8A5EC52102}"/>
                </a:ext>
              </a:extLst>
            </p:cNvPr>
            <p:cNvSpPr txBox="1"/>
            <p:nvPr/>
          </p:nvSpPr>
          <p:spPr>
            <a:xfrm>
              <a:off x="2436945" y="5620687"/>
              <a:ext cx="2276763" cy="276999"/>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l" rtl="0"/>
              <a:r>
                <a:rPr lang="pl" sz="1200" b="1" i="0" u="none" baseline="0" dirty="0">
                  <a:solidFill>
                    <a:schemeClr val="bg1"/>
                  </a:solidFill>
                </a:rPr>
                <a:t>Badanie kontrolne astmy:</a:t>
              </a:r>
              <a:r>
                <a:rPr lang="pl" sz="1200" b="1" i="0" u="none" baseline="30000" dirty="0">
                  <a:solidFill>
                    <a:schemeClr val="bg1"/>
                  </a:solidFill>
                </a:rPr>
                <a:t>2</a:t>
              </a:r>
              <a:endParaRPr lang="pl" sz="1200" b="1" dirty="0">
                <a:solidFill>
                  <a:schemeClr val="bg1"/>
                </a:solidFill>
              </a:endParaRPr>
            </a:p>
          </p:txBody>
        </p:sp>
      </p:grpSp>
      <p:grpSp>
        <p:nvGrpSpPr>
          <p:cNvPr id="40" name="Group 39">
            <a:extLst>
              <a:ext uri="{FF2B5EF4-FFF2-40B4-BE49-F238E27FC236}">
                <a16:creationId xmlns:a16="http://schemas.microsoft.com/office/drawing/2014/main" id="{2051E7F4-37F4-4353-BD19-C4DDBD4411D6}"/>
              </a:ext>
            </a:extLst>
          </p:cNvPr>
          <p:cNvGrpSpPr/>
          <p:nvPr/>
        </p:nvGrpSpPr>
        <p:grpSpPr>
          <a:xfrm>
            <a:off x="3331115" y="2127439"/>
            <a:ext cx="4361443" cy="3011775"/>
            <a:chOff x="-6715077" y="481085"/>
            <a:chExt cx="6095447" cy="3766118"/>
          </a:xfrm>
        </p:grpSpPr>
        <p:cxnSp>
          <p:nvCxnSpPr>
            <p:cNvPr id="90" name="Connector: Elbow 89">
              <a:extLst>
                <a:ext uri="{FF2B5EF4-FFF2-40B4-BE49-F238E27FC236}">
                  <a16:creationId xmlns:a16="http://schemas.microsoft.com/office/drawing/2014/main" id="{7137C575-5413-4D7B-A2E1-8B225A8B008A}"/>
                </a:ext>
              </a:extLst>
            </p:cNvPr>
            <p:cNvCxnSpPr/>
            <p:nvPr/>
          </p:nvCxnSpPr>
          <p:spPr>
            <a:xfrm rot="16200000" flipH="1">
              <a:off x="-5814066" y="2111505"/>
              <a:ext cx="1529501" cy="615310"/>
            </a:xfrm>
            <a:prstGeom prst="bentConnector3">
              <a:avLst>
                <a:gd name="adj1" fmla="val -1071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FF4BA0C3-657F-4EDD-A546-D723129606AE}"/>
                </a:ext>
              </a:extLst>
            </p:cNvPr>
            <p:cNvCxnSpPr>
              <a:cxnSpLocks/>
            </p:cNvCxnSpPr>
            <p:nvPr/>
          </p:nvCxnSpPr>
          <p:spPr>
            <a:xfrm rot="16200000" flipH="1">
              <a:off x="-5410409" y="1897318"/>
              <a:ext cx="1600795" cy="910659"/>
            </a:xfrm>
            <a:prstGeom prst="bentConnector3">
              <a:avLst>
                <a:gd name="adj1" fmla="val -1644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67DFD440-0D17-4B02-84C4-7040D8F5D1AC}"/>
                </a:ext>
              </a:extLst>
            </p:cNvPr>
            <p:cNvCxnSpPr>
              <a:cxnSpLocks/>
            </p:cNvCxnSpPr>
            <p:nvPr/>
          </p:nvCxnSpPr>
          <p:spPr>
            <a:xfrm rot="16200000" flipH="1">
              <a:off x="-3011186" y="1831409"/>
              <a:ext cx="1829480" cy="861434"/>
            </a:xfrm>
            <a:prstGeom prst="bentConnector3">
              <a:avLst>
                <a:gd name="adj1" fmla="val -8265"/>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3" name="Content Placeholder 11">
              <a:extLst>
                <a:ext uri="{FF2B5EF4-FFF2-40B4-BE49-F238E27FC236}">
                  <a16:creationId xmlns:a16="http://schemas.microsoft.com/office/drawing/2014/main" id="{FA33C8FC-8C5F-4894-B3D6-EE063BB66D7A}"/>
                </a:ext>
              </a:extLst>
            </p:cNvPr>
            <p:cNvGraphicFramePr>
              <a:graphicFrameLocks/>
            </p:cNvGraphicFramePr>
            <p:nvPr>
              <p:extLst>
                <p:ext uri="{D42A27DB-BD31-4B8C-83A1-F6EECF244321}">
                  <p14:modId xmlns:p14="http://schemas.microsoft.com/office/powerpoint/2010/main" val="626468835"/>
                </p:ext>
              </p:extLst>
            </p:nvPr>
          </p:nvGraphicFramePr>
          <p:xfrm>
            <a:off x="-6715077" y="481085"/>
            <a:ext cx="6095447" cy="3766118"/>
          </p:xfrm>
          <a:graphic>
            <a:graphicData uri="http://schemas.openxmlformats.org/drawingml/2006/chart">
              <c:chart xmlns:c="http://schemas.openxmlformats.org/drawingml/2006/chart" xmlns:r="http://schemas.openxmlformats.org/officeDocument/2006/relationships" r:id="rId10"/>
            </a:graphicData>
          </a:graphic>
        </p:graphicFrame>
        <p:sp>
          <p:nvSpPr>
            <p:cNvPr id="80" name="Rectangle: Rounded Corners 79">
              <a:extLst>
                <a:ext uri="{FF2B5EF4-FFF2-40B4-BE49-F238E27FC236}">
                  <a16:creationId xmlns:a16="http://schemas.microsoft.com/office/drawing/2014/main" id="{B0D099FC-9665-4E8E-8913-A22384B05BE0}"/>
                </a:ext>
              </a:extLst>
            </p:cNvPr>
            <p:cNvSpPr/>
            <p:nvPr/>
          </p:nvSpPr>
          <p:spPr>
            <a:xfrm>
              <a:off x="-2108233" y="1483719"/>
              <a:ext cx="1143780"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r>
                <a:rPr lang="pl" sz="1400" b="1" i="0" u="none" baseline="0" dirty="0">
                  <a:solidFill>
                    <a:schemeClr val="accent1"/>
                  </a:solidFill>
                </a:rPr>
                <a:t>94,3 </a:t>
              </a:r>
              <a:r>
                <a:rPr kumimoji="0" lang="pl" sz="1400" b="1" i="0" u="none" strike="noStrike" kern="1200" cap="none" spc="0" normalizeH="0" baseline="0" dirty="0">
                  <a:ln>
                    <a:noFill/>
                  </a:ln>
                  <a:solidFill>
                    <a:schemeClr val="accent1"/>
                  </a:solidFill>
                  <a:effectLst/>
                  <a:uLnTx/>
                  <a:uFillTx/>
                  <a:latin typeface="+mn-latin"/>
                  <a:ea typeface="+mn-ea"/>
                  <a:cs typeface="+mn-cs"/>
                  <a:sym typeface="+mn-sym"/>
                </a:rPr>
                <a:t>%</a:t>
              </a:r>
            </a:p>
          </p:txBody>
        </p:sp>
        <p:sp>
          <p:nvSpPr>
            <p:cNvPr id="81" name="Rectangle: Rounded Corners 80">
              <a:extLst>
                <a:ext uri="{FF2B5EF4-FFF2-40B4-BE49-F238E27FC236}">
                  <a16:creationId xmlns:a16="http://schemas.microsoft.com/office/drawing/2014/main" id="{C552A85D-D5C7-4DCC-9FC3-F6C28A36D0D2}"/>
                </a:ext>
              </a:extLst>
            </p:cNvPr>
            <p:cNvSpPr/>
            <p:nvPr/>
          </p:nvSpPr>
          <p:spPr>
            <a:xfrm>
              <a:off x="-4580003" y="1734298"/>
              <a:ext cx="1086252"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a:ln>
                    <a:noFill/>
                  </a:ln>
                  <a:solidFill>
                    <a:schemeClr val="accent1"/>
                  </a:solidFill>
                  <a:effectLst/>
                  <a:uLnTx/>
                  <a:uFillTx/>
                  <a:latin typeface="+mn-latin"/>
                  <a:ea typeface="+mn-ea"/>
                  <a:cs typeface="+mn-cs"/>
                  <a:sym typeface="+mn-sym"/>
                </a:rPr>
                <a:t>↓</a:t>
              </a:r>
              <a:r>
                <a:rPr lang="pl" sz="1400" b="1" i="0" u="none" baseline="0">
                  <a:solidFill>
                    <a:schemeClr val="accent1"/>
                  </a:solidFill>
                </a:rPr>
                <a:t>91,8 </a:t>
              </a:r>
              <a:r>
                <a:rPr kumimoji="0" lang="pl" sz="1400" b="1" i="0" u="none" strike="noStrike" kern="1200" cap="none" spc="0" normalizeH="0" baseline="0">
                  <a:ln>
                    <a:noFill/>
                  </a:ln>
                  <a:solidFill>
                    <a:schemeClr val="accent1"/>
                  </a:solidFill>
                  <a:effectLst/>
                  <a:uLnTx/>
                  <a:uFillTx/>
                  <a:latin typeface="+mn-latin"/>
                  <a:ea typeface="+mn-ea"/>
                  <a:cs typeface="+mn-cs"/>
                  <a:sym typeface="+mn-sym"/>
                </a:rPr>
                <a:t>%</a:t>
              </a:r>
            </a:p>
          </p:txBody>
        </p:sp>
      </p:grpSp>
      <p:sp>
        <p:nvSpPr>
          <p:cNvPr id="41" name="TextBox 40">
            <a:extLst>
              <a:ext uri="{FF2B5EF4-FFF2-40B4-BE49-F238E27FC236}">
                <a16:creationId xmlns:a16="http://schemas.microsoft.com/office/drawing/2014/main" id="{A0138536-9455-4671-9ADF-693246D53AC0}"/>
              </a:ext>
            </a:extLst>
          </p:cNvPr>
          <p:cNvSpPr txBox="1"/>
          <p:nvPr/>
        </p:nvSpPr>
        <p:spPr>
          <a:xfrm>
            <a:off x="3287987" y="2558302"/>
            <a:ext cx="400110" cy="1981934"/>
          </a:xfrm>
          <a:prstGeom prst="rect">
            <a:avLst/>
          </a:prstGeom>
          <a:noFill/>
        </p:spPr>
        <p:txBody>
          <a:bodyPr vert="vert270" wrap="square" rtlCol="0">
            <a:spAutoFit/>
          </a:bodyPr>
          <a:lstStyle/>
          <a:p>
            <a:pPr algn="ctr" rtl="0"/>
            <a:r>
              <a:rPr lang="pl" sz="1400" b="1" i="0" u="none" baseline="0"/>
              <a:t>AER </a:t>
            </a:r>
          </a:p>
        </p:txBody>
      </p:sp>
      <p:sp>
        <p:nvSpPr>
          <p:cNvPr id="100" name="TextBox 99">
            <a:extLst>
              <a:ext uri="{FF2B5EF4-FFF2-40B4-BE49-F238E27FC236}">
                <a16:creationId xmlns:a16="http://schemas.microsoft.com/office/drawing/2014/main" id="{B5404512-3B6E-4E28-8CA1-93046E5B7483}"/>
              </a:ext>
            </a:extLst>
          </p:cNvPr>
          <p:cNvSpPr txBox="1"/>
          <p:nvPr/>
        </p:nvSpPr>
        <p:spPr>
          <a:xfrm>
            <a:off x="3739434" y="2079943"/>
            <a:ext cx="3977062" cy="523220"/>
          </a:xfrm>
          <a:prstGeom prst="rect">
            <a:avLst/>
          </a:prstGeom>
          <a:noFill/>
        </p:spPr>
        <p:txBody>
          <a:bodyPr vert="horz" wrap="square" rtlCol="0">
            <a:spAutoFit/>
          </a:bodyPr>
          <a:lstStyle/>
          <a:p>
            <a:pPr algn="ctr" rtl="0"/>
            <a:r>
              <a:rPr lang="pl" sz="1400" b="1" i="0" u="none" baseline="0" dirty="0"/>
              <a:t>Wszelkie zmniejszenia AER w oparciu</a:t>
            </a:r>
            <a:br>
              <a:rPr lang="pl" sz="1400" b="1" i="0" u="none" baseline="0" dirty="0"/>
            </a:br>
            <a:r>
              <a:rPr lang="pl" sz="1400" b="1" i="0" u="none" baseline="0" dirty="0"/>
              <a:t>o status atopii</a:t>
            </a:r>
          </a:p>
        </p:txBody>
      </p:sp>
      <p:grpSp>
        <p:nvGrpSpPr>
          <p:cNvPr id="101" name="Group 100">
            <a:extLst>
              <a:ext uri="{FF2B5EF4-FFF2-40B4-BE49-F238E27FC236}">
                <a16:creationId xmlns:a16="http://schemas.microsoft.com/office/drawing/2014/main" id="{8B46B81E-781B-4749-9D6C-903C8118619A}"/>
              </a:ext>
            </a:extLst>
          </p:cNvPr>
          <p:cNvGrpSpPr/>
          <p:nvPr/>
        </p:nvGrpSpPr>
        <p:grpSpPr>
          <a:xfrm>
            <a:off x="7802715" y="2127439"/>
            <a:ext cx="4312318" cy="3011775"/>
            <a:chOff x="-6715077" y="481085"/>
            <a:chExt cx="6095447" cy="3766118"/>
          </a:xfrm>
        </p:grpSpPr>
        <p:cxnSp>
          <p:nvCxnSpPr>
            <p:cNvPr id="106" name="Connector: Elbow 105">
              <a:extLst>
                <a:ext uri="{FF2B5EF4-FFF2-40B4-BE49-F238E27FC236}">
                  <a16:creationId xmlns:a16="http://schemas.microsoft.com/office/drawing/2014/main" id="{D3F7E839-21DA-4F8A-8FD4-F242632E692B}"/>
                </a:ext>
              </a:extLst>
            </p:cNvPr>
            <p:cNvCxnSpPr>
              <a:cxnSpLocks/>
            </p:cNvCxnSpPr>
            <p:nvPr/>
          </p:nvCxnSpPr>
          <p:spPr>
            <a:xfrm rot="16200000" flipH="1">
              <a:off x="-5443932" y="1819918"/>
              <a:ext cx="1715137" cy="861434"/>
            </a:xfrm>
            <a:prstGeom prst="bentConnector3">
              <a:avLst>
                <a:gd name="adj1" fmla="val -593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AE8AC222-8EEF-4317-921D-9F3678B94EB2}"/>
                </a:ext>
              </a:extLst>
            </p:cNvPr>
            <p:cNvCxnSpPr>
              <a:cxnSpLocks/>
            </p:cNvCxnSpPr>
            <p:nvPr/>
          </p:nvCxnSpPr>
          <p:spPr>
            <a:xfrm rot="16200000" flipH="1">
              <a:off x="-2872854" y="2104517"/>
              <a:ext cx="1486452" cy="861434"/>
            </a:xfrm>
            <a:prstGeom prst="bentConnector3">
              <a:avLst>
                <a:gd name="adj1" fmla="val -9069"/>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9" name="Content Placeholder 11">
              <a:extLst>
                <a:ext uri="{FF2B5EF4-FFF2-40B4-BE49-F238E27FC236}">
                  <a16:creationId xmlns:a16="http://schemas.microsoft.com/office/drawing/2014/main" id="{F384917A-966C-4CAF-8583-3C0A0FA56F59}"/>
                </a:ext>
              </a:extLst>
            </p:cNvPr>
            <p:cNvGraphicFramePr>
              <a:graphicFrameLocks/>
            </p:cNvGraphicFramePr>
            <p:nvPr>
              <p:extLst>
                <p:ext uri="{D42A27DB-BD31-4B8C-83A1-F6EECF244321}">
                  <p14:modId xmlns:p14="http://schemas.microsoft.com/office/powerpoint/2010/main" val="3593041539"/>
                </p:ext>
              </p:extLst>
            </p:nvPr>
          </p:nvGraphicFramePr>
          <p:xfrm>
            <a:off x="-6715077" y="481085"/>
            <a:ext cx="6095447" cy="3766118"/>
          </p:xfrm>
          <a:graphic>
            <a:graphicData uri="http://schemas.openxmlformats.org/drawingml/2006/chart">
              <c:chart xmlns:c="http://schemas.openxmlformats.org/drawingml/2006/chart" xmlns:r="http://schemas.openxmlformats.org/officeDocument/2006/relationships" r:id="rId11"/>
            </a:graphicData>
          </a:graphic>
        </p:graphicFrame>
        <p:sp>
          <p:nvSpPr>
            <p:cNvPr id="112" name="Rectangle: Rounded Corners 111">
              <a:extLst>
                <a:ext uri="{FF2B5EF4-FFF2-40B4-BE49-F238E27FC236}">
                  <a16:creationId xmlns:a16="http://schemas.microsoft.com/office/drawing/2014/main" id="{CECBD543-62F5-413C-9A37-A8B22F72A4FA}"/>
                </a:ext>
              </a:extLst>
            </p:cNvPr>
            <p:cNvSpPr/>
            <p:nvPr/>
          </p:nvSpPr>
          <p:spPr>
            <a:xfrm>
              <a:off x="-2041087" y="1465567"/>
              <a:ext cx="1098626"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a:ln>
                    <a:noFill/>
                  </a:ln>
                  <a:solidFill>
                    <a:schemeClr val="accent1"/>
                  </a:solidFill>
                  <a:effectLst/>
                  <a:uLnTx/>
                  <a:uFillTx/>
                  <a:latin typeface="+mn-latin"/>
                  <a:ea typeface="+mn-ea"/>
                  <a:cs typeface="+mn-cs"/>
                  <a:sym typeface="+mn-sym"/>
                </a:rPr>
                <a:t>↓</a:t>
              </a:r>
              <a:r>
                <a:rPr lang="pl" sz="1400" b="1" i="0" u="none" baseline="0">
                  <a:solidFill>
                    <a:schemeClr val="accent1"/>
                  </a:solidFill>
                </a:rPr>
                <a:t>97,0 </a:t>
              </a:r>
              <a:r>
                <a:rPr kumimoji="0" lang="pl" sz="1400" b="1" i="0" u="none" strike="noStrike" kern="1200" cap="none" spc="0" normalizeH="0" baseline="0">
                  <a:ln>
                    <a:noFill/>
                  </a:ln>
                  <a:solidFill>
                    <a:schemeClr val="accent1"/>
                  </a:solidFill>
                  <a:effectLst/>
                  <a:uLnTx/>
                  <a:uFillTx/>
                  <a:latin typeface="+mn-latin"/>
                  <a:ea typeface="+mn-ea"/>
                  <a:cs typeface="+mn-cs"/>
                  <a:sym typeface="+mn-sym"/>
                </a:rPr>
                <a:t>%</a:t>
              </a:r>
            </a:p>
          </p:txBody>
        </p:sp>
        <p:sp>
          <p:nvSpPr>
            <p:cNvPr id="113" name="Rectangle: Rounded Corners 112">
              <a:extLst>
                <a:ext uri="{FF2B5EF4-FFF2-40B4-BE49-F238E27FC236}">
                  <a16:creationId xmlns:a16="http://schemas.microsoft.com/office/drawing/2014/main" id="{2AC3AD16-CBA6-4B25-9B57-783C812F9314}"/>
                </a:ext>
              </a:extLst>
            </p:cNvPr>
            <p:cNvSpPr/>
            <p:nvPr/>
          </p:nvSpPr>
          <p:spPr>
            <a:xfrm>
              <a:off x="-4505239" y="1733580"/>
              <a:ext cx="1098626" cy="3413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a:ln>
                    <a:noFill/>
                  </a:ln>
                  <a:solidFill>
                    <a:schemeClr val="accent1"/>
                  </a:solidFill>
                  <a:effectLst/>
                  <a:uLnTx/>
                  <a:uFillTx/>
                  <a:latin typeface="+mn-latin"/>
                  <a:ea typeface="+mn-ea"/>
                  <a:cs typeface="+mn-cs"/>
                  <a:sym typeface="+mn-sym"/>
                </a:rPr>
                <a:t>↓</a:t>
              </a:r>
              <a:r>
                <a:rPr lang="pl" sz="1400" b="1" i="0" u="none" baseline="0">
                  <a:solidFill>
                    <a:schemeClr val="accent1"/>
                  </a:solidFill>
                </a:rPr>
                <a:t>91,9 </a:t>
              </a:r>
              <a:r>
                <a:rPr kumimoji="0" lang="pl" sz="1400" b="1" i="0" u="none" strike="noStrike" kern="1200" cap="none" spc="0" normalizeH="0" baseline="0">
                  <a:ln>
                    <a:noFill/>
                  </a:ln>
                  <a:solidFill>
                    <a:schemeClr val="accent1"/>
                  </a:solidFill>
                  <a:effectLst/>
                  <a:uLnTx/>
                  <a:uFillTx/>
                  <a:latin typeface="+mn-latin"/>
                  <a:ea typeface="+mn-ea"/>
                  <a:cs typeface="+mn-cs"/>
                  <a:sym typeface="+mn-sym"/>
                </a:rPr>
                <a:t>%</a:t>
              </a:r>
            </a:p>
          </p:txBody>
        </p:sp>
      </p:grpSp>
      <p:sp>
        <p:nvSpPr>
          <p:cNvPr id="114" name="TextBox 113">
            <a:extLst>
              <a:ext uri="{FF2B5EF4-FFF2-40B4-BE49-F238E27FC236}">
                <a16:creationId xmlns:a16="http://schemas.microsoft.com/office/drawing/2014/main" id="{F205C11C-252F-4ACA-BB47-DF226B5A105A}"/>
              </a:ext>
            </a:extLst>
          </p:cNvPr>
          <p:cNvSpPr txBox="1"/>
          <p:nvPr/>
        </p:nvSpPr>
        <p:spPr>
          <a:xfrm>
            <a:off x="7987552" y="2079943"/>
            <a:ext cx="4120215" cy="523220"/>
          </a:xfrm>
          <a:prstGeom prst="rect">
            <a:avLst/>
          </a:prstGeom>
          <a:noFill/>
        </p:spPr>
        <p:txBody>
          <a:bodyPr vert="horz" wrap="square" rtlCol="0">
            <a:spAutoFit/>
          </a:bodyPr>
          <a:lstStyle/>
          <a:p>
            <a:pPr algn="ctr" rtl="0"/>
            <a:r>
              <a:rPr lang="pl" sz="1400" b="1" i="0" u="none" baseline="0" dirty="0"/>
              <a:t>Zmniejszenia ciężkich AER w oparciu</a:t>
            </a:r>
            <a:br>
              <a:rPr lang="pl" sz="1400" b="1" i="0" u="none" baseline="0" dirty="0"/>
            </a:br>
            <a:r>
              <a:rPr lang="pl" sz="1400" b="1" i="0" u="none" baseline="0" dirty="0"/>
              <a:t>o status atopii</a:t>
            </a:r>
          </a:p>
        </p:txBody>
      </p:sp>
      <p:sp>
        <p:nvSpPr>
          <p:cNvPr id="47" name="TextBox 46">
            <a:extLst>
              <a:ext uri="{FF2B5EF4-FFF2-40B4-BE49-F238E27FC236}">
                <a16:creationId xmlns:a16="http://schemas.microsoft.com/office/drawing/2014/main" id="{7C7F9112-B2A5-440A-87DF-AA0FA903D3D4}"/>
              </a:ext>
            </a:extLst>
          </p:cNvPr>
          <p:cNvSpPr txBox="1"/>
          <p:nvPr/>
        </p:nvSpPr>
        <p:spPr>
          <a:xfrm>
            <a:off x="3898450" y="4915901"/>
            <a:ext cx="1812055" cy="276999"/>
          </a:xfrm>
          <a:prstGeom prst="rect">
            <a:avLst/>
          </a:prstGeom>
          <a:noFill/>
        </p:spPr>
        <p:txBody>
          <a:bodyPr wrap="square" rtlCol="0">
            <a:spAutoFit/>
          </a:bodyPr>
          <a:lstStyle/>
          <a:p>
            <a:pPr algn="ctr" rtl="0">
              <a:buClr>
                <a:schemeClr val="accent1"/>
              </a:buClr>
            </a:pPr>
            <a:r>
              <a:rPr lang="pl" sz="1200" b="1" i="0" u="none" baseline="0" dirty="0"/>
              <a:t>Atopia, n=81</a:t>
            </a:r>
          </a:p>
        </p:txBody>
      </p:sp>
      <p:sp>
        <p:nvSpPr>
          <p:cNvPr id="51" name="TextBox 50">
            <a:extLst>
              <a:ext uri="{FF2B5EF4-FFF2-40B4-BE49-F238E27FC236}">
                <a16:creationId xmlns:a16="http://schemas.microsoft.com/office/drawing/2014/main" id="{501D2131-AE0F-4285-8997-17490DD82961}"/>
              </a:ext>
            </a:extLst>
          </p:cNvPr>
          <p:cNvSpPr txBox="1"/>
          <p:nvPr/>
        </p:nvSpPr>
        <p:spPr>
          <a:xfrm>
            <a:off x="3921634" y="4549715"/>
            <a:ext cx="1097776" cy="461665"/>
          </a:xfrm>
          <a:prstGeom prst="rect">
            <a:avLst/>
          </a:prstGeom>
          <a:noFill/>
        </p:spPr>
        <p:txBody>
          <a:bodyPr wrap="square" rtlCol="0">
            <a:spAutoFit/>
          </a:bodyPr>
          <a:lstStyle/>
          <a:p>
            <a:pPr algn="ctr" rtl="0">
              <a:buClr>
                <a:schemeClr val="accent1"/>
              </a:buClr>
            </a:pPr>
            <a:r>
              <a:rPr lang="pl" sz="1200" b="1" i="0" u="none" baseline="0" dirty="0"/>
              <a:t>Ocena wyjściowa</a:t>
            </a:r>
          </a:p>
        </p:txBody>
      </p:sp>
      <p:sp>
        <p:nvSpPr>
          <p:cNvPr id="53" name="TextBox 52">
            <a:extLst>
              <a:ext uri="{FF2B5EF4-FFF2-40B4-BE49-F238E27FC236}">
                <a16:creationId xmlns:a16="http://schemas.microsoft.com/office/drawing/2014/main" id="{31BF3AD8-BDD3-4BA0-9FF5-31385F8833A2}"/>
              </a:ext>
            </a:extLst>
          </p:cNvPr>
          <p:cNvSpPr txBox="1"/>
          <p:nvPr/>
        </p:nvSpPr>
        <p:spPr>
          <a:xfrm>
            <a:off x="4711202" y="4567133"/>
            <a:ext cx="1025472" cy="276999"/>
          </a:xfrm>
          <a:prstGeom prst="rect">
            <a:avLst/>
          </a:prstGeom>
          <a:noFill/>
        </p:spPr>
        <p:txBody>
          <a:bodyPr wrap="square" rtlCol="0">
            <a:spAutoFit/>
          </a:bodyPr>
          <a:lstStyle/>
          <a:p>
            <a:pPr algn="ctr" rtl="0">
              <a:buClr>
                <a:schemeClr val="accent1"/>
              </a:buClr>
            </a:pPr>
            <a:r>
              <a:rPr lang="pl" sz="1200" b="1" i="0" u="none" baseline="0" dirty="0"/>
              <a:t>Tydzień 48</a:t>
            </a:r>
          </a:p>
        </p:txBody>
      </p:sp>
      <p:sp>
        <p:nvSpPr>
          <p:cNvPr id="54" name="TextBox 53">
            <a:extLst>
              <a:ext uri="{FF2B5EF4-FFF2-40B4-BE49-F238E27FC236}">
                <a16:creationId xmlns:a16="http://schemas.microsoft.com/office/drawing/2014/main" id="{D876F704-4541-4B5E-83F0-80BE200EFC07}"/>
              </a:ext>
            </a:extLst>
          </p:cNvPr>
          <p:cNvSpPr txBox="1"/>
          <p:nvPr/>
        </p:nvSpPr>
        <p:spPr>
          <a:xfrm>
            <a:off x="5821981" y="4549715"/>
            <a:ext cx="1003980" cy="461665"/>
          </a:xfrm>
          <a:prstGeom prst="rect">
            <a:avLst/>
          </a:prstGeom>
          <a:noFill/>
        </p:spPr>
        <p:txBody>
          <a:bodyPr wrap="square" rtlCol="0">
            <a:spAutoFit/>
          </a:bodyPr>
          <a:lstStyle/>
          <a:p>
            <a:pPr algn="ctr" rtl="0">
              <a:buClr>
                <a:schemeClr val="accent1"/>
              </a:buClr>
            </a:pPr>
            <a:r>
              <a:rPr lang="pl" sz="1200" b="1" i="0" u="none" baseline="0" dirty="0"/>
              <a:t>Ocena wyjściowa</a:t>
            </a:r>
          </a:p>
        </p:txBody>
      </p:sp>
      <p:sp>
        <p:nvSpPr>
          <p:cNvPr id="55" name="TextBox 54">
            <a:extLst>
              <a:ext uri="{FF2B5EF4-FFF2-40B4-BE49-F238E27FC236}">
                <a16:creationId xmlns:a16="http://schemas.microsoft.com/office/drawing/2014/main" id="{3BD9BBD9-B19C-4E3B-BBB8-ED39E9F3A912}"/>
              </a:ext>
            </a:extLst>
          </p:cNvPr>
          <p:cNvSpPr txBox="1"/>
          <p:nvPr/>
        </p:nvSpPr>
        <p:spPr>
          <a:xfrm>
            <a:off x="6535168" y="4567133"/>
            <a:ext cx="1025472" cy="276999"/>
          </a:xfrm>
          <a:prstGeom prst="rect">
            <a:avLst/>
          </a:prstGeom>
          <a:noFill/>
        </p:spPr>
        <p:txBody>
          <a:bodyPr wrap="square" rtlCol="0">
            <a:spAutoFit/>
          </a:bodyPr>
          <a:lstStyle/>
          <a:p>
            <a:pPr algn="ctr" rtl="0">
              <a:buClr>
                <a:schemeClr val="accent1"/>
              </a:buClr>
            </a:pPr>
            <a:r>
              <a:rPr lang="pl" sz="1200" b="1" i="0" u="none" baseline="0"/>
              <a:t>Tydzień 48</a:t>
            </a:r>
          </a:p>
        </p:txBody>
      </p:sp>
      <p:sp>
        <p:nvSpPr>
          <p:cNvPr id="56" name="TextBox 55">
            <a:extLst>
              <a:ext uri="{FF2B5EF4-FFF2-40B4-BE49-F238E27FC236}">
                <a16:creationId xmlns:a16="http://schemas.microsoft.com/office/drawing/2014/main" id="{6F006521-CC9E-41AD-A986-2F59A8FC52E6}"/>
              </a:ext>
            </a:extLst>
          </p:cNvPr>
          <p:cNvSpPr txBox="1"/>
          <p:nvPr/>
        </p:nvSpPr>
        <p:spPr>
          <a:xfrm>
            <a:off x="5729832" y="4924610"/>
            <a:ext cx="1812055" cy="276999"/>
          </a:xfrm>
          <a:prstGeom prst="rect">
            <a:avLst/>
          </a:prstGeom>
          <a:noFill/>
        </p:spPr>
        <p:txBody>
          <a:bodyPr wrap="square" rtlCol="0">
            <a:spAutoFit/>
          </a:bodyPr>
          <a:lstStyle/>
          <a:p>
            <a:pPr algn="ctr" rtl="0">
              <a:buClr>
                <a:schemeClr val="accent1"/>
              </a:buClr>
            </a:pPr>
            <a:r>
              <a:rPr lang="pl" sz="1200" b="1" i="0" u="none" baseline="0" dirty="0"/>
              <a:t>Bez atopii, n=114</a:t>
            </a:r>
          </a:p>
        </p:txBody>
      </p:sp>
      <p:sp>
        <p:nvSpPr>
          <p:cNvPr id="57" name="TextBox 56">
            <a:extLst>
              <a:ext uri="{FF2B5EF4-FFF2-40B4-BE49-F238E27FC236}">
                <a16:creationId xmlns:a16="http://schemas.microsoft.com/office/drawing/2014/main" id="{DC00656B-F20E-461D-969C-D0E1311F81D7}"/>
              </a:ext>
            </a:extLst>
          </p:cNvPr>
          <p:cNvSpPr txBox="1"/>
          <p:nvPr/>
        </p:nvSpPr>
        <p:spPr>
          <a:xfrm>
            <a:off x="8364831" y="4921014"/>
            <a:ext cx="1812055" cy="276999"/>
          </a:xfrm>
          <a:prstGeom prst="rect">
            <a:avLst/>
          </a:prstGeom>
          <a:noFill/>
        </p:spPr>
        <p:txBody>
          <a:bodyPr wrap="square" rtlCol="0">
            <a:spAutoFit/>
          </a:bodyPr>
          <a:lstStyle/>
          <a:p>
            <a:pPr algn="ctr" rtl="0">
              <a:buClr>
                <a:schemeClr val="accent1"/>
              </a:buClr>
            </a:pPr>
            <a:r>
              <a:rPr lang="pl" sz="1200" b="1" i="0" u="none" baseline="0"/>
              <a:t>Atopia, n=81</a:t>
            </a:r>
          </a:p>
        </p:txBody>
      </p:sp>
      <p:sp>
        <p:nvSpPr>
          <p:cNvPr id="58" name="TextBox 57">
            <a:extLst>
              <a:ext uri="{FF2B5EF4-FFF2-40B4-BE49-F238E27FC236}">
                <a16:creationId xmlns:a16="http://schemas.microsoft.com/office/drawing/2014/main" id="{6760C769-A844-44DD-9A53-C4AF1963C57B}"/>
              </a:ext>
            </a:extLst>
          </p:cNvPr>
          <p:cNvSpPr txBox="1"/>
          <p:nvPr/>
        </p:nvSpPr>
        <p:spPr>
          <a:xfrm>
            <a:off x="10201230" y="4938433"/>
            <a:ext cx="1812055" cy="276999"/>
          </a:xfrm>
          <a:prstGeom prst="rect">
            <a:avLst/>
          </a:prstGeom>
          <a:noFill/>
        </p:spPr>
        <p:txBody>
          <a:bodyPr wrap="square" rtlCol="0">
            <a:spAutoFit/>
          </a:bodyPr>
          <a:lstStyle/>
          <a:p>
            <a:pPr algn="ctr" rtl="0">
              <a:buClr>
                <a:schemeClr val="accent1"/>
              </a:buClr>
            </a:pPr>
            <a:r>
              <a:rPr lang="pl" sz="1200" b="1" i="0" u="none" baseline="0" dirty="0"/>
              <a:t>Bez atopii, n=114</a:t>
            </a:r>
          </a:p>
        </p:txBody>
      </p:sp>
      <p:sp>
        <p:nvSpPr>
          <p:cNvPr id="59" name="TextBox 58">
            <a:extLst>
              <a:ext uri="{FF2B5EF4-FFF2-40B4-BE49-F238E27FC236}">
                <a16:creationId xmlns:a16="http://schemas.microsoft.com/office/drawing/2014/main" id="{5501E6A7-B091-40D3-81D3-5629D3322A0B}"/>
              </a:ext>
            </a:extLst>
          </p:cNvPr>
          <p:cNvSpPr txBox="1"/>
          <p:nvPr/>
        </p:nvSpPr>
        <p:spPr>
          <a:xfrm>
            <a:off x="8405745" y="4567133"/>
            <a:ext cx="999843" cy="461665"/>
          </a:xfrm>
          <a:prstGeom prst="rect">
            <a:avLst/>
          </a:prstGeom>
          <a:noFill/>
        </p:spPr>
        <p:txBody>
          <a:bodyPr wrap="square" rtlCol="0">
            <a:spAutoFit/>
          </a:bodyPr>
          <a:lstStyle/>
          <a:p>
            <a:pPr algn="ctr" rtl="0">
              <a:buClr>
                <a:schemeClr val="accent1"/>
              </a:buClr>
            </a:pPr>
            <a:r>
              <a:rPr lang="pl" sz="1200" b="1" i="0" u="none" baseline="0" dirty="0"/>
              <a:t>Ocena wyjściowa</a:t>
            </a:r>
          </a:p>
        </p:txBody>
      </p:sp>
      <p:sp>
        <p:nvSpPr>
          <p:cNvPr id="61" name="TextBox 60">
            <a:extLst>
              <a:ext uri="{FF2B5EF4-FFF2-40B4-BE49-F238E27FC236}">
                <a16:creationId xmlns:a16="http://schemas.microsoft.com/office/drawing/2014/main" id="{DF813839-7A87-48E3-B2BA-74CDC1AEFD83}"/>
              </a:ext>
            </a:extLst>
          </p:cNvPr>
          <p:cNvSpPr txBox="1"/>
          <p:nvPr/>
        </p:nvSpPr>
        <p:spPr>
          <a:xfrm>
            <a:off x="9126108" y="4567133"/>
            <a:ext cx="1025472" cy="276999"/>
          </a:xfrm>
          <a:prstGeom prst="rect">
            <a:avLst/>
          </a:prstGeom>
          <a:noFill/>
        </p:spPr>
        <p:txBody>
          <a:bodyPr wrap="square" rtlCol="0">
            <a:spAutoFit/>
          </a:bodyPr>
          <a:lstStyle/>
          <a:p>
            <a:pPr algn="ctr" rtl="0">
              <a:buClr>
                <a:schemeClr val="accent1"/>
              </a:buClr>
            </a:pPr>
            <a:r>
              <a:rPr lang="pl" sz="1200" b="1" i="0" u="none" baseline="0"/>
              <a:t>Tydzień 48</a:t>
            </a:r>
          </a:p>
        </p:txBody>
      </p:sp>
      <p:sp>
        <p:nvSpPr>
          <p:cNvPr id="62" name="TextBox 61">
            <a:extLst>
              <a:ext uri="{FF2B5EF4-FFF2-40B4-BE49-F238E27FC236}">
                <a16:creationId xmlns:a16="http://schemas.microsoft.com/office/drawing/2014/main" id="{126151A1-D7A6-4AB4-9239-8F6792509331}"/>
              </a:ext>
            </a:extLst>
          </p:cNvPr>
          <p:cNvSpPr txBox="1"/>
          <p:nvPr/>
        </p:nvSpPr>
        <p:spPr>
          <a:xfrm>
            <a:off x="10175924" y="4576286"/>
            <a:ext cx="1012689" cy="461665"/>
          </a:xfrm>
          <a:prstGeom prst="rect">
            <a:avLst/>
          </a:prstGeom>
          <a:noFill/>
        </p:spPr>
        <p:txBody>
          <a:bodyPr wrap="square" rtlCol="0">
            <a:spAutoFit/>
          </a:bodyPr>
          <a:lstStyle/>
          <a:p>
            <a:pPr algn="ctr" rtl="0">
              <a:buClr>
                <a:schemeClr val="accent1"/>
              </a:buClr>
            </a:pPr>
            <a:r>
              <a:rPr lang="pl" sz="1200" b="1" i="0" u="none" baseline="0" dirty="0"/>
              <a:t>Ocena wyjściowa</a:t>
            </a:r>
          </a:p>
        </p:txBody>
      </p:sp>
      <p:sp>
        <p:nvSpPr>
          <p:cNvPr id="63" name="TextBox 62">
            <a:extLst>
              <a:ext uri="{FF2B5EF4-FFF2-40B4-BE49-F238E27FC236}">
                <a16:creationId xmlns:a16="http://schemas.microsoft.com/office/drawing/2014/main" id="{0BE45F37-9728-4B19-8698-1106C0248450}"/>
              </a:ext>
            </a:extLst>
          </p:cNvPr>
          <p:cNvSpPr txBox="1"/>
          <p:nvPr/>
        </p:nvSpPr>
        <p:spPr>
          <a:xfrm>
            <a:off x="10958783" y="4576286"/>
            <a:ext cx="1025472" cy="276999"/>
          </a:xfrm>
          <a:prstGeom prst="rect">
            <a:avLst/>
          </a:prstGeom>
          <a:noFill/>
        </p:spPr>
        <p:txBody>
          <a:bodyPr wrap="square" rtlCol="0">
            <a:spAutoFit/>
          </a:bodyPr>
          <a:lstStyle/>
          <a:p>
            <a:pPr algn="ctr" rtl="0">
              <a:buClr>
                <a:schemeClr val="accent1"/>
              </a:buClr>
            </a:pPr>
            <a:r>
              <a:rPr lang="pl" sz="1200" b="1" i="0" u="none" baseline="0"/>
              <a:t>Tydzień 48</a:t>
            </a:r>
          </a:p>
        </p:txBody>
      </p:sp>
    </p:spTree>
    <p:extLst>
      <p:ext uri="{BB962C8B-B14F-4D97-AF65-F5344CB8AC3E}">
        <p14:creationId xmlns:p14="http://schemas.microsoft.com/office/powerpoint/2010/main" val="42541046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Graphic 68">
            <a:extLst>
              <a:ext uri="{FF2B5EF4-FFF2-40B4-BE49-F238E27FC236}">
                <a16:creationId xmlns:a16="http://schemas.microsoft.com/office/drawing/2014/main" id="{BED6290A-8774-4A1F-B498-2A0597F5D7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490049"/>
          </a:xfrm>
          <a:prstGeom prst="rect">
            <a:avLst/>
          </a:prstGeom>
        </p:spPr>
      </p:pic>
      <p:sp>
        <p:nvSpPr>
          <p:cNvPr id="53" name="Rectangle 52">
            <a:extLst>
              <a:ext uri="{FF2B5EF4-FFF2-40B4-BE49-F238E27FC236}">
                <a16:creationId xmlns:a16="http://schemas.microsoft.com/office/drawing/2014/main" id="{B6218EFC-498F-46A4-BCD1-938787369FEB}"/>
              </a:ext>
            </a:extLst>
          </p:cNvPr>
          <p:cNvSpPr/>
          <p:nvPr/>
        </p:nvSpPr>
        <p:spPr>
          <a:xfrm>
            <a:off x="8737912" y="3484542"/>
            <a:ext cx="3325134" cy="1687308"/>
          </a:xfrm>
          <a:prstGeom prst="rect">
            <a:avLst/>
          </a:prstGeom>
          <a:noFill/>
          <a:ln>
            <a:solidFill>
              <a:srgbClr val="A91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pic>
        <p:nvPicPr>
          <p:cNvPr id="32" name="Picture 2">
            <a:extLst>
              <a:ext uri="{FF2B5EF4-FFF2-40B4-BE49-F238E27FC236}">
                <a16:creationId xmlns:a16="http://schemas.microsoft.com/office/drawing/2014/main" id="{5D048289-FB0B-466A-B676-511DE02CD2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150" y="4208"/>
            <a:ext cx="1683126" cy="9999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a:xfrm>
            <a:off x="0" y="6591300"/>
            <a:ext cx="487680" cy="266700"/>
          </a:xfrm>
        </p:spPr>
        <p:txBody>
          <a:bodyPr/>
          <a:lstStyle/>
          <a:p>
            <a:pPr lvl="0" algn="r" rtl="0"/>
            <a:fld id="{3C4F54F3-C349-4609-AFEE-01462D5C7942}" type="slidenum">
              <a:rPr/>
              <a:pPr lvl="0" algn="r" rtl="0"/>
              <a:t>18</a:t>
            </a:fld>
            <a:endParaRPr lang="pl" noProof="0" dirty="0"/>
          </a:p>
        </p:txBody>
      </p:sp>
      <p:sp>
        <p:nvSpPr>
          <p:cNvPr id="17" name="Text Placeholder 16">
            <a:extLst>
              <a:ext uri="{FF2B5EF4-FFF2-40B4-BE49-F238E27FC236}">
                <a16:creationId xmlns:a16="http://schemas.microsoft.com/office/drawing/2014/main" id="{35C27574-8881-4F5A-914A-75F70976FB6F}"/>
              </a:ext>
            </a:extLst>
          </p:cNvPr>
          <p:cNvSpPr>
            <a:spLocks noGrp="1"/>
          </p:cNvSpPr>
          <p:nvPr>
            <p:ph type="body" sz="quarter" idx="13"/>
          </p:nvPr>
        </p:nvSpPr>
        <p:spPr>
          <a:xfrm>
            <a:off x="457199" y="5851602"/>
            <a:ext cx="11535500" cy="1005840"/>
          </a:xfrm>
        </p:spPr>
        <p:txBody>
          <a:bodyPr>
            <a:noAutofit/>
          </a:bodyPr>
          <a:lstStyle/>
          <a:p>
            <a:pPr algn="l" rtl="0"/>
            <a:r>
              <a:rPr lang="pl" b="0" i="0" u="none" baseline="0" dirty="0"/>
              <a:t>Uwaga: POWER jest częścią globalnego programu XALOC firmy AstraZeneca, oceniającego dowody z rzeczywistej praktyki dla benralizumabu. </a:t>
            </a:r>
          </a:p>
          <a:p>
            <a:pPr algn="l" rtl="0"/>
            <a:r>
              <a:rPr lang="pl" b="0" i="0" u="none" baseline="0" dirty="0"/>
              <a:t>ACQ-6 = 6-punktowy kwestionariusz kontroli astmy; AQLQ-12 = kwestionariusz oceny jakości życia u osoby chorej na astmę-12; BL = ocena wyjściowa; MCID = minimalna istotna klinicznie różnica; PGI-C = ogólna ocena zmian postrzeganych przez pacjenta; PGI-S = ogólna ocena nasilenia postrzeganego przez pacjenta; POWER = Rejestr dowodów z rzeczywistej praktyki dot. wyników leczenia pacjentów; SEA = ciężka astma eozynofilowa.</a:t>
            </a:r>
          </a:p>
          <a:p>
            <a:pPr algn="l" rtl="0"/>
            <a:r>
              <a:rPr lang="pl" b="0" i="0" u="none" baseline="0" dirty="0"/>
              <a:t>Noorduyn SG et al. Plakat przedstawiony podczas Międzynarodowego Dorocznego Kongresu ERS; 5-8 września 2021 r.</a:t>
            </a:r>
          </a:p>
        </p:txBody>
      </p:sp>
      <p:pic>
        <p:nvPicPr>
          <p:cNvPr id="27" name="Picture 26" descr="A picture containing lamp, knife, light&#10;&#10;Description automatically generated">
            <a:extLst>
              <a:ext uri="{FF2B5EF4-FFF2-40B4-BE49-F238E27FC236}">
                <a16:creationId xmlns:a16="http://schemas.microsoft.com/office/drawing/2014/main" id="{D901D473-3C81-4A86-BBE1-149DCF71EA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grpSp>
        <p:nvGrpSpPr>
          <p:cNvPr id="28" name="Group 27">
            <a:extLst>
              <a:ext uri="{FF2B5EF4-FFF2-40B4-BE49-F238E27FC236}">
                <a16:creationId xmlns:a16="http://schemas.microsoft.com/office/drawing/2014/main" id="{733DE246-9694-4549-887B-D403761C77CB}"/>
              </a:ext>
            </a:extLst>
          </p:cNvPr>
          <p:cNvGrpSpPr/>
          <p:nvPr/>
        </p:nvGrpSpPr>
        <p:grpSpPr>
          <a:xfrm>
            <a:off x="10801882" y="-4368"/>
            <a:ext cx="1390650" cy="1552521"/>
            <a:chOff x="10796843" y="-4368"/>
            <a:chExt cx="1390650" cy="1552521"/>
          </a:xfrm>
        </p:grpSpPr>
        <p:sp>
          <p:nvSpPr>
            <p:cNvPr id="29" name="TextBox 28">
              <a:extLst>
                <a:ext uri="{FF2B5EF4-FFF2-40B4-BE49-F238E27FC236}">
                  <a16:creationId xmlns:a16="http://schemas.microsoft.com/office/drawing/2014/main" id="{5CCBE783-71B7-4653-BA56-40676B08A5F0}"/>
                </a:ext>
              </a:extLst>
            </p:cNvPr>
            <p:cNvSpPr txBox="1"/>
            <p:nvPr/>
          </p:nvSpPr>
          <p:spPr>
            <a:xfrm rot="10800000">
              <a:off x="10796843" y="-4368"/>
              <a:ext cx="1390650" cy="1117781"/>
            </a:xfrm>
            <a:prstGeom prst="rect">
              <a:avLst/>
            </a:prstGeom>
            <a:solidFill>
              <a:schemeClr val="accent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BADADB1E-646D-4507-A314-834279BE7596}"/>
                </a:ext>
              </a:extLst>
            </p:cNvPr>
            <p:cNvSpPr txBox="1"/>
            <p:nvPr/>
          </p:nvSpPr>
          <p:spPr>
            <a:xfrm>
              <a:off x="10796843" y="1086488"/>
              <a:ext cx="1390650" cy="461665"/>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100" b="1" i="0" u="none" baseline="0" dirty="0">
                  <a:solidFill>
                    <a:srgbClr val="7F134C"/>
                  </a:solidFill>
                  <a:latin typeface="Arial" panose="020B0604020202020204"/>
                  <a:ea typeface="Arial" panose="020B0604020202020204"/>
                  <a:cs typeface="Arial" panose="020B0604020202020204"/>
                  <a:sym typeface="Arial" panose="020B0604020202020204"/>
                </a:rPr>
                <a:t>Wczesna</a:t>
              </a:r>
              <a:r>
                <a:rPr lang="pl" sz="1200" b="1" i="0" u="none" baseline="0" dirty="0">
                  <a:solidFill>
                    <a:srgbClr val="7F134C"/>
                  </a:solidFill>
                  <a:latin typeface="Arial" panose="020B0604020202020204"/>
                  <a:ea typeface="Arial" panose="020B0604020202020204"/>
                  <a:cs typeface="Arial" panose="020B0604020202020204"/>
                  <a:sym typeface="Arial" panose="020B0604020202020204"/>
                </a:rPr>
                <a:t> </a:t>
              </a:r>
              <a:r>
                <a:rPr lang="pl" sz="1100" b="1" i="0" u="none" baseline="0" dirty="0">
                  <a:solidFill>
                    <a:srgbClr val="7F134C"/>
                  </a:solidFill>
                  <a:latin typeface="Arial" panose="020B0604020202020204"/>
                  <a:ea typeface="Arial" panose="020B0604020202020204"/>
                  <a:cs typeface="Arial" panose="020B0604020202020204"/>
                  <a:sym typeface="Arial" panose="020B0604020202020204"/>
                </a:rPr>
                <a:t>odpowiedź</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95" name="Picture 94" descr="home_icon.png">
            <a:hlinkClick r:id="rId7"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8"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pSp>
        <p:nvGrpSpPr>
          <p:cNvPr id="8" name="Group 7">
            <a:extLst>
              <a:ext uri="{FF2B5EF4-FFF2-40B4-BE49-F238E27FC236}">
                <a16:creationId xmlns:a16="http://schemas.microsoft.com/office/drawing/2014/main" id="{90FDC290-967C-485B-BC87-B64D87262C00}"/>
              </a:ext>
            </a:extLst>
          </p:cNvPr>
          <p:cNvGrpSpPr/>
          <p:nvPr/>
        </p:nvGrpSpPr>
        <p:grpSpPr>
          <a:xfrm>
            <a:off x="3635772" y="1686150"/>
            <a:ext cx="4709314" cy="3594636"/>
            <a:chOff x="3635772" y="2068501"/>
            <a:chExt cx="4709314" cy="3010487"/>
          </a:xfrm>
        </p:grpSpPr>
        <p:grpSp>
          <p:nvGrpSpPr>
            <p:cNvPr id="7" name="Group 6">
              <a:extLst>
                <a:ext uri="{FF2B5EF4-FFF2-40B4-BE49-F238E27FC236}">
                  <a16:creationId xmlns:a16="http://schemas.microsoft.com/office/drawing/2014/main" id="{2EFEA18E-0C72-43F7-B4AE-CB68818B065F}"/>
                </a:ext>
              </a:extLst>
            </p:cNvPr>
            <p:cNvGrpSpPr/>
            <p:nvPr/>
          </p:nvGrpSpPr>
          <p:grpSpPr>
            <a:xfrm>
              <a:off x="3635772" y="2068501"/>
              <a:ext cx="4709314" cy="3010487"/>
              <a:chOff x="3635772" y="2068501"/>
              <a:chExt cx="4709314" cy="3010487"/>
            </a:xfrm>
          </p:grpSpPr>
          <p:grpSp>
            <p:nvGrpSpPr>
              <p:cNvPr id="12" name="Group 11">
                <a:extLst>
                  <a:ext uri="{FF2B5EF4-FFF2-40B4-BE49-F238E27FC236}">
                    <a16:creationId xmlns:a16="http://schemas.microsoft.com/office/drawing/2014/main" id="{6CE6E1E1-88B7-4D2F-9E12-EA9C42A4618A}"/>
                  </a:ext>
                </a:extLst>
              </p:cNvPr>
              <p:cNvGrpSpPr/>
              <p:nvPr/>
            </p:nvGrpSpPr>
            <p:grpSpPr>
              <a:xfrm>
                <a:off x="4380015" y="2782498"/>
                <a:ext cx="3897206" cy="1937602"/>
                <a:chOff x="4915192" y="2782498"/>
                <a:chExt cx="2809590" cy="1937602"/>
              </a:xfrm>
            </p:grpSpPr>
            <p:sp>
              <p:nvSpPr>
                <p:cNvPr id="10" name="Rectangle 9">
                  <a:extLst>
                    <a:ext uri="{FF2B5EF4-FFF2-40B4-BE49-F238E27FC236}">
                      <a16:creationId xmlns:a16="http://schemas.microsoft.com/office/drawing/2014/main" id="{DF32B844-F184-4533-84EE-BCF6404C9CEE}"/>
                    </a:ext>
                  </a:extLst>
                </p:cNvPr>
                <p:cNvSpPr/>
                <p:nvPr/>
              </p:nvSpPr>
              <p:spPr>
                <a:xfrm>
                  <a:off x="4915200" y="2782498"/>
                  <a:ext cx="2809582" cy="1085315"/>
                </a:xfrm>
                <a:prstGeom prst="rect">
                  <a:avLst/>
                </a:prstGeom>
                <a:solidFill>
                  <a:srgbClr val="E6B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 name="Rectangle 32">
                  <a:extLst>
                    <a:ext uri="{FF2B5EF4-FFF2-40B4-BE49-F238E27FC236}">
                      <a16:creationId xmlns:a16="http://schemas.microsoft.com/office/drawing/2014/main" id="{EAB0FCA3-4215-4DCD-96EF-37DE2C39A723}"/>
                    </a:ext>
                  </a:extLst>
                </p:cNvPr>
                <p:cNvSpPr/>
                <p:nvPr/>
              </p:nvSpPr>
              <p:spPr>
                <a:xfrm>
                  <a:off x="4915192" y="3865550"/>
                  <a:ext cx="2809583" cy="402336"/>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 name="Rectangle 34">
                  <a:extLst>
                    <a:ext uri="{FF2B5EF4-FFF2-40B4-BE49-F238E27FC236}">
                      <a16:creationId xmlns:a16="http://schemas.microsoft.com/office/drawing/2014/main" id="{0E9E96DD-46D8-4F04-A814-A52A45E03FAB}"/>
                    </a:ext>
                  </a:extLst>
                </p:cNvPr>
                <p:cNvSpPr/>
                <p:nvPr/>
              </p:nvSpPr>
              <p:spPr>
                <a:xfrm>
                  <a:off x="4915193" y="4267886"/>
                  <a:ext cx="2809583" cy="452214"/>
                </a:xfrm>
                <a:prstGeom prst="rect">
                  <a:avLst/>
                </a:prstGeom>
                <a:solidFill>
                  <a:srgbClr val="77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nvGrpSpPr>
              <p:cNvPr id="24" name="Group 23">
                <a:extLst>
                  <a:ext uri="{FF2B5EF4-FFF2-40B4-BE49-F238E27FC236}">
                    <a16:creationId xmlns:a16="http://schemas.microsoft.com/office/drawing/2014/main" id="{E7DC2BDF-49F8-4584-BE85-9A15444544D5}"/>
                  </a:ext>
                </a:extLst>
              </p:cNvPr>
              <p:cNvGrpSpPr/>
              <p:nvPr/>
            </p:nvGrpSpPr>
            <p:grpSpPr>
              <a:xfrm>
                <a:off x="3635772" y="2068501"/>
                <a:ext cx="4003277" cy="3010487"/>
                <a:chOff x="9005529" y="1753675"/>
                <a:chExt cx="6270891" cy="3202174"/>
              </a:xfrm>
            </p:grpSpPr>
            <p:graphicFrame>
              <p:nvGraphicFramePr>
                <p:cNvPr id="25" name="Chart 24">
                  <a:extLst>
                    <a:ext uri="{FF2B5EF4-FFF2-40B4-BE49-F238E27FC236}">
                      <a16:creationId xmlns:a16="http://schemas.microsoft.com/office/drawing/2014/main" id="{D9386F52-B084-4191-B15E-895E0A48BF61}"/>
                    </a:ext>
                  </a:extLst>
                </p:cNvPr>
                <p:cNvGraphicFramePr/>
                <p:nvPr>
                  <p:extLst>
                    <p:ext uri="{D42A27DB-BD31-4B8C-83A1-F6EECF244321}">
                      <p14:modId xmlns:p14="http://schemas.microsoft.com/office/powerpoint/2010/main" val="2606672538"/>
                    </p:ext>
                  </p:extLst>
                </p:nvPr>
              </p:nvGraphicFramePr>
              <p:xfrm>
                <a:off x="9565744" y="1753675"/>
                <a:ext cx="5710676" cy="3202174"/>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7">
                  <a:extLst>
                    <a:ext uri="{FF2B5EF4-FFF2-40B4-BE49-F238E27FC236}">
                      <a16:creationId xmlns:a16="http://schemas.microsoft.com/office/drawing/2014/main" id="{D1AF35BA-BC96-43D5-9B07-1AFBE6E44A3D}"/>
                    </a:ext>
                  </a:extLst>
                </p:cNvPr>
                <p:cNvSpPr txBox="1"/>
                <p:nvPr/>
              </p:nvSpPr>
              <p:spPr>
                <a:xfrm>
                  <a:off x="9005529" y="2428918"/>
                  <a:ext cx="578536" cy="2190318"/>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200" b="1" i="0" u="none" baseline="0"/>
                    <a:t>Ocena punktowa ACQ-6, średnia</a:t>
                  </a:r>
                </a:p>
              </p:txBody>
            </p:sp>
          </p:grpSp>
          <p:sp>
            <p:nvSpPr>
              <p:cNvPr id="14" name="TextBox 13">
                <a:extLst>
                  <a:ext uri="{FF2B5EF4-FFF2-40B4-BE49-F238E27FC236}">
                    <a16:creationId xmlns:a16="http://schemas.microsoft.com/office/drawing/2014/main" id="{E40E0C3E-3F44-453D-AB3D-03A941618A09}"/>
                  </a:ext>
                </a:extLst>
              </p:cNvPr>
              <p:cNvSpPr txBox="1"/>
              <p:nvPr/>
            </p:nvSpPr>
            <p:spPr>
              <a:xfrm>
                <a:off x="6953251" y="2793288"/>
                <a:ext cx="1390649" cy="193320"/>
              </a:xfrm>
              <a:prstGeom prst="rect">
                <a:avLst/>
              </a:prstGeom>
              <a:noFill/>
            </p:spPr>
            <p:txBody>
              <a:bodyPr wrap="square" rtlCol="0">
                <a:spAutoFit/>
              </a:bodyPr>
              <a:lstStyle/>
              <a:p>
                <a:pPr algn="r" rtl="0"/>
                <a:r>
                  <a:rPr lang="pl" sz="900" b="0" i="0" u="none" baseline="0"/>
                  <a:t>Źle kontrolowana (≥1,5)</a:t>
                </a:r>
              </a:p>
            </p:txBody>
          </p:sp>
          <p:sp>
            <p:nvSpPr>
              <p:cNvPr id="36" name="TextBox 35">
                <a:extLst>
                  <a:ext uri="{FF2B5EF4-FFF2-40B4-BE49-F238E27FC236}">
                    <a16:creationId xmlns:a16="http://schemas.microsoft.com/office/drawing/2014/main" id="{0F35FA7B-F9CE-4E98-B402-6E10C4CC3E1A}"/>
                  </a:ext>
                </a:extLst>
              </p:cNvPr>
              <p:cNvSpPr txBox="1"/>
              <p:nvPr/>
            </p:nvSpPr>
            <p:spPr>
              <a:xfrm>
                <a:off x="7262949" y="3870668"/>
                <a:ext cx="1080951" cy="386642"/>
              </a:xfrm>
              <a:prstGeom prst="rect">
                <a:avLst/>
              </a:prstGeom>
              <a:noFill/>
            </p:spPr>
            <p:txBody>
              <a:bodyPr wrap="square" rtlCol="0">
                <a:spAutoFit/>
              </a:bodyPr>
              <a:lstStyle/>
              <a:p>
                <a:pPr algn="r" rtl="0"/>
                <a:r>
                  <a:rPr lang="pl" sz="800" b="0" i="0" u="none" baseline="0" dirty="0"/>
                  <a:t>Częściowo kontrolowana </a:t>
                </a:r>
                <a:br>
                  <a:rPr lang="pl" sz="800" dirty="0"/>
                </a:br>
                <a:r>
                  <a:rPr lang="pl" sz="800" b="0" i="0" u="none" baseline="0" dirty="0"/>
                  <a:t>(≥0,75 do &lt;1,5)</a:t>
                </a:r>
              </a:p>
            </p:txBody>
          </p:sp>
          <p:sp>
            <p:nvSpPr>
              <p:cNvPr id="41" name="TextBox 40">
                <a:extLst>
                  <a:ext uri="{FF2B5EF4-FFF2-40B4-BE49-F238E27FC236}">
                    <a16:creationId xmlns:a16="http://schemas.microsoft.com/office/drawing/2014/main" id="{1D7F22E4-CDBE-496B-B1EE-60D31F619125}"/>
                  </a:ext>
                </a:extLst>
              </p:cNvPr>
              <p:cNvSpPr txBox="1"/>
              <p:nvPr/>
            </p:nvSpPr>
            <p:spPr>
              <a:xfrm>
                <a:off x="7463114" y="4288712"/>
                <a:ext cx="881972" cy="386642"/>
              </a:xfrm>
              <a:prstGeom prst="rect">
                <a:avLst/>
              </a:prstGeom>
              <a:noFill/>
            </p:spPr>
            <p:txBody>
              <a:bodyPr wrap="square" rtlCol="0">
                <a:spAutoFit/>
              </a:bodyPr>
              <a:lstStyle/>
              <a:p>
                <a:pPr algn="r" rtl="0"/>
                <a:r>
                  <a:rPr lang="pl" sz="800" b="0" i="0" u="none" baseline="0" dirty="0"/>
                  <a:t>Dobrze kontrolowana </a:t>
                </a:r>
                <a:br>
                  <a:rPr lang="pl" sz="800" dirty="0"/>
                </a:br>
                <a:r>
                  <a:rPr lang="pl" sz="800" b="0" i="0" u="none" baseline="0" dirty="0"/>
                  <a:t>(≤0,75)</a:t>
                </a:r>
              </a:p>
            </p:txBody>
          </p:sp>
        </p:grpSp>
        <p:sp>
          <p:nvSpPr>
            <p:cNvPr id="15" name="TextBox 14">
              <a:extLst>
                <a:ext uri="{FF2B5EF4-FFF2-40B4-BE49-F238E27FC236}">
                  <a16:creationId xmlns:a16="http://schemas.microsoft.com/office/drawing/2014/main" id="{22617A9F-F351-4FE3-91DE-50E0B14C4CA0}"/>
                </a:ext>
              </a:extLst>
            </p:cNvPr>
            <p:cNvSpPr txBox="1"/>
            <p:nvPr/>
          </p:nvSpPr>
          <p:spPr>
            <a:xfrm>
              <a:off x="4450592" y="4531728"/>
              <a:ext cx="464308" cy="237686"/>
            </a:xfrm>
            <a:prstGeom prst="rect">
              <a:avLst/>
            </a:prstGeom>
            <a:noFill/>
          </p:spPr>
          <p:txBody>
            <a:bodyPr wrap="square" rtlCol="0">
              <a:spAutoFit/>
            </a:bodyPr>
            <a:lstStyle/>
            <a:p>
              <a:pPr algn="ctr" rtl="0"/>
              <a:r>
                <a:rPr lang="pl" sz="900" b="0" i="0" u="none" baseline="0">
                  <a:solidFill>
                    <a:schemeClr val="bg1"/>
                  </a:solidFill>
                </a:rPr>
                <a:t>n=94</a:t>
              </a:r>
            </a:p>
          </p:txBody>
        </p:sp>
        <p:sp>
          <p:nvSpPr>
            <p:cNvPr id="42" name="TextBox 41">
              <a:extLst>
                <a:ext uri="{FF2B5EF4-FFF2-40B4-BE49-F238E27FC236}">
                  <a16:creationId xmlns:a16="http://schemas.microsoft.com/office/drawing/2014/main" id="{5A3F46F3-9D7B-43CD-90D5-AE24D4BBA481}"/>
                </a:ext>
              </a:extLst>
            </p:cNvPr>
            <p:cNvSpPr txBox="1"/>
            <p:nvPr/>
          </p:nvSpPr>
          <p:spPr>
            <a:xfrm>
              <a:off x="5088767" y="4531728"/>
              <a:ext cx="464308" cy="237686"/>
            </a:xfrm>
            <a:prstGeom prst="rect">
              <a:avLst/>
            </a:prstGeom>
            <a:noFill/>
          </p:spPr>
          <p:txBody>
            <a:bodyPr wrap="square" rtlCol="0">
              <a:spAutoFit/>
            </a:bodyPr>
            <a:lstStyle/>
            <a:p>
              <a:pPr algn="ctr" rtl="0"/>
              <a:r>
                <a:rPr lang="pl" sz="900" b="0" i="0" u="none" baseline="0">
                  <a:solidFill>
                    <a:schemeClr val="bg1"/>
                  </a:solidFill>
                </a:rPr>
                <a:t>n=93</a:t>
              </a:r>
            </a:p>
          </p:txBody>
        </p:sp>
        <p:sp>
          <p:nvSpPr>
            <p:cNvPr id="43" name="TextBox 42">
              <a:extLst>
                <a:ext uri="{FF2B5EF4-FFF2-40B4-BE49-F238E27FC236}">
                  <a16:creationId xmlns:a16="http://schemas.microsoft.com/office/drawing/2014/main" id="{C6F3C142-BACE-42FD-A5F0-C678CA3A178F}"/>
                </a:ext>
              </a:extLst>
            </p:cNvPr>
            <p:cNvSpPr txBox="1"/>
            <p:nvPr/>
          </p:nvSpPr>
          <p:spPr>
            <a:xfrm>
              <a:off x="5745992" y="4531728"/>
              <a:ext cx="464308" cy="237686"/>
            </a:xfrm>
            <a:prstGeom prst="rect">
              <a:avLst/>
            </a:prstGeom>
            <a:noFill/>
          </p:spPr>
          <p:txBody>
            <a:bodyPr wrap="square" rtlCol="0">
              <a:spAutoFit/>
            </a:bodyPr>
            <a:lstStyle/>
            <a:p>
              <a:pPr algn="ctr" rtl="0"/>
              <a:r>
                <a:rPr lang="pl" sz="900" b="0" i="0" u="none" baseline="0">
                  <a:solidFill>
                    <a:schemeClr val="bg1"/>
                  </a:solidFill>
                </a:rPr>
                <a:t>n=94</a:t>
              </a:r>
            </a:p>
          </p:txBody>
        </p:sp>
        <p:sp>
          <p:nvSpPr>
            <p:cNvPr id="44" name="TextBox 43">
              <a:extLst>
                <a:ext uri="{FF2B5EF4-FFF2-40B4-BE49-F238E27FC236}">
                  <a16:creationId xmlns:a16="http://schemas.microsoft.com/office/drawing/2014/main" id="{BE9A1EBA-C89F-4500-A0A7-F95D5E61F648}"/>
                </a:ext>
              </a:extLst>
            </p:cNvPr>
            <p:cNvSpPr txBox="1"/>
            <p:nvPr/>
          </p:nvSpPr>
          <p:spPr>
            <a:xfrm>
              <a:off x="6396199" y="4531728"/>
              <a:ext cx="464308" cy="237686"/>
            </a:xfrm>
            <a:prstGeom prst="rect">
              <a:avLst/>
            </a:prstGeom>
            <a:noFill/>
          </p:spPr>
          <p:txBody>
            <a:bodyPr wrap="square" rtlCol="0">
              <a:spAutoFit/>
            </a:bodyPr>
            <a:lstStyle/>
            <a:p>
              <a:pPr algn="ctr" rtl="0"/>
              <a:r>
                <a:rPr lang="pl" sz="900" b="0" i="0" u="none" baseline="0">
                  <a:solidFill>
                    <a:schemeClr val="bg1"/>
                  </a:solidFill>
                </a:rPr>
                <a:t>n=93</a:t>
              </a:r>
            </a:p>
          </p:txBody>
        </p:sp>
        <p:sp>
          <p:nvSpPr>
            <p:cNvPr id="45" name="TextBox 44">
              <a:extLst>
                <a:ext uri="{FF2B5EF4-FFF2-40B4-BE49-F238E27FC236}">
                  <a16:creationId xmlns:a16="http://schemas.microsoft.com/office/drawing/2014/main" id="{898C642C-2FF3-44A2-8F91-8C650758A44F}"/>
                </a:ext>
              </a:extLst>
            </p:cNvPr>
            <p:cNvSpPr txBox="1"/>
            <p:nvPr/>
          </p:nvSpPr>
          <p:spPr>
            <a:xfrm>
              <a:off x="7031867" y="4531728"/>
              <a:ext cx="464308" cy="237686"/>
            </a:xfrm>
            <a:prstGeom prst="rect">
              <a:avLst/>
            </a:prstGeom>
            <a:noFill/>
          </p:spPr>
          <p:txBody>
            <a:bodyPr wrap="square" rtlCol="0">
              <a:spAutoFit/>
            </a:bodyPr>
            <a:lstStyle/>
            <a:p>
              <a:pPr algn="ctr" rtl="0"/>
              <a:r>
                <a:rPr lang="pl" sz="900" b="0" i="0" u="none" baseline="0">
                  <a:solidFill>
                    <a:schemeClr val="bg1"/>
                  </a:solidFill>
                </a:rPr>
                <a:t>n=95</a:t>
              </a:r>
            </a:p>
          </p:txBody>
        </p:sp>
      </p:grpSp>
      <p:sp>
        <p:nvSpPr>
          <p:cNvPr id="46" name="TextBox 45">
            <a:extLst>
              <a:ext uri="{FF2B5EF4-FFF2-40B4-BE49-F238E27FC236}">
                <a16:creationId xmlns:a16="http://schemas.microsoft.com/office/drawing/2014/main" id="{F7534993-EE9A-43C4-8248-122BAFFE4E7E}"/>
              </a:ext>
            </a:extLst>
          </p:cNvPr>
          <p:cNvSpPr txBox="1"/>
          <p:nvPr/>
        </p:nvSpPr>
        <p:spPr>
          <a:xfrm>
            <a:off x="4380026" y="1823304"/>
            <a:ext cx="3937658" cy="307777"/>
          </a:xfrm>
          <a:prstGeom prst="rect">
            <a:avLst/>
          </a:prstGeom>
          <a:noFill/>
        </p:spPr>
        <p:txBody>
          <a:bodyPr vert="horz" wrap="square" rtlCol="0">
            <a:spAutoFit/>
          </a:bodyPr>
          <a:lstStyle/>
          <a:p>
            <a:pPr algn="ctr" rtl="0"/>
            <a:r>
              <a:rPr lang="pl" sz="1400" b="1" i="0" u="none" baseline="0"/>
              <a:t>Kontrola astmy na każdej wizycie </a:t>
            </a:r>
          </a:p>
        </p:txBody>
      </p:sp>
      <p:sp>
        <p:nvSpPr>
          <p:cNvPr id="16" name="Rectangle 15">
            <a:extLst>
              <a:ext uri="{FF2B5EF4-FFF2-40B4-BE49-F238E27FC236}">
                <a16:creationId xmlns:a16="http://schemas.microsoft.com/office/drawing/2014/main" id="{1BF903B6-537C-4241-ADBD-DDD03A97CA01}"/>
              </a:ext>
            </a:extLst>
          </p:cNvPr>
          <p:cNvSpPr/>
          <p:nvPr/>
        </p:nvSpPr>
        <p:spPr>
          <a:xfrm>
            <a:off x="3580329" y="1574816"/>
            <a:ext cx="4813012" cy="3679843"/>
          </a:xfrm>
          <a:prstGeom prst="rect">
            <a:avLst/>
          </a:prstGeom>
          <a:noFill/>
          <a:ln>
            <a:solidFill>
              <a:srgbClr val="A91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7" name="TextBox 46">
            <a:extLst>
              <a:ext uri="{FF2B5EF4-FFF2-40B4-BE49-F238E27FC236}">
                <a16:creationId xmlns:a16="http://schemas.microsoft.com/office/drawing/2014/main" id="{285EC56B-A89F-48B6-9618-BB11E561A243}"/>
              </a:ext>
            </a:extLst>
          </p:cNvPr>
          <p:cNvSpPr txBox="1"/>
          <p:nvPr/>
        </p:nvSpPr>
        <p:spPr>
          <a:xfrm>
            <a:off x="3723810" y="1440537"/>
            <a:ext cx="1829265" cy="338554"/>
          </a:xfrm>
          <a:prstGeom prst="rect">
            <a:avLst/>
          </a:prstGeom>
          <a:solidFill>
            <a:srgbClr val="A91D73"/>
          </a:solidFill>
          <a:effectLst>
            <a:softEdge rad="31750"/>
          </a:effectLst>
        </p:spPr>
        <p:txBody>
          <a:bodyPr wrap="square" rtlCol="0">
            <a:spAutoFit/>
          </a:bodyPr>
          <a:lstStyle/>
          <a:p>
            <a:pPr algn="l" rtl="0"/>
            <a:r>
              <a:rPr lang="pl" sz="1600" b="1" i="0" u="none" baseline="0">
                <a:solidFill>
                  <a:schemeClr val="bg1"/>
                </a:solidFill>
              </a:rPr>
              <a:t>Kontrola astmy</a:t>
            </a:r>
          </a:p>
        </p:txBody>
      </p:sp>
      <p:grpSp>
        <p:nvGrpSpPr>
          <p:cNvPr id="48" name="Group 47">
            <a:extLst>
              <a:ext uri="{FF2B5EF4-FFF2-40B4-BE49-F238E27FC236}">
                <a16:creationId xmlns:a16="http://schemas.microsoft.com/office/drawing/2014/main" id="{64BA561D-55C6-4FC5-AAAF-309AD869FA9E}"/>
              </a:ext>
            </a:extLst>
          </p:cNvPr>
          <p:cNvGrpSpPr/>
          <p:nvPr/>
        </p:nvGrpSpPr>
        <p:grpSpPr>
          <a:xfrm>
            <a:off x="8666000" y="3467272"/>
            <a:ext cx="3326699" cy="1682850"/>
            <a:chOff x="19708719" y="6914808"/>
            <a:chExt cx="4891563" cy="2890876"/>
          </a:xfrm>
        </p:grpSpPr>
        <p:graphicFrame>
          <p:nvGraphicFramePr>
            <p:cNvPr id="49" name="Chart 48">
              <a:extLst>
                <a:ext uri="{FF2B5EF4-FFF2-40B4-BE49-F238E27FC236}">
                  <a16:creationId xmlns:a16="http://schemas.microsoft.com/office/drawing/2014/main" id="{25A57223-C791-403B-8DBF-BD5FA57D1AE2}"/>
                </a:ext>
              </a:extLst>
            </p:cNvPr>
            <p:cNvGraphicFramePr/>
            <p:nvPr>
              <p:extLst>
                <p:ext uri="{D42A27DB-BD31-4B8C-83A1-F6EECF244321}">
                  <p14:modId xmlns:p14="http://schemas.microsoft.com/office/powerpoint/2010/main" val="3364481426"/>
                </p:ext>
              </p:extLst>
            </p:nvPr>
          </p:nvGraphicFramePr>
          <p:xfrm>
            <a:off x="20273503" y="6914808"/>
            <a:ext cx="4326779" cy="2890876"/>
          </p:xfrm>
          <a:graphic>
            <a:graphicData uri="http://schemas.openxmlformats.org/drawingml/2006/chart">
              <c:chart xmlns:c="http://schemas.openxmlformats.org/drawingml/2006/chart" xmlns:r="http://schemas.openxmlformats.org/officeDocument/2006/relationships" r:id="rId10"/>
            </a:graphicData>
          </a:graphic>
        </p:graphicFrame>
        <p:sp>
          <p:nvSpPr>
            <p:cNvPr id="51" name="TextBox 27">
              <a:extLst>
                <a:ext uri="{FF2B5EF4-FFF2-40B4-BE49-F238E27FC236}">
                  <a16:creationId xmlns:a16="http://schemas.microsoft.com/office/drawing/2014/main" id="{FA9812D4-D623-4534-906D-D94C5352E3A3}"/>
                </a:ext>
              </a:extLst>
            </p:cNvPr>
            <p:cNvSpPr txBox="1"/>
            <p:nvPr/>
          </p:nvSpPr>
          <p:spPr>
            <a:xfrm>
              <a:off x="19708719" y="7105432"/>
              <a:ext cx="724086" cy="2685310"/>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000" b="1" i="0" u="none" baseline="0" dirty="0"/>
                <a:t>Ocena punktowa</a:t>
              </a:r>
              <a:br>
                <a:rPr lang="pl" sz="1000" b="1" i="0" u="none" baseline="0" dirty="0"/>
              </a:br>
              <a:r>
                <a:rPr lang="pl" sz="1000" b="1" i="0" u="none" baseline="0" dirty="0"/>
                <a:t>AQLQ-12, średnia</a:t>
              </a:r>
            </a:p>
          </p:txBody>
        </p:sp>
      </p:grpSp>
      <p:sp>
        <p:nvSpPr>
          <p:cNvPr id="52" name="TextBox 51">
            <a:extLst>
              <a:ext uri="{FF2B5EF4-FFF2-40B4-BE49-F238E27FC236}">
                <a16:creationId xmlns:a16="http://schemas.microsoft.com/office/drawing/2014/main" id="{320164D6-0C66-47B0-9989-AD15A926D05C}"/>
              </a:ext>
            </a:extLst>
          </p:cNvPr>
          <p:cNvSpPr txBox="1"/>
          <p:nvPr/>
        </p:nvSpPr>
        <p:spPr>
          <a:xfrm>
            <a:off x="8873826" y="3319802"/>
            <a:ext cx="1622724" cy="338554"/>
          </a:xfrm>
          <a:prstGeom prst="rect">
            <a:avLst/>
          </a:prstGeom>
          <a:solidFill>
            <a:srgbClr val="A91D73"/>
          </a:solidFill>
          <a:effectLst>
            <a:softEdge rad="31750"/>
          </a:effectLst>
        </p:spPr>
        <p:txBody>
          <a:bodyPr wrap="square" rtlCol="0" anchor="ctr">
            <a:spAutoFit/>
          </a:bodyPr>
          <a:lstStyle/>
          <a:p>
            <a:pPr algn="l" rtl="0"/>
            <a:r>
              <a:rPr lang="pl" sz="1600" b="1" i="0" u="none" baseline="0">
                <a:solidFill>
                  <a:schemeClr val="bg1"/>
                </a:solidFill>
              </a:rPr>
              <a:t>Jakość życia</a:t>
            </a:r>
          </a:p>
        </p:txBody>
      </p:sp>
      <p:sp>
        <p:nvSpPr>
          <p:cNvPr id="54" name="TextBox 53">
            <a:extLst>
              <a:ext uri="{FF2B5EF4-FFF2-40B4-BE49-F238E27FC236}">
                <a16:creationId xmlns:a16="http://schemas.microsoft.com/office/drawing/2014/main" id="{1C5CA5C8-D109-4C83-BE0A-02D04FF23C68}"/>
              </a:ext>
            </a:extLst>
          </p:cNvPr>
          <p:cNvSpPr txBox="1"/>
          <p:nvPr/>
        </p:nvSpPr>
        <p:spPr>
          <a:xfrm>
            <a:off x="11095510" y="4642172"/>
            <a:ext cx="464308" cy="237686"/>
          </a:xfrm>
          <a:prstGeom prst="rect">
            <a:avLst/>
          </a:prstGeom>
          <a:noFill/>
        </p:spPr>
        <p:txBody>
          <a:bodyPr wrap="square" rtlCol="0">
            <a:spAutoFit/>
          </a:bodyPr>
          <a:lstStyle/>
          <a:p>
            <a:pPr algn="ctr" rtl="0"/>
            <a:r>
              <a:rPr lang="pl" sz="900" b="0" i="0" u="none" baseline="0">
                <a:solidFill>
                  <a:schemeClr val="bg1"/>
                </a:solidFill>
              </a:rPr>
              <a:t>n=93</a:t>
            </a:r>
          </a:p>
        </p:txBody>
      </p:sp>
      <p:sp>
        <p:nvSpPr>
          <p:cNvPr id="55" name="TextBox 54">
            <a:extLst>
              <a:ext uri="{FF2B5EF4-FFF2-40B4-BE49-F238E27FC236}">
                <a16:creationId xmlns:a16="http://schemas.microsoft.com/office/drawing/2014/main" id="{D71E1FC2-711B-47CB-98C3-DA41187110E3}"/>
              </a:ext>
            </a:extLst>
          </p:cNvPr>
          <p:cNvSpPr txBox="1"/>
          <p:nvPr/>
        </p:nvSpPr>
        <p:spPr>
          <a:xfrm>
            <a:off x="9744247" y="4665230"/>
            <a:ext cx="464308" cy="237686"/>
          </a:xfrm>
          <a:prstGeom prst="rect">
            <a:avLst/>
          </a:prstGeom>
          <a:noFill/>
        </p:spPr>
        <p:txBody>
          <a:bodyPr wrap="square" rtlCol="0">
            <a:spAutoFit/>
          </a:bodyPr>
          <a:lstStyle/>
          <a:p>
            <a:pPr algn="ctr" rtl="0"/>
            <a:r>
              <a:rPr lang="pl" sz="900" b="0" i="0" u="none" baseline="0">
                <a:solidFill>
                  <a:schemeClr val="bg1"/>
                </a:solidFill>
              </a:rPr>
              <a:t>n=92</a:t>
            </a:r>
          </a:p>
        </p:txBody>
      </p:sp>
      <p:graphicFrame>
        <p:nvGraphicFramePr>
          <p:cNvPr id="20" name="Chart 19">
            <a:extLst>
              <a:ext uri="{FF2B5EF4-FFF2-40B4-BE49-F238E27FC236}">
                <a16:creationId xmlns:a16="http://schemas.microsoft.com/office/drawing/2014/main" id="{907B24B1-36F4-4CCD-B323-EB4301F67950}"/>
              </a:ext>
            </a:extLst>
          </p:cNvPr>
          <p:cNvGraphicFramePr/>
          <p:nvPr>
            <p:extLst>
              <p:ext uri="{D42A27DB-BD31-4B8C-83A1-F6EECF244321}">
                <p14:modId xmlns:p14="http://schemas.microsoft.com/office/powerpoint/2010/main" val="1793256918"/>
              </p:ext>
            </p:extLst>
          </p:nvPr>
        </p:nvGraphicFramePr>
        <p:xfrm>
          <a:off x="9033632" y="1695757"/>
          <a:ext cx="2830273" cy="1666219"/>
        </p:xfrm>
        <a:graphic>
          <a:graphicData uri="http://schemas.openxmlformats.org/drawingml/2006/chart">
            <c:chart xmlns:c="http://schemas.openxmlformats.org/drawingml/2006/chart" xmlns:r="http://schemas.openxmlformats.org/officeDocument/2006/relationships" r:id="rId11"/>
          </a:graphicData>
        </a:graphic>
      </p:graphicFrame>
      <p:cxnSp>
        <p:nvCxnSpPr>
          <p:cNvPr id="22" name="Straight Connector 21">
            <a:extLst>
              <a:ext uri="{FF2B5EF4-FFF2-40B4-BE49-F238E27FC236}">
                <a16:creationId xmlns:a16="http://schemas.microsoft.com/office/drawing/2014/main" id="{1FB1FE72-B9CE-4E36-80A3-A9F4E200B344}"/>
              </a:ext>
            </a:extLst>
          </p:cNvPr>
          <p:cNvCxnSpPr>
            <a:cxnSpLocks/>
          </p:cNvCxnSpPr>
          <p:nvPr/>
        </p:nvCxnSpPr>
        <p:spPr>
          <a:xfrm>
            <a:off x="9083039" y="2069552"/>
            <a:ext cx="256032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93A3615-4793-46C0-8F90-02258908E6C5}"/>
              </a:ext>
            </a:extLst>
          </p:cNvPr>
          <p:cNvCxnSpPr>
            <a:cxnSpLocks/>
          </p:cNvCxnSpPr>
          <p:nvPr/>
        </p:nvCxnSpPr>
        <p:spPr>
          <a:xfrm>
            <a:off x="9083039" y="2383765"/>
            <a:ext cx="256032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54A46A-31A2-48E2-AE56-1D690F4713B2}"/>
              </a:ext>
            </a:extLst>
          </p:cNvPr>
          <p:cNvCxnSpPr>
            <a:cxnSpLocks/>
          </p:cNvCxnSpPr>
          <p:nvPr/>
        </p:nvCxnSpPr>
        <p:spPr>
          <a:xfrm>
            <a:off x="9083039" y="2710074"/>
            <a:ext cx="256032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FA22F82-3531-4E7C-960B-B3317CD0E0B4}"/>
              </a:ext>
            </a:extLst>
          </p:cNvPr>
          <p:cNvSpPr/>
          <p:nvPr/>
        </p:nvSpPr>
        <p:spPr>
          <a:xfrm>
            <a:off x="8738770" y="1600943"/>
            <a:ext cx="3324276" cy="1687308"/>
          </a:xfrm>
          <a:prstGeom prst="rect">
            <a:avLst/>
          </a:prstGeom>
          <a:noFill/>
          <a:ln>
            <a:solidFill>
              <a:srgbClr val="A91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 name="TextBox 55">
            <a:extLst>
              <a:ext uri="{FF2B5EF4-FFF2-40B4-BE49-F238E27FC236}">
                <a16:creationId xmlns:a16="http://schemas.microsoft.com/office/drawing/2014/main" id="{841C67B4-FC08-435C-B053-DC99A077174D}"/>
              </a:ext>
            </a:extLst>
          </p:cNvPr>
          <p:cNvSpPr txBox="1"/>
          <p:nvPr/>
        </p:nvSpPr>
        <p:spPr>
          <a:xfrm>
            <a:off x="8873827" y="1377491"/>
            <a:ext cx="1438574" cy="338554"/>
          </a:xfrm>
          <a:prstGeom prst="rect">
            <a:avLst/>
          </a:prstGeom>
          <a:solidFill>
            <a:srgbClr val="A91D73"/>
          </a:solidFill>
          <a:effectLst>
            <a:softEdge rad="31750"/>
          </a:effectLst>
        </p:spPr>
        <p:txBody>
          <a:bodyPr wrap="square" rtlCol="0" anchor="ctr">
            <a:spAutoFit/>
          </a:bodyPr>
          <a:lstStyle/>
          <a:p>
            <a:pPr algn="l" rtl="0"/>
            <a:r>
              <a:rPr lang="pl" sz="1600" b="1" i="0" u="none" baseline="0">
                <a:solidFill>
                  <a:schemeClr val="bg1"/>
                </a:solidFill>
              </a:rPr>
              <a:t>PGI-C</a:t>
            </a:r>
          </a:p>
        </p:txBody>
      </p:sp>
      <p:grpSp>
        <p:nvGrpSpPr>
          <p:cNvPr id="58" name="Group 57">
            <a:extLst>
              <a:ext uri="{FF2B5EF4-FFF2-40B4-BE49-F238E27FC236}">
                <a16:creationId xmlns:a16="http://schemas.microsoft.com/office/drawing/2014/main" id="{0946E146-E71B-418F-B93B-C194810DAC74}"/>
              </a:ext>
            </a:extLst>
          </p:cNvPr>
          <p:cNvGrpSpPr/>
          <p:nvPr/>
        </p:nvGrpSpPr>
        <p:grpSpPr>
          <a:xfrm>
            <a:off x="599752" y="2490246"/>
            <a:ext cx="2551948" cy="2285932"/>
            <a:chOff x="572467" y="2331062"/>
            <a:chExt cx="2551948" cy="2285932"/>
          </a:xfrm>
        </p:grpSpPr>
        <p:sp>
          <p:nvSpPr>
            <p:cNvPr id="62" name="Rectangle: Diagonal Corners Rounded 61">
              <a:extLst>
                <a:ext uri="{FF2B5EF4-FFF2-40B4-BE49-F238E27FC236}">
                  <a16:creationId xmlns:a16="http://schemas.microsoft.com/office/drawing/2014/main" id="{3001EC12-0AE1-4EF0-A388-EFCD5DBA41D3}"/>
                </a:ext>
              </a:extLst>
            </p:cNvPr>
            <p:cNvSpPr/>
            <p:nvPr/>
          </p:nvSpPr>
          <p:spPr>
            <a:xfrm>
              <a:off x="572467" y="2331062"/>
              <a:ext cx="2543112" cy="500563"/>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Prospektywne badanie </a:t>
              </a:r>
              <a:br>
                <a:rPr lang="pl" sz="1300" b="1">
                  <a:solidFill>
                    <a:schemeClr val="accent2"/>
                  </a:solidFill>
                </a:rPr>
              </a:br>
              <a:r>
                <a:rPr lang="pl" sz="1300" b="1" i="0" u="none" baseline="0">
                  <a:solidFill>
                    <a:schemeClr val="accent2"/>
                  </a:solidFill>
                </a:rPr>
                <a:t>obserwacyjne:</a:t>
              </a:r>
            </a:p>
          </p:txBody>
        </p:sp>
        <p:sp>
          <p:nvSpPr>
            <p:cNvPr id="63" name="TextBox 62">
              <a:extLst>
                <a:ext uri="{FF2B5EF4-FFF2-40B4-BE49-F238E27FC236}">
                  <a16:creationId xmlns:a16="http://schemas.microsoft.com/office/drawing/2014/main" id="{02510FAE-1AD5-461D-8686-9A7E1622B87C}"/>
                </a:ext>
              </a:extLst>
            </p:cNvPr>
            <p:cNvSpPr txBox="1"/>
            <p:nvPr/>
          </p:nvSpPr>
          <p:spPr>
            <a:xfrm>
              <a:off x="572467" y="2744687"/>
              <a:ext cx="2551948" cy="1872307"/>
            </a:xfrm>
            <a:prstGeom prst="rect">
              <a:avLst/>
            </a:prstGeom>
            <a:noFill/>
          </p:spPr>
          <p:txBody>
            <a:bodyPr wrap="square">
              <a:spAutoFit/>
            </a:bodyPr>
            <a:lstStyle/>
            <a:p>
              <a:pPr lvl="0" indent="-137160" algn="l" defTabSz="860382" rtl="0">
                <a:lnSpc>
                  <a:spcPct val="90000"/>
                </a:lnSpc>
                <a:spcBef>
                  <a:spcPct val="30000"/>
                </a:spcBef>
                <a:buFont typeface="Arial" panose="020B0604020202020204" pitchFamily="34" charset="0"/>
                <a:buChar char="•"/>
                <a:defRPr/>
              </a:pPr>
              <a:r>
                <a:rPr lang="pl" sz="1100" b="0" i="0" u="none" baseline="0" dirty="0"/>
                <a:t>Pacjenci z SEA: N=92</a:t>
              </a:r>
              <a:endParaRPr lang="pl" sz="1100" dirty="0"/>
            </a:p>
            <a:p>
              <a:pPr indent="-137160" algn="l" defTabSz="860382" rtl="0">
                <a:lnSpc>
                  <a:spcPct val="90000"/>
                </a:lnSpc>
                <a:spcBef>
                  <a:spcPts val="400"/>
                </a:spcBef>
                <a:buFont typeface="Arial" panose="020B0604020202020204" pitchFamily="34" charset="0"/>
                <a:buChar char="•"/>
                <a:defRPr/>
              </a:pPr>
              <a:r>
                <a:rPr lang="pl" sz="1100" b="1" i="0" u="none" baseline="0" dirty="0"/>
                <a:t>BL, średnia ocena punktowa ACQ-6</a:t>
              </a:r>
              <a:r>
                <a:rPr lang="pl" sz="1100" b="0" i="0" u="none" baseline="0" dirty="0"/>
                <a:t>, 3,22</a:t>
              </a:r>
            </a:p>
            <a:p>
              <a:pPr indent="-137160" algn="l" defTabSz="860382" rtl="0">
                <a:lnSpc>
                  <a:spcPct val="90000"/>
                </a:lnSpc>
                <a:spcBef>
                  <a:spcPts val="400"/>
                </a:spcBef>
                <a:buFont typeface="Arial" panose="020B0604020202020204" pitchFamily="34" charset="0"/>
                <a:buChar char="•"/>
                <a:defRPr/>
              </a:pPr>
              <a:r>
                <a:rPr lang="pl" sz="1100" b="1" i="0" u="none" baseline="0" dirty="0"/>
                <a:t>BL, średnia ocena punktowa AQLQ-12</a:t>
              </a:r>
              <a:r>
                <a:rPr lang="pl" sz="1100" b="0" i="0" u="none" baseline="0" dirty="0"/>
                <a:t>, 3,30</a:t>
              </a:r>
            </a:p>
            <a:p>
              <a:pPr indent="-137160" algn="l" defTabSz="860382" rtl="0">
                <a:lnSpc>
                  <a:spcPct val="90000"/>
                </a:lnSpc>
                <a:spcBef>
                  <a:spcPts val="400"/>
                </a:spcBef>
                <a:buFont typeface="Arial" panose="020B0604020202020204" pitchFamily="34" charset="0"/>
                <a:buChar char="•"/>
                <a:defRPr/>
              </a:pPr>
              <a:r>
                <a:rPr lang="pl" sz="1100" b="1" i="0" u="none" strike="noStrike" baseline="0" dirty="0"/>
                <a:t>Odpowiedzi BL PGI-S, n=74:</a:t>
              </a:r>
            </a:p>
            <a:p>
              <a:pPr marL="400050" lvl="1" indent="-171450" algn="l" defTabSz="860382" rtl="0">
                <a:lnSpc>
                  <a:spcPct val="90000"/>
                </a:lnSpc>
                <a:spcBef>
                  <a:spcPts val="200"/>
                </a:spcBef>
                <a:buFont typeface="Arial" panose="020B0604020202020204" pitchFamily="34" charset="0"/>
                <a:buChar char="─"/>
                <a:defRPr/>
              </a:pPr>
              <a:r>
                <a:rPr lang="pl" sz="1100" b="0" i="0" u="none" baseline="0" dirty="0"/>
                <a:t>Bardzo ciężka, 5%</a:t>
              </a:r>
            </a:p>
            <a:p>
              <a:pPr marL="400050" lvl="1" indent="-171450" algn="l" defTabSz="860382" rtl="0">
                <a:lnSpc>
                  <a:spcPct val="90000"/>
                </a:lnSpc>
                <a:spcBef>
                  <a:spcPts val="200"/>
                </a:spcBef>
                <a:buFont typeface="Arial" panose="020B0604020202020204" pitchFamily="34" charset="0"/>
                <a:buChar char="─"/>
                <a:defRPr/>
              </a:pPr>
              <a:r>
                <a:rPr lang="pl" sz="1100" b="0" i="0" u="none" baseline="0" dirty="0"/>
                <a:t>Ciężka 16%</a:t>
              </a:r>
            </a:p>
            <a:p>
              <a:pPr marL="400050" lvl="1" indent="-171450" algn="l" defTabSz="860382" rtl="0">
                <a:lnSpc>
                  <a:spcPct val="90000"/>
                </a:lnSpc>
                <a:spcBef>
                  <a:spcPts val="200"/>
                </a:spcBef>
                <a:buFont typeface="Arial" panose="020B0604020202020204" pitchFamily="34" charset="0"/>
                <a:buChar char="─"/>
                <a:defRPr/>
              </a:pPr>
              <a:r>
                <a:rPr lang="pl" sz="1100" b="0" i="0" u="none" baseline="0" dirty="0"/>
                <a:t>Umiarkowana 54% </a:t>
              </a:r>
            </a:p>
            <a:p>
              <a:pPr marL="400050" lvl="1" indent="-171450" algn="l" defTabSz="860382" rtl="0">
                <a:lnSpc>
                  <a:spcPct val="90000"/>
                </a:lnSpc>
                <a:spcBef>
                  <a:spcPts val="200"/>
                </a:spcBef>
                <a:buFont typeface="Arial" panose="020B0604020202020204" pitchFamily="34" charset="0"/>
                <a:buChar char="─"/>
                <a:defRPr/>
              </a:pPr>
              <a:r>
                <a:rPr lang="pl" sz="1100" b="0" i="0" u="none" baseline="0" dirty="0"/>
                <a:t>Łagodna 18%</a:t>
              </a:r>
              <a:endParaRPr lang="pl" sz="1000" dirty="0"/>
            </a:p>
          </p:txBody>
        </p:sp>
      </p:grpSp>
      <p:grpSp>
        <p:nvGrpSpPr>
          <p:cNvPr id="65" name="Group 64">
            <a:extLst>
              <a:ext uri="{FF2B5EF4-FFF2-40B4-BE49-F238E27FC236}">
                <a16:creationId xmlns:a16="http://schemas.microsoft.com/office/drawing/2014/main" id="{B3AE9FB5-72E8-424F-89BA-D075CA0404AC}"/>
              </a:ext>
            </a:extLst>
          </p:cNvPr>
          <p:cNvGrpSpPr/>
          <p:nvPr/>
        </p:nvGrpSpPr>
        <p:grpSpPr>
          <a:xfrm>
            <a:off x="2249374" y="5289014"/>
            <a:ext cx="9888287" cy="753270"/>
            <a:chOff x="2427710" y="5431379"/>
            <a:chExt cx="8680895" cy="753270"/>
          </a:xfrm>
        </p:grpSpPr>
        <p:sp>
          <p:nvSpPr>
            <p:cNvPr id="66" name="Rectangle 65">
              <a:extLst>
                <a:ext uri="{FF2B5EF4-FFF2-40B4-BE49-F238E27FC236}">
                  <a16:creationId xmlns:a16="http://schemas.microsoft.com/office/drawing/2014/main" id="{8227251A-7291-4455-8FBC-A2C1B8459256}"/>
                </a:ext>
              </a:extLst>
            </p:cNvPr>
            <p:cNvSpPr/>
            <p:nvPr/>
          </p:nvSpPr>
          <p:spPr>
            <a:xfrm>
              <a:off x="2427710" y="5431379"/>
              <a:ext cx="8298333" cy="6385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7" name="TextBox 66">
              <a:extLst>
                <a:ext uri="{FF2B5EF4-FFF2-40B4-BE49-F238E27FC236}">
                  <a16:creationId xmlns:a16="http://schemas.microsoft.com/office/drawing/2014/main" id="{EE2E8A16-D8BC-4D0F-AD10-DB03B0A2E5A9}"/>
                </a:ext>
              </a:extLst>
            </p:cNvPr>
            <p:cNvSpPr txBox="1"/>
            <p:nvPr/>
          </p:nvSpPr>
          <p:spPr>
            <a:xfrm>
              <a:off x="3558910" y="5531137"/>
              <a:ext cx="7549695" cy="653512"/>
            </a:xfrm>
            <a:prstGeom prst="rect">
              <a:avLst/>
            </a:prstGeom>
            <a:noFill/>
          </p:spPr>
          <p:txBody>
            <a:bodyPr wrap="square">
              <a:spAutoFit/>
            </a:bodyPr>
            <a:lstStyle/>
            <a:p>
              <a:pPr algn="l" rtl="0"/>
              <a:r>
                <a:rPr lang="pl" sz="1200" b="0" i="0" u="none" baseline="0" dirty="0"/>
                <a:t>Poprawa pod względem poziomu nasilenia astmy po 8 tygodniach leczenia benralizumabem w por. z oceną wyjściową </a:t>
              </a:r>
            </a:p>
            <a:p>
              <a:pPr marL="514350" lvl="1" indent="-285750" algn="l" defTabSz="860382" rtl="0">
                <a:lnSpc>
                  <a:spcPct val="90000"/>
                </a:lnSpc>
                <a:spcBef>
                  <a:spcPts val="200"/>
                </a:spcBef>
                <a:buFont typeface="Arial" panose="020B0604020202020204" pitchFamily="34" charset="0"/>
                <a:buChar char="─"/>
                <a:defRPr/>
              </a:pPr>
              <a:r>
                <a:rPr lang="pl" sz="1200" b="0" i="0" u="none" baseline="0" dirty="0"/>
                <a:t>Bardzo ciężkie, 0%; ciężkie 11%; umiarkowane 33%, łagodne 32%</a:t>
              </a:r>
            </a:p>
          </p:txBody>
        </p:sp>
        <p:sp>
          <p:nvSpPr>
            <p:cNvPr id="68" name="TextBox 67">
              <a:extLst>
                <a:ext uri="{FF2B5EF4-FFF2-40B4-BE49-F238E27FC236}">
                  <a16:creationId xmlns:a16="http://schemas.microsoft.com/office/drawing/2014/main" id="{E44E6BB4-F4B3-4BC1-8003-F1EF32E8B33E}"/>
                </a:ext>
              </a:extLst>
            </p:cNvPr>
            <p:cNvSpPr txBox="1"/>
            <p:nvPr/>
          </p:nvSpPr>
          <p:spPr>
            <a:xfrm>
              <a:off x="2427710" y="5585356"/>
              <a:ext cx="1115568" cy="338554"/>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rtl="0"/>
              <a:r>
                <a:rPr lang="pl" sz="1600" b="1" i="0" u="none" baseline="0">
                  <a:solidFill>
                    <a:schemeClr val="bg1"/>
                  </a:solidFill>
                </a:rPr>
                <a:t>PGI-S:</a:t>
              </a:r>
            </a:p>
          </p:txBody>
        </p:sp>
      </p:grpSp>
      <p:sp>
        <p:nvSpPr>
          <p:cNvPr id="3" name="TextBox 2">
            <a:extLst>
              <a:ext uri="{FF2B5EF4-FFF2-40B4-BE49-F238E27FC236}">
                <a16:creationId xmlns:a16="http://schemas.microsoft.com/office/drawing/2014/main" id="{FC822D16-C592-4EF9-98E9-50F9952442FB}"/>
              </a:ext>
            </a:extLst>
          </p:cNvPr>
          <p:cNvSpPr txBox="1"/>
          <p:nvPr/>
        </p:nvSpPr>
        <p:spPr>
          <a:xfrm>
            <a:off x="8752085" y="1670158"/>
            <a:ext cx="323165" cy="1527074"/>
          </a:xfrm>
          <a:prstGeom prst="rect">
            <a:avLst/>
          </a:prstGeom>
          <a:noFill/>
        </p:spPr>
        <p:txBody>
          <a:bodyPr vert="vert270" wrap="square" rtlCol="0" anchor="ctr">
            <a:spAutoFit/>
          </a:bodyPr>
          <a:lstStyle/>
          <a:p>
            <a:pPr algn="ctr" rtl="0">
              <a:lnSpc>
                <a:spcPct val="90000"/>
              </a:lnSpc>
              <a:buClr>
                <a:schemeClr val="accent1"/>
              </a:buClr>
            </a:pPr>
            <a:r>
              <a:rPr lang="pl" sz="1000" b="1" i="0" u="none" baseline="0"/>
              <a:t>Średnia zmiana od BL</a:t>
            </a:r>
          </a:p>
        </p:txBody>
      </p:sp>
      <p:sp>
        <p:nvSpPr>
          <p:cNvPr id="5" name="TextBox 4">
            <a:extLst>
              <a:ext uri="{FF2B5EF4-FFF2-40B4-BE49-F238E27FC236}">
                <a16:creationId xmlns:a16="http://schemas.microsoft.com/office/drawing/2014/main" id="{BF9147DD-A2B6-4653-B65D-B029357F9408}"/>
              </a:ext>
            </a:extLst>
          </p:cNvPr>
          <p:cNvSpPr txBox="1"/>
          <p:nvPr/>
        </p:nvSpPr>
        <p:spPr>
          <a:xfrm>
            <a:off x="10850446" y="2058506"/>
            <a:ext cx="1273141" cy="584775"/>
          </a:xfrm>
          <a:prstGeom prst="rect">
            <a:avLst/>
          </a:prstGeom>
          <a:noFill/>
        </p:spPr>
        <p:txBody>
          <a:bodyPr wrap="square" rtlCol="0">
            <a:spAutoFit/>
          </a:bodyPr>
          <a:lstStyle/>
          <a:p>
            <a:pPr algn="l" rtl="0">
              <a:buClr>
                <a:schemeClr val="accent1"/>
              </a:buClr>
            </a:pPr>
            <a:r>
              <a:rPr lang="pl" sz="800" b="1" i="0" u="none" baseline="0" dirty="0"/>
              <a:t> 0 = bez zmian</a:t>
            </a:r>
          </a:p>
          <a:p>
            <a:pPr marL="182563" indent="-182563" algn="l" rtl="0">
              <a:buClr>
                <a:schemeClr val="accent1"/>
              </a:buClr>
            </a:pPr>
            <a:r>
              <a:rPr lang="pl" sz="800" b="1" i="0" u="none" baseline="0" dirty="0"/>
              <a:t> 3 = znaczne pogorszenie</a:t>
            </a:r>
          </a:p>
          <a:p>
            <a:pPr algn="l" rtl="0">
              <a:buClr>
                <a:schemeClr val="accent1"/>
              </a:buClr>
            </a:pPr>
            <a:r>
              <a:rPr lang="pl" sz="800" b="1" i="0" u="none" baseline="0" dirty="0"/>
              <a:t>-3 = znaczna poprawa</a:t>
            </a:r>
          </a:p>
        </p:txBody>
      </p:sp>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066807" y="228602"/>
            <a:ext cx="11277600" cy="800099"/>
          </a:xfrm>
        </p:spPr>
        <p:txBody>
          <a:bodyPr>
            <a:normAutofit/>
          </a:bodyPr>
          <a:lstStyle/>
          <a:p>
            <a:pPr algn="l" rtl="0"/>
            <a:r>
              <a:rPr lang="pl" sz="2400" b="1" i="0" u="none" baseline="0" dirty="0"/>
              <a:t>POWER: Jakość życia i kontrola astmy uległy znacznej </a:t>
            </a:r>
            <a:br>
              <a:rPr lang="pl" sz="2400" dirty="0"/>
            </a:br>
            <a:r>
              <a:rPr lang="pl" sz="2400" b="1" i="0" u="none" baseline="0" dirty="0"/>
              <a:t>poprawie w ciągu pierwszych 8 tygodni leczenia benralizumabem</a:t>
            </a:r>
            <a:endParaRPr lang="pl" sz="2400" dirty="0"/>
          </a:p>
        </p:txBody>
      </p:sp>
    </p:spTree>
    <p:extLst>
      <p:ext uri="{BB962C8B-B14F-4D97-AF65-F5344CB8AC3E}">
        <p14:creationId xmlns:p14="http://schemas.microsoft.com/office/powerpoint/2010/main" val="6684067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16DF-2693-4D41-8994-03D141ABBF16}"/>
              </a:ext>
            </a:extLst>
          </p:cNvPr>
          <p:cNvSpPr>
            <a:spLocks noGrp="1"/>
          </p:cNvSpPr>
          <p:nvPr>
            <p:ph type="title"/>
          </p:nvPr>
        </p:nvSpPr>
        <p:spPr/>
        <p:txBody>
          <a:bodyPr/>
          <a:lstStyle/>
          <a:p>
            <a:pPr algn="l" rtl="0"/>
            <a:r>
              <a:rPr lang="pl" b="1" i="0" u="none" baseline="0"/>
              <a:t>Spis treści</a:t>
            </a:r>
          </a:p>
        </p:txBody>
      </p:sp>
      <p:grpSp>
        <p:nvGrpSpPr>
          <p:cNvPr id="11" name="Group 10">
            <a:extLst>
              <a:ext uri="{FF2B5EF4-FFF2-40B4-BE49-F238E27FC236}">
                <a16:creationId xmlns:a16="http://schemas.microsoft.com/office/drawing/2014/main" id="{CDE33CFE-F97E-40A9-8B92-8222A38DF778}"/>
              </a:ext>
            </a:extLst>
          </p:cNvPr>
          <p:cNvGrpSpPr/>
          <p:nvPr/>
        </p:nvGrpSpPr>
        <p:grpSpPr>
          <a:xfrm>
            <a:off x="348836" y="4426795"/>
            <a:ext cx="4946904" cy="873144"/>
            <a:chOff x="4787548" y="1891064"/>
            <a:chExt cx="5764789" cy="873144"/>
          </a:xfrm>
        </p:grpSpPr>
        <p:grpSp>
          <p:nvGrpSpPr>
            <p:cNvPr id="8" name="Group 7">
              <a:extLst>
                <a:ext uri="{FF2B5EF4-FFF2-40B4-BE49-F238E27FC236}">
                  <a16:creationId xmlns:a16="http://schemas.microsoft.com/office/drawing/2014/main" id="{14375BAA-C751-41EC-8F03-9FCD37FB4693}"/>
                </a:ext>
              </a:extLst>
            </p:cNvPr>
            <p:cNvGrpSpPr/>
            <p:nvPr/>
          </p:nvGrpSpPr>
          <p:grpSpPr>
            <a:xfrm>
              <a:off x="4787548" y="1891064"/>
              <a:ext cx="5691171" cy="873144"/>
              <a:chOff x="6870380" y="5253956"/>
              <a:chExt cx="3608348" cy="873144"/>
            </a:xfrm>
          </p:grpSpPr>
          <p:sp>
            <p:nvSpPr>
              <p:cNvPr id="5" name="Rectangle 4">
                <a:hlinkClick r:id="rId3" action="ppaction://hlinksldjump"/>
                <a:extLst>
                  <a:ext uri="{FF2B5EF4-FFF2-40B4-BE49-F238E27FC236}">
                    <a16:creationId xmlns:a16="http://schemas.microsoft.com/office/drawing/2014/main" id="{862F8D8D-CC9C-434F-9C1F-1992A168C714}"/>
                  </a:ext>
                </a:extLst>
              </p:cNvPr>
              <p:cNvSpPr/>
              <p:nvPr/>
            </p:nvSpPr>
            <p:spPr>
              <a:xfrm>
                <a:off x="7028597" y="5253956"/>
                <a:ext cx="3450131" cy="87314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 name="Rectangle 6">
                <a:extLst>
                  <a:ext uri="{FF2B5EF4-FFF2-40B4-BE49-F238E27FC236}">
                    <a16:creationId xmlns:a16="http://schemas.microsoft.com/office/drawing/2014/main" id="{336A3F01-789B-46B8-BBA9-0035C79241CE}"/>
                  </a:ext>
                </a:extLst>
              </p:cNvPr>
              <p:cNvSpPr/>
              <p:nvPr/>
            </p:nvSpPr>
            <p:spPr>
              <a:xfrm>
                <a:off x="6870380" y="5416208"/>
                <a:ext cx="515592" cy="5486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b="1" i="0" u="none" baseline="0"/>
                  <a:t>3</a:t>
                </a:r>
              </a:p>
            </p:txBody>
          </p:sp>
        </p:grpSp>
        <p:sp>
          <p:nvSpPr>
            <p:cNvPr id="74" name="TextBox 73">
              <a:hlinkClick r:id="rId3" action="ppaction://hlinksldjump"/>
              <a:extLst>
                <a:ext uri="{FF2B5EF4-FFF2-40B4-BE49-F238E27FC236}">
                  <a16:creationId xmlns:a16="http://schemas.microsoft.com/office/drawing/2014/main" id="{C1910B81-6736-486F-8BA3-603AA8985DBD}"/>
                </a:ext>
              </a:extLst>
            </p:cNvPr>
            <p:cNvSpPr txBox="1"/>
            <p:nvPr/>
          </p:nvSpPr>
          <p:spPr>
            <a:xfrm>
              <a:off x="5659893" y="2130672"/>
              <a:ext cx="4892444" cy="400110"/>
            </a:xfrm>
            <a:prstGeom prst="rect">
              <a:avLst/>
            </a:prstGeom>
            <a:noFill/>
          </p:spPr>
          <p:txBody>
            <a:bodyPr wrap="square">
              <a:spAutoFit/>
            </a:bodyPr>
            <a:lstStyle/>
            <a:p>
              <a:pPr algn="l" rtl="0"/>
              <a:r>
                <a:rPr lang="pl" sz="2000" b="1" i="0" u="none" baseline="0">
                  <a:solidFill>
                    <a:schemeClr val="bg1"/>
                  </a:solidFill>
                </a:rPr>
                <a:t>Program XALOC RWE</a:t>
              </a:r>
            </a:p>
          </p:txBody>
        </p:sp>
      </p:grpSp>
      <p:grpSp>
        <p:nvGrpSpPr>
          <p:cNvPr id="77" name="Group 76">
            <a:extLst>
              <a:ext uri="{FF2B5EF4-FFF2-40B4-BE49-F238E27FC236}">
                <a16:creationId xmlns:a16="http://schemas.microsoft.com/office/drawing/2014/main" id="{CE42034B-E7B1-49BC-90FE-0B006DB681E0}"/>
              </a:ext>
            </a:extLst>
          </p:cNvPr>
          <p:cNvGrpSpPr/>
          <p:nvPr/>
        </p:nvGrpSpPr>
        <p:grpSpPr>
          <a:xfrm>
            <a:off x="348836" y="1538317"/>
            <a:ext cx="4946495" cy="873144"/>
            <a:chOff x="4787548" y="1891064"/>
            <a:chExt cx="5747164" cy="873144"/>
          </a:xfrm>
        </p:grpSpPr>
        <p:grpSp>
          <p:nvGrpSpPr>
            <p:cNvPr id="83" name="Group 82">
              <a:extLst>
                <a:ext uri="{FF2B5EF4-FFF2-40B4-BE49-F238E27FC236}">
                  <a16:creationId xmlns:a16="http://schemas.microsoft.com/office/drawing/2014/main" id="{DB9FA1E6-A36D-44DF-AD8C-222BF1B7BE23}"/>
                </a:ext>
              </a:extLst>
            </p:cNvPr>
            <p:cNvGrpSpPr/>
            <p:nvPr/>
          </p:nvGrpSpPr>
          <p:grpSpPr>
            <a:xfrm>
              <a:off x="4787548" y="1891064"/>
              <a:ext cx="5691171" cy="873144"/>
              <a:chOff x="6870380" y="5253956"/>
              <a:chExt cx="3608348" cy="873144"/>
            </a:xfrm>
          </p:grpSpPr>
          <p:sp>
            <p:nvSpPr>
              <p:cNvPr id="106" name="Rectangle 105">
                <a:hlinkClick r:id="rId4" action="ppaction://hlinksldjump"/>
                <a:extLst>
                  <a:ext uri="{FF2B5EF4-FFF2-40B4-BE49-F238E27FC236}">
                    <a16:creationId xmlns:a16="http://schemas.microsoft.com/office/drawing/2014/main" id="{AA6BAA88-DA5C-4015-B890-BA8E9A549109}"/>
                  </a:ext>
                </a:extLst>
              </p:cNvPr>
              <p:cNvSpPr/>
              <p:nvPr/>
            </p:nvSpPr>
            <p:spPr>
              <a:xfrm>
                <a:off x="7028597" y="5253956"/>
                <a:ext cx="3450131" cy="87314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7" name="Rectangle 106">
                <a:extLst>
                  <a:ext uri="{FF2B5EF4-FFF2-40B4-BE49-F238E27FC236}">
                    <a16:creationId xmlns:a16="http://schemas.microsoft.com/office/drawing/2014/main" id="{68FB760B-23A4-4F93-92A6-3F05344A8CEC}"/>
                  </a:ext>
                </a:extLst>
              </p:cNvPr>
              <p:cNvSpPr/>
              <p:nvPr/>
            </p:nvSpPr>
            <p:spPr>
              <a:xfrm>
                <a:off x="6870380" y="5416208"/>
                <a:ext cx="515592" cy="5486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b="1" i="0" u="none" baseline="0"/>
                  <a:t>1</a:t>
                </a:r>
              </a:p>
            </p:txBody>
          </p:sp>
        </p:grpSp>
        <p:sp>
          <p:nvSpPr>
            <p:cNvPr id="86" name="TextBox 85">
              <a:hlinkClick r:id="rId4" action="ppaction://hlinksldjump"/>
              <a:extLst>
                <a:ext uri="{FF2B5EF4-FFF2-40B4-BE49-F238E27FC236}">
                  <a16:creationId xmlns:a16="http://schemas.microsoft.com/office/drawing/2014/main" id="{82AABFA0-BD86-476A-BE8D-6FBA7058A9F0}"/>
                </a:ext>
              </a:extLst>
            </p:cNvPr>
            <p:cNvSpPr txBox="1"/>
            <p:nvPr/>
          </p:nvSpPr>
          <p:spPr>
            <a:xfrm>
              <a:off x="5642268" y="1993401"/>
              <a:ext cx="4892444" cy="646331"/>
            </a:xfrm>
            <a:prstGeom prst="rect">
              <a:avLst/>
            </a:prstGeom>
            <a:noFill/>
            <a:ln>
              <a:noFill/>
            </a:ln>
            <a:effectLst/>
            <a:sp3d>
              <a:bevelT w="139700" h="139700"/>
            </a:sp3d>
          </p:spPr>
          <p:txBody>
            <a:bodyPr wrap="square">
              <a:spAutoFit/>
            </a:bodyPr>
            <a:lstStyle/>
            <a:p>
              <a:pPr algn="l" rtl="0"/>
              <a:r>
                <a:rPr lang="pl" b="1" i="0" u="none" baseline="0" dirty="0">
                  <a:solidFill>
                    <a:schemeClr val="bg1"/>
                  </a:solidFill>
                </a:rPr>
                <a:t>Omówienie badań RWE i programów RWE dotyczących benralizumabu</a:t>
              </a:r>
            </a:p>
          </p:txBody>
        </p:sp>
      </p:grpSp>
      <p:grpSp>
        <p:nvGrpSpPr>
          <p:cNvPr id="108" name="Group 107">
            <a:extLst>
              <a:ext uri="{FF2B5EF4-FFF2-40B4-BE49-F238E27FC236}">
                <a16:creationId xmlns:a16="http://schemas.microsoft.com/office/drawing/2014/main" id="{D46C508B-B059-4FBB-820B-7A603500456C}"/>
              </a:ext>
            </a:extLst>
          </p:cNvPr>
          <p:cNvGrpSpPr/>
          <p:nvPr/>
        </p:nvGrpSpPr>
        <p:grpSpPr>
          <a:xfrm>
            <a:off x="5629539" y="1545624"/>
            <a:ext cx="4946904" cy="873144"/>
            <a:chOff x="4787548" y="1891064"/>
            <a:chExt cx="5747164" cy="873144"/>
          </a:xfrm>
        </p:grpSpPr>
        <p:grpSp>
          <p:nvGrpSpPr>
            <p:cNvPr id="113" name="Group 112">
              <a:extLst>
                <a:ext uri="{FF2B5EF4-FFF2-40B4-BE49-F238E27FC236}">
                  <a16:creationId xmlns:a16="http://schemas.microsoft.com/office/drawing/2014/main" id="{458F2543-4879-464C-99F6-81F0003CF3DC}"/>
                </a:ext>
              </a:extLst>
            </p:cNvPr>
            <p:cNvGrpSpPr/>
            <p:nvPr/>
          </p:nvGrpSpPr>
          <p:grpSpPr>
            <a:xfrm>
              <a:off x="4787548" y="1891064"/>
              <a:ext cx="5691171" cy="873144"/>
              <a:chOff x="6870380" y="5253956"/>
              <a:chExt cx="3608348" cy="873144"/>
            </a:xfrm>
          </p:grpSpPr>
          <p:sp>
            <p:nvSpPr>
              <p:cNvPr id="115" name="Rectangle 114">
                <a:hlinkClick r:id="rId5" action="ppaction://hlinksldjump"/>
                <a:extLst>
                  <a:ext uri="{FF2B5EF4-FFF2-40B4-BE49-F238E27FC236}">
                    <a16:creationId xmlns:a16="http://schemas.microsoft.com/office/drawing/2014/main" id="{F6553295-2D1E-4B4A-8C75-527572FEFBD0}"/>
                  </a:ext>
                </a:extLst>
              </p:cNvPr>
              <p:cNvSpPr/>
              <p:nvPr/>
            </p:nvSpPr>
            <p:spPr>
              <a:xfrm>
                <a:off x="7028597" y="5253956"/>
                <a:ext cx="3450131" cy="873144"/>
              </a:xfrm>
              <a:prstGeom prst="rect">
                <a:avLst/>
              </a:prstGeom>
              <a:solidFill>
                <a:srgbClr val="0D375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6" name="Rectangle 115">
                <a:extLst>
                  <a:ext uri="{FF2B5EF4-FFF2-40B4-BE49-F238E27FC236}">
                    <a16:creationId xmlns:a16="http://schemas.microsoft.com/office/drawing/2014/main" id="{EA1922A9-5A34-4AF8-82E1-3D4F8E614CB7}"/>
                  </a:ext>
                </a:extLst>
              </p:cNvPr>
              <p:cNvSpPr/>
              <p:nvPr/>
            </p:nvSpPr>
            <p:spPr>
              <a:xfrm>
                <a:off x="6870380" y="5416208"/>
                <a:ext cx="515592" cy="5486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b="1" i="0" u="none" baseline="0"/>
                  <a:t>4</a:t>
                </a:r>
              </a:p>
            </p:txBody>
          </p:sp>
        </p:grpSp>
        <p:sp>
          <p:nvSpPr>
            <p:cNvPr id="114" name="TextBox 113">
              <a:hlinkClick r:id="rId5" action="ppaction://hlinksldjump"/>
              <a:extLst>
                <a:ext uri="{FF2B5EF4-FFF2-40B4-BE49-F238E27FC236}">
                  <a16:creationId xmlns:a16="http://schemas.microsoft.com/office/drawing/2014/main" id="{492514DA-E450-49E7-8395-87A1687C80CF}"/>
                </a:ext>
              </a:extLst>
            </p:cNvPr>
            <p:cNvSpPr txBox="1"/>
            <p:nvPr/>
          </p:nvSpPr>
          <p:spPr>
            <a:xfrm>
              <a:off x="5642268" y="1967274"/>
              <a:ext cx="4892444" cy="400110"/>
            </a:xfrm>
            <a:prstGeom prst="rect">
              <a:avLst/>
            </a:prstGeom>
            <a:noFill/>
          </p:spPr>
          <p:txBody>
            <a:bodyPr wrap="square">
              <a:spAutoFit/>
            </a:bodyPr>
            <a:lstStyle/>
            <a:p>
              <a:endParaRPr lang="pl" sz="2000" b="1" dirty="0">
                <a:solidFill>
                  <a:schemeClr val="bg1"/>
                </a:solidFill>
              </a:endParaRPr>
            </a:p>
          </p:txBody>
        </p:sp>
      </p:grpSp>
      <p:grpSp>
        <p:nvGrpSpPr>
          <p:cNvPr id="118" name="Group 117">
            <a:extLst>
              <a:ext uri="{FF2B5EF4-FFF2-40B4-BE49-F238E27FC236}">
                <a16:creationId xmlns:a16="http://schemas.microsoft.com/office/drawing/2014/main" id="{1ABBF0F6-47A3-49BC-8AE9-F52E4A3CBF6F}"/>
              </a:ext>
            </a:extLst>
          </p:cNvPr>
          <p:cNvGrpSpPr/>
          <p:nvPr/>
        </p:nvGrpSpPr>
        <p:grpSpPr>
          <a:xfrm>
            <a:off x="348836" y="2972335"/>
            <a:ext cx="4946904" cy="873144"/>
            <a:chOff x="6870380" y="5253956"/>
            <a:chExt cx="3608348" cy="873144"/>
          </a:xfrm>
        </p:grpSpPr>
        <p:sp>
          <p:nvSpPr>
            <p:cNvPr id="120" name="Rectangle 119">
              <a:hlinkClick r:id="rId6" action="ppaction://hlinksldjump"/>
              <a:extLst>
                <a:ext uri="{FF2B5EF4-FFF2-40B4-BE49-F238E27FC236}">
                  <a16:creationId xmlns:a16="http://schemas.microsoft.com/office/drawing/2014/main" id="{8F0D2C69-B207-4372-A4D0-AA4FBF329854}"/>
                </a:ext>
              </a:extLst>
            </p:cNvPr>
            <p:cNvSpPr/>
            <p:nvPr/>
          </p:nvSpPr>
          <p:spPr>
            <a:xfrm>
              <a:off x="7028597" y="5253956"/>
              <a:ext cx="3450131" cy="873144"/>
            </a:xfrm>
            <a:prstGeom prst="rect">
              <a:avLst/>
            </a:prstGeom>
            <a:solidFill>
              <a:srgbClr val="0D375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1" name="Rectangle 120">
              <a:extLst>
                <a:ext uri="{FF2B5EF4-FFF2-40B4-BE49-F238E27FC236}">
                  <a16:creationId xmlns:a16="http://schemas.microsoft.com/office/drawing/2014/main" id="{2B532E58-1E2E-465D-BAE5-D3590CA1F52B}"/>
                </a:ext>
              </a:extLst>
            </p:cNvPr>
            <p:cNvSpPr/>
            <p:nvPr/>
          </p:nvSpPr>
          <p:spPr>
            <a:xfrm>
              <a:off x="6870380" y="5416208"/>
              <a:ext cx="515592" cy="5486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b="1" i="0" u="none" baseline="0"/>
                <a:t>2</a:t>
              </a:r>
            </a:p>
          </p:txBody>
        </p:sp>
      </p:grpSp>
      <p:sp>
        <p:nvSpPr>
          <p:cNvPr id="23" name="TextBox 22">
            <a:hlinkClick r:id="rId6" action="ppaction://hlinksldjump"/>
            <a:extLst>
              <a:ext uri="{FF2B5EF4-FFF2-40B4-BE49-F238E27FC236}">
                <a16:creationId xmlns:a16="http://schemas.microsoft.com/office/drawing/2014/main" id="{D40D2C01-1743-4BA1-8699-A8AE874E4200}"/>
              </a:ext>
            </a:extLst>
          </p:cNvPr>
          <p:cNvSpPr txBox="1"/>
          <p:nvPr/>
        </p:nvSpPr>
        <p:spPr>
          <a:xfrm>
            <a:off x="1069694" y="3199775"/>
            <a:ext cx="3062034" cy="400110"/>
          </a:xfrm>
          <a:prstGeom prst="rect">
            <a:avLst/>
          </a:prstGeom>
          <a:noFill/>
        </p:spPr>
        <p:txBody>
          <a:bodyPr wrap="square" rtlCol="0">
            <a:spAutoFit/>
          </a:bodyPr>
          <a:lstStyle/>
          <a:p>
            <a:pPr algn="l" rtl="0"/>
            <a:r>
              <a:rPr lang="pl" sz="2000" b="1" i="0" u="none" baseline="0">
                <a:solidFill>
                  <a:schemeClr val="bg1"/>
                </a:solidFill>
              </a:rPr>
              <a:t>Rejestry SEA</a:t>
            </a:r>
          </a:p>
        </p:txBody>
      </p:sp>
      <p:grpSp>
        <p:nvGrpSpPr>
          <p:cNvPr id="122" name="Group 121">
            <a:extLst>
              <a:ext uri="{FF2B5EF4-FFF2-40B4-BE49-F238E27FC236}">
                <a16:creationId xmlns:a16="http://schemas.microsoft.com/office/drawing/2014/main" id="{324A210F-D2A0-4530-954F-D9DC8201A20F}"/>
              </a:ext>
            </a:extLst>
          </p:cNvPr>
          <p:cNvGrpSpPr/>
          <p:nvPr/>
        </p:nvGrpSpPr>
        <p:grpSpPr>
          <a:xfrm>
            <a:off x="5629539" y="2972335"/>
            <a:ext cx="4911169" cy="873144"/>
            <a:chOff x="4787548" y="1891064"/>
            <a:chExt cx="5705648" cy="873144"/>
          </a:xfrm>
        </p:grpSpPr>
        <p:grpSp>
          <p:nvGrpSpPr>
            <p:cNvPr id="124" name="Group 123">
              <a:extLst>
                <a:ext uri="{FF2B5EF4-FFF2-40B4-BE49-F238E27FC236}">
                  <a16:creationId xmlns:a16="http://schemas.microsoft.com/office/drawing/2014/main" id="{07AAACB6-9B2C-465F-AFFF-0E3848764878}"/>
                </a:ext>
              </a:extLst>
            </p:cNvPr>
            <p:cNvGrpSpPr/>
            <p:nvPr/>
          </p:nvGrpSpPr>
          <p:grpSpPr>
            <a:xfrm>
              <a:off x="4787548" y="1891064"/>
              <a:ext cx="5691171" cy="873144"/>
              <a:chOff x="6870380" y="5253956"/>
              <a:chExt cx="3608348" cy="873144"/>
            </a:xfrm>
          </p:grpSpPr>
          <p:sp>
            <p:nvSpPr>
              <p:cNvPr id="126" name="Rectangle 125">
                <a:hlinkClick r:id="rId7" action="ppaction://hlinksldjump"/>
                <a:extLst>
                  <a:ext uri="{FF2B5EF4-FFF2-40B4-BE49-F238E27FC236}">
                    <a16:creationId xmlns:a16="http://schemas.microsoft.com/office/drawing/2014/main" id="{694A4BD5-A870-45C8-AEF2-7364FF624351}"/>
                  </a:ext>
                </a:extLst>
              </p:cNvPr>
              <p:cNvSpPr/>
              <p:nvPr/>
            </p:nvSpPr>
            <p:spPr>
              <a:xfrm>
                <a:off x="7028597" y="5253956"/>
                <a:ext cx="3450131" cy="87314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7" name="Rectangle 126">
                <a:extLst>
                  <a:ext uri="{FF2B5EF4-FFF2-40B4-BE49-F238E27FC236}">
                    <a16:creationId xmlns:a16="http://schemas.microsoft.com/office/drawing/2014/main" id="{F6E96CA2-53BC-4661-8C41-34275A06A007}"/>
                  </a:ext>
                </a:extLst>
              </p:cNvPr>
              <p:cNvSpPr/>
              <p:nvPr/>
            </p:nvSpPr>
            <p:spPr>
              <a:xfrm>
                <a:off x="6870380" y="5416208"/>
                <a:ext cx="515592" cy="5486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b="1" i="0" u="none" baseline="0"/>
                  <a:t>5</a:t>
                </a:r>
              </a:p>
            </p:txBody>
          </p:sp>
        </p:grpSp>
        <p:sp>
          <p:nvSpPr>
            <p:cNvPr id="125" name="TextBox 124">
              <a:hlinkClick r:id="rId8" action="ppaction://hlinksldjump"/>
              <a:extLst>
                <a:ext uri="{FF2B5EF4-FFF2-40B4-BE49-F238E27FC236}">
                  <a16:creationId xmlns:a16="http://schemas.microsoft.com/office/drawing/2014/main" id="{95E179F9-68E2-499B-93A6-742A58F2D29B}"/>
                </a:ext>
              </a:extLst>
            </p:cNvPr>
            <p:cNvSpPr txBox="1"/>
            <p:nvPr/>
          </p:nvSpPr>
          <p:spPr>
            <a:xfrm>
              <a:off x="5600752" y="1994158"/>
              <a:ext cx="4892444" cy="707886"/>
            </a:xfrm>
            <a:prstGeom prst="rect">
              <a:avLst/>
            </a:prstGeom>
            <a:noFill/>
          </p:spPr>
          <p:txBody>
            <a:bodyPr wrap="square">
              <a:spAutoFit/>
            </a:bodyPr>
            <a:lstStyle/>
            <a:p>
              <a:pPr algn="l" rtl="0"/>
              <a:r>
                <a:rPr lang="pl" sz="2000" b="1" i="0" u="none" baseline="0">
                  <a:solidFill>
                    <a:schemeClr val="bg1"/>
                  </a:solidFill>
                </a:rPr>
                <a:t>Inne badania RWE dotyczące benralizumabu</a:t>
              </a:r>
              <a:endParaRPr lang="pl" sz="2000" b="1" dirty="0">
                <a:solidFill>
                  <a:schemeClr val="bg1"/>
                </a:solidFill>
              </a:endParaRPr>
            </a:p>
          </p:txBody>
        </p:sp>
      </p:grpSp>
      <p:grpSp>
        <p:nvGrpSpPr>
          <p:cNvPr id="128" name="Group 127">
            <a:extLst>
              <a:ext uri="{FF2B5EF4-FFF2-40B4-BE49-F238E27FC236}">
                <a16:creationId xmlns:a16="http://schemas.microsoft.com/office/drawing/2014/main" id="{906EF2B4-7FD5-4FCF-8AD0-C08CDB0ED8DD}"/>
              </a:ext>
            </a:extLst>
          </p:cNvPr>
          <p:cNvGrpSpPr/>
          <p:nvPr/>
        </p:nvGrpSpPr>
        <p:grpSpPr>
          <a:xfrm>
            <a:off x="5629539" y="4416047"/>
            <a:ext cx="4983640" cy="873144"/>
            <a:chOff x="4787549" y="1891064"/>
            <a:chExt cx="5789843" cy="873144"/>
          </a:xfrm>
        </p:grpSpPr>
        <p:grpSp>
          <p:nvGrpSpPr>
            <p:cNvPr id="129" name="Group 128">
              <a:extLst>
                <a:ext uri="{FF2B5EF4-FFF2-40B4-BE49-F238E27FC236}">
                  <a16:creationId xmlns:a16="http://schemas.microsoft.com/office/drawing/2014/main" id="{8A2D65CF-E33A-475E-978A-DDB7E537040F}"/>
                </a:ext>
              </a:extLst>
            </p:cNvPr>
            <p:cNvGrpSpPr/>
            <p:nvPr/>
          </p:nvGrpSpPr>
          <p:grpSpPr>
            <a:xfrm>
              <a:off x="4787549" y="1891064"/>
              <a:ext cx="5691170" cy="873144"/>
              <a:chOff x="6870380" y="5253956"/>
              <a:chExt cx="3608347" cy="873144"/>
            </a:xfrm>
          </p:grpSpPr>
          <p:sp>
            <p:nvSpPr>
              <p:cNvPr id="131" name="Rectangle 130">
                <a:hlinkClick r:id="rId7" action="ppaction://hlinksldjump"/>
                <a:extLst>
                  <a:ext uri="{FF2B5EF4-FFF2-40B4-BE49-F238E27FC236}">
                    <a16:creationId xmlns:a16="http://schemas.microsoft.com/office/drawing/2014/main" id="{1213D4ED-A13C-436E-B91F-5A66901246DC}"/>
                  </a:ext>
                </a:extLst>
              </p:cNvPr>
              <p:cNvSpPr/>
              <p:nvPr/>
            </p:nvSpPr>
            <p:spPr>
              <a:xfrm>
                <a:off x="7028596" y="5253956"/>
                <a:ext cx="3450131" cy="87314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2" name="Rectangle 131">
                <a:extLst>
                  <a:ext uri="{FF2B5EF4-FFF2-40B4-BE49-F238E27FC236}">
                    <a16:creationId xmlns:a16="http://schemas.microsoft.com/office/drawing/2014/main" id="{AA0D8BBE-FC23-4CA4-9E11-B9E2BBA8C357}"/>
                  </a:ext>
                </a:extLst>
              </p:cNvPr>
              <p:cNvSpPr/>
              <p:nvPr/>
            </p:nvSpPr>
            <p:spPr>
              <a:xfrm>
                <a:off x="6870380" y="5416208"/>
                <a:ext cx="515592" cy="5486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b="1" i="0" u="none" baseline="0"/>
                  <a:t>6</a:t>
                </a:r>
              </a:p>
            </p:txBody>
          </p:sp>
        </p:grpSp>
        <p:sp>
          <p:nvSpPr>
            <p:cNvPr id="130" name="TextBox 129">
              <a:hlinkClick r:id="rId8" action="ppaction://hlinksldjump"/>
              <a:extLst>
                <a:ext uri="{FF2B5EF4-FFF2-40B4-BE49-F238E27FC236}">
                  <a16:creationId xmlns:a16="http://schemas.microsoft.com/office/drawing/2014/main" id="{B2497374-8955-4D53-A682-AD7D13955B79}"/>
                </a:ext>
              </a:extLst>
            </p:cNvPr>
            <p:cNvSpPr txBox="1"/>
            <p:nvPr/>
          </p:nvSpPr>
          <p:spPr>
            <a:xfrm>
              <a:off x="5684948" y="2141420"/>
              <a:ext cx="4892444" cy="400110"/>
            </a:xfrm>
            <a:prstGeom prst="rect">
              <a:avLst/>
            </a:prstGeom>
            <a:noFill/>
          </p:spPr>
          <p:txBody>
            <a:bodyPr wrap="square">
              <a:spAutoFit/>
            </a:bodyPr>
            <a:lstStyle/>
            <a:p>
              <a:pPr algn="l" rtl="0"/>
              <a:r>
                <a:rPr lang="pl" sz="2000" b="1" i="0" u="none" baseline="0">
                  <a:solidFill>
                    <a:schemeClr val="bg1"/>
                  </a:solidFill>
                </a:rPr>
                <a:t>Bezpieczeństwo</a:t>
              </a:r>
            </a:p>
          </p:txBody>
        </p:sp>
      </p:grpSp>
      <p:sp>
        <p:nvSpPr>
          <p:cNvPr id="32" name="TextBox 31">
            <a:hlinkClick r:id="rId3" action="ppaction://hlinksldjump"/>
            <a:extLst>
              <a:ext uri="{FF2B5EF4-FFF2-40B4-BE49-F238E27FC236}">
                <a16:creationId xmlns:a16="http://schemas.microsoft.com/office/drawing/2014/main" id="{594914A9-9ACC-4544-87CE-2A77A5CF35D8}"/>
              </a:ext>
            </a:extLst>
          </p:cNvPr>
          <p:cNvSpPr txBox="1"/>
          <p:nvPr/>
        </p:nvSpPr>
        <p:spPr>
          <a:xfrm>
            <a:off x="6329509" y="1791487"/>
            <a:ext cx="4198324" cy="400110"/>
          </a:xfrm>
          <a:prstGeom prst="rect">
            <a:avLst/>
          </a:prstGeom>
          <a:noFill/>
        </p:spPr>
        <p:txBody>
          <a:bodyPr wrap="square">
            <a:spAutoFit/>
          </a:bodyPr>
          <a:lstStyle/>
          <a:p>
            <a:pPr algn="l" rtl="0"/>
            <a:r>
              <a:rPr lang="pl" sz="2000" b="1" i="0" u="none" baseline="0">
                <a:solidFill>
                  <a:schemeClr val="bg1"/>
                </a:solidFill>
              </a:rPr>
              <a:t>Program ZEPHYR RWE</a:t>
            </a:r>
          </a:p>
        </p:txBody>
      </p:sp>
    </p:spTree>
    <p:extLst>
      <p:ext uri="{BB962C8B-B14F-4D97-AF65-F5344CB8AC3E}">
        <p14:creationId xmlns:p14="http://schemas.microsoft.com/office/powerpoint/2010/main" val="6319069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Graphic 112">
            <a:extLst>
              <a:ext uri="{FF2B5EF4-FFF2-40B4-BE49-F238E27FC236}">
                <a16:creationId xmlns:a16="http://schemas.microsoft.com/office/drawing/2014/main" id="{02C1A037-1616-4231-A5A3-C78B7404AA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047111"/>
          </a:xfrm>
          <a:prstGeom prst="rect">
            <a:avLst/>
          </a:prstGeom>
        </p:spPr>
      </p:pic>
      <p:pic>
        <p:nvPicPr>
          <p:cNvPr id="69" name="Picture 2">
            <a:extLst>
              <a:ext uri="{FF2B5EF4-FFF2-40B4-BE49-F238E27FC236}">
                <a16:creationId xmlns:a16="http://schemas.microsoft.com/office/drawing/2014/main" id="{9D0CFE3F-5BB1-4D13-8970-D62C5DE92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 y="-2988"/>
            <a:ext cx="1683127" cy="7148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a:xfrm>
            <a:off x="0" y="6591300"/>
            <a:ext cx="487680" cy="266700"/>
          </a:xfrm>
        </p:spPr>
        <p:txBody>
          <a:bodyPr/>
          <a:lstStyle/>
          <a:p>
            <a:pPr lvl="0" algn="r" rtl="0"/>
            <a:fld id="{3C4F54F3-C349-4609-AFEE-01462D5C7942}" type="slidenum">
              <a:rPr/>
              <a:pPr lvl="0" algn="r" rtl="0"/>
              <a:t>19</a:t>
            </a:fld>
            <a:endParaRPr lang="pl" noProof="0" dirty="0"/>
          </a:p>
        </p:txBody>
      </p:sp>
      <p:sp>
        <p:nvSpPr>
          <p:cNvPr id="17" name="Text Placeholder 16">
            <a:extLst>
              <a:ext uri="{FF2B5EF4-FFF2-40B4-BE49-F238E27FC236}">
                <a16:creationId xmlns:a16="http://schemas.microsoft.com/office/drawing/2014/main" id="{35C27574-8881-4F5A-914A-75F70976FB6F}"/>
              </a:ext>
            </a:extLst>
          </p:cNvPr>
          <p:cNvSpPr>
            <a:spLocks noGrp="1"/>
          </p:cNvSpPr>
          <p:nvPr>
            <p:ph type="body" sz="quarter" idx="13"/>
          </p:nvPr>
        </p:nvSpPr>
        <p:spPr>
          <a:xfrm>
            <a:off x="457199" y="5851602"/>
            <a:ext cx="11541777" cy="1005840"/>
          </a:xfrm>
        </p:spPr>
        <p:txBody>
          <a:bodyPr>
            <a:noAutofit/>
          </a:bodyPr>
          <a:lstStyle/>
          <a:p>
            <a:pPr algn="l" rtl="0"/>
            <a:r>
              <a:rPr lang="pl" b="0" i="0" u="none" baseline="0" dirty="0"/>
              <a:t>Uwaga: imPROve Asthma jest częścią globalnego programu XALOC firmy AstraZeneca, oceniającego dowody z rzeczywistej praktyki dla benralizumabu. </a:t>
            </a:r>
          </a:p>
          <a:p>
            <a:pPr algn="l" rtl="0"/>
            <a:r>
              <a:rPr lang="pl" b="0" i="0" u="none" baseline="0" dirty="0"/>
              <a:t>ACQ-6 = 6-punktowy kwestionariusz kontroli astmy; ACT Score = test kontroli astmy; BL = ocena wyjściowa; MCID = </a:t>
            </a:r>
            <a:r>
              <a:rPr lang="pl" b="0" i="0" u="none" strike="noStrike" baseline="0" dirty="0"/>
              <a:t>minimalna istotna klinicznie różnica;</a:t>
            </a:r>
            <a:r>
              <a:rPr lang="pl" b="0" i="0" u="none" baseline="0" dirty="0"/>
              <a:t> OCS = kortykosteroidy doustne; PROs = ocena efektów leczenia przez pacjenta; SEA = ciężka astma eozynofilowa; VAS = </a:t>
            </a:r>
            <a:r>
              <a:rPr lang="pl" b="0" i="0" u="none" strike="noStrike" baseline="0" dirty="0"/>
              <a:t>wzrokowa skala analogowa</a:t>
            </a:r>
            <a:r>
              <a:rPr lang="pl" b="0" i="0" u="none" baseline="0" dirty="0"/>
              <a:t>.</a:t>
            </a:r>
          </a:p>
          <a:p>
            <a:pPr algn="l" rtl="0"/>
            <a:r>
              <a:rPr lang="pl" b="0" i="0" u="none" baseline="0" dirty="0"/>
              <a:t>Lommatzsch M et al. Plakat przedstawiony podczas Międzynarodowego Dorocznego Kongresu ERS; 5-8 września 2021 r. Plakat 3749.</a:t>
            </a:r>
          </a:p>
        </p:txBody>
      </p:sp>
      <p:pic>
        <p:nvPicPr>
          <p:cNvPr id="27" name="Picture 26" descr="A picture containing lamp, knife, light&#10;&#10;Description automatically generated">
            <a:extLst>
              <a:ext uri="{FF2B5EF4-FFF2-40B4-BE49-F238E27FC236}">
                <a16:creationId xmlns:a16="http://schemas.microsoft.com/office/drawing/2014/main" id="{D901D473-3C81-4A86-BBE1-149DCF71EA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grpSp>
        <p:nvGrpSpPr>
          <p:cNvPr id="28" name="Group 27">
            <a:extLst>
              <a:ext uri="{FF2B5EF4-FFF2-40B4-BE49-F238E27FC236}">
                <a16:creationId xmlns:a16="http://schemas.microsoft.com/office/drawing/2014/main" id="{733DE246-9694-4549-887B-D403761C77CB}"/>
              </a:ext>
            </a:extLst>
          </p:cNvPr>
          <p:cNvGrpSpPr/>
          <p:nvPr/>
        </p:nvGrpSpPr>
        <p:grpSpPr>
          <a:xfrm>
            <a:off x="10801882" y="-4368"/>
            <a:ext cx="1390650" cy="1504568"/>
            <a:chOff x="10796843" y="-4368"/>
            <a:chExt cx="1390650" cy="1504568"/>
          </a:xfrm>
        </p:grpSpPr>
        <p:sp>
          <p:nvSpPr>
            <p:cNvPr id="29" name="TextBox 28">
              <a:extLst>
                <a:ext uri="{FF2B5EF4-FFF2-40B4-BE49-F238E27FC236}">
                  <a16:creationId xmlns:a16="http://schemas.microsoft.com/office/drawing/2014/main" id="{5CCBE783-71B7-4653-BA56-40676B08A5F0}"/>
                </a:ext>
              </a:extLst>
            </p:cNvPr>
            <p:cNvSpPr txBox="1"/>
            <p:nvPr/>
          </p:nvSpPr>
          <p:spPr>
            <a:xfrm rot="10800000">
              <a:off x="10796843" y="-4368"/>
              <a:ext cx="1390650" cy="1117781"/>
            </a:xfrm>
            <a:prstGeom prst="rect">
              <a:avLst/>
            </a:prstGeom>
            <a:solidFill>
              <a:schemeClr val="accent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BADADB1E-646D-4507-A314-834279BE7596}"/>
                </a:ext>
              </a:extLst>
            </p:cNvPr>
            <p:cNvSpPr txBox="1"/>
            <p:nvPr/>
          </p:nvSpPr>
          <p:spPr>
            <a:xfrm>
              <a:off x="10796843" y="1134440"/>
              <a:ext cx="1390650" cy="365760"/>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dirty="0">
                  <a:solidFill>
                    <a:srgbClr val="7F134C"/>
                  </a:solidFill>
                  <a:latin typeface="Arial" panose="020B0604020202020204"/>
                  <a:ea typeface="Arial" panose="020B0604020202020204"/>
                  <a:cs typeface="Arial" panose="020B0604020202020204"/>
                  <a:sym typeface="Arial" panose="020B0604020202020204"/>
                </a:rPr>
                <a:t>Wczesna odpowiedź</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95" name="Picture 94" descr="home_icon.png">
            <a:hlinkClick r:id="rId7"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8"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pSp>
        <p:nvGrpSpPr>
          <p:cNvPr id="8" name="Group 7">
            <a:extLst>
              <a:ext uri="{FF2B5EF4-FFF2-40B4-BE49-F238E27FC236}">
                <a16:creationId xmlns:a16="http://schemas.microsoft.com/office/drawing/2014/main" id="{90FDC290-967C-485B-BC87-B64D87262C00}"/>
              </a:ext>
            </a:extLst>
          </p:cNvPr>
          <p:cNvGrpSpPr/>
          <p:nvPr/>
        </p:nvGrpSpPr>
        <p:grpSpPr>
          <a:xfrm>
            <a:off x="3635772" y="1686150"/>
            <a:ext cx="4889743" cy="3594636"/>
            <a:chOff x="3635772" y="2068501"/>
            <a:chExt cx="4889743" cy="3010487"/>
          </a:xfrm>
        </p:grpSpPr>
        <p:grpSp>
          <p:nvGrpSpPr>
            <p:cNvPr id="7" name="Group 6">
              <a:extLst>
                <a:ext uri="{FF2B5EF4-FFF2-40B4-BE49-F238E27FC236}">
                  <a16:creationId xmlns:a16="http://schemas.microsoft.com/office/drawing/2014/main" id="{2EFEA18E-0C72-43F7-B4AE-CB68818B065F}"/>
                </a:ext>
              </a:extLst>
            </p:cNvPr>
            <p:cNvGrpSpPr/>
            <p:nvPr/>
          </p:nvGrpSpPr>
          <p:grpSpPr>
            <a:xfrm>
              <a:off x="3635772" y="2068501"/>
              <a:ext cx="4889743" cy="3010487"/>
              <a:chOff x="3635772" y="2068501"/>
              <a:chExt cx="4889743" cy="3010487"/>
            </a:xfrm>
          </p:grpSpPr>
          <p:grpSp>
            <p:nvGrpSpPr>
              <p:cNvPr id="12" name="Group 11">
                <a:extLst>
                  <a:ext uri="{FF2B5EF4-FFF2-40B4-BE49-F238E27FC236}">
                    <a16:creationId xmlns:a16="http://schemas.microsoft.com/office/drawing/2014/main" id="{6CE6E1E1-88B7-4D2F-9E12-EA9C42A4618A}"/>
                  </a:ext>
                </a:extLst>
              </p:cNvPr>
              <p:cNvGrpSpPr/>
              <p:nvPr/>
            </p:nvGrpSpPr>
            <p:grpSpPr>
              <a:xfrm>
                <a:off x="7345202" y="3072974"/>
                <a:ext cx="91515" cy="757552"/>
                <a:chOff x="7052934" y="3072974"/>
                <a:chExt cx="65976" cy="757552"/>
              </a:xfrm>
            </p:grpSpPr>
            <p:sp>
              <p:nvSpPr>
                <p:cNvPr id="10" name="Rectangle 9">
                  <a:extLst>
                    <a:ext uri="{FF2B5EF4-FFF2-40B4-BE49-F238E27FC236}">
                      <a16:creationId xmlns:a16="http://schemas.microsoft.com/office/drawing/2014/main" id="{DF32B844-F184-4533-84EE-BCF6404C9CEE}"/>
                    </a:ext>
                  </a:extLst>
                </p:cNvPr>
                <p:cNvSpPr/>
                <p:nvPr/>
              </p:nvSpPr>
              <p:spPr>
                <a:xfrm>
                  <a:off x="7052989" y="3753945"/>
                  <a:ext cx="65921" cy="76581"/>
                </a:xfrm>
                <a:prstGeom prst="rect">
                  <a:avLst/>
                </a:prstGeom>
                <a:solidFill>
                  <a:srgbClr val="A9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 name="Rectangle 32">
                  <a:extLst>
                    <a:ext uri="{FF2B5EF4-FFF2-40B4-BE49-F238E27FC236}">
                      <a16:creationId xmlns:a16="http://schemas.microsoft.com/office/drawing/2014/main" id="{EAB0FCA3-4215-4DCD-96EF-37DE2C39A723}"/>
                    </a:ext>
                  </a:extLst>
                </p:cNvPr>
                <p:cNvSpPr/>
                <p:nvPr/>
              </p:nvSpPr>
              <p:spPr>
                <a:xfrm>
                  <a:off x="7052959" y="3400262"/>
                  <a:ext cx="65921" cy="7658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 name="Rectangle 34">
                  <a:extLst>
                    <a:ext uri="{FF2B5EF4-FFF2-40B4-BE49-F238E27FC236}">
                      <a16:creationId xmlns:a16="http://schemas.microsoft.com/office/drawing/2014/main" id="{0E9E96DD-46D8-4F04-A814-A52A45E03FAB}"/>
                    </a:ext>
                  </a:extLst>
                </p:cNvPr>
                <p:cNvSpPr/>
                <p:nvPr/>
              </p:nvSpPr>
              <p:spPr>
                <a:xfrm>
                  <a:off x="7052934" y="3072974"/>
                  <a:ext cx="65921" cy="76580"/>
                </a:xfrm>
                <a:prstGeom prst="rect">
                  <a:avLst/>
                </a:prstGeom>
                <a:solidFill>
                  <a:srgbClr val="77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nvGrpSpPr>
              <p:cNvPr id="24" name="Group 23">
                <a:extLst>
                  <a:ext uri="{FF2B5EF4-FFF2-40B4-BE49-F238E27FC236}">
                    <a16:creationId xmlns:a16="http://schemas.microsoft.com/office/drawing/2014/main" id="{E7DC2BDF-49F8-4584-BE85-9A15444544D5}"/>
                  </a:ext>
                </a:extLst>
              </p:cNvPr>
              <p:cNvGrpSpPr/>
              <p:nvPr/>
            </p:nvGrpSpPr>
            <p:grpSpPr>
              <a:xfrm>
                <a:off x="3635772" y="2068501"/>
                <a:ext cx="4003277" cy="3010487"/>
                <a:chOff x="9005529" y="1753675"/>
                <a:chExt cx="6270891" cy="3202174"/>
              </a:xfrm>
            </p:grpSpPr>
            <p:graphicFrame>
              <p:nvGraphicFramePr>
                <p:cNvPr id="25" name="Chart 24">
                  <a:extLst>
                    <a:ext uri="{FF2B5EF4-FFF2-40B4-BE49-F238E27FC236}">
                      <a16:creationId xmlns:a16="http://schemas.microsoft.com/office/drawing/2014/main" id="{D9386F52-B084-4191-B15E-895E0A48BF61}"/>
                    </a:ext>
                  </a:extLst>
                </p:cNvPr>
                <p:cNvGraphicFramePr/>
                <p:nvPr>
                  <p:extLst>
                    <p:ext uri="{D42A27DB-BD31-4B8C-83A1-F6EECF244321}">
                      <p14:modId xmlns:p14="http://schemas.microsoft.com/office/powerpoint/2010/main" val="2351221415"/>
                    </p:ext>
                  </p:extLst>
                </p:nvPr>
              </p:nvGraphicFramePr>
              <p:xfrm>
                <a:off x="9565744" y="1753675"/>
                <a:ext cx="5710676" cy="3202174"/>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7">
                  <a:extLst>
                    <a:ext uri="{FF2B5EF4-FFF2-40B4-BE49-F238E27FC236}">
                      <a16:creationId xmlns:a16="http://schemas.microsoft.com/office/drawing/2014/main" id="{D1AF35BA-BC96-43D5-9B07-1AFBE6E44A3D}"/>
                    </a:ext>
                  </a:extLst>
                </p:cNvPr>
                <p:cNvSpPr txBox="1"/>
                <p:nvPr/>
              </p:nvSpPr>
              <p:spPr>
                <a:xfrm>
                  <a:off x="9005529" y="2428918"/>
                  <a:ext cx="578536" cy="2190318"/>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200" b="1" i="0" u="none" baseline="0"/>
                    <a:t>Ocena punktowa ACT, średnia</a:t>
                  </a:r>
                </a:p>
              </p:txBody>
            </p:sp>
          </p:grpSp>
          <p:sp>
            <p:nvSpPr>
              <p:cNvPr id="14" name="TextBox 13">
                <a:extLst>
                  <a:ext uri="{FF2B5EF4-FFF2-40B4-BE49-F238E27FC236}">
                    <a16:creationId xmlns:a16="http://schemas.microsoft.com/office/drawing/2014/main" id="{E40E0C3E-3F44-453D-AB3D-03A941618A09}"/>
                  </a:ext>
                </a:extLst>
              </p:cNvPr>
              <p:cNvSpPr txBox="1"/>
              <p:nvPr/>
            </p:nvSpPr>
            <p:spPr>
              <a:xfrm>
                <a:off x="7383933" y="3015668"/>
                <a:ext cx="1123619" cy="283537"/>
              </a:xfrm>
              <a:prstGeom prst="rect">
                <a:avLst/>
              </a:prstGeom>
              <a:noFill/>
            </p:spPr>
            <p:txBody>
              <a:bodyPr wrap="square" rtlCol="0">
                <a:spAutoFit/>
              </a:bodyPr>
              <a:lstStyle/>
              <a:p>
                <a:pPr rtl="0"/>
                <a:r>
                  <a:rPr lang="pl" sz="800" b="0" i="0" u="none" baseline="0" dirty="0"/>
                  <a:t>Dobrze kontro-lowana (20-25)</a:t>
                </a:r>
              </a:p>
            </p:txBody>
          </p:sp>
          <p:sp>
            <p:nvSpPr>
              <p:cNvPr id="36" name="TextBox 35">
                <a:extLst>
                  <a:ext uri="{FF2B5EF4-FFF2-40B4-BE49-F238E27FC236}">
                    <a16:creationId xmlns:a16="http://schemas.microsoft.com/office/drawing/2014/main" id="{0F35FA7B-F9CE-4E98-B402-6E10C4CC3E1A}"/>
                  </a:ext>
                </a:extLst>
              </p:cNvPr>
              <p:cNvSpPr txBox="1"/>
              <p:nvPr/>
            </p:nvSpPr>
            <p:spPr>
              <a:xfrm>
                <a:off x="7393607" y="3352931"/>
                <a:ext cx="1129034" cy="283537"/>
              </a:xfrm>
              <a:prstGeom prst="rect">
                <a:avLst/>
              </a:prstGeom>
              <a:noFill/>
            </p:spPr>
            <p:txBody>
              <a:bodyPr wrap="square" rtlCol="0">
                <a:spAutoFit/>
              </a:bodyPr>
              <a:lstStyle/>
              <a:p>
                <a:pPr rtl="0"/>
                <a:r>
                  <a:rPr lang="pl" sz="800" b="0" i="0" u="none" baseline="0" dirty="0"/>
                  <a:t>Częściowo kontro-lowana (16-19)</a:t>
                </a:r>
              </a:p>
            </p:txBody>
          </p:sp>
          <p:sp>
            <p:nvSpPr>
              <p:cNvPr id="41" name="TextBox 40">
                <a:extLst>
                  <a:ext uri="{FF2B5EF4-FFF2-40B4-BE49-F238E27FC236}">
                    <a16:creationId xmlns:a16="http://schemas.microsoft.com/office/drawing/2014/main" id="{1D7F22E4-CDBE-496B-B1EE-60D31F619125}"/>
                  </a:ext>
                </a:extLst>
              </p:cNvPr>
              <p:cNvSpPr txBox="1"/>
              <p:nvPr/>
            </p:nvSpPr>
            <p:spPr>
              <a:xfrm>
                <a:off x="7392643" y="3702721"/>
                <a:ext cx="1132872" cy="283537"/>
              </a:xfrm>
              <a:prstGeom prst="rect">
                <a:avLst/>
              </a:prstGeom>
              <a:noFill/>
            </p:spPr>
            <p:txBody>
              <a:bodyPr wrap="square" rtlCol="0">
                <a:spAutoFit/>
              </a:bodyPr>
              <a:lstStyle/>
              <a:p>
                <a:pPr rtl="0"/>
                <a:r>
                  <a:rPr lang="pl" sz="800" b="0" i="0" u="none" baseline="0" dirty="0"/>
                  <a:t>Źle kontrolowana </a:t>
                </a:r>
                <a:br>
                  <a:rPr lang="pl" sz="800" dirty="0"/>
                </a:br>
                <a:r>
                  <a:rPr lang="pl" sz="800" b="0" i="0" u="none" baseline="0" dirty="0"/>
                  <a:t>(5-15)</a:t>
                </a:r>
              </a:p>
            </p:txBody>
          </p:sp>
        </p:grpSp>
        <p:sp>
          <p:nvSpPr>
            <p:cNvPr id="42" name="TextBox 41">
              <a:extLst>
                <a:ext uri="{FF2B5EF4-FFF2-40B4-BE49-F238E27FC236}">
                  <a16:creationId xmlns:a16="http://schemas.microsoft.com/office/drawing/2014/main" id="{5A3F46F3-9D7B-43CD-90D5-AE24D4BBA481}"/>
                </a:ext>
              </a:extLst>
            </p:cNvPr>
            <p:cNvSpPr txBox="1"/>
            <p:nvPr/>
          </p:nvSpPr>
          <p:spPr>
            <a:xfrm>
              <a:off x="4868249" y="4529815"/>
              <a:ext cx="679458" cy="206209"/>
            </a:xfrm>
            <a:prstGeom prst="rect">
              <a:avLst/>
            </a:prstGeom>
            <a:noFill/>
          </p:spPr>
          <p:txBody>
            <a:bodyPr wrap="square" rtlCol="0">
              <a:spAutoFit/>
            </a:bodyPr>
            <a:lstStyle/>
            <a:p>
              <a:pPr algn="ctr" rtl="0"/>
              <a:r>
                <a:rPr lang="pl" sz="1000" b="0" i="0" u="none" baseline="0">
                  <a:solidFill>
                    <a:schemeClr val="bg1"/>
                  </a:solidFill>
                </a:rPr>
                <a:t>n=132</a:t>
              </a:r>
            </a:p>
          </p:txBody>
        </p:sp>
        <p:sp>
          <p:nvSpPr>
            <p:cNvPr id="45" name="TextBox 44">
              <a:extLst>
                <a:ext uri="{FF2B5EF4-FFF2-40B4-BE49-F238E27FC236}">
                  <a16:creationId xmlns:a16="http://schemas.microsoft.com/office/drawing/2014/main" id="{898C642C-2FF3-44A2-8F91-8C650758A44F}"/>
                </a:ext>
              </a:extLst>
            </p:cNvPr>
            <p:cNvSpPr txBox="1"/>
            <p:nvPr/>
          </p:nvSpPr>
          <p:spPr>
            <a:xfrm>
              <a:off x="6562739" y="4531728"/>
              <a:ext cx="539836" cy="206209"/>
            </a:xfrm>
            <a:prstGeom prst="rect">
              <a:avLst/>
            </a:prstGeom>
            <a:noFill/>
          </p:spPr>
          <p:txBody>
            <a:bodyPr wrap="square" rtlCol="0">
              <a:spAutoFit/>
            </a:bodyPr>
            <a:lstStyle/>
            <a:p>
              <a:pPr algn="ctr" rtl="0"/>
              <a:r>
                <a:rPr lang="pl" sz="1000" b="0" i="0" u="none" baseline="0">
                  <a:solidFill>
                    <a:schemeClr val="bg1"/>
                  </a:solidFill>
                </a:rPr>
                <a:t>n=126</a:t>
              </a:r>
            </a:p>
          </p:txBody>
        </p:sp>
      </p:grpSp>
      <p:sp>
        <p:nvSpPr>
          <p:cNvPr id="16" name="Rectangle 15">
            <a:extLst>
              <a:ext uri="{FF2B5EF4-FFF2-40B4-BE49-F238E27FC236}">
                <a16:creationId xmlns:a16="http://schemas.microsoft.com/office/drawing/2014/main" id="{1BF903B6-537C-4241-ADBD-DDD03A97CA01}"/>
              </a:ext>
            </a:extLst>
          </p:cNvPr>
          <p:cNvSpPr/>
          <p:nvPr/>
        </p:nvSpPr>
        <p:spPr>
          <a:xfrm>
            <a:off x="3580329" y="1600943"/>
            <a:ext cx="4813012" cy="3570907"/>
          </a:xfrm>
          <a:prstGeom prst="rect">
            <a:avLst/>
          </a:prstGeom>
          <a:noFill/>
          <a:ln>
            <a:solidFill>
              <a:srgbClr val="A91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7" name="TextBox 46">
            <a:extLst>
              <a:ext uri="{FF2B5EF4-FFF2-40B4-BE49-F238E27FC236}">
                <a16:creationId xmlns:a16="http://schemas.microsoft.com/office/drawing/2014/main" id="{285EC56B-A89F-48B6-9618-BB11E561A243}"/>
              </a:ext>
            </a:extLst>
          </p:cNvPr>
          <p:cNvSpPr txBox="1"/>
          <p:nvPr/>
        </p:nvSpPr>
        <p:spPr>
          <a:xfrm>
            <a:off x="3723810" y="1440537"/>
            <a:ext cx="1829265" cy="338554"/>
          </a:xfrm>
          <a:prstGeom prst="rect">
            <a:avLst/>
          </a:prstGeom>
          <a:solidFill>
            <a:srgbClr val="A91D73"/>
          </a:solidFill>
          <a:effectLst>
            <a:softEdge rad="31750"/>
          </a:effectLst>
        </p:spPr>
        <p:txBody>
          <a:bodyPr wrap="square" rtlCol="0">
            <a:spAutoFit/>
          </a:bodyPr>
          <a:lstStyle/>
          <a:p>
            <a:pPr algn="l" rtl="0"/>
            <a:r>
              <a:rPr lang="pl" sz="1600" b="1" i="0" u="none" baseline="0">
                <a:solidFill>
                  <a:schemeClr val="bg1"/>
                </a:solidFill>
              </a:rPr>
              <a:t>Kontrola astmy</a:t>
            </a:r>
          </a:p>
        </p:txBody>
      </p:sp>
      <p:graphicFrame>
        <p:nvGraphicFramePr>
          <p:cNvPr id="20" name="Chart 19">
            <a:extLst>
              <a:ext uri="{FF2B5EF4-FFF2-40B4-BE49-F238E27FC236}">
                <a16:creationId xmlns:a16="http://schemas.microsoft.com/office/drawing/2014/main" id="{907B24B1-36F4-4CCD-B323-EB4301F67950}"/>
              </a:ext>
            </a:extLst>
          </p:cNvPr>
          <p:cNvGraphicFramePr/>
          <p:nvPr>
            <p:extLst>
              <p:ext uri="{D42A27DB-BD31-4B8C-83A1-F6EECF244321}">
                <p14:modId xmlns:p14="http://schemas.microsoft.com/office/powerpoint/2010/main" val="579690745"/>
              </p:ext>
            </p:extLst>
          </p:nvPr>
        </p:nvGraphicFramePr>
        <p:xfrm>
          <a:off x="8578059" y="2028438"/>
          <a:ext cx="3266328" cy="1658832"/>
        </p:xfrm>
        <a:graphic>
          <a:graphicData uri="http://schemas.openxmlformats.org/drawingml/2006/chart">
            <c:chart xmlns:c="http://schemas.openxmlformats.org/drawingml/2006/chart" xmlns:r="http://schemas.openxmlformats.org/officeDocument/2006/relationships" r:id="rId10"/>
          </a:graphicData>
        </a:graphic>
      </p:graphicFrame>
      <p:sp>
        <p:nvSpPr>
          <p:cNvPr id="61" name="Rectangle 60">
            <a:extLst>
              <a:ext uri="{FF2B5EF4-FFF2-40B4-BE49-F238E27FC236}">
                <a16:creationId xmlns:a16="http://schemas.microsoft.com/office/drawing/2014/main" id="{1FA22F82-3531-4E7C-960B-B3317CD0E0B4}"/>
              </a:ext>
            </a:extLst>
          </p:cNvPr>
          <p:cNvSpPr/>
          <p:nvPr/>
        </p:nvSpPr>
        <p:spPr>
          <a:xfrm>
            <a:off x="8738769" y="1682644"/>
            <a:ext cx="3201355" cy="2054165"/>
          </a:xfrm>
          <a:prstGeom prst="rect">
            <a:avLst/>
          </a:prstGeom>
          <a:noFill/>
          <a:ln>
            <a:solidFill>
              <a:srgbClr val="A91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 name="TextBox 55">
            <a:extLst>
              <a:ext uri="{FF2B5EF4-FFF2-40B4-BE49-F238E27FC236}">
                <a16:creationId xmlns:a16="http://schemas.microsoft.com/office/drawing/2014/main" id="{841C67B4-FC08-435C-B053-DC99A077174D}"/>
              </a:ext>
            </a:extLst>
          </p:cNvPr>
          <p:cNvSpPr txBox="1"/>
          <p:nvPr/>
        </p:nvSpPr>
        <p:spPr>
          <a:xfrm>
            <a:off x="8873826" y="1535754"/>
            <a:ext cx="2377440" cy="307777"/>
          </a:xfrm>
          <a:prstGeom prst="rect">
            <a:avLst/>
          </a:prstGeom>
          <a:solidFill>
            <a:srgbClr val="A91D73"/>
          </a:solidFill>
          <a:effectLst>
            <a:softEdge rad="31750"/>
          </a:effectLst>
        </p:spPr>
        <p:txBody>
          <a:bodyPr wrap="square" rtlCol="0" anchor="ctr">
            <a:spAutoFit/>
          </a:bodyPr>
          <a:lstStyle/>
          <a:p>
            <a:pPr algn="l" rtl="0"/>
            <a:r>
              <a:rPr lang="pl" sz="1400" b="1" i="0" u="none" baseline="0" dirty="0">
                <a:solidFill>
                  <a:schemeClr val="bg1"/>
                </a:solidFill>
              </a:rPr>
              <a:t>Ocena objawów</a:t>
            </a:r>
          </a:p>
        </p:txBody>
      </p:sp>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179307" y="219856"/>
            <a:ext cx="11277600" cy="800099"/>
          </a:xfrm>
        </p:spPr>
        <p:txBody>
          <a:bodyPr>
            <a:noAutofit/>
          </a:bodyPr>
          <a:lstStyle/>
          <a:p>
            <a:pPr algn="l" rtl="0"/>
            <a:br>
              <a:rPr lang="pl" sz="2450" dirty="0"/>
            </a:br>
            <a:r>
              <a:rPr lang="pl" sz="2450" b="1" i="0" u="none" baseline="0" dirty="0"/>
              <a:t>imPROve Asthma: kontrola astmy, PROs i aktywność fizyczna </a:t>
            </a:r>
            <a:br>
              <a:rPr lang="pl" sz="2450" dirty="0"/>
            </a:br>
            <a:r>
              <a:rPr lang="pl" sz="2450" b="1" i="0" u="none" baseline="0" dirty="0"/>
              <a:t>uległy poprawie w ciągu 1 miesiąca leczenia benralizumabem</a:t>
            </a:r>
          </a:p>
        </p:txBody>
      </p:sp>
      <p:grpSp>
        <p:nvGrpSpPr>
          <p:cNvPr id="58" name="Group 57">
            <a:extLst>
              <a:ext uri="{FF2B5EF4-FFF2-40B4-BE49-F238E27FC236}">
                <a16:creationId xmlns:a16="http://schemas.microsoft.com/office/drawing/2014/main" id="{0946E146-E71B-418F-B93B-C194810DAC74}"/>
              </a:ext>
            </a:extLst>
          </p:cNvPr>
          <p:cNvGrpSpPr/>
          <p:nvPr/>
        </p:nvGrpSpPr>
        <p:grpSpPr>
          <a:xfrm>
            <a:off x="595675" y="2508378"/>
            <a:ext cx="2609171" cy="1943887"/>
            <a:chOff x="562654" y="2331062"/>
            <a:chExt cx="2609171" cy="1943887"/>
          </a:xfrm>
        </p:grpSpPr>
        <p:sp>
          <p:nvSpPr>
            <p:cNvPr id="62" name="Rectangle: Diagonal Corners Rounded 61">
              <a:extLst>
                <a:ext uri="{FF2B5EF4-FFF2-40B4-BE49-F238E27FC236}">
                  <a16:creationId xmlns:a16="http://schemas.microsoft.com/office/drawing/2014/main" id="{3001EC12-0AE1-4EF0-A388-EFCD5DBA41D3}"/>
                </a:ext>
              </a:extLst>
            </p:cNvPr>
            <p:cNvSpPr/>
            <p:nvPr/>
          </p:nvSpPr>
          <p:spPr>
            <a:xfrm>
              <a:off x="572467" y="2331062"/>
              <a:ext cx="2599358" cy="500563"/>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Prospektywna, obserwacyjna analiza śródokresowa:</a:t>
              </a:r>
            </a:p>
          </p:txBody>
        </p:sp>
        <p:sp>
          <p:nvSpPr>
            <p:cNvPr id="63" name="TextBox 62">
              <a:extLst>
                <a:ext uri="{FF2B5EF4-FFF2-40B4-BE49-F238E27FC236}">
                  <a16:creationId xmlns:a16="http://schemas.microsoft.com/office/drawing/2014/main" id="{02510FAE-1AD5-461D-8686-9A7E1622B87C}"/>
                </a:ext>
              </a:extLst>
            </p:cNvPr>
            <p:cNvSpPr txBox="1"/>
            <p:nvPr/>
          </p:nvSpPr>
          <p:spPr>
            <a:xfrm>
              <a:off x="562654" y="2808394"/>
              <a:ext cx="2583826" cy="1466555"/>
            </a:xfrm>
            <a:prstGeom prst="rect">
              <a:avLst/>
            </a:prstGeom>
            <a:noFill/>
          </p:spPr>
          <p:txBody>
            <a:bodyPr wrap="square">
              <a:spAutoFit/>
            </a:bodyPr>
            <a:lstStyle/>
            <a:p>
              <a:pPr lvl="0" indent="-137160" algn="l" defTabSz="860382" rtl="0">
                <a:lnSpc>
                  <a:spcPct val="90000"/>
                </a:lnSpc>
                <a:spcBef>
                  <a:spcPts val="600"/>
                </a:spcBef>
                <a:buFont typeface="Arial" panose="020B0604020202020204" pitchFamily="34" charset="0"/>
                <a:buChar char="•"/>
                <a:defRPr/>
              </a:pPr>
              <a:r>
                <a:rPr lang="pl" sz="1100" b="0" i="0" u="none" baseline="0" dirty="0"/>
                <a:t>Pacjenci z SEA: N=145 </a:t>
              </a:r>
              <a:endParaRPr lang="pl" sz="1100" b="1" dirty="0"/>
            </a:p>
            <a:p>
              <a:pPr indent="-137160" algn="l" defTabSz="860382" rtl="0">
                <a:lnSpc>
                  <a:spcPct val="90000"/>
                </a:lnSpc>
                <a:spcBef>
                  <a:spcPts val="600"/>
                </a:spcBef>
                <a:buFont typeface="Arial" panose="020B0604020202020204" pitchFamily="34" charset="0"/>
                <a:buChar char="•"/>
                <a:defRPr/>
              </a:pPr>
              <a:r>
                <a:rPr lang="pl" sz="1100" b="1" i="0" u="none" baseline="0" dirty="0"/>
                <a:t>BL, średnia ocena punktowa ACQ-6</a:t>
              </a:r>
              <a:r>
                <a:rPr lang="pl" sz="1100" b="0" i="0" u="none" baseline="0" dirty="0"/>
                <a:t>, 3</a:t>
              </a:r>
              <a:endParaRPr lang="pl" sz="1100" b="1" dirty="0"/>
            </a:p>
            <a:p>
              <a:pPr indent="-137160" algn="l" defTabSz="860382" rtl="0">
                <a:lnSpc>
                  <a:spcPct val="90000"/>
                </a:lnSpc>
                <a:spcBef>
                  <a:spcPts val="600"/>
                </a:spcBef>
                <a:buFont typeface="Arial" panose="020B0604020202020204" pitchFamily="34" charset="0"/>
                <a:buChar char="•"/>
                <a:defRPr/>
              </a:pPr>
              <a:r>
                <a:rPr lang="pl" sz="1100" b="1" i="0" u="none" baseline="0" dirty="0"/>
                <a:t>Ocena punktowa ACT, średnia, </a:t>
              </a:r>
              <a:r>
                <a:rPr lang="pl" sz="1100" b="0" i="0" u="none" baseline="0" dirty="0"/>
                <a:t>12</a:t>
              </a:r>
              <a:endParaRPr lang="pl" sz="1100" b="1" i="0" u="none" strike="noStrike" baseline="0" dirty="0"/>
            </a:p>
            <a:p>
              <a:pPr indent="-137160" algn="l" defTabSz="860382" rtl="0">
                <a:lnSpc>
                  <a:spcPct val="90000"/>
                </a:lnSpc>
                <a:spcBef>
                  <a:spcPts val="600"/>
                </a:spcBef>
                <a:buFont typeface="Arial" panose="020B0604020202020204" pitchFamily="34" charset="0"/>
                <a:buChar char="•"/>
                <a:defRPr/>
              </a:pPr>
              <a:r>
                <a:rPr lang="pl" sz="1100" b="0" i="0" u="none" strike="noStrike" baseline="0" dirty="0"/>
                <a:t>Stosowanie OCS</a:t>
              </a:r>
              <a:r>
                <a:rPr lang="pl" sz="1100" b="0" i="0" u="none" baseline="0" dirty="0"/>
                <a:t>, 80,7%</a:t>
              </a:r>
            </a:p>
            <a:p>
              <a:pPr indent="-137160" algn="l" defTabSz="860382" rtl="0">
                <a:lnSpc>
                  <a:spcPct val="90000"/>
                </a:lnSpc>
                <a:spcBef>
                  <a:spcPts val="600"/>
                </a:spcBef>
                <a:buFont typeface="Arial" panose="020B0604020202020204" pitchFamily="34" charset="0"/>
                <a:buChar char="•"/>
                <a:defRPr/>
              </a:pPr>
              <a:r>
                <a:rPr lang="pl" sz="1100" b="0" i="0" u="none" strike="noStrike" baseline="0" dirty="0"/>
                <a:t>Eozynofile,</a:t>
              </a:r>
              <a:r>
                <a:rPr lang="pl" sz="1100" b="0" i="0" u="none" baseline="0" dirty="0"/>
                <a:t> (komórek/μl),    </a:t>
              </a:r>
            </a:p>
            <a:p>
              <a:pPr algn="l" defTabSz="860382" rtl="0">
                <a:lnSpc>
                  <a:spcPct val="90000"/>
                </a:lnSpc>
                <a:defRPr/>
              </a:pPr>
              <a:r>
                <a:rPr lang="pl" sz="1100" b="0" i="0" u="none" baseline="0" dirty="0"/>
                <a:t>   średnia, 452,8</a:t>
              </a:r>
              <a:endParaRPr lang="pl" sz="1100" i="0" u="none" strike="noStrike" baseline="0" dirty="0"/>
            </a:p>
          </p:txBody>
        </p:sp>
      </p:grpSp>
      <p:sp>
        <p:nvSpPr>
          <p:cNvPr id="3" name="TextBox 2">
            <a:extLst>
              <a:ext uri="{FF2B5EF4-FFF2-40B4-BE49-F238E27FC236}">
                <a16:creationId xmlns:a16="http://schemas.microsoft.com/office/drawing/2014/main" id="{FC822D16-C592-4EF9-98E9-50F9952442FB}"/>
              </a:ext>
            </a:extLst>
          </p:cNvPr>
          <p:cNvSpPr txBox="1"/>
          <p:nvPr/>
        </p:nvSpPr>
        <p:spPr>
          <a:xfrm>
            <a:off x="8756645" y="1974110"/>
            <a:ext cx="323165" cy="1527074"/>
          </a:xfrm>
          <a:prstGeom prst="rect">
            <a:avLst/>
          </a:prstGeom>
          <a:noFill/>
        </p:spPr>
        <p:txBody>
          <a:bodyPr vert="vert270" wrap="square" rtlCol="0" anchor="ctr">
            <a:spAutoFit/>
          </a:bodyPr>
          <a:lstStyle/>
          <a:p>
            <a:pPr algn="ctr" rtl="0">
              <a:lnSpc>
                <a:spcPct val="90000"/>
              </a:lnSpc>
              <a:buClr>
                <a:schemeClr val="accent1"/>
              </a:buClr>
            </a:pPr>
            <a:r>
              <a:rPr lang="pl" sz="1000" b="1" i="0" u="none" baseline="0"/>
              <a:t>Ocena punktowa objawów, VAS</a:t>
            </a:r>
          </a:p>
        </p:txBody>
      </p:sp>
      <p:sp>
        <p:nvSpPr>
          <p:cNvPr id="84" name="TextBox 83">
            <a:extLst>
              <a:ext uri="{FF2B5EF4-FFF2-40B4-BE49-F238E27FC236}">
                <a16:creationId xmlns:a16="http://schemas.microsoft.com/office/drawing/2014/main" id="{5859D55E-3DE9-4CBD-919B-EDE63AF4BFF6}"/>
              </a:ext>
            </a:extLst>
          </p:cNvPr>
          <p:cNvSpPr txBox="1"/>
          <p:nvPr/>
        </p:nvSpPr>
        <p:spPr>
          <a:xfrm>
            <a:off x="8735462" y="4057536"/>
            <a:ext cx="3204663" cy="430887"/>
          </a:xfrm>
          <a:prstGeom prst="rect">
            <a:avLst/>
          </a:prstGeom>
          <a:noFill/>
        </p:spPr>
        <p:txBody>
          <a:bodyPr wrap="square">
            <a:spAutoFit/>
          </a:bodyPr>
          <a:lstStyle/>
          <a:p>
            <a:pPr algn="ctr" rtl="0"/>
            <a:r>
              <a:rPr lang="pl" sz="1050" b="1" i="0" u="none" strike="noStrike" baseline="0" dirty="0"/>
              <a:t>Średnia liczba kroków na dobę wg okresu wizyt w czasie badania</a:t>
            </a:r>
            <a:endParaRPr lang="pl" sz="1050" dirty="0"/>
          </a:p>
        </p:txBody>
      </p:sp>
      <p:grpSp>
        <p:nvGrpSpPr>
          <p:cNvPr id="50" name="Group 49">
            <a:extLst>
              <a:ext uri="{FF2B5EF4-FFF2-40B4-BE49-F238E27FC236}">
                <a16:creationId xmlns:a16="http://schemas.microsoft.com/office/drawing/2014/main" id="{52EEC992-56E5-48D2-BC14-8159D6446557}"/>
              </a:ext>
            </a:extLst>
          </p:cNvPr>
          <p:cNvGrpSpPr/>
          <p:nvPr/>
        </p:nvGrpSpPr>
        <p:grpSpPr>
          <a:xfrm>
            <a:off x="8737911" y="3844777"/>
            <a:ext cx="3201355" cy="2156265"/>
            <a:chOff x="8737911" y="3062998"/>
            <a:chExt cx="3201355" cy="2156265"/>
          </a:xfrm>
        </p:grpSpPr>
        <p:sp>
          <p:nvSpPr>
            <p:cNvPr id="71" name="Rectangle 70">
              <a:extLst>
                <a:ext uri="{FF2B5EF4-FFF2-40B4-BE49-F238E27FC236}">
                  <a16:creationId xmlns:a16="http://schemas.microsoft.com/office/drawing/2014/main" id="{91183D88-4679-41E6-B18B-07D803C2B151}"/>
                </a:ext>
              </a:extLst>
            </p:cNvPr>
            <p:cNvSpPr/>
            <p:nvPr/>
          </p:nvSpPr>
          <p:spPr>
            <a:xfrm>
              <a:off x="10887305" y="4094551"/>
              <a:ext cx="385369" cy="42062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11" name="Rectangle 10">
              <a:extLst>
                <a:ext uri="{FF2B5EF4-FFF2-40B4-BE49-F238E27FC236}">
                  <a16:creationId xmlns:a16="http://schemas.microsoft.com/office/drawing/2014/main" id="{81DC0536-A550-4DEE-AADD-4BE502C5FD82}"/>
                </a:ext>
              </a:extLst>
            </p:cNvPr>
            <p:cNvSpPr/>
            <p:nvPr/>
          </p:nvSpPr>
          <p:spPr>
            <a:xfrm>
              <a:off x="9891058" y="4171886"/>
              <a:ext cx="385369" cy="455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53" name="Rectangle 52">
              <a:extLst>
                <a:ext uri="{FF2B5EF4-FFF2-40B4-BE49-F238E27FC236}">
                  <a16:creationId xmlns:a16="http://schemas.microsoft.com/office/drawing/2014/main" id="{B6218EFC-498F-46A4-BCD1-938787369FEB}"/>
                </a:ext>
              </a:extLst>
            </p:cNvPr>
            <p:cNvSpPr/>
            <p:nvPr/>
          </p:nvSpPr>
          <p:spPr>
            <a:xfrm>
              <a:off x="8737911" y="3212995"/>
              <a:ext cx="3201355" cy="2001297"/>
            </a:xfrm>
            <a:prstGeom prst="rect">
              <a:avLst/>
            </a:prstGeom>
            <a:noFill/>
            <a:ln>
              <a:solidFill>
                <a:srgbClr val="A91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 name="TextBox 27">
              <a:extLst>
                <a:ext uri="{FF2B5EF4-FFF2-40B4-BE49-F238E27FC236}">
                  <a16:creationId xmlns:a16="http://schemas.microsoft.com/office/drawing/2014/main" id="{FA9812D4-D623-4534-906D-D94C5352E3A3}"/>
                </a:ext>
              </a:extLst>
            </p:cNvPr>
            <p:cNvSpPr txBox="1"/>
            <p:nvPr/>
          </p:nvSpPr>
          <p:spPr>
            <a:xfrm>
              <a:off x="8761589" y="3455027"/>
              <a:ext cx="307777" cy="1764236"/>
            </a:xfrm>
            <a:prstGeom prst="rect">
              <a:avLst/>
            </a:prstGeom>
            <a:noFill/>
          </p:spPr>
          <p:txBody>
            <a:bodyPr vert="vert270" wrap="square" lIns="0" tIns="0" rIns="0" bIns="0"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000" b="1" i="0" u="none" baseline="0" dirty="0"/>
                <a:t>Liczba kroków/dobę, mediana</a:t>
              </a:r>
            </a:p>
          </p:txBody>
        </p:sp>
        <p:sp>
          <p:nvSpPr>
            <p:cNvPr id="52" name="TextBox 51">
              <a:extLst>
                <a:ext uri="{FF2B5EF4-FFF2-40B4-BE49-F238E27FC236}">
                  <a16:creationId xmlns:a16="http://schemas.microsoft.com/office/drawing/2014/main" id="{320164D6-0C66-47B0-9989-AD15A926D05C}"/>
                </a:ext>
              </a:extLst>
            </p:cNvPr>
            <p:cNvSpPr txBox="1"/>
            <p:nvPr/>
          </p:nvSpPr>
          <p:spPr>
            <a:xfrm>
              <a:off x="8873825" y="3062998"/>
              <a:ext cx="2971800" cy="261610"/>
            </a:xfrm>
            <a:prstGeom prst="rect">
              <a:avLst/>
            </a:prstGeom>
            <a:solidFill>
              <a:srgbClr val="A91D73"/>
            </a:solidFill>
            <a:effectLst>
              <a:softEdge rad="31750"/>
            </a:effectLst>
          </p:spPr>
          <p:txBody>
            <a:bodyPr wrap="square" rtlCol="0" anchor="ctr">
              <a:spAutoFit/>
            </a:bodyPr>
            <a:lstStyle/>
            <a:p>
              <a:pPr algn="l" rtl="0"/>
              <a:r>
                <a:rPr lang="pl" sz="1100" b="1" i="0" u="none" baseline="0" dirty="0">
                  <a:solidFill>
                    <a:schemeClr val="bg1"/>
                  </a:solidFill>
                </a:rPr>
                <a:t>Aktywność fizyczna (liczba kroków/dobę)</a:t>
              </a:r>
            </a:p>
          </p:txBody>
        </p:sp>
        <p:sp>
          <p:nvSpPr>
            <p:cNvPr id="54" name="TextBox 53">
              <a:extLst>
                <a:ext uri="{FF2B5EF4-FFF2-40B4-BE49-F238E27FC236}">
                  <a16:creationId xmlns:a16="http://schemas.microsoft.com/office/drawing/2014/main" id="{1C5CA5C8-D109-4C83-BE0A-02D04FF23C68}"/>
                </a:ext>
              </a:extLst>
            </p:cNvPr>
            <p:cNvSpPr txBox="1"/>
            <p:nvPr/>
          </p:nvSpPr>
          <p:spPr>
            <a:xfrm>
              <a:off x="10951126" y="4642172"/>
              <a:ext cx="464308" cy="237686"/>
            </a:xfrm>
            <a:prstGeom prst="rect">
              <a:avLst/>
            </a:prstGeom>
            <a:noFill/>
          </p:spPr>
          <p:txBody>
            <a:bodyPr wrap="square" rtlCol="0">
              <a:spAutoFit/>
            </a:bodyPr>
            <a:lstStyle/>
            <a:p>
              <a:pPr algn="ctr" rtl="0"/>
              <a:r>
                <a:rPr lang="pl" sz="900" b="0" i="0" u="none" baseline="0">
                  <a:solidFill>
                    <a:schemeClr val="bg1"/>
                  </a:solidFill>
                </a:rPr>
                <a:t>n=93</a:t>
              </a:r>
            </a:p>
          </p:txBody>
        </p:sp>
        <p:sp>
          <p:nvSpPr>
            <p:cNvPr id="55" name="TextBox 54">
              <a:extLst>
                <a:ext uri="{FF2B5EF4-FFF2-40B4-BE49-F238E27FC236}">
                  <a16:creationId xmlns:a16="http://schemas.microsoft.com/office/drawing/2014/main" id="{D71E1FC2-711B-47CB-98C3-DA41187110E3}"/>
                </a:ext>
              </a:extLst>
            </p:cNvPr>
            <p:cNvSpPr txBox="1"/>
            <p:nvPr/>
          </p:nvSpPr>
          <p:spPr>
            <a:xfrm>
              <a:off x="9684087" y="4665230"/>
              <a:ext cx="464308" cy="237686"/>
            </a:xfrm>
            <a:prstGeom prst="rect">
              <a:avLst/>
            </a:prstGeom>
            <a:noFill/>
          </p:spPr>
          <p:txBody>
            <a:bodyPr wrap="square" rtlCol="0">
              <a:spAutoFit/>
            </a:bodyPr>
            <a:lstStyle/>
            <a:p>
              <a:pPr algn="ctr" rtl="0"/>
              <a:r>
                <a:rPr lang="pl" sz="900" b="0" i="0" u="none" baseline="0">
                  <a:solidFill>
                    <a:schemeClr val="bg1"/>
                  </a:solidFill>
                </a:rPr>
                <a:t>n=92</a:t>
              </a:r>
            </a:p>
          </p:txBody>
        </p:sp>
        <p:graphicFrame>
          <p:nvGraphicFramePr>
            <p:cNvPr id="70" name="Chart 69">
              <a:extLst>
                <a:ext uri="{FF2B5EF4-FFF2-40B4-BE49-F238E27FC236}">
                  <a16:creationId xmlns:a16="http://schemas.microsoft.com/office/drawing/2014/main" id="{6D9EF278-EE01-40C5-A744-0EACAA82D464}"/>
                </a:ext>
              </a:extLst>
            </p:cNvPr>
            <p:cNvGraphicFramePr/>
            <p:nvPr>
              <p:extLst>
                <p:ext uri="{D42A27DB-BD31-4B8C-83A1-F6EECF244321}">
                  <p14:modId xmlns:p14="http://schemas.microsoft.com/office/powerpoint/2010/main" val="251643141"/>
                </p:ext>
              </p:extLst>
            </p:nvPr>
          </p:nvGraphicFramePr>
          <p:xfrm>
            <a:off x="9033634" y="3452244"/>
            <a:ext cx="2609726" cy="1764237"/>
          </p:xfrm>
          <a:graphic>
            <a:graphicData uri="http://schemas.openxmlformats.org/drawingml/2006/chart">
              <c:chart xmlns:c="http://schemas.openxmlformats.org/drawingml/2006/chart" xmlns:r="http://schemas.openxmlformats.org/officeDocument/2006/relationships" r:id="rId11"/>
            </a:graphicData>
          </a:graphic>
        </p:graphicFrame>
        <p:cxnSp>
          <p:nvCxnSpPr>
            <p:cNvPr id="18" name="Straight Connector 17">
              <a:extLst>
                <a:ext uri="{FF2B5EF4-FFF2-40B4-BE49-F238E27FC236}">
                  <a16:creationId xmlns:a16="http://schemas.microsoft.com/office/drawing/2014/main" id="{878F3F97-04F1-41E1-AF51-F82380B4B570}"/>
                </a:ext>
              </a:extLst>
            </p:cNvPr>
            <p:cNvCxnSpPr>
              <a:cxnSpLocks/>
            </p:cNvCxnSpPr>
            <p:nvPr/>
          </p:nvCxnSpPr>
          <p:spPr>
            <a:xfrm>
              <a:off x="9896197" y="4424089"/>
              <a:ext cx="374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336F90F-D058-4424-9D2C-2E3BE62E2428}"/>
                </a:ext>
              </a:extLst>
            </p:cNvPr>
            <p:cNvCxnSpPr>
              <a:cxnSpLocks/>
            </p:cNvCxnSpPr>
            <p:nvPr/>
          </p:nvCxnSpPr>
          <p:spPr>
            <a:xfrm>
              <a:off x="10891306" y="4350092"/>
              <a:ext cx="3749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iamond 18">
              <a:extLst>
                <a:ext uri="{FF2B5EF4-FFF2-40B4-BE49-F238E27FC236}">
                  <a16:creationId xmlns:a16="http://schemas.microsoft.com/office/drawing/2014/main" id="{57A1F35A-9CF3-487A-AF5A-70BA8211818E}"/>
                </a:ext>
              </a:extLst>
            </p:cNvPr>
            <p:cNvSpPr/>
            <p:nvPr/>
          </p:nvSpPr>
          <p:spPr>
            <a:xfrm>
              <a:off x="10058198" y="4354331"/>
              <a:ext cx="45719" cy="457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73" name="Diamond 72">
              <a:extLst>
                <a:ext uri="{FF2B5EF4-FFF2-40B4-BE49-F238E27FC236}">
                  <a16:creationId xmlns:a16="http://schemas.microsoft.com/office/drawing/2014/main" id="{28804D3B-7B5C-4CEF-848D-D645A5F73C26}"/>
                </a:ext>
              </a:extLst>
            </p:cNvPr>
            <p:cNvSpPr/>
            <p:nvPr/>
          </p:nvSpPr>
          <p:spPr>
            <a:xfrm>
              <a:off x="11061672" y="4312299"/>
              <a:ext cx="45719" cy="4572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cxnSp>
          <p:nvCxnSpPr>
            <p:cNvPr id="75" name="Straight Connector 74">
              <a:extLst>
                <a:ext uri="{FF2B5EF4-FFF2-40B4-BE49-F238E27FC236}">
                  <a16:creationId xmlns:a16="http://schemas.microsoft.com/office/drawing/2014/main" id="{D9771220-940D-4BC0-A857-93B4DF15A803}"/>
                </a:ext>
              </a:extLst>
            </p:cNvPr>
            <p:cNvCxnSpPr>
              <a:cxnSpLocks/>
            </p:cNvCxnSpPr>
            <p:nvPr/>
          </p:nvCxnSpPr>
          <p:spPr>
            <a:xfrm rot="10800000">
              <a:off x="9981869" y="3848005"/>
              <a:ext cx="20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F63740E-85ED-466C-9AB0-94C46439DA71}"/>
                </a:ext>
              </a:extLst>
            </p:cNvPr>
            <p:cNvCxnSpPr>
              <a:cxnSpLocks/>
            </p:cNvCxnSpPr>
            <p:nvPr/>
          </p:nvCxnSpPr>
          <p:spPr>
            <a:xfrm rot="10800000">
              <a:off x="10979405" y="4810361"/>
              <a:ext cx="20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E961B79-7BF4-4920-BD11-BF8481289684}"/>
                </a:ext>
              </a:extLst>
            </p:cNvPr>
            <p:cNvCxnSpPr>
              <a:cxnSpLocks/>
            </p:cNvCxnSpPr>
            <p:nvPr/>
          </p:nvCxnSpPr>
          <p:spPr>
            <a:xfrm rot="10800000">
              <a:off x="10979405" y="4019351"/>
              <a:ext cx="20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FF04950-AA26-4892-AB26-A881D4D1073B}"/>
                </a:ext>
              </a:extLst>
            </p:cNvPr>
            <p:cNvCxnSpPr>
              <a:cxnSpLocks/>
            </p:cNvCxnSpPr>
            <p:nvPr/>
          </p:nvCxnSpPr>
          <p:spPr>
            <a:xfrm rot="10800000">
              <a:off x="9981869" y="4896477"/>
              <a:ext cx="201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33B706-84A8-4350-BFDF-2968D3975FC2}"/>
                </a:ext>
              </a:extLst>
            </p:cNvPr>
            <p:cNvCxnSpPr>
              <a:cxnSpLocks/>
            </p:cNvCxnSpPr>
            <p:nvPr/>
          </p:nvCxnSpPr>
          <p:spPr>
            <a:xfrm rot="16200000">
              <a:off x="10941360" y="4664198"/>
              <a:ext cx="283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8D426FB-A7A5-4328-BFF0-939BBB65302F}"/>
                </a:ext>
              </a:extLst>
            </p:cNvPr>
            <p:cNvCxnSpPr>
              <a:cxnSpLocks/>
            </p:cNvCxnSpPr>
            <p:nvPr/>
          </p:nvCxnSpPr>
          <p:spPr>
            <a:xfrm rot="16200000">
              <a:off x="9949865" y="4760387"/>
              <a:ext cx="265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8137F77-2CC3-461C-ADA8-87CDBB6D91B6}"/>
                </a:ext>
              </a:extLst>
            </p:cNvPr>
            <p:cNvCxnSpPr>
              <a:cxnSpLocks/>
            </p:cNvCxnSpPr>
            <p:nvPr/>
          </p:nvCxnSpPr>
          <p:spPr>
            <a:xfrm rot="16200000">
              <a:off x="11042182" y="4057170"/>
              <a:ext cx="73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F87484F-C4B5-486B-9E3E-6CD77DD9ABE9}"/>
                </a:ext>
              </a:extLst>
            </p:cNvPr>
            <p:cNvCxnSpPr>
              <a:cxnSpLocks/>
            </p:cNvCxnSpPr>
            <p:nvPr/>
          </p:nvCxnSpPr>
          <p:spPr>
            <a:xfrm rot="16200000">
              <a:off x="9922433" y="4010256"/>
              <a:ext cx="32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row: Down 36">
              <a:extLst>
                <a:ext uri="{FF2B5EF4-FFF2-40B4-BE49-F238E27FC236}">
                  <a16:creationId xmlns:a16="http://schemas.microsoft.com/office/drawing/2014/main" id="{2855254A-6780-4F90-8422-11C02C6DC93D}"/>
                </a:ext>
              </a:extLst>
            </p:cNvPr>
            <p:cNvSpPr/>
            <p:nvPr/>
          </p:nvSpPr>
          <p:spPr>
            <a:xfrm rot="10800000">
              <a:off x="10524549" y="3646644"/>
              <a:ext cx="151191" cy="381189"/>
            </a:xfrm>
            <a:prstGeom prst="downArrow">
              <a:avLst/>
            </a:prstGeom>
            <a:solidFill>
              <a:srgbClr val="77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40" name="TextBox 39">
              <a:extLst>
                <a:ext uri="{FF2B5EF4-FFF2-40B4-BE49-F238E27FC236}">
                  <a16:creationId xmlns:a16="http://schemas.microsoft.com/office/drawing/2014/main" id="{A1841CA5-BAF7-48AE-AFA2-C5462AA3EA36}"/>
                </a:ext>
              </a:extLst>
            </p:cNvPr>
            <p:cNvSpPr txBox="1"/>
            <p:nvPr/>
          </p:nvSpPr>
          <p:spPr>
            <a:xfrm>
              <a:off x="10567633" y="3619667"/>
              <a:ext cx="1007711" cy="430887"/>
            </a:xfrm>
            <a:prstGeom prst="rect">
              <a:avLst/>
            </a:prstGeom>
            <a:noFill/>
          </p:spPr>
          <p:txBody>
            <a:bodyPr wrap="square" rtlCol="0">
              <a:spAutoFit/>
            </a:bodyPr>
            <a:lstStyle/>
            <a:p>
              <a:pPr algn="ctr" rtl="0">
                <a:buClr>
                  <a:schemeClr val="accent1"/>
                </a:buClr>
              </a:pPr>
              <a:r>
                <a:rPr lang="pl" sz="1100" b="1" i="0" u="none" baseline="0"/>
                <a:t>1335</a:t>
              </a:r>
              <a:r>
                <a:rPr lang="pl" sz="1100" b="0" i="0" u="none" baseline="0"/>
                <a:t> (17%) </a:t>
              </a:r>
              <a:br>
                <a:rPr lang="pl" sz="1100"/>
              </a:br>
              <a:r>
                <a:rPr lang="pl" sz="1100" b="0" i="0" u="none" baseline="0"/>
                <a:t>kroków/dobę</a:t>
              </a:r>
            </a:p>
          </p:txBody>
        </p:sp>
      </p:grpSp>
      <p:sp>
        <p:nvSpPr>
          <p:cNvPr id="93" name="Rectangle 92">
            <a:extLst>
              <a:ext uri="{FF2B5EF4-FFF2-40B4-BE49-F238E27FC236}">
                <a16:creationId xmlns:a16="http://schemas.microsoft.com/office/drawing/2014/main" id="{4604815F-A8DC-4152-BCB4-D04E8BD6BDFC}"/>
              </a:ext>
            </a:extLst>
          </p:cNvPr>
          <p:cNvSpPr/>
          <p:nvPr/>
        </p:nvSpPr>
        <p:spPr>
          <a:xfrm>
            <a:off x="9730585" y="2244325"/>
            <a:ext cx="36576" cy="694944"/>
          </a:xfrm>
          <a:prstGeom prst="rect">
            <a:avLst/>
          </a:prstGeom>
          <a:solidFill>
            <a:srgbClr val="B0DED3"/>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107" name="Rectangle 106">
            <a:extLst>
              <a:ext uri="{FF2B5EF4-FFF2-40B4-BE49-F238E27FC236}">
                <a16:creationId xmlns:a16="http://schemas.microsoft.com/office/drawing/2014/main" id="{4E5E1A05-EB8A-4207-8355-56029523C010}"/>
              </a:ext>
            </a:extLst>
          </p:cNvPr>
          <p:cNvSpPr/>
          <p:nvPr/>
        </p:nvSpPr>
        <p:spPr>
          <a:xfrm>
            <a:off x="10169769" y="2508378"/>
            <a:ext cx="45720" cy="548640"/>
          </a:xfrm>
          <a:prstGeom prst="rect">
            <a:avLst/>
          </a:prstGeom>
          <a:solidFill>
            <a:srgbClr val="B0DED3"/>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108" name="Rectangle 107">
            <a:extLst>
              <a:ext uri="{FF2B5EF4-FFF2-40B4-BE49-F238E27FC236}">
                <a16:creationId xmlns:a16="http://schemas.microsoft.com/office/drawing/2014/main" id="{62036B95-89C9-4C02-A087-37FD1BE3AFF7}"/>
              </a:ext>
            </a:extLst>
          </p:cNvPr>
          <p:cNvSpPr/>
          <p:nvPr/>
        </p:nvSpPr>
        <p:spPr>
          <a:xfrm>
            <a:off x="10616317" y="2637624"/>
            <a:ext cx="45720" cy="411480"/>
          </a:xfrm>
          <a:prstGeom prst="rect">
            <a:avLst/>
          </a:prstGeom>
          <a:solidFill>
            <a:srgbClr val="B0DED3"/>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109" name="Rectangle 108">
            <a:extLst>
              <a:ext uri="{FF2B5EF4-FFF2-40B4-BE49-F238E27FC236}">
                <a16:creationId xmlns:a16="http://schemas.microsoft.com/office/drawing/2014/main" id="{E26C7C5B-46CD-4C50-BBBD-A1E87D5664AE}"/>
              </a:ext>
            </a:extLst>
          </p:cNvPr>
          <p:cNvSpPr/>
          <p:nvPr/>
        </p:nvSpPr>
        <p:spPr>
          <a:xfrm>
            <a:off x="11324621" y="2535715"/>
            <a:ext cx="45720" cy="640080"/>
          </a:xfrm>
          <a:prstGeom prst="rect">
            <a:avLst/>
          </a:prstGeom>
          <a:solidFill>
            <a:srgbClr val="B0DED3"/>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grpSp>
        <p:nvGrpSpPr>
          <p:cNvPr id="91" name="Group 90">
            <a:extLst>
              <a:ext uri="{FF2B5EF4-FFF2-40B4-BE49-F238E27FC236}">
                <a16:creationId xmlns:a16="http://schemas.microsoft.com/office/drawing/2014/main" id="{87CAB396-019B-4E23-83B4-5472EF55ACBC}"/>
              </a:ext>
            </a:extLst>
          </p:cNvPr>
          <p:cNvGrpSpPr/>
          <p:nvPr/>
        </p:nvGrpSpPr>
        <p:grpSpPr>
          <a:xfrm>
            <a:off x="11306627" y="2110005"/>
            <a:ext cx="91440" cy="1216152"/>
            <a:chOff x="11299780" y="1990833"/>
            <a:chExt cx="77550" cy="1319065"/>
          </a:xfrm>
        </p:grpSpPr>
        <p:cxnSp>
          <p:nvCxnSpPr>
            <p:cNvPr id="88" name="Straight Connector 87">
              <a:extLst>
                <a:ext uri="{FF2B5EF4-FFF2-40B4-BE49-F238E27FC236}">
                  <a16:creationId xmlns:a16="http://schemas.microsoft.com/office/drawing/2014/main" id="{7DECCC9F-DF11-4F5A-8E57-B45B0F9D27CF}"/>
                </a:ext>
              </a:extLst>
            </p:cNvPr>
            <p:cNvCxnSpPr/>
            <p:nvPr/>
          </p:nvCxnSpPr>
          <p:spPr>
            <a:xfrm>
              <a:off x="11337888" y="1993162"/>
              <a:ext cx="0" cy="1316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C0AD601-6B3C-4E21-9301-08AC690E93C8}"/>
                </a:ext>
              </a:extLst>
            </p:cNvPr>
            <p:cNvCxnSpPr/>
            <p:nvPr/>
          </p:nvCxnSpPr>
          <p:spPr>
            <a:xfrm>
              <a:off x="11299784" y="1990833"/>
              <a:ext cx="77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40212F-CE5C-4444-9529-561B450DEACA}"/>
                </a:ext>
              </a:extLst>
            </p:cNvPr>
            <p:cNvCxnSpPr/>
            <p:nvPr/>
          </p:nvCxnSpPr>
          <p:spPr>
            <a:xfrm>
              <a:off x="11299780" y="3307209"/>
              <a:ext cx="775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C6D2D29D-BD38-4B1B-AC75-113AC1C13DF2}"/>
              </a:ext>
            </a:extLst>
          </p:cNvPr>
          <p:cNvGrpSpPr/>
          <p:nvPr/>
        </p:nvGrpSpPr>
        <p:grpSpPr>
          <a:xfrm>
            <a:off x="10615364" y="2117609"/>
            <a:ext cx="91440" cy="1207008"/>
            <a:chOff x="11299780" y="1990833"/>
            <a:chExt cx="77550" cy="1319065"/>
          </a:xfrm>
        </p:grpSpPr>
        <p:cxnSp>
          <p:nvCxnSpPr>
            <p:cNvPr id="96" name="Straight Connector 95">
              <a:extLst>
                <a:ext uri="{FF2B5EF4-FFF2-40B4-BE49-F238E27FC236}">
                  <a16:creationId xmlns:a16="http://schemas.microsoft.com/office/drawing/2014/main" id="{64B99EB8-1B25-470A-BE0C-1F2D5E5861E3}"/>
                </a:ext>
              </a:extLst>
            </p:cNvPr>
            <p:cNvCxnSpPr/>
            <p:nvPr/>
          </p:nvCxnSpPr>
          <p:spPr>
            <a:xfrm>
              <a:off x="11337888" y="1993162"/>
              <a:ext cx="0" cy="1316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0E30008-6AFB-4C18-9A52-C741604E6526}"/>
                </a:ext>
              </a:extLst>
            </p:cNvPr>
            <p:cNvCxnSpPr/>
            <p:nvPr/>
          </p:nvCxnSpPr>
          <p:spPr>
            <a:xfrm>
              <a:off x="11299784" y="1990833"/>
              <a:ext cx="77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FA1FE55-404B-45C6-B40F-CBDAD8A7F2B8}"/>
                </a:ext>
              </a:extLst>
            </p:cNvPr>
            <p:cNvCxnSpPr/>
            <p:nvPr/>
          </p:nvCxnSpPr>
          <p:spPr>
            <a:xfrm>
              <a:off x="11299780" y="3307209"/>
              <a:ext cx="775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C7B1A937-9A73-4BBB-8065-2EAC0F13EC44}"/>
              </a:ext>
            </a:extLst>
          </p:cNvPr>
          <p:cNvGrpSpPr/>
          <p:nvPr/>
        </p:nvGrpSpPr>
        <p:grpSpPr>
          <a:xfrm>
            <a:off x="10163046" y="2110239"/>
            <a:ext cx="91440" cy="1216152"/>
            <a:chOff x="11299780" y="1985234"/>
            <a:chExt cx="77550" cy="1324664"/>
          </a:xfrm>
        </p:grpSpPr>
        <p:cxnSp>
          <p:nvCxnSpPr>
            <p:cNvPr id="100" name="Straight Connector 99">
              <a:extLst>
                <a:ext uri="{FF2B5EF4-FFF2-40B4-BE49-F238E27FC236}">
                  <a16:creationId xmlns:a16="http://schemas.microsoft.com/office/drawing/2014/main" id="{99744161-6E57-4B4F-9DCC-C77FCD4C1319}"/>
                </a:ext>
              </a:extLst>
            </p:cNvPr>
            <p:cNvCxnSpPr/>
            <p:nvPr/>
          </p:nvCxnSpPr>
          <p:spPr>
            <a:xfrm>
              <a:off x="11337888" y="1993162"/>
              <a:ext cx="0" cy="1316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03F99E1-B3C3-4725-AD2F-36E7396467EC}"/>
                </a:ext>
              </a:extLst>
            </p:cNvPr>
            <p:cNvCxnSpPr/>
            <p:nvPr/>
          </p:nvCxnSpPr>
          <p:spPr>
            <a:xfrm>
              <a:off x="11299784" y="1985234"/>
              <a:ext cx="77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311AD6A-EEAB-4172-8221-193286E60042}"/>
                </a:ext>
              </a:extLst>
            </p:cNvPr>
            <p:cNvCxnSpPr/>
            <p:nvPr/>
          </p:nvCxnSpPr>
          <p:spPr>
            <a:xfrm>
              <a:off x="11299780" y="3307209"/>
              <a:ext cx="775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399C02A-4D20-4AE6-838F-1147DD5EE89E}"/>
              </a:ext>
            </a:extLst>
          </p:cNvPr>
          <p:cNvGrpSpPr/>
          <p:nvPr/>
        </p:nvGrpSpPr>
        <p:grpSpPr>
          <a:xfrm>
            <a:off x="9725807" y="2109999"/>
            <a:ext cx="91440" cy="1216152"/>
            <a:chOff x="11299780" y="1985234"/>
            <a:chExt cx="77550" cy="1324664"/>
          </a:xfrm>
        </p:grpSpPr>
        <p:cxnSp>
          <p:nvCxnSpPr>
            <p:cNvPr id="104" name="Straight Connector 103">
              <a:extLst>
                <a:ext uri="{FF2B5EF4-FFF2-40B4-BE49-F238E27FC236}">
                  <a16:creationId xmlns:a16="http://schemas.microsoft.com/office/drawing/2014/main" id="{4D357BD8-2366-45ED-AC23-1829786333B4}"/>
                </a:ext>
              </a:extLst>
            </p:cNvPr>
            <p:cNvCxnSpPr/>
            <p:nvPr/>
          </p:nvCxnSpPr>
          <p:spPr>
            <a:xfrm>
              <a:off x="11337888" y="1993162"/>
              <a:ext cx="0" cy="1316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1A888F3-998B-4226-B8B8-2282DCC6057C}"/>
                </a:ext>
              </a:extLst>
            </p:cNvPr>
            <p:cNvCxnSpPr/>
            <p:nvPr/>
          </p:nvCxnSpPr>
          <p:spPr>
            <a:xfrm>
              <a:off x="11299784" y="1985234"/>
              <a:ext cx="77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8DDE187-7384-464A-885D-B7AEF0BDC9D8}"/>
                </a:ext>
              </a:extLst>
            </p:cNvPr>
            <p:cNvCxnSpPr/>
            <p:nvPr/>
          </p:nvCxnSpPr>
          <p:spPr>
            <a:xfrm>
              <a:off x="11299780" y="3307209"/>
              <a:ext cx="775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71AC6DB1-9477-4E80-AE4A-5ED799A9090A}"/>
              </a:ext>
            </a:extLst>
          </p:cNvPr>
          <p:cNvSpPr txBox="1"/>
          <p:nvPr/>
        </p:nvSpPr>
        <p:spPr>
          <a:xfrm>
            <a:off x="8757394" y="1793412"/>
            <a:ext cx="3125246" cy="261610"/>
          </a:xfrm>
          <a:prstGeom prst="rect">
            <a:avLst/>
          </a:prstGeom>
          <a:noFill/>
        </p:spPr>
        <p:txBody>
          <a:bodyPr wrap="square">
            <a:spAutoFit/>
          </a:bodyPr>
          <a:lstStyle/>
          <a:p>
            <a:pPr algn="ctr" rtl="0"/>
            <a:r>
              <a:rPr lang="pl" sz="1100" b="1" i="0" u="none" baseline="0" dirty="0"/>
              <a:t>Ocena punktowa VAS dla objawów astmy</a:t>
            </a:r>
            <a:endParaRPr lang="pl" sz="1100" dirty="0"/>
          </a:p>
        </p:txBody>
      </p:sp>
      <p:sp>
        <p:nvSpPr>
          <p:cNvPr id="111" name="TextBox 110">
            <a:extLst>
              <a:ext uri="{FF2B5EF4-FFF2-40B4-BE49-F238E27FC236}">
                <a16:creationId xmlns:a16="http://schemas.microsoft.com/office/drawing/2014/main" id="{AFB5726C-C19A-41B6-B585-2D42DD402FE7}"/>
              </a:ext>
            </a:extLst>
          </p:cNvPr>
          <p:cNvSpPr txBox="1"/>
          <p:nvPr/>
        </p:nvSpPr>
        <p:spPr>
          <a:xfrm>
            <a:off x="9018493" y="3497513"/>
            <a:ext cx="2658039" cy="246221"/>
          </a:xfrm>
          <a:prstGeom prst="rect">
            <a:avLst/>
          </a:prstGeom>
          <a:noFill/>
        </p:spPr>
        <p:txBody>
          <a:bodyPr wrap="square" rtlCol="0">
            <a:spAutoFit/>
          </a:bodyPr>
          <a:lstStyle/>
          <a:p>
            <a:pPr algn="l" rtl="0">
              <a:buClr>
                <a:schemeClr val="accent1"/>
              </a:buClr>
            </a:pPr>
            <a:r>
              <a:rPr lang="pl" sz="1000" b="0" i="0" u="none" baseline="0" dirty="0"/>
              <a:t>N=      131           114            123           126</a:t>
            </a:r>
          </a:p>
        </p:txBody>
      </p:sp>
      <p:sp>
        <p:nvSpPr>
          <p:cNvPr id="112" name="TextBox 111">
            <a:extLst>
              <a:ext uri="{FF2B5EF4-FFF2-40B4-BE49-F238E27FC236}">
                <a16:creationId xmlns:a16="http://schemas.microsoft.com/office/drawing/2014/main" id="{471385E3-536E-4C01-B845-944947B83E24}"/>
              </a:ext>
            </a:extLst>
          </p:cNvPr>
          <p:cNvSpPr txBox="1"/>
          <p:nvPr/>
        </p:nvSpPr>
        <p:spPr>
          <a:xfrm>
            <a:off x="4818785" y="2276882"/>
            <a:ext cx="2176695" cy="246221"/>
          </a:xfrm>
          <a:prstGeom prst="rect">
            <a:avLst/>
          </a:prstGeom>
          <a:noFill/>
        </p:spPr>
        <p:txBody>
          <a:bodyPr wrap="square" rtlCol="0">
            <a:spAutoFit/>
          </a:bodyPr>
          <a:lstStyle/>
          <a:p>
            <a:pPr algn="r" rtl="0"/>
            <a:r>
              <a:rPr lang="pl" sz="1000" b="1" i="0" u="none" baseline="0"/>
              <a:t>MCID (wzrost o ≥3 punkty)</a:t>
            </a:r>
          </a:p>
        </p:txBody>
      </p:sp>
      <p:grpSp>
        <p:nvGrpSpPr>
          <p:cNvPr id="115" name="Group 114">
            <a:extLst>
              <a:ext uri="{FF2B5EF4-FFF2-40B4-BE49-F238E27FC236}">
                <a16:creationId xmlns:a16="http://schemas.microsoft.com/office/drawing/2014/main" id="{89306E30-3570-494D-B628-41923D7336D5}"/>
              </a:ext>
            </a:extLst>
          </p:cNvPr>
          <p:cNvGrpSpPr/>
          <p:nvPr/>
        </p:nvGrpSpPr>
        <p:grpSpPr>
          <a:xfrm>
            <a:off x="797896" y="5252955"/>
            <a:ext cx="7619510" cy="638594"/>
            <a:chOff x="2427710" y="5431379"/>
            <a:chExt cx="10381379" cy="638594"/>
          </a:xfrm>
        </p:grpSpPr>
        <p:sp>
          <p:nvSpPr>
            <p:cNvPr id="116" name="Rectangle 115">
              <a:extLst>
                <a:ext uri="{FF2B5EF4-FFF2-40B4-BE49-F238E27FC236}">
                  <a16:creationId xmlns:a16="http://schemas.microsoft.com/office/drawing/2014/main" id="{2F4FA494-F322-42C0-9E62-4BCBDE138C47}"/>
                </a:ext>
              </a:extLst>
            </p:cNvPr>
            <p:cNvSpPr/>
            <p:nvPr/>
          </p:nvSpPr>
          <p:spPr>
            <a:xfrm>
              <a:off x="2427710" y="5431379"/>
              <a:ext cx="10361916" cy="6385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7" name="TextBox 116">
              <a:extLst>
                <a:ext uri="{FF2B5EF4-FFF2-40B4-BE49-F238E27FC236}">
                  <a16:creationId xmlns:a16="http://schemas.microsoft.com/office/drawing/2014/main" id="{18538250-5165-46EE-9EAD-E5DFCA40E947}"/>
                </a:ext>
              </a:extLst>
            </p:cNvPr>
            <p:cNvSpPr txBox="1"/>
            <p:nvPr/>
          </p:nvSpPr>
          <p:spPr>
            <a:xfrm>
              <a:off x="4519518" y="5541061"/>
              <a:ext cx="8289571" cy="461665"/>
            </a:xfrm>
            <a:prstGeom prst="rect">
              <a:avLst/>
            </a:prstGeom>
            <a:noFill/>
          </p:spPr>
          <p:txBody>
            <a:bodyPr wrap="square">
              <a:spAutoFit/>
            </a:bodyPr>
            <a:lstStyle/>
            <a:p>
              <a:pPr algn="l" rtl="0"/>
              <a:r>
                <a:rPr lang="pl" sz="1200" b="0" i="0" u="none" baseline="0" dirty="0"/>
                <a:t>Poprawę przy leczeniu benralizumabem obserwowano na wczesnym etapie, po</a:t>
              </a:r>
              <a:br>
                <a:rPr lang="pl" sz="1200" b="0" i="0" u="none" baseline="0" dirty="0"/>
              </a:br>
              <a:r>
                <a:rPr lang="pl" sz="1200" b="0" i="0" u="none" baseline="0" dirty="0"/>
                <a:t>7 dniach leczenia, u 54,2% pacjentów, zaś po 1 miesiącu u 68,7% pacjentów</a:t>
              </a:r>
            </a:p>
          </p:txBody>
        </p:sp>
        <p:sp>
          <p:nvSpPr>
            <p:cNvPr id="118" name="TextBox 117">
              <a:extLst>
                <a:ext uri="{FF2B5EF4-FFF2-40B4-BE49-F238E27FC236}">
                  <a16:creationId xmlns:a16="http://schemas.microsoft.com/office/drawing/2014/main" id="{3CDE7238-DDA9-44F8-8C19-E479333AF0E2}"/>
                </a:ext>
              </a:extLst>
            </p:cNvPr>
            <p:cNvSpPr txBox="1"/>
            <p:nvPr/>
          </p:nvSpPr>
          <p:spPr>
            <a:xfrm>
              <a:off x="2427710" y="5523307"/>
              <a:ext cx="2059020" cy="461665"/>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l" rtl="0"/>
              <a:r>
                <a:rPr lang="pl" sz="1200" b="1" i="0" u="none" baseline="0" dirty="0">
                  <a:solidFill>
                    <a:schemeClr val="bg1"/>
                  </a:solidFill>
                </a:rPr>
                <a:t>Ocena punktowa ACQ-6:</a:t>
              </a:r>
            </a:p>
          </p:txBody>
        </p:sp>
      </p:grpSp>
      <p:sp>
        <p:nvSpPr>
          <p:cNvPr id="120" name="TextBox 119">
            <a:extLst>
              <a:ext uri="{FF2B5EF4-FFF2-40B4-BE49-F238E27FC236}">
                <a16:creationId xmlns:a16="http://schemas.microsoft.com/office/drawing/2014/main" id="{2A6A71B5-0D92-4C49-A1A8-82353046E6EC}"/>
              </a:ext>
            </a:extLst>
          </p:cNvPr>
          <p:cNvSpPr txBox="1"/>
          <p:nvPr/>
        </p:nvSpPr>
        <p:spPr>
          <a:xfrm>
            <a:off x="3545185" y="1871686"/>
            <a:ext cx="4870052" cy="276999"/>
          </a:xfrm>
          <a:prstGeom prst="rect">
            <a:avLst/>
          </a:prstGeom>
          <a:noFill/>
        </p:spPr>
        <p:txBody>
          <a:bodyPr wrap="square">
            <a:spAutoFit/>
          </a:bodyPr>
          <a:lstStyle/>
          <a:p>
            <a:pPr algn="ctr" rtl="0"/>
            <a:r>
              <a:rPr lang="pl" sz="1200" b="1" i="0" u="none" strike="noStrike" baseline="0"/>
              <a:t>U 60,0% pacjentów stwierdzono lepszy wynik ACT po 1 miesiącu</a:t>
            </a:r>
            <a:endParaRPr lang="pl" sz="1200" b="1" dirty="0"/>
          </a:p>
        </p:txBody>
      </p:sp>
      <p:sp>
        <p:nvSpPr>
          <p:cNvPr id="123" name="Arrow: Down 122">
            <a:extLst>
              <a:ext uri="{FF2B5EF4-FFF2-40B4-BE49-F238E27FC236}">
                <a16:creationId xmlns:a16="http://schemas.microsoft.com/office/drawing/2014/main" id="{051BDF7B-9616-4F7C-B831-CFE755638E0A}"/>
              </a:ext>
            </a:extLst>
          </p:cNvPr>
          <p:cNvSpPr/>
          <p:nvPr/>
        </p:nvSpPr>
        <p:spPr>
          <a:xfrm>
            <a:off x="11672631" y="2200304"/>
            <a:ext cx="121236" cy="1097280"/>
          </a:xfrm>
          <a:prstGeom prst="downArrow">
            <a:avLst/>
          </a:prstGeom>
          <a:solidFill>
            <a:srgbClr val="77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124" name="TextBox 123">
            <a:extLst>
              <a:ext uri="{FF2B5EF4-FFF2-40B4-BE49-F238E27FC236}">
                <a16:creationId xmlns:a16="http://schemas.microsoft.com/office/drawing/2014/main" id="{E6DCDA85-B11A-4585-8B60-2259580EA855}"/>
              </a:ext>
            </a:extLst>
          </p:cNvPr>
          <p:cNvSpPr txBox="1"/>
          <p:nvPr/>
        </p:nvSpPr>
        <p:spPr>
          <a:xfrm>
            <a:off x="11689662" y="2228159"/>
            <a:ext cx="309315" cy="976806"/>
          </a:xfrm>
          <a:prstGeom prst="rect">
            <a:avLst/>
          </a:prstGeom>
          <a:noFill/>
        </p:spPr>
        <p:txBody>
          <a:bodyPr vert="vert270" wrap="square" rtlCol="0" anchor="ctr">
            <a:spAutoFit/>
          </a:bodyPr>
          <a:lstStyle/>
          <a:p>
            <a:pPr algn="ctr" rtl="0">
              <a:lnSpc>
                <a:spcPct val="90000"/>
              </a:lnSpc>
              <a:buClr>
                <a:schemeClr val="accent1"/>
              </a:buClr>
            </a:pPr>
            <a:r>
              <a:rPr lang="pl" sz="900" b="1" i="0" u="none" baseline="0"/>
              <a:t>Poprawa</a:t>
            </a:r>
          </a:p>
        </p:txBody>
      </p:sp>
    </p:spTree>
    <p:extLst>
      <p:ext uri="{BB962C8B-B14F-4D97-AF65-F5344CB8AC3E}">
        <p14:creationId xmlns:p14="http://schemas.microsoft.com/office/powerpoint/2010/main" val="27363574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algn="ctr" rtl="0"/>
            <a:fld id="{CC7432E5-F8E0-41AE-9A6B-AD730338B005}" type="slidenum">
              <a:rPr/>
              <a:pPr algn="ctr" rtl="0"/>
              <a:t>20</a:t>
            </a:fld>
            <a:endParaRPr lang="pl" dirty="0"/>
          </a:p>
        </p:txBody>
      </p:sp>
      <p:sp>
        <p:nvSpPr>
          <p:cNvPr id="14" name="TextBox 13">
            <a:extLst>
              <a:ext uri="{FF2B5EF4-FFF2-40B4-BE49-F238E27FC236}">
                <a16:creationId xmlns:a16="http://schemas.microsoft.com/office/drawing/2014/main" id="{C2D27409-BC60-4E06-99B1-C2303E2E4DE4}"/>
              </a:ext>
            </a:extLst>
          </p:cNvPr>
          <p:cNvSpPr txBox="1"/>
          <p:nvPr/>
        </p:nvSpPr>
        <p:spPr>
          <a:xfrm>
            <a:off x="1" y="2576833"/>
            <a:ext cx="10805984" cy="584775"/>
          </a:xfrm>
          <a:prstGeom prst="rect">
            <a:avLst/>
          </a:prstGeom>
          <a:noFill/>
        </p:spPr>
        <p:txBody>
          <a:bodyPr wrap="square" rtlCol="0" anchor="b">
            <a:spAutoFit/>
          </a:bodyPr>
          <a:lstStyle/>
          <a:p>
            <a:pPr algn="ctr" rtl="0"/>
            <a:r>
              <a:rPr lang="pl" sz="3200" b="1" i="0" u="none" baseline="0">
                <a:solidFill>
                  <a:schemeClr val="accent2"/>
                </a:solidFill>
              </a:rPr>
              <a:t>Program ZEPHYR RWE</a:t>
            </a:r>
            <a:endParaRPr lang="pl" sz="3200" b="1" strike="sngStrike" dirty="0">
              <a:solidFill>
                <a:schemeClr val="accent2"/>
              </a:solidFill>
            </a:endParaRPr>
          </a:p>
        </p:txBody>
      </p:sp>
      <p:cxnSp>
        <p:nvCxnSpPr>
          <p:cNvPr id="15" name="Straight Connector 14">
            <a:extLst>
              <a:ext uri="{FF2B5EF4-FFF2-40B4-BE49-F238E27FC236}">
                <a16:creationId xmlns:a16="http://schemas.microsoft.com/office/drawing/2014/main" id="{4D17B3C6-4CEF-47A7-B930-965C9F6C034E}"/>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57966A6-3D96-4B2F-8686-A13D4F210998}"/>
              </a:ext>
            </a:extLst>
          </p:cNvPr>
          <p:cNvGrpSpPr/>
          <p:nvPr/>
        </p:nvGrpSpPr>
        <p:grpSpPr>
          <a:xfrm>
            <a:off x="10799419" y="283"/>
            <a:ext cx="1390650" cy="6858000"/>
            <a:chOff x="10796843" y="2859"/>
            <a:chExt cx="1390650" cy="6858000"/>
          </a:xfrm>
        </p:grpSpPr>
        <p:sp>
          <p:nvSpPr>
            <p:cNvPr id="17" name="TextBox 16">
              <a:extLst>
                <a:ext uri="{FF2B5EF4-FFF2-40B4-BE49-F238E27FC236}">
                  <a16:creationId xmlns:a16="http://schemas.microsoft.com/office/drawing/2014/main" id="{1F36D159-9BA4-4C96-BAF7-4A90E4CD3231}"/>
                </a:ext>
              </a:extLst>
            </p:cNvPr>
            <p:cNvSpPr txBox="1"/>
            <p:nvPr/>
          </p:nvSpPr>
          <p:spPr>
            <a:xfrm rot="10800000">
              <a:off x="10796843" y="2859"/>
              <a:ext cx="1390650" cy="6858000"/>
            </a:xfrm>
            <a:prstGeom prst="rect">
              <a:avLst/>
            </a:prstGeom>
            <a:solidFill>
              <a:schemeClr val="accent2"/>
            </a:solidFill>
          </p:spPr>
          <p:txBody>
            <a:bodyPr wrap="square" rtlCol="0">
              <a:spAutoFit/>
            </a:bodyPr>
            <a:lstStyle/>
            <a:p>
              <a:endParaRPr lang="pl" dirty="0"/>
            </a:p>
          </p:txBody>
        </p:sp>
        <p:sp>
          <p:nvSpPr>
            <p:cNvPr id="18" name="TextBox 17">
              <a:extLst>
                <a:ext uri="{FF2B5EF4-FFF2-40B4-BE49-F238E27FC236}">
                  <a16:creationId xmlns:a16="http://schemas.microsoft.com/office/drawing/2014/main" id="{1A48FA49-E599-491A-9656-6DD877F951D0}"/>
                </a:ext>
              </a:extLst>
            </p:cNvPr>
            <p:cNvSpPr txBox="1"/>
            <p:nvPr/>
          </p:nvSpPr>
          <p:spPr>
            <a:xfrm>
              <a:off x="10796843" y="1106537"/>
              <a:ext cx="1390650" cy="553998"/>
            </a:xfrm>
            <a:prstGeom prst="rect">
              <a:avLst/>
            </a:prstGeom>
            <a:solidFill>
              <a:schemeClr val="bg1">
                <a:lumMod val="95000"/>
              </a:schemeClr>
            </a:solidFill>
          </p:spPr>
          <p:txBody>
            <a:bodyPr wrap="square" rtlCol="0">
              <a:spAutoFit/>
            </a:bodyPr>
            <a:lstStyle/>
            <a:p>
              <a:pPr algn="ctr" rtl="0"/>
              <a:r>
                <a:rPr lang="pl" sz="1000" b="1" i="0" u="none" baseline="0" dirty="0">
                  <a:solidFill>
                    <a:schemeClr val="accent1"/>
                  </a:solidFill>
                </a:rPr>
                <a:t>Badania RWE dotyczące benralizumabu</a:t>
              </a:r>
            </a:p>
          </p:txBody>
        </p:sp>
        <p:sp>
          <p:nvSpPr>
            <p:cNvPr id="19" name="TextBox 18">
              <a:extLst>
                <a:ext uri="{FF2B5EF4-FFF2-40B4-BE49-F238E27FC236}">
                  <a16:creationId xmlns:a16="http://schemas.microsoft.com/office/drawing/2014/main" id="{F56487BA-BC03-4AA0-95AC-83312EAF0C62}"/>
                </a:ext>
              </a:extLst>
            </p:cNvPr>
            <p:cNvSpPr txBox="1"/>
            <p:nvPr/>
          </p:nvSpPr>
          <p:spPr>
            <a:xfrm>
              <a:off x="10805983" y="2183134"/>
              <a:ext cx="1381510" cy="307777"/>
            </a:xfrm>
            <a:prstGeom prst="rect">
              <a:avLst/>
            </a:prstGeom>
            <a:solidFill>
              <a:schemeClr val="bg1"/>
            </a:solidFill>
          </p:spPr>
          <p:txBody>
            <a:bodyPr wrap="square" rtlCol="0">
              <a:spAutoFit/>
            </a:bodyPr>
            <a:lstStyle/>
            <a:p>
              <a:pPr algn="ctr" rtl="0"/>
              <a:r>
                <a:rPr lang="pl" sz="1400" b="1" i="0" u="none" baseline="0" dirty="0"/>
                <a:t>Zagadnienia</a:t>
              </a:r>
            </a:p>
          </p:txBody>
        </p:sp>
      </p:grpSp>
      <p:pic>
        <p:nvPicPr>
          <p:cNvPr id="20" name="Picture 19" descr="home_icon.png">
            <a:hlinkClick r:id="rId3" action="ppaction://hlinksldjump"/>
            <a:extLst>
              <a:ext uri="{FF2B5EF4-FFF2-40B4-BE49-F238E27FC236}">
                <a16:creationId xmlns:a16="http://schemas.microsoft.com/office/drawing/2014/main" id="{68C6EEB4-723B-4DBA-9A06-D7D270F3470D}"/>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11" name="Rectangle 10">
            <a:hlinkClick r:id="rId5" action="ppaction://hlinksldjump"/>
            <a:extLst>
              <a:ext uri="{FF2B5EF4-FFF2-40B4-BE49-F238E27FC236}">
                <a16:creationId xmlns:a16="http://schemas.microsoft.com/office/drawing/2014/main" id="{30C17BC7-3A19-4DA9-9C7D-02B6A2B7B643}"/>
              </a:ext>
            </a:extLst>
          </p:cNvPr>
          <p:cNvSpPr/>
          <p:nvPr/>
        </p:nvSpPr>
        <p:spPr>
          <a:xfrm>
            <a:off x="10799463" y="2627832"/>
            <a:ext cx="1384128" cy="32004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1" i="0" u="none" kern="0" baseline="0">
                <a:solidFill>
                  <a:srgbClr val="0D3759"/>
                </a:solidFill>
                <a:latin typeface="Arial" panose="020B0604020202020204"/>
                <a:ea typeface="Arial" panose="020B0604020202020204"/>
                <a:cs typeface="Arial" panose="020B0604020202020204"/>
                <a:sym typeface="Arial" panose="020B0604020202020204"/>
              </a:rPr>
              <a:t>ZEPHYR 1</a:t>
            </a:r>
            <a:endParaRPr kumimoji="0" lang="pl" sz="10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sp>
        <p:nvSpPr>
          <p:cNvPr id="12" name="Rectangle 11">
            <a:hlinkClick r:id="rId6" action="ppaction://hlinksldjump"/>
            <a:extLst>
              <a:ext uri="{FF2B5EF4-FFF2-40B4-BE49-F238E27FC236}">
                <a16:creationId xmlns:a16="http://schemas.microsoft.com/office/drawing/2014/main" id="{12DF16E5-2441-43B7-904A-FE98237AC882}"/>
              </a:ext>
            </a:extLst>
          </p:cNvPr>
          <p:cNvSpPr/>
          <p:nvPr/>
        </p:nvSpPr>
        <p:spPr>
          <a:xfrm>
            <a:off x="10807872" y="3117947"/>
            <a:ext cx="1384128" cy="32004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1" i="0" u="none" kern="0" baseline="0">
                <a:solidFill>
                  <a:srgbClr val="0D3759"/>
                </a:solidFill>
                <a:latin typeface="Arial" panose="020B0604020202020204"/>
                <a:ea typeface="Arial" panose="020B0604020202020204"/>
                <a:cs typeface="Arial" panose="020B0604020202020204"/>
                <a:sym typeface="Arial" panose="020B0604020202020204"/>
              </a:rPr>
              <a:t>ZEPHYR 2</a:t>
            </a:r>
            <a:endParaRPr kumimoji="0" lang="pl" sz="10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651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B18859-20A4-415C-BA47-8847CB993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5"/>
            <a:ext cx="1683127" cy="1025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lgn="r" defTabSz="914377" rtl="0">
              <a:defRPr/>
            </a:pPr>
            <a:fld id="{CC7432E5-F8E0-41AE-9A6B-AD730338B005}" type="slidenum">
              <a:rPr>
                <a:solidFill>
                  <a:srgbClr val="3F4444"/>
                </a:solidFill>
                <a:latin typeface="Arial" panose="020B0604020202020204" pitchFamily="34" charset="0"/>
                <a:cs typeface="Arial" panose="020B0604020202020204" pitchFamily="34" charset="0"/>
              </a:rPr>
              <a:pPr algn="r" defTabSz="914377" rtl="0">
                <a:defRPr/>
              </a:pPr>
              <a:t>21</a:t>
            </a:fld>
            <a:endParaRPr lang="pl" dirty="0">
              <a:solidFill>
                <a:srgbClr val="3F4444"/>
              </a:solidFill>
              <a:latin typeface="Arial" panose="020B0604020202020204" pitchFamily="34" charset="0"/>
              <a:cs typeface="Arial" panose="020B0604020202020204" pitchFamily="34" charset="0"/>
            </a:endParaRPr>
          </a:p>
        </p:txBody>
      </p:sp>
      <p:sp>
        <p:nvSpPr>
          <p:cNvPr id="16" name="Text Placeholder 16"/>
          <p:cNvSpPr>
            <a:spLocks noGrp="1"/>
          </p:cNvSpPr>
          <p:nvPr>
            <p:ph type="body" sz="quarter" idx="13"/>
          </p:nvPr>
        </p:nvSpPr>
        <p:spPr>
          <a:xfrm>
            <a:off x="457199" y="5851602"/>
            <a:ext cx="11064241" cy="1005840"/>
          </a:xfrm>
          <a:prstGeom prst="rect">
            <a:avLst/>
          </a:prstGeom>
        </p:spPr>
        <p:txBody>
          <a:bodyPr>
            <a:normAutofit/>
          </a:bodyPr>
          <a:lstStyle/>
          <a:p>
            <a:pPr algn="l" rtl="0">
              <a:lnSpc>
                <a:spcPct val="100000"/>
              </a:lnSpc>
              <a:spcBef>
                <a:spcPts val="0"/>
              </a:spcBef>
            </a:pPr>
            <a:r>
              <a:rPr lang="pl" sz="900" b="0" i="0" u="none" baseline="0" dirty="0"/>
              <a:t>Uwaga: odsetek w pierwotnej kohorcie na pacjentorok wg miejsca leczenia (przed w por. z po): pacjenci hospitalizowani (0,66 w por. z 0,34), nagła hospitalizacja (0,96 w por. z 0,45), nagła hospitalizacja (1,63 w por. z 0,67).</a:t>
            </a:r>
            <a:r>
              <a:rPr lang="pl" sz="900" b="0" i="0" u="none" baseline="30000" dirty="0"/>
              <a:t>1,2</a:t>
            </a:r>
            <a:r>
              <a:rPr lang="pl" sz="900" b="0" i="0" u="none" baseline="0" dirty="0"/>
              <a:t> Odsetek w grupie wytrwałego przyjmowania leku na pacjentorok wg miejsca leczenia (przed w por. z po): pacjenci hospitalizowani (0,51 w por. z 0,29), nagła hospitalizacja (0,85 w por. z 0,24), pacjent ambulatoryjny (1,86 w por. z 0,70). </a:t>
            </a:r>
            <a:r>
              <a:rPr lang="pl" sz="900" b="0" i="0" u="none" baseline="30000" dirty="0"/>
              <a:t>a</a:t>
            </a:r>
            <a:r>
              <a:rPr lang="pl" sz="900" b="0" i="0" u="none" baseline="0" dirty="0"/>
              <a:t>Leki podawane przed i po okresie indeksowym porównywano za pomocą uogólnionych równań szacunkowych (GEE).</a:t>
            </a:r>
            <a:r>
              <a:rPr lang="pl" sz="900" b="0" i="0" u="none" baseline="30000" dirty="0"/>
              <a:t>1,2</a:t>
            </a:r>
            <a:endParaRPr lang="pl" sz="900" dirty="0"/>
          </a:p>
          <a:p>
            <a:pPr algn="l" rtl="0">
              <a:lnSpc>
                <a:spcPct val="100000"/>
              </a:lnSpc>
              <a:spcBef>
                <a:spcPts val="0"/>
              </a:spcBef>
            </a:pPr>
            <a:r>
              <a:rPr lang="pl" sz="900" b="0" i="0" u="none" baseline="0" dirty="0"/>
              <a:t>AER = odsetek zaostrzeń astmy; N = liczba.</a:t>
            </a:r>
          </a:p>
          <a:p>
            <a:pPr algn="l" rtl="0">
              <a:lnSpc>
                <a:spcPct val="100000"/>
              </a:lnSpc>
              <a:spcBef>
                <a:spcPts val="0"/>
              </a:spcBef>
            </a:pPr>
            <a:r>
              <a:rPr lang="pl" sz="9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a:t>
            </a:r>
            <a:r>
              <a:rPr lang="pl" sz="900" b="0" i="0" u="none" strike="noStrike" baseline="0" dirty="0">
                <a:solidFill>
                  <a:srgbClr val="000000"/>
                </a:solidFill>
              </a:rPr>
              <a:t>Chung Y et al. </a:t>
            </a:r>
            <a:r>
              <a:rPr lang="pl" sz="900" b="0" i="1" u="none" strike="noStrike" baseline="0" dirty="0">
                <a:solidFill>
                  <a:srgbClr val="000000"/>
                </a:solidFill>
              </a:rPr>
              <a:t>Ann Allergy Asthma Immunol. </a:t>
            </a:r>
            <a:r>
              <a:rPr lang="pl" sz="900" b="0" i="0" u="none" strike="noStrike" baseline="0" dirty="0">
                <a:solidFill>
                  <a:srgbClr val="000000"/>
                </a:solidFill>
              </a:rPr>
              <a:t>2022;128:669-676.e6. 2</a:t>
            </a:r>
            <a:r>
              <a:rPr lang="pl" sz="9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Carstens DD et al. Plakat przedstawiony podczas: Zdalnej Międzynarodowej Konferencji ATS,</a:t>
            </a:r>
            <a:r>
              <a:rPr lang="pl" sz="900" b="0" i="0" u="none" baseline="0" dirty="0"/>
              <a:t> 14-19 maja 2021 r. </a:t>
            </a:r>
          </a:p>
        </p:txBody>
      </p:sp>
      <p:sp>
        <p:nvSpPr>
          <p:cNvPr id="26" name="Content Placeholder 3">
            <a:extLst>
              <a:ext uri="{FF2B5EF4-FFF2-40B4-BE49-F238E27FC236}">
                <a16:creationId xmlns:a16="http://schemas.microsoft.com/office/drawing/2014/main" id="{3928FB75-F6C3-4F6B-8072-57E75541BB25}"/>
              </a:ext>
            </a:extLst>
          </p:cNvPr>
          <p:cNvSpPr txBox="1">
            <a:spLocks/>
          </p:cNvSpPr>
          <p:nvPr/>
        </p:nvSpPr>
        <p:spPr>
          <a:xfrm>
            <a:off x="1973179" y="1260475"/>
            <a:ext cx="10018524" cy="8394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1219170" rtl="0">
              <a:spcBef>
                <a:spcPts val="1600"/>
              </a:spcBef>
              <a:buClr>
                <a:srgbClr val="7F134C"/>
              </a:buClr>
              <a:buNone/>
            </a:pPr>
            <a:r>
              <a:rPr lang="pl" sz="1600" b="1" i="0" u="none" baseline="0" dirty="0">
                <a:solidFill>
                  <a:schemeClr val="accent2"/>
                </a:solidFill>
              </a:rPr>
              <a:t>U 41% osób przyjmujących benralizumab w pierwotnej kohorcie stwierdzono 0 zaostrzeń</a:t>
            </a:r>
            <a:r>
              <a:rPr lang="pl" sz="1600" b="0" i="0" u="none" baseline="30000" dirty="0">
                <a:solidFill>
                  <a:schemeClr val="accent2"/>
                </a:solidFill>
              </a:rPr>
              <a:t>1</a:t>
            </a:r>
          </a:p>
          <a:p>
            <a:pPr marL="0" indent="0" algn="l" defTabSz="1219170" rtl="0">
              <a:spcBef>
                <a:spcPts val="1600"/>
              </a:spcBef>
              <a:buClr>
                <a:srgbClr val="7F134C"/>
              </a:buClr>
              <a:buNone/>
            </a:pPr>
            <a:r>
              <a:rPr lang="pl" sz="1600" b="1" i="0" u="none" baseline="0" dirty="0">
                <a:solidFill>
                  <a:schemeClr val="accent2"/>
                </a:solidFill>
              </a:rPr>
              <a:t>U 42,7% osób przyjmujących benralizumab w grupie wytrwale stosującej leczenie stwierdzono 0 zaostrzeń</a:t>
            </a:r>
            <a:r>
              <a:rPr lang="pl" sz="1600" b="1" i="0" u="none" baseline="30000" dirty="0">
                <a:solidFill>
                  <a:schemeClr val="accent2"/>
                </a:solidFill>
              </a:rPr>
              <a:t>2</a:t>
            </a:r>
            <a:endParaRPr lang="pl" sz="1600" b="1" dirty="0">
              <a:solidFill>
                <a:schemeClr val="accent2"/>
              </a:solidFill>
            </a:endParaRPr>
          </a:p>
        </p:txBody>
      </p:sp>
      <p:pic>
        <p:nvPicPr>
          <p:cNvPr id="5122" name="Picture 2">
            <a:extLst>
              <a:ext uri="{FF2B5EF4-FFF2-40B4-BE49-F238E27FC236}">
                <a16:creationId xmlns:a16="http://schemas.microsoft.com/office/drawing/2014/main" id="{BD6F4FF9-F5E9-426F-88B8-F1E6CBCA1B3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1044" y="1187494"/>
            <a:ext cx="564411" cy="45152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C6E96264-48E2-405D-8409-3BBC843F692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1043" y="1608147"/>
            <a:ext cx="564411" cy="4515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picture containing lamp, knife, light&#10;&#10;Description automatically generated">
            <a:extLst>
              <a:ext uri="{FF2B5EF4-FFF2-40B4-BE49-F238E27FC236}">
                <a16:creationId xmlns:a16="http://schemas.microsoft.com/office/drawing/2014/main" id="{59100B3E-DCB6-41A5-A444-4BB136E67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p:cNvSpPr>
            <a:spLocks noGrp="1"/>
          </p:cNvSpPr>
          <p:nvPr>
            <p:ph type="title"/>
          </p:nvPr>
        </p:nvSpPr>
        <p:spPr>
          <a:xfrm>
            <a:off x="1323702" y="333377"/>
            <a:ext cx="10411097" cy="800099"/>
          </a:xfrm>
        </p:spPr>
        <p:txBody>
          <a:bodyPr>
            <a:noAutofit/>
          </a:bodyPr>
          <a:lstStyle/>
          <a:p>
            <a:pPr algn="l" rtl="0"/>
            <a:r>
              <a:rPr lang="pl" sz="2500" b="1" i="0" u="none" baseline="0" dirty="0"/>
              <a:t>ZEPHYR 1: Znaczna redukcja zaostrzeń </a:t>
            </a:r>
            <a:br>
              <a:rPr lang="pl" sz="2500" dirty="0"/>
            </a:br>
            <a:r>
              <a:rPr lang="pl" sz="2500" b="1" i="0" u="none" baseline="0" dirty="0"/>
              <a:t>podczas leczenia benralizumabem</a:t>
            </a:r>
          </a:p>
        </p:txBody>
      </p:sp>
      <p:pic>
        <p:nvPicPr>
          <p:cNvPr id="25" name="Graphic 24">
            <a:extLst>
              <a:ext uri="{FF2B5EF4-FFF2-40B4-BE49-F238E27FC236}">
                <a16:creationId xmlns:a16="http://schemas.microsoft.com/office/drawing/2014/main" id="{D3FBBB71-DEB2-4AE9-8CD6-99F9B42C51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27" y="1904945"/>
            <a:ext cx="3794853" cy="3765561"/>
          </a:xfrm>
          <a:prstGeom prst="rect">
            <a:avLst/>
          </a:prstGeom>
        </p:spPr>
      </p:pic>
      <p:grpSp>
        <p:nvGrpSpPr>
          <p:cNvPr id="8" name="Group 7">
            <a:extLst>
              <a:ext uri="{FF2B5EF4-FFF2-40B4-BE49-F238E27FC236}">
                <a16:creationId xmlns:a16="http://schemas.microsoft.com/office/drawing/2014/main" id="{89F3330D-945F-4727-AB0C-6AC056FCF868}"/>
              </a:ext>
            </a:extLst>
          </p:cNvPr>
          <p:cNvGrpSpPr/>
          <p:nvPr/>
        </p:nvGrpSpPr>
        <p:grpSpPr>
          <a:xfrm>
            <a:off x="3587692" y="2217135"/>
            <a:ext cx="4058377" cy="3585484"/>
            <a:chOff x="3587692" y="2217135"/>
            <a:chExt cx="4058377" cy="3585484"/>
          </a:xfrm>
        </p:grpSpPr>
        <p:graphicFrame>
          <p:nvGraphicFramePr>
            <p:cNvPr id="36" name="Chart 35">
              <a:extLst>
                <a:ext uri="{FF2B5EF4-FFF2-40B4-BE49-F238E27FC236}">
                  <a16:creationId xmlns:a16="http://schemas.microsoft.com/office/drawing/2014/main" id="{5525539C-75A3-4C64-BF1A-5E4FD21A6A94}"/>
                </a:ext>
              </a:extLst>
            </p:cNvPr>
            <p:cNvGraphicFramePr/>
            <p:nvPr>
              <p:extLst>
                <p:ext uri="{D42A27DB-BD31-4B8C-83A1-F6EECF244321}">
                  <p14:modId xmlns:p14="http://schemas.microsoft.com/office/powerpoint/2010/main" val="639428620"/>
                </p:ext>
              </p:extLst>
            </p:nvPr>
          </p:nvGraphicFramePr>
          <p:xfrm>
            <a:off x="3998526" y="2217135"/>
            <a:ext cx="3628823" cy="3338997"/>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1">
              <a:extLst>
                <a:ext uri="{FF2B5EF4-FFF2-40B4-BE49-F238E27FC236}">
                  <a16:creationId xmlns:a16="http://schemas.microsoft.com/office/drawing/2014/main" id="{BB5E9FFD-FAF7-4082-B221-FC2B052322E5}"/>
                </a:ext>
              </a:extLst>
            </p:cNvPr>
            <p:cNvSpPr txBox="1"/>
            <p:nvPr/>
          </p:nvSpPr>
          <p:spPr>
            <a:xfrm>
              <a:off x="3587692" y="2347923"/>
              <a:ext cx="439916" cy="2422042"/>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AER na pacjentorok</a:t>
              </a:r>
              <a:r>
                <a:rPr lang="pl" sz="1600"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a:t>
              </a:r>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endParaRPr lang="pl" sz="1600" dirty="0">
                <a:latin typeface="Arial" panose="020B0604020202020204" pitchFamily="34" charset="0"/>
                <a:cs typeface="Arial" panose="020B0604020202020204" pitchFamily="34" charset="0"/>
              </a:endParaRPr>
            </a:p>
          </p:txBody>
        </p:sp>
        <p:sp>
          <p:nvSpPr>
            <p:cNvPr id="38" name="Content Placeholder 5">
              <a:extLst>
                <a:ext uri="{FF2B5EF4-FFF2-40B4-BE49-F238E27FC236}">
                  <a16:creationId xmlns:a16="http://schemas.microsoft.com/office/drawing/2014/main" id="{558DD1C9-033B-4044-AA5A-91A07167E172}"/>
                </a:ext>
              </a:extLst>
            </p:cNvPr>
            <p:cNvSpPr txBox="1">
              <a:spLocks/>
            </p:cNvSpPr>
            <p:nvPr/>
          </p:nvSpPr>
          <p:spPr>
            <a:xfrm>
              <a:off x="4299704" y="5488687"/>
              <a:ext cx="3346365" cy="313932"/>
            </a:xfrm>
            <a:prstGeom prst="rect">
              <a:avLst/>
            </a:prstGeom>
            <a:noFill/>
          </p:spPr>
          <p:txBody>
            <a:bodyPr vert="horz" lIns="91440" tIns="45720" rIns="91440" bIns="45720" rtlCol="0">
              <a:normAutofit/>
            </a:bodyPr>
            <a:lstStyle>
              <a:lvl1pPr indent="0">
                <a:lnSpc>
                  <a:spcPct val="90000"/>
                </a:lnSpc>
                <a:spcBef>
                  <a:spcPts val="1200"/>
                </a:spcBef>
                <a:buClr>
                  <a:schemeClr val="accent1"/>
                </a:buClr>
                <a:buFont typeface="Arial" panose="020B0604020202020204" pitchFamily="34" charset="0"/>
                <a:buNone/>
                <a:defRPr sz="1600" b="1">
                  <a:latin typeface="Arial" panose="020B0604020202020204" pitchFamily="34" charset="0"/>
                  <a:cs typeface="Arial" panose="020B0604020202020204" pitchFamily="34" charset="0"/>
                </a:defRPr>
              </a:lvl1pPr>
              <a:lvl2pPr indent="-228600">
                <a:lnSpc>
                  <a:spcPct val="90000"/>
                </a:lnSpc>
                <a:spcBef>
                  <a:spcPts val="800"/>
                </a:spcBef>
                <a:buClr>
                  <a:schemeClr val="tx1"/>
                </a:buClr>
                <a:buFont typeface="Arial" panose="020B0604020202020204" pitchFamily="34" charset="0"/>
                <a:buChar char="–"/>
              </a:lvl2pPr>
              <a:lvl3pPr marL="685800" indent="-228600">
                <a:lnSpc>
                  <a:spcPct val="90000"/>
                </a:lnSpc>
                <a:spcBef>
                  <a:spcPts val="800"/>
                </a:spcBef>
                <a:buClr>
                  <a:schemeClr val="accent1"/>
                </a:buClr>
                <a:buFont typeface="Arial" panose="020B0604020202020204" pitchFamily="34" charset="0"/>
                <a:buChar char="•"/>
                <a:defRPr sz="1600"/>
              </a:lvl3pPr>
              <a:lvl4pPr marL="914400" indent="-228600">
                <a:lnSpc>
                  <a:spcPct val="90000"/>
                </a:lnSpc>
                <a:spcBef>
                  <a:spcPts val="800"/>
                </a:spcBef>
                <a:buClr>
                  <a:schemeClr val="tx1"/>
                </a:buClr>
                <a:buFont typeface="Arial" panose="020B0604020202020204" pitchFamily="34" charset="0"/>
                <a:buChar char="–"/>
                <a:defRPr sz="1600"/>
              </a:lvl4pPr>
              <a:lvl5pPr marL="1143000" indent="-228600">
                <a:lnSpc>
                  <a:spcPct val="90000"/>
                </a:lnSpc>
                <a:spcBef>
                  <a:spcPts val="800"/>
                </a:spcBef>
                <a:buClr>
                  <a:schemeClr val="accent1"/>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defTabSz="609585" rtl="0">
                <a:spcBef>
                  <a:spcPts val="1600"/>
                </a:spcBef>
                <a:buClr>
                  <a:srgbClr val="7F134C"/>
                </a:buClr>
              </a:pPr>
              <a:r>
                <a:rPr lang="pl" b="1" i="0" u="none" baseline="0" dirty="0">
                  <a:solidFill>
                    <a:srgbClr val="000000"/>
                  </a:solidFill>
                </a:rPr>
                <a:t>Pierwotna kohorta (N=204)</a:t>
              </a:r>
            </a:p>
          </p:txBody>
        </p:sp>
      </p:grpSp>
      <p:sp>
        <p:nvSpPr>
          <p:cNvPr id="39" name="Content Placeholder 5">
            <a:extLst>
              <a:ext uri="{FF2B5EF4-FFF2-40B4-BE49-F238E27FC236}">
                <a16:creationId xmlns:a16="http://schemas.microsoft.com/office/drawing/2014/main" id="{CCA2EBFF-099B-4504-9AE6-7B463A2B78AC}"/>
              </a:ext>
            </a:extLst>
          </p:cNvPr>
          <p:cNvSpPr txBox="1">
            <a:spLocks/>
          </p:cNvSpPr>
          <p:nvPr/>
        </p:nvSpPr>
        <p:spPr>
          <a:xfrm>
            <a:off x="8264401" y="5434120"/>
            <a:ext cx="3598073" cy="490119"/>
          </a:xfrm>
          <a:prstGeom prst="rect">
            <a:avLst/>
          </a:prstGeom>
          <a:noFill/>
        </p:spPr>
        <p:txBody>
          <a:bodyPr vert="horz" lIns="91440" tIns="45720" rIns="91440" bIns="45720" rtlCol="0">
            <a:normAutofit/>
          </a:bodyPr>
          <a:lstStyle>
            <a:lvl1pPr indent="0">
              <a:lnSpc>
                <a:spcPct val="90000"/>
              </a:lnSpc>
              <a:spcBef>
                <a:spcPts val="1200"/>
              </a:spcBef>
              <a:buClr>
                <a:schemeClr val="accent1"/>
              </a:buClr>
              <a:buFont typeface="Arial" panose="020B0604020202020204" pitchFamily="34" charset="0"/>
              <a:buNone/>
              <a:defRPr sz="1600" b="1">
                <a:latin typeface="Arial" panose="020B0604020202020204" pitchFamily="34" charset="0"/>
                <a:cs typeface="Arial" panose="020B0604020202020204" pitchFamily="34" charset="0"/>
              </a:defRPr>
            </a:lvl1pPr>
            <a:lvl2pPr indent="-228600">
              <a:lnSpc>
                <a:spcPct val="90000"/>
              </a:lnSpc>
              <a:spcBef>
                <a:spcPts val="800"/>
              </a:spcBef>
              <a:buClr>
                <a:schemeClr val="tx1"/>
              </a:buClr>
              <a:buFont typeface="Arial" panose="020B0604020202020204" pitchFamily="34" charset="0"/>
              <a:buChar char="–"/>
            </a:lvl2pPr>
            <a:lvl3pPr marL="685800" indent="-228600">
              <a:lnSpc>
                <a:spcPct val="90000"/>
              </a:lnSpc>
              <a:spcBef>
                <a:spcPts val="800"/>
              </a:spcBef>
              <a:buClr>
                <a:schemeClr val="accent1"/>
              </a:buClr>
              <a:buFont typeface="Arial" panose="020B0604020202020204" pitchFamily="34" charset="0"/>
              <a:buChar char="•"/>
              <a:defRPr sz="1600"/>
            </a:lvl3pPr>
            <a:lvl4pPr marL="914400" indent="-228600">
              <a:lnSpc>
                <a:spcPct val="90000"/>
              </a:lnSpc>
              <a:spcBef>
                <a:spcPts val="800"/>
              </a:spcBef>
              <a:buClr>
                <a:schemeClr val="tx1"/>
              </a:buClr>
              <a:buFont typeface="Arial" panose="020B0604020202020204" pitchFamily="34" charset="0"/>
              <a:buChar char="–"/>
              <a:defRPr sz="1600"/>
            </a:lvl4pPr>
            <a:lvl5pPr marL="1143000" indent="-228600">
              <a:lnSpc>
                <a:spcPct val="90000"/>
              </a:lnSpc>
              <a:spcBef>
                <a:spcPts val="800"/>
              </a:spcBef>
              <a:buClr>
                <a:schemeClr val="accent1"/>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defTabSz="609585" rtl="0">
              <a:spcBef>
                <a:spcPts val="1600"/>
              </a:spcBef>
              <a:buClr>
                <a:srgbClr val="7F134C"/>
              </a:buClr>
            </a:pPr>
            <a:r>
              <a:rPr lang="pl" sz="1400" b="1" i="0" u="none" baseline="0" dirty="0">
                <a:solidFill>
                  <a:srgbClr val="000000"/>
                </a:solidFill>
              </a:rPr>
              <a:t>Grupa wytrwałego przyjmowania leku (N=103)</a:t>
            </a:r>
          </a:p>
        </p:txBody>
      </p:sp>
      <p:cxnSp>
        <p:nvCxnSpPr>
          <p:cNvPr id="41" name="Connector: Elbow 40">
            <a:extLst>
              <a:ext uri="{FF2B5EF4-FFF2-40B4-BE49-F238E27FC236}">
                <a16:creationId xmlns:a16="http://schemas.microsoft.com/office/drawing/2014/main" id="{68128AB3-8112-44DC-9A97-7D8E9D3292C2}"/>
              </a:ext>
            </a:extLst>
          </p:cNvPr>
          <p:cNvCxnSpPr>
            <a:cxnSpLocks/>
          </p:cNvCxnSpPr>
          <p:nvPr/>
        </p:nvCxnSpPr>
        <p:spPr>
          <a:xfrm rot="16200000" flipH="1">
            <a:off x="5405034" y="2359473"/>
            <a:ext cx="1188720" cy="1691640"/>
          </a:xfrm>
          <a:prstGeom prst="bentConnector3">
            <a:avLst>
              <a:gd name="adj1" fmla="val -1098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1">
            <a:extLst>
              <a:ext uri="{FF2B5EF4-FFF2-40B4-BE49-F238E27FC236}">
                <a16:creationId xmlns:a16="http://schemas.microsoft.com/office/drawing/2014/main" id="{4C77EAF5-05BB-47BF-B93E-B60A7C3FBF7B}"/>
              </a:ext>
            </a:extLst>
          </p:cNvPr>
          <p:cNvSpPr txBox="1"/>
          <p:nvPr/>
        </p:nvSpPr>
        <p:spPr>
          <a:xfrm>
            <a:off x="5546337" y="2131192"/>
            <a:ext cx="1965960" cy="677322"/>
          </a:xfrm>
          <a:prstGeom prst="ellipse">
            <a:avLst/>
          </a:prstGeom>
          <a:solidFill>
            <a:schemeClr val="bg1"/>
          </a:solidFill>
          <a:ln>
            <a:solidFill>
              <a:srgbClr val="31659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330" b="1" i="0" u="none" strike="noStrik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55% różnicy</a:t>
            </a:r>
            <a:endParaRPr lang="pl" sz="1330" b="1" i="0" u="none" strike="noStrike" baseline="30000" dirty="0">
              <a:solidFill>
                <a:schemeClr val="tx1"/>
              </a:solidFill>
              <a:latin typeface="Arial" panose="020B0604020202020204" pitchFamily="34" charset="0"/>
              <a:cs typeface="Arial" panose="020B0604020202020204" pitchFamily="34" charset="0"/>
            </a:endParaRPr>
          </a:p>
          <a:p>
            <a:pPr algn="ctr" rtl="0"/>
            <a:r>
              <a:rPr lang="pl" sz="1330" b="1"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(p&lt;0,001)</a:t>
            </a:r>
            <a:r>
              <a:rPr lang="pl" sz="1330" b="1" i="0" u="none" baseline="300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a:t>
            </a:r>
            <a:endParaRPr lang="pl" sz="1330" b="1" dirty="0">
              <a:solidFill>
                <a:schemeClr val="tx1"/>
              </a:solidFill>
              <a:latin typeface="Arial" panose="020B0604020202020204" pitchFamily="34" charset="0"/>
              <a:cs typeface="Arial" panose="020B0604020202020204" pitchFamily="34" charset="0"/>
            </a:endParaRPr>
          </a:p>
        </p:txBody>
      </p:sp>
      <p:graphicFrame>
        <p:nvGraphicFramePr>
          <p:cNvPr id="42" name="Chart 41">
            <a:extLst>
              <a:ext uri="{FF2B5EF4-FFF2-40B4-BE49-F238E27FC236}">
                <a16:creationId xmlns:a16="http://schemas.microsoft.com/office/drawing/2014/main" id="{2CCFF98F-7725-464C-8AD4-5868D8F8FE01}"/>
              </a:ext>
            </a:extLst>
          </p:cNvPr>
          <p:cNvGraphicFramePr/>
          <p:nvPr>
            <p:extLst>
              <p:ext uri="{D42A27DB-BD31-4B8C-83A1-F6EECF244321}">
                <p14:modId xmlns:p14="http://schemas.microsoft.com/office/powerpoint/2010/main" val="2954538182"/>
              </p:ext>
            </p:extLst>
          </p:nvPr>
        </p:nvGraphicFramePr>
        <p:xfrm>
          <a:off x="8233651" y="2213272"/>
          <a:ext cx="3628823" cy="3338997"/>
        </p:xfrm>
        <a:graphic>
          <a:graphicData uri="http://schemas.openxmlformats.org/drawingml/2006/chart">
            <c:chart xmlns:c="http://schemas.openxmlformats.org/drawingml/2006/chart" xmlns:r="http://schemas.openxmlformats.org/officeDocument/2006/relationships" r:id="rId9"/>
          </a:graphicData>
        </a:graphic>
      </p:graphicFrame>
      <p:cxnSp>
        <p:nvCxnSpPr>
          <p:cNvPr id="45" name="Connector: Elbow 44">
            <a:extLst>
              <a:ext uri="{FF2B5EF4-FFF2-40B4-BE49-F238E27FC236}">
                <a16:creationId xmlns:a16="http://schemas.microsoft.com/office/drawing/2014/main" id="{E8DED2CB-CB9D-4DAA-8CFD-FC2F408BE62E}"/>
              </a:ext>
            </a:extLst>
          </p:cNvPr>
          <p:cNvCxnSpPr>
            <a:cxnSpLocks/>
          </p:cNvCxnSpPr>
          <p:nvPr/>
        </p:nvCxnSpPr>
        <p:spPr>
          <a:xfrm rot="16200000" flipH="1">
            <a:off x="9586613" y="2456929"/>
            <a:ext cx="1280160" cy="1645920"/>
          </a:xfrm>
          <a:prstGeom prst="bentConnector3">
            <a:avLst>
              <a:gd name="adj1" fmla="val -11545"/>
            </a:avLst>
          </a:prstGeom>
          <a:no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1">
            <a:extLst>
              <a:ext uri="{FF2B5EF4-FFF2-40B4-BE49-F238E27FC236}">
                <a16:creationId xmlns:a16="http://schemas.microsoft.com/office/drawing/2014/main" id="{5F96151C-658C-48B1-BC0B-E2CE86E33553}"/>
              </a:ext>
            </a:extLst>
          </p:cNvPr>
          <p:cNvSpPr txBox="1"/>
          <p:nvPr/>
        </p:nvSpPr>
        <p:spPr>
          <a:xfrm>
            <a:off x="7861569" y="2347923"/>
            <a:ext cx="439916" cy="2422042"/>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AER na pacjentorok</a:t>
            </a:r>
            <a:r>
              <a:rPr lang="pl" sz="1600"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a:t>
            </a:r>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endParaRPr lang="pl" sz="1600" dirty="0">
              <a:latin typeface="Arial" panose="020B0604020202020204" pitchFamily="34" charset="0"/>
              <a:cs typeface="Arial" panose="020B0604020202020204" pitchFamily="34" charset="0"/>
            </a:endParaRPr>
          </a:p>
        </p:txBody>
      </p:sp>
      <p:sp>
        <p:nvSpPr>
          <p:cNvPr id="44" name="TextBox 1">
            <a:extLst>
              <a:ext uri="{FF2B5EF4-FFF2-40B4-BE49-F238E27FC236}">
                <a16:creationId xmlns:a16="http://schemas.microsoft.com/office/drawing/2014/main" id="{697B191F-7008-4502-B9EF-EC205C0884D0}"/>
              </a:ext>
            </a:extLst>
          </p:cNvPr>
          <p:cNvSpPr txBox="1"/>
          <p:nvPr/>
        </p:nvSpPr>
        <p:spPr>
          <a:xfrm>
            <a:off x="9706025" y="2112018"/>
            <a:ext cx="1965960" cy="677352"/>
          </a:xfrm>
          <a:prstGeom prst="ellipse">
            <a:avLst/>
          </a:prstGeom>
          <a:solidFill>
            <a:schemeClr val="bg1"/>
          </a:solidFill>
          <a:ln>
            <a:solidFill>
              <a:srgbClr val="31659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333"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62% różnicy</a:t>
            </a:r>
            <a:endParaRPr lang="pl" sz="1333" b="1" baseline="30000" dirty="0">
              <a:latin typeface="Arial" panose="020B0604020202020204" pitchFamily="34" charset="0"/>
              <a:cs typeface="Arial" panose="020B0604020202020204" pitchFamily="34" charset="0"/>
            </a:endParaRPr>
          </a:p>
          <a:p>
            <a:pPr algn="ctr" defTabSz="609585" rtl="0"/>
            <a:r>
              <a:rPr lang="pl" sz="1333"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(p&lt;0,001)</a:t>
            </a:r>
            <a:r>
              <a:rPr lang="pl" sz="1333"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a:t>
            </a:r>
            <a:endParaRPr lang="pl" sz="1333" b="1"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0556CFA5-A9C3-4190-8065-8FFD9C246EB6}"/>
              </a:ext>
            </a:extLst>
          </p:cNvPr>
          <p:cNvGrpSpPr/>
          <p:nvPr/>
        </p:nvGrpSpPr>
        <p:grpSpPr>
          <a:xfrm>
            <a:off x="595675" y="2379371"/>
            <a:ext cx="2735768" cy="2823381"/>
            <a:chOff x="562654" y="2430664"/>
            <a:chExt cx="2906740" cy="2666149"/>
          </a:xfrm>
        </p:grpSpPr>
        <p:sp>
          <p:nvSpPr>
            <p:cNvPr id="48" name="Rectangle: Diagonal Corners Rounded 47">
              <a:extLst>
                <a:ext uri="{FF2B5EF4-FFF2-40B4-BE49-F238E27FC236}">
                  <a16:creationId xmlns:a16="http://schemas.microsoft.com/office/drawing/2014/main" id="{3323B11F-CFAA-40AD-83B8-921FA0E0DC7E}"/>
                </a:ext>
              </a:extLst>
            </p:cNvPr>
            <p:cNvSpPr/>
            <p:nvPr/>
          </p:nvSpPr>
          <p:spPr>
            <a:xfrm>
              <a:off x="572467" y="2430664"/>
              <a:ext cx="2599358" cy="301359"/>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Badanie retrospektywne:</a:t>
              </a:r>
              <a:r>
                <a:rPr lang="pl" sz="1300" b="1" i="0" u="none" baseline="30000">
                  <a:solidFill>
                    <a:schemeClr val="accent2"/>
                  </a:solidFill>
                </a:rPr>
                <a:t>1</a:t>
              </a:r>
              <a:endParaRPr lang="pl" sz="1300" b="1" dirty="0">
                <a:solidFill>
                  <a:schemeClr val="accent2"/>
                </a:solidFill>
              </a:endParaRPr>
            </a:p>
          </p:txBody>
        </p:sp>
        <p:sp>
          <p:nvSpPr>
            <p:cNvPr id="49" name="TextBox 48">
              <a:extLst>
                <a:ext uri="{FF2B5EF4-FFF2-40B4-BE49-F238E27FC236}">
                  <a16:creationId xmlns:a16="http://schemas.microsoft.com/office/drawing/2014/main" id="{344B0CC7-CB68-499F-9D64-234893943A60}"/>
                </a:ext>
              </a:extLst>
            </p:cNvPr>
            <p:cNvSpPr txBox="1"/>
            <p:nvPr/>
          </p:nvSpPr>
          <p:spPr>
            <a:xfrm>
              <a:off x="562654" y="2712138"/>
              <a:ext cx="2906740" cy="2384675"/>
            </a:xfrm>
            <a:prstGeom prst="rect">
              <a:avLst/>
            </a:prstGeom>
            <a:noFill/>
          </p:spPr>
          <p:txBody>
            <a:bodyPr wrap="square">
              <a:spAutoFit/>
            </a:bodyPr>
            <a:lstStyle/>
            <a:p>
              <a:pPr lvl="0" indent="-137160" algn="l" defTabSz="860382" rtl="0">
                <a:lnSpc>
                  <a:spcPct val="90000"/>
                </a:lnSpc>
                <a:spcBef>
                  <a:spcPts val="600"/>
                </a:spcBef>
                <a:buFont typeface="Arial" panose="020B0604020202020204" pitchFamily="34" charset="0"/>
                <a:buChar char="•"/>
                <a:defRPr/>
              </a:pPr>
              <a:r>
                <a:rPr lang="pl" sz="1200" b="0" i="0" u="none" baseline="0" dirty="0"/>
                <a:t>Pacjenci z SEA</a:t>
              </a:r>
              <a:endParaRPr lang="pl" sz="1200" b="1" dirty="0"/>
            </a:p>
            <a:p>
              <a:pPr lvl="0" indent="-137160" algn="l" defTabSz="860382" rtl="0">
                <a:lnSpc>
                  <a:spcPct val="90000"/>
                </a:lnSpc>
                <a:spcBef>
                  <a:spcPts val="600"/>
                </a:spcBef>
                <a:buFont typeface="Arial" panose="020B0604020202020204" pitchFamily="34" charset="0"/>
                <a:buChar char="•"/>
                <a:defRPr/>
              </a:pPr>
              <a:r>
                <a:rPr lang="pl" sz="1200" b="1" i="0" u="none" baseline="0" dirty="0"/>
                <a:t>Pierwotna kohorta:</a:t>
              </a:r>
              <a:r>
                <a:rPr lang="pl" sz="1200" b="1" i="0" u="none" strike="noStrike" baseline="0" dirty="0"/>
                <a:t> </a:t>
              </a:r>
            </a:p>
            <a:p>
              <a:pPr marL="365760" lvl="1" indent="-182880" algn="l" defTabSz="860382" rtl="0">
                <a:lnSpc>
                  <a:spcPct val="90000"/>
                </a:lnSpc>
                <a:buFont typeface="Arial" panose="020B0604020202020204" pitchFamily="34" charset="0"/>
                <a:buChar char="─"/>
                <a:defRPr/>
              </a:pPr>
              <a:r>
                <a:rPr lang="pl" sz="1100" b="0" i="0" u="none" strike="noStrike" baseline="0" dirty="0"/>
                <a:t>≥2 udokumentowane przypadki stosowania benralizumabu</a:t>
              </a:r>
            </a:p>
            <a:p>
              <a:pPr marL="365760" lvl="1" indent="-182880" algn="l" defTabSz="860382" rtl="0">
                <a:lnSpc>
                  <a:spcPct val="90000"/>
                </a:lnSpc>
                <a:buFont typeface="Arial" panose="020B0604020202020204" pitchFamily="34" charset="0"/>
                <a:buChar char="─"/>
                <a:defRPr/>
              </a:pPr>
              <a:r>
                <a:rPr lang="pl" sz="1100" b="0" i="0" u="none" strike="noStrike" baseline="0" dirty="0"/>
                <a:t>bez wcześniejszego stosowania leków biologicznych</a:t>
              </a:r>
            </a:p>
            <a:p>
              <a:pPr marL="365760" lvl="1" indent="-182880" algn="l" defTabSz="860382" rtl="0">
                <a:lnSpc>
                  <a:spcPct val="90000"/>
                </a:lnSpc>
                <a:buFont typeface="Arial" panose="020B0604020202020204" pitchFamily="34" charset="0"/>
                <a:buChar char="─"/>
                <a:defRPr/>
              </a:pPr>
              <a:r>
                <a:rPr lang="pl" sz="1100" b="0" i="0" u="none" strike="noStrike" baseline="0" dirty="0"/>
                <a:t>≥2 zaostrzenia przed</a:t>
              </a:r>
              <a:r>
                <a:rPr lang="pl" sz="1100" b="0" i="0" u="none" baseline="0" dirty="0"/>
                <a:t> okresem indeksowym </a:t>
              </a:r>
              <a:endParaRPr lang="pl" sz="1100" b="1" dirty="0"/>
            </a:p>
            <a:p>
              <a:pPr lvl="0" indent="-137160" algn="l" defTabSz="860382" rtl="0">
                <a:lnSpc>
                  <a:spcPct val="90000"/>
                </a:lnSpc>
                <a:spcBef>
                  <a:spcPts val="600"/>
                </a:spcBef>
                <a:buFont typeface="Arial" panose="020B0604020202020204" pitchFamily="34" charset="0"/>
                <a:buChar char="•"/>
                <a:defRPr/>
              </a:pPr>
              <a:r>
                <a:rPr lang="pl" sz="1200" b="1" i="0" u="none" strike="noStrike" baseline="0" dirty="0"/>
                <a:t>Grupa wytrwałego przyjmowania leku:</a:t>
              </a:r>
            </a:p>
            <a:p>
              <a:pPr marL="365760" lvl="1" indent="-182880" algn="l" defTabSz="860382" rtl="0">
                <a:lnSpc>
                  <a:spcPct val="90000"/>
                </a:lnSpc>
                <a:buFont typeface="Arial" panose="020B0604020202020204" pitchFamily="34" charset="0"/>
                <a:buChar char="─"/>
                <a:defRPr/>
              </a:pPr>
              <a:r>
                <a:rPr lang="pl" sz="1100" b="0" i="0" u="none" strike="noStrike" baseline="0" dirty="0"/>
                <a:t>≥6 udokumentowanych przypadków stosowania benralizumabu</a:t>
              </a:r>
              <a:endParaRPr lang="pl" sz="1100" b="1" dirty="0"/>
            </a:p>
            <a:p>
              <a:pPr indent="-137160" algn="l" defTabSz="860382" rtl="0">
                <a:lnSpc>
                  <a:spcPct val="90000"/>
                </a:lnSpc>
                <a:spcBef>
                  <a:spcPts val="600"/>
                </a:spcBef>
                <a:buFont typeface="Arial" panose="020B0604020202020204" pitchFamily="34" charset="0"/>
                <a:buChar char="•"/>
                <a:defRPr/>
              </a:pPr>
              <a:endParaRPr lang="pl" sz="1200" i="0" u="none" strike="noStrike" baseline="0" dirty="0"/>
            </a:p>
          </p:txBody>
        </p:sp>
      </p:grpSp>
      <p:grpSp>
        <p:nvGrpSpPr>
          <p:cNvPr id="51" name="Group 50">
            <a:extLst>
              <a:ext uri="{FF2B5EF4-FFF2-40B4-BE49-F238E27FC236}">
                <a16:creationId xmlns:a16="http://schemas.microsoft.com/office/drawing/2014/main" id="{97F20C83-D10D-4A3D-B783-BF5F8372603A}"/>
              </a:ext>
            </a:extLst>
          </p:cNvPr>
          <p:cNvGrpSpPr/>
          <p:nvPr/>
        </p:nvGrpSpPr>
        <p:grpSpPr>
          <a:xfrm>
            <a:off x="10801882" y="-4368"/>
            <a:ext cx="1390650" cy="1460187"/>
            <a:chOff x="10796843" y="-4368"/>
            <a:chExt cx="1390650" cy="1460187"/>
          </a:xfrm>
        </p:grpSpPr>
        <p:sp>
          <p:nvSpPr>
            <p:cNvPr id="52" name="TextBox 51">
              <a:extLst>
                <a:ext uri="{FF2B5EF4-FFF2-40B4-BE49-F238E27FC236}">
                  <a16:creationId xmlns:a16="http://schemas.microsoft.com/office/drawing/2014/main" id="{D49C693C-AB4B-4994-A548-F770738E4D57}"/>
                </a:ext>
              </a:extLst>
            </p:cNvPr>
            <p:cNvSpPr txBox="1"/>
            <p:nvPr/>
          </p:nvSpPr>
          <p:spPr>
            <a:xfrm rot="10800000">
              <a:off x="10796843" y="-4368"/>
              <a:ext cx="1390650" cy="1117781"/>
            </a:xfrm>
            <a:prstGeom prst="rect">
              <a:avLst/>
            </a:prstGeom>
            <a:solidFill>
              <a:schemeClr val="accent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2779FDBE-194C-488C-AA74-DDDD58D9A532}"/>
                </a:ext>
              </a:extLst>
            </p:cNvPr>
            <p:cNvSpPr txBox="1"/>
            <p:nvPr/>
          </p:nvSpPr>
          <p:spPr>
            <a:xfrm>
              <a:off x="10796843" y="1178820"/>
              <a:ext cx="1390650" cy="276999"/>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AER</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54" name="Picture 53" descr="home_icon.png">
            <a:hlinkClick r:id="rId10" action="ppaction://hlinksldjump"/>
            <a:extLst>
              <a:ext uri="{FF2B5EF4-FFF2-40B4-BE49-F238E27FC236}">
                <a16:creationId xmlns:a16="http://schemas.microsoft.com/office/drawing/2014/main" id="{61BAD7E8-2D6B-4ED1-A22A-ACBA9B4DA49B}"/>
              </a:ext>
            </a:extLst>
          </p:cNvPr>
          <p:cNvPicPr>
            <a:picLocks noChangeAspect="1"/>
          </p:cNvPicPr>
          <p:nvPr/>
        </p:nvPicPr>
        <p:blipFill>
          <a:blip r:embed="rId11"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40576651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5BADE4CA-AEBF-4586-9AAB-4D1D7172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5"/>
            <a:ext cx="1683127" cy="1025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lgn="r" defTabSz="609585" rtl="0"/>
            <a:fld id="{CC7432E5-F8E0-41AE-9A6B-AD730338B005}" type="slidenum">
              <a:rPr>
                <a:solidFill>
                  <a:srgbClr val="000000"/>
                </a:solidFill>
                <a:latin typeface="Arial" panose="020B0604020202020204"/>
              </a:rPr>
              <a:pPr algn="r" defTabSz="609585" rtl="0"/>
              <a:t>22</a:t>
            </a:fld>
            <a:endParaRPr lang="pl" dirty="0">
              <a:solidFill>
                <a:srgbClr val="000000"/>
              </a:solidFill>
              <a:latin typeface="Arial" panose="020B0604020202020204"/>
            </a:endParaRPr>
          </a:p>
        </p:txBody>
      </p:sp>
      <p:sp>
        <p:nvSpPr>
          <p:cNvPr id="16" name="Text Placeholder 16"/>
          <p:cNvSpPr>
            <a:spLocks noGrp="1"/>
          </p:cNvSpPr>
          <p:nvPr>
            <p:ph type="body" sz="quarter" idx="13"/>
          </p:nvPr>
        </p:nvSpPr>
        <p:spPr>
          <a:xfrm>
            <a:off x="457199" y="5851602"/>
            <a:ext cx="11160035" cy="1005840"/>
          </a:xfrm>
          <a:prstGeom prst="rect">
            <a:avLst/>
          </a:prstGeom>
        </p:spPr>
        <p:txBody>
          <a:bodyPr>
            <a:noAutofit/>
          </a:bodyPr>
          <a:lstStyle/>
          <a:p>
            <a:pPr algn="l" rtl="0"/>
            <a:r>
              <a:rPr lang="pl" sz="900" b="0" i="0" u="none" baseline="0" dirty="0"/>
              <a:t>Uwaga: </a:t>
            </a:r>
            <a:r>
              <a:rPr lang="pl" sz="900" b="1" i="0" u="none" baseline="0" dirty="0">
                <a:solidFill>
                  <a:srgbClr val="000000"/>
                </a:solidFill>
              </a:rPr>
              <a:t>są to dane obserwacyjne. Skuteczność i bezpieczeństwo stosowania benralizumabu nie zostały ocenione w bezpośrednich badaniach porównawczych z omalizumabem i mepolizumabem. </a:t>
            </a:r>
          </a:p>
          <a:p>
            <a:pPr algn="l" rtl="0"/>
            <a:r>
              <a:rPr lang="pl" sz="900" b="0" i="0" u="none" strike="noStrike" baseline="0" dirty="0"/>
              <a:t>Badanie obejmowały 2 kohorty zmiany leku z pacjentami leczonymi omalizumabem lub mepolizumabem w okresie przed okresem indeksowym, zanim włączono leczenie benralizumabem.</a:t>
            </a:r>
            <a:r>
              <a:rPr lang="pl" sz="900" b="0" i="0" u="none" strike="noStrike" baseline="30000" dirty="0"/>
              <a:t>2</a:t>
            </a:r>
            <a:r>
              <a:rPr lang="pl" sz="900" b="0" i="0" u="none" strike="noStrike" baseline="0" dirty="0"/>
              <a:t> </a:t>
            </a:r>
            <a:endParaRPr lang="pl" sz="900" dirty="0"/>
          </a:p>
          <a:p>
            <a:pPr algn="l" rtl="0">
              <a:lnSpc>
                <a:spcPct val="120000"/>
              </a:lnSpc>
              <a:spcBef>
                <a:spcPts val="0"/>
              </a:spcBef>
            </a:pPr>
            <a:r>
              <a:rPr lang="pl" sz="900" b="0" i="0" u="none" baseline="30000" dirty="0"/>
              <a:t>a</a:t>
            </a:r>
            <a:r>
              <a:rPr lang="pl" sz="900" b="0" i="0" u="none" baseline="0" dirty="0"/>
              <a:t>Leki podawane przed i po okresie indeksowym porównywano za pomocą uogólnionych równań szacunkowych (GEE).</a:t>
            </a:r>
            <a:r>
              <a:rPr lang="pl" sz="900" b="0" i="0" u="none" baseline="30000" dirty="0"/>
              <a:t>1,2</a:t>
            </a:r>
            <a:endParaRPr lang="pl" sz="900" dirty="0"/>
          </a:p>
          <a:p>
            <a:pPr marL="0" indent="0" algn="l" rtl="0">
              <a:lnSpc>
                <a:spcPct val="120000"/>
              </a:lnSpc>
              <a:spcBef>
                <a:spcPts val="0"/>
              </a:spcBef>
              <a:buNone/>
            </a:pPr>
            <a:r>
              <a:rPr lang="pl" sz="900" b="0" i="0" u="none" baseline="0" dirty="0"/>
              <a:t>AER = odsetek zaostrzeń astmy; N = liczba.</a:t>
            </a:r>
          </a:p>
          <a:p>
            <a:pPr marL="0" indent="0" algn="l" rtl="0">
              <a:lnSpc>
                <a:spcPct val="120000"/>
              </a:lnSpc>
              <a:spcBef>
                <a:spcPts val="0"/>
              </a:spcBef>
              <a:buNone/>
            </a:pPr>
            <a:r>
              <a:rPr lang="pl" sz="900" b="0" i="0" u="none" strike="noStrike" baseline="0" dirty="0">
                <a:solidFill>
                  <a:srgbClr val="000000"/>
                </a:solidFill>
              </a:rPr>
              <a:t>1. </a:t>
            </a:r>
            <a:r>
              <a:rPr lang="pl" sz="9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Carstens DD et al. Plakat przedstawiony podczas: Zdalnej Międzynarodowej Konferencji ATS,</a:t>
            </a:r>
            <a:r>
              <a:rPr lang="pl" sz="900" b="0" i="0" u="none" baseline="0" dirty="0"/>
              <a:t> 14-19 maja 2021 r.; 2. </a:t>
            </a:r>
            <a:r>
              <a:rPr lang="pl" sz="900" b="0" i="0" u="none" strike="noStrike" baseline="0" dirty="0">
                <a:solidFill>
                  <a:srgbClr val="000000"/>
                </a:solidFill>
              </a:rPr>
              <a:t>Chung Y et al. </a:t>
            </a:r>
            <a:r>
              <a:rPr lang="pl" sz="900" b="0" i="1" u="none" strike="noStrike" baseline="0" dirty="0">
                <a:solidFill>
                  <a:srgbClr val="000000"/>
                </a:solidFill>
              </a:rPr>
              <a:t>Ann Allergy Asthma Immunol. </a:t>
            </a:r>
            <a:r>
              <a:rPr lang="pl" sz="900" b="0" i="0" u="none" strike="noStrike" baseline="0" dirty="0">
                <a:solidFill>
                  <a:srgbClr val="000000"/>
                </a:solidFill>
              </a:rPr>
              <a:t>2022;128:669-676.e6.</a:t>
            </a:r>
            <a:endParaRPr lang="pl" sz="900" dirty="0"/>
          </a:p>
        </p:txBody>
      </p:sp>
      <p:sp>
        <p:nvSpPr>
          <p:cNvPr id="7" name="Content Placeholder 6">
            <a:extLst>
              <a:ext uri="{FF2B5EF4-FFF2-40B4-BE49-F238E27FC236}">
                <a16:creationId xmlns:a16="http://schemas.microsoft.com/office/drawing/2014/main" id="{107D4098-92CD-4E0D-A08B-C75F77549AD7}"/>
              </a:ext>
            </a:extLst>
          </p:cNvPr>
          <p:cNvSpPr>
            <a:spLocks noGrp="1"/>
          </p:cNvSpPr>
          <p:nvPr>
            <p:ph idx="1"/>
          </p:nvPr>
        </p:nvSpPr>
        <p:spPr>
          <a:xfrm>
            <a:off x="1321593" y="1303305"/>
            <a:ext cx="9740971" cy="841886"/>
          </a:xfrm>
        </p:spPr>
        <p:txBody>
          <a:bodyPr>
            <a:normAutofit fontScale="85000" lnSpcReduction="10000"/>
          </a:bodyPr>
          <a:lstStyle/>
          <a:p>
            <a:pPr marL="0" indent="0" algn="l" rtl="0">
              <a:buNone/>
            </a:pPr>
            <a:r>
              <a:rPr lang="pl" sz="1600" b="1" i="0" u="none" baseline="0">
                <a:solidFill>
                  <a:schemeClr val="accent2"/>
                </a:solidFill>
              </a:rPr>
              <a:t>U 60,5% pacjentów, którzy przeszli ze stosowania omalizumabu na benralizumab, zaobserwowano 0 zaostrzeń</a:t>
            </a:r>
            <a:r>
              <a:rPr lang="pl" sz="1600" b="1" i="0" u="none" baseline="30000">
                <a:solidFill>
                  <a:schemeClr val="accent2"/>
                </a:solidFill>
              </a:rPr>
              <a:t>1</a:t>
            </a:r>
          </a:p>
          <a:p>
            <a:pPr marL="0" indent="0" algn="l" rtl="0">
              <a:buNone/>
            </a:pPr>
            <a:r>
              <a:rPr lang="pl" sz="1600" b="1" i="0" u="none" baseline="0">
                <a:solidFill>
                  <a:schemeClr val="accent2"/>
                </a:solidFill>
              </a:rPr>
              <a:t>U 59,8% pacjentów, którzy przeszli ze stosowania mepolizumabu na benralizumab, zaobserwowano 0 zaostrzeń</a:t>
            </a:r>
            <a:r>
              <a:rPr lang="pl" sz="1600" b="1" i="0" u="none" baseline="30000">
                <a:solidFill>
                  <a:schemeClr val="accent2"/>
                </a:solidFill>
              </a:rPr>
              <a:t>1</a:t>
            </a:r>
            <a:endParaRPr lang="pl" sz="1600" b="1" dirty="0">
              <a:solidFill>
                <a:schemeClr val="accent2"/>
              </a:solidFill>
            </a:endParaRPr>
          </a:p>
          <a:p>
            <a:pPr marL="0" indent="0" algn="l" rtl="0">
              <a:buNone/>
            </a:pPr>
            <a:endParaRPr lang="pl" sz="1600" dirty="0"/>
          </a:p>
        </p:txBody>
      </p:sp>
      <p:sp>
        <p:nvSpPr>
          <p:cNvPr id="18" name="Content Placeholder 5">
            <a:extLst>
              <a:ext uri="{FF2B5EF4-FFF2-40B4-BE49-F238E27FC236}">
                <a16:creationId xmlns:a16="http://schemas.microsoft.com/office/drawing/2014/main" id="{3723ABEC-F963-4B20-8D50-9AC3E036233F}"/>
              </a:ext>
            </a:extLst>
          </p:cNvPr>
          <p:cNvSpPr txBox="1">
            <a:spLocks/>
          </p:cNvSpPr>
          <p:nvPr/>
        </p:nvSpPr>
        <p:spPr>
          <a:xfrm>
            <a:off x="7519738" y="5426705"/>
            <a:ext cx="3308074" cy="313932"/>
          </a:xfrm>
          <a:prstGeom prst="rect">
            <a:avLst/>
          </a:prstGeom>
        </p:spPr>
        <p:txBody>
          <a:bodyPr vert="horz" lIns="91440" tIns="45720" rIns="91440" bIns="45720" rtlCol="0">
            <a:noAutofit/>
          </a:bodyPr>
          <a:lstStyle>
            <a:lvl1pPr indent="0">
              <a:lnSpc>
                <a:spcPct val="90000"/>
              </a:lnSpc>
              <a:spcBef>
                <a:spcPts val="1200"/>
              </a:spcBef>
              <a:buClr>
                <a:schemeClr val="accent1"/>
              </a:buClr>
              <a:buFont typeface="Arial" panose="020B0604020202020204" pitchFamily="34" charset="0"/>
              <a:buNone/>
              <a:defRPr sz="1600" b="1">
                <a:latin typeface="Arial" panose="020B0604020202020204" pitchFamily="34" charset="0"/>
                <a:cs typeface="Arial" panose="020B0604020202020204" pitchFamily="34" charset="0"/>
              </a:defRPr>
            </a:lvl1pPr>
            <a:lvl2pPr indent="-228600">
              <a:lnSpc>
                <a:spcPct val="90000"/>
              </a:lnSpc>
              <a:spcBef>
                <a:spcPts val="800"/>
              </a:spcBef>
              <a:buClr>
                <a:schemeClr val="tx1"/>
              </a:buClr>
              <a:buFont typeface="Arial" panose="020B0604020202020204" pitchFamily="34" charset="0"/>
              <a:buChar char="–"/>
            </a:lvl2pPr>
            <a:lvl3pPr marL="685800" indent="-228600">
              <a:lnSpc>
                <a:spcPct val="90000"/>
              </a:lnSpc>
              <a:spcBef>
                <a:spcPts val="800"/>
              </a:spcBef>
              <a:buClr>
                <a:schemeClr val="accent1"/>
              </a:buClr>
              <a:buFont typeface="Arial" panose="020B0604020202020204" pitchFamily="34" charset="0"/>
              <a:buChar char="•"/>
              <a:defRPr sz="1600"/>
            </a:lvl3pPr>
            <a:lvl4pPr marL="914400" indent="-228600">
              <a:lnSpc>
                <a:spcPct val="90000"/>
              </a:lnSpc>
              <a:spcBef>
                <a:spcPts val="800"/>
              </a:spcBef>
              <a:buClr>
                <a:schemeClr val="tx1"/>
              </a:buClr>
              <a:buFont typeface="Arial" panose="020B0604020202020204" pitchFamily="34" charset="0"/>
              <a:buChar char="–"/>
              <a:defRPr sz="1600"/>
            </a:lvl4pPr>
            <a:lvl5pPr marL="1143000" indent="-228600">
              <a:lnSpc>
                <a:spcPct val="90000"/>
              </a:lnSpc>
              <a:spcBef>
                <a:spcPts val="800"/>
              </a:spcBef>
              <a:buClr>
                <a:schemeClr val="accent1"/>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defTabSz="609585" rtl="0">
              <a:spcBef>
                <a:spcPts val="1600"/>
              </a:spcBef>
              <a:buClr>
                <a:srgbClr val="7F134C"/>
              </a:buClr>
            </a:pPr>
            <a:r>
              <a:rPr lang="pl" sz="1500" b="1" i="0" u="none" baseline="0">
                <a:latin typeface="+mn-lt"/>
                <a:ea typeface="+mn-lt"/>
                <a:cs typeface="+mn-lt"/>
                <a:sym typeface="+mn-lt"/>
              </a:rPr>
              <a:t>Przejście z mepolizumabu (n=97)</a:t>
            </a:r>
          </a:p>
        </p:txBody>
      </p:sp>
      <p:pic>
        <p:nvPicPr>
          <p:cNvPr id="37" name="Picture 2">
            <a:extLst>
              <a:ext uri="{FF2B5EF4-FFF2-40B4-BE49-F238E27FC236}">
                <a16:creationId xmlns:a16="http://schemas.microsoft.com/office/drawing/2014/main" id="{4C765080-1B27-4F05-B0FA-7EBC4F37D50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09" y="1228927"/>
            <a:ext cx="564411" cy="45152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333873D0-4AA3-4A0D-86D8-A0CBB1C4CD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09" y="1513381"/>
            <a:ext cx="564411" cy="4515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lamp, knife, light&#10;&#10;Description automatically generated">
            <a:extLst>
              <a:ext uri="{FF2B5EF4-FFF2-40B4-BE49-F238E27FC236}">
                <a16:creationId xmlns:a16="http://schemas.microsoft.com/office/drawing/2014/main" id="{4602674D-A0FB-4F01-9ED8-DB56C7673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p:cNvSpPr>
            <a:spLocks noGrp="1"/>
          </p:cNvSpPr>
          <p:nvPr>
            <p:ph type="title"/>
          </p:nvPr>
        </p:nvSpPr>
        <p:spPr>
          <a:xfrm>
            <a:off x="1321592" y="327458"/>
            <a:ext cx="10413207" cy="800099"/>
          </a:xfrm>
        </p:spPr>
        <p:txBody>
          <a:bodyPr>
            <a:normAutofit/>
          </a:bodyPr>
          <a:lstStyle/>
          <a:p>
            <a:pPr algn="l" rtl="0"/>
            <a:r>
              <a:rPr lang="pl" sz="2500" b="1" i="0" u="none" baseline="0" dirty="0"/>
              <a:t>ZEPHYR 1: Dalsze zmniejszenie zaostrzeń u pacjentów,</a:t>
            </a:r>
            <a:br>
              <a:rPr lang="pl" sz="2500" dirty="0"/>
            </a:br>
            <a:r>
              <a:rPr lang="pl" sz="2500" b="1" i="0" u="none" baseline="0" dirty="0"/>
              <a:t>którzy przeszli na benralizumab (kohorta zmiany leku)</a:t>
            </a:r>
            <a:endParaRPr lang="pl" sz="2500" i="1" dirty="0"/>
          </a:p>
        </p:txBody>
      </p:sp>
      <p:grpSp>
        <p:nvGrpSpPr>
          <p:cNvPr id="42" name="Group 41">
            <a:extLst>
              <a:ext uri="{FF2B5EF4-FFF2-40B4-BE49-F238E27FC236}">
                <a16:creationId xmlns:a16="http://schemas.microsoft.com/office/drawing/2014/main" id="{F8D79BF3-E345-4587-BB26-437AED656283}"/>
              </a:ext>
            </a:extLst>
          </p:cNvPr>
          <p:cNvGrpSpPr/>
          <p:nvPr/>
        </p:nvGrpSpPr>
        <p:grpSpPr>
          <a:xfrm>
            <a:off x="1079193" y="2359632"/>
            <a:ext cx="4120077" cy="3372194"/>
            <a:chOff x="3495722" y="2200908"/>
            <a:chExt cx="3820452" cy="3720483"/>
          </a:xfrm>
        </p:grpSpPr>
        <p:graphicFrame>
          <p:nvGraphicFramePr>
            <p:cNvPr id="53" name="Chart 52">
              <a:extLst>
                <a:ext uri="{FF2B5EF4-FFF2-40B4-BE49-F238E27FC236}">
                  <a16:creationId xmlns:a16="http://schemas.microsoft.com/office/drawing/2014/main" id="{1773C582-9E09-4C15-A7CE-BB61E5FA9A70}"/>
                </a:ext>
              </a:extLst>
            </p:cNvPr>
            <p:cNvGraphicFramePr/>
            <p:nvPr>
              <p:extLst>
                <p:ext uri="{D42A27DB-BD31-4B8C-83A1-F6EECF244321}">
                  <p14:modId xmlns:p14="http://schemas.microsoft.com/office/powerpoint/2010/main" val="3865385012"/>
                </p:ext>
              </p:extLst>
            </p:nvPr>
          </p:nvGraphicFramePr>
          <p:xfrm>
            <a:off x="3969808" y="2200908"/>
            <a:ext cx="3346365" cy="3338997"/>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1">
              <a:extLst>
                <a:ext uri="{FF2B5EF4-FFF2-40B4-BE49-F238E27FC236}">
                  <a16:creationId xmlns:a16="http://schemas.microsoft.com/office/drawing/2014/main" id="{FE8584F6-4AA7-4409-B5FF-9CC80F69F1F8}"/>
                </a:ext>
              </a:extLst>
            </p:cNvPr>
            <p:cNvSpPr txBox="1"/>
            <p:nvPr/>
          </p:nvSpPr>
          <p:spPr>
            <a:xfrm>
              <a:off x="3495722" y="2252011"/>
              <a:ext cx="439916" cy="2802082"/>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AER na pacjentorok</a:t>
              </a:r>
              <a:r>
                <a:rPr lang="pl" sz="1600"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a:t>
              </a:r>
              <a:endParaRPr lang="pl" sz="1600" dirty="0">
                <a:latin typeface="Arial" panose="020B0604020202020204" pitchFamily="34" charset="0"/>
                <a:cs typeface="Arial" panose="020B0604020202020204" pitchFamily="34" charset="0"/>
              </a:endParaRPr>
            </a:p>
          </p:txBody>
        </p:sp>
        <p:sp>
          <p:nvSpPr>
            <p:cNvPr id="55" name="Content Placeholder 5">
              <a:extLst>
                <a:ext uri="{FF2B5EF4-FFF2-40B4-BE49-F238E27FC236}">
                  <a16:creationId xmlns:a16="http://schemas.microsoft.com/office/drawing/2014/main" id="{C5B41D2E-9957-448A-BF48-F04C199A56F0}"/>
                </a:ext>
              </a:extLst>
            </p:cNvPr>
            <p:cNvSpPr txBox="1">
              <a:spLocks/>
            </p:cNvSpPr>
            <p:nvPr/>
          </p:nvSpPr>
          <p:spPr>
            <a:xfrm>
              <a:off x="4356559" y="5584925"/>
              <a:ext cx="2959615" cy="336466"/>
            </a:xfrm>
            <a:prstGeom prst="rect">
              <a:avLst/>
            </a:prstGeom>
            <a:noFill/>
          </p:spPr>
          <p:txBody>
            <a:bodyPr vert="horz" lIns="91440" tIns="45720" rIns="91440" bIns="45720" rtlCol="0">
              <a:normAutofit fontScale="92500"/>
            </a:bodyPr>
            <a:lstStyle>
              <a:lvl1pPr indent="0">
                <a:lnSpc>
                  <a:spcPct val="90000"/>
                </a:lnSpc>
                <a:spcBef>
                  <a:spcPts val="1200"/>
                </a:spcBef>
                <a:buClr>
                  <a:schemeClr val="accent1"/>
                </a:buClr>
                <a:buFont typeface="Arial" panose="020B0604020202020204" pitchFamily="34" charset="0"/>
                <a:buNone/>
                <a:defRPr sz="1600" b="1">
                  <a:latin typeface="Arial" panose="020B0604020202020204" pitchFamily="34" charset="0"/>
                  <a:cs typeface="Arial" panose="020B0604020202020204" pitchFamily="34" charset="0"/>
                </a:defRPr>
              </a:lvl1pPr>
              <a:lvl2pPr indent="-228600">
                <a:lnSpc>
                  <a:spcPct val="90000"/>
                </a:lnSpc>
                <a:spcBef>
                  <a:spcPts val="800"/>
                </a:spcBef>
                <a:buClr>
                  <a:schemeClr val="tx1"/>
                </a:buClr>
                <a:buFont typeface="Arial" panose="020B0604020202020204" pitchFamily="34" charset="0"/>
                <a:buChar char="–"/>
              </a:lvl2pPr>
              <a:lvl3pPr marL="685800" indent="-228600">
                <a:lnSpc>
                  <a:spcPct val="90000"/>
                </a:lnSpc>
                <a:spcBef>
                  <a:spcPts val="800"/>
                </a:spcBef>
                <a:buClr>
                  <a:schemeClr val="accent1"/>
                </a:buClr>
                <a:buFont typeface="Arial" panose="020B0604020202020204" pitchFamily="34" charset="0"/>
                <a:buChar char="•"/>
                <a:defRPr sz="1600"/>
              </a:lvl3pPr>
              <a:lvl4pPr marL="914400" indent="-228600">
                <a:lnSpc>
                  <a:spcPct val="90000"/>
                </a:lnSpc>
                <a:spcBef>
                  <a:spcPts val="800"/>
                </a:spcBef>
                <a:buClr>
                  <a:schemeClr val="tx1"/>
                </a:buClr>
                <a:buFont typeface="Arial" panose="020B0604020202020204" pitchFamily="34" charset="0"/>
                <a:buChar char="–"/>
                <a:defRPr sz="1600"/>
              </a:lvl4pPr>
              <a:lvl5pPr marL="1143000" indent="-228600">
                <a:lnSpc>
                  <a:spcPct val="90000"/>
                </a:lnSpc>
                <a:spcBef>
                  <a:spcPts val="800"/>
                </a:spcBef>
                <a:buClr>
                  <a:schemeClr val="accent1"/>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defTabSz="609585" rtl="0">
                <a:spcBef>
                  <a:spcPts val="1600"/>
                </a:spcBef>
                <a:buClr>
                  <a:srgbClr val="7F134C"/>
                </a:buClr>
              </a:pPr>
              <a:r>
                <a:rPr lang="pl" b="1" i="0" u="none" baseline="0">
                  <a:solidFill>
                    <a:srgbClr val="000000"/>
                  </a:solidFill>
                </a:rPr>
                <a:t>Przejście z omalizumabu (n=114)</a:t>
              </a:r>
            </a:p>
          </p:txBody>
        </p:sp>
      </p:grpSp>
      <p:cxnSp>
        <p:nvCxnSpPr>
          <p:cNvPr id="35" name="Connector: Elbow 34">
            <a:extLst>
              <a:ext uri="{FF2B5EF4-FFF2-40B4-BE49-F238E27FC236}">
                <a16:creationId xmlns:a16="http://schemas.microsoft.com/office/drawing/2014/main" id="{FD32F727-2D29-4F86-B178-DF8E17C20B40}"/>
              </a:ext>
            </a:extLst>
          </p:cNvPr>
          <p:cNvCxnSpPr>
            <a:cxnSpLocks/>
          </p:cNvCxnSpPr>
          <p:nvPr/>
        </p:nvCxnSpPr>
        <p:spPr>
          <a:xfrm rot="16200000" flipH="1">
            <a:off x="3069855" y="2527959"/>
            <a:ext cx="1005840" cy="1645920"/>
          </a:xfrm>
          <a:prstGeom prst="bentConnector3">
            <a:avLst>
              <a:gd name="adj1" fmla="val -1098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1">
            <a:extLst>
              <a:ext uri="{FF2B5EF4-FFF2-40B4-BE49-F238E27FC236}">
                <a16:creationId xmlns:a16="http://schemas.microsoft.com/office/drawing/2014/main" id="{05CA8266-DE13-474E-BDA9-2B44A045AED9}"/>
              </a:ext>
            </a:extLst>
          </p:cNvPr>
          <p:cNvSpPr txBox="1"/>
          <p:nvPr/>
        </p:nvSpPr>
        <p:spPr>
          <a:xfrm>
            <a:off x="2989407" y="2426165"/>
            <a:ext cx="2048256" cy="575313"/>
          </a:xfrm>
          <a:prstGeom prst="ellipse">
            <a:avLst/>
          </a:prstGeom>
          <a:solidFill>
            <a:schemeClr val="bg1"/>
          </a:solidFill>
          <a:ln>
            <a:solidFill>
              <a:srgbClr val="2E63AB"/>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400" b="1" i="0" u="none" strike="noStrike" baseline="0">
                <a:solidFill>
                  <a:schemeClr val="tx1"/>
                </a:solidFill>
                <a:latin typeface="+mn-lt"/>
                <a:cs typeface="Arial" panose="020B0604020202020204" pitchFamily="34" charset="0"/>
              </a:rPr>
              <a:t>54% różnicy</a:t>
            </a:r>
            <a:endParaRPr lang="pl" sz="1400" b="1" i="0" u="none" strike="noStrike" baseline="30000" dirty="0">
              <a:solidFill>
                <a:schemeClr val="tx1"/>
              </a:solidFill>
              <a:latin typeface="+mn-lt"/>
              <a:cs typeface="Arial" panose="020B0604020202020204" pitchFamily="34" charset="0"/>
            </a:endParaRPr>
          </a:p>
          <a:p>
            <a:pPr algn="ctr" rtl="0"/>
            <a:r>
              <a:rPr lang="pl" sz="1400" b="1" i="0" u="none" baseline="0">
                <a:solidFill>
                  <a:schemeClr val="tx1"/>
                </a:solidFill>
                <a:latin typeface="+mn-lt"/>
                <a:cs typeface="Arial" panose="020B0604020202020204" pitchFamily="34" charset="0"/>
              </a:rPr>
              <a:t>(p&lt;0,001)</a:t>
            </a:r>
            <a:r>
              <a:rPr lang="pl" sz="1400" b="1" i="0" u="none" baseline="30000">
                <a:solidFill>
                  <a:schemeClr val="tx1"/>
                </a:solidFill>
                <a:latin typeface="+mn-lt"/>
                <a:cs typeface="Arial" panose="020B0604020202020204" pitchFamily="34" charset="0"/>
              </a:rPr>
              <a:t>a</a:t>
            </a:r>
            <a:endParaRPr lang="pl" sz="1400" b="1" dirty="0">
              <a:solidFill>
                <a:schemeClr val="tx1"/>
              </a:solidFill>
              <a:latin typeface="+mn-lt"/>
              <a:cs typeface="Arial" panose="020B0604020202020204" pitchFamily="34" charset="0"/>
            </a:endParaRPr>
          </a:p>
        </p:txBody>
      </p:sp>
      <p:grpSp>
        <p:nvGrpSpPr>
          <p:cNvPr id="58" name="Group 57">
            <a:extLst>
              <a:ext uri="{FF2B5EF4-FFF2-40B4-BE49-F238E27FC236}">
                <a16:creationId xmlns:a16="http://schemas.microsoft.com/office/drawing/2014/main" id="{96F5E56B-E41A-481B-B337-A712980E2FCD}"/>
              </a:ext>
            </a:extLst>
          </p:cNvPr>
          <p:cNvGrpSpPr/>
          <p:nvPr/>
        </p:nvGrpSpPr>
        <p:grpSpPr>
          <a:xfrm>
            <a:off x="6679657" y="2351539"/>
            <a:ext cx="4148154" cy="3026420"/>
            <a:chOff x="3469686" y="2200908"/>
            <a:chExt cx="3846487" cy="3338997"/>
          </a:xfrm>
        </p:grpSpPr>
        <p:graphicFrame>
          <p:nvGraphicFramePr>
            <p:cNvPr id="59" name="Chart 58">
              <a:extLst>
                <a:ext uri="{FF2B5EF4-FFF2-40B4-BE49-F238E27FC236}">
                  <a16:creationId xmlns:a16="http://schemas.microsoft.com/office/drawing/2014/main" id="{3C9240FC-9106-4A56-BB06-B8141DF6D024}"/>
                </a:ext>
              </a:extLst>
            </p:cNvPr>
            <p:cNvGraphicFramePr/>
            <p:nvPr>
              <p:extLst>
                <p:ext uri="{D42A27DB-BD31-4B8C-83A1-F6EECF244321}">
                  <p14:modId xmlns:p14="http://schemas.microsoft.com/office/powerpoint/2010/main" val="2358244601"/>
                </p:ext>
              </p:extLst>
            </p:nvPr>
          </p:nvGraphicFramePr>
          <p:xfrm>
            <a:off x="3969808" y="2200908"/>
            <a:ext cx="3346365" cy="3338997"/>
          </p:xfrm>
          <a:graphic>
            <a:graphicData uri="http://schemas.openxmlformats.org/drawingml/2006/chart">
              <c:chart xmlns:c="http://schemas.openxmlformats.org/drawingml/2006/chart" xmlns:r="http://schemas.openxmlformats.org/officeDocument/2006/relationships" r:id="rId7"/>
            </a:graphicData>
          </a:graphic>
        </p:graphicFrame>
        <p:sp>
          <p:nvSpPr>
            <p:cNvPr id="60" name="TextBox 1">
              <a:extLst>
                <a:ext uri="{FF2B5EF4-FFF2-40B4-BE49-F238E27FC236}">
                  <a16:creationId xmlns:a16="http://schemas.microsoft.com/office/drawing/2014/main" id="{C9CED088-A155-4B70-B150-B1A3F9B412CE}"/>
                </a:ext>
              </a:extLst>
            </p:cNvPr>
            <p:cNvSpPr txBox="1"/>
            <p:nvPr/>
          </p:nvSpPr>
          <p:spPr>
            <a:xfrm>
              <a:off x="3469686" y="2325016"/>
              <a:ext cx="439916" cy="2590831"/>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AER na pacjentorok</a:t>
              </a:r>
              <a:r>
                <a:rPr lang="pl" sz="1600"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a:t>
              </a:r>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endParaRPr lang="pl" sz="1600" dirty="0">
                <a:latin typeface="Arial" panose="020B0604020202020204" pitchFamily="34" charset="0"/>
                <a:cs typeface="Arial" panose="020B0604020202020204" pitchFamily="34" charset="0"/>
              </a:endParaRPr>
            </a:p>
          </p:txBody>
        </p:sp>
      </p:grpSp>
      <p:cxnSp>
        <p:nvCxnSpPr>
          <p:cNvPr id="36" name="Connector: Elbow 35">
            <a:extLst>
              <a:ext uri="{FF2B5EF4-FFF2-40B4-BE49-F238E27FC236}">
                <a16:creationId xmlns:a16="http://schemas.microsoft.com/office/drawing/2014/main" id="{5D14833B-3A09-4217-9534-3C71BD26E12C}"/>
              </a:ext>
            </a:extLst>
          </p:cNvPr>
          <p:cNvCxnSpPr>
            <a:cxnSpLocks/>
          </p:cNvCxnSpPr>
          <p:nvPr/>
        </p:nvCxnSpPr>
        <p:spPr>
          <a:xfrm rot="16200000" flipH="1">
            <a:off x="8902302" y="2478268"/>
            <a:ext cx="548640" cy="1645920"/>
          </a:xfrm>
          <a:prstGeom prst="bentConnector3">
            <a:avLst>
              <a:gd name="adj1" fmla="val -17559"/>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1">
            <a:extLst>
              <a:ext uri="{FF2B5EF4-FFF2-40B4-BE49-F238E27FC236}">
                <a16:creationId xmlns:a16="http://schemas.microsoft.com/office/drawing/2014/main" id="{1D487A74-7A2A-409A-8F32-77202DF3552F}"/>
              </a:ext>
            </a:extLst>
          </p:cNvPr>
          <p:cNvSpPr txBox="1"/>
          <p:nvPr/>
        </p:nvSpPr>
        <p:spPr>
          <a:xfrm>
            <a:off x="8936599" y="2537557"/>
            <a:ext cx="2125965" cy="628915"/>
          </a:xfrm>
          <a:prstGeom prst="ellipse">
            <a:avLst/>
          </a:prstGeom>
          <a:solidFill>
            <a:schemeClr val="bg1"/>
          </a:solidFill>
          <a:ln>
            <a:solidFill>
              <a:srgbClr val="2E63AB"/>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4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4</a:t>
            </a:r>
            <a:r>
              <a:rPr lang="pl" sz="1400" b="1" i="0" u="none" strike="noStrike" baseline="0">
                <a:solidFill>
                  <a:schemeClr val="tx1"/>
                </a:solidFill>
                <a:latin typeface="+mn-lt"/>
                <a:cs typeface="Arial" panose="020B0604020202020204" pitchFamily="34" charset="0"/>
              </a:rPr>
              <a:t>4%</a:t>
            </a:r>
            <a:r>
              <a:rPr lang="pl" sz="1400" b="1" i="0" u="none" baseline="0">
                <a:solidFill>
                  <a:schemeClr val="tx1"/>
                </a:solidFill>
                <a:latin typeface="+mn-lt"/>
                <a:cs typeface="Arial" panose="020B0604020202020204" pitchFamily="34" charset="0"/>
              </a:rPr>
              <a:t> różnica</a:t>
            </a:r>
            <a:endParaRPr lang="pl" sz="1400" b="1" i="0" u="none" strike="noStrike" baseline="30000" dirty="0">
              <a:solidFill>
                <a:schemeClr val="tx1"/>
              </a:solidFill>
              <a:latin typeface="+mn-lt"/>
              <a:cs typeface="Arial" panose="020B0604020202020204" pitchFamily="34" charset="0"/>
            </a:endParaRPr>
          </a:p>
          <a:p>
            <a:pPr algn="ctr" rtl="0"/>
            <a:r>
              <a:rPr lang="pl" sz="1400" b="1" i="0" u="none" baseline="0">
                <a:solidFill>
                  <a:schemeClr val="tx1"/>
                </a:solidFill>
                <a:latin typeface="+mn-lt"/>
                <a:cs typeface="Arial" panose="020B0604020202020204" pitchFamily="34" charset="0"/>
              </a:rPr>
              <a:t>(p&lt;0,05)</a:t>
            </a:r>
            <a:r>
              <a:rPr lang="pl" sz="1400" b="1" i="0" u="none" baseline="30000">
                <a:solidFill>
                  <a:schemeClr val="tx1"/>
                </a:solidFill>
                <a:latin typeface="+mn-lt"/>
                <a:cs typeface="Arial" panose="020B0604020202020204" pitchFamily="34" charset="0"/>
              </a:rPr>
              <a:t>a</a:t>
            </a:r>
            <a:endParaRPr lang="pl" sz="1400" dirty="0">
              <a:solidFill>
                <a:schemeClr val="tx1"/>
              </a:solidFill>
              <a:latin typeface="+mn-lt"/>
              <a:cs typeface="Arial" panose="020B0604020202020204" pitchFamily="34" charset="0"/>
            </a:endParaRPr>
          </a:p>
        </p:txBody>
      </p:sp>
      <p:grpSp>
        <p:nvGrpSpPr>
          <p:cNvPr id="62" name="Group 61">
            <a:extLst>
              <a:ext uri="{FF2B5EF4-FFF2-40B4-BE49-F238E27FC236}">
                <a16:creationId xmlns:a16="http://schemas.microsoft.com/office/drawing/2014/main" id="{1B67EED8-AAAA-4B9E-ACB3-5A2308F77FC3}"/>
              </a:ext>
            </a:extLst>
          </p:cNvPr>
          <p:cNvGrpSpPr/>
          <p:nvPr/>
        </p:nvGrpSpPr>
        <p:grpSpPr>
          <a:xfrm>
            <a:off x="10801882" y="-4368"/>
            <a:ext cx="1390650" cy="1521742"/>
            <a:chOff x="10796843" y="-4368"/>
            <a:chExt cx="1390650" cy="1521742"/>
          </a:xfrm>
        </p:grpSpPr>
        <p:sp>
          <p:nvSpPr>
            <p:cNvPr id="63" name="TextBox 62">
              <a:extLst>
                <a:ext uri="{FF2B5EF4-FFF2-40B4-BE49-F238E27FC236}">
                  <a16:creationId xmlns:a16="http://schemas.microsoft.com/office/drawing/2014/main" id="{95001464-5BC4-4E1B-A169-41BA5F9893CB}"/>
                </a:ext>
              </a:extLst>
            </p:cNvPr>
            <p:cNvSpPr txBox="1"/>
            <p:nvPr/>
          </p:nvSpPr>
          <p:spPr>
            <a:xfrm rot="10800000">
              <a:off x="10796843" y="-4368"/>
              <a:ext cx="1390650" cy="1117781"/>
            </a:xfrm>
            <a:prstGeom prst="rect">
              <a:avLst/>
            </a:prstGeom>
            <a:solidFill>
              <a:schemeClr val="accent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835BF10B-EECB-47BB-9766-DD6507A3D870}"/>
                </a:ext>
              </a:extLst>
            </p:cNvPr>
            <p:cNvSpPr txBox="1"/>
            <p:nvPr/>
          </p:nvSpPr>
          <p:spPr>
            <a:xfrm>
              <a:off x="10796843" y="1117264"/>
              <a:ext cx="1390650" cy="400110"/>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solidFill>
                    <a:srgbClr val="7F134C"/>
                  </a:solidFill>
                  <a:effectLst/>
                  <a:uLnTx/>
                  <a:uFillTx/>
                  <a:latin typeface="Arial" panose="020B0604020202020204"/>
                  <a:ea typeface="+mn-ea"/>
                  <a:cs typeface="+mn-cs"/>
                </a:rPr>
                <a:t>Zmiana leków (AER)</a:t>
              </a:r>
            </a:p>
          </p:txBody>
        </p:sp>
      </p:grpSp>
      <p:pic>
        <p:nvPicPr>
          <p:cNvPr id="65" name="Picture 64" descr="home_icon.png">
            <a:hlinkClick r:id="rId8" action="ppaction://hlinksldjump"/>
            <a:extLst>
              <a:ext uri="{FF2B5EF4-FFF2-40B4-BE49-F238E27FC236}">
                <a16:creationId xmlns:a16="http://schemas.microsoft.com/office/drawing/2014/main" id="{3E69AC67-D7D5-45F9-90C5-EE319FE3C210}"/>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16892018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a:extLst>
              <a:ext uri="{FF2B5EF4-FFF2-40B4-BE49-F238E27FC236}">
                <a16:creationId xmlns:a16="http://schemas.microsoft.com/office/drawing/2014/main" id="{4A16D111-DF8F-43F7-9DAA-D197C056A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5"/>
            <a:ext cx="1683127" cy="1025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1" y="6492876"/>
            <a:ext cx="457200" cy="365125"/>
          </a:xfrm>
        </p:spPr>
        <p:txBody>
          <a:bodyPr/>
          <a:lstStyle/>
          <a:p>
            <a:pPr lvl="0" algn="r" rtl="0"/>
            <a:fld id="{CC7432E5-F8E0-41AE-9A6B-AD730338B005}" type="slidenum">
              <a:rPr/>
              <a:pPr lvl="0" algn="r" rtl="0"/>
              <a:t>23</a:t>
            </a:fld>
            <a:endParaRPr lang="pl" noProof="0" dirty="0"/>
          </a:p>
        </p:txBody>
      </p:sp>
      <p:sp>
        <p:nvSpPr>
          <p:cNvPr id="14" name="Text Placeholder 13">
            <a:extLst>
              <a:ext uri="{FF2B5EF4-FFF2-40B4-BE49-F238E27FC236}">
                <a16:creationId xmlns:a16="http://schemas.microsoft.com/office/drawing/2014/main" id="{ED556B82-0FE1-4677-BBA0-488512FADD08}"/>
              </a:ext>
            </a:extLst>
          </p:cNvPr>
          <p:cNvSpPr>
            <a:spLocks noGrp="1"/>
          </p:cNvSpPr>
          <p:nvPr>
            <p:ph type="body" sz="quarter" idx="13"/>
          </p:nvPr>
        </p:nvSpPr>
        <p:spPr>
          <a:xfrm>
            <a:off x="457200" y="5852160"/>
            <a:ext cx="11436182" cy="1005840"/>
          </a:xfrm>
        </p:spPr>
        <p:txBody>
          <a:bodyPr/>
          <a:lstStyle/>
          <a:p>
            <a:pPr algn="l" rtl="0"/>
            <a:r>
              <a:rPr lang="pl" sz="900" b="0" i="0" u="none" baseline="0" dirty="0"/>
              <a:t>Uwaga: </a:t>
            </a:r>
            <a:r>
              <a:rPr lang="pl" sz="900" b="1" i="0" u="none" baseline="0" dirty="0">
                <a:solidFill>
                  <a:srgbClr val="000000"/>
                </a:solidFill>
              </a:rPr>
              <a:t>są to dane obserwacyjne. Skuteczność i bezpieczeństwo stosowania benralizumabu nie zostały ocenione w bezpośrednich badaniach porównawczych z omalizumabem i mepolizumabem. </a:t>
            </a:r>
          </a:p>
          <a:p>
            <a:pPr algn="l" rtl="0"/>
            <a:r>
              <a:rPr lang="pl" sz="900" b="0" i="0" u="none" baseline="0" dirty="0">
                <a:solidFill>
                  <a:srgbClr val="000000"/>
                </a:solidFill>
              </a:rPr>
              <a:t>Data indeksowa została zdefiniowana jako</a:t>
            </a:r>
            <a:r>
              <a:rPr lang="pl" sz="900" b="0" i="0" u="none" baseline="0" dirty="0"/>
              <a:t> </a:t>
            </a:r>
            <a:r>
              <a:rPr lang="pl" sz="900" b="0" i="0" u="none" strike="noStrike" baseline="0" dirty="0"/>
              <a:t>dzień po rozpoczęciu stosowania benralizumabu.</a:t>
            </a:r>
            <a:endParaRPr lang="pl" sz="900" dirty="0">
              <a:solidFill>
                <a:srgbClr val="000000"/>
              </a:solidFill>
            </a:endParaRPr>
          </a:p>
          <a:p>
            <a:pPr algn="l" rtl="0"/>
            <a:r>
              <a:rPr lang="pl" sz="9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AER = odsetek zaostrzeń astmy; n = liczba.</a:t>
            </a:r>
            <a:endParaRPr lang="pl" sz="900" i="1" dirty="0">
              <a:cs typeface="Arial" panose="020B0604020202020204" pitchFamily="34" charset="0"/>
            </a:endParaRPr>
          </a:p>
          <a:p>
            <a:pPr algn="l" rtl="0"/>
            <a:r>
              <a:rPr lang="pl" sz="900" b="0" i="0" u="none" baseline="0" dirty="0"/>
              <a:t>Maselli DJ et al. Plakat przedstawiony podczas Spotkania ACAAI; 4-8 listopada 2021 r.; Nowy Orlean, LA.</a:t>
            </a:r>
          </a:p>
        </p:txBody>
      </p:sp>
      <p:sp>
        <p:nvSpPr>
          <p:cNvPr id="26" name="Content Placeholder 3">
            <a:extLst>
              <a:ext uri="{FF2B5EF4-FFF2-40B4-BE49-F238E27FC236}">
                <a16:creationId xmlns:a16="http://schemas.microsoft.com/office/drawing/2014/main" id="{3928FB75-F6C3-4F6B-8072-57E75541BB25}"/>
              </a:ext>
            </a:extLst>
          </p:cNvPr>
          <p:cNvSpPr txBox="1">
            <a:spLocks/>
          </p:cNvSpPr>
          <p:nvPr/>
        </p:nvSpPr>
        <p:spPr>
          <a:xfrm>
            <a:off x="457200" y="1260475"/>
            <a:ext cx="10918825" cy="4940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 dirty="0"/>
          </a:p>
        </p:txBody>
      </p:sp>
      <p:sp>
        <p:nvSpPr>
          <p:cNvPr id="21" name="Content Placeholder 15">
            <a:extLst>
              <a:ext uri="{FF2B5EF4-FFF2-40B4-BE49-F238E27FC236}">
                <a16:creationId xmlns:a16="http://schemas.microsoft.com/office/drawing/2014/main" id="{0773A94B-8CC7-4F49-81E7-49E4A76C5D4C}"/>
              </a:ext>
            </a:extLst>
          </p:cNvPr>
          <p:cNvSpPr txBox="1">
            <a:spLocks/>
          </p:cNvSpPr>
          <p:nvPr/>
        </p:nvSpPr>
        <p:spPr>
          <a:xfrm>
            <a:off x="499341" y="5785870"/>
            <a:ext cx="10996338" cy="1293358"/>
          </a:xfrm>
          <a:prstGeom prst="rect">
            <a:avLst/>
          </a:prstGeom>
        </p:spPr>
        <p:txBody>
          <a:bodyPr>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 sz="1600" dirty="0"/>
          </a:p>
        </p:txBody>
      </p:sp>
      <p:cxnSp>
        <p:nvCxnSpPr>
          <p:cNvPr id="6" name="Straight Connector 5">
            <a:extLst>
              <a:ext uri="{FF2B5EF4-FFF2-40B4-BE49-F238E27FC236}">
                <a16:creationId xmlns:a16="http://schemas.microsoft.com/office/drawing/2014/main" id="{9B78314D-E40B-421F-95C0-9EEF7F4D3BEE}"/>
              </a:ext>
            </a:extLst>
          </p:cNvPr>
          <p:cNvCxnSpPr>
            <a:cxnSpLocks/>
          </p:cNvCxnSpPr>
          <p:nvPr/>
        </p:nvCxnSpPr>
        <p:spPr>
          <a:xfrm>
            <a:off x="6096000" y="3180013"/>
            <a:ext cx="0" cy="265176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0" name="TextBox 1">
            <a:extLst>
              <a:ext uri="{FF2B5EF4-FFF2-40B4-BE49-F238E27FC236}">
                <a16:creationId xmlns:a16="http://schemas.microsoft.com/office/drawing/2014/main" id="{6CFBD1F0-FB57-4DB7-B302-2F3DAB23F9D0}"/>
              </a:ext>
            </a:extLst>
          </p:cNvPr>
          <p:cNvSpPr txBox="1"/>
          <p:nvPr/>
        </p:nvSpPr>
        <p:spPr>
          <a:xfrm>
            <a:off x="6931159" y="2131814"/>
            <a:ext cx="4962223" cy="307773"/>
          </a:xfrm>
          <a:prstGeom prst="rect">
            <a:avLst/>
          </a:prstGeom>
          <a:ln w="38100">
            <a:noFill/>
          </a:ln>
          <a:extLst>
            <a:ext uri="{91240B29-F687-4F45-9708-019B960494DF}">
              <a14:hiddenLine xmlns:a14="http://schemas.microsoft.com/office/drawing/2010/main" w="38100">
                <a:solidFill>
                  <a:schemeClr val="accent1"/>
                </a:solidFill>
              </a14:hiddenLine>
            </a:ext>
          </a:ex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600" b="1" i="0" u="none" baseline="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Kohorty zmiany leków</a:t>
            </a:r>
          </a:p>
        </p:txBody>
      </p:sp>
      <p:sp>
        <p:nvSpPr>
          <p:cNvPr id="32" name="TextBox 1">
            <a:extLst>
              <a:ext uri="{FF2B5EF4-FFF2-40B4-BE49-F238E27FC236}">
                <a16:creationId xmlns:a16="http://schemas.microsoft.com/office/drawing/2014/main" id="{CCCCC01E-7C45-4AA9-861A-8FDDFC39329A}"/>
              </a:ext>
            </a:extLst>
          </p:cNvPr>
          <p:cNvSpPr txBox="1"/>
          <p:nvPr/>
        </p:nvSpPr>
        <p:spPr>
          <a:xfrm>
            <a:off x="1082842" y="2118607"/>
            <a:ext cx="4698540" cy="307773"/>
          </a:xfrm>
          <a:prstGeom prst="rect">
            <a:avLst/>
          </a:prstGeom>
          <a:ln w="38100">
            <a:noFill/>
          </a:ln>
          <a:extLst>
            <a:ext uri="{91240B29-F687-4F45-9708-019B960494DF}">
              <a14:hiddenLine xmlns:a14="http://schemas.microsoft.com/office/drawing/2010/main" w="38100">
                <a:solidFill>
                  <a:schemeClr val="accent1"/>
                </a:solidFill>
              </a14:hiddenLine>
            </a:ext>
          </a:ex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600" b="1" i="0" u="none" baseline="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Stratyfikacja wg liczby eozynofilów </a:t>
            </a:r>
            <a:br>
              <a:rPr lang="pl" sz="1600" b="1">
                <a:solidFill>
                  <a:schemeClr val="accent1"/>
                </a:solidFill>
                <a:cs typeface="Arial" panose="020B0604020202020204" pitchFamily="34" charset="0"/>
              </a:rPr>
            </a:br>
            <a:endParaRPr lang="pl" sz="1400" b="1" dirty="0">
              <a:solidFill>
                <a:schemeClr val="accent1"/>
              </a:solidFill>
              <a:cs typeface="Arial" panose="020B0604020202020204" pitchFamily="34" charset="0"/>
            </a:endParaRPr>
          </a:p>
        </p:txBody>
      </p:sp>
      <p:grpSp>
        <p:nvGrpSpPr>
          <p:cNvPr id="9" name="Group 8">
            <a:extLst>
              <a:ext uri="{FF2B5EF4-FFF2-40B4-BE49-F238E27FC236}">
                <a16:creationId xmlns:a16="http://schemas.microsoft.com/office/drawing/2014/main" id="{FB29C297-C67F-4BA3-8BCF-A6F36EFAB399}"/>
              </a:ext>
            </a:extLst>
          </p:cNvPr>
          <p:cNvGrpSpPr/>
          <p:nvPr/>
        </p:nvGrpSpPr>
        <p:grpSpPr>
          <a:xfrm>
            <a:off x="3039430" y="2482969"/>
            <a:ext cx="6113140" cy="490353"/>
            <a:chOff x="3182947" y="1839677"/>
            <a:chExt cx="6113140" cy="253735"/>
          </a:xfrm>
        </p:grpSpPr>
        <p:sp>
          <p:nvSpPr>
            <p:cNvPr id="33" name="Rectangle 32">
              <a:extLst>
                <a:ext uri="{FF2B5EF4-FFF2-40B4-BE49-F238E27FC236}">
                  <a16:creationId xmlns:a16="http://schemas.microsoft.com/office/drawing/2014/main" id="{3BBEB561-F741-4536-ADAF-4CC35A6E2CBF}"/>
                </a:ext>
              </a:extLst>
            </p:cNvPr>
            <p:cNvSpPr/>
            <p:nvPr/>
          </p:nvSpPr>
          <p:spPr>
            <a:xfrm>
              <a:off x="3182947" y="1934788"/>
              <a:ext cx="118872" cy="61511"/>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 name="Rectangle 33">
              <a:extLst>
                <a:ext uri="{FF2B5EF4-FFF2-40B4-BE49-F238E27FC236}">
                  <a16:creationId xmlns:a16="http://schemas.microsoft.com/office/drawing/2014/main" id="{B1A78777-AA42-432B-979F-8FE87F54A858}"/>
                </a:ext>
              </a:extLst>
            </p:cNvPr>
            <p:cNvSpPr/>
            <p:nvPr/>
          </p:nvSpPr>
          <p:spPr>
            <a:xfrm>
              <a:off x="6441744" y="1934788"/>
              <a:ext cx="118872" cy="61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35" name="TextBox 1">
              <a:extLst>
                <a:ext uri="{FF2B5EF4-FFF2-40B4-BE49-F238E27FC236}">
                  <a16:creationId xmlns:a16="http://schemas.microsoft.com/office/drawing/2014/main" id="{EE912D4D-6BC9-42ED-8C50-BED07AB17BED}"/>
                </a:ext>
              </a:extLst>
            </p:cNvPr>
            <p:cNvSpPr txBox="1"/>
            <p:nvPr/>
          </p:nvSpPr>
          <p:spPr>
            <a:xfrm>
              <a:off x="3243531" y="1839677"/>
              <a:ext cx="2934371" cy="25373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pl"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 miesięcy</a:t>
              </a:r>
              <a:r>
                <a:rPr lang="pl"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przed rozpoczęciem stosowania benralizumabu </a:t>
              </a:r>
              <a:endParaRPr lang="pl" dirty="0">
                <a:latin typeface="+mn-lt"/>
              </a:endParaRPr>
            </a:p>
          </p:txBody>
        </p:sp>
        <p:sp>
          <p:nvSpPr>
            <p:cNvPr id="37" name="TextBox 1">
              <a:extLst>
                <a:ext uri="{FF2B5EF4-FFF2-40B4-BE49-F238E27FC236}">
                  <a16:creationId xmlns:a16="http://schemas.microsoft.com/office/drawing/2014/main" id="{BB1AF024-0AA1-402D-BA86-74F273EDDAD1}"/>
                </a:ext>
              </a:extLst>
            </p:cNvPr>
            <p:cNvSpPr txBox="1"/>
            <p:nvPr/>
          </p:nvSpPr>
          <p:spPr>
            <a:xfrm>
              <a:off x="6511797" y="1839677"/>
              <a:ext cx="2784290" cy="25373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r>
                <a:rPr lang="pl"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 miesięcy po rozpoczęciu stosowania benralizumabu </a:t>
              </a:r>
              <a:endParaRPr lang="pl" dirty="0">
                <a:latin typeface="+mn-lt"/>
              </a:endParaRPr>
            </a:p>
          </p:txBody>
        </p:sp>
      </p:grpSp>
      <p:sp>
        <p:nvSpPr>
          <p:cNvPr id="22" name="TextBox 21">
            <a:extLst>
              <a:ext uri="{FF2B5EF4-FFF2-40B4-BE49-F238E27FC236}">
                <a16:creationId xmlns:a16="http://schemas.microsoft.com/office/drawing/2014/main" id="{B63C11BA-B1BB-40C0-8D44-3FE1691E378B}"/>
              </a:ext>
            </a:extLst>
          </p:cNvPr>
          <p:cNvSpPr txBox="1"/>
          <p:nvPr/>
        </p:nvSpPr>
        <p:spPr>
          <a:xfrm>
            <a:off x="1997245" y="1437155"/>
            <a:ext cx="9107902" cy="584775"/>
          </a:xfrm>
          <a:prstGeom prst="rect">
            <a:avLst/>
          </a:prstGeom>
          <a:noFill/>
        </p:spPr>
        <p:txBody>
          <a:bodyPr wrap="square">
            <a:spAutoFit/>
          </a:bodyPr>
          <a:lstStyle/>
          <a:p>
            <a:pPr algn="l" rtl="0"/>
            <a:r>
              <a:rPr lang="pl" sz="1600" b="1" i="0" u="none" baseline="0" dirty="0">
                <a:solidFill>
                  <a:schemeClr val="accent2"/>
                </a:solidFill>
              </a:rPr>
              <a:t>W kohortach wg liczebności eozynofilów i zmiany leku zaobserwowano znaczną redukcję częstości zaostrzeń astmy po włączeniu benralizumabu</a:t>
            </a:r>
          </a:p>
        </p:txBody>
      </p:sp>
      <p:pic>
        <p:nvPicPr>
          <p:cNvPr id="39" name="Picture 38" descr="A picture containing lamp, knife, light&#10;&#10;Description automatically generated">
            <a:extLst>
              <a:ext uri="{FF2B5EF4-FFF2-40B4-BE49-F238E27FC236}">
                <a16:creationId xmlns:a16="http://schemas.microsoft.com/office/drawing/2014/main" id="{37581F3E-D229-4ECD-A6BF-D41AE36D4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grpSp>
        <p:nvGrpSpPr>
          <p:cNvPr id="40" name="Group 39">
            <a:extLst>
              <a:ext uri="{FF2B5EF4-FFF2-40B4-BE49-F238E27FC236}">
                <a16:creationId xmlns:a16="http://schemas.microsoft.com/office/drawing/2014/main" id="{70974026-4356-414C-A811-02C59906561A}"/>
              </a:ext>
            </a:extLst>
          </p:cNvPr>
          <p:cNvGrpSpPr/>
          <p:nvPr/>
        </p:nvGrpSpPr>
        <p:grpSpPr>
          <a:xfrm>
            <a:off x="6507226" y="2680639"/>
            <a:ext cx="5324184" cy="3374134"/>
            <a:chOff x="3646656" y="2200908"/>
            <a:chExt cx="3669517" cy="3338997"/>
          </a:xfrm>
        </p:grpSpPr>
        <p:graphicFrame>
          <p:nvGraphicFramePr>
            <p:cNvPr id="41" name="Chart 40">
              <a:extLst>
                <a:ext uri="{FF2B5EF4-FFF2-40B4-BE49-F238E27FC236}">
                  <a16:creationId xmlns:a16="http://schemas.microsoft.com/office/drawing/2014/main" id="{228A3430-0785-4D58-BAF5-3928854115F1}"/>
                </a:ext>
              </a:extLst>
            </p:cNvPr>
            <p:cNvGraphicFramePr/>
            <p:nvPr>
              <p:extLst>
                <p:ext uri="{D42A27DB-BD31-4B8C-83A1-F6EECF244321}">
                  <p14:modId xmlns:p14="http://schemas.microsoft.com/office/powerpoint/2010/main" val="1026519457"/>
                </p:ext>
              </p:extLst>
            </p:nvPr>
          </p:nvGraphicFramePr>
          <p:xfrm>
            <a:off x="3969808" y="2200908"/>
            <a:ext cx="3346365" cy="3338997"/>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1">
              <a:extLst>
                <a:ext uri="{FF2B5EF4-FFF2-40B4-BE49-F238E27FC236}">
                  <a16:creationId xmlns:a16="http://schemas.microsoft.com/office/drawing/2014/main" id="{8A86DBAC-122A-428F-BF9B-B70466E7CC17}"/>
                </a:ext>
              </a:extLst>
            </p:cNvPr>
            <p:cNvSpPr txBox="1"/>
            <p:nvPr/>
          </p:nvSpPr>
          <p:spPr>
            <a:xfrm>
              <a:off x="3646656" y="2456532"/>
              <a:ext cx="292182" cy="2537086"/>
            </a:xfrm>
            <a:prstGeom prst="rect">
              <a:avLst/>
            </a:prstGeom>
          </p:spPr>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AER na pacjentorok</a:t>
              </a:r>
              <a:r>
                <a:rPr lang="pl" sz="1600"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a:t>
              </a:r>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endParaRPr lang="pl" sz="1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AD686FDE-7BE8-4987-AC5C-875EE4AAFAF0}"/>
              </a:ext>
            </a:extLst>
          </p:cNvPr>
          <p:cNvGrpSpPr/>
          <p:nvPr/>
        </p:nvGrpSpPr>
        <p:grpSpPr>
          <a:xfrm>
            <a:off x="457198" y="2674952"/>
            <a:ext cx="5324184" cy="3374134"/>
            <a:chOff x="3646656" y="2200908"/>
            <a:chExt cx="3669517" cy="3338997"/>
          </a:xfrm>
        </p:grpSpPr>
        <p:graphicFrame>
          <p:nvGraphicFramePr>
            <p:cNvPr id="45" name="Chart 44">
              <a:extLst>
                <a:ext uri="{FF2B5EF4-FFF2-40B4-BE49-F238E27FC236}">
                  <a16:creationId xmlns:a16="http://schemas.microsoft.com/office/drawing/2014/main" id="{5FD38011-D8C9-403E-A90F-4E681D95A6AD}"/>
                </a:ext>
              </a:extLst>
            </p:cNvPr>
            <p:cNvGraphicFramePr/>
            <p:nvPr>
              <p:extLst>
                <p:ext uri="{D42A27DB-BD31-4B8C-83A1-F6EECF244321}">
                  <p14:modId xmlns:p14="http://schemas.microsoft.com/office/powerpoint/2010/main" val="3307664962"/>
                </p:ext>
              </p:extLst>
            </p:nvPr>
          </p:nvGraphicFramePr>
          <p:xfrm>
            <a:off x="3969808" y="2200908"/>
            <a:ext cx="3346365" cy="3338997"/>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1">
              <a:extLst>
                <a:ext uri="{FF2B5EF4-FFF2-40B4-BE49-F238E27FC236}">
                  <a16:creationId xmlns:a16="http://schemas.microsoft.com/office/drawing/2014/main" id="{9D3CC25A-3ECA-4A07-9DBB-B4F44BB966E1}"/>
                </a:ext>
              </a:extLst>
            </p:cNvPr>
            <p:cNvSpPr txBox="1"/>
            <p:nvPr/>
          </p:nvSpPr>
          <p:spPr>
            <a:xfrm>
              <a:off x="3646656" y="2456532"/>
              <a:ext cx="292182" cy="2537086"/>
            </a:xfrm>
            <a:prstGeom prst="rect">
              <a:avLst/>
            </a:prstGeom>
          </p:spPr>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AER na pacjentorok</a:t>
              </a:r>
              <a:r>
                <a:rPr lang="pl" sz="1600" b="1" i="0" u="none" baseline="300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a:t>
              </a:r>
              <a:r>
                <a:rPr lang="pl" sz="16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endParaRPr lang="pl" sz="1600" dirty="0">
                <a:latin typeface="Arial" panose="020B0604020202020204" pitchFamily="34" charset="0"/>
                <a:cs typeface="Arial" panose="020B0604020202020204" pitchFamily="34" charset="0"/>
              </a:endParaRPr>
            </a:p>
          </p:txBody>
        </p:sp>
      </p:grpSp>
      <p:sp>
        <p:nvSpPr>
          <p:cNvPr id="47" name="TextBox 1">
            <a:extLst>
              <a:ext uri="{FF2B5EF4-FFF2-40B4-BE49-F238E27FC236}">
                <a16:creationId xmlns:a16="http://schemas.microsoft.com/office/drawing/2014/main" id="{48A3CEEF-DC5B-48AF-B79B-15B4F8E023B9}"/>
              </a:ext>
            </a:extLst>
          </p:cNvPr>
          <p:cNvSpPr txBox="1"/>
          <p:nvPr/>
        </p:nvSpPr>
        <p:spPr>
          <a:xfrm>
            <a:off x="1422958" y="3090700"/>
            <a:ext cx="968617" cy="26120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52%</a:t>
            </a:r>
            <a:r>
              <a:rPr lang="pl" sz="16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sp>
        <p:nvSpPr>
          <p:cNvPr id="48" name="TextBox 1">
            <a:extLst>
              <a:ext uri="{FF2B5EF4-FFF2-40B4-BE49-F238E27FC236}">
                <a16:creationId xmlns:a16="http://schemas.microsoft.com/office/drawing/2014/main" id="{D9CA0876-FF52-4778-8B71-77F012B6BD8F}"/>
              </a:ext>
            </a:extLst>
          </p:cNvPr>
          <p:cNvSpPr txBox="1"/>
          <p:nvPr/>
        </p:nvSpPr>
        <p:spPr>
          <a:xfrm>
            <a:off x="2563933" y="3274565"/>
            <a:ext cx="950994" cy="33036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64%</a:t>
            </a:r>
            <a:r>
              <a:rPr lang="pl" sz="16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sp>
        <p:nvSpPr>
          <p:cNvPr id="49" name="TextBox 1">
            <a:extLst>
              <a:ext uri="{FF2B5EF4-FFF2-40B4-BE49-F238E27FC236}">
                <a16:creationId xmlns:a16="http://schemas.microsoft.com/office/drawing/2014/main" id="{5F6DC726-B616-4844-AF25-F4202211611A}"/>
              </a:ext>
            </a:extLst>
          </p:cNvPr>
          <p:cNvSpPr txBox="1"/>
          <p:nvPr/>
        </p:nvSpPr>
        <p:spPr>
          <a:xfrm>
            <a:off x="3573490" y="3073972"/>
            <a:ext cx="1017273" cy="43009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56%</a:t>
            </a:r>
            <a:r>
              <a:rPr lang="pl" sz="16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sp>
        <p:nvSpPr>
          <p:cNvPr id="50" name="TextBox 1">
            <a:extLst>
              <a:ext uri="{FF2B5EF4-FFF2-40B4-BE49-F238E27FC236}">
                <a16:creationId xmlns:a16="http://schemas.microsoft.com/office/drawing/2014/main" id="{2D0B829C-8191-41E5-ABDE-99E83D870687}"/>
              </a:ext>
            </a:extLst>
          </p:cNvPr>
          <p:cNvSpPr txBox="1"/>
          <p:nvPr/>
        </p:nvSpPr>
        <p:spPr>
          <a:xfrm>
            <a:off x="4722677" y="3262103"/>
            <a:ext cx="944860" cy="43005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64%</a:t>
            </a:r>
            <a:r>
              <a:rPr lang="pl" sz="16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cxnSp>
        <p:nvCxnSpPr>
          <p:cNvPr id="51" name="Connector: Elbow 50">
            <a:extLst>
              <a:ext uri="{FF2B5EF4-FFF2-40B4-BE49-F238E27FC236}">
                <a16:creationId xmlns:a16="http://schemas.microsoft.com/office/drawing/2014/main" id="{8EF06000-EA92-42E5-B3F7-2634B44E5AE8}"/>
              </a:ext>
            </a:extLst>
          </p:cNvPr>
          <p:cNvCxnSpPr>
            <a:cxnSpLocks/>
          </p:cNvCxnSpPr>
          <p:nvPr/>
        </p:nvCxnSpPr>
        <p:spPr>
          <a:xfrm rot="16200000" flipH="1">
            <a:off x="2461287" y="3992085"/>
            <a:ext cx="1097280" cy="45720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20CFED6C-F1AA-49F2-9EE3-2D49DF9DC63A}"/>
              </a:ext>
            </a:extLst>
          </p:cNvPr>
          <p:cNvCxnSpPr>
            <a:cxnSpLocks/>
          </p:cNvCxnSpPr>
          <p:nvPr/>
        </p:nvCxnSpPr>
        <p:spPr>
          <a:xfrm rot="16200000" flipH="1">
            <a:off x="3552369" y="3826543"/>
            <a:ext cx="1051560" cy="45720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F1D238EC-B33F-456D-889B-EE45DDE6C94D}"/>
              </a:ext>
            </a:extLst>
          </p:cNvPr>
          <p:cNvCxnSpPr>
            <a:cxnSpLocks/>
          </p:cNvCxnSpPr>
          <p:nvPr/>
        </p:nvCxnSpPr>
        <p:spPr>
          <a:xfrm rot="16200000" flipH="1">
            <a:off x="4649332" y="4025586"/>
            <a:ext cx="1097280" cy="45720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2FC4649C-9943-4329-A4D0-5E23F6FBD84F}"/>
              </a:ext>
            </a:extLst>
          </p:cNvPr>
          <p:cNvCxnSpPr>
            <a:cxnSpLocks/>
          </p:cNvCxnSpPr>
          <p:nvPr/>
        </p:nvCxnSpPr>
        <p:spPr>
          <a:xfrm rot="16200000" flipH="1">
            <a:off x="1373915" y="3756050"/>
            <a:ext cx="1005840" cy="41148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28601"/>
            <a:ext cx="11277600" cy="800100"/>
          </a:xfrm>
        </p:spPr>
        <p:txBody>
          <a:bodyPr>
            <a:normAutofit/>
          </a:bodyPr>
          <a:lstStyle/>
          <a:p>
            <a:pPr algn="l" rtl="0"/>
            <a:r>
              <a:rPr lang="pl" sz="2500" b="1" i="0" u="none" baseline="0" dirty="0"/>
              <a:t>     ZEPHYR 2:  Benralizumab redukuje częstość zaostrzeń astmy</a:t>
            </a:r>
          </a:p>
        </p:txBody>
      </p:sp>
      <p:cxnSp>
        <p:nvCxnSpPr>
          <p:cNvPr id="55" name="Connector: Elbow 54">
            <a:extLst>
              <a:ext uri="{FF2B5EF4-FFF2-40B4-BE49-F238E27FC236}">
                <a16:creationId xmlns:a16="http://schemas.microsoft.com/office/drawing/2014/main" id="{AE3999CB-C9C3-439D-8DA2-893EDA3875A6}"/>
              </a:ext>
            </a:extLst>
          </p:cNvPr>
          <p:cNvCxnSpPr>
            <a:cxnSpLocks/>
          </p:cNvCxnSpPr>
          <p:nvPr/>
        </p:nvCxnSpPr>
        <p:spPr>
          <a:xfrm rot="16200000" flipH="1">
            <a:off x="7936350" y="3699591"/>
            <a:ext cx="1051560" cy="86868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1">
            <a:extLst>
              <a:ext uri="{FF2B5EF4-FFF2-40B4-BE49-F238E27FC236}">
                <a16:creationId xmlns:a16="http://schemas.microsoft.com/office/drawing/2014/main" id="{558A1524-6C36-4B7B-AB54-7B171EE4859F}"/>
              </a:ext>
            </a:extLst>
          </p:cNvPr>
          <p:cNvSpPr txBox="1"/>
          <p:nvPr/>
        </p:nvSpPr>
        <p:spPr>
          <a:xfrm>
            <a:off x="8087617" y="3111830"/>
            <a:ext cx="1737360" cy="575313"/>
          </a:xfrm>
          <a:prstGeom prst="ellipse">
            <a:avLst/>
          </a:prstGeom>
          <a:solidFill>
            <a:schemeClr val="bg1"/>
          </a:solidFill>
          <a:ln>
            <a:solidFill>
              <a:srgbClr val="2E63AB"/>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62</a:t>
            </a:r>
            <a:r>
              <a:rPr lang="pl" b="1" i="0" u="none" strike="noStrike" baseline="0" dirty="0">
                <a:solidFill>
                  <a:schemeClr val="tx1"/>
                </a:solidFill>
                <a:latin typeface="+mn-lt"/>
                <a:cs typeface="Arial" panose="020B0604020202020204" pitchFamily="34" charset="0"/>
              </a:rPr>
              <a:t>% redukcja </a:t>
            </a:r>
            <a:r>
              <a:rPr lang="pl" b="1" i="0" u="none" baseline="0" dirty="0">
                <a:solidFill>
                  <a:schemeClr val="tx1"/>
                </a:solidFill>
                <a:latin typeface="+mn-lt"/>
                <a:cs typeface="Arial" panose="020B0604020202020204" pitchFamily="34" charset="0"/>
              </a:rPr>
              <a:t>(p&lt;0,001)</a:t>
            </a:r>
          </a:p>
        </p:txBody>
      </p:sp>
      <p:cxnSp>
        <p:nvCxnSpPr>
          <p:cNvPr id="57" name="Connector: Elbow 56">
            <a:extLst>
              <a:ext uri="{FF2B5EF4-FFF2-40B4-BE49-F238E27FC236}">
                <a16:creationId xmlns:a16="http://schemas.microsoft.com/office/drawing/2014/main" id="{5F91ACFB-7E06-4FCF-8C74-1815BCD5AAA5}"/>
              </a:ext>
            </a:extLst>
          </p:cNvPr>
          <p:cNvCxnSpPr>
            <a:cxnSpLocks/>
          </p:cNvCxnSpPr>
          <p:nvPr/>
        </p:nvCxnSpPr>
        <p:spPr>
          <a:xfrm rot="16200000" flipH="1">
            <a:off x="10158970" y="3424499"/>
            <a:ext cx="1051560" cy="86868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1">
            <a:extLst>
              <a:ext uri="{FF2B5EF4-FFF2-40B4-BE49-F238E27FC236}">
                <a16:creationId xmlns:a16="http://schemas.microsoft.com/office/drawing/2014/main" id="{FAC04880-AAA5-482C-AFF8-0BEFAC5F024B}"/>
              </a:ext>
            </a:extLst>
          </p:cNvPr>
          <p:cNvSpPr txBox="1"/>
          <p:nvPr/>
        </p:nvSpPr>
        <p:spPr>
          <a:xfrm>
            <a:off x="10248127" y="2824174"/>
            <a:ext cx="1755648" cy="575313"/>
          </a:xfrm>
          <a:prstGeom prst="ellipse">
            <a:avLst/>
          </a:prstGeom>
          <a:solidFill>
            <a:schemeClr val="bg1"/>
          </a:solidFill>
          <a:ln>
            <a:solidFill>
              <a:srgbClr val="2E63AB"/>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b="1" i="0" u="none" strike="noStrike" baseline="0" dirty="0">
                <a:solidFill>
                  <a:schemeClr val="tx1"/>
                </a:solidFill>
                <a:latin typeface="+mn-lt"/>
                <a:cs typeface="Arial" panose="020B0604020202020204" pitchFamily="34" charset="0"/>
              </a:rPr>
              <a:t>53% redukcji</a:t>
            </a:r>
            <a:br>
              <a:rPr lang="pl" b="1" i="0" u="none" strike="noStrike" dirty="0">
                <a:solidFill>
                  <a:schemeClr val="tx1"/>
                </a:solidFill>
                <a:latin typeface="+mn-lt"/>
                <a:cs typeface="Arial" panose="020B0604020202020204" pitchFamily="34" charset="0"/>
              </a:rPr>
            </a:br>
            <a:r>
              <a:rPr lang="pl" b="1" i="0" u="none" baseline="0" dirty="0">
                <a:solidFill>
                  <a:schemeClr val="tx1"/>
                </a:solidFill>
                <a:latin typeface="+mn-lt"/>
                <a:cs typeface="Arial" panose="020B0604020202020204" pitchFamily="34" charset="0"/>
              </a:rPr>
              <a:t>(p&lt;0,001)</a:t>
            </a:r>
          </a:p>
        </p:txBody>
      </p:sp>
      <p:pic>
        <p:nvPicPr>
          <p:cNvPr id="60" name="Picture 2">
            <a:extLst>
              <a:ext uri="{FF2B5EF4-FFF2-40B4-BE49-F238E27FC236}">
                <a16:creationId xmlns:a16="http://schemas.microsoft.com/office/drawing/2014/main" id="{81C764B1-3D79-4708-8E87-A46C8D780EA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1044" y="1411788"/>
            <a:ext cx="564411" cy="451529"/>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7C8DFEF0-B581-46A4-9F5D-5DE9E6C4AA87}"/>
              </a:ext>
            </a:extLst>
          </p:cNvPr>
          <p:cNvSpPr txBox="1"/>
          <p:nvPr/>
        </p:nvSpPr>
        <p:spPr>
          <a:xfrm>
            <a:off x="2200786" y="2943581"/>
            <a:ext cx="3225785" cy="246221"/>
          </a:xfrm>
          <a:prstGeom prst="rect">
            <a:avLst/>
          </a:prstGeom>
          <a:noFill/>
        </p:spPr>
        <p:txBody>
          <a:bodyPr wrap="square">
            <a:spAutoFit/>
          </a:bodyPr>
          <a:lstStyle/>
          <a:p>
            <a:pPr algn="l" rtl="0"/>
            <a:r>
              <a:rPr lang="pl" sz="1000" b="1" i="0" u="none" baseline="0" dirty="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(p&lt;0,001 dla wszystkich poziomów eozynofilów)</a:t>
            </a:r>
            <a:endParaRPr lang="pl" sz="1000" dirty="0"/>
          </a:p>
        </p:txBody>
      </p:sp>
      <p:grpSp>
        <p:nvGrpSpPr>
          <p:cNvPr id="62" name="Group 61">
            <a:extLst>
              <a:ext uri="{FF2B5EF4-FFF2-40B4-BE49-F238E27FC236}">
                <a16:creationId xmlns:a16="http://schemas.microsoft.com/office/drawing/2014/main" id="{C5B117BA-C312-49FF-9EAE-B9E57EB26B9C}"/>
              </a:ext>
            </a:extLst>
          </p:cNvPr>
          <p:cNvGrpSpPr/>
          <p:nvPr/>
        </p:nvGrpSpPr>
        <p:grpSpPr>
          <a:xfrm>
            <a:off x="10801882" y="-4368"/>
            <a:ext cx="1390650" cy="1460187"/>
            <a:chOff x="10796843" y="-4368"/>
            <a:chExt cx="1390650" cy="1460187"/>
          </a:xfrm>
        </p:grpSpPr>
        <p:sp>
          <p:nvSpPr>
            <p:cNvPr id="63" name="TextBox 62">
              <a:extLst>
                <a:ext uri="{FF2B5EF4-FFF2-40B4-BE49-F238E27FC236}">
                  <a16:creationId xmlns:a16="http://schemas.microsoft.com/office/drawing/2014/main" id="{3F2F74B8-5647-451D-8592-E188D8790839}"/>
                </a:ext>
              </a:extLst>
            </p:cNvPr>
            <p:cNvSpPr txBox="1"/>
            <p:nvPr/>
          </p:nvSpPr>
          <p:spPr>
            <a:xfrm rot="10800000">
              <a:off x="10796843" y="-4368"/>
              <a:ext cx="1390650" cy="1117781"/>
            </a:xfrm>
            <a:prstGeom prst="rect">
              <a:avLst/>
            </a:prstGeom>
            <a:solidFill>
              <a:schemeClr val="accent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AF2592ED-F0FA-466E-B85B-2DE5F1EC95A1}"/>
                </a:ext>
              </a:extLst>
            </p:cNvPr>
            <p:cNvSpPr txBox="1"/>
            <p:nvPr/>
          </p:nvSpPr>
          <p:spPr>
            <a:xfrm>
              <a:off x="10796843" y="1178820"/>
              <a:ext cx="1390650" cy="276999"/>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AER</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65" name="Picture 64" descr="home_icon.png">
            <a:hlinkClick r:id="rId8" action="ppaction://hlinksldjump"/>
            <a:extLst>
              <a:ext uri="{FF2B5EF4-FFF2-40B4-BE49-F238E27FC236}">
                <a16:creationId xmlns:a16="http://schemas.microsoft.com/office/drawing/2014/main" id="{8293EEA3-A89D-42D9-A761-C2D6F9F4C5A1}"/>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41876917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a:extLst>
              <a:ext uri="{FF2B5EF4-FFF2-40B4-BE49-F238E27FC236}">
                <a16:creationId xmlns:a16="http://schemas.microsoft.com/office/drawing/2014/main" id="{4A16D111-DF8F-43F7-9DAA-D197C056A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5"/>
            <a:ext cx="1683127" cy="10252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1" y="6492876"/>
            <a:ext cx="457200" cy="365125"/>
          </a:xfrm>
        </p:spPr>
        <p:txBody>
          <a:bodyPr/>
          <a:lstStyle/>
          <a:p>
            <a:pPr lvl="0" algn="r" rtl="0"/>
            <a:fld id="{CC7432E5-F8E0-41AE-9A6B-AD730338B005}" type="slidenum">
              <a:rPr/>
              <a:pPr lvl="0" algn="r" rtl="0"/>
              <a:t>24</a:t>
            </a:fld>
            <a:endParaRPr lang="pl" noProof="0" dirty="0"/>
          </a:p>
        </p:txBody>
      </p:sp>
      <p:sp>
        <p:nvSpPr>
          <p:cNvPr id="14" name="Text Placeholder 13">
            <a:extLst>
              <a:ext uri="{FF2B5EF4-FFF2-40B4-BE49-F238E27FC236}">
                <a16:creationId xmlns:a16="http://schemas.microsoft.com/office/drawing/2014/main" id="{ED556B82-0FE1-4677-BBA0-488512FADD08}"/>
              </a:ext>
            </a:extLst>
          </p:cNvPr>
          <p:cNvSpPr>
            <a:spLocks noGrp="1"/>
          </p:cNvSpPr>
          <p:nvPr>
            <p:ph type="body" sz="quarter" idx="13"/>
          </p:nvPr>
        </p:nvSpPr>
        <p:spPr>
          <a:xfrm>
            <a:off x="457199" y="5852160"/>
            <a:ext cx="10918823" cy="1005840"/>
          </a:xfrm>
        </p:spPr>
        <p:txBody>
          <a:bodyPr/>
          <a:lstStyle/>
          <a:p>
            <a:pPr algn="l" rtl="0"/>
            <a:r>
              <a:rPr lang="pl" sz="900" b="0" i="0" u="none" baseline="0" dirty="0"/>
              <a:t>Uwaga: </a:t>
            </a:r>
            <a:r>
              <a:rPr lang="pl" sz="900" b="1" i="0" u="none" baseline="0" dirty="0">
                <a:solidFill>
                  <a:srgbClr val="000000"/>
                </a:solidFill>
              </a:rPr>
              <a:t>są to dane obserwacyjne. Skuteczność i bezpieczeństwo stosowania benralizumabu nie zostały ocenione w bezpośrednich badaniach porównawczych z omalizumabem i mepolizumabem. </a:t>
            </a:r>
          </a:p>
          <a:p>
            <a:pPr algn="l" rtl="0"/>
            <a:r>
              <a:rPr lang="pl" sz="900" b="0" i="0" u="none" baseline="0" dirty="0">
                <a:solidFill>
                  <a:srgbClr val="000000"/>
                </a:solidFill>
              </a:rPr>
              <a:t>Data indeksowa została zdefiniowana jako</a:t>
            </a:r>
            <a:r>
              <a:rPr lang="pl" sz="900" b="0" i="0" u="none" baseline="0" dirty="0"/>
              <a:t> </a:t>
            </a:r>
            <a:r>
              <a:rPr lang="pl" sz="900" b="0" i="0" u="none" strike="noStrike" baseline="0" dirty="0"/>
              <a:t>dzień po rozpoczęciu stosowania benralizumabu.</a:t>
            </a:r>
            <a:endParaRPr lang="pl" sz="900" b="1" dirty="0">
              <a:solidFill>
                <a:srgbClr val="000000"/>
              </a:solidFill>
            </a:endParaRPr>
          </a:p>
          <a:p>
            <a:pPr algn="l" rtl="0"/>
            <a:r>
              <a:rPr lang="pl" sz="9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 = liczba; </a:t>
            </a:r>
            <a:r>
              <a:rPr lang="pl" sz="9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dGKS</a:t>
            </a:r>
            <a:r>
              <a:rPr lang="pl" sz="9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 kortykosteroidy doustne.</a:t>
            </a:r>
            <a:endParaRPr lang="pl" sz="900" i="1" dirty="0">
              <a:cs typeface="Arial" panose="020B0604020202020204" pitchFamily="34" charset="0"/>
            </a:endParaRPr>
          </a:p>
          <a:p>
            <a:pPr algn="l" rtl="0"/>
            <a:r>
              <a:rPr lang="pl" sz="900" b="0" i="0" u="none" baseline="0" dirty="0"/>
              <a:t>Maselli DJ et al. Plakat przedstawiony podczas Spotkania ACAAI; 4-8 listopada 2021 r.; Nowy Orlean, LA.</a:t>
            </a:r>
          </a:p>
        </p:txBody>
      </p:sp>
      <p:sp>
        <p:nvSpPr>
          <p:cNvPr id="26" name="Content Placeholder 3">
            <a:extLst>
              <a:ext uri="{FF2B5EF4-FFF2-40B4-BE49-F238E27FC236}">
                <a16:creationId xmlns:a16="http://schemas.microsoft.com/office/drawing/2014/main" id="{3928FB75-F6C3-4F6B-8072-57E75541BB25}"/>
              </a:ext>
            </a:extLst>
          </p:cNvPr>
          <p:cNvSpPr txBox="1">
            <a:spLocks/>
          </p:cNvSpPr>
          <p:nvPr/>
        </p:nvSpPr>
        <p:spPr>
          <a:xfrm>
            <a:off x="457200" y="1260475"/>
            <a:ext cx="10918825" cy="4940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 dirty="0"/>
          </a:p>
        </p:txBody>
      </p:sp>
      <p:sp>
        <p:nvSpPr>
          <p:cNvPr id="21" name="Content Placeholder 15">
            <a:extLst>
              <a:ext uri="{FF2B5EF4-FFF2-40B4-BE49-F238E27FC236}">
                <a16:creationId xmlns:a16="http://schemas.microsoft.com/office/drawing/2014/main" id="{0773A94B-8CC7-4F49-81E7-49E4A76C5D4C}"/>
              </a:ext>
            </a:extLst>
          </p:cNvPr>
          <p:cNvSpPr txBox="1">
            <a:spLocks/>
          </p:cNvSpPr>
          <p:nvPr/>
        </p:nvSpPr>
        <p:spPr>
          <a:xfrm>
            <a:off x="499341" y="5785870"/>
            <a:ext cx="10996338" cy="1293358"/>
          </a:xfrm>
          <a:prstGeom prst="rect">
            <a:avLst/>
          </a:prstGeom>
        </p:spPr>
        <p:txBody>
          <a:bodyPr>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 sz="1600" dirty="0"/>
          </a:p>
        </p:txBody>
      </p:sp>
      <p:cxnSp>
        <p:nvCxnSpPr>
          <p:cNvPr id="6" name="Straight Connector 5">
            <a:extLst>
              <a:ext uri="{FF2B5EF4-FFF2-40B4-BE49-F238E27FC236}">
                <a16:creationId xmlns:a16="http://schemas.microsoft.com/office/drawing/2014/main" id="{9B78314D-E40B-421F-95C0-9EEF7F4D3BEE}"/>
              </a:ext>
            </a:extLst>
          </p:cNvPr>
          <p:cNvCxnSpPr>
            <a:cxnSpLocks/>
          </p:cNvCxnSpPr>
          <p:nvPr/>
        </p:nvCxnSpPr>
        <p:spPr>
          <a:xfrm>
            <a:off x="6096000" y="3180013"/>
            <a:ext cx="0" cy="265176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0" name="TextBox 1">
            <a:extLst>
              <a:ext uri="{FF2B5EF4-FFF2-40B4-BE49-F238E27FC236}">
                <a16:creationId xmlns:a16="http://schemas.microsoft.com/office/drawing/2014/main" id="{6CFBD1F0-FB57-4DB7-B302-2F3DAB23F9D0}"/>
              </a:ext>
            </a:extLst>
          </p:cNvPr>
          <p:cNvSpPr txBox="1"/>
          <p:nvPr/>
        </p:nvSpPr>
        <p:spPr>
          <a:xfrm>
            <a:off x="6931159" y="2023527"/>
            <a:ext cx="4962223" cy="307773"/>
          </a:xfrm>
          <a:prstGeom prst="rect">
            <a:avLst/>
          </a:prstGeom>
          <a:ln w="38100">
            <a:noFill/>
          </a:ln>
          <a:extLst>
            <a:ext uri="{91240B29-F687-4F45-9708-019B960494DF}">
              <a14:hiddenLine xmlns:a14="http://schemas.microsoft.com/office/drawing/2010/main" w="38100">
                <a:solidFill>
                  <a:schemeClr val="accent1"/>
                </a:solidFill>
              </a14:hiddenLine>
            </a:ext>
          </a:ex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600" b="1" i="0" u="none" baseline="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Kohorty zmiany leków</a:t>
            </a:r>
          </a:p>
        </p:txBody>
      </p:sp>
      <p:sp>
        <p:nvSpPr>
          <p:cNvPr id="32" name="TextBox 1">
            <a:extLst>
              <a:ext uri="{FF2B5EF4-FFF2-40B4-BE49-F238E27FC236}">
                <a16:creationId xmlns:a16="http://schemas.microsoft.com/office/drawing/2014/main" id="{CCCCC01E-7C45-4AA9-861A-8FDDFC39329A}"/>
              </a:ext>
            </a:extLst>
          </p:cNvPr>
          <p:cNvSpPr txBox="1"/>
          <p:nvPr/>
        </p:nvSpPr>
        <p:spPr>
          <a:xfrm>
            <a:off x="1082842" y="2010320"/>
            <a:ext cx="4698540" cy="307773"/>
          </a:xfrm>
          <a:prstGeom prst="rect">
            <a:avLst/>
          </a:prstGeom>
          <a:ln w="38100">
            <a:noFill/>
          </a:ln>
          <a:extLst>
            <a:ext uri="{91240B29-F687-4F45-9708-019B960494DF}">
              <a14:hiddenLine xmlns:a14="http://schemas.microsoft.com/office/drawing/2010/main" w="38100">
                <a:solidFill>
                  <a:schemeClr val="accent1"/>
                </a:solidFill>
              </a14:hiddenLine>
            </a:ext>
          </a:ex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600" b="1" i="0" u="none" baseline="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Stratyfikacja wg liczby eozynofilów </a:t>
            </a:r>
            <a:br>
              <a:rPr lang="pl" sz="1600" b="1">
                <a:solidFill>
                  <a:schemeClr val="accent1"/>
                </a:solidFill>
                <a:cs typeface="Arial" panose="020B0604020202020204" pitchFamily="34" charset="0"/>
              </a:rPr>
            </a:br>
            <a:endParaRPr lang="pl" sz="1400" b="1" dirty="0">
              <a:solidFill>
                <a:schemeClr val="accent1"/>
              </a:solidFill>
              <a:cs typeface="Arial" panose="020B0604020202020204" pitchFamily="34" charset="0"/>
            </a:endParaRPr>
          </a:p>
        </p:txBody>
      </p:sp>
      <p:grpSp>
        <p:nvGrpSpPr>
          <p:cNvPr id="9" name="Group 8">
            <a:extLst>
              <a:ext uri="{FF2B5EF4-FFF2-40B4-BE49-F238E27FC236}">
                <a16:creationId xmlns:a16="http://schemas.microsoft.com/office/drawing/2014/main" id="{FB29C297-C67F-4BA3-8BCF-A6F36EFAB399}"/>
              </a:ext>
            </a:extLst>
          </p:cNvPr>
          <p:cNvGrpSpPr/>
          <p:nvPr/>
        </p:nvGrpSpPr>
        <p:grpSpPr>
          <a:xfrm>
            <a:off x="3821779" y="2352854"/>
            <a:ext cx="5829184" cy="490353"/>
            <a:chOff x="3182947" y="1839677"/>
            <a:chExt cx="5829184" cy="253735"/>
          </a:xfrm>
        </p:grpSpPr>
        <p:sp>
          <p:nvSpPr>
            <p:cNvPr id="33" name="Rectangle 32">
              <a:extLst>
                <a:ext uri="{FF2B5EF4-FFF2-40B4-BE49-F238E27FC236}">
                  <a16:creationId xmlns:a16="http://schemas.microsoft.com/office/drawing/2014/main" id="{3BBEB561-F741-4536-ADAF-4CC35A6E2CBF}"/>
                </a:ext>
              </a:extLst>
            </p:cNvPr>
            <p:cNvSpPr/>
            <p:nvPr/>
          </p:nvSpPr>
          <p:spPr>
            <a:xfrm>
              <a:off x="3182947" y="1934788"/>
              <a:ext cx="118872" cy="61511"/>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 name="Rectangle 33">
              <a:extLst>
                <a:ext uri="{FF2B5EF4-FFF2-40B4-BE49-F238E27FC236}">
                  <a16:creationId xmlns:a16="http://schemas.microsoft.com/office/drawing/2014/main" id="{B1A78777-AA42-432B-979F-8FE87F54A858}"/>
                </a:ext>
              </a:extLst>
            </p:cNvPr>
            <p:cNvSpPr/>
            <p:nvPr/>
          </p:nvSpPr>
          <p:spPr>
            <a:xfrm>
              <a:off x="6144512" y="1934788"/>
              <a:ext cx="118872" cy="61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a:p>
          </p:txBody>
        </p:sp>
        <p:sp>
          <p:nvSpPr>
            <p:cNvPr id="35" name="TextBox 1">
              <a:extLst>
                <a:ext uri="{FF2B5EF4-FFF2-40B4-BE49-F238E27FC236}">
                  <a16:creationId xmlns:a16="http://schemas.microsoft.com/office/drawing/2014/main" id="{EE912D4D-6BC9-42ED-8C50-BED07AB17BED}"/>
                </a:ext>
              </a:extLst>
            </p:cNvPr>
            <p:cNvSpPr txBox="1"/>
            <p:nvPr/>
          </p:nvSpPr>
          <p:spPr>
            <a:xfrm>
              <a:off x="3243531" y="1839677"/>
              <a:ext cx="2934371" cy="25373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pl"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 miesięcy przed okresem indeksowym</a:t>
              </a:r>
              <a:endParaRPr lang="pl" dirty="0">
                <a:latin typeface="+mn-lt"/>
              </a:endParaRPr>
            </a:p>
          </p:txBody>
        </p:sp>
        <p:sp>
          <p:nvSpPr>
            <p:cNvPr id="37" name="TextBox 1">
              <a:extLst>
                <a:ext uri="{FF2B5EF4-FFF2-40B4-BE49-F238E27FC236}">
                  <a16:creationId xmlns:a16="http://schemas.microsoft.com/office/drawing/2014/main" id="{BB1AF024-0AA1-402D-BA86-74F273EDDAD1}"/>
                </a:ext>
              </a:extLst>
            </p:cNvPr>
            <p:cNvSpPr txBox="1"/>
            <p:nvPr/>
          </p:nvSpPr>
          <p:spPr>
            <a:xfrm>
              <a:off x="5972152" y="1839677"/>
              <a:ext cx="3039979" cy="25373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b="1" i="0" u="none" strike="noStrik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 miesięcy po okresie indeksowym</a:t>
              </a:r>
              <a:endParaRPr lang="pl" dirty="0">
                <a:latin typeface="+mn-lt"/>
              </a:endParaRPr>
            </a:p>
          </p:txBody>
        </p:sp>
      </p:grpSp>
      <p:sp>
        <p:nvSpPr>
          <p:cNvPr id="22" name="TextBox 21">
            <a:extLst>
              <a:ext uri="{FF2B5EF4-FFF2-40B4-BE49-F238E27FC236}">
                <a16:creationId xmlns:a16="http://schemas.microsoft.com/office/drawing/2014/main" id="{B63C11BA-B1BB-40C0-8D44-3FE1691E378B}"/>
              </a:ext>
            </a:extLst>
          </p:cNvPr>
          <p:cNvSpPr txBox="1"/>
          <p:nvPr/>
        </p:nvSpPr>
        <p:spPr>
          <a:xfrm>
            <a:off x="1985213" y="1352931"/>
            <a:ext cx="9601197" cy="584775"/>
          </a:xfrm>
          <a:prstGeom prst="rect">
            <a:avLst/>
          </a:prstGeom>
          <a:noFill/>
        </p:spPr>
        <p:txBody>
          <a:bodyPr wrap="square">
            <a:spAutoFit/>
          </a:bodyPr>
          <a:lstStyle/>
          <a:p>
            <a:pPr algn="l" rtl="0"/>
            <a:r>
              <a:rPr lang="pl" sz="1600" b="1" i="0" u="none" baseline="0" dirty="0">
                <a:solidFill>
                  <a:schemeClr val="accent2"/>
                </a:solidFill>
              </a:rPr>
              <a:t>W kohortach eozynofilów i zmiany leku zaobserwowano znaczne zmniejszenie odsetka stosowania </a:t>
            </a:r>
            <a:r>
              <a:rPr lang="pl" sz="1600" b="1" dirty="0">
                <a:solidFill>
                  <a:schemeClr val="accent2"/>
                </a:solidFill>
              </a:rPr>
              <a:t>dGKS</a:t>
            </a:r>
            <a:r>
              <a:rPr lang="pl" sz="1600" b="1" i="0" u="none" baseline="0" dirty="0">
                <a:solidFill>
                  <a:schemeClr val="accent2"/>
                </a:solidFill>
              </a:rPr>
              <a:t> po włączeniu benralizumabu</a:t>
            </a:r>
          </a:p>
        </p:txBody>
      </p:sp>
      <p:pic>
        <p:nvPicPr>
          <p:cNvPr id="39" name="Picture 38" descr="A picture containing lamp, knife, light&#10;&#10;Description automatically generated">
            <a:extLst>
              <a:ext uri="{FF2B5EF4-FFF2-40B4-BE49-F238E27FC236}">
                <a16:creationId xmlns:a16="http://schemas.microsoft.com/office/drawing/2014/main" id="{37581F3E-D229-4ECD-A6BF-D41AE36D4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graphicFrame>
        <p:nvGraphicFramePr>
          <p:cNvPr id="41" name="Chart 40">
            <a:extLst>
              <a:ext uri="{FF2B5EF4-FFF2-40B4-BE49-F238E27FC236}">
                <a16:creationId xmlns:a16="http://schemas.microsoft.com/office/drawing/2014/main" id="{228A3430-0785-4D58-BAF5-3928854115F1}"/>
              </a:ext>
            </a:extLst>
          </p:cNvPr>
          <p:cNvGraphicFramePr/>
          <p:nvPr>
            <p:extLst>
              <p:ext uri="{D42A27DB-BD31-4B8C-83A1-F6EECF244321}">
                <p14:modId xmlns:p14="http://schemas.microsoft.com/office/powerpoint/2010/main" val="1344180005"/>
              </p:ext>
            </p:extLst>
          </p:nvPr>
        </p:nvGraphicFramePr>
        <p:xfrm>
          <a:off x="6976094" y="2680639"/>
          <a:ext cx="4855316" cy="3374134"/>
        </p:xfrm>
        <a:graphic>
          <a:graphicData uri="http://schemas.openxmlformats.org/drawingml/2006/chart">
            <c:chart xmlns:c="http://schemas.openxmlformats.org/drawingml/2006/chart" xmlns:r="http://schemas.openxmlformats.org/officeDocument/2006/relationships" r:id="rId5"/>
          </a:graphicData>
        </a:graphic>
      </p:graphicFrame>
      <p:grpSp>
        <p:nvGrpSpPr>
          <p:cNvPr id="43" name="Group 42">
            <a:extLst>
              <a:ext uri="{FF2B5EF4-FFF2-40B4-BE49-F238E27FC236}">
                <a16:creationId xmlns:a16="http://schemas.microsoft.com/office/drawing/2014/main" id="{AD686FDE-7BE8-4987-AC5C-875EE4AAFAF0}"/>
              </a:ext>
            </a:extLst>
          </p:cNvPr>
          <p:cNvGrpSpPr/>
          <p:nvPr/>
        </p:nvGrpSpPr>
        <p:grpSpPr>
          <a:xfrm>
            <a:off x="553268" y="2674952"/>
            <a:ext cx="5228114" cy="3374134"/>
            <a:chOff x="3712869" y="2200908"/>
            <a:chExt cx="3603304" cy="3338997"/>
          </a:xfrm>
        </p:grpSpPr>
        <p:graphicFrame>
          <p:nvGraphicFramePr>
            <p:cNvPr id="45" name="Chart 44">
              <a:extLst>
                <a:ext uri="{FF2B5EF4-FFF2-40B4-BE49-F238E27FC236}">
                  <a16:creationId xmlns:a16="http://schemas.microsoft.com/office/drawing/2014/main" id="{5FD38011-D8C9-403E-A90F-4E681D95A6AD}"/>
                </a:ext>
              </a:extLst>
            </p:cNvPr>
            <p:cNvGraphicFramePr/>
            <p:nvPr>
              <p:extLst>
                <p:ext uri="{D42A27DB-BD31-4B8C-83A1-F6EECF244321}">
                  <p14:modId xmlns:p14="http://schemas.microsoft.com/office/powerpoint/2010/main" val="474938364"/>
                </p:ext>
              </p:extLst>
            </p:nvPr>
          </p:nvGraphicFramePr>
          <p:xfrm>
            <a:off x="3969808" y="2200908"/>
            <a:ext cx="3346365" cy="3338997"/>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1">
              <a:extLst>
                <a:ext uri="{FF2B5EF4-FFF2-40B4-BE49-F238E27FC236}">
                  <a16:creationId xmlns:a16="http://schemas.microsoft.com/office/drawing/2014/main" id="{9D3CC25A-3ECA-4A07-9DBB-B4F44BB966E1}"/>
                </a:ext>
              </a:extLst>
            </p:cNvPr>
            <p:cNvSpPr txBox="1"/>
            <p:nvPr/>
          </p:nvSpPr>
          <p:spPr>
            <a:xfrm>
              <a:off x="3712869" y="2336416"/>
              <a:ext cx="292182" cy="2804976"/>
            </a:xfrm>
            <a:prstGeom prst="rect">
              <a:avLst/>
            </a:prstGeom>
          </p:spPr>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Pacjenci wymagający stosowania dGKS, %</a:t>
              </a:r>
            </a:p>
          </p:txBody>
        </p:sp>
      </p:grpSp>
      <p:sp>
        <p:nvSpPr>
          <p:cNvPr id="47" name="TextBox 1">
            <a:extLst>
              <a:ext uri="{FF2B5EF4-FFF2-40B4-BE49-F238E27FC236}">
                <a16:creationId xmlns:a16="http://schemas.microsoft.com/office/drawing/2014/main" id="{48A3CEEF-DC5B-48AF-B79B-15B4F8E023B9}"/>
              </a:ext>
            </a:extLst>
          </p:cNvPr>
          <p:cNvSpPr txBox="1"/>
          <p:nvPr/>
        </p:nvSpPr>
        <p:spPr>
          <a:xfrm>
            <a:off x="1494558" y="2925518"/>
            <a:ext cx="968617" cy="26120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28</a:t>
            </a:r>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l" sz="16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sp>
        <p:nvSpPr>
          <p:cNvPr id="48" name="TextBox 1">
            <a:extLst>
              <a:ext uri="{FF2B5EF4-FFF2-40B4-BE49-F238E27FC236}">
                <a16:creationId xmlns:a16="http://schemas.microsoft.com/office/drawing/2014/main" id="{D9CA0876-FF52-4778-8B71-77F012B6BD8F}"/>
              </a:ext>
            </a:extLst>
          </p:cNvPr>
          <p:cNvSpPr txBox="1"/>
          <p:nvPr/>
        </p:nvSpPr>
        <p:spPr>
          <a:xfrm>
            <a:off x="2608452" y="3021545"/>
            <a:ext cx="950994" cy="33036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40 </a:t>
            </a:r>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l" sz="16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sp>
        <p:nvSpPr>
          <p:cNvPr id="49" name="TextBox 1">
            <a:extLst>
              <a:ext uri="{FF2B5EF4-FFF2-40B4-BE49-F238E27FC236}">
                <a16:creationId xmlns:a16="http://schemas.microsoft.com/office/drawing/2014/main" id="{5F6DC726-B616-4844-AF25-F4202211611A}"/>
              </a:ext>
            </a:extLst>
          </p:cNvPr>
          <p:cNvSpPr txBox="1"/>
          <p:nvPr/>
        </p:nvSpPr>
        <p:spPr>
          <a:xfrm>
            <a:off x="3632677" y="2954842"/>
            <a:ext cx="1017273" cy="43009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27 </a:t>
            </a:r>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l" sz="16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sp>
        <p:nvSpPr>
          <p:cNvPr id="50" name="TextBox 1">
            <a:extLst>
              <a:ext uri="{FF2B5EF4-FFF2-40B4-BE49-F238E27FC236}">
                <a16:creationId xmlns:a16="http://schemas.microsoft.com/office/drawing/2014/main" id="{2D0B829C-8191-41E5-ABDE-99E83D870687}"/>
              </a:ext>
            </a:extLst>
          </p:cNvPr>
          <p:cNvSpPr txBox="1"/>
          <p:nvPr/>
        </p:nvSpPr>
        <p:spPr>
          <a:xfrm>
            <a:off x="4769402" y="2944506"/>
            <a:ext cx="944860" cy="43005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sz="12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45 </a:t>
            </a:r>
            <a:r>
              <a:rPr lang="pl" sz="1200" b="1" i="0" u="none" strike="noStrik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l" sz="1600" b="1" i="0" u="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pl" sz="1600" b="1" dirty="0">
              <a:latin typeface="Arial" panose="020B0604020202020204" pitchFamily="34" charset="0"/>
              <a:cs typeface="Arial" panose="020B0604020202020204" pitchFamily="34" charset="0"/>
            </a:endParaRPr>
          </a:p>
        </p:txBody>
      </p:sp>
      <p:cxnSp>
        <p:nvCxnSpPr>
          <p:cNvPr id="51" name="Connector: Elbow 50">
            <a:extLst>
              <a:ext uri="{FF2B5EF4-FFF2-40B4-BE49-F238E27FC236}">
                <a16:creationId xmlns:a16="http://schemas.microsoft.com/office/drawing/2014/main" id="{8EF06000-EA92-42E5-B3F7-2634B44E5AE8}"/>
              </a:ext>
            </a:extLst>
          </p:cNvPr>
          <p:cNvCxnSpPr>
            <a:cxnSpLocks/>
          </p:cNvCxnSpPr>
          <p:nvPr/>
        </p:nvCxnSpPr>
        <p:spPr>
          <a:xfrm rot="16200000" flipH="1">
            <a:off x="2621864" y="3611913"/>
            <a:ext cx="822960" cy="41148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20CFED6C-F1AA-49F2-9EE3-2D49DF9DC63A}"/>
              </a:ext>
            </a:extLst>
          </p:cNvPr>
          <p:cNvCxnSpPr>
            <a:cxnSpLocks/>
          </p:cNvCxnSpPr>
          <p:nvPr/>
        </p:nvCxnSpPr>
        <p:spPr>
          <a:xfrm rot="16200000" flipH="1">
            <a:off x="3841129" y="3439119"/>
            <a:ext cx="548640" cy="41148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F1D238EC-B33F-456D-889B-EE45DDE6C94D}"/>
              </a:ext>
            </a:extLst>
          </p:cNvPr>
          <p:cNvCxnSpPr>
            <a:cxnSpLocks/>
          </p:cNvCxnSpPr>
          <p:nvPr/>
        </p:nvCxnSpPr>
        <p:spPr>
          <a:xfrm rot="16200000" flipH="1">
            <a:off x="4740772" y="3599660"/>
            <a:ext cx="914400" cy="45720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2FC4649C-9943-4329-A4D0-5E23F6FBD84F}"/>
              </a:ext>
            </a:extLst>
          </p:cNvPr>
          <p:cNvCxnSpPr>
            <a:cxnSpLocks/>
          </p:cNvCxnSpPr>
          <p:nvPr/>
        </p:nvCxnSpPr>
        <p:spPr>
          <a:xfrm rot="16200000" flipH="1">
            <a:off x="1604923" y="3361404"/>
            <a:ext cx="640080" cy="41148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75954" y="228601"/>
            <a:ext cx="9265920" cy="800100"/>
          </a:xfrm>
        </p:spPr>
        <p:txBody>
          <a:bodyPr>
            <a:normAutofit/>
          </a:bodyPr>
          <a:lstStyle/>
          <a:p>
            <a:pPr algn="l" rtl="0"/>
            <a:r>
              <a:rPr lang="pl" sz="2500" b="1" i="0" u="none" baseline="0" dirty="0"/>
              <a:t>ZEPHYR 2: Zmniejszenie stosowania dGKS w leczeniu podtrzymującym</a:t>
            </a:r>
          </a:p>
        </p:txBody>
      </p:sp>
      <p:cxnSp>
        <p:nvCxnSpPr>
          <p:cNvPr id="55" name="Connector: Elbow 54">
            <a:extLst>
              <a:ext uri="{FF2B5EF4-FFF2-40B4-BE49-F238E27FC236}">
                <a16:creationId xmlns:a16="http://schemas.microsoft.com/office/drawing/2014/main" id="{AE3999CB-C9C3-439D-8DA2-893EDA3875A6}"/>
              </a:ext>
            </a:extLst>
          </p:cNvPr>
          <p:cNvCxnSpPr>
            <a:cxnSpLocks/>
          </p:cNvCxnSpPr>
          <p:nvPr/>
        </p:nvCxnSpPr>
        <p:spPr>
          <a:xfrm rot="16200000" flipH="1">
            <a:off x="8123962" y="3318290"/>
            <a:ext cx="731520" cy="868680"/>
          </a:xfrm>
          <a:prstGeom prst="bentConnector3">
            <a:avLst>
              <a:gd name="adj1" fmla="val -878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1">
            <a:extLst>
              <a:ext uri="{FF2B5EF4-FFF2-40B4-BE49-F238E27FC236}">
                <a16:creationId xmlns:a16="http://schemas.microsoft.com/office/drawing/2014/main" id="{558A1524-6C36-4B7B-AB54-7B171EE4859F}"/>
              </a:ext>
            </a:extLst>
          </p:cNvPr>
          <p:cNvSpPr txBox="1"/>
          <p:nvPr/>
        </p:nvSpPr>
        <p:spPr>
          <a:xfrm>
            <a:off x="8172037" y="2920141"/>
            <a:ext cx="1737360" cy="575313"/>
          </a:xfrm>
          <a:prstGeom prst="ellipse">
            <a:avLst/>
          </a:prstGeom>
          <a:solidFill>
            <a:schemeClr val="bg1"/>
          </a:solidFill>
          <a:ln>
            <a:solidFill>
              <a:srgbClr val="2E63AB"/>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b="1" i="0" u="none" strike="noStrike" baseline="0">
                <a:solidFill>
                  <a:schemeClr val="tx1"/>
                </a:solidFill>
                <a:latin typeface="+mn-lt"/>
                <a:cs typeface="Arial" panose="020B0604020202020204" pitchFamily="34" charset="0"/>
              </a:rPr>
              <a:t>36% zmniejszenie</a:t>
            </a:r>
            <a:br>
              <a:rPr lang="pl" b="1" i="0" u="none" strike="noStrike">
                <a:solidFill>
                  <a:schemeClr val="tx1"/>
                </a:solidFill>
                <a:latin typeface="+mn-lt"/>
                <a:cs typeface="Arial" panose="020B0604020202020204" pitchFamily="34" charset="0"/>
              </a:rPr>
            </a:br>
            <a:r>
              <a:rPr lang="pl" b="1" i="0" u="none" baseline="0">
                <a:solidFill>
                  <a:schemeClr val="tx1"/>
                </a:solidFill>
                <a:latin typeface="+mn-lt"/>
                <a:cs typeface="Arial" panose="020B0604020202020204" pitchFamily="34" charset="0"/>
              </a:rPr>
              <a:t>(p&lt;0,001)</a:t>
            </a:r>
          </a:p>
        </p:txBody>
      </p:sp>
      <p:cxnSp>
        <p:nvCxnSpPr>
          <p:cNvPr id="57" name="Connector: Elbow 56">
            <a:extLst>
              <a:ext uri="{FF2B5EF4-FFF2-40B4-BE49-F238E27FC236}">
                <a16:creationId xmlns:a16="http://schemas.microsoft.com/office/drawing/2014/main" id="{5F91ACFB-7E06-4FCF-8C74-1815BCD5AAA5}"/>
              </a:ext>
            </a:extLst>
          </p:cNvPr>
          <p:cNvCxnSpPr>
            <a:cxnSpLocks/>
          </p:cNvCxnSpPr>
          <p:nvPr/>
        </p:nvCxnSpPr>
        <p:spPr>
          <a:xfrm rot="16200000" flipH="1">
            <a:off x="10364710" y="3184046"/>
            <a:ext cx="640080" cy="868680"/>
          </a:xfrm>
          <a:prstGeom prst="bentConnector3">
            <a:avLst>
              <a:gd name="adj1" fmla="val -1207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1">
            <a:extLst>
              <a:ext uri="{FF2B5EF4-FFF2-40B4-BE49-F238E27FC236}">
                <a16:creationId xmlns:a16="http://schemas.microsoft.com/office/drawing/2014/main" id="{FAC04880-AAA5-482C-AFF8-0BEFAC5F024B}"/>
              </a:ext>
            </a:extLst>
          </p:cNvPr>
          <p:cNvSpPr txBox="1"/>
          <p:nvPr/>
        </p:nvSpPr>
        <p:spPr>
          <a:xfrm>
            <a:off x="10362399" y="2748461"/>
            <a:ext cx="1737360" cy="575313"/>
          </a:xfrm>
          <a:prstGeom prst="ellipse">
            <a:avLst/>
          </a:prstGeom>
          <a:solidFill>
            <a:schemeClr val="bg1"/>
          </a:solidFill>
          <a:ln>
            <a:solidFill>
              <a:srgbClr val="2E63AB"/>
            </a:solidFill>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l"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31</a:t>
            </a:r>
            <a:r>
              <a:rPr lang="pl" b="1" i="0" u="none" strike="noStrike" baseline="0" dirty="0">
                <a:solidFill>
                  <a:schemeClr val="tx1"/>
                </a:solidFill>
                <a:latin typeface="+mn-lt"/>
                <a:cs typeface="Arial" panose="020B0604020202020204" pitchFamily="34" charset="0"/>
              </a:rPr>
              <a:t>% zmniejszenie</a:t>
            </a:r>
            <a:br>
              <a:rPr lang="pl" b="1" i="0" u="none" strike="noStrike" dirty="0">
                <a:solidFill>
                  <a:schemeClr val="tx1"/>
                </a:solidFill>
                <a:latin typeface="+mn-lt"/>
                <a:cs typeface="Arial" panose="020B0604020202020204" pitchFamily="34" charset="0"/>
              </a:rPr>
            </a:br>
            <a:r>
              <a:rPr lang="pl" b="1" i="0" u="none" baseline="0" dirty="0">
                <a:solidFill>
                  <a:schemeClr val="tx1"/>
                </a:solidFill>
                <a:latin typeface="+mn-lt"/>
                <a:cs typeface="Arial" panose="020B0604020202020204" pitchFamily="34" charset="0"/>
              </a:rPr>
              <a:t>(p&lt;0,001)</a:t>
            </a:r>
          </a:p>
        </p:txBody>
      </p:sp>
      <p:sp>
        <p:nvSpPr>
          <p:cNvPr id="36" name="TextBox 1">
            <a:extLst>
              <a:ext uri="{FF2B5EF4-FFF2-40B4-BE49-F238E27FC236}">
                <a16:creationId xmlns:a16="http://schemas.microsoft.com/office/drawing/2014/main" id="{52861E40-245C-43F4-B7DD-BD387A82B7A4}"/>
              </a:ext>
            </a:extLst>
          </p:cNvPr>
          <p:cNvSpPr txBox="1"/>
          <p:nvPr/>
        </p:nvSpPr>
        <p:spPr>
          <a:xfrm>
            <a:off x="6553392" y="2844110"/>
            <a:ext cx="423933" cy="2834493"/>
          </a:xfrm>
          <a:prstGeom prst="rect">
            <a:avLst/>
          </a:prstGeom>
        </p:spPr>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585" rtl="0"/>
            <a:r>
              <a:rPr lang="pl" sz="16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Pacjenci wymagający stosowania dGKS %</a:t>
            </a:r>
          </a:p>
        </p:txBody>
      </p:sp>
      <p:sp>
        <p:nvSpPr>
          <p:cNvPr id="44" name="TextBox 43">
            <a:extLst>
              <a:ext uri="{FF2B5EF4-FFF2-40B4-BE49-F238E27FC236}">
                <a16:creationId xmlns:a16="http://schemas.microsoft.com/office/drawing/2014/main" id="{B628304A-0817-4438-97E9-0218D058EB18}"/>
              </a:ext>
            </a:extLst>
          </p:cNvPr>
          <p:cNvSpPr txBox="1"/>
          <p:nvPr/>
        </p:nvSpPr>
        <p:spPr>
          <a:xfrm>
            <a:off x="2225048" y="2811731"/>
            <a:ext cx="3201524" cy="246221"/>
          </a:xfrm>
          <a:prstGeom prst="rect">
            <a:avLst/>
          </a:prstGeom>
          <a:noFill/>
        </p:spPr>
        <p:txBody>
          <a:bodyPr wrap="square">
            <a:spAutoFit/>
          </a:bodyPr>
          <a:lstStyle/>
          <a:p>
            <a:pPr algn="l" rtl="0"/>
            <a:r>
              <a:rPr lang="pl" sz="1000" b="1" i="0" u="none" baseline="0" dirty="0">
                <a:solidFill>
                  <a:schemeClr val="accent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(p&lt;0,001 dla wszystkich poziomów eozynofilów)</a:t>
            </a:r>
            <a:endParaRPr lang="pl" sz="1000" dirty="0"/>
          </a:p>
        </p:txBody>
      </p:sp>
      <p:pic>
        <p:nvPicPr>
          <p:cNvPr id="59" name="Picture 2">
            <a:extLst>
              <a:ext uri="{FF2B5EF4-FFF2-40B4-BE49-F238E27FC236}">
                <a16:creationId xmlns:a16="http://schemas.microsoft.com/office/drawing/2014/main" id="{166FC5CA-BE34-46B1-AE16-BFAC37BE73A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1044" y="1339596"/>
            <a:ext cx="564411" cy="451529"/>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43EC3102-8683-4808-8BE2-62A19419BF94}"/>
              </a:ext>
            </a:extLst>
          </p:cNvPr>
          <p:cNvGrpSpPr/>
          <p:nvPr/>
        </p:nvGrpSpPr>
        <p:grpSpPr>
          <a:xfrm>
            <a:off x="10801882" y="-4368"/>
            <a:ext cx="1390650" cy="1448645"/>
            <a:chOff x="10796843" y="-4368"/>
            <a:chExt cx="1390650" cy="1448645"/>
          </a:xfrm>
        </p:grpSpPr>
        <p:sp>
          <p:nvSpPr>
            <p:cNvPr id="61" name="TextBox 60">
              <a:extLst>
                <a:ext uri="{FF2B5EF4-FFF2-40B4-BE49-F238E27FC236}">
                  <a16:creationId xmlns:a16="http://schemas.microsoft.com/office/drawing/2014/main" id="{F5D112B5-37D8-4A1B-B81C-02EF92960328}"/>
                </a:ext>
              </a:extLst>
            </p:cNvPr>
            <p:cNvSpPr txBox="1"/>
            <p:nvPr/>
          </p:nvSpPr>
          <p:spPr>
            <a:xfrm rot="10800000">
              <a:off x="10796843" y="-4368"/>
              <a:ext cx="1390650" cy="1117781"/>
            </a:xfrm>
            <a:prstGeom prst="rect">
              <a:avLst/>
            </a:prstGeom>
            <a:solidFill>
              <a:schemeClr val="accent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E23550B3-56D1-4CD4-8988-1A2A6FF9DCB1}"/>
                </a:ext>
              </a:extLst>
            </p:cNvPr>
            <p:cNvSpPr txBox="1"/>
            <p:nvPr/>
          </p:nvSpPr>
          <p:spPr>
            <a:xfrm>
              <a:off x="10796843" y="1190361"/>
              <a:ext cx="1390650" cy="253916"/>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50" b="1" i="0" u="none" baseline="0" dirty="0">
                  <a:solidFill>
                    <a:srgbClr val="7F134C"/>
                  </a:solidFill>
                  <a:latin typeface="Arial" panose="020B0604020202020204"/>
                  <a:ea typeface="Arial" panose="020B0604020202020204"/>
                  <a:cs typeface="Arial" panose="020B0604020202020204"/>
                  <a:sym typeface="Arial" panose="020B0604020202020204"/>
                </a:rPr>
                <a:t>Zmniejszenie OCS </a:t>
              </a:r>
              <a:endParaRPr kumimoji="0" lang="pl" sz="105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63" name="Picture 62" descr="home_icon.png">
            <a:hlinkClick r:id="rId8" action="ppaction://hlinksldjump"/>
            <a:extLst>
              <a:ext uri="{FF2B5EF4-FFF2-40B4-BE49-F238E27FC236}">
                <a16:creationId xmlns:a16="http://schemas.microsoft.com/office/drawing/2014/main" id="{22FE259A-263E-46C3-AC38-9B1E86C64BDD}"/>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26121376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D54E6B2D-2AC8-42FA-A2E9-C283260B4F2E}"/>
              </a:ext>
            </a:extLst>
          </p:cNvPr>
          <p:cNvSpPr txBox="1"/>
          <p:nvPr/>
        </p:nvSpPr>
        <p:spPr>
          <a:xfrm>
            <a:off x="1" y="2576833"/>
            <a:ext cx="10805984" cy="584775"/>
          </a:xfrm>
          <a:prstGeom prst="rect">
            <a:avLst/>
          </a:prstGeom>
          <a:noFill/>
        </p:spPr>
        <p:txBody>
          <a:bodyPr wrap="square" rtlCol="0" anchor="b">
            <a:spAutoFit/>
          </a:bodyPr>
          <a:lstStyle/>
          <a:p>
            <a:pPr algn="ctr" rtl="0"/>
            <a:r>
              <a:rPr lang="pl" sz="3200" b="1" i="0" u="none" baseline="0">
                <a:solidFill>
                  <a:schemeClr val="accent2"/>
                </a:solidFill>
              </a:rPr>
              <a:t>Dodatkowe badania RWE dotyczące benralizumabu</a:t>
            </a:r>
          </a:p>
        </p:txBody>
      </p:sp>
      <p:cxnSp>
        <p:nvCxnSpPr>
          <p:cNvPr id="18" name="Straight Connector 17">
            <a:extLst>
              <a:ext uri="{FF2B5EF4-FFF2-40B4-BE49-F238E27FC236}">
                <a16:creationId xmlns:a16="http://schemas.microsoft.com/office/drawing/2014/main" id="{38DE29B8-3924-46A8-80FF-419FC5B979AA}"/>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3" name="Picture 32" descr="home_icon.png">
            <a:hlinkClick r:id="rId3" action="ppaction://hlinksldjump"/>
            <a:extLst>
              <a:ext uri="{FF2B5EF4-FFF2-40B4-BE49-F238E27FC236}">
                <a16:creationId xmlns:a16="http://schemas.microsoft.com/office/drawing/2014/main" id="{FAC91AB8-E545-4A41-929F-963C6C7F8FAA}"/>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pSp>
        <p:nvGrpSpPr>
          <p:cNvPr id="7" name="Group 6">
            <a:extLst>
              <a:ext uri="{FF2B5EF4-FFF2-40B4-BE49-F238E27FC236}">
                <a16:creationId xmlns:a16="http://schemas.microsoft.com/office/drawing/2014/main" id="{DAA051B6-F5DA-49B4-93AF-8D2CD0164F29}"/>
              </a:ext>
            </a:extLst>
          </p:cNvPr>
          <p:cNvGrpSpPr/>
          <p:nvPr/>
        </p:nvGrpSpPr>
        <p:grpSpPr>
          <a:xfrm>
            <a:off x="10799463" y="239"/>
            <a:ext cx="1399059" cy="6858000"/>
            <a:chOff x="10799463" y="239"/>
            <a:chExt cx="1399059" cy="6858000"/>
          </a:xfrm>
        </p:grpSpPr>
        <p:grpSp>
          <p:nvGrpSpPr>
            <p:cNvPr id="2" name="Group 1">
              <a:extLst>
                <a:ext uri="{FF2B5EF4-FFF2-40B4-BE49-F238E27FC236}">
                  <a16:creationId xmlns:a16="http://schemas.microsoft.com/office/drawing/2014/main" id="{024B1C09-6F52-4DAD-B741-15685146A8D5}"/>
                </a:ext>
              </a:extLst>
            </p:cNvPr>
            <p:cNvGrpSpPr/>
            <p:nvPr/>
          </p:nvGrpSpPr>
          <p:grpSpPr>
            <a:xfrm>
              <a:off x="10799463" y="239"/>
              <a:ext cx="1399059" cy="6858000"/>
              <a:chOff x="10799463" y="239"/>
              <a:chExt cx="1399059" cy="6858000"/>
            </a:xfrm>
          </p:grpSpPr>
          <p:grpSp>
            <p:nvGrpSpPr>
              <p:cNvPr id="4" name="Group 3">
                <a:extLst>
                  <a:ext uri="{FF2B5EF4-FFF2-40B4-BE49-F238E27FC236}">
                    <a16:creationId xmlns:a16="http://schemas.microsoft.com/office/drawing/2014/main" id="{D0C45C11-AA57-438F-8388-B5337D57C31D}"/>
                  </a:ext>
                </a:extLst>
              </p:cNvPr>
              <p:cNvGrpSpPr/>
              <p:nvPr/>
            </p:nvGrpSpPr>
            <p:grpSpPr>
              <a:xfrm>
                <a:off x="10799463" y="239"/>
                <a:ext cx="1393820" cy="6858000"/>
                <a:chOff x="10799463" y="239"/>
                <a:chExt cx="1393820" cy="6858000"/>
              </a:xfrm>
            </p:grpSpPr>
            <p:grpSp>
              <p:nvGrpSpPr>
                <p:cNvPr id="6" name="Group 5">
                  <a:extLst>
                    <a:ext uri="{FF2B5EF4-FFF2-40B4-BE49-F238E27FC236}">
                      <a16:creationId xmlns:a16="http://schemas.microsoft.com/office/drawing/2014/main" id="{D031203D-7E65-42C5-A620-D98D734B754A}"/>
                    </a:ext>
                  </a:extLst>
                </p:cNvPr>
                <p:cNvGrpSpPr/>
                <p:nvPr/>
              </p:nvGrpSpPr>
              <p:grpSpPr>
                <a:xfrm>
                  <a:off x="10799463" y="239"/>
                  <a:ext cx="1393820" cy="6858000"/>
                  <a:chOff x="10799463" y="239"/>
                  <a:chExt cx="1393820" cy="6858000"/>
                </a:xfrm>
              </p:grpSpPr>
              <p:grpSp>
                <p:nvGrpSpPr>
                  <p:cNvPr id="5" name="Group 4">
                    <a:extLst>
                      <a:ext uri="{FF2B5EF4-FFF2-40B4-BE49-F238E27FC236}">
                        <a16:creationId xmlns:a16="http://schemas.microsoft.com/office/drawing/2014/main" id="{D492B1E1-422C-4A7B-85A7-C9BF921B8DBA}"/>
                      </a:ext>
                    </a:extLst>
                  </p:cNvPr>
                  <p:cNvGrpSpPr/>
                  <p:nvPr/>
                </p:nvGrpSpPr>
                <p:grpSpPr>
                  <a:xfrm>
                    <a:off x="10799463" y="239"/>
                    <a:ext cx="1393820" cy="6858000"/>
                    <a:chOff x="10799463" y="239"/>
                    <a:chExt cx="1393820" cy="6858000"/>
                  </a:xfrm>
                </p:grpSpPr>
                <p:grpSp>
                  <p:nvGrpSpPr>
                    <p:cNvPr id="14" name="Group 13">
                      <a:extLst>
                        <a:ext uri="{FF2B5EF4-FFF2-40B4-BE49-F238E27FC236}">
                          <a16:creationId xmlns:a16="http://schemas.microsoft.com/office/drawing/2014/main" id="{366D6D39-F8E9-4717-BAA0-98CDA837EA13}"/>
                        </a:ext>
                      </a:extLst>
                    </p:cNvPr>
                    <p:cNvGrpSpPr/>
                    <p:nvPr/>
                  </p:nvGrpSpPr>
                  <p:grpSpPr>
                    <a:xfrm>
                      <a:off x="10799463" y="239"/>
                      <a:ext cx="1393820" cy="6858000"/>
                      <a:chOff x="10796843" y="2859"/>
                      <a:chExt cx="1393820" cy="6858000"/>
                    </a:xfrm>
                  </p:grpSpPr>
                  <p:sp>
                    <p:nvSpPr>
                      <p:cNvPr id="19" name="TextBox 18">
                        <a:extLst>
                          <a:ext uri="{FF2B5EF4-FFF2-40B4-BE49-F238E27FC236}">
                            <a16:creationId xmlns:a16="http://schemas.microsoft.com/office/drawing/2014/main" id="{C1D358EB-BD8C-4D61-BF30-8382EA484CB9}"/>
                          </a:ext>
                        </a:extLst>
                      </p:cNvPr>
                      <p:cNvSpPr txBox="1"/>
                      <p:nvPr/>
                    </p:nvSpPr>
                    <p:spPr>
                      <a:xfrm rot="10800000">
                        <a:off x="10796843" y="2859"/>
                        <a:ext cx="1390650" cy="6858000"/>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EA3E8978-F8F1-4690-B107-9473D4085A84}"/>
                          </a:ext>
                        </a:extLst>
                      </p:cNvPr>
                      <p:cNvSpPr txBox="1"/>
                      <p:nvPr/>
                    </p:nvSpPr>
                    <p:spPr>
                      <a:xfrm>
                        <a:off x="10796843" y="1112027"/>
                        <a:ext cx="1390650" cy="30777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a:ln>
                              <a:noFill/>
                            </a:ln>
                            <a:solidFill>
                              <a:srgbClr val="7F134C"/>
                            </a:solidFill>
                            <a:effectLst/>
                            <a:uLnTx/>
                            <a:uFillTx/>
                            <a:latin typeface="Arial" panose="020B0604020202020204"/>
                            <a:ea typeface="+mn-ea"/>
                            <a:cs typeface="+mn-cs"/>
                          </a:rPr>
                          <a:t>Badania RWE</a:t>
                        </a:r>
                      </a:p>
                    </p:txBody>
                  </p:sp>
                  <p:sp>
                    <p:nvSpPr>
                      <p:cNvPr id="21" name="TextBox 20">
                        <a:extLst>
                          <a:ext uri="{FF2B5EF4-FFF2-40B4-BE49-F238E27FC236}">
                            <a16:creationId xmlns:a16="http://schemas.microsoft.com/office/drawing/2014/main" id="{52390F44-4828-4CBC-B0E3-E164BDE4E344}"/>
                          </a:ext>
                        </a:extLst>
                      </p:cNvPr>
                      <p:cNvSpPr txBox="1"/>
                      <p:nvPr/>
                    </p:nvSpPr>
                    <p:spPr>
                      <a:xfrm>
                        <a:off x="10805983" y="1677806"/>
                        <a:ext cx="1381510"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rgbClr val="000000"/>
                            </a:solidFill>
                            <a:effectLst/>
                            <a:uLnTx/>
                            <a:uFillTx/>
                            <a:latin typeface="Arial" panose="020B0604020202020204"/>
                            <a:ea typeface="+mn-ea"/>
                            <a:cs typeface="+mn-cs"/>
                          </a:rPr>
                          <a:t>Zagadnienia</a:t>
                        </a:r>
                      </a:p>
                    </p:txBody>
                  </p:sp>
                  <p:sp>
                    <p:nvSpPr>
                      <p:cNvPr id="29" name="Rectangle 28">
                        <a:hlinkClick r:id="rId5" action="ppaction://hlinksldjump"/>
                        <a:extLst>
                          <a:ext uri="{FF2B5EF4-FFF2-40B4-BE49-F238E27FC236}">
                            <a16:creationId xmlns:a16="http://schemas.microsoft.com/office/drawing/2014/main" id="{AE4CE711-9BB4-4645-B9CE-1667448E1CCE}"/>
                          </a:ext>
                        </a:extLst>
                      </p:cNvPr>
                      <p:cNvSpPr/>
                      <p:nvPr/>
                    </p:nvSpPr>
                    <p:spPr>
                      <a:xfrm>
                        <a:off x="10803365" y="4313261"/>
                        <a:ext cx="1384128" cy="32004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1" i="0" u="none" kern="0" baseline="0">
                            <a:solidFill>
                              <a:srgbClr val="0D3759"/>
                            </a:solidFill>
                            <a:latin typeface="Arial" panose="020B0604020202020204"/>
                            <a:ea typeface="Arial" panose="020B0604020202020204"/>
                            <a:cs typeface="Arial" panose="020B0604020202020204"/>
                            <a:sym typeface="Arial" panose="020B0604020202020204"/>
                          </a:rPr>
                          <a:t>Wyniki po 6 miesiącach</a:t>
                        </a:r>
                        <a:endParaRPr kumimoji="0" lang="pl" sz="10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sp>
                    <p:nvSpPr>
                      <p:cNvPr id="31" name="Rectangle 30">
                        <a:hlinkClick r:id="rId5" action="ppaction://hlinksldjump"/>
                        <a:extLst>
                          <a:ext uri="{FF2B5EF4-FFF2-40B4-BE49-F238E27FC236}">
                            <a16:creationId xmlns:a16="http://schemas.microsoft.com/office/drawing/2014/main" id="{3FDC3F38-F716-493F-81C3-7E94788329B6}"/>
                          </a:ext>
                        </a:extLst>
                      </p:cNvPr>
                      <p:cNvSpPr/>
                      <p:nvPr/>
                    </p:nvSpPr>
                    <p:spPr>
                      <a:xfrm>
                        <a:off x="11105697" y="4664421"/>
                        <a:ext cx="1084966"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700" b="1" i="0" u="none" kern="0" baseline="0">
                            <a:solidFill>
                              <a:srgbClr val="0D3759"/>
                            </a:solidFill>
                          </a:rPr>
                          <a:t>Wyniki leczenia astmy</a:t>
                        </a:r>
                        <a:endParaRPr kumimoji="0" lang="pl" sz="7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sp>
                    <p:nvSpPr>
                      <p:cNvPr id="32" name="Rectangle 31">
                        <a:hlinkClick r:id="rId6" action="ppaction://hlinksldjump"/>
                        <a:extLst>
                          <a:ext uri="{FF2B5EF4-FFF2-40B4-BE49-F238E27FC236}">
                            <a16:creationId xmlns:a16="http://schemas.microsoft.com/office/drawing/2014/main" id="{E22F945C-329D-4379-A202-94515E3E2B35}"/>
                          </a:ext>
                        </a:extLst>
                      </p:cNvPr>
                      <p:cNvSpPr/>
                      <p:nvPr/>
                    </p:nvSpPr>
                    <p:spPr>
                      <a:xfrm>
                        <a:off x="11105697" y="5318870"/>
                        <a:ext cx="1084966"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700" b="1" i="0" u="none" kern="0" baseline="0">
                            <a:solidFill>
                              <a:srgbClr val="0D3759"/>
                            </a:solidFill>
                          </a:rPr>
                          <a:t>Zmiana leków </a:t>
                        </a:r>
                      </a:p>
                    </p:txBody>
                  </p:sp>
                </p:grpSp>
                <p:sp>
                  <p:nvSpPr>
                    <p:cNvPr id="16" name="Rectangle 15">
                      <a:hlinkClick r:id="rId7" action="ppaction://hlinksldjump"/>
                      <a:extLst>
                        <a:ext uri="{FF2B5EF4-FFF2-40B4-BE49-F238E27FC236}">
                          <a16:creationId xmlns:a16="http://schemas.microsoft.com/office/drawing/2014/main" id="{2080B8C8-F307-45E2-9E10-B09B3667B419}"/>
                        </a:ext>
                      </a:extLst>
                    </p:cNvPr>
                    <p:cNvSpPr/>
                    <p:nvPr/>
                  </p:nvSpPr>
                  <p:spPr>
                    <a:xfrm>
                      <a:off x="10799463" y="2086407"/>
                      <a:ext cx="1384128" cy="32004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1" i="0" u="none" kern="0" baseline="0">
                          <a:solidFill>
                            <a:srgbClr val="0D3759"/>
                          </a:solidFill>
                          <a:latin typeface="Arial" panose="020B0604020202020204"/>
                          <a:ea typeface="Arial" panose="020B0604020202020204"/>
                          <a:cs typeface="Arial" panose="020B0604020202020204"/>
                          <a:sym typeface="Arial" panose="020B0604020202020204"/>
                        </a:rPr>
                        <a:t>Wyniki po 1 roku</a:t>
                      </a:r>
                      <a:endParaRPr kumimoji="0" lang="pl" sz="10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grpSp>
              <p:sp>
                <p:nvSpPr>
                  <p:cNvPr id="24" name="Rectangle 23">
                    <a:hlinkClick r:id="rId8" action="ppaction://hlinksldjump"/>
                    <a:extLst>
                      <a:ext uri="{FF2B5EF4-FFF2-40B4-BE49-F238E27FC236}">
                        <a16:creationId xmlns:a16="http://schemas.microsoft.com/office/drawing/2014/main" id="{BC6324BB-A58E-4466-96E6-A0B07CCD50C2}"/>
                      </a:ext>
                    </a:extLst>
                  </p:cNvPr>
                  <p:cNvSpPr/>
                  <p:nvPr/>
                </p:nvSpPr>
                <p:spPr>
                  <a:xfrm>
                    <a:off x="11105147" y="4989026"/>
                    <a:ext cx="1088136"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700" b="1" i="0" u="none" kern="0" baseline="0">
                        <a:solidFill>
                          <a:srgbClr val="0D3759"/>
                        </a:solidFill>
                      </a:rPr>
                      <a:t>CRSwNP</a:t>
                    </a:r>
                  </a:p>
                </p:txBody>
              </p:sp>
            </p:grpSp>
            <p:sp>
              <p:nvSpPr>
                <p:cNvPr id="23" name="Rectangle 22">
                  <a:hlinkClick r:id="rId9" action="ppaction://hlinksldjump"/>
                  <a:extLst>
                    <a:ext uri="{FF2B5EF4-FFF2-40B4-BE49-F238E27FC236}">
                      <a16:creationId xmlns:a16="http://schemas.microsoft.com/office/drawing/2014/main" id="{B6303672-C788-41E9-BDCB-FFA36B184726}"/>
                    </a:ext>
                  </a:extLst>
                </p:cNvPr>
                <p:cNvSpPr/>
                <p:nvPr/>
              </p:nvSpPr>
              <p:spPr>
                <a:xfrm>
                  <a:off x="10803086" y="5706678"/>
                  <a:ext cx="1384128" cy="32004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1" i="0" u="none" kern="0" baseline="0">
                      <a:solidFill>
                        <a:srgbClr val="0D3759"/>
                      </a:solidFill>
                      <a:latin typeface="Arial" panose="020B0604020202020204"/>
                      <a:ea typeface="Arial" panose="020B0604020202020204"/>
                      <a:cs typeface="Arial" panose="020B0604020202020204"/>
                      <a:sym typeface="Arial" panose="020B0604020202020204"/>
                    </a:rPr>
                    <a:t>Wyniki leczenia na oddziale ratunkowym</a:t>
                  </a:r>
                  <a:endParaRPr kumimoji="0" lang="pl" sz="10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grpSp>
          <p:sp>
            <p:nvSpPr>
              <p:cNvPr id="26" name="Rectangle 25">
                <a:hlinkClick r:id="rId10" action="ppaction://hlinksldjump"/>
                <a:extLst>
                  <a:ext uri="{FF2B5EF4-FFF2-40B4-BE49-F238E27FC236}">
                    <a16:creationId xmlns:a16="http://schemas.microsoft.com/office/drawing/2014/main" id="{095F7DB5-EC03-4711-BC6A-0A823CA73ADF}"/>
                  </a:ext>
                </a:extLst>
              </p:cNvPr>
              <p:cNvSpPr/>
              <p:nvPr/>
            </p:nvSpPr>
            <p:spPr>
              <a:xfrm>
                <a:off x="11120078" y="3629870"/>
                <a:ext cx="1078444"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kumimoji="0" lang="pl" sz="700" b="1" i="0" u="none" strike="noStrike" kern="0" cap="none" spc="0" normalizeH="0" baseline="0">
                    <a:ln>
                      <a:noFill/>
                    </a:ln>
                    <a:solidFill>
                      <a:srgbClr val="0D3759"/>
                    </a:solidFill>
                    <a:effectLst/>
                    <a:uLnTx/>
                    <a:uFillTx/>
                    <a:latin typeface="Arial" panose="020B0604020202020204"/>
                    <a:ea typeface="+mn-ea"/>
                    <a:cs typeface="+mn-cs"/>
                  </a:rPr>
                  <a:t>Przestrzeganie zasad przyjmowania ICS</a:t>
                </a:r>
              </a:p>
            </p:txBody>
          </p:sp>
          <p:sp>
            <p:nvSpPr>
              <p:cNvPr id="25" name="Rectangle 24">
                <a:hlinkClick r:id="rId7" action="ppaction://hlinksldjump"/>
                <a:extLst>
                  <a:ext uri="{FF2B5EF4-FFF2-40B4-BE49-F238E27FC236}">
                    <a16:creationId xmlns:a16="http://schemas.microsoft.com/office/drawing/2014/main" id="{BA8B35E4-F222-4FE3-8954-8B5E56BA520D}"/>
                  </a:ext>
                </a:extLst>
              </p:cNvPr>
              <p:cNvSpPr/>
              <p:nvPr/>
            </p:nvSpPr>
            <p:spPr>
              <a:xfrm>
                <a:off x="11120078" y="2731034"/>
                <a:ext cx="1078444"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700" b="1" i="0" u="none" kern="0" baseline="0">
                    <a:solidFill>
                      <a:srgbClr val="0D3759"/>
                    </a:solidFill>
                    <a:latin typeface="Arial" panose="020B0604020202020204"/>
                    <a:ea typeface="Arial" panose="020B0604020202020204"/>
                    <a:cs typeface="Arial" panose="020B0604020202020204"/>
                    <a:sym typeface="Arial" panose="020B0604020202020204"/>
                  </a:rPr>
                  <a:t>Dane dotyczące FeNO</a:t>
                </a:r>
                <a:endParaRPr kumimoji="0" lang="pl" sz="7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sp>
            <p:nvSpPr>
              <p:cNvPr id="35" name="Rectangle 34">
                <a:hlinkClick r:id="rId11" action="ppaction://hlinksldjump"/>
                <a:extLst>
                  <a:ext uri="{FF2B5EF4-FFF2-40B4-BE49-F238E27FC236}">
                    <a16:creationId xmlns:a16="http://schemas.microsoft.com/office/drawing/2014/main" id="{63C9EE50-F33A-4D67-AE1B-A38D9608EB46}"/>
                  </a:ext>
                </a:extLst>
              </p:cNvPr>
              <p:cNvSpPr/>
              <p:nvPr/>
            </p:nvSpPr>
            <p:spPr>
              <a:xfrm>
                <a:off x="11120078" y="3330258"/>
                <a:ext cx="1078444"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kumimoji="0" lang="pl" sz="700" b="1" i="0" u="none" strike="noStrike" kern="0" cap="none" spc="0" normalizeH="0" baseline="0">
                    <a:ln>
                      <a:noFill/>
                    </a:ln>
                    <a:solidFill>
                      <a:srgbClr val="0D3759"/>
                    </a:solidFill>
                    <a:effectLst/>
                    <a:uLnTx/>
                    <a:uFillTx/>
                    <a:latin typeface="Arial" panose="020B0604020202020204"/>
                    <a:ea typeface="+mn-ea"/>
                    <a:cs typeface="+mn-cs"/>
                  </a:rPr>
                  <a:t>CRSwNP</a:t>
                </a:r>
              </a:p>
            </p:txBody>
          </p:sp>
          <p:sp>
            <p:nvSpPr>
              <p:cNvPr id="34" name="Rectangle 33">
                <a:hlinkClick r:id="rId12" action="ppaction://hlinksldjump"/>
                <a:extLst>
                  <a:ext uri="{FF2B5EF4-FFF2-40B4-BE49-F238E27FC236}">
                    <a16:creationId xmlns:a16="http://schemas.microsoft.com/office/drawing/2014/main" id="{F76AB4C3-2580-4810-8A92-6F3D4AC0E4D7}"/>
                  </a:ext>
                </a:extLst>
              </p:cNvPr>
              <p:cNvSpPr/>
              <p:nvPr/>
            </p:nvSpPr>
            <p:spPr>
              <a:xfrm>
                <a:off x="11120078" y="3929481"/>
                <a:ext cx="1078444"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lnSpc>
                    <a:spcPct val="90000"/>
                  </a:lnSpc>
                  <a:defRPr/>
                </a:pPr>
                <a:r>
                  <a:rPr kumimoji="0" lang="pl" sz="700" b="1" i="0" u="none" strike="noStrike" kern="0" cap="none" spc="0" normalizeH="0" baseline="0">
                    <a:ln>
                      <a:noFill/>
                    </a:ln>
                    <a:solidFill>
                      <a:srgbClr val="0D3759"/>
                    </a:solidFill>
                    <a:effectLst/>
                    <a:uLnTx/>
                    <a:uFillTx/>
                    <a:latin typeface="Arial" panose="020B0604020202020204"/>
                    <a:ea typeface="+mn-ea"/>
                    <a:cs typeface="+mn-cs"/>
                  </a:rPr>
                  <a:t>Dodatkowe punkty końcowe</a:t>
                </a:r>
              </a:p>
            </p:txBody>
          </p:sp>
          <p:sp>
            <p:nvSpPr>
              <p:cNvPr id="28" name="Rectangle 27">
                <a:hlinkClick r:id="rId13" action="ppaction://hlinksldjump"/>
                <a:extLst>
                  <a:ext uri="{FF2B5EF4-FFF2-40B4-BE49-F238E27FC236}">
                    <a16:creationId xmlns:a16="http://schemas.microsoft.com/office/drawing/2014/main" id="{DAF75D70-80FB-42C7-AD94-52068DFCADCD}"/>
                  </a:ext>
                </a:extLst>
              </p:cNvPr>
              <p:cNvSpPr/>
              <p:nvPr/>
            </p:nvSpPr>
            <p:spPr>
              <a:xfrm>
                <a:off x="11120078" y="3030646"/>
                <a:ext cx="1078444"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700" b="1" i="0" u="none" kern="0" baseline="0">
                    <a:solidFill>
                      <a:srgbClr val="0D3759"/>
                    </a:solidFill>
                    <a:latin typeface="Arial" panose="020B0604020202020204"/>
                    <a:ea typeface="Arial" panose="020B0604020202020204"/>
                    <a:cs typeface="Arial" panose="020B0604020202020204"/>
                    <a:sym typeface="Arial" panose="020B0604020202020204"/>
                  </a:rPr>
                  <a:t>Kwalifikacja do IgE</a:t>
                </a:r>
                <a:endParaRPr kumimoji="0" lang="pl" sz="7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grpSp>
        <p:sp>
          <p:nvSpPr>
            <p:cNvPr id="27" name="Rectangle 26">
              <a:hlinkClick r:id="rId7" action="ppaction://hlinksldjump"/>
              <a:extLst>
                <a:ext uri="{FF2B5EF4-FFF2-40B4-BE49-F238E27FC236}">
                  <a16:creationId xmlns:a16="http://schemas.microsoft.com/office/drawing/2014/main" id="{C63208D4-C86C-4C16-8848-719F285C49B7}"/>
                </a:ext>
              </a:extLst>
            </p:cNvPr>
            <p:cNvSpPr/>
            <p:nvPr/>
          </p:nvSpPr>
          <p:spPr>
            <a:xfrm>
              <a:off x="11120078" y="2431094"/>
              <a:ext cx="1078444" cy="274320"/>
            </a:xfrm>
            <a:prstGeom prst="rect">
              <a:avLst/>
            </a:prstGeom>
            <a:solidFill>
              <a:schemeClr val="bg1"/>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700" b="1" i="0" u="none" kern="0" baseline="0" dirty="0">
                  <a:solidFill>
                    <a:srgbClr val="0D3759"/>
                  </a:solidFill>
                  <a:latin typeface="Arial" panose="020B0604020202020204"/>
                  <a:ea typeface="Arial" panose="020B0604020202020204"/>
                  <a:cs typeface="Arial" panose="020B0604020202020204"/>
                  <a:sym typeface="Arial" panose="020B0604020202020204"/>
                </a:rPr>
                <a:t>Dane dotyczące pa-cjentów z odpowiedzią</a:t>
              </a:r>
              <a:endParaRPr kumimoji="0" lang="pl" sz="7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grpSp>
      <p:pic>
        <p:nvPicPr>
          <p:cNvPr id="30" name="Picture 29" descr="home_icon.png">
            <a:hlinkClick r:id="rId3" action="ppaction://hlinksldjump"/>
            <a:extLst>
              <a:ext uri="{FF2B5EF4-FFF2-40B4-BE49-F238E27FC236}">
                <a16:creationId xmlns:a16="http://schemas.microsoft.com/office/drawing/2014/main" id="{4FB98EBC-C943-426E-9AA5-C049D30CED2D}"/>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415968" y="413833"/>
            <a:ext cx="457200" cy="457200"/>
          </a:xfrm>
          <a:prstGeom prst="rect">
            <a:avLst/>
          </a:prstGeom>
          <a:noFill/>
          <a:ln w="9525">
            <a:noFill/>
            <a:miter lim="800000"/>
            <a:headEnd/>
            <a:tailEnd/>
          </a:ln>
        </p:spPr>
      </p:pic>
    </p:spTree>
    <p:extLst>
      <p:ext uri="{BB962C8B-B14F-4D97-AF65-F5344CB8AC3E}">
        <p14:creationId xmlns:p14="http://schemas.microsoft.com/office/powerpoint/2010/main" val="77409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2673F750-0B1E-43BE-BC87-90FC2FE64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17" y="1870108"/>
            <a:ext cx="3835923" cy="3490049"/>
          </a:xfrm>
          <a:prstGeom prst="rect">
            <a:avLst/>
          </a:prstGeom>
        </p:spPr>
      </p:pic>
      <p:graphicFrame>
        <p:nvGraphicFramePr>
          <p:cNvPr id="453" name="Chart 452">
            <a:extLst>
              <a:ext uri="{FF2B5EF4-FFF2-40B4-BE49-F238E27FC236}">
                <a16:creationId xmlns:a16="http://schemas.microsoft.com/office/drawing/2014/main" id="{3B4DC40C-5D7A-408C-AE76-09B1B12EE9D2}"/>
              </a:ext>
            </a:extLst>
          </p:cNvPr>
          <p:cNvGraphicFramePr/>
          <p:nvPr>
            <p:extLst>
              <p:ext uri="{D42A27DB-BD31-4B8C-83A1-F6EECF244321}">
                <p14:modId xmlns:p14="http://schemas.microsoft.com/office/powerpoint/2010/main" val="191080095"/>
              </p:ext>
            </p:extLst>
          </p:nvPr>
        </p:nvGraphicFramePr>
        <p:xfrm>
          <a:off x="9245300" y="1742539"/>
          <a:ext cx="2058833" cy="12480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2" name="Chart 451">
            <a:extLst>
              <a:ext uri="{FF2B5EF4-FFF2-40B4-BE49-F238E27FC236}">
                <a16:creationId xmlns:a16="http://schemas.microsoft.com/office/drawing/2014/main" id="{CB73BFEB-FBE5-4D5D-9115-746043B30104}"/>
              </a:ext>
            </a:extLst>
          </p:cNvPr>
          <p:cNvGraphicFramePr/>
          <p:nvPr>
            <p:extLst>
              <p:ext uri="{D42A27DB-BD31-4B8C-83A1-F6EECF244321}">
                <p14:modId xmlns:p14="http://schemas.microsoft.com/office/powerpoint/2010/main" val="2483079408"/>
              </p:ext>
            </p:extLst>
          </p:nvPr>
        </p:nvGraphicFramePr>
        <p:xfrm>
          <a:off x="7010733" y="1455511"/>
          <a:ext cx="3267647" cy="1849805"/>
        </p:xfrm>
        <a:graphic>
          <a:graphicData uri="http://schemas.openxmlformats.org/drawingml/2006/chart">
            <c:chart xmlns:c="http://schemas.openxmlformats.org/drawingml/2006/chart" xmlns:r="http://schemas.openxmlformats.org/officeDocument/2006/relationships" r:id="rId6"/>
          </a:graphicData>
        </a:graphic>
      </p:graphicFrame>
      <p:pic>
        <p:nvPicPr>
          <p:cNvPr id="70" name="Picture 2" descr="UK flag">
            <a:extLst>
              <a:ext uri="{FF2B5EF4-FFF2-40B4-BE49-F238E27FC236}">
                <a16:creationId xmlns:a16="http://schemas.microsoft.com/office/drawing/2014/main" id="{10AA6340-033E-4F33-A8E0-8CC0DD73AD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lamp, knife, light&#10;&#10;Description automatically generated">
            <a:extLst>
              <a:ext uri="{FF2B5EF4-FFF2-40B4-BE49-F238E27FC236}">
                <a16:creationId xmlns:a16="http://schemas.microsoft.com/office/drawing/2014/main" id="{D901D473-3C81-4A86-BBE1-149DCF71EA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454330" y="228601"/>
            <a:ext cx="10280469" cy="800100"/>
          </a:xfrm>
        </p:spPr>
        <p:txBody>
          <a:bodyPr>
            <a:normAutofit fontScale="90000"/>
          </a:bodyPr>
          <a:lstStyle/>
          <a:p>
            <a:pPr algn="l" rtl="0"/>
            <a:br>
              <a:rPr lang="pl" dirty="0"/>
            </a:br>
            <a:r>
              <a:rPr lang="pl" b="1" i="0" u="none" baseline="0" dirty="0"/>
              <a:t>Lepsze wyniki leczenia astmy po 48 tygodniach stosowania benralizumabu</a:t>
            </a:r>
          </a:p>
        </p:txBody>
      </p:sp>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a:xfrm>
            <a:off x="0" y="6492875"/>
            <a:ext cx="457200" cy="365125"/>
          </a:xfrm>
        </p:spPr>
        <p:txBody>
          <a:bodyPr/>
          <a:lstStyle/>
          <a:p>
            <a:pPr lvl="0" algn="r" rtl="0"/>
            <a:fld id="{3C4F54F3-C349-4609-AFEE-01462D5C7942}" type="slidenum">
              <a:rPr/>
              <a:pPr lvl="0" algn="r" rtl="0"/>
              <a:t>26</a:t>
            </a:fld>
            <a:endParaRPr lang="pl" noProof="0" dirty="0"/>
          </a:p>
        </p:txBody>
      </p:sp>
      <p:sp>
        <p:nvSpPr>
          <p:cNvPr id="17" name="Text Placeholder 16">
            <a:extLst>
              <a:ext uri="{FF2B5EF4-FFF2-40B4-BE49-F238E27FC236}">
                <a16:creationId xmlns:a16="http://schemas.microsoft.com/office/drawing/2014/main" id="{35C27574-8881-4F5A-914A-75F70976FB6F}"/>
              </a:ext>
            </a:extLst>
          </p:cNvPr>
          <p:cNvSpPr>
            <a:spLocks noGrp="1"/>
          </p:cNvSpPr>
          <p:nvPr>
            <p:ph type="body" sz="quarter" idx="13"/>
          </p:nvPr>
        </p:nvSpPr>
        <p:spPr>
          <a:xfrm>
            <a:off x="457199" y="5851525"/>
            <a:ext cx="10568763" cy="1006475"/>
          </a:xfrm>
        </p:spPr>
        <p:txBody>
          <a:bodyPr>
            <a:noAutofit/>
          </a:bodyPr>
          <a:lstStyle/>
          <a:p>
            <a:pPr algn="l" rtl="0"/>
            <a:r>
              <a:rPr lang="pl" b="0" i="0" u="none" baseline="0"/>
              <a:t>Uwaga: </a:t>
            </a:r>
            <a:r>
              <a:rPr lang="pl" b="0" i="0" u="none" strike="noStrike" baseline="0"/>
              <a:t>benralizumab był ogólnie dobrze tolerowany, 2 pacjentów przerwało leczenie w związku ze zdarzeniami niepożądanymi. </a:t>
            </a:r>
            <a:r>
              <a:rPr lang="pl" b="0" i="0" u="none" baseline="0"/>
              <a:t> U 13,8% (n=18) pacjentów zaobserwowano brak odpowiedzi, tzn. suboptymalną odpowiedź na benralizumab. Osoby z bardzo dobrą odpowiedzią zostały włączone do grupy osób z odpowiedzią.</a:t>
            </a:r>
          </a:p>
          <a:p>
            <a:pPr algn="l" rtl="0">
              <a:spcBef>
                <a:spcPts val="200"/>
              </a:spcBef>
            </a:pPr>
            <a:r>
              <a:rPr lang="pl" b="0" i="0" u="none" baseline="0"/>
              <a:t>ACQ-6 = 6-punktowy kwestionariusz kontroli astmy; AER = częstość występowania zaostrzeń w skali roku; bEOS = poziom eozynofilów we krwi; BL = ocena wyjściowa; EXAC = zaostrzenia; FEV</a:t>
            </a:r>
            <a:r>
              <a:rPr lang="pl" b="0" i="0" u="none" baseline="-25000"/>
              <a:t>1</a:t>
            </a:r>
            <a:r>
              <a:rPr lang="pl" b="0" i="0" u="none" baseline="0"/>
              <a:t> = natężona objętość wydechowa pierwszosekundowa; HD-ICS = kortykosteroidy wziewne w wysokiej dawce; LABA = </a:t>
            </a:r>
            <a:r>
              <a:rPr lang="pl" b="0" i="0" u="none" strike="noStrike" baseline="0"/>
              <a:t>długo działający β2‑mimetyk; </a:t>
            </a:r>
            <a:r>
              <a:rPr lang="pl" b="0" i="0" u="none" baseline="0"/>
              <a:t>mOCS = leczenie podtrzymujące kortykosteroidami doustnymi; </a:t>
            </a:r>
            <a:r>
              <a:rPr lang="pl" b="0" i="0" u="none" strike="noStrike" baseline="0"/>
              <a:t>mAQLQ </a:t>
            </a:r>
            <a:r>
              <a:rPr lang="pl" b="0" i="0" u="none" baseline="0"/>
              <a:t>=</a:t>
            </a:r>
            <a:r>
              <a:rPr lang="pl" b="0" i="0" u="none" strike="noStrike" baseline="0"/>
              <a:t> mini-kwestionariusz oceny jakości życia u osoby chorej na astmę; </a:t>
            </a:r>
            <a:r>
              <a:rPr lang="pl" b="0" i="0" u="none" baseline="0"/>
              <a:t>SEA = ciężka astma eozynofilowa.</a:t>
            </a:r>
          </a:p>
          <a:p>
            <a:pPr algn="l" rtl="0">
              <a:spcBef>
                <a:spcPts val="100"/>
              </a:spcBef>
            </a:pPr>
            <a:r>
              <a:rPr lang="pl" b="0" i="0" u="none" baseline="0"/>
              <a:t>Kavanagh JE et al. </a:t>
            </a:r>
            <a:r>
              <a:rPr lang="pl" b="0" i="1" u="none" baseline="0"/>
              <a:t>CHEST. </a:t>
            </a:r>
            <a:r>
              <a:rPr lang="pl" b="0" i="0" u="none" baseline="0"/>
              <a:t>2021;159:496-506. </a:t>
            </a:r>
          </a:p>
        </p:txBody>
      </p:sp>
      <p:grpSp>
        <p:nvGrpSpPr>
          <p:cNvPr id="28" name="Group 27">
            <a:extLst>
              <a:ext uri="{FF2B5EF4-FFF2-40B4-BE49-F238E27FC236}">
                <a16:creationId xmlns:a16="http://schemas.microsoft.com/office/drawing/2014/main" id="{1801440A-CBF3-41A7-84B8-24F14E067B61}"/>
              </a:ext>
            </a:extLst>
          </p:cNvPr>
          <p:cNvGrpSpPr/>
          <p:nvPr/>
        </p:nvGrpSpPr>
        <p:grpSpPr>
          <a:xfrm>
            <a:off x="10799463" y="-4367"/>
            <a:ext cx="1390650" cy="1475424"/>
            <a:chOff x="10796843" y="-4367"/>
            <a:chExt cx="1390650" cy="1475424"/>
          </a:xfrm>
        </p:grpSpPr>
        <p:sp>
          <p:nvSpPr>
            <p:cNvPr id="29" name="TextBox 28">
              <a:extLst>
                <a:ext uri="{FF2B5EF4-FFF2-40B4-BE49-F238E27FC236}">
                  <a16:creationId xmlns:a16="http://schemas.microsoft.com/office/drawing/2014/main" id="{97666AAA-4681-4685-997E-E4D5528F9C26}"/>
                </a:ext>
              </a:extLst>
            </p:cNvPr>
            <p:cNvSpPr txBox="1"/>
            <p:nvPr/>
          </p:nvSpPr>
          <p:spPr>
            <a:xfrm rot="10800000">
              <a:off x="1079684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E2469062-2A84-41D8-9AEB-D18F706B7815}"/>
                </a:ext>
              </a:extLst>
            </p:cNvPr>
            <p:cNvSpPr txBox="1"/>
            <p:nvPr/>
          </p:nvSpPr>
          <p:spPr>
            <a:xfrm>
              <a:off x="10796843" y="1105297"/>
              <a:ext cx="1390650" cy="365760"/>
            </a:xfrm>
            <a:prstGeom prst="rect">
              <a:avLst/>
            </a:prstGeom>
            <a:solidFill>
              <a:schemeClr val="bg1">
                <a:lumMod val="95000"/>
              </a:schemeClr>
            </a:solidFill>
          </p:spPr>
          <p:txBody>
            <a:bodyPr wrap="square" tIns="0" rtlCol="0">
              <a:noAutofit/>
            </a:bodyPr>
            <a:lstStyle/>
            <a:p>
              <a:pPr algn="ctr" rtl="0">
                <a:defRPr/>
              </a:pPr>
              <a:r>
                <a:rPr lang="pl" sz="1100" b="1" i="0" u="none" baseline="0" dirty="0">
                  <a:solidFill>
                    <a:srgbClr val="7F134C"/>
                  </a:solidFill>
                </a:rPr>
                <a:t>Odpowiedź na benralizumab</a:t>
              </a:r>
            </a:p>
          </p:txBody>
        </p:sp>
      </p:grpSp>
      <p:pic>
        <p:nvPicPr>
          <p:cNvPr id="95" name="Picture 94" descr="home_icon.png">
            <a:hlinkClick r:id="rId9"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10"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50" name="TextBox 49">
            <a:extLst>
              <a:ext uri="{FF2B5EF4-FFF2-40B4-BE49-F238E27FC236}">
                <a16:creationId xmlns:a16="http://schemas.microsoft.com/office/drawing/2014/main" id="{5BEB2848-91B1-4A87-95C6-4CD1162F57E5}"/>
              </a:ext>
            </a:extLst>
          </p:cNvPr>
          <p:cNvSpPr txBox="1"/>
          <p:nvPr/>
        </p:nvSpPr>
        <p:spPr>
          <a:xfrm>
            <a:off x="616664" y="2714779"/>
            <a:ext cx="2883048" cy="1923604"/>
          </a:xfrm>
          <a:prstGeom prst="rect">
            <a:avLst/>
          </a:prstGeom>
          <a:noFill/>
        </p:spPr>
        <p:txBody>
          <a:bodyPr wrap="square">
            <a:spAutoFit/>
          </a:bodyPr>
          <a:lstStyle/>
          <a:p>
            <a:pPr lvl="0" indent="-137160" algn="l" defTabSz="860382" rtl="0">
              <a:lnSpc>
                <a:spcPct val="90000"/>
              </a:lnSpc>
              <a:spcBef>
                <a:spcPct val="30000"/>
              </a:spcBef>
              <a:buFont typeface="Arial" panose="020B0604020202020204" pitchFamily="34" charset="0"/>
              <a:buChar char="•"/>
              <a:defRPr/>
            </a:pPr>
            <a:r>
              <a:rPr lang="pl" sz="1100" b="0" i="0" u="none" baseline="0" dirty="0"/>
              <a:t>Pacjenci z SEA: N=130</a:t>
            </a:r>
            <a:endParaRPr lang="pl" sz="1100" dirty="0"/>
          </a:p>
          <a:p>
            <a:pPr indent="-137160" algn="l" defTabSz="860382" rtl="0">
              <a:lnSpc>
                <a:spcPct val="90000"/>
              </a:lnSpc>
              <a:spcBef>
                <a:spcPts val="400"/>
              </a:spcBef>
              <a:buFont typeface="Arial" panose="020B0604020202020204" pitchFamily="34" charset="0"/>
              <a:buChar char="•"/>
              <a:defRPr/>
            </a:pPr>
            <a:r>
              <a:rPr lang="pl" sz="1100" b="0" i="0" u="none" baseline="0" dirty="0"/>
              <a:t>Wszyscy pacjenci </a:t>
            </a:r>
            <a:r>
              <a:rPr lang="pl" sz="1100" b="1" i="0" u="none" baseline="0" dirty="0"/>
              <a:t>otrzymywali HD-ICS </a:t>
            </a:r>
            <a:br>
              <a:rPr lang="pl" sz="1100" b="1" dirty="0"/>
            </a:br>
            <a:r>
              <a:rPr lang="pl" sz="1100" b="1" dirty="0"/>
              <a:t>   </a:t>
            </a:r>
            <a:r>
              <a:rPr lang="pl" sz="1100" b="1" i="0" u="none" baseline="0" dirty="0"/>
              <a:t> lub LABA</a:t>
            </a:r>
          </a:p>
          <a:p>
            <a:pPr indent="-137160" algn="l" defTabSz="860382" rtl="0">
              <a:lnSpc>
                <a:spcPct val="90000"/>
              </a:lnSpc>
              <a:spcBef>
                <a:spcPts val="400"/>
              </a:spcBef>
              <a:buFont typeface="Arial" panose="020B0604020202020204" pitchFamily="34" charset="0"/>
              <a:buChar char="•"/>
              <a:defRPr/>
            </a:pPr>
            <a:r>
              <a:rPr lang="pl" sz="1100" b="1" i="0" u="none" baseline="0" dirty="0"/>
              <a:t>Otrzymujący terapię mOCS, </a:t>
            </a:r>
            <a:r>
              <a:rPr lang="pl" sz="1100" b="0" i="0" u="none" baseline="0" dirty="0"/>
              <a:t>56,9%</a:t>
            </a:r>
          </a:p>
          <a:p>
            <a:pPr indent="-137160" algn="l" defTabSz="860382" rtl="0">
              <a:lnSpc>
                <a:spcPct val="90000"/>
              </a:lnSpc>
              <a:spcBef>
                <a:spcPts val="400"/>
              </a:spcBef>
              <a:buFont typeface="Arial" panose="020B0604020202020204" pitchFamily="34" charset="0"/>
              <a:buChar char="•"/>
              <a:defRPr/>
            </a:pPr>
            <a:r>
              <a:rPr lang="pl" sz="1100" b="1" i="0" u="none" baseline="0" dirty="0"/>
              <a:t>BL bEOS, </a:t>
            </a:r>
            <a:r>
              <a:rPr lang="pl" sz="1100" b="0" i="0" u="none" baseline="0" dirty="0"/>
              <a:t>≥400 komórek/μl + </a:t>
            </a:r>
            <a:br>
              <a:rPr lang="pl" sz="1100" dirty="0"/>
            </a:br>
            <a:r>
              <a:rPr lang="pl" sz="1100" b="0" i="0" u="none" baseline="0" dirty="0"/>
              <a:t>   </a:t>
            </a:r>
            <a:r>
              <a:rPr lang="pl" sz="1100" b="1" i="0" u="none" baseline="0" dirty="0"/>
              <a:t>≥3 EXAC</a:t>
            </a:r>
            <a:r>
              <a:rPr lang="pl" sz="1100" b="0" i="0" u="none" baseline="0" dirty="0"/>
              <a:t> w poprzednich 12 miesiącach</a:t>
            </a:r>
          </a:p>
          <a:p>
            <a:pPr marL="777240" lvl="2" algn="l" defTabSz="860382" rtl="0">
              <a:lnSpc>
                <a:spcPct val="90000"/>
              </a:lnSpc>
              <a:spcBef>
                <a:spcPts val="400"/>
              </a:spcBef>
              <a:defRPr/>
            </a:pPr>
            <a:r>
              <a:rPr lang="pl" sz="1100" b="0" i="0" u="none" baseline="0" dirty="0"/>
              <a:t>	LUB</a:t>
            </a:r>
          </a:p>
          <a:p>
            <a:pPr indent="-137160" algn="l" defTabSz="860382" rtl="0">
              <a:lnSpc>
                <a:spcPct val="90000"/>
              </a:lnSpc>
              <a:spcBef>
                <a:spcPts val="400"/>
              </a:spcBef>
              <a:buFont typeface="Arial" panose="020B0604020202020204" pitchFamily="34" charset="0"/>
              <a:buChar char="•"/>
              <a:defRPr/>
            </a:pPr>
            <a:r>
              <a:rPr lang="pl" sz="1100" b="1" i="0" u="none" baseline="0" dirty="0"/>
              <a:t>BL bEOS</a:t>
            </a:r>
            <a:r>
              <a:rPr lang="pl" sz="1100" b="0" i="0" u="none" baseline="0" dirty="0"/>
              <a:t>, ≥300 komórek/μl + </a:t>
            </a:r>
            <a:br>
              <a:rPr lang="pl" sz="1100" dirty="0"/>
            </a:br>
            <a:r>
              <a:rPr lang="pl" sz="1100" b="0" i="0" u="none" baseline="0" dirty="0"/>
              <a:t>    </a:t>
            </a:r>
            <a:r>
              <a:rPr lang="pl" sz="1100" b="1" i="0" u="none" baseline="0" dirty="0"/>
              <a:t>≥4 EXAC</a:t>
            </a:r>
            <a:r>
              <a:rPr lang="pl" sz="1100" b="0" i="0" u="none" baseline="0" dirty="0"/>
              <a:t> w poprzednich 12 miesiącach</a:t>
            </a:r>
          </a:p>
          <a:p>
            <a:pPr indent="-137160" algn="l" defTabSz="860382" rtl="0">
              <a:lnSpc>
                <a:spcPct val="90000"/>
              </a:lnSpc>
              <a:spcBef>
                <a:spcPts val="400"/>
              </a:spcBef>
              <a:buFont typeface="Arial" panose="020B0604020202020204" pitchFamily="34" charset="0"/>
              <a:buChar char="•"/>
              <a:defRPr/>
            </a:pPr>
            <a:r>
              <a:rPr lang="pl" sz="1100" b="1" i="0" u="none" baseline="0" dirty="0"/>
              <a:t>Polipy nosa</a:t>
            </a:r>
            <a:r>
              <a:rPr lang="pl" sz="1100" b="0" i="0" u="none" baseline="0" dirty="0"/>
              <a:t>, 30,2% </a:t>
            </a:r>
          </a:p>
        </p:txBody>
      </p:sp>
      <p:sp>
        <p:nvSpPr>
          <p:cNvPr id="107" name="Rectangle: Diagonal Corners Rounded 106">
            <a:extLst>
              <a:ext uri="{FF2B5EF4-FFF2-40B4-BE49-F238E27FC236}">
                <a16:creationId xmlns:a16="http://schemas.microsoft.com/office/drawing/2014/main" id="{C4C6AC87-ECAE-4FAD-BBA9-CB49C6DE8D3A}"/>
              </a:ext>
            </a:extLst>
          </p:cNvPr>
          <p:cNvSpPr/>
          <p:nvPr/>
        </p:nvSpPr>
        <p:spPr>
          <a:xfrm>
            <a:off x="637622" y="2418721"/>
            <a:ext cx="2742937" cy="301359"/>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Analiza retrospektywna:</a:t>
            </a:r>
          </a:p>
        </p:txBody>
      </p:sp>
      <p:sp>
        <p:nvSpPr>
          <p:cNvPr id="40" name="TextBox 39">
            <a:extLst>
              <a:ext uri="{FF2B5EF4-FFF2-40B4-BE49-F238E27FC236}">
                <a16:creationId xmlns:a16="http://schemas.microsoft.com/office/drawing/2014/main" id="{DE3F54B6-87D3-4808-B598-38EE54F0C408}"/>
              </a:ext>
            </a:extLst>
          </p:cNvPr>
          <p:cNvSpPr txBox="1"/>
          <p:nvPr/>
        </p:nvSpPr>
        <p:spPr>
          <a:xfrm>
            <a:off x="8040880" y="1253667"/>
            <a:ext cx="2803935" cy="307777"/>
          </a:xfrm>
          <a:prstGeom prst="rect">
            <a:avLst/>
          </a:prstGeom>
          <a:noFill/>
        </p:spPr>
        <p:txBody>
          <a:bodyPr wrap="square" rtlCol="0">
            <a:spAutoFit/>
          </a:bodyPr>
          <a:lstStyle/>
          <a:p>
            <a:pPr algn="ctr" rtl="0"/>
            <a:r>
              <a:rPr lang="pl" sz="1400" b="1" i="0" u="none" baseline="0">
                <a:solidFill>
                  <a:schemeClr val="accent2"/>
                </a:solidFill>
              </a:rPr>
              <a:t>Eliminacja dawki OCS</a:t>
            </a:r>
            <a:endParaRPr lang="pl" sz="1400" dirty="0">
              <a:solidFill>
                <a:schemeClr val="accent2"/>
              </a:solidFill>
            </a:endParaRPr>
          </a:p>
        </p:txBody>
      </p:sp>
      <p:graphicFrame>
        <p:nvGraphicFramePr>
          <p:cNvPr id="57" name="Chart 56">
            <a:extLst>
              <a:ext uri="{FF2B5EF4-FFF2-40B4-BE49-F238E27FC236}">
                <a16:creationId xmlns:a16="http://schemas.microsoft.com/office/drawing/2014/main" id="{A96F3B55-7886-4A6A-B8BC-EC849560C0FF}"/>
              </a:ext>
            </a:extLst>
          </p:cNvPr>
          <p:cNvGraphicFramePr/>
          <p:nvPr>
            <p:extLst>
              <p:ext uri="{D42A27DB-BD31-4B8C-83A1-F6EECF244321}">
                <p14:modId xmlns:p14="http://schemas.microsoft.com/office/powerpoint/2010/main" val="1178263458"/>
              </p:ext>
            </p:extLst>
          </p:nvPr>
        </p:nvGraphicFramePr>
        <p:xfrm>
          <a:off x="4223226" y="1476361"/>
          <a:ext cx="3073623" cy="1741988"/>
        </p:xfrm>
        <a:graphic>
          <a:graphicData uri="http://schemas.openxmlformats.org/drawingml/2006/chart">
            <c:chart xmlns:c="http://schemas.openxmlformats.org/drawingml/2006/chart" xmlns:r="http://schemas.openxmlformats.org/officeDocument/2006/relationships" r:id="rId11"/>
          </a:graphicData>
        </a:graphic>
      </p:graphicFrame>
      <p:sp>
        <p:nvSpPr>
          <p:cNvPr id="58" name="TextBox 57">
            <a:extLst>
              <a:ext uri="{FF2B5EF4-FFF2-40B4-BE49-F238E27FC236}">
                <a16:creationId xmlns:a16="http://schemas.microsoft.com/office/drawing/2014/main" id="{8F1DEFEF-B1FC-4125-89E3-0E0F04E6975C}"/>
              </a:ext>
            </a:extLst>
          </p:cNvPr>
          <p:cNvSpPr txBox="1"/>
          <p:nvPr/>
        </p:nvSpPr>
        <p:spPr>
          <a:xfrm>
            <a:off x="3779481" y="1764090"/>
            <a:ext cx="369332" cy="1032458"/>
          </a:xfrm>
          <a:prstGeom prst="rect">
            <a:avLst/>
          </a:prstGeom>
          <a:noFill/>
        </p:spPr>
        <p:txBody>
          <a:bodyPr vert="vert270" wrap="square" rtlCol="0">
            <a:spAutoFit/>
          </a:bodyPr>
          <a:lstStyle/>
          <a:p>
            <a:pPr algn="ctr" rtl="0"/>
            <a:r>
              <a:rPr lang="pl" sz="1200" b="1" i="0" u="none" baseline="0"/>
              <a:t>AER</a:t>
            </a:r>
          </a:p>
        </p:txBody>
      </p:sp>
      <p:sp>
        <p:nvSpPr>
          <p:cNvPr id="59" name="TextBox 58">
            <a:extLst>
              <a:ext uri="{FF2B5EF4-FFF2-40B4-BE49-F238E27FC236}">
                <a16:creationId xmlns:a16="http://schemas.microsoft.com/office/drawing/2014/main" id="{666411F3-78E9-4F12-87FA-04F40EBE7A1E}"/>
              </a:ext>
            </a:extLst>
          </p:cNvPr>
          <p:cNvSpPr txBox="1"/>
          <p:nvPr/>
        </p:nvSpPr>
        <p:spPr>
          <a:xfrm>
            <a:off x="3986005" y="1253667"/>
            <a:ext cx="3191680" cy="307777"/>
          </a:xfrm>
          <a:prstGeom prst="rect">
            <a:avLst/>
          </a:prstGeom>
          <a:noFill/>
        </p:spPr>
        <p:txBody>
          <a:bodyPr wrap="square" rtlCol="0">
            <a:spAutoFit/>
          </a:bodyPr>
          <a:lstStyle/>
          <a:p>
            <a:pPr algn="ctr" rtl="0"/>
            <a:r>
              <a:rPr lang="pl" sz="1400" b="1" i="0" u="none" baseline="0" dirty="0">
                <a:solidFill>
                  <a:schemeClr val="accent2"/>
                </a:solidFill>
              </a:rPr>
              <a:t>Zmniejszenie częstości zaostrzeń</a:t>
            </a:r>
            <a:endParaRPr lang="pl" sz="1400" dirty="0">
              <a:solidFill>
                <a:schemeClr val="accent2"/>
              </a:solidFill>
            </a:endParaRPr>
          </a:p>
        </p:txBody>
      </p:sp>
      <p:sp>
        <p:nvSpPr>
          <p:cNvPr id="60" name="Rectangle 59">
            <a:extLst>
              <a:ext uri="{FF2B5EF4-FFF2-40B4-BE49-F238E27FC236}">
                <a16:creationId xmlns:a16="http://schemas.microsoft.com/office/drawing/2014/main" id="{F1AC808B-0B22-45BC-A4F2-99834B352D0B}"/>
              </a:ext>
            </a:extLst>
          </p:cNvPr>
          <p:cNvSpPr/>
          <p:nvPr/>
        </p:nvSpPr>
        <p:spPr>
          <a:xfrm>
            <a:off x="4682907" y="1620395"/>
            <a:ext cx="2171218" cy="369332"/>
          </a:xfrm>
          <a:prstGeom prst="rect">
            <a:avLst/>
          </a:prstGeom>
        </p:spPr>
        <p:txBody>
          <a:bodyPr wrap="square">
            <a:spAutoFit/>
          </a:bodyPr>
          <a:lstStyle/>
          <a:p>
            <a:pPr algn="ctr" rtl="0"/>
            <a:r>
              <a:rPr lang="pl" sz="1400" b="0" i="0" u="none" baseline="0" dirty="0">
                <a:solidFill>
                  <a:srgbClr val="AE2573"/>
                </a:solidFill>
              </a:rPr>
              <a:t>73%</a:t>
            </a:r>
            <a:r>
              <a:rPr lang="pl" b="0" i="0" u="none" baseline="0" dirty="0">
                <a:solidFill>
                  <a:srgbClr val="AE2573"/>
                </a:solidFill>
              </a:rPr>
              <a:t> </a:t>
            </a:r>
            <a:r>
              <a:rPr lang="pl" sz="1100" b="0" i="0" u="none" baseline="0" dirty="0">
                <a:solidFill>
                  <a:srgbClr val="AE2573"/>
                </a:solidFill>
              </a:rPr>
              <a:t>zmniejszenie; p&lt;0,001</a:t>
            </a:r>
          </a:p>
        </p:txBody>
      </p:sp>
      <p:sp>
        <p:nvSpPr>
          <p:cNvPr id="153" name="TextBox 152">
            <a:extLst>
              <a:ext uri="{FF2B5EF4-FFF2-40B4-BE49-F238E27FC236}">
                <a16:creationId xmlns:a16="http://schemas.microsoft.com/office/drawing/2014/main" id="{8CFE2BBA-60DA-4254-B888-A3F938378981}"/>
              </a:ext>
            </a:extLst>
          </p:cNvPr>
          <p:cNvSpPr txBox="1"/>
          <p:nvPr/>
        </p:nvSpPr>
        <p:spPr>
          <a:xfrm>
            <a:off x="8155925" y="3291701"/>
            <a:ext cx="3349612" cy="307777"/>
          </a:xfrm>
          <a:prstGeom prst="rect">
            <a:avLst/>
          </a:prstGeom>
          <a:noFill/>
        </p:spPr>
        <p:txBody>
          <a:bodyPr wrap="square" rtlCol="0">
            <a:spAutoFit/>
          </a:bodyPr>
          <a:lstStyle/>
          <a:p>
            <a:pPr algn="ctr" rtl="0"/>
            <a:r>
              <a:rPr lang="pl" sz="1400" b="1" i="0" u="none" baseline="0">
                <a:solidFill>
                  <a:schemeClr val="accent2"/>
                </a:solidFill>
              </a:rPr>
              <a:t>Złagodzenie objawów astmy</a:t>
            </a:r>
            <a:endParaRPr lang="pl" sz="1400" dirty="0">
              <a:solidFill>
                <a:schemeClr val="accent2"/>
              </a:solidFill>
            </a:endParaRPr>
          </a:p>
        </p:txBody>
      </p:sp>
      <p:sp>
        <p:nvSpPr>
          <p:cNvPr id="156" name="TextBox 155">
            <a:extLst>
              <a:ext uri="{FF2B5EF4-FFF2-40B4-BE49-F238E27FC236}">
                <a16:creationId xmlns:a16="http://schemas.microsoft.com/office/drawing/2014/main" id="{59110FB4-CF9F-437A-9EFF-8CD72EC333A7}"/>
              </a:ext>
            </a:extLst>
          </p:cNvPr>
          <p:cNvSpPr txBox="1"/>
          <p:nvPr/>
        </p:nvSpPr>
        <p:spPr>
          <a:xfrm>
            <a:off x="7859376" y="3752029"/>
            <a:ext cx="507831" cy="1198018"/>
          </a:xfrm>
          <a:prstGeom prst="rect">
            <a:avLst/>
          </a:prstGeom>
          <a:noFill/>
        </p:spPr>
        <p:txBody>
          <a:bodyPr vert="vert270" wrap="square" rtlCol="0">
            <a:spAutoFit/>
          </a:bodyPr>
          <a:lstStyle/>
          <a:p>
            <a:pPr algn="ctr" rtl="0"/>
            <a:r>
              <a:rPr lang="pl" sz="1050" b="1" i="0" u="none" baseline="0" dirty="0"/>
              <a:t>Ocena punktowa ACQ-6</a:t>
            </a:r>
          </a:p>
        </p:txBody>
      </p:sp>
      <p:sp>
        <p:nvSpPr>
          <p:cNvPr id="305" name="TextBox 304">
            <a:extLst>
              <a:ext uri="{FF2B5EF4-FFF2-40B4-BE49-F238E27FC236}">
                <a16:creationId xmlns:a16="http://schemas.microsoft.com/office/drawing/2014/main" id="{7A40C16B-A37C-43C8-BE79-D11D20FFC859}"/>
              </a:ext>
            </a:extLst>
          </p:cNvPr>
          <p:cNvSpPr txBox="1"/>
          <p:nvPr/>
        </p:nvSpPr>
        <p:spPr>
          <a:xfrm>
            <a:off x="4330086" y="3291701"/>
            <a:ext cx="2995465" cy="307777"/>
          </a:xfrm>
          <a:prstGeom prst="rect">
            <a:avLst/>
          </a:prstGeom>
          <a:noFill/>
        </p:spPr>
        <p:txBody>
          <a:bodyPr wrap="square" rtlCol="0">
            <a:spAutoFit/>
          </a:bodyPr>
          <a:lstStyle/>
          <a:p>
            <a:pPr algn="ctr" rtl="0"/>
            <a:r>
              <a:rPr lang="pl" sz="1400" b="1" i="0" u="none" baseline="0">
                <a:solidFill>
                  <a:schemeClr val="accent2"/>
                </a:solidFill>
              </a:rPr>
              <a:t>Poprawa czynności płuc</a:t>
            </a:r>
            <a:endParaRPr lang="pl" sz="1400" dirty="0">
              <a:solidFill>
                <a:schemeClr val="accent2"/>
              </a:solidFill>
            </a:endParaRPr>
          </a:p>
        </p:txBody>
      </p:sp>
      <p:sp>
        <p:nvSpPr>
          <p:cNvPr id="312" name="TextBox 311">
            <a:extLst>
              <a:ext uri="{FF2B5EF4-FFF2-40B4-BE49-F238E27FC236}">
                <a16:creationId xmlns:a16="http://schemas.microsoft.com/office/drawing/2014/main" id="{2ABD360E-626E-4DC2-84F6-BFEC3A8C84C2}"/>
              </a:ext>
            </a:extLst>
          </p:cNvPr>
          <p:cNvSpPr txBox="1"/>
          <p:nvPr/>
        </p:nvSpPr>
        <p:spPr>
          <a:xfrm>
            <a:off x="3779481" y="3816779"/>
            <a:ext cx="369332" cy="1032459"/>
          </a:xfrm>
          <a:prstGeom prst="rect">
            <a:avLst/>
          </a:prstGeom>
          <a:noFill/>
        </p:spPr>
        <p:txBody>
          <a:bodyPr vert="vert270" wrap="square" rtlCol="0">
            <a:spAutoFit/>
          </a:bodyPr>
          <a:lstStyle/>
          <a:p>
            <a:pPr algn="ctr" rtl="0"/>
            <a:r>
              <a:rPr lang="pl" sz="1200" b="1" i="0" u="none" baseline="0"/>
              <a:t>FEV</a:t>
            </a:r>
            <a:r>
              <a:rPr lang="pl" sz="1200" b="1" i="0" u="none" baseline="-25000"/>
              <a:t>1</a:t>
            </a:r>
            <a:r>
              <a:rPr lang="pl" sz="1200" b="1" i="0" u="none" baseline="0"/>
              <a:t>, ml</a:t>
            </a:r>
          </a:p>
        </p:txBody>
      </p:sp>
      <p:sp>
        <p:nvSpPr>
          <p:cNvPr id="3" name="TextBox 2">
            <a:extLst>
              <a:ext uri="{FF2B5EF4-FFF2-40B4-BE49-F238E27FC236}">
                <a16:creationId xmlns:a16="http://schemas.microsoft.com/office/drawing/2014/main" id="{96CA0C5D-61CC-4B6A-98BE-07F77076B55C}"/>
              </a:ext>
            </a:extLst>
          </p:cNvPr>
          <p:cNvSpPr txBox="1"/>
          <p:nvPr/>
        </p:nvSpPr>
        <p:spPr>
          <a:xfrm>
            <a:off x="8123989" y="2766322"/>
            <a:ext cx="1122304" cy="430887"/>
          </a:xfrm>
          <a:prstGeom prst="rect">
            <a:avLst/>
          </a:prstGeom>
          <a:noFill/>
        </p:spPr>
        <p:txBody>
          <a:bodyPr wrap="square" rtlCol="0">
            <a:spAutoFit/>
          </a:bodyPr>
          <a:lstStyle/>
          <a:p>
            <a:pPr algn="ctr" rtl="0">
              <a:buClr>
                <a:schemeClr val="accent1"/>
              </a:buClr>
            </a:pPr>
            <a:r>
              <a:rPr lang="pl" sz="1100" b="1" i="0" u="none" baseline="0" dirty="0"/>
              <a:t>Stosowanie mOCS, n=74</a:t>
            </a:r>
          </a:p>
        </p:txBody>
      </p:sp>
      <p:sp>
        <p:nvSpPr>
          <p:cNvPr id="455" name="TextBox 454">
            <a:extLst>
              <a:ext uri="{FF2B5EF4-FFF2-40B4-BE49-F238E27FC236}">
                <a16:creationId xmlns:a16="http://schemas.microsoft.com/office/drawing/2014/main" id="{AFCB074D-B5F5-49A6-A274-F66D5AA691DD}"/>
              </a:ext>
            </a:extLst>
          </p:cNvPr>
          <p:cNvSpPr txBox="1"/>
          <p:nvPr/>
        </p:nvSpPr>
        <p:spPr>
          <a:xfrm>
            <a:off x="9512964" y="2774623"/>
            <a:ext cx="1714254" cy="430887"/>
          </a:xfrm>
          <a:prstGeom prst="rect">
            <a:avLst/>
          </a:prstGeom>
          <a:noFill/>
        </p:spPr>
        <p:txBody>
          <a:bodyPr wrap="square" rtlCol="0">
            <a:spAutoFit/>
          </a:bodyPr>
          <a:lstStyle/>
          <a:p>
            <a:pPr algn="ctr" rtl="0">
              <a:buClr>
                <a:schemeClr val="accent1"/>
              </a:buClr>
            </a:pPr>
            <a:r>
              <a:rPr lang="pl" sz="1100" b="1" i="0" u="none" baseline="0" dirty="0">
                <a:solidFill>
                  <a:schemeClr val="accent1"/>
                </a:solidFill>
              </a:rPr>
              <a:t>Odstawienie mOCS, n=38</a:t>
            </a:r>
          </a:p>
        </p:txBody>
      </p:sp>
      <p:sp>
        <p:nvSpPr>
          <p:cNvPr id="456" name="TextBox 455">
            <a:extLst>
              <a:ext uri="{FF2B5EF4-FFF2-40B4-BE49-F238E27FC236}">
                <a16:creationId xmlns:a16="http://schemas.microsoft.com/office/drawing/2014/main" id="{CDFA8EE5-D20F-4829-9E9D-335271B0A0D1}"/>
              </a:ext>
            </a:extLst>
          </p:cNvPr>
          <p:cNvSpPr txBox="1"/>
          <p:nvPr/>
        </p:nvSpPr>
        <p:spPr>
          <a:xfrm>
            <a:off x="7876356" y="1574267"/>
            <a:ext cx="1608396" cy="276999"/>
          </a:xfrm>
          <a:prstGeom prst="rect">
            <a:avLst/>
          </a:prstGeom>
          <a:noFill/>
        </p:spPr>
        <p:txBody>
          <a:bodyPr wrap="square">
            <a:spAutoFit/>
          </a:bodyPr>
          <a:lstStyle/>
          <a:p>
            <a:pPr algn="ctr" rtl="0"/>
            <a:r>
              <a:rPr lang="pl" sz="1200" b="1" i="0" u="none" baseline="0" dirty="0"/>
              <a:t>Ocena wyjściowa</a:t>
            </a:r>
            <a:endParaRPr lang="pl" sz="1200" dirty="0"/>
          </a:p>
        </p:txBody>
      </p:sp>
      <p:sp>
        <p:nvSpPr>
          <p:cNvPr id="457" name="TextBox 456">
            <a:extLst>
              <a:ext uri="{FF2B5EF4-FFF2-40B4-BE49-F238E27FC236}">
                <a16:creationId xmlns:a16="http://schemas.microsoft.com/office/drawing/2014/main" id="{EFDADE00-6C0C-41BE-A9C1-DE6864DAA0A0}"/>
              </a:ext>
            </a:extLst>
          </p:cNvPr>
          <p:cNvSpPr txBox="1"/>
          <p:nvPr/>
        </p:nvSpPr>
        <p:spPr>
          <a:xfrm>
            <a:off x="9624676" y="1568869"/>
            <a:ext cx="952729" cy="276999"/>
          </a:xfrm>
          <a:prstGeom prst="rect">
            <a:avLst/>
          </a:prstGeom>
          <a:noFill/>
        </p:spPr>
        <p:txBody>
          <a:bodyPr wrap="square">
            <a:spAutoFit/>
          </a:bodyPr>
          <a:lstStyle/>
          <a:p>
            <a:pPr algn="ctr" rtl="0"/>
            <a:r>
              <a:rPr lang="pl" sz="1200" b="1" i="0" u="none" baseline="0"/>
              <a:t>48 tygodni</a:t>
            </a:r>
            <a:endParaRPr lang="pl" sz="1200" dirty="0"/>
          </a:p>
        </p:txBody>
      </p:sp>
      <p:cxnSp>
        <p:nvCxnSpPr>
          <p:cNvPr id="7" name="Straight Connector 6">
            <a:extLst>
              <a:ext uri="{FF2B5EF4-FFF2-40B4-BE49-F238E27FC236}">
                <a16:creationId xmlns:a16="http://schemas.microsoft.com/office/drawing/2014/main" id="{7133F78C-2C7D-48C0-9C10-DBB33C1F4D99}"/>
              </a:ext>
            </a:extLst>
          </p:cNvPr>
          <p:cNvCxnSpPr/>
          <p:nvPr/>
        </p:nvCxnSpPr>
        <p:spPr>
          <a:xfrm flipV="1">
            <a:off x="9983417" y="2257987"/>
            <a:ext cx="100939" cy="66725"/>
          </a:xfrm>
          <a:prstGeom prst="line">
            <a:avLst/>
          </a:prstGeom>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93C57874-2FAA-4C18-AE4F-E7FEAAED0560}"/>
              </a:ext>
            </a:extLst>
          </p:cNvPr>
          <p:cNvSpPr txBox="1"/>
          <p:nvPr/>
        </p:nvSpPr>
        <p:spPr>
          <a:xfrm>
            <a:off x="9743756" y="3638650"/>
            <a:ext cx="492443" cy="1317667"/>
          </a:xfrm>
          <a:prstGeom prst="rect">
            <a:avLst/>
          </a:prstGeom>
          <a:noFill/>
        </p:spPr>
        <p:txBody>
          <a:bodyPr vert="vert270" wrap="square" rtlCol="0">
            <a:spAutoFit/>
          </a:bodyPr>
          <a:lstStyle/>
          <a:p>
            <a:pPr algn="ctr" rtl="0"/>
            <a:r>
              <a:rPr lang="pl" sz="1000" b="1" i="0" u="none" baseline="0" dirty="0"/>
              <a:t>Ocena punktowa mAQLQ</a:t>
            </a:r>
          </a:p>
        </p:txBody>
      </p:sp>
      <p:graphicFrame>
        <p:nvGraphicFramePr>
          <p:cNvPr id="475" name="Chart 474">
            <a:extLst>
              <a:ext uri="{FF2B5EF4-FFF2-40B4-BE49-F238E27FC236}">
                <a16:creationId xmlns:a16="http://schemas.microsoft.com/office/drawing/2014/main" id="{30D770C8-254A-4DAF-9276-B61865895FBB}"/>
              </a:ext>
            </a:extLst>
          </p:cNvPr>
          <p:cNvGraphicFramePr/>
          <p:nvPr>
            <p:extLst>
              <p:ext uri="{D42A27DB-BD31-4B8C-83A1-F6EECF244321}">
                <p14:modId xmlns:p14="http://schemas.microsoft.com/office/powerpoint/2010/main" val="3241158771"/>
              </p:ext>
            </p:extLst>
          </p:nvPr>
        </p:nvGraphicFramePr>
        <p:xfrm>
          <a:off x="8155925" y="3589418"/>
          <a:ext cx="1654422" cy="1667804"/>
        </p:xfrm>
        <a:graphic>
          <a:graphicData uri="http://schemas.openxmlformats.org/drawingml/2006/chart">
            <c:chart xmlns:c="http://schemas.openxmlformats.org/drawingml/2006/chart" xmlns:r="http://schemas.openxmlformats.org/officeDocument/2006/relationships" r:id="rId12"/>
          </a:graphicData>
        </a:graphic>
      </p:graphicFrame>
      <p:sp>
        <p:nvSpPr>
          <p:cNvPr id="476" name="Rectangle 475">
            <a:extLst>
              <a:ext uri="{FF2B5EF4-FFF2-40B4-BE49-F238E27FC236}">
                <a16:creationId xmlns:a16="http://schemas.microsoft.com/office/drawing/2014/main" id="{7D03E361-4DED-4C16-A536-B2AC2FBA3B6B}"/>
              </a:ext>
            </a:extLst>
          </p:cNvPr>
          <p:cNvSpPr/>
          <p:nvPr/>
        </p:nvSpPr>
        <p:spPr>
          <a:xfrm>
            <a:off x="8795301" y="3722052"/>
            <a:ext cx="710822" cy="230832"/>
          </a:xfrm>
          <a:prstGeom prst="rect">
            <a:avLst/>
          </a:prstGeom>
        </p:spPr>
        <p:txBody>
          <a:bodyPr wrap="square">
            <a:spAutoFit/>
          </a:bodyPr>
          <a:lstStyle/>
          <a:p>
            <a:pPr algn="ctr" rtl="0"/>
            <a:r>
              <a:rPr lang="pl" sz="900" b="0" i="0" u="none" baseline="0">
                <a:solidFill>
                  <a:srgbClr val="AE2573"/>
                </a:solidFill>
              </a:rPr>
              <a:t> p&lt;0,001</a:t>
            </a:r>
          </a:p>
        </p:txBody>
      </p:sp>
      <p:graphicFrame>
        <p:nvGraphicFramePr>
          <p:cNvPr id="481" name="Chart 480">
            <a:extLst>
              <a:ext uri="{FF2B5EF4-FFF2-40B4-BE49-F238E27FC236}">
                <a16:creationId xmlns:a16="http://schemas.microsoft.com/office/drawing/2014/main" id="{0791C94C-5825-4D07-AE11-40B5420566AF}"/>
              </a:ext>
            </a:extLst>
          </p:cNvPr>
          <p:cNvGraphicFramePr/>
          <p:nvPr>
            <p:extLst>
              <p:ext uri="{D42A27DB-BD31-4B8C-83A1-F6EECF244321}">
                <p14:modId xmlns:p14="http://schemas.microsoft.com/office/powerpoint/2010/main" val="882056530"/>
              </p:ext>
            </p:extLst>
          </p:nvPr>
        </p:nvGraphicFramePr>
        <p:xfrm>
          <a:off x="10129958" y="3589418"/>
          <a:ext cx="1546578" cy="1741988"/>
        </p:xfrm>
        <a:graphic>
          <a:graphicData uri="http://schemas.openxmlformats.org/drawingml/2006/chart">
            <c:chart xmlns:c="http://schemas.openxmlformats.org/drawingml/2006/chart" xmlns:r="http://schemas.openxmlformats.org/officeDocument/2006/relationships" r:id="rId13"/>
          </a:graphicData>
        </a:graphic>
      </p:graphicFrame>
      <p:sp>
        <p:nvSpPr>
          <p:cNvPr id="482" name="Rectangle 481">
            <a:extLst>
              <a:ext uri="{FF2B5EF4-FFF2-40B4-BE49-F238E27FC236}">
                <a16:creationId xmlns:a16="http://schemas.microsoft.com/office/drawing/2014/main" id="{CADD3D51-8301-47A4-854D-4B4CD8BF9A1D}"/>
              </a:ext>
            </a:extLst>
          </p:cNvPr>
          <p:cNvSpPr/>
          <p:nvPr/>
        </p:nvSpPr>
        <p:spPr>
          <a:xfrm>
            <a:off x="10483901" y="3683951"/>
            <a:ext cx="1021636" cy="230832"/>
          </a:xfrm>
          <a:prstGeom prst="rect">
            <a:avLst/>
          </a:prstGeom>
        </p:spPr>
        <p:txBody>
          <a:bodyPr wrap="square">
            <a:spAutoFit/>
          </a:bodyPr>
          <a:lstStyle/>
          <a:p>
            <a:pPr algn="ctr" rtl="0"/>
            <a:r>
              <a:rPr lang="pl" sz="900" b="0" i="0" u="none" baseline="0">
                <a:solidFill>
                  <a:srgbClr val="AE2573"/>
                </a:solidFill>
              </a:rPr>
              <a:t>p&lt;0,001</a:t>
            </a:r>
          </a:p>
        </p:txBody>
      </p:sp>
      <p:graphicFrame>
        <p:nvGraphicFramePr>
          <p:cNvPr id="487" name="Chart 486">
            <a:extLst>
              <a:ext uri="{FF2B5EF4-FFF2-40B4-BE49-F238E27FC236}">
                <a16:creationId xmlns:a16="http://schemas.microsoft.com/office/drawing/2014/main" id="{9DACECE7-FCD8-41B3-A8E4-7FEF025DF52B}"/>
              </a:ext>
            </a:extLst>
          </p:cNvPr>
          <p:cNvGraphicFramePr/>
          <p:nvPr>
            <p:extLst>
              <p:ext uri="{D42A27DB-BD31-4B8C-83A1-F6EECF244321}">
                <p14:modId xmlns:p14="http://schemas.microsoft.com/office/powerpoint/2010/main" val="3405199447"/>
              </p:ext>
            </p:extLst>
          </p:nvPr>
        </p:nvGraphicFramePr>
        <p:xfrm>
          <a:off x="4221677" y="3446884"/>
          <a:ext cx="3061241" cy="1929467"/>
        </p:xfrm>
        <a:graphic>
          <a:graphicData uri="http://schemas.openxmlformats.org/drawingml/2006/chart">
            <c:chart xmlns:c="http://schemas.openxmlformats.org/drawingml/2006/chart" xmlns:r="http://schemas.openxmlformats.org/officeDocument/2006/relationships" r:id="rId14"/>
          </a:graphicData>
        </a:graphic>
      </p:graphicFrame>
      <p:sp>
        <p:nvSpPr>
          <p:cNvPr id="488" name="Rectangle 487">
            <a:extLst>
              <a:ext uri="{FF2B5EF4-FFF2-40B4-BE49-F238E27FC236}">
                <a16:creationId xmlns:a16="http://schemas.microsoft.com/office/drawing/2014/main" id="{DDCC4C8E-F04D-4237-B3AA-B798DF1EC5C0}"/>
              </a:ext>
            </a:extLst>
          </p:cNvPr>
          <p:cNvSpPr/>
          <p:nvPr/>
        </p:nvSpPr>
        <p:spPr>
          <a:xfrm>
            <a:off x="4947845" y="3534598"/>
            <a:ext cx="2196421" cy="261610"/>
          </a:xfrm>
          <a:prstGeom prst="rect">
            <a:avLst/>
          </a:prstGeom>
        </p:spPr>
        <p:txBody>
          <a:bodyPr wrap="square">
            <a:spAutoFit/>
          </a:bodyPr>
          <a:lstStyle/>
          <a:p>
            <a:pPr algn="ctr" rtl="0"/>
            <a:r>
              <a:rPr lang="pl" sz="1100" b="0" i="0" u="none" baseline="0">
                <a:solidFill>
                  <a:srgbClr val="AE2573"/>
                </a:solidFill>
              </a:rPr>
              <a:t>+140 ml; p&lt;0,001</a:t>
            </a:r>
          </a:p>
        </p:txBody>
      </p:sp>
      <p:grpSp>
        <p:nvGrpSpPr>
          <p:cNvPr id="493" name="Group 492">
            <a:extLst>
              <a:ext uri="{FF2B5EF4-FFF2-40B4-BE49-F238E27FC236}">
                <a16:creationId xmlns:a16="http://schemas.microsoft.com/office/drawing/2014/main" id="{A0526999-A86D-4665-B505-DE23E2F892BF}"/>
              </a:ext>
            </a:extLst>
          </p:cNvPr>
          <p:cNvGrpSpPr/>
          <p:nvPr/>
        </p:nvGrpSpPr>
        <p:grpSpPr>
          <a:xfrm>
            <a:off x="2413589" y="5151587"/>
            <a:ext cx="9224439" cy="638594"/>
            <a:chOff x="2368794" y="5431379"/>
            <a:chExt cx="9224439" cy="638594"/>
          </a:xfrm>
        </p:grpSpPr>
        <p:sp>
          <p:nvSpPr>
            <p:cNvPr id="494" name="Rectangle 493">
              <a:extLst>
                <a:ext uri="{FF2B5EF4-FFF2-40B4-BE49-F238E27FC236}">
                  <a16:creationId xmlns:a16="http://schemas.microsoft.com/office/drawing/2014/main" id="{08425B14-2EA5-4E1C-BC3E-D0CD5768EF9A}"/>
                </a:ext>
              </a:extLst>
            </p:cNvPr>
            <p:cNvSpPr/>
            <p:nvPr/>
          </p:nvSpPr>
          <p:spPr>
            <a:xfrm>
              <a:off x="2368794" y="5431379"/>
              <a:ext cx="9224439" cy="63859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96" name="TextBox 495">
              <a:extLst>
                <a:ext uri="{FF2B5EF4-FFF2-40B4-BE49-F238E27FC236}">
                  <a16:creationId xmlns:a16="http://schemas.microsoft.com/office/drawing/2014/main" id="{7802EAE1-E72B-49F7-AA42-4761E749DE15}"/>
                </a:ext>
              </a:extLst>
            </p:cNvPr>
            <p:cNvSpPr txBox="1"/>
            <p:nvPr/>
          </p:nvSpPr>
          <p:spPr>
            <a:xfrm>
              <a:off x="2378670" y="5598568"/>
              <a:ext cx="1587683" cy="338554"/>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wrap="square" rtlCol="0" anchor="ctr">
              <a:spAutoFit/>
            </a:bodyPr>
            <a:lstStyle/>
            <a:p>
              <a:pPr algn="l" rtl="0"/>
              <a:r>
                <a:rPr lang="pl" sz="800" b="1" i="0" u="none" baseline="0" dirty="0">
                  <a:solidFill>
                    <a:schemeClr val="bg1"/>
                  </a:solidFill>
                </a:rPr>
                <a:t>Osoby z odpowiedzią oraz </a:t>
              </a:r>
              <a:br>
                <a:rPr lang="pl" sz="800" b="1" dirty="0">
                  <a:solidFill>
                    <a:schemeClr val="bg1"/>
                  </a:solidFill>
                </a:rPr>
              </a:br>
              <a:r>
                <a:rPr lang="pl" sz="800" b="1" i="0" u="none" baseline="0" dirty="0">
                  <a:solidFill>
                    <a:schemeClr val="bg1"/>
                  </a:solidFill>
                </a:rPr>
                <a:t>bardzo dobrą odpowiedzią:</a:t>
              </a:r>
            </a:p>
          </p:txBody>
        </p:sp>
      </p:grpSp>
      <p:sp>
        <p:nvSpPr>
          <p:cNvPr id="497" name="TextBox 496">
            <a:extLst>
              <a:ext uri="{FF2B5EF4-FFF2-40B4-BE49-F238E27FC236}">
                <a16:creationId xmlns:a16="http://schemas.microsoft.com/office/drawing/2014/main" id="{D29B50BF-1ACF-4C36-A6DD-A1FFFD5DDD78}"/>
              </a:ext>
            </a:extLst>
          </p:cNvPr>
          <p:cNvSpPr txBox="1"/>
          <p:nvPr/>
        </p:nvSpPr>
        <p:spPr>
          <a:xfrm>
            <a:off x="3986004" y="5169717"/>
            <a:ext cx="7757326" cy="646331"/>
          </a:xfrm>
          <a:prstGeom prst="rect">
            <a:avLst/>
          </a:prstGeom>
          <a:noFill/>
        </p:spPr>
        <p:txBody>
          <a:bodyPr wrap="square">
            <a:spAutoFit/>
          </a:bodyPr>
          <a:lstStyle/>
          <a:p>
            <a:pPr marL="171450" indent="-171450" algn="l" rtl="0">
              <a:buFont typeface="Arial" panose="020B0604020202020204" pitchFamily="34" charset="0"/>
              <a:buChar char="•"/>
            </a:pPr>
            <a:r>
              <a:rPr lang="pl" sz="900" b="1" i="0" u="none" baseline="0" dirty="0"/>
              <a:t>Osoby z odpowiedzią</a:t>
            </a:r>
            <a:r>
              <a:rPr lang="pl" sz="900" b="0" i="0" u="none" baseline="0" dirty="0"/>
              <a:t> zdefiniowano jako pacjentów, u których wystąpiło zmniejszenie o ≥50% pod względem AER lub dobowej dawki mOCS, n=112 </a:t>
            </a:r>
            <a:r>
              <a:rPr lang="pl" sz="900" b="1" i="0" u="none" baseline="0" dirty="0"/>
              <a:t>(86,2%) </a:t>
            </a:r>
          </a:p>
          <a:p>
            <a:pPr marL="171450" indent="-171450" algn="l" rtl="0">
              <a:buFont typeface="Arial" panose="020B0604020202020204" pitchFamily="34" charset="0"/>
              <a:buChar char="•"/>
            </a:pPr>
            <a:r>
              <a:rPr lang="pl" sz="900" b="1" i="0" u="none" baseline="0" dirty="0"/>
              <a:t>Osoby z bardzo dobrą odpowiedzią</a:t>
            </a:r>
            <a:r>
              <a:rPr lang="pl" sz="900" b="0" i="0" u="none" baseline="0" dirty="0"/>
              <a:t> zdefiniowano jako pacjentów, u których stwierdzono 0 EXAC i brak stosowania mOCS w związku z astmą, n=51 </a:t>
            </a:r>
            <a:r>
              <a:rPr lang="pl" sz="900" b="1" i="0" u="none" baseline="0" dirty="0"/>
              <a:t>(39,2%) </a:t>
            </a:r>
          </a:p>
        </p:txBody>
      </p:sp>
      <p:cxnSp>
        <p:nvCxnSpPr>
          <p:cNvPr id="498" name="Connector: Elbow 497">
            <a:extLst>
              <a:ext uri="{FF2B5EF4-FFF2-40B4-BE49-F238E27FC236}">
                <a16:creationId xmlns:a16="http://schemas.microsoft.com/office/drawing/2014/main" id="{24309914-B0B6-4DB7-9D3F-227F1762C94C}"/>
              </a:ext>
            </a:extLst>
          </p:cNvPr>
          <p:cNvCxnSpPr>
            <a:cxnSpLocks/>
          </p:cNvCxnSpPr>
          <p:nvPr/>
        </p:nvCxnSpPr>
        <p:spPr>
          <a:xfrm rot="16200000" flipH="1">
            <a:off x="5638706" y="1485405"/>
            <a:ext cx="457200" cy="1463040"/>
          </a:xfrm>
          <a:prstGeom prst="bentConnector3">
            <a:avLst>
              <a:gd name="adj1" fmla="val -1152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9" name="Connector: Elbow 498">
            <a:extLst>
              <a:ext uri="{FF2B5EF4-FFF2-40B4-BE49-F238E27FC236}">
                <a16:creationId xmlns:a16="http://schemas.microsoft.com/office/drawing/2014/main" id="{6BEF63D0-3D98-43B9-9B30-DEF4762597A4}"/>
              </a:ext>
            </a:extLst>
          </p:cNvPr>
          <p:cNvCxnSpPr>
            <a:cxnSpLocks/>
          </p:cNvCxnSpPr>
          <p:nvPr/>
        </p:nvCxnSpPr>
        <p:spPr>
          <a:xfrm rot="16200000" flipH="1">
            <a:off x="5969386" y="3193898"/>
            <a:ext cx="54864" cy="1371600"/>
          </a:xfrm>
          <a:prstGeom prst="bentConnector3">
            <a:avLst>
              <a:gd name="adj1" fmla="val -152359"/>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0" name="Connector: Elbow 499">
            <a:extLst>
              <a:ext uri="{FF2B5EF4-FFF2-40B4-BE49-F238E27FC236}">
                <a16:creationId xmlns:a16="http://schemas.microsoft.com/office/drawing/2014/main" id="{E6BF8BB2-CC15-4FFB-9262-985C130948A9}"/>
              </a:ext>
            </a:extLst>
          </p:cNvPr>
          <p:cNvCxnSpPr>
            <a:cxnSpLocks/>
          </p:cNvCxnSpPr>
          <p:nvPr/>
        </p:nvCxnSpPr>
        <p:spPr>
          <a:xfrm rot="16200000" flipH="1">
            <a:off x="9050412" y="3754970"/>
            <a:ext cx="182880" cy="685800"/>
          </a:xfrm>
          <a:prstGeom prst="bentConnector3">
            <a:avLst>
              <a:gd name="adj1" fmla="val -34958"/>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1" name="Connector: Elbow 500">
            <a:extLst>
              <a:ext uri="{FF2B5EF4-FFF2-40B4-BE49-F238E27FC236}">
                <a16:creationId xmlns:a16="http://schemas.microsoft.com/office/drawing/2014/main" id="{E72ABC6B-560B-42D5-826E-E647C9BFBC41}"/>
              </a:ext>
            </a:extLst>
          </p:cNvPr>
          <p:cNvCxnSpPr>
            <a:cxnSpLocks/>
          </p:cNvCxnSpPr>
          <p:nvPr/>
        </p:nvCxnSpPr>
        <p:spPr>
          <a:xfrm rot="16200000" flipH="1">
            <a:off x="10913554" y="3660308"/>
            <a:ext cx="91440" cy="731520"/>
          </a:xfrm>
          <a:prstGeom prst="bentConnector3">
            <a:avLst>
              <a:gd name="adj1" fmla="val -80814"/>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480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Graphic 155">
            <a:extLst>
              <a:ext uri="{FF2B5EF4-FFF2-40B4-BE49-F238E27FC236}">
                <a16:creationId xmlns:a16="http://schemas.microsoft.com/office/drawing/2014/main" id="{CFA5139A-58E8-4201-9E53-F53C0C8D3C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490049"/>
          </a:xfrm>
          <a:prstGeom prst="rect">
            <a:avLst/>
          </a:prstGeom>
        </p:spPr>
      </p:pic>
      <p:sp>
        <p:nvSpPr>
          <p:cNvPr id="153" name="TextBox 152">
            <a:extLst>
              <a:ext uri="{FF2B5EF4-FFF2-40B4-BE49-F238E27FC236}">
                <a16:creationId xmlns:a16="http://schemas.microsoft.com/office/drawing/2014/main" id="{7E535E97-EE20-4960-B8DD-817DD690E335}"/>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1" name="Isosceles Triangle 170">
            <a:extLst>
              <a:ext uri="{FF2B5EF4-FFF2-40B4-BE49-F238E27FC236}">
                <a16:creationId xmlns:a16="http://schemas.microsoft.com/office/drawing/2014/main" id="{E76EACA9-A68F-4DE3-9B86-EE42A6A29B38}"/>
              </a:ext>
            </a:extLst>
          </p:cNvPr>
          <p:cNvSpPr/>
          <p:nvPr/>
        </p:nvSpPr>
        <p:spPr>
          <a:xfrm>
            <a:off x="11308722" y="3702625"/>
            <a:ext cx="64008" cy="64008"/>
          </a:xfrm>
          <a:prstGeom prst="triangle">
            <a:avLst/>
          </a:prstGeom>
          <a:gradFill>
            <a:gsLst>
              <a:gs pos="14000">
                <a:schemeClr val="accent6"/>
              </a:gs>
              <a:gs pos="54000">
                <a:schemeClr val="accent1"/>
              </a:gs>
              <a:gs pos="83000">
                <a:schemeClr val="accent1"/>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800" dirty="0"/>
          </a:p>
        </p:txBody>
      </p:sp>
      <p:grpSp>
        <p:nvGrpSpPr>
          <p:cNvPr id="162" name="Group 161">
            <a:extLst>
              <a:ext uri="{FF2B5EF4-FFF2-40B4-BE49-F238E27FC236}">
                <a16:creationId xmlns:a16="http://schemas.microsoft.com/office/drawing/2014/main" id="{49417C66-E226-455F-9B79-843F71F85BA7}"/>
              </a:ext>
            </a:extLst>
          </p:cNvPr>
          <p:cNvGrpSpPr/>
          <p:nvPr/>
        </p:nvGrpSpPr>
        <p:grpSpPr>
          <a:xfrm>
            <a:off x="10869299" y="3367058"/>
            <a:ext cx="81949" cy="397598"/>
            <a:chOff x="11519186" y="2313830"/>
            <a:chExt cx="210312" cy="320040"/>
          </a:xfrm>
        </p:grpSpPr>
        <p:cxnSp>
          <p:nvCxnSpPr>
            <p:cNvPr id="164" name="Straight Connector 163">
              <a:extLst>
                <a:ext uri="{FF2B5EF4-FFF2-40B4-BE49-F238E27FC236}">
                  <a16:creationId xmlns:a16="http://schemas.microsoft.com/office/drawing/2014/main" id="{3E2942CD-18DA-42DB-8963-71AA7CB12B9A}"/>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57542B5-12F3-4B5F-AE84-CAF3CCE4B47D}"/>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DE073AB8-2C1D-4CA3-9932-64F1F45AE0F3}"/>
              </a:ext>
            </a:extLst>
          </p:cNvPr>
          <p:cNvGrpSpPr/>
          <p:nvPr/>
        </p:nvGrpSpPr>
        <p:grpSpPr>
          <a:xfrm>
            <a:off x="9947683" y="3197950"/>
            <a:ext cx="81949" cy="560251"/>
            <a:chOff x="11519186" y="2313830"/>
            <a:chExt cx="210312" cy="320040"/>
          </a:xfrm>
        </p:grpSpPr>
        <p:cxnSp>
          <p:nvCxnSpPr>
            <p:cNvPr id="159" name="Straight Connector 158">
              <a:extLst>
                <a:ext uri="{FF2B5EF4-FFF2-40B4-BE49-F238E27FC236}">
                  <a16:creationId xmlns:a16="http://schemas.microsoft.com/office/drawing/2014/main" id="{3C74CECC-8EC7-45BF-B5AB-180C8FD3C197}"/>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6F287C2-193A-4772-BFA2-38130ED29AC6}"/>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8096D698-EC59-43C8-B732-7BEBA178E591}"/>
              </a:ext>
            </a:extLst>
          </p:cNvPr>
          <p:cNvGrpSpPr/>
          <p:nvPr/>
        </p:nvGrpSpPr>
        <p:grpSpPr>
          <a:xfrm>
            <a:off x="9492393" y="3036674"/>
            <a:ext cx="81949" cy="722905"/>
            <a:chOff x="11519186" y="2313830"/>
            <a:chExt cx="210312" cy="320040"/>
          </a:xfrm>
        </p:grpSpPr>
        <p:cxnSp>
          <p:nvCxnSpPr>
            <p:cNvPr id="154" name="Straight Connector 153">
              <a:extLst>
                <a:ext uri="{FF2B5EF4-FFF2-40B4-BE49-F238E27FC236}">
                  <a16:creationId xmlns:a16="http://schemas.microsoft.com/office/drawing/2014/main" id="{6D526C3C-8E1C-4FA3-BA9F-85198BEAB269}"/>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F4E99D3-E1BF-4E19-A21B-905C21E79D78}"/>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3D06D49C-F8C4-4CDF-BB1E-CF4409E6D799}"/>
              </a:ext>
            </a:extLst>
          </p:cNvPr>
          <p:cNvGrpSpPr/>
          <p:nvPr/>
        </p:nvGrpSpPr>
        <p:grpSpPr>
          <a:xfrm>
            <a:off x="9027400" y="3037976"/>
            <a:ext cx="91475" cy="402337"/>
            <a:chOff x="7205941" y="2696023"/>
            <a:chExt cx="234760" cy="323855"/>
          </a:xfrm>
        </p:grpSpPr>
        <p:grpSp>
          <p:nvGrpSpPr>
            <p:cNvPr id="147" name="Group 146">
              <a:extLst>
                <a:ext uri="{FF2B5EF4-FFF2-40B4-BE49-F238E27FC236}">
                  <a16:creationId xmlns:a16="http://schemas.microsoft.com/office/drawing/2014/main" id="{C19A5CD6-D034-4ABD-B0FC-DD2841130E44}"/>
                </a:ext>
              </a:extLst>
            </p:cNvPr>
            <p:cNvGrpSpPr/>
            <p:nvPr/>
          </p:nvGrpSpPr>
          <p:grpSpPr>
            <a:xfrm>
              <a:off x="7230389" y="2696023"/>
              <a:ext cx="210312" cy="320040"/>
              <a:chOff x="11519186" y="2313830"/>
              <a:chExt cx="210312" cy="320040"/>
            </a:xfrm>
          </p:grpSpPr>
          <p:cxnSp>
            <p:nvCxnSpPr>
              <p:cNvPr id="149" name="Straight Connector 148">
                <a:extLst>
                  <a:ext uri="{FF2B5EF4-FFF2-40B4-BE49-F238E27FC236}">
                    <a16:creationId xmlns:a16="http://schemas.microsoft.com/office/drawing/2014/main" id="{7BE3527A-EDF7-412E-8C2E-1CC18C568B38}"/>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A5E5332-16C1-4CB7-8CB7-327393E6795F}"/>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8" name="Straight Connector 147">
              <a:extLst>
                <a:ext uri="{FF2B5EF4-FFF2-40B4-BE49-F238E27FC236}">
                  <a16:creationId xmlns:a16="http://schemas.microsoft.com/office/drawing/2014/main" id="{B600B780-BB44-45BE-ADC5-62FF9C9CC04B}"/>
                </a:ext>
              </a:extLst>
            </p:cNvPr>
            <p:cNvCxnSpPr>
              <a:cxnSpLocks/>
            </p:cNvCxnSpPr>
            <p:nvPr/>
          </p:nvCxnSpPr>
          <p:spPr>
            <a:xfrm rot="5400000">
              <a:off x="7311098" y="2914721"/>
              <a:ext cx="0" cy="210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Freeform: Shape 143">
            <a:extLst>
              <a:ext uri="{FF2B5EF4-FFF2-40B4-BE49-F238E27FC236}">
                <a16:creationId xmlns:a16="http://schemas.microsoft.com/office/drawing/2014/main" id="{3A7DE571-30EC-4581-B0A8-667F8B0AB1C3}"/>
              </a:ext>
            </a:extLst>
          </p:cNvPr>
          <p:cNvSpPr/>
          <p:nvPr/>
        </p:nvSpPr>
        <p:spPr>
          <a:xfrm>
            <a:off x="8620432" y="3030794"/>
            <a:ext cx="2728452" cy="700548"/>
          </a:xfrm>
          <a:custGeom>
            <a:avLst/>
            <a:gdLst>
              <a:gd name="connsiteX0" fmla="*/ 0 w 2728452"/>
              <a:gd name="connsiteY0" fmla="*/ 0 h 700548"/>
              <a:gd name="connsiteX1" fmla="*/ 272845 w 2728452"/>
              <a:gd name="connsiteY1" fmla="*/ 7374 h 700548"/>
              <a:gd name="connsiteX2" fmla="*/ 479323 w 2728452"/>
              <a:gd name="connsiteY2" fmla="*/ 353961 h 700548"/>
              <a:gd name="connsiteX3" fmla="*/ 936523 w 2728452"/>
              <a:gd name="connsiteY3" fmla="*/ 508819 h 700548"/>
              <a:gd name="connsiteX4" fmla="*/ 1386349 w 2728452"/>
              <a:gd name="connsiteY4" fmla="*/ 553064 h 700548"/>
              <a:gd name="connsiteX5" fmla="*/ 1843549 w 2728452"/>
              <a:gd name="connsiteY5" fmla="*/ 700548 h 700548"/>
              <a:gd name="connsiteX6" fmla="*/ 2293374 w 2728452"/>
              <a:gd name="connsiteY6" fmla="*/ 685800 h 700548"/>
              <a:gd name="connsiteX7" fmla="*/ 2728452 w 2728452"/>
              <a:gd name="connsiteY7" fmla="*/ 700548 h 7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8452" h="700548">
                <a:moveTo>
                  <a:pt x="0" y="0"/>
                </a:moveTo>
                <a:lnTo>
                  <a:pt x="272845" y="7374"/>
                </a:lnTo>
                <a:lnTo>
                  <a:pt x="479323" y="353961"/>
                </a:lnTo>
                <a:lnTo>
                  <a:pt x="936523" y="508819"/>
                </a:lnTo>
                <a:lnTo>
                  <a:pt x="1386349" y="553064"/>
                </a:lnTo>
                <a:lnTo>
                  <a:pt x="1843549" y="700548"/>
                </a:lnTo>
                <a:lnTo>
                  <a:pt x="2293374" y="685800"/>
                </a:lnTo>
                <a:lnTo>
                  <a:pt x="2728452" y="70054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27" name="Group 126">
            <a:extLst>
              <a:ext uri="{FF2B5EF4-FFF2-40B4-BE49-F238E27FC236}">
                <a16:creationId xmlns:a16="http://schemas.microsoft.com/office/drawing/2014/main" id="{E66EA8E8-BFAD-437B-94E7-B76C9AB0CE85}"/>
              </a:ext>
            </a:extLst>
          </p:cNvPr>
          <p:cNvGrpSpPr/>
          <p:nvPr/>
        </p:nvGrpSpPr>
        <p:grpSpPr>
          <a:xfrm>
            <a:off x="8821964" y="2698460"/>
            <a:ext cx="81949" cy="667512"/>
            <a:chOff x="7230389" y="2696023"/>
            <a:chExt cx="210312" cy="323854"/>
          </a:xfrm>
        </p:grpSpPr>
        <p:grpSp>
          <p:nvGrpSpPr>
            <p:cNvPr id="128" name="Group 127">
              <a:extLst>
                <a:ext uri="{FF2B5EF4-FFF2-40B4-BE49-F238E27FC236}">
                  <a16:creationId xmlns:a16="http://schemas.microsoft.com/office/drawing/2014/main" id="{F275585B-CCE5-415A-8814-63031EC510A2}"/>
                </a:ext>
              </a:extLst>
            </p:cNvPr>
            <p:cNvGrpSpPr/>
            <p:nvPr/>
          </p:nvGrpSpPr>
          <p:grpSpPr>
            <a:xfrm>
              <a:off x="7230389" y="2696023"/>
              <a:ext cx="210312" cy="320040"/>
              <a:chOff x="11519186" y="2313830"/>
              <a:chExt cx="210312" cy="320040"/>
            </a:xfrm>
          </p:grpSpPr>
          <p:cxnSp>
            <p:nvCxnSpPr>
              <p:cNvPr id="130" name="Straight Connector 129">
                <a:extLst>
                  <a:ext uri="{FF2B5EF4-FFF2-40B4-BE49-F238E27FC236}">
                    <a16:creationId xmlns:a16="http://schemas.microsoft.com/office/drawing/2014/main" id="{15B70AC8-3C50-469F-B258-749985F5B32C}"/>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8F93BF2-A868-43B9-A216-50AFF2DCA432}"/>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a:extLst>
                <a:ext uri="{FF2B5EF4-FFF2-40B4-BE49-F238E27FC236}">
                  <a16:creationId xmlns:a16="http://schemas.microsoft.com/office/drawing/2014/main" id="{D5355383-B2EF-4979-AC77-CE2211BE4A2E}"/>
                </a:ext>
              </a:extLst>
            </p:cNvPr>
            <p:cNvCxnSpPr>
              <a:cxnSpLocks/>
            </p:cNvCxnSpPr>
            <p:nvPr/>
          </p:nvCxnSpPr>
          <p:spPr>
            <a:xfrm rot="5400000">
              <a:off x="7335545"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F5BFE89F-B7DC-42E7-B68E-8F751FAA4B18}"/>
              </a:ext>
            </a:extLst>
          </p:cNvPr>
          <p:cNvGrpSpPr/>
          <p:nvPr/>
        </p:nvGrpSpPr>
        <p:grpSpPr>
          <a:xfrm>
            <a:off x="10401801" y="5238511"/>
            <a:ext cx="81949" cy="493776"/>
            <a:chOff x="7230389" y="2696023"/>
            <a:chExt cx="210312" cy="323854"/>
          </a:xfrm>
        </p:grpSpPr>
        <p:grpSp>
          <p:nvGrpSpPr>
            <p:cNvPr id="80" name="Group 79">
              <a:extLst>
                <a:ext uri="{FF2B5EF4-FFF2-40B4-BE49-F238E27FC236}">
                  <a16:creationId xmlns:a16="http://schemas.microsoft.com/office/drawing/2014/main" id="{74E551F0-A720-48EE-9F6E-43FCC3B116D9}"/>
                </a:ext>
              </a:extLst>
            </p:cNvPr>
            <p:cNvGrpSpPr/>
            <p:nvPr/>
          </p:nvGrpSpPr>
          <p:grpSpPr>
            <a:xfrm>
              <a:off x="7230389" y="2696023"/>
              <a:ext cx="210312" cy="320040"/>
              <a:chOff x="11519186" y="2313830"/>
              <a:chExt cx="210312" cy="320040"/>
            </a:xfrm>
          </p:grpSpPr>
          <p:cxnSp>
            <p:nvCxnSpPr>
              <p:cNvPr id="83" name="Straight Connector 82">
                <a:extLst>
                  <a:ext uri="{FF2B5EF4-FFF2-40B4-BE49-F238E27FC236}">
                    <a16:creationId xmlns:a16="http://schemas.microsoft.com/office/drawing/2014/main" id="{DE6C81C0-65BB-4E85-B4A6-7D642A1C4018}"/>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DC24DB2-B5B0-4CE3-B698-8F8622FD790D}"/>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a:extLst>
                <a:ext uri="{FF2B5EF4-FFF2-40B4-BE49-F238E27FC236}">
                  <a16:creationId xmlns:a16="http://schemas.microsoft.com/office/drawing/2014/main" id="{043719AA-F85B-45C1-8365-37BC4183B1EC}"/>
                </a:ext>
              </a:extLst>
            </p:cNvPr>
            <p:cNvCxnSpPr>
              <a:cxnSpLocks/>
            </p:cNvCxnSpPr>
            <p:nvPr/>
          </p:nvCxnSpPr>
          <p:spPr>
            <a:xfrm rot="5400000">
              <a:off x="7335545"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E2D92CC4-BCF1-4E87-A30D-F95BEC8F5583}"/>
              </a:ext>
            </a:extLst>
          </p:cNvPr>
          <p:cNvGrpSpPr/>
          <p:nvPr/>
        </p:nvGrpSpPr>
        <p:grpSpPr>
          <a:xfrm>
            <a:off x="9334792" y="5214965"/>
            <a:ext cx="81949" cy="548640"/>
            <a:chOff x="7230389" y="2696023"/>
            <a:chExt cx="210312" cy="323854"/>
          </a:xfrm>
        </p:grpSpPr>
        <p:grpSp>
          <p:nvGrpSpPr>
            <p:cNvPr id="75" name="Group 74">
              <a:extLst>
                <a:ext uri="{FF2B5EF4-FFF2-40B4-BE49-F238E27FC236}">
                  <a16:creationId xmlns:a16="http://schemas.microsoft.com/office/drawing/2014/main" id="{2B4A51C8-37E7-43C8-8518-43EE3B056991}"/>
                </a:ext>
              </a:extLst>
            </p:cNvPr>
            <p:cNvGrpSpPr/>
            <p:nvPr/>
          </p:nvGrpSpPr>
          <p:grpSpPr>
            <a:xfrm>
              <a:off x="7230389" y="2696023"/>
              <a:ext cx="210312" cy="320040"/>
              <a:chOff x="11519186" y="2313830"/>
              <a:chExt cx="210312" cy="320040"/>
            </a:xfrm>
          </p:grpSpPr>
          <p:cxnSp>
            <p:nvCxnSpPr>
              <p:cNvPr id="77" name="Straight Connector 76">
                <a:extLst>
                  <a:ext uri="{FF2B5EF4-FFF2-40B4-BE49-F238E27FC236}">
                    <a16:creationId xmlns:a16="http://schemas.microsoft.com/office/drawing/2014/main" id="{67040F2D-D7D1-43A1-8919-500689E32269}"/>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086E24A-14DA-4103-A209-475C9B2BE1A0}"/>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41DF61A2-4A12-4415-9599-39BB6AC097D5}"/>
                </a:ext>
              </a:extLst>
            </p:cNvPr>
            <p:cNvCxnSpPr>
              <a:cxnSpLocks/>
            </p:cNvCxnSpPr>
            <p:nvPr/>
          </p:nvCxnSpPr>
          <p:spPr>
            <a:xfrm rot="5400000">
              <a:off x="7335545"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a:xfrm>
            <a:off x="0" y="6591300"/>
            <a:ext cx="487680" cy="266700"/>
          </a:xfrm>
        </p:spPr>
        <p:txBody>
          <a:bodyPr/>
          <a:lstStyle/>
          <a:p>
            <a:pPr lvl="0" algn="r" rtl="0"/>
            <a:fld id="{3C4F54F3-C349-4609-AFEE-01462D5C7942}" type="slidenum">
              <a:rPr/>
              <a:pPr lvl="0" algn="r" rtl="0"/>
              <a:t>27</a:t>
            </a:fld>
            <a:endParaRPr lang="pl" noProof="0" dirty="0"/>
          </a:p>
        </p:txBody>
      </p:sp>
      <p:sp>
        <p:nvSpPr>
          <p:cNvPr id="3" name="Subtitle 2">
            <a:extLst>
              <a:ext uri="{FF2B5EF4-FFF2-40B4-BE49-F238E27FC236}">
                <a16:creationId xmlns:a16="http://schemas.microsoft.com/office/drawing/2014/main" id="{5E2E9C8B-9F99-4A89-A14D-3F68FCE1E1C5}"/>
              </a:ext>
            </a:extLst>
          </p:cNvPr>
          <p:cNvSpPr>
            <a:spLocks noGrp="1"/>
          </p:cNvSpPr>
          <p:nvPr>
            <p:ph type="body" sz="quarter" idx="13"/>
          </p:nvPr>
        </p:nvSpPr>
        <p:spPr>
          <a:xfrm>
            <a:off x="457200" y="5851602"/>
            <a:ext cx="9855200" cy="1005840"/>
          </a:xfrm>
        </p:spPr>
        <p:txBody>
          <a:bodyPr>
            <a:normAutofit/>
          </a:bodyPr>
          <a:lstStyle/>
          <a:p>
            <a:pPr algn="l" rtl="0"/>
            <a:r>
              <a:rPr lang="pl" b="0" i="0" u="none" baseline="0"/>
              <a:t>. </a:t>
            </a:r>
          </a:p>
        </p:txBody>
      </p:sp>
      <p:sp>
        <p:nvSpPr>
          <p:cNvPr id="110" name="TextBox 109">
            <a:extLst>
              <a:ext uri="{FF2B5EF4-FFF2-40B4-BE49-F238E27FC236}">
                <a16:creationId xmlns:a16="http://schemas.microsoft.com/office/drawing/2014/main" id="{730FFF15-7428-4D29-B930-239D02FAB998}"/>
              </a:ext>
            </a:extLst>
          </p:cNvPr>
          <p:cNvSpPr txBox="1"/>
          <p:nvPr/>
        </p:nvSpPr>
        <p:spPr>
          <a:xfrm>
            <a:off x="470883" y="1367109"/>
            <a:ext cx="10867133" cy="338554"/>
          </a:xfrm>
          <a:prstGeom prst="rect">
            <a:avLst/>
          </a:prstGeom>
          <a:noFill/>
        </p:spPr>
        <p:txBody>
          <a:bodyPr wrap="square" rtlCol="0">
            <a:spAutoFit/>
          </a:bodyPr>
          <a:lstStyle/>
          <a:p>
            <a:pPr algn="ctr" rtl="0">
              <a:defRPr/>
            </a:pPr>
            <a:r>
              <a:rPr lang="pl" sz="1600" b="1" i="0" u="none" baseline="0">
                <a:solidFill>
                  <a:schemeClr val="accent2"/>
                </a:solidFill>
              </a:rPr>
              <a:t>Kliniczna skuteczność anty-IL5/IL-5R po 1 roku była niezależna od kwalifikacji do anty-IgE</a:t>
            </a:r>
            <a:endParaRPr kumimoji="0" lang="pl" sz="1600" b="1" i="0" u="none" strike="noStrike" kern="1200" cap="none" spc="0" normalizeH="0" baseline="0" noProof="0" dirty="0">
              <a:ln>
                <a:noFill/>
              </a:ln>
              <a:solidFill>
                <a:schemeClr val="accent2"/>
              </a:solidFill>
              <a:effectLst/>
              <a:uLnTx/>
              <a:uFillTx/>
              <a:ea typeface="+mn-ea"/>
              <a:cs typeface="+mn-cs"/>
            </a:endParaRPr>
          </a:p>
        </p:txBody>
      </p:sp>
      <p:sp>
        <p:nvSpPr>
          <p:cNvPr id="94" name="TextBox 93">
            <a:extLst>
              <a:ext uri="{FF2B5EF4-FFF2-40B4-BE49-F238E27FC236}">
                <a16:creationId xmlns:a16="http://schemas.microsoft.com/office/drawing/2014/main" id="{97758440-8F8F-45ED-843D-1CC9998E1B80}"/>
              </a:ext>
            </a:extLst>
          </p:cNvPr>
          <p:cNvSpPr txBox="1"/>
          <p:nvPr/>
        </p:nvSpPr>
        <p:spPr>
          <a:xfrm>
            <a:off x="10799463" y="1107923"/>
            <a:ext cx="1390650" cy="274320"/>
          </a:xfrm>
          <a:prstGeom prst="rect">
            <a:avLst/>
          </a:prstGeom>
          <a:solidFill>
            <a:schemeClr val="bg1">
              <a:lumMod val="95000"/>
            </a:schemeClr>
          </a:solidFill>
        </p:spPr>
        <p:txBody>
          <a:bodyPr wrap="square" rtlCol="0" anchor="ctr">
            <a:noAutofit/>
          </a:bodyPr>
          <a:lstStyle/>
          <a:p>
            <a:pPr algn="ctr" rtl="0">
              <a:defRPr/>
            </a:pPr>
            <a:r>
              <a:rPr lang="pl" sz="1050" b="1" i="0" u="none" baseline="0" dirty="0">
                <a:solidFill>
                  <a:srgbClr val="7F134C"/>
                </a:solidFill>
              </a:rPr>
              <a:t>Kwalifikacja do IgE</a:t>
            </a:r>
          </a:p>
        </p:txBody>
      </p:sp>
      <p:pic>
        <p:nvPicPr>
          <p:cNvPr id="95" name="Picture 94" descr="home_icon.png">
            <a:hlinkClick r:id="rId5"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22" name="Subtitle 2">
            <a:extLst>
              <a:ext uri="{FF2B5EF4-FFF2-40B4-BE49-F238E27FC236}">
                <a16:creationId xmlns:a16="http://schemas.microsoft.com/office/drawing/2014/main" id="{04EACF3E-7024-49A8-84BB-AF3D1BD68D9D}"/>
              </a:ext>
            </a:extLst>
          </p:cNvPr>
          <p:cNvSpPr txBox="1">
            <a:spLocks/>
          </p:cNvSpPr>
          <p:nvPr/>
        </p:nvSpPr>
        <p:spPr>
          <a:xfrm>
            <a:off x="457200" y="5851602"/>
            <a:ext cx="10572750" cy="100584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sz="1000" kern="1200">
                <a:solidFill>
                  <a:schemeClr val="tx1"/>
                </a:solidFill>
                <a:latin typeface="+mn-lt"/>
                <a:ea typeface="+mn-ea"/>
                <a:cs typeface="+mn-cs"/>
              </a:defRPr>
            </a:lvl1pPr>
            <a:lvl2pPr marL="228600" indent="0" algn="l"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90000"/>
              </a:lnSpc>
              <a:spcBef>
                <a:spcPts val="800"/>
              </a:spcBef>
              <a:buClr>
                <a:schemeClr val="accent1"/>
              </a:buClr>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90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pl" b="0" i="0" u="none" baseline="0"/>
              <a:t>Uwaga: 37 pacjentów przeszło z mepolizumabu na benralizumab w związku z suboptymalną odpowiedzią. </a:t>
            </a:r>
          </a:p>
          <a:p>
            <a:pPr algn="l" rtl="0"/>
            <a:r>
              <a:rPr lang="pl" b="0" i="0" u="none" baseline="0"/>
              <a:t>Hearn AP et al. </a:t>
            </a:r>
            <a:r>
              <a:rPr lang="pl" b="0" i="1" u="none" baseline="0"/>
              <a:t>Eur</a:t>
            </a:r>
            <a:r>
              <a:rPr lang="pl" b="0" i="0" u="none" baseline="0"/>
              <a:t> </a:t>
            </a:r>
            <a:r>
              <a:rPr lang="pl" b="0" i="1" u="none" baseline="0"/>
              <a:t>Respir J. </a:t>
            </a:r>
            <a:r>
              <a:rPr lang="pl" b="0" i="0" u="none" baseline="0"/>
              <a:t>202;57:2100166.</a:t>
            </a:r>
            <a:endParaRPr lang="pl" dirty="0">
              <a:solidFill>
                <a:srgbClr val="000000"/>
              </a:solidFill>
            </a:endParaRPr>
          </a:p>
        </p:txBody>
      </p:sp>
      <p:pic>
        <p:nvPicPr>
          <p:cNvPr id="57" name="Picture 2" descr="UK flag">
            <a:extLst>
              <a:ext uri="{FF2B5EF4-FFF2-40B4-BE49-F238E27FC236}">
                <a16:creationId xmlns:a16="http://schemas.microsoft.com/office/drawing/2014/main" id="{29707B08-AA47-4EA9-BA51-2E9550DDE9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58" name="Picture 57" descr="A picture containing lamp, knife, light&#10;&#10;Description automatically generated">
            <a:extLst>
              <a:ext uri="{FF2B5EF4-FFF2-40B4-BE49-F238E27FC236}">
                <a16:creationId xmlns:a16="http://schemas.microsoft.com/office/drawing/2014/main" id="{91B69C40-8246-43F3-B3F3-C2767FA781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grpSp>
        <p:nvGrpSpPr>
          <p:cNvPr id="3073" name="Group 3072">
            <a:extLst>
              <a:ext uri="{FF2B5EF4-FFF2-40B4-BE49-F238E27FC236}">
                <a16:creationId xmlns:a16="http://schemas.microsoft.com/office/drawing/2014/main" id="{2279555B-41C3-4E18-8D63-9A7D1E4E26E1}"/>
              </a:ext>
            </a:extLst>
          </p:cNvPr>
          <p:cNvGrpSpPr/>
          <p:nvPr/>
        </p:nvGrpSpPr>
        <p:grpSpPr>
          <a:xfrm>
            <a:off x="3811163" y="1837355"/>
            <a:ext cx="8046818" cy="4623230"/>
            <a:chOff x="3811163" y="1837355"/>
            <a:chExt cx="8046818" cy="4623230"/>
          </a:xfrm>
        </p:grpSpPr>
        <p:grpSp>
          <p:nvGrpSpPr>
            <p:cNvPr id="11" name="Group 10">
              <a:extLst>
                <a:ext uri="{FF2B5EF4-FFF2-40B4-BE49-F238E27FC236}">
                  <a16:creationId xmlns:a16="http://schemas.microsoft.com/office/drawing/2014/main" id="{7091AA5E-6419-4C0F-A0F6-2DCD8908FDCD}"/>
                </a:ext>
              </a:extLst>
            </p:cNvPr>
            <p:cNvGrpSpPr/>
            <p:nvPr/>
          </p:nvGrpSpPr>
          <p:grpSpPr>
            <a:xfrm>
              <a:off x="4403735" y="1837355"/>
              <a:ext cx="7454246" cy="3415987"/>
              <a:chOff x="5120071" y="1842820"/>
              <a:chExt cx="6737908" cy="3340420"/>
            </a:xfrm>
          </p:grpSpPr>
          <p:sp>
            <p:nvSpPr>
              <p:cNvPr id="9" name="TextBox 8">
                <a:extLst>
                  <a:ext uri="{FF2B5EF4-FFF2-40B4-BE49-F238E27FC236}">
                    <a16:creationId xmlns:a16="http://schemas.microsoft.com/office/drawing/2014/main" id="{4277203C-2B5D-44B8-9DAB-D126568AB4FE}"/>
                  </a:ext>
                </a:extLst>
              </p:cNvPr>
              <p:cNvSpPr txBox="1"/>
              <p:nvPr/>
            </p:nvSpPr>
            <p:spPr>
              <a:xfrm>
                <a:off x="5120071" y="1887719"/>
                <a:ext cx="2978607" cy="240774"/>
              </a:xfrm>
              <a:prstGeom prst="rect">
                <a:avLst/>
              </a:prstGeom>
              <a:noFill/>
            </p:spPr>
            <p:txBody>
              <a:bodyPr wrap="square" rtlCol="0">
                <a:spAutoFit/>
              </a:bodyPr>
              <a:lstStyle/>
              <a:p>
                <a:pPr algn="ctr" rtl="0"/>
                <a:r>
                  <a:rPr lang="pl" sz="1000" b="1" i="0" u="none" baseline="0"/>
                  <a:t>Brak zaostrzeń po 1 roku, p=0,7</a:t>
                </a:r>
              </a:p>
            </p:txBody>
          </p:sp>
          <p:sp>
            <p:nvSpPr>
              <p:cNvPr id="10" name="TextBox 9">
                <a:extLst>
                  <a:ext uri="{FF2B5EF4-FFF2-40B4-BE49-F238E27FC236}">
                    <a16:creationId xmlns:a16="http://schemas.microsoft.com/office/drawing/2014/main" id="{560833B1-C94F-4B60-A186-A2B6719F9A36}"/>
                  </a:ext>
                </a:extLst>
              </p:cNvPr>
              <p:cNvSpPr txBox="1"/>
              <p:nvPr/>
            </p:nvSpPr>
            <p:spPr>
              <a:xfrm>
                <a:off x="7215714" y="2381676"/>
                <a:ext cx="730092" cy="225726"/>
              </a:xfrm>
              <a:prstGeom prst="rect">
                <a:avLst/>
              </a:prstGeom>
              <a:noFill/>
            </p:spPr>
            <p:txBody>
              <a:bodyPr wrap="square" rtlCol="0">
                <a:spAutoFit/>
              </a:bodyPr>
              <a:lstStyle/>
              <a:p>
                <a:pPr algn="l" rtl="0"/>
                <a:r>
                  <a:rPr lang="pl" sz="900" b="0" i="0" u="none" baseline="0">
                    <a:solidFill>
                      <a:schemeClr val="accent1"/>
                    </a:solidFill>
                  </a:rPr>
                  <a:t>33,9%</a:t>
                </a:r>
              </a:p>
            </p:txBody>
          </p:sp>
          <p:sp>
            <p:nvSpPr>
              <p:cNvPr id="49" name="TextBox 48">
                <a:extLst>
                  <a:ext uri="{FF2B5EF4-FFF2-40B4-BE49-F238E27FC236}">
                    <a16:creationId xmlns:a16="http://schemas.microsoft.com/office/drawing/2014/main" id="{DE966456-FB72-4F85-9393-83723166CC11}"/>
                  </a:ext>
                </a:extLst>
              </p:cNvPr>
              <p:cNvSpPr txBox="1"/>
              <p:nvPr/>
            </p:nvSpPr>
            <p:spPr>
              <a:xfrm>
                <a:off x="7395037" y="2577919"/>
                <a:ext cx="563645" cy="225726"/>
              </a:xfrm>
              <a:prstGeom prst="rect">
                <a:avLst/>
              </a:prstGeom>
              <a:noFill/>
            </p:spPr>
            <p:txBody>
              <a:bodyPr wrap="square" rtlCol="0">
                <a:spAutoFit/>
              </a:bodyPr>
              <a:lstStyle/>
              <a:p>
                <a:pPr algn="l" rtl="0"/>
                <a:r>
                  <a:rPr lang="pl" sz="900" b="0" i="0" u="none" baseline="0" dirty="0">
                    <a:solidFill>
                      <a:schemeClr val="accent1"/>
                    </a:solidFill>
                  </a:rPr>
                  <a:t>37,6%</a:t>
                </a:r>
              </a:p>
            </p:txBody>
          </p:sp>
          <p:sp>
            <p:nvSpPr>
              <p:cNvPr id="50" name="TextBox 49">
                <a:extLst>
                  <a:ext uri="{FF2B5EF4-FFF2-40B4-BE49-F238E27FC236}">
                    <a16:creationId xmlns:a16="http://schemas.microsoft.com/office/drawing/2014/main" id="{CCFD7A8C-1C7B-48BA-ACC3-FDCC13387D0E}"/>
                  </a:ext>
                </a:extLst>
              </p:cNvPr>
              <p:cNvSpPr txBox="1"/>
              <p:nvPr/>
            </p:nvSpPr>
            <p:spPr>
              <a:xfrm>
                <a:off x="8710287" y="1842820"/>
                <a:ext cx="3147692" cy="361162"/>
              </a:xfrm>
              <a:prstGeom prst="rect">
                <a:avLst/>
              </a:prstGeom>
              <a:noFill/>
            </p:spPr>
            <p:txBody>
              <a:bodyPr wrap="square" rtlCol="0">
                <a:spAutoFit/>
              </a:bodyPr>
              <a:lstStyle/>
              <a:p>
                <a:pPr algn="ctr" rtl="0">
                  <a:lnSpc>
                    <a:spcPct val="90000"/>
                  </a:lnSpc>
                </a:pPr>
                <a:r>
                  <a:rPr lang="pl" sz="1000" b="1" i="0" u="none" baseline="0"/>
                  <a:t>Mediana zmniejszenia dawki OCS po </a:t>
                </a:r>
                <a:br>
                  <a:rPr lang="pl" sz="1000" b="1"/>
                </a:br>
                <a:r>
                  <a:rPr lang="pl" sz="1000" b="1" i="0" u="none" baseline="0"/>
                  <a:t>48 tygodniach, p=0,94</a:t>
                </a:r>
              </a:p>
            </p:txBody>
          </p:sp>
          <p:sp>
            <p:nvSpPr>
              <p:cNvPr id="51" name="TextBox 50">
                <a:extLst>
                  <a:ext uri="{FF2B5EF4-FFF2-40B4-BE49-F238E27FC236}">
                    <a16:creationId xmlns:a16="http://schemas.microsoft.com/office/drawing/2014/main" id="{E7408482-EFC9-4EDF-ABE4-8BF4DE21B35E}"/>
                  </a:ext>
                </a:extLst>
              </p:cNvPr>
              <p:cNvSpPr txBox="1"/>
              <p:nvPr/>
            </p:nvSpPr>
            <p:spPr>
              <a:xfrm>
                <a:off x="5237059" y="4201071"/>
                <a:ext cx="2699633" cy="391259"/>
              </a:xfrm>
              <a:prstGeom prst="rect">
                <a:avLst/>
              </a:prstGeom>
              <a:noFill/>
            </p:spPr>
            <p:txBody>
              <a:bodyPr wrap="square" rtlCol="0">
                <a:spAutoFit/>
              </a:bodyPr>
              <a:lstStyle/>
              <a:p>
                <a:pPr algn="ctr" rtl="0"/>
                <a:r>
                  <a:rPr lang="pl" sz="1000" b="1" i="0" u="none" baseline="0"/>
                  <a:t>Poprawa pod względem ACQ-6 po 1 roku, p=0,9</a:t>
                </a:r>
              </a:p>
            </p:txBody>
          </p:sp>
          <p:sp>
            <p:nvSpPr>
              <p:cNvPr id="52" name="TextBox 51">
                <a:extLst>
                  <a:ext uri="{FF2B5EF4-FFF2-40B4-BE49-F238E27FC236}">
                    <a16:creationId xmlns:a16="http://schemas.microsoft.com/office/drawing/2014/main" id="{E57DCA0B-0069-4D97-A144-04EE3DA362FD}"/>
                  </a:ext>
                </a:extLst>
              </p:cNvPr>
              <p:cNvSpPr txBox="1"/>
              <p:nvPr/>
            </p:nvSpPr>
            <p:spPr>
              <a:xfrm>
                <a:off x="9120722" y="4208233"/>
                <a:ext cx="2497613" cy="248299"/>
              </a:xfrm>
              <a:prstGeom prst="rect">
                <a:avLst/>
              </a:prstGeom>
              <a:noFill/>
            </p:spPr>
            <p:txBody>
              <a:bodyPr wrap="square" rtlCol="0">
                <a:spAutoFit/>
              </a:bodyPr>
              <a:lstStyle/>
              <a:p>
                <a:pPr algn="ctr" rtl="0"/>
                <a:r>
                  <a:rPr lang="pl" sz="1000" b="1" i="0" u="none" baseline="0"/>
                  <a:t>Poprawa pod względem FEV</a:t>
                </a:r>
                <a:r>
                  <a:rPr lang="pl" sz="1000" b="1" i="0" u="none" baseline="-25000"/>
                  <a:t>1</a:t>
                </a:r>
                <a:r>
                  <a:rPr lang="pl" sz="1000" b="1" i="0" u="none" baseline="0"/>
                  <a:t> po 1 roku</a:t>
                </a:r>
              </a:p>
            </p:txBody>
          </p:sp>
          <p:sp>
            <p:nvSpPr>
              <p:cNvPr id="54" name="TextBox 53">
                <a:extLst>
                  <a:ext uri="{FF2B5EF4-FFF2-40B4-BE49-F238E27FC236}">
                    <a16:creationId xmlns:a16="http://schemas.microsoft.com/office/drawing/2014/main" id="{4F640BE1-8646-439C-B694-49CEE44E051E}"/>
                  </a:ext>
                </a:extLst>
              </p:cNvPr>
              <p:cNvSpPr txBox="1"/>
              <p:nvPr/>
            </p:nvSpPr>
            <p:spPr>
              <a:xfrm>
                <a:off x="5550982" y="4957514"/>
                <a:ext cx="499939" cy="225726"/>
              </a:xfrm>
              <a:prstGeom prst="rect">
                <a:avLst/>
              </a:prstGeom>
              <a:noFill/>
            </p:spPr>
            <p:txBody>
              <a:bodyPr wrap="square" rtlCol="0">
                <a:spAutoFit/>
              </a:bodyPr>
              <a:lstStyle/>
              <a:p>
                <a:pPr algn="l" rtl="0"/>
                <a:r>
                  <a:rPr lang="pl" sz="900" b="0" i="0" u="none" baseline="0">
                    <a:solidFill>
                      <a:schemeClr val="accent1"/>
                    </a:solidFill>
                  </a:rPr>
                  <a:t>0,62</a:t>
                </a:r>
              </a:p>
            </p:txBody>
          </p:sp>
          <p:sp>
            <p:nvSpPr>
              <p:cNvPr id="55" name="TextBox 54">
                <a:extLst>
                  <a:ext uri="{FF2B5EF4-FFF2-40B4-BE49-F238E27FC236}">
                    <a16:creationId xmlns:a16="http://schemas.microsoft.com/office/drawing/2014/main" id="{4F1A3D01-BBED-4F4E-B5ED-50368F1DD5CD}"/>
                  </a:ext>
                </a:extLst>
              </p:cNvPr>
              <p:cNvSpPr txBox="1"/>
              <p:nvPr/>
            </p:nvSpPr>
            <p:spPr>
              <a:xfrm>
                <a:off x="6562488" y="4950760"/>
                <a:ext cx="445232" cy="225726"/>
              </a:xfrm>
              <a:prstGeom prst="rect">
                <a:avLst/>
              </a:prstGeom>
              <a:noFill/>
            </p:spPr>
            <p:txBody>
              <a:bodyPr wrap="square" rtlCol="0">
                <a:spAutoFit/>
              </a:bodyPr>
              <a:lstStyle/>
              <a:p>
                <a:pPr algn="l" rtl="0"/>
                <a:r>
                  <a:rPr lang="pl" sz="900" b="0" i="0" u="none" baseline="0">
                    <a:solidFill>
                      <a:schemeClr val="accent1"/>
                    </a:solidFill>
                  </a:rPr>
                  <a:t>0,59</a:t>
                </a:r>
              </a:p>
            </p:txBody>
          </p:sp>
        </p:grpSp>
        <p:grpSp>
          <p:nvGrpSpPr>
            <p:cNvPr id="3072" name="Group 3071">
              <a:extLst>
                <a:ext uri="{FF2B5EF4-FFF2-40B4-BE49-F238E27FC236}">
                  <a16:creationId xmlns:a16="http://schemas.microsoft.com/office/drawing/2014/main" id="{14A066D8-2885-4751-ADB2-830B582C290D}"/>
                </a:ext>
              </a:extLst>
            </p:cNvPr>
            <p:cNvGrpSpPr/>
            <p:nvPr/>
          </p:nvGrpSpPr>
          <p:grpSpPr>
            <a:xfrm>
              <a:off x="3811163" y="4303234"/>
              <a:ext cx="4120653" cy="2157351"/>
              <a:chOff x="3811163" y="4303234"/>
              <a:chExt cx="4120653" cy="2157351"/>
            </a:xfrm>
          </p:grpSpPr>
          <p:grpSp>
            <p:nvGrpSpPr>
              <p:cNvPr id="43" name="Group 42">
                <a:extLst>
                  <a:ext uri="{FF2B5EF4-FFF2-40B4-BE49-F238E27FC236}">
                    <a16:creationId xmlns:a16="http://schemas.microsoft.com/office/drawing/2014/main" id="{EB043CD3-54CD-4401-A50E-D18FB077B150}"/>
                  </a:ext>
                </a:extLst>
              </p:cNvPr>
              <p:cNvGrpSpPr/>
              <p:nvPr/>
            </p:nvGrpSpPr>
            <p:grpSpPr>
              <a:xfrm>
                <a:off x="6257174" y="5262302"/>
                <a:ext cx="81961" cy="274321"/>
                <a:chOff x="6795127" y="2696023"/>
                <a:chExt cx="210340" cy="323855"/>
              </a:xfrm>
            </p:grpSpPr>
            <p:grpSp>
              <p:nvGrpSpPr>
                <p:cNvPr id="46" name="Group 45">
                  <a:extLst>
                    <a:ext uri="{FF2B5EF4-FFF2-40B4-BE49-F238E27FC236}">
                      <a16:creationId xmlns:a16="http://schemas.microsoft.com/office/drawing/2014/main" id="{FB01999C-A616-4FDC-B911-D118A2221478}"/>
                    </a:ext>
                  </a:extLst>
                </p:cNvPr>
                <p:cNvGrpSpPr/>
                <p:nvPr/>
              </p:nvGrpSpPr>
              <p:grpSpPr>
                <a:xfrm>
                  <a:off x="6795155" y="2696023"/>
                  <a:ext cx="210312" cy="320040"/>
                  <a:chOff x="11083952" y="2313830"/>
                  <a:chExt cx="210312" cy="320040"/>
                </a:xfrm>
              </p:grpSpPr>
              <p:cxnSp>
                <p:nvCxnSpPr>
                  <p:cNvPr id="48" name="Straight Connector 47">
                    <a:extLst>
                      <a:ext uri="{FF2B5EF4-FFF2-40B4-BE49-F238E27FC236}">
                        <a16:creationId xmlns:a16="http://schemas.microsoft.com/office/drawing/2014/main" id="{4527C753-B434-4238-9D40-8407A1A8C8DD}"/>
                      </a:ext>
                    </a:extLst>
                  </p:cNvPr>
                  <p:cNvCxnSpPr/>
                  <p:nvPr/>
                </p:nvCxnSpPr>
                <p:spPr>
                  <a:xfrm>
                    <a:off x="11188182"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C0B3791-BAE6-44B4-9242-CA59D3D818DB}"/>
                      </a:ext>
                    </a:extLst>
                  </p:cNvPr>
                  <p:cNvCxnSpPr>
                    <a:cxnSpLocks/>
                  </p:cNvCxnSpPr>
                  <p:nvPr/>
                </p:nvCxnSpPr>
                <p:spPr>
                  <a:xfrm rot="5400000">
                    <a:off x="11189108"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B17B7489-67A2-43D0-AD87-93541CDBDF1E}"/>
                    </a:ext>
                  </a:extLst>
                </p:cNvPr>
                <p:cNvCxnSpPr>
                  <a:cxnSpLocks/>
                </p:cNvCxnSpPr>
                <p:nvPr/>
              </p:nvCxnSpPr>
              <p:spPr>
                <a:xfrm rot="5400000">
                  <a:off x="6900283" y="2914722"/>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CC9B679E-061B-414B-BA16-CB3A6CFC1CB1}"/>
                  </a:ext>
                </a:extLst>
              </p:cNvPr>
              <p:cNvGrpSpPr/>
              <p:nvPr/>
            </p:nvGrpSpPr>
            <p:grpSpPr>
              <a:xfrm>
                <a:off x="5094977" y="5267766"/>
                <a:ext cx="81974" cy="365761"/>
                <a:chOff x="6549031" y="2696023"/>
                <a:chExt cx="210380" cy="323855"/>
              </a:xfrm>
            </p:grpSpPr>
            <p:grpSp>
              <p:nvGrpSpPr>
                <p:cNvPr id="60" name="Group 59">
                  <a:extLst>
                    <a:ext uri="{FF2B5EF4-FFF2-40B4-BE49-F238E27FC236}">
                      <a16:creationId xmlns:a16="http://schemas.microsoft.com/office/drawing/2014/main" id="{DBA0A5C3-B70B-464D-84D3-F09DC9D3A611}"/>
                    </a:ext>
                  </a:extLst>
                </p:cNvPr>
                <p:cNvGrpSpPr/>
                <p:nvPr/>
              </p:nvGrpSpPr>
              <p:grpSpPr>
                <a:xfrm>
                  <a:off x="6549099" y="2696023"/>
                  <a:ext cx="210312" cy="320040"/>
                  <a:chOff x="10837896" y="2313830"/>
                  <a:chExt cx="210312" cy="320040"/>
                </a:xfrm>
              </p:grpSpPr>
              <p:cxnSp>
                <p:nvCxnSpPr>
                  <p:cNvPr id="62" name="Straight Connector 61">
                    <a:extLst>
                      <a:ext uri="{FF2B5EF4-FFF2-40B4-BE49-F238E27FC236}">
                        <a16:creationId xmlns:a16="http://schemas.microsoft.com/office/drawing/2014/main" id="{4A3BF7CF-96E5-422C-9ADB-39A4979287AC}"/>
                      </a:ext>
                    </a:extLst>
                  </p:cNvPr>
                  <p:cNvCxnSpPr/>
                  <p:nvPr/>
                </p:nvCxnSpPr>
                <p:spPr>
                  <a:xfrm>
                    <a:off x="10942178"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2A5131-6DB9-48CA-9BD1-1906E5A6E1E8}"/>
                      </a:ext>
                    </a:extLst>
                  </p:cNvPr>
                  <p:cNvCxnSpPr>
                    <a:cxnSpLocks/>
                  </p:cNvCxnSpPr>
                  <p:nvPr/>
                </p:nvCxnSpPr>
                <p:spPr>
                  <a:xfrm rot="5400000">
                    <a:off x="1094305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a:extLst>
                    <a:ext uri="{FF2B5EF4-FFF2-40B4-BE49-F238E27FC236}">
                      <a16:creationId xmlns:a16="http://schemas.microsoft.com/office/drawing/2014/main" id="{728290D7-55EF-40E8-9AB5-AE378BA84768}"/>
                    </a:ext>
                  </a:extLst>
                </p:cNvPr>
                <p:cNvCxnSpPr>
                  <a:cxnSpLocks/>
                </p:cNvCxnSpPr>
                <p:nvPr/>
              </p:nvCxnSpPr>
              <p:spPr>
                <a:xfrm rot="5400000">
                  <a:off x="6654187" y="2914722"/>
                  <a:ext cx="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3D3AA3B4-EEEE-4166-8FC1-0829EC17D97D}"/>
                  </a:ext>
                </a:extLst>
              </p:cNvPr>
              <p:cNvGrpSpPr/>
              <p:nvPr/>
            </p:nvGrpSpPr>
            <p:grpSpPr>
              <a:xfrm>
                <a:off x="3811163" y="4303234"/>
                <a:ext cx="4120653" cy="2157351"/>
                <a:chOff x="3811163" y="4303234"/>
                <a:chExt cx="4120653" cy="2157351"/>
              </a:xfrm>
            </p:grpSpPr>
            <p:sp>
              <p:nvSpPr>
                <p:cNvPr id="5" name="TextBox 4">
                  <a:extLst>
                    <a:ext uri="{FF2B5EF4-FFF2-40B4-BE49-F238E27FC236}">
                      <a16:creationId xmlns:a16="http://schemas.microsoft.com/office/drawing/2014/main" id="{BF645FBC-E03C-42AB-9583-A4C9C6B50214}"/>
                    </a:ext>
                  </a:extLst>
                </p:cNvPr>
                <p:cNvSpPr txBox="1"/>
                <p:nvPr/>
              </p:nvSpPr>
              <p:spPr>
                <a:xfrm>
                  <a:off x="4702056" y="5952754"/>
                  <a:ext cx="923744" cy="507831"/>
                </a:xfrm>
                <a:prstGeom prst="rect">
                  <a:avLst/>
                </a:prstGeom>
                <a:noFill/>
              </p:spPr>
              <p:txBody>
                <a:bodyPr wrap="square" rtlCol="0">
                  <a:spAutoFit/>
                </a:bodyPr>
                <a:lstStyle/>
                <a:p>
                  <a:pPr algn="ctr" rtl="0"/>
                  <a:r>
                    <a:rPr lang="pl" sz="900" b="1" i="0" u="none" baseline="0"/>
                    <a:t>Równolegle kwalifikujący się</a:t>
                  </a:r>
                </a:p>
              </p:txBody>
            </p:sp>
            <p:sp>
              <p:nvSpPr>
                <p:cNvPr id="32" name="TextBox 31">
                  <a:extLst>
                    <a:ext uri="{FF2B5EF4-FFF2-40B4-BE49-F238E27FC236}">
                      <a16:creationId xmlns:a16="http://schemas.microsoft.com/office/drawing/2014/main" id="{6CDFA95C-E00E-4468-96EA-3FC4375D1D28}"/>
                    </a:ext>
                  </a:extLst>
                </p:cNvPr>
                <p:cNvSpPr txBox="1"/>
                <p:nvPr/>
              </p:nvSpPr>
              <p:spPr>
                <a:xfrm>
                  <a:off x="5857230" y="5952754"/>
                  <a:ext cx="1473525" cy="230832"/>
                </a:xfrm>
                <a:prstGeom prst="rect">
                  <a:avLst/>
                </a:prstGeom>
                <a:noFill/>
              </p:spPr>
              <p:txBody>
                <a:bodyPr wrap="square" rtlCol="0">
                  <a:spAutoFit/>
                </a:bodyPr>
                <a:lstStyle/>
                <a:p>
                  <a:pPr algn="l" rtl="0"/>
                  <a:r>
                    <a:rPr lang="pl" sz="900" b="1" i="0" u="none" baseline="0"/>
                    <a:t>Tylko anty-IL5/IL-5R</a:t>
                  </a:r>
                </a:p>
              </p:txBody>
            </p:sp>
            <p:grpSp>
              <p:nvGrpSpPr>
                <p:cNvPr id="190" name="Group 189">
                  <a:extLst>
                    <a:ext uri="{FF2B5EF4-FFF2-40B4-BE49-F238E27FC236}">
                      <a16:creationId xmlns:a16="http://schemas.microsoft.com/office/drawing/2014/main" id="{D3E93A13-4EAD-4E0A-9E9F-359A6296F4C6}"/>
                    </a:ext>
                  </a:extLst>
                </p:cNvPr>
                <p:cNvGrpSpPr/>
                <p:nvPr/>
              </p:nvGrpSpPr>
              <p:grpSpPr>
                <a:xfrm>
                  <a:off x="3811163" y="4303234"/>
                  <a:ext cx="4120653" cy="2098360"/>
                  <a:chOff x="3811163" y="4303234"/>
                  <a:chExt cx="4120653" cy="2098360"/>
                </a:xfrm>
              </p:grpSpPr>
              <p:grpSp>
                <p:nvGrpSpPr>
                  <p:cNvPr id="14" name="Group 13">
                    <a:extLst>
                      <a:ext uri="{FF2B5EF4-FFF2-40B4-BE49-F238E27FC236}">
                        <a16:creationId xmlns:a16="http://schemas.microsoft.com/office/drawing/2014/main" id="{D5B18EE8-A53C-4A90-8CE4-E43D5F4449DE}"/>
                      </a:ext>
                    </a:extLst>
                  </p:cNvPr>
                  <p:cNvGrpSpPr/>
                  <p:nvPr/>
                </p:nvGrpSpPr>
                <p:grpSpPr>
                  <a:xfrm>
                    <a:off x="3811163" y="4303234"/>
                    <a:ext cx="4120653" cy="2098360"/>
                    <a:chOff x="3811163" y="4281166"/>
                    <a:chExt cx="4120653" cy="2098360"/>
                  </a:xfrm>
                </p:grpSpPr>
                <p:grpSp>
                  <p:nvGrpSpPr>
                    <p:cNvPr id="35" name="Group 34">
                      <a:extLst>
                        <a:ext uri="{FF2B5EF4-FFF2-40B4-BE49-F238E27FC236}">
                          <a16:creationId xmlns:a16="http://schemas.microsoft.com/office/drawing/2014/main" id="{AB310463-95BC-47A7-95CF-5E926FE0D426}"/>
                        </a:ext>
                      </a:extLst>
                    </p:cNvPr>
                    <p:cNvGrpSpPr/>
                    <p:nvPr/>
                  </p:nvGrpSpPr>
                  <p:grpSpPr>
                    <a:xfrm>
                      <a:off x="3811163" y="4281166"/>
                      <a:ext cx="4120653" cy="2098360"/>
                      <a:chOff x="9023962" y="1677229"/>
                      <a:chExt cx="7019565" cy="3428132"/>
                    </a:xfrm>
                  </p:grpSpPr>
                  <p:graphicFrame>
                    <p:nvGraphicFramePr>
                      <p:cNvPr id="36" name="Chart 35">
                        <a:extLst>
                          <a:ext uri="{FF2B5EF4-FFF2-40B4-BE49-F238E27FC236}">
                            <a16:creationId xmlns:a16="http://schemas.microsoft.com/office/drawing/2014/main" id="{E888A96E-6629-4312-AEDA-DC592A93D091}"/>
                          </a:ext>
                        </a:extLst>
                      </p:cNvPr>
                      <p:cNvGraphicFramePr/>
                      <p:nvPr/>
                    </p:nvGraphicFramePr>
                    <p:xfrm>
                      <a:off x="9509645" y="1677229"/>
                      <a:ext cx="6533882" cy="3428132"/>
                    </p:xfrm>
                    <a:graphic>
                      <a:graphicData uri="http://schemas.openxmlformats.org/drawingml/2006/chart">
                        <c:chart xmlns:c="http://schemas.openxmlformats.org/drawingml/2006/chart" xmlns:r="http://schemas.openxmlformats.org/officeDocument/2006/relationships" r:id="rId9"/>
                      </a:graphicData>
                    </a:graphic>
                  </p:graphicFrame>
                  <p:sp>
                    <p:nvSpPr>
                      <p:cNvPr id="37" name="TextBox 27">
                        <a:extLst>
                          <a:ext uri="{FF2B5EF4-FFF2-40B4-BE49-F238E27FC236}">
                            <a16:creationId xmlns:a16="http://schemas.microsoft.com/office/drawing/2014/main" id="{E37992B0-3D21-4453-950B-1F1ECC6C64FC}"/>
                          </a:ext>
                        </a:extLst>
                      </p:cNvPr>
                      <p:cNvSpPr txBox="1"/>
                      <p:nvPr/>
                    </p:nvSpPr>
                    <p:spPr>
                      <a:xfrm>
                        <a:off x="9023962" y="2169398"/>
                        <a:ext cx="550514" cy="232901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900" b="1" i="0" u="none" baseline="0"/>
                          <a:t>∆ACQ-6</a:t>
                        </a:r>
                      </a:p>
                    </p:txBody>
                  </p:sp>
                </p:grpSp>
                <p:cxnSp>
                  <p:nvCxnSpPr>
                    <p:cNvPr id="13" name="Straight Connector 12">
                      <a:extLst>
                        <a:ext uri="{FF2B5EF4-FFF2-40B4-BE49-F238E27FC236}">
                          <a16:creationId xmlns:a16="http://schemas.microsoft.com/office/drawing/2014/main" id="{C75E6D90-DA14-40ED-8189-549D455D7C4D}"/>
                        </a:ext>
                      </a:extLst>
                    </p:cNvPr>
                    <p:cNvCxnSpPr/>
                    <p:nvPr/>
                  </p:nvCxnSpPr>
                  <p:spPr>
                    <a:xfrm>
                      <a:off x="4530579" y="5950603"/>
                      <a:ext cx="2926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F377CE02-C29E-478D-9C05-C7A368C0BCBF}"/>
                      </a:ext>
                    </a:extLst>
                  </p:cNvPr>
                  <p:cNvCxnSpPr/>
                  <p:nvPr/>
                </p:nvCxnSpPr>
                <p:spPr>
                  <a:xfrm>
                    <a:off x="4564137" y="5291128"/>
                    <a:ext cx="283464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29D57732-1309-485C-9278-4EF4D1E4E137}"/>
                      </a:ext>
                    </a:extLst>
                  </p:cNvPr>
                  <p:cNvGrpSpPr/>
                  <p:nvPr/>
                </p:nvGrpSpPr>
                <p:grpSpPr>
                  <a:xfrm>
                    <a:off x="5120557" y="4883844"/>
                    <a:ext cx="1104922" cy="49832"/>
                    <a:chOff x="9331775" y="2624318"/>
                    <a:chExt cx="1161492" cy="49832"/>
                  </a:xfrm>
                </p:grpSpPr>
                <p:cxnSp>
                  <p:nvCxnSpPr>
                    <p:cNvPr id="66" name="Straight Connector 65">
                      <a:extLst>
                        <a:ext uri="{FF2B5EF4-FFF2-40B4-BE49-F238E27FC236}">
                          <a16:creationId xmlns:a16="http://schemas.microsoft.com/office/drawing/2014/main" id="{A2004FB4-4789-4BB2-A1FD-F153FBE3D08E}"/>
                        </a:ext>
                      </a:extLst>
                    </p:cNvPr>
                    <p:cNvCxnSpPr/>
                    <p:nvPr/>
                  </p:nvCxnSpPr>
                  <p:spPr>
                    <a:xfrm>
                      <a:off x="9331775" y="2628181"/>
                      <a:ext cx="1153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95D3A18-6039-4721-B2B2-F46DAC531E63}"/>
                        </a:ext>
                      </a:extLst>
                    </p:cNvPr>
                    <p:cNvCxnSpPr/>
                    <p:nvPr/>
                  </p:nvCxnSpPr>
                  <p:spPr>
                    <a:xfrm>
                      <a:off x="10493267"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4CB4819-53BF-45AE-87D2-E7304E958019}"/>
                        </a:ext>
                      </a:extLst>
                    </p:cNvPr>
                    <p:cNvCxnSpPr/>
                    <p:nvPr/>
                  </p:nvCxnSpPr>
                  <p:spPr>
                    <a:xfrm>
                      <a:off x="9333395"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0121932-7A50-4352-8335-B5019D6D2F34}"/>
                      </a:ext>
                    </a:extLst>
                  </p:cNvPr>
                  <p:cNvSpPr txBox="1"/>
                  <p:nvPr/>
                </p:nvSpPr>
                <p:spPr>
                  <a:xfrm>
                    <a:off x="5135636" y="4665531"/>
                    <a:ext cx="1061557" cy="200055"/>
                  </a:xfrm>
                  <a:prstGeom prst="rect">
                    <a:avLst/>
                  </a:prstGeom>
                  <a:noFill/>
                </p:spPr>
                <p:txBody>
                  <a:bodyPr wrap="square" rtlCol="0">
                    <a:spAutoFit/>
                  </a:bodyPr>
                  <a:lstStyle/>
                  <a:p>
                    <a:pPr algn="ctr" rtl="0"/>
                    <a:r>
                      <a:rPr lang="pl" sz="700" b="0" i="0" u="none" baseline="0"/>
                      <a:t>NS</a:t>
                    </a:r>
                  </a:p>
                </p:txBody>
              </p:sp>
            </p:grpSp>
          </p:grpSp>
        </p:grpSp>
      </p:grpSp>
      <p:grpSp>
        <p:nvGrpSpPr>
          <p:cNvPr id="70" name="Group 69">
            <a:extLst>
              <a:ext uri="{FF2B5EF4-FFF2-40B4-BE49-F238E27FC236}">
                <a16:creationId xmlns:a16="http://schemas.microsoft.com/office/drawing/2014/main" id="{BDD1008B-03BA-459A-8946-F5DFFBD7FB04}"/>
              </a:ext>
            </a:extLst>
          </p:cNvPr>
          <p:cNvGrpSpPr/>
          <p:nvPr/>
        </p:nvGrpSpPr>
        <p:grpSpPr>
          <a:xfrm>
            <a:off x="8086057" y="4281164"/>
            <a:ext cx="3869675" cy="2098362"/>
            <a:chOff x="9702489" y="3002244"/>
            <a:chExt cx="6592022" cy="3428132"/>
          </a:xfrm>
        </p:grpSpPr>
        <p:graphicFrame>
          <p:nvGraphicFramePr>
            <p:cNvPr id="72" name="Chart 71">
              <a:extLst>
                <a:ext uri="{FF2B5EF4-FFF2-40B4-BE49-F238E27FC236}">
                  <a16:creationId xmlns:a16="http://schemas.microsoft.com/office/drawing/2014/main" id="{9B04DC36-4DFF-4B38-8FC7-AEADE4B7D768}"/>
                </a:ext>
              </a:extLst>
            </p:cNvPr>
            <p:cNvGraphicFramePr/>
            <p:nvPr/>
          </p:nvGraphicFramePr>
          <p:xfrm>
            <a:off x="10287548" y="3002244"/>
            <a:ext cx="6006963" cy="3428132"/>
          </p:xfrm>
          <a:graphic>
            <a:graphicData uri="http://schemas.openxmlformats.org/drawingml/2006/chart">
              <c:chart xmlns:c="http://schemas.openxmlformats.org/drawingml/2006/chart" xmlns:r="http://schemas.openxmlformats.org/officeDocument/2006/relationships" r:id="rId10"/>
            </a:graphicData>
          </a:graphic>
        </p:graphicFrame>
        <p:sp>
          <p:nvSpPr>
            <p:cNvPr id="73" name="TextBox 27">
              <a:extLst>
                <a:ext uri="{FF2B5EF4-FFF2-40B4-BE49-F238E27FC236}">
                  <a16:creationId xmlns:a16="http://schemas.microsoft.com/office/drawing/2014/main" id="{4050867C-09B2-41FF-AC80-5C1D3DE65BE3}"/>
                </a:ext>
              </a:extLst>
            </p:cNvPr>
            <p:cNvSpPr txBox="1"/>
            <p:nvPr/>
          </p:nvSpPr>
          <p:spPr>
            <a:xfrm>
              <a:off x="9702489" y="3425148"/>
              <a:ext cx="550514" cy="2499744"/>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900" b="1" i="0" u="none" baseline="0"/>
                <a:t>∆FEV1, L</a:t>
              </a:r>
            </a:p>
          </p:txBody>
        </p:sp>
      </p:grpSp>
      <p:sp>
        <p:nvSpPr>
          <p:cNvPr id="85" name="TextBox 84">
            <a:extLst>
              <a:ext uri="{FF2B5EF4-FFF2-40B4-BE49-F238E27FC236}">
                <a16:creationId xmlns:a16="http://schemas.microsoft.com/office/drawing/2014/main" id="{7FAF7EF4-EE88-4D3B-A5A5-DB2015C49532}"/>
              </a:ext>
            </a:extLst>
          </p:cNvPr>
          <p:cNvSpPr txBox="1"/>
          <p:nvPr/>
        </p:nvSpPr>
        <p:spPr>
          <a:xfrm>
            <a:off x="9755020" y="4525272"/>
            <a:ext cx="453646" cy="246221"/>
          </a:xfrm>
          <a:prstGeom prst="rect">
            <a:avLst/>
          </a:prstGeom>
          <a:noFill/>
        </p:spPr>
        <p:txBody>
          <a:bodyPr wrap="square" rtlCol="0">
            <a:spAutoFit/>
          </a:bodyPr>
          <a:lstStyle/>
          <a:p>
            <a:pPr algn="ctr" rtl="0"/>
            <a:r>
              <a:rPr lang="pl" sz="1000" b="0" i="0" u="none" baseline="0"/>
              <a:t>NS</a:t>
            </a:r>
          </a:p>
        </p:txBody>
      </p:sp>
      <p:grpSp>
        <p:nvGrpSpPr>
          <p:cNvPr id="86" name="Group 85">
            <a:extLst>
              <a:ext uri="{FF2B5EF4-FFF2-40B4-BE49-F238E27FC236}">
                <a16:creationId xmlns:a16="http://schemas.microsoft.com/office/drawing/2014/main" id="{E7678058-33BD-47E6-979F-687B3DB7118F}"/>
              </a:ext>
            </a:extLst>
          </p:cNvPr>
          <p:cNvGrpSpPr/>
          <p:nvPr/>
        </p:nvGrpSpPr>
        <p:grpSpPr>
          <a:xfrm>
            <a:off x="9464367" y="4755695"/>
            <a:ext cx="914400" cy="49832"/>
            <a:chOff x="9712259" y="2624318"/>
            <a:chExt cx="961211" cy="49832"/>
          </a:xfrm>
        </p:grpSpPr>
        <p:cxnSp>
          <p:nvCxnSpPr>
            <p:cNvPr id="87" name="Straight Connector 86">
              <a:extLst>
                <a:ext uri="{FF2B5EF4-FFF2-40B4-BE49-F238E27FC236}">
                  <a16:creationId xmlns:a16="http://schemas.microsoft.com/office/drawing/2014/main" id="{96BE3B12-A9B3-439A-A0B1-F466963326BA}"/>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AB958DC-141B-4454-BFD7-EC952E6B54CC}"/>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9B40264-18B1-4745-B5F7-F91BDD978F61}"/>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874258E7-AE4E-4841-AA34-1A79A9489FD5}"/>
              </a:ext>
            </a:extLst>
          </p:cNvPr>
          <p:cNvSpPr txBox="1"/>
          <p:nvPr/>
        </p:nvSpPr>
        <p:spPr>
          <a:xfrm>
            <a:off x="9015215" y="5965788"/>
            <a:ext cx="915990" cy="507831"/>
          </a:xfrm>
          <a:prstGeom prst="rect">
            <a:avLst/>
          </a:prstGeom>
          <a:noFill/>
        </p:spPr>
        <p:txBody>
          <a:bodyPr wrap="square" rtlCol="0">
            <a:spAutoFit/>
          </a:bodyPr>
          <a:lstStyle/>
          <a:p>
            <a:pPr algn="ctr" rtl="0"/>
            <a:r>
              <a:rPr lang="pl" sz="900" b="1" i="0" u="none" baseline="0" dirty="0"/>
              <a:t>Równolegle kwalifikujący się</a:t>
            </a:r>
          </a:p>
        </p:txBody>
      </p:sp>
      <p:sp>
        <p:nvSpPr>
          <p:cNvPr id="98" name="TextBox 97">
            <a:extLst>
              <a:ext uri="{FF2B5EF4-FFF2-40B4-BE49-F238E27FC236}">
                <a16:creationId xmlns:a16="http://schemas.microsoft.com/office/drawing/2014/main" id="{2B4C3A6E-9ECF-45B7-8B4E-70D39DF3F214}"/>
              </a:ext>
            </a:extLst>
          </p:cNvPr>
          <p:cNvSpPr txBox="1"/>
          <p:nvPr/>
        </p:nvSpPr>
        <p:spPr>
          <a:xfrm>
            <a:off x="9864850" y="5948896"/>
            <a:ext cx="1473165" cy="230832"/>
          </a:xfrm>
          <a:prstGeom prst="rect">
            <a:avLst/>
          </a:prstGeom>
          <a:noFill/>
        </p:spPr>
        <p:txBody>
          <a:bodyPr wrap="square" rtlCol="0">
            <a:spAutoFit/>
          </a:bodyPr>
          <a:lstStyle/>
          <a:p>
            <a:pPr algn="l" rtl="0"/>
            <a:r>
              <a:rPr lang="pl" sz="900" b="1" i="0" u="none" baseline="0"/>
              <a:t>Tylko anty-IL5/IL-5R</a:t>
            </a:r>
          </a:p>
        </p:txBody>
      </p:sp>
      <p:sp>
        <p:nvSpPr>
          <p:cNvPr id="99" name="TextBox 98">
            <a:extLst>
              <a:ext uri="{FF2B5EF4-FFF2-40B4-BE49-F238E27FC236}">
                <a16:creationId xmlns:a16="http://schemas.microsoft.com/office/drawing/2014/main" id="{40EC87FD-3737-44AA-9575-B50ED1ADBA8A}"/>
              </a:ext>
            </a:extLst>
          </p:cNvPr>
          <p:cNvSpPr txBox="1"/>
          <p:nvPr/>
        </p:nvSpPr>
        <p:spPr>
          <a:xfrm>
            <a:off x="8606460" y="3886891"/>
            <a:ext cx="3014453" cy="261610"/>
          </a:xfrm>
          <a:prstGeom prst="rect">
            <a:avLst/>
          </a:prstGeom>
          <a:noFill/>
        </p:spPr>
        <p:txBody>
          <a:bodyPr wrap="square" rtlCol="0">
            <a:spAutoFit/>
          </a:bodyPr>
          <a:lstStyle/>
          <a:p>
            <a:pPr algn="ctr" rtl="0"/>
            <a:r>
              <a:rPr lang="pl" sz="1100" b="1" i="0" u="none" baseline="0"/>
              <a:t>Tygodnie</a:t>
            </a:r>
          </a:p>
        </p:txBody>
      </p:sp>
      <p:sp>
        <p:nvSpPr>
          <p:cNvPr id="100" name="TextBox 99">
            <a:extLst>
              <a:ext uri="{FF2B5EF4-FFF2-40B4-BE49-F238E27FC236}">
                <a16:creationId xmlns:a16="http://schemas.microsoft.com/office/drawing/2014/main" id="{3852CF8B-C167-4DA9-B5A8-8254B4D241F4}"/>
              </a:ext>
            </a:extLst>
          </p:cNvPr>
          <p:cNvSpPr txBox="1"/>
          <p:nvPr/>
        </p:nvSpPr>
        <p:spPr>
          <a:xfrm>
            <a:off x="4505632" y="3920527"/>
            <a:ext cx="2900853" cy="261610"/>
          </a:xfrm>
          <a:prstGeom prst="rect">
            <a:avLst/>
          </a:prstGeom>
          <a:noFill/>
        </p:spPr>
        <p:txBody>
          <a:bodyPr wrap="square" rtlCol="0">
            <a:spAutoFit/>
          </a:bodyPr>
          <a:lstStyle/>
          <a:p>
            <a:pPr algn="ctr" rtl="0"/>
            <a:r>
              <a:rPr lang="pl" sz="1100" b="1" i="0" u="none" baseline="0"/>
              <a:t>Tygodnie</a:t>
            </a:r>
          </a:p>
        </p:txBody>
      </p:sp>
      <p:grpSp>
        <p:nvGrpSpPr>
          <p:cNvPr id="183" name="Group 182">
            <a:extLst>
              <a:ext uri="{FF2B5EF4-FFF2-40B4-BE49-F238E27FC236}">
                <a16:creationId xmlns:a16="http://schemas.microsoft.com/office/drawing/2014/main" id="{05FB0C4D-24F7-492C-B636-B1E5F9D77DAE}"/>
              </a:ext>
            </a:extLst>
          </p:cNvPr>
          <p:cNvGrpSpPr/>
          <p:nvPr/>
        </p:nvGrpSpPr>
        <p:grpSpPr>
          <a:xfrm>
            <a:off x="7912649" y="1775595"/>
            <a:ext cx="3700153" cy="2471467"/>
            <a:chOff x="7912649" y="1775595"/>
            <a:chExt cx="3700153" cy="2471467"/>
          </a:xfrm>
        </p:grpSpPr>
        <p:cxnSp>
          <p:nvCxnSpPr>
            <p:cNvPr id="182" name="Straight Connector 181">
              <a:extLst>
                <a:ext uri="{FF2B5EF4-FFF2-40B4-BE49-F238E27FC236}">
                  <a16:creationId xmlns:a16="http://schemas.microsoft.com/office/drawing/2014/main" id="{4358B7FF-FAE7-4040-8A19-A533DE0D5E57}"/>
                </a:ext>
              </a:extLst>
            </p:cNvPr>
            <p:cNvCxnSpPr>
              <a:cxnSpLocks/>
            </p:cNvCxnSpPr>
            <p:nvPr/>
          </p:nvCxnSpPr>
          <p:spPr>
            <a:xfrm rot="5400000">
              <a:off x="8618934" y="3741372"/>
              <a:ext cx="64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2C74C3B-64FB-43C1-9A7A-F4247E6E4223}"/>
                </a:ext>
              </a:extLst>
            </p:cNvPr>
            <p:cNvCxnSpPr>
              <a:cxnSpLocks/>
            </p:cNvCxnSpPr>
            <p:nvPr/>
          </p:nvCxnSpPr>
          <p:spPr>
            <a:xfrm rot="5400000">
              <a:off x="9079783" y="3741372"/>
              <a:ext cx="64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4A381190-B193-4937-91C7-1E7BC213A561}"/>
                </a:ext>
              </a:extLst>
            </p:cNvPr>
            <p:cNvCxnSpPr>
              <a:cxnSpLocks/>
            </p:cNvCxnSpPr>
            <p:nvPr/>
          </p:nvCxnSpPr>
          <p:spPr>
            <a:xfrm rot="5400000">
              <a:off x="9521228" y="3741372"/>
              <a:ext cx="64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297F890-2119-4790-84EE-137C81CE0318}"/>
                </a:ext>
              </a:extLst>
            </p:cNvPr>
            <p:cNvCxnSpPr>
              <a:cxnSpLocks/>
            </p:cNvCxnSpPr>
            <p:nvPr/>
          </p:nvCxnSpPr>
          <p:spPr>
            <a:xfrm rot="5400000">
              <a:off x="9954258" y="3741372"/>
              <a:ext cx="64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43B75C0-60D1-4B37-B03A-752F3730477A}"/>
                </a:ext>
              </a:extLst>
            </p:cNvPr>
            <p:cNvCxnSpPr>
              <a:cxnSpLocks/>
            </p:cNvCxnSpPr>
            <p:nvPr/>
          </p:nvCxnSpPr>
          <p:spPr>
            <a:xfrm rot="5400000">
              <a:off x="10391007" y="3741372"/>
              <a:ext cx="64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255CF7E-2BDE-4C07-849A-E2461B2A9DAD}"/>
                </a:ext>
              </a:extLst>
            </p:cNvPr>
            <p:cNvCxnSpPr>
              <a:cxnSpLocks/>
            </p:cNvCxnSpPr>
            <p:nvPr/>
          </p:nvCxnSpPr>
          <p:spPr>
            <a:xfrm rot="5400000">
              <a:off x="10876945" y="3741372"/>
              <a:ext cx="64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82FC129-91BE-4D69-9534-B41831665787}"/>
                </a:ext>
              </a:extLst>
            </p:cNvPr>
            <p:cNvCxnSpPr>
              <a:cxnSpLocks/>
            </p:cNvCxnSpPr>
            <p:nvPr/>
          </p:nvCxnSpPr>
          <p:spPr>
            <a:xfrm rot="5400000">
              <a:off x="11311541" y="3741372"/>
              <a:ext cx="64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750E64EB-8B90-4E5D-AC93-131B52566E30}"/>
                </a:ext>
              </a:extLst>
            </p:cNvPr>
            <p:cNvGrpSpPr/>
            <p:nvPr/>
          </p:nvGrpSpPr>
          <p:grpSpPr>
            <a:xfrm>
              <a:off x="7912649" y="1775595"/>
              <a:ext cx="3700153" cy="2471467"/>
              <a:chOff x="9336631" y="1573840"/>
              <a:chExt cx="5634810" cy="3373699"/>
            </a:xfrm>
          </p:grpSpPr>
          <p:graphicFrame>
            <p:nvGraphicFramePr>
              <p:cNvPr id="105" name="Chart 104">
                <a:extLst>
                  <a:ext uri="{FF2B5EF4-FFF2-40B4-BE49-F238E27FC236}">
                    <a16:creationId xmlns:a16="http://schemas.microsoft.com/office/drawing/2014/main" id="{D7AF56B2-491A-43C6-95A7-1216EA68130D}"/>
                  </a:ext>
                </a:extLst>
              </p:cNvPr>
              <p:cNvGraphicFramePr/>
              <p:nvPr/>
            </p:nvGraphicFramePr>
            <p:xfrm>
              <a:off x="10007323" y="1573840"/>
              <a:ext cx="4964118" cy="3373699"/>
            </p:xfrm>
            <a:graphic>
              <a:graphicData uri="http://schemas.openxmlformats.org/drawingml/2006/chart">
                <c:chart xmlns:c="http://schemas.openxmlformats.org/drawingml/2006/chart" xmlns:r="http://schemas.openxmlformats.org/officeDocument/2006/relationships" r:id="rId11"/>
              </a:graphicData>
            </a:graphic>
          </p:graphicFrame>
          <p:sp>
            <p:nvSpPr>
              <p:cNvPr id="106" name="TextBox 27">
                <a:extLst>
                  <a:ext uri="{FF2B5EF4-FFF2-40B4-BE49-F238E27FC236}">
                    <a16:creationId xmlns:a16="http://schemas.microsoft.com/office/drawing/2014/main" id="{E62E2E9C-7870-4270-B456-124FBA1FB56D}"/>
                  </a:ext>
                </a:extLst>
              </p:cNvPr>
              <p:cNvSpPr txBox="1"/>
              <p:nvPr/>
            </p:nvSpPr>
            <p:spPr>
              <a:xfrm>
                <a:off x="9336631" y="2303749"/>
                <a:ext cx="796790" cy="1997180"/>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Dawka mOCS (mg prednizolonu)</a:t>
                </a:r>
              </a:p>
            </p:txBody>
          </p:sp>
        </p:grpSp>
      </p:grpSp>
      <p:sp>
        <p:nvSpPr>
          <p:cNvPr id="23" name="Freeform: Shape 22">
            <a:extLst>
              <a:ext uri="{FF2B5EF4-FFF2-40B4-BE49-F238E27FC236}">
                <a16:creationId xmlns:a16="http://schemas.microsoft.com/office/drawing/2014/main" id="{1A01EC31-9DD1-4787-8F1B-99CB2A792A18}"/>
              </a:ext>
            </a:extLst>
          </p:cNvPr>
          <p:cNvSpPr/>
          <p:nvPr/>
        </p:nvSpPr>
        <p:spPr>
          <a:xfrm>
            <a:off x="4505632" y="2344994"/>
            <a:ext cx="2514600" cy="877529"/>
          </a:xfrm>
          <a:custGeom>
            <a:avLst/>
            <a:gdLst>
              <a:gd name="connsiteX0" fmla="*/ 0 w 2514600"/>
              <a:gd name="connsiteY0" fmla="*/ 0 h 877529"/>
              <a:gd name="connsiteX1" fmla="*/ 206478 w 2514600"/>
              <a:gd name="connsiteY1" fmla="*/ 7374 h 877529"/>
              <a:gd name="connsiteX2" fmla="*/ 213852 w 2514600"/>
              <a:gd name="connsiteY2" fmla="*/ 147483 h 877529"/>
              <a:gd name="connsiteX3" fmla="*/ 405581 w 2514600"/>
              <a:gd name="connsiteY3" fmla="*/ 132735 h 877529"/>
              <a:gd name="connsiteX4" fmla="*/ 412955 w 2514600"/>
              <a:gd name="connsiteY4" fmla="*/ 221225 h 877529"/>
              <a:gd name="connsiteX5" fmla="*/ 612058 w 2514600"/>
              <a:gd name="connsiteY5" fmla="*/ 213851 h 877529"/>
              <a:gd name="connsiteX6" fmla="*/ 612058 w 2514600"/>
              <a:gd name="connsiteY6" fmla="*/ 302341 h 877529"/>
              <a:gd name="connsiteX7" fmla="*/ 818536 w 2514600"/>
              <a:gd name="connsiteY7" fmla="*/ 294967 h 877529"/>
              <a:gd name="connsiteX8" fmla="*/ 818536 w 2514600"/>
              <a:gd name="connsiteY8" fmla="*/ 412954 h 877529"/>
              <a:gd name="connsiteX9" fmla="*/ 1047136 w 2514600"/>
              <a:gd name="connsiteY9" fmla="*/ 405580 h 877529"/>
              <a:gd name="connsiteX10" fmla="*/ 1039762 w 2514600"/>
              <a:gd name="connsiteY10" fmla="*/ 464574 h 877529"/>
              <a:gd name="connsiteX11" fmla="*/ 1246239 w 2514600"/>
              <a:gd name="connsiteY11" fmla="*/ 464574 h 877529"/>
              <a:gd name="connsiteX12" fmla="*/ 1238865 w 2514600"/>
              <a:gd name="connsiteY12" fmla="*/ 597309 h 877529"/>
              <a:gd name="connsiteX13" fmla="*/ 1452716 w 2514600"/>
              <a:gd name="connsiteY13" fmla="*/ 589935 h 877529"/>
              <a:gd name="connsiteX14" fmla="*/ 1452716 w 2514600"/>
              <a:gd name="connsiteY14" fmla="*/ 626806 h 877529"/>
              <a:gd name="connsiteX15" fmla="*/ 1666568 w 2514600"/>
              <a:gd name="connsiteY15" fmla="*/ 612058 h 877529"/>
              <a:gd name="connsiteX16" fmla="*/ 1681316 w 2514600"/>
              <a:gd name="connsiteY16" fmla="*/ 700548 h 877529"/>
              <a:gd name="connsiteX17" fmla="*/ 1843549 w 2514600"/>
              <a:gd name="connsiteY17" fmla="*/ 693174 h 877529"/>
              <a:gd name="connsiteX18" fmla="*/ 1887794 w 2514600"/>
              <a:gd name="connsiteY18" fmla="*/ 693174 h 877529"/>
              <a:gd name="connsiteX19" fmla="*/ 2079523 w 2514600"/>
              <a:gd name="connsiteY19" fmla="*/ 707922 h 877529"/>
              <a:gd name="connsiteX20" fmla="*/ 2094271 w 2514600"/>
              <a:gd name="connsiteY20" fmla="*/ 766916 h 877529"/>
              <a:gd name="connsiteX21" fmla="*/ 2507226 w 2514600"/>
              <a:gd name="connsiteY21" fmla="*/ 766916 h 877529"/>
              <a:gd name="connsiteX22" fmla="*/ 2514600 w 2514600"/>
              <a:gd name="connsiteY22" fmla="*/ 877529 h 87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14600" h="877529">
                <a:moveTo>
                  <a:pt x="0" y="0"/>
                </a:moveTo>
                <a:lnTo>
                  <a:pt x="206478" y="7374"/>
                </a:lnTo>
                <a:lnTo>
                  <a:pt x="213852" y="147483"/>
                </a:lnTo>
                <a:lnTo>
                  <a:pt x="405581" y="132735"/>
                </a:lnTo>
                <a:lnTo>
                  <a:pt x="412955" y="221225"/>
                </a:lnTo>
                <a:lnTo>
                  <a:pt x="612058" y="213851"/>
                </a:lnTo>
                <a:lnTo>
                  <a:pt x="612058" y="302341"/>
                </a:lnTo>
                <a:lnTo>
                  <a:pt x="818536" y="294967"/>
                </a:lnTo>
                <a:lnTo>
                  <a:pt x="818536" y="412954"/>
                </a:lnTo>
                <a:lnTo>
                  <a:pt x="1047136" y="405580"/>
                </a:lnTo>
                <a:lnTo>
                  <a:pt x="1039762" y="464574"/>
                </a:lnTo>
                <a:lnTo>
                  <a:pt x="1246239" y="464574"/>
                </a:lnTo>
                <a:lnTo>
                  <a:pt x="1238865" y="597309"/>
                </a:lnTo>
                <a:lnTo>
                  <a:pt x="1452716" y="589935"/>
                </a:lnTo>
                <a:lnTo>
                  <a:pt x="1452716" y="626806"/>
                </a:lnTo>
                <a:lnTo>
                  <a:pt x="1666568" y="612058"/>
                </a:lnTo>
                <a:lnTo>
                  <a:pt x="1681316" y="700548"/>
                </a:lnTo>
                <a:lnTo>
                  <a:pt x="1843549" y="693174"/>
                </a:lnTo>
                <a:lnTo>
                  <a:pt x="1887794" y="693174"/>
                </a:lnTo>
                <a:lnTo>
                  <a:pt x="2079523" y="707922"/>
                </a:lnTo>
                <a:lnTo>
                  <a:pt x="2094271" y="766916"/>
                </a:lnTo>
                <a:lnTo>
                  <a:pt x="2507226" y="766916"/>
                </a:lnTo>
                <a:lnTo>
                  <a:pt x="2514600" y="87752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 name="Freeform: Shape 23">
            <a:extLst>
              <a:ext uri="{FF2B5EF4-FFF2-40B4-BE49-F238E27FC236}">
                <a16:creationId xmlns:a16="http://schemas.microsoft.com/office/drawing/2014/main" id="{15207E81-36CD-45F8-9FFC-845C018E580A}"/>
              </a:ext>
            </a:extLst>
          </p:cNvPr>
          <p:cNvSpPr/>
          <p:nvPr/>
        </p:nvSpPr>
        <p:spPr>
          <a:xfrm>
            <a:off x="4734232" y="2411361"/>
            <a:ext cx="2271252" cy="840658"/>
          </a:xfrm>
          <a:custGeom>
            <a:avLst/>
            <a:gdLst>
              <a:gd name="connsiteX0" fmla="*/ 0 w 2271252"/>
              <a:gd name="connsiteY0" fmla="*/ 0 h 840658"/>
              <a:gd name="connsiteX1" fmla="*/ 176981 w 2271252"/>
              <a:gd name="connsiteY1" fmla="*/ 14749 h 840658"/>
              <a:gd name="connsiteX2" fmla="*/ 206478 w 2271252"/>
              <a:gd name="connsiteY2" fmla="*/ 103239 h 840658"/>
              <a:gd name="connsiteX3" fmla="*/ 390833 w 2271252"/>
              <a:gd name="connsiteY3" fmla="*/ 110613 h 840658"/>
              <a:gd name="connsiteX4" fmla="*/ 390833 w 2271252"/>
              <a:gd name="connsiteY4" fmla="*/ 147484 h 840658"/>
              <a:gd name="connsiteX5" fmla="*/ 589936 w 2271252"/>
              <a:gd name="connsiteY5" fmla="*/ 162233 h 840658"/>
              <a:gd name="connsiteX6" fmla="*/ 604684 w 2271252"/>
              <a:gd name="connsiteY6" fmla="*/ 228600 h 840658"/>
              <a:gd name="connsiteX7" fmla="*/ 619433 w 2271252"/>
              <a:gd name="connsiteY7" fmla="*/ 346587 h 840658"/>
              <a:gd name="connsiteX8" fmla="*/ 803787 w 2271252"/>
              <a:gd name="connsiteY8" fmla="*/ 346587 h 840658"/>
              <a:gd name="connsiteX9" fmla="*/ 825910 w 2271252"/>
              <a:gd name="connsiteY9" fmla="*/ 405581 h 840658"/>
              <a:gd name="connsiteX10" fmla="*/ 995516 w 2271252"/>
              <a:gd name="connsiteY10" fmla="*/ 383458 h 840658"/>
              <a:gd name="connsiteX11" fmla="*/ 1017639 w 2271252"/>
              <a:gd name="connsiteY11" fmla="*/ 575187 h 840658"/>
              <a:gd name="connsiteX12" fmla="*/ 1017639 w 2271252"/>
              <a:gd name="connsiteY12" fmla="*/ 612058 h 840658"/>
              <a:gd name="connsiteX13" fmla="*/ 1157749 w 2271252"/>
              <a:gd name="connsiteY13" fmla="*/ 619433 h 840658"/>
              <a:gd name="connsiteX14" fmla="*/ 1283110 w 2271252"/>
              <a:gd name="connsiteY14" fmla="*/ 634181 h 840658"/>
              <a:gd name="connsiteX15" fmla="*/ 1445342 w 2271252"/>
              <a:gd name="connsiteY15" fmla="*/ 641555 h 840658"/>
              <a:gd name="connsiteX16" fmla="*/ 1445342 w 2271252"/>
              <a:gd name="connsiteY16" fmla="*/ 693174 h 840658"/>
              <a:gd name="connsiteX17" fmla="*/ 1843549 w 2271252"/>
              <a:gd name="connsiteY17" fmla="*/ 700549 h 840658"/>
              <a:gd name="connsiteX18" fmla="*/ 1873045 w 2271252"/>
              <a:gd name="connsiteY18" fmla="*/ 737420 h 840658"/>
              <a:gd name="connsiteX19" fmla="*/ 2271252 w 2271252"/>
              <a:gd name="connsiteY19" fmla="*/ 737420 h 840658"/>
              <a:gd name="connsiteX20" fmla="*/ 2263878 w 2271252"/>
              <a:gd name="connsiteY20"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1252" h="840658">
                <a:moveTo>
                  <a:pt x="0" y="0"/>
                </a:moveTo>
                <a:lnTo>
                  <a:pt x="176981" y="14749"/>
                </a:lnTo>
                <a:lnTo>
                  <a:pt x="206478" y="103239"/>
                </a:lnTo>
                <a:lnTo>
                  <a:pt x="390833" y="110613"/>
                </a:lnTo>
                <a:lnTo>
                  <a:pt x="390833" y="147484"/>
                </a:lnTo>
                <a:lnTo>
                  <a:pt x="589936" y="162233"/>
                </a:lnTo>
                <a:lnTo>
                  <a:pt x="604684" y="228600"/>
                </a:lnTo>
                <a:lnTo>
                  <a:pt x="619433" y="346587"/>
                </a:lnTo>
                <a:lnTo>
                  <a:pt x="803787" y="346587"/>
                </a:lnTo>
                <a:lnTo>
                  <a:pt x="825910" y="405581"/>
                </a:lnTo>
                <a:lnTo>
                  <a:pt x="995516" y="383458"/>
                </a:lnTo>
                <a:lnTo>
                  <a:pt x="1017639" y="575187"/>
                </a:lnTo>
                <a:lnTo>
                  <a:pt x="1017639" y="612058"/>
                </a:lnTo>
                <a:lnTo>
                  <a:pt x="1157749" y="619433"/>
                </a:lnTo>
                <a:lnTo>
                  <a:pt x="1283110" y="634181"/>
                </a:lnTo>
                <a:lnTo>
                  <a:pt x="1445342" y="641555"/>
                </a:lnTo>
                <a:lnTo>
                  <a:pt x="1445342" y="693174"/>
                </a:lnTo>
                <a:lnTo>
                  <a:pt x="1843549" y="700549"/>
                </a:lnTo>
                <a:lnTo>
                  <a:pt x="1873045" y="737420"/>
                </a:lnTo>
                <a:lnTo>
                  <a:pt x="2271252" y="737420"/>
                </a:lnTo>
                <a:lnTo>
                  <a:pt x="2263878" y="840658"/>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1" name="TextBox 110">
            <a:extLst>
              <a:ext uri="{FF2B5EF4-FFF2-40B4-BE49-F238E27FC236}">
                <a16:creationId xmlns:a16="http://schemas.microsoft.com/office/drawing/2014/main" id="{377529A3-FA21-4A52-BE53-519A27E84E90}"/>
              </a:ext>
            </a:extLst>
          </p:cNvPr>
          <p:cNvSpPr txBox="1"/>
          <p:nvPr/>
        </p:nvSpPr>
        <p:spPr>
          <a:xfrm>
            <a:off x="6925874" y="3099305"/>
            <a:ext cx="453646" cy="246221"/>
          </a:xfrm>
          <a:prstGeom prst="rect">
            <a:avLst/>
          </a:prstGeom>
          <a:noFill/>
        </p:spPr>
        <p:txBody>
          <a:bodyPr wrap="square" rtlCol="0">
            <a:spAutoFit/>
          </a:bodyPr>
          <a:lstStyle/>
          <a:p>
            <a:pPr algn="ctr" rtl="0"/>
            <a:r>
              <a:rPr lang="pl" sz="1000" b="0" i="0" u="none" baseline="0"/>
              <a:t>NS</a:t>
            </a:r>
          </a:p>
        </p:txBody>
      </p:sp>
      <p:sp>
        <p:nvSpPr>
          <p:cNvPr id="112" name="TextBox 111">
            <a:extLst>
              <a:ext uri="{FF2B5EF4-FFF2-40B4-BE49-F238E27FC236}">
                <a16:creationId xmlns:a16="http://schemas.microsoft.com/office/drawing/2014/main" id="{AC936AF1-BBD0-4622-B9E9-99EF00BE5A3F}"/>
              </a:ext>
            </a:extLst>
          </p:cNvPr>
          <p:cNvSpPr txBox="1"/>
          <p:nvPr/>
        </p:nvSpPr>
        <p:spPr>
          <a:xfrm>
            <a:off x="8524621" y="3713483"/>
            <a:ext cx="3300086" cy="261610"/>
          </a:xfrm>
          <a:prstGeom prst="rect">
            <a:avLst/>
          </a:prstGeom>
          <a:noFill/>
        </p:spPr>
        <p:txBody>
          <a:bodyPr wrap="square" rtlCol="0">
            <a:spAutoFit/>
          </a:bodyPr>
          <a:lstStyle/>
          <a:p>
            <a:pPr algn="l" rtl="0"/>
            <a:r>
              <a:rPr lang="pl" sz="1100" b="0" i="0" u="none" baseline="0"/>
              <a:t>0          8        16        24       32         40        48</a:t>
            </a:r>
          </a:p>
        </p:txBody>
      </p:sp>
      <p:grpSp>
        <p:nvGrpSpPr>
          <p:cNvPr id="113" name="Group 112">
            <a:extLst>
              <a:ext uri="{FF2B5EF4-FFF2-40B4-BE49-F238E27FC236}">
                <a16:creationId xmlns:a16="http://schemas.microsoft.com/office/drawing/2014/main" id="{FFC0EA81-83D7-454A-BB08-7D32A2DB4F96}"/>
              </a:ext>
            </a:extLst>
          </p:cNvPr>
          <p:cNvGrpSpPr/>
          <p:nvPr/>
        </p:nvGrpSpPr>
        <p:grpSpPr>
          <a:xfrm>
            <a:off x="3830401" y="1775595"/>
            <a:ext cx="3583578" cy="2471467"/>
            <a:chOff x="9488829" y="1594130"/>
            <a:chExt cx="6193339" cy="3373699"/>
          </a:xfrm>
        </p:grpSpPr>
        <p:graphicFrame>
          <p:nvGraphicFramePr>
            <p:cNvPr id="114" name="Chart 113">
              <a:extLst>
                <a:ext uri="{FF2B5EF4-FFF2-40B4-BE49-F238E27FC236}">
                  <a16:creationId xmlns:a16="http://schemas.microsoft.com/office/drawing/2014/main" id="{27E05319-C528-4F62-A0FC-9DC03788CE84}"/>
                </a:ext>
              </a:extLst>
            </p:cNvPr>
            <p:cNvGraphicFramePr/>
            <p:nvPr>
              <p:extLst>
                <p:ext uri="{D42A27DB-BD31-4B8C-83A1-F6EECF244321}">
                  <p14:modId xmlns:p14="http://schemas.microsoft.com/office/powerpoint/2010/main" val="1433107199"/>
                </p:ext>
              </p:extLst>
            </p:nvPr>
          </p:nvGraphicFramePr>
          <p:xfrm>
            <a:off x="10007321" y="1594130"/>
            <a:ext cx="5674847" cy="3373699"/>
          </p:xfrm>
          <a:graphic>
            <a:graphicData uri="http://schemas.openxmlformats.org/drawingml/2006/chart">
              <c:chart xmlns:c="http://schemas.openxmlformats.org/drawingml/2006/chart" xmlns:r="http://schemas.openxmlformats.org/officeDocument/2006/relationships" r:id="rId12"/>
            </a:graphicData>
          </a:graphic>
        </p:graphicFrame>
        <p:sp>
          <p:nvSpPr>
            <p:cNvPr id="115" name="TextBox 27">
              <a:extLst>
                <a:ext uri="{FF2B5EF4-FFF2-40B4-BE49-F238E27FC236}">
                  <a16:creationId xmlns:a16="http://schemas.microsoft.com/office/drawing/2014/main" id="{63BE51D1-0840-472C-840D-F5E766CFCDBE}"/>
                </a:ext>
              </a:extLst>
            </p:cNvPr>
            <p:cNvSpPr txBox="1"/>
            <p:nvPr/>
          </p:nvSpPr>
          <p:spPr>
            <a:xfrm>
              <a:off x="9488829" y="2305860"/>
              <a:ext cx="611704" cy="1997180"/>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 pacjentów</a:t>
              </a:r>
            </a:p>
          </p:txBody>
        </p:sp>
      </p:grpSp>
      <p:sp>
        <p:nvSpPr>
          <p:cNvPr id="27" name="Oval 26">
            <a:extLst>
              <a:ext uri="{FF2B5EF4-FFF2-40B4-BE49-F238E27FC236}">
                <a16:creationId xmlns:a16="http://schemas.microsoft.com/office/drawing/2014/main" id="{D7F11B09-A8DA-4FCC-894D-655272AED66B}"/>
              </a:ext>
            </a:extLst>
          </p:cNvPr>
          <p:cNvSpPr/>
          <p:nvPr/>
        </p:nvSpPr>
        <p:spPr>
          <a:xfrm>
            <a:off x="8598349" y="3005323"/>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 name="Freeform: Shape 33">
            <a:extLst>
              <a:ext uri="{FF2B5EF4-FFF2-40B4-BE49-F238E27FC236}">
                <a16:creationId xmlns:a16="http://schemas.microsoft.com/office/drawing/2014/main" id="{2DBCBB59-1431-4032-8B15-D1C51BAE3FFB}"/>
              </a:ext>
            </a:extLst>
          </p:cNvPr>
          <p:cNvSpPr/>
          <p:nvPr/>
        </p:nvSpPr>
        <p:spPr>
          <a:xfrm>
            <a:off x="8863781" y="3030794"/>
            <a:ext cx="2507225" cy="693174"/>
          </a:xfrm>
          <a:custGeom>
            <a:avLst/>
            <a:gdLst>
              <a:gd name="connsiteX0" fmla="*/ 0 w 2507225"/>
              <a:gd name="connsiteY0" fmla="*/ 0 h 693174"/>
              <a:gd name="connsiteX1" fmla="*/ 250722 w 2507225"/>
              <a:gd name="connsiteY1" fmla="*/ 184354 h 693174"/>
              <a:gd name="connsiteX2" fmla="*/ 700548 w 2507225"/>
              <a:gd name="connsiteY2" fmla="*/ 346587 h 693174"/>
              <a:gd name="connsiteX3" fmla="*/ 1157748 w 2507225"/>
              <a:gd name="connsiteY3" fmla="*/ 435077 h 693174"/>
              <a:gd name="connsiteX4" fmla="*/ 1578077 w 2507225"/>
              <a:gd name="connsiteY4" fmla="*/ 619432 h 693174"/>
              <a:gd name="connsiteX5" fmla="*/ 2057400 w 2507225"/>
              <a:gd name="connsiteY5" fmla="*/ 604683 h 693174"/>
              <a:gd name="connsiteX6" fmla="*/ 2507225 w 2507225"/>
              <a:gd name="connsiteY6" fmla="*/ 693174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225" h="693174">
                <a:moveTo>
                  <a:pt x="0" y="0"/>
                </a:moveTo>
                <a:lnTo>
                  <a:pt x="250722" y="184354"/>
                </a:lnTo>
                <a:lnTo>
                  <a:pt x="700548" y="346587"/>
                </a:lnTo>
                <a:lnTo>
                  <a:pt x="1157748" y="435077"/>
                </a:lnTo>
                <a:lnTo>
                  <a:pt x="1578077" y="619432"/>
                </a:lnTo>
                <a:lnTo>
                  <a:pt x="2057400" y="604683"/>
                </a:lnTo>
                <a:lnTo>
                  <a:pt x="2507225" y="693174"/>
                </a:ln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17" name="Group 116">
            <a:extLst>
              <a:ext uri="{FF2B5EF4-FFF2-40B4-BE49-F238E27FC236}">
                <a16:creationId xmlns:a16="http://schemas.microsoft.com/office/drawing/2014/main" id="{B4B4C857-2452-4F97-A413-623D4D64E9B0}"/>
              </a:ext>
            </a:extLst>
          </p:cNvPr>
          <p:cNvGrpSpPr/>
          <p:nvPr/>
        </p:nvGrpSpPr>
        <p:grpSpPr>
          <a:xfrm>
            <a:off x="11308722" y="3385649"/>
            <a:ext cx="81949" cy="365760"/>
            <a:chOff x="7230389" y="2696023"/>
            <a:chExt cx="210312" cy="323854"/>
          </a:xfrm>
        </p:grpSpPr>
        <p:grpSp>
          <p:nvGrpSpPr>
            <p:cNvPr id="118" name="Group 117">
              <a:extLst>
                <a:ext uri="{FF2B5EF4-FFF2-40B4-BE49-F238E27FC236}">
                  <a16:creationId xmlns:a16="http://schemas.microsoft.com/office/drawing/2014/main" id="{30AA569C-E216-4451-96A3-A8971C7F302C}"/>
                </a:ext>
              </a:extLst>
            </p:cNvPr>
            <p:cNvGrpSpPr/>
            <p:nvPr/>
          </p:nvGrpSpPr>
          <p:grpSpPr>
            <a:xfrm>
              <a:off x="7230389" y="2696023"/>
              <a:ext cx="210312" cy="320040"/>
              <a:chOff x="11519186" y="2313830"/>
              <a:chExt cx="210312" cy="320040"/>
            </a:xfrm>
          </p:grpSpPr>
          <p:cxnSp>
            <p:nvCxnSpPr>
              <p:cNvPr id="120" name="Straight Connector 119">
                <a:extLst>
                  <a:ext uri="{FF2B5EF4-FFF2-40B4-BE49-F238E27FC236}">
                    <a16:creationId xmlns:a16="http://schemas.microsoft.com/office/drawing/2014/main" id="{6CACB620-4424-4DE4-998E-D7969C222872}"/>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7D0C8D2-C337-4259-9F9C-4B794D61F364}"/>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9" name="Straight Connector 118">
              <a:extLst>
                <a:ext uri="{FF2B5EF4-FFF2-40B4-BE49-F238E27FC236}">
                  <a16:creationId xmlns:a16="http://schemas.microsoft.com/office/drawing/2014/main" id="{79AF22B4-2148-40B4-97E9-56B34F707287}"/>
                </a:ext>
              </a:extLst>
            </p:cNvPr>
            <p:cNvCxnSpPr>
              <a:cxnSpLocks/>
            </p:cNvCxnSpPr>
            <p:nvPr/>
          </p:nvCxnSpPr>
          <p:spPr>
            <a:xfrm rot="5400000">
              <a:off x="7335545"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FAF2D605-2806-465B-8252-2077E0BD7CD7}"/>
              </a:ext>
            </a:extLst>
          </p:cNvPr>
          <p:cNvGrpSpPr/>
          <p:nvPr/>
        </p:nvGrpSpPr>
        <p:grpSpPr>
          <a:xfrm>
            <a:off x="10380796" y="3368869"/>
            <a:ext cx="81949" cy="365760"/>
            <a:chOff x="7230389" y="2696023"/>
            <a:chExt cx="210312" cy="323854"/>
          </a:xfrm>
        </p:grpSpPr>
        <p:grpSp>
          <p:nvGrpSpPr>
            <p:cNvPr id="123" name="Group 122">
              <a:extLst>
                <a:ext uri="{FF2B5EF4-FFF2-40B4-BE49-F238E27FC236}">
                  <a16:creationId xmlns:a16="http://schemas.microsoft.com/office/drawing/2014/main" id="{1AE9B9AE-15E6-425E-BD2E-FF1323B573AD}"/>
                </a:ext>
              </a:extLst>
            </p:cNvPr>
            <p:cNvGrpSpPr/>
            <p:nvPr/>
          </p:nvGrpSpPr>
          <p:grpSpPr>
            <a:xfrm>
              <a:off x="7230389" y="2696023"/>
              <a:ext cx="210312" cy="320040"/>
              <a:chOff x="11519186" y="2313830"/>
              <a:chExt cx="210312" cy="320040"/>
            </a:xfrm>
          </p:grpSpPr>
          <p:cxnSp>
            <p:nvCxnSpPr>
              <p:cNvPr id="125" name="Straight Connector 124">
                <a:extLst>
                  <a:ext uri="{FF2B5EF4-FFF2-40B4-BE49-F238E27FC236}">
                    <a16:creationId xmlns:a16="http://schemas.microsoft.com/office/drawing/2014/main" id="{365617F6-44A6-4C19-98F0-E642EEC2AC61}"/>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50314C2-3AB2-4274-92DC-B4D0A424F387}"/>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4" name="Straight Connector 123">
              <a:extLst>
                <a:ext uri="{FF2B5EF4-FFF2-40B4-BE49-F238E27FC236}">
                  <a16:creationId xmlns:a16="http://schemas.microsoft.com/office/drawing/2014/main" id="{DC22716C-49BF-455E-815F-C6D08343524B}"/>
                </a:ext>
              </a:extLst>
            </p:cNvPr>
            <p:cNvCxnSpPr>
              <a:cxnSpLocks/>
            </p:cNvCxnSpPr>
            <p:nvPr/>
          </p:nvCxnSpPr>
          <p:spPr>
            <a:xfrm rot="5400000">
              <a:off x="7335545"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Oval 136">
            <a:extLst>
              <a:ext uri="{FF2B5EF4-FFF2-40B4-BE49-F238E27FC236}">
                <a16:creationId xmlns:a16="http://schemas.microsoft.com/office/drawing/2014/main" id="{8379D0A5-48C3-4BB1-8FBD-274D4358F636}"/>
              </a:ext>
            </a:extLst>
          </p:cNvPr>
          <p:cNvSpPr/>
          <p:nvPr/>
        </p:nvSpPr>
        <p:spPr>
          <a:xfrm>
            <a:off x="9495157" y="3496912"/>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8" name="Oval 137">
            <a:extLst>
              <a:ext uri="{FF2B5EF4-FFF2-40B4-BE49-F238E27FC236}">
                <a16:creationId xmlns:a16="http://schemas.microsoft.com/office/drawing/2014/main" id="{00849C16-4BFA-41F0-80D7-7E2E54A91499}"/>
              </a:ext>
            </a:extLst>
          </p:cNvPr>
          <p:cNvSpPr/>
          <p:nvPr/>
        </p:nvSpPr>
        <p:spPr>
          <a:xfrm>
            <a:off x="9952082" y="3533027"/>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9" name="Oval 138">
            <a:extLst>
              <a:ext uri="{FF2B5EF4-FFF2-40B4-BE49-F238E27FC236}">
                <a16:creationId xmlns:a16="http://schemas.microsoft.com/office/drawing/2014/main" id="{7A31D3C3-6FBD-46A6-8EFE-01775EC1686B}"/>
              </a:ext>
            </a:extLst>
          </p:cNvPr>
          <p:cNvSpPr/>
          <p:nvPr/>
        </p:nvSpPr>
        <p:spPr>
          <a:xfrm>
            <a:off x="10386435" y="3682402"/>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0" name="Oval 139">
            <a:extLst>
              <a:ext uri="{FF2B5EF4-FFF2-40B4-BE49-F238E27FC236}">
                <a16:creationId xmlns:a16="http://schemas.microsoft.com/office/drawing/2014/main" id="{C546EEDF-099D-4F79-9EAC-E5CAF3BFBE80}"/>
              </a:ext>
            </a:extLst>
          </p:cNvPr>
          <p:cNvSpPr/>
          <p:nvPr/>
        </p:nvSpPr>
        <p:spPr>
          <a:xfrm>
            <a:off x="10872373" y="3674114"/>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1" name="Oval 140">
            <a:extLst>
              <a:ext uri="{FF2B5EF4-FFF2-40B4-BE49-F238E27FC236}">
                <a16:creationId xmlns:a16="http://schemas.microsoft.com/office/drawing/2014/main" id="{98907EF6-3DE9-4AD4-8705-052BBBABF7B9}"/>
              </a:ext>
            </a:extLst>
          </p:cNvPr>
          <p:cNvSpPr/>
          <p:nvPr/>
        </p:nvSpPr>
        <p:spPr>
          <a:xfrm>
            <a:off x="9038635" y="3347264"/>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2" name="Oval 141">
            <a:extLst>
              <a:ext uri="{FF2B5EF4-FFF2-40B4-BE49-F238E27FC236}">
                <a16:creationId xmlns:a16="http://schemas.microsoft.com/office/drawing/2014/main" id="{8139A868-C26B-4CB1-9039-976ED177E71E}"/>
              </a:ext>
            </a:extLst>
          </p:cNvPr>
          <p:cNvSpPr/>
          <p:nvPr/>
        </p:nvSpPr>
        <p:spPr>
          <a:xfrm>
            <a:off x="8832778" y="3011081"/>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3" name="Oval 142">
            <a:extLst>
              <a:ext uri="{FF2B5EF4-FFF2-40B4-BE49-F238E27FC236}">
                <a16:creationId xmlns:a16="http://schemas.microsoft.com/office/drawing/2014/main" id="{3D863B0E-F249-43A9-84F5-13E4E0ACF4E1}"/>
              </a:ext>
            </a:extLst>
          </p:cNvPr>
          <p:cNvSpPr/>
          <p:nvPr/>
        </p:nvSpPr>
        <p:spPr>
          <a:xfrm>
            <a:off x="11308908" y="3674084"/>
            <a:ext cx="73152" cy="73152"/>
          </a:xfrm>
          <a:prstGeom prst="ellipse">
            <a:avLst/>
          </a:prstGeom>
          <a:gradFill>
            <a:gsLst>
              <a:gs pos="14000">
                <a:schemeClr val="accent6"/>
              </a:gs>
              <a:gs pos="54000">
                <a:schemeClr val="accent1"/>
              </a:gs>
              <a:gs pos="83000">
                <a:schemeClr val="accent1"/>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6" name="Isosceles Triangle 165">
            <a:extLst>
              <a:ext uri="{FF2B5EF4-FFF2-40B4-BE49-F238E27FC236}">
                <a16:creationId xmlns:a16="http://schemas.microsoft.com/office/drawing/2014/main" id="{9CF6F02C-0205-4C92-98F8-C40970635E6D}"/>
              </a:ext>
            </a:extLst>
          </p:cNvPr>
          <p:cNvSpPr/>
          <p:nvPr/>
        </p:nvSpPr>
        <p:spPr>
          <a:xfrm>
            <a:off x="9047779" y="3178795"/>
            <a:ext cx="64008" cy="64008"/>
          </a:xfrm>
          <a:prstGeom prst="triangle">
            <a:avLst/>
          </a:prstGeom>
          <a:gradFill>
            <a:gsLst>
              <a:gs pos="14000">
                <a:schemeClr val="accent6"/>
              </a:gs>
              <a:gs pos="54000">
                <a:schemeClr val="accent1"/>
              </a:gs>
              <a:gs pos="83000">
                <a:schemeClr val="accent1"/>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800" dirty="0"/>
          </a:p>
        </p:txBody>
      </p:sp>
      <p:sp>
        <p:nvSpPr>
          <p:cNvPr id="167" name="Isosceles Triangle 166">
            <a:extLst>
              <a:ext uri="{FF2B5EF4-FFF2-40B4-BE49-F238E27FC236}">
                <a16:creationId xmlns:a16="http://schemas.microsoft.com/office/drawing/2014/main" id="{A29C55FE-DF6E-427E-8456-DD583CE42E54}"/>
              </a:ext>
            </a:extLst>
          </p:cNvPr>
          <p:cNvSpPr/>
          <p:nvPr/>
        </p:nvSpPr>
        <p:spPr>
          <a:xfrm>
            <a:off x="9497184" y="3356408"/>
            <a:ext cx="64008" cy="64008"/>
          </a:xfrm>
          <a:prstGeom prst="triangle">
            <a:avLst/>
          </a:prstGeom>
          <a:gradFill>
            <a:gsLst>
              <a:gs pos="14000">
                <a:schemeClr val="accent6"/>
              </a:gs>
              <a:gs pos="54000">
                <a:schemeClr val="accent1"/>
              </a:gs>
              <a:gs pos="83000">
                <a:schemeClr val="accent1"/>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800" dirty="0"/>
          </a:p>
        </p:txBody>
      </p:sp>
      <p:sp>
        <p:nvSpPr>
          <p:cNvPr id="168" name="Isosceles Triangle 167">
            <a:extLst>
              <a:ext uri="{FF2B5EF4-FFF2-40B4-BE49-F238E27FC236}">
                <a16:creationId xmlns:a16="http://schemas.microsoft.com/office/drawing/2014/main" id="{B3A51F1F-EED7-421C-948D-E18C14E4581A}"/>
              </a:ext>
            </a:extLst>
          </p:cNvPr>
          <p:cNvSpPr/>
          <p:nvPr/>
        </p:nvSpPr>
        <p:spPr>
          <a:xfrm>
            <a:off x="9946589" y="3416074"/>
            <a:ext cx="64008" cy="64008"/>
          </a:xfrm>
          <a:prstGeom prst="triangle">
            <a:avLst/>
          </a:prstGeom>
          <a:gradFill>
            <a:gsLst>
              <a:gs pos="14000">
                <a:schemeClr val="accent6"/>
              </a:gs>
              <a:gs pos="54000">
                <a:schemeClr val="accent1"/>
              </a:gs>
              <a:gs pos="83000">
                <a:schemeClr val="accent1"/>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800" dirty="0"/>
          </a:p>
        </p:txBody>
      </p:sp>
      <p:sp>
        <p:nvSpPr>
          <p:cNvPr id="169" name="Isosceles Triangle 168">
            <a:extLst>
              <a:ext uri="{FF2B5EF4-FFF2-40B4-BE49-F238E27FC236}">
                <a16:creationId xmlns:a16="http://schemas.microsoft.com/office/drawing/2014/main" id="{C9192DCD-4C57-4C1C-8BCD-74ACEC644FED}"/>
              </a:ext>
            </a:extLst>
          </p:cNvPr>
          <p:cNvSpPr/>
          <p:nvPr/>
        </p:nvSpPr>
        <p:spPr>
          <a:xfrm>
            <a:off x="10413085" y="3599757"/>
            <a:ext cx="64008" cy="64008"/>
          </a:xfrm>
          <a:prstGeom prst="triangle">
            <a:avLst/>
          </a:prstGeom>
          <a:gradFill>
            <a:gsLst>
              <a:gs pos="14000">
                <a:schemeClr val="accent6"/>
              </a:gs>
              <a:gs pos="54000">
                <a:schemeClr val="accent1"/>
              </a:gs>
              <a:gs pos="83000">
                <a:schemeClr val="accent1"/>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800" dirty="0"/>
          </a:p>
        </p:txBody>
      </p:sp>
      <p:sp>
        <p:nvSpPr>
          <p:cNvPr id="170" name="Isosceles Triangle 169">
            <a:extLst>
              <a:ext uri="{FF2B5EF4-FFF2-40B4-BE49-F238E27FC236}">
                <a16:creationId xmlns:a16="http://schemas.microsoft.com/office/drawing/2014/main" id="{D129273A-E409-4593-A9EA-DCD603F94E24}"/>
              </a:ext>
            </a:extLst>
          </p:cNvPr>
          <p:cNvSpPr/>
          <p:nvPr/>
        </p:nvSpPr>
        <p:spPr>
          <a:xfrm>
            <a:off x="10869299" y="3607144"/>
            <a:ext cx="64008" cy="64008"/>
          </a:xfrm>
          <a:prstGeom prst="triangle">
            <a:avLst/>
          </a:prstGeom>
          <a:gradFill>
            <a:gsLst>
              <a:gs pos="14000">
                <a:schemeClr val="accent6"/>
              </a:gs>
              <a:gs pos="54000">
                <a:schemeClr val="accent1"/>
              </a:gs>
              <a:gs pos="83000">
                <a:schemeClr val="accent1"/>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800" dirty="0"/>
          </a:p>
        </p:txBody>
      </p:sp>
      <p:cxnSp>
        <p:nvCxnSpPr>
          <p:cNvPr id="172" name="Straight Connector 171">
            <a:extLst>
              <a:ext uri="{FF2B5EF4-FFF2-40B4-BE49-F238E27FC236}">
                <a16:creationId xmlns:a16="http://schemas.microsoft.com/office/drawing/2014/main" id="{7647C46D-BBA4-4CEF-AF9E-B81766CA0D5A}"/>
              </a:ext>
            </a:extLst>
          </p:cNvPr>
          <p:cNvCxnSpPr>
            <a:cxnSpLocks/>
          </p:cNvCxnSpPr>
          <p:nvPr/>
        </p:nvCxnSpPr>
        <p:spPr>
          <a:xfrm rot="5400000">
            <a:off x="9974711" y="3325440"/>
            <a:ext cx="0" cy="81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5F7B56B-7B8A-44C2-B3AF-A38E7CBD6B73}"/>
              </a:ext>
            </a:extLst>
          </p:cNvPr>
          <p:cNvCxnSpPr>
            <a:cxnSpLocks/>
          </p:cNvCxnSpPr>
          <p:nvPr/>
        </p:nvCxnSpPr>
        <p:spPr>
          <a:xfrm rot="5400000">
            <a:off x="10903859" y="3406559"/>
            <a:ext cx="0" cy="81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953B516-F407-4CDD-B9E1-DC99403A1C6B}"/>
              </a:ext>
            </a:extLst>
          </p:cNvPr>
          <p:cNvCxnSpPr>
            <a:cxnSpLocks/>
          </p:cNvCxnSpPr>
          <p:nvPr/>
        </p:nvCxnSpPr>
        <p:spPr>
          <a:xfrm rot="5400000">
            <a:off x="9539632" y="3170585"/>
            <a:ext cx="0" cy="81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0D713F3-E357-4AA7-AC4B-9DA15A323AD8}"/>
              </a:ext>
            </a:extLst>
          </p:cNvPr>
          <p:cNvCxnSpPr/>
          <p:nvPr/>
        </p:nvCxnSpPr>
        <p:spPr>
          <a:xfrm>
            <a:off x="8803589" y="5948896"/>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7" name="Group 176">
            <a:extLst>
              <a:ext uri="{FF2B5EF4-FFF2-40B4-BE49-F238E27FC236}">
                <a16:creationId xmlns:a16="http://schemas.microsoft.com/office/drawing/2014/main" id="{458D57A4-09A5-43F8-A813-423ABB4AC5AC}"/>
              </a:ext>
            </a:extLst>
          </p:cNvPr>
          <p:cNvGrpSpPr/>
          <p:nvPr/>
        </p:nvGrpSpPr>
        <p:grpSpPr>
          <a:xfrm>
            <a:off x="9948085" y="2429260"/>
            <a:ext cx="1591923" cy="488444"/>
            <a:chOff x="6081252" y="2447637"/>
            <a:chExt cx="1591923" cy="488444"/>
          </a:xfrm>
        </p:grpSpPr>
        <p:cxnSp>
          <p:nvCxnSpPr>
            <p:cNvPr id="178" name="Straight Connector 177">
              <a:extLst>
                <a:ext uri="{FF2B5EF4-FFF2-40B4-BE49-F238E27FC236}">
                  <a16:creationId xmlns:a16="http://schemas.microsoft.com/office/drawing/2014/main" id="{5FD8A0AD-DBD0-4610-807D-B201185F7EE5}"/>
                </a:ext>
              </a:extLst>
            </p:cNvPr>
            <p:cNvCxnSpPr/>
            <p:nvPr/>
          </p:nvCxnSpPr>
          <p:spPr>
            <a:xfrm>
              <a:off x="6081252" y="2847835"/>
              <a:ext cx="164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59554A7-6359-4063-A9EA-7D0CD1B4F7B7}"/>
                </a:ext>
              </a:extLst>
            </p:cNvPr>
            <p:cNvCxnSpPr/>
            <p:nvPr/>
          </p:nvCxnSpPr>
          <p:spPr>
            <a:xfrm>
              <a:off x="6081252" y="2582485"/>
              <a:ext cx="16459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417ABE3D-CB08-419E-B1A2-CB576E234DF1}"/>
                </a:ext>
              </a:extLst>
            </p:cNvPr>
            <p:cNvSpPr txBox="1"/>
            <p:nvPr/>
          </p:nvSpPr>
          <p:spPr>
            <a:xfrm>
              <a:off x="6227638" y="2447637"/>
              <a:ext cx="998655" cy="338554"/>
            </a:xfrm>
            <a:prstGeom prst="rect">
              <a:avLst/>
            </a:prstGeom>
            <a:noFill/>
          </p:spPr>
          <p:txBody>
            <a:bodyPr wrap="square" rtlCol="0">
              <a:spAutoFit/>
            </a:bodyPr>
            <a:lstStyle/>
            <a:p>
              <a:pPr rtl="0"/>
              <a:r>
                <a:rPr lang="pl" sz="800" b="1" i="0" u="none" baseline="0" dirty="0"/>
                <a:t>Równolegle kwalifikujący się</a:t>
              </a:r>
            </a:p>
          </p:txBody>
        </p:sp>
        <p:sp>
          <p:nvSpPr>
            <p:cNvPr id="181" name="TextBox 180">
              <a:extLst>
                <a:ext uri="{FF2B5EF4-FFF2-40B4-BE49-F238E27FC236}">
                  <a16:creationId xmlns:a16="http://schemas.microsoft.com/office/drawing/2014/main" id="{FFA2F635-2287-4021-8CE2-2E62E689FE24}"/>
                </a:ext>
              </a:extLst>
            </p:cNvPr>
            <p:cNvSpPr txBox="1"/>
            <p:nvPr/>
          </p:nvSpPr>
          <p:spPr>
            <a:xfrm>
              <a:off x="6232064" y="2720637"/>
              <a:ext cx="1441111" cy="215444"/>
            </a:xfrm>
            <a:prstGeom prst="rect">
              <a:avLst/>
            </a:prstGeom>
            <a:noFill/>
          </p:spPr>
          <p:txBody>
            <a:bodyPr wrap="square" rtlCol="0">
              <a:spAutoFit/>
            </a:bodyPr>
            <a:lstStyle/>
            <a:p>
              <a:pPr algn="l" rtl="0"/>
              <a:r>
                <a:rPr lang="pl" sz="800" b="1" i="0" u="none" baseline="0"/>
                <a:t>Tylko anty-IL5/IL-5R</a:t>
              </a:r>
            </a:p>
          </p:txBody>
        </p:sp>
      </p:grpSp>
      <p:sp>
        <p:nvSpPr>
          <p:cNvPr id="195" name="TextBox 194">
            <a:extLst>
              <a:ext uri="{FF2B5EF4-FFF2-40B4-BE49-F238E27FC236}">
                <a16:creationId xmlns:a16="http://schemas.microsoft.com/office/drawing/2014/main" id="{75022452-6979-491D-AB36-8494F3B13F22}"/>
              </a:ext>
            </a:extLst>
          </p:cNvPr>
          <p:cNvSpPr txBox="1"/>
          <p:nvPr/>
        </p:nvSpPr>
        <p:spPr>
          <a:xfrm>
            <a:off x="11391619" y="3505912"/>
            <a:ext cx="453646" cy="246221"/>
          </a:xfrm>
          <a:prstGeom prst="rect">
            <a:avLst/>
          </a:prstGeom>
          <a:noFill/>
        </p:spPr>
        <p:txBody>
          <a:bodyPr wrap="square" rtlCol="0">
            <a:spAutoFit/>
          </a:bodyPr>
          <a:lstStyle/>
          <a:p>
            <a:pPr algn="ctr" rtl="0"/>
            <a:r>
              <a:rPr lang="pl" sz="1000" b="0" i="0" u="none" baseline="0"/>
              <a:t>NS</a:t>
            </a:r>
          </a:p>
        </p:txBody>
      </p:sp>
      <p:sp>
        <p:nvSpPr>
          <p:cNvPr id="21" name="TextBox 20">
            <a:extLst>
              <a:ext uri="{FF2B5EF4-FFF2-40B4-BE49-F238E27FC236}">
                <a16:creationId xmlns:a16="http://schemas.microsoft.com/office/drawing/2014/main" id="{DB35392F-C4E3-4EF5-9BCD-4006EE854062}"/>
              </a:ext>
            </a:extLst>
          </p:cNvPr>
          <p:cNvSpPr txBox="1"/>
          <p:nvPr/>
        </p:nvSpPr>
        <p:spPr>
          <a:xfrm>
            <a:off x="4387053" y="3761122"/>
            <a:ext cx="3129448" cy="261610"/>
          </a:xfrm>
          <a:prstGeom prst="rect">
            <a:avLst/>
          </a:prstGeom>
          <a:noFill/>
        </p:spPr>
        <p:txBody>
          <a:bodyPr wrap="square" rtlCol="0">
            <a:spAutoFit/>
          </a:bodyPr>
          <a:lstStyle/>
          <a:p>
            <a:pPr algn="l" rtl="0"/>
            <a:r>
              <a:rPr lang="pl" sz="1100" b="0" i="0" u="none" baseline="0"/>
              <a:t>0        8        16       24       32       40       48</a:t>
            </a:r>
          </a:p>
        </p:txBody>
      </p:sp>
      <p:sp>
        <p:nvSpPr>
          <p:cNvPr id="163" name="TextBox 162">
            <a:extLst>
              <a:ext uri="{FF2B5EF4-FFF2-40B4-BE49-F238E27FC236}">
                <a16:creationId xmlns:a16="http://schemas.microsoft.com/office/drawing/2014/main" id="{325947D9-33EF-4B15-B4EC-B018FF16247D}"/>
              </a:ext>
            </a:extLst>
          </p:cNvPr>
          <p:cNvSpPr txBox="1"/>
          <p:nvPr/>
        </p:nvSpPr>
        <p:spPr>
          <a:xfrm>
            <a:off x="-858276" y="5564072"/>
            <a:ext cx="2910799" cy="237757"/>
          </a:xfrm>
          <a:prstGeom prst="rect">
            <a:avLst/>
          </a:prstGeom>
          <a:noFill/>
        </p:spPr>
        <p:txBody>
          <a:bodyPr wrap="square">
            <a:spAutoFit/>
          </a:bodyPr>
          <a:lstStyle/>
          <a:p>
            <a:pPr lvl="0" indent="-137160" algn="l" defTabSz="860382" rtl="0">
              <a:lnSpc>
                <a:spcPct val="90000"/>
              </a:lnSpc>
              <a:spcBef>
                <a:spcPct val="30000"/>
              </a:spcBef>
              <a:buFont typeface="Arial" panose="020B0604020202020204" pitchFamily="34" charset="0"/>
              <a:buChar char="•"/>
              <a:defRPr/>
            </a:pPr>
            <a:endParaRPr lang="pl" sz="1050" dirty="0"/>
          </a:p>
        </p:txBody>
      </p:sp>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800100" y="228602"/>
            <a:ext cx="11277600" cy="800099"/>
          </a:xfrm>
        </p:spPr>
        <p:txBody>
          <a:bodyPr>
            <a:noAutofit/>
          </a:bodyPr>
          <a:lstStyle/>
          <a:p>
            <a:pPr algn="l" rtl="0"/>
            <a:br>
              <a:rPr lang="pl" sz="2200" dirty="0"/>
            </a:br>
            <a:r>
              <a:rPr lang="pl" sz="2200" b="1" i="0" u="none" baseline="0" dirty="0"/>
              <a:t>Skuteczność leczenia anty-IL5/IL-5R u pacjentów, którzy spełniali </a:t>
            </a:r>
            <a:br>
              <a:rPr lang="pl" sz="2200" dirty="0"/>
            </a:br>
            <a:r>
              <a:rPr lang="pl" sz="2200" b="1" i="0" u="none" baseline="0" dirty="0"/>
              <a:t>kryteria stosowania anty-IgE w por. z osobami niespełniającymi kryteriów</a:t>
            </a:r>
            <a:endParaRPr lang="pl" sz="2200" dirty="0"/>
          </a:p>
        </p:txBody>
      </p:sp>
      <p:sp>
        <p:nvSpPr>
          <p:cNvPr id="161" name="Rectangle: Diagonal Corners Rounded 160">
            <a:extLst>
              <a:ext uri="{FF2B5EF4-FFF2-40B4-BE49-F238E27FC236}">
                <a16:creationId xmlns:a16="http://schemas.microsoft.com/office/drawing/2014/main" id="{652EC9CA-0514-4913-973B-BCCD94C92C93}"/>
              </a:ext>
            </a:extLst>
          </p:cNvPr>
          <p:cNvSpPr/>
          <p:nvPr/>
        </p:nvSpPr>
        <p:spPr>
          <a:xfrm>
            <a:off x="597124" y="2418728"/>
            <a:ext cx="2493174" cy="316682"/>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400" b="1" i="0" u="none" baseline="0">
                <a:solidFill>
                  <a:schemeClr val="accent2"/>
                </a:solidFill>
              </a:rPr>
              <a:t>Badanie retrospektywne:</a:t>
            </a:r>
          </a:p>
        </p:txBody>
      </p:sp>
      <p:sp>
        <p:nvSpPr>
          <p:cNvPr id="45" name="Rectangle 44">
            <a:extLst>
              <a:ext uri="{FF2B5EF4-FFF2-40B4-BE49-F238E27FC236}">
                <a16:creationId xmlns:a16="http://schemas.microsoft.com/office/drawing/2014/main" id="{EDC33046-58AC-4621-9A8C-1FB33BAC5E24}"/>
              </a:ext>
            </a:extLst>
          </p:cNvPr>
          <p:cNvSpPr/>
          <p:nvPr/>
        </p:nvSpPr>
        <p:spPr>
          <a:xfrm>
            <a:off x="531502" y="2817641"/>
            <a:ext cx="2592452" cy="1506566"/>
          </a:xfrm>
          <a:prstGeom prst="rect">
            <a:avLst/>
          </a:prstGeom>
        </p:spPr>
        <p:txBody>
          <a:bodyPr wrap="square">
            <a:spAutoFit/>
          </a:bodyPr>
          <a:lstStyle/>
          <a:p>
            <a:pPr marL="91440" lvl="0" indent="-182880" algn="l" defTabSz="860382" rtl="0">
              <a:lnSpc>
                <a:spcPct val="90000"/>
              </a:lnSpc>
              <a:spcBef>
                <a:spcPct val="30000"/>
              </a:spcBef>
              <a:buFont typeface="Arial" panose="020B0604020202020204" pitchFamily="34" charset="0"/>
              <a:buChar char="•"/>
              <a:defRPr/>
            </a:pPr>
            <a:r>
              <a:rPr lang="pl" sz="1300" b="0" i="0" u="none" baseline="0" dirty="0"/>
              <a:t>Pacjenci z SEA: N=229</a:t>
            </a:r>
            <a:endParaRPr lang="pl" sz="1300" dirty="0"/>
          </a:p>
          <a:p>
            <a:pPr marL="640080" lvl="1" indent="-182880" algn="l" defTabSz="860382" rtl="0">
              <a:lnSpc>
                <a:spcPct val="90000"/>
              </a:lnSpc>
              <a:spcBef>
                <a:spcPts val="300"/>
              </a:spcBef>
              <a:buFont typeface="Arial" panose="020B0604020202020204" pitchFamily="34" charset="0"/>
              <a:buChar char="─"/>
              <a:defRPr/>
            </a:pPr>
            <a:r>
              <a:rPr lang="pl" sz="1300" b="0" i="0" u="none" baseline="0" dirty="0"/>
              <a:t>Benralizumab, n=130      </a:t>
            </a:r>
          </a:p>
          <a:p>
            <a:pPr marL="640080" lvl="1" indent="-182880" algn="l" defTabSz="860382" rtl="0">
              <a:lnSpc>
                <a:spcPct val="90000"/>
              </a:lnSpc>
              <a:spcBef>
                <a:spcPts val="300"/>
              </a:spcBef>
              <a:buFont typeface="Arial" panose="020B0604020202020204" pitchFamily="34" charset="0"/>
              <a:buChar char="─"/>
              <a:defRPr/>
            </a:pPr>
            <a:r>
              <a:rPr lang="pl" sz="1300" b="0" i="0" u="none" baseline="0" dirty="0"/>
              <a:t>Mepolizumab, n=99</a:t>
            </a:r>
          </a:p>
          <a:p>
            <a:pPr marL="91440" indent="-182880" algn="l" defTabSz="860382" rtl="0">
              <a:lnSpc>
                <a:spcPct val="90000"/>
              </a:lnSpc>
              <a:spcBef>
                <a:spcPts val="600"/>
              </a:spcBef>
              <a:buFont typeface="Arial" panose="020B0604020202020204" pitchFamily="34" charset="0"/>
              <a:buChar char="•"/>
              <a:defRPr/>
            </a:pPr>
            <a:r>
              <a:rPr lang="pl" sz="1300" b="0" i="0" u="none" baseline="0" dirty="0"/>
              <a:t>Spełniali kryteria kwalifikacji</a:t>
            </a:r>
            <a:br>
              <a:rPr lang="pl" sz="1300" b="0" i="0" u="none" baseline="0" dirty="0"/>
            </a:br>
            <a:r>
              <a:rPr lang="pl" sz="1300" b="0" i="0" u="none" baseline="0" dirty="0"/>
              <a:t>  do omalizumabu 1 rok po</a:t>
            </a:r>
            <a:br>
              <a:rPr lang="pl" sz="1300" b="0" i="0" u="none" baseline="0" dirty="0"/>
            </a:br>
            <a:r>
              <a:rPr lang="pl" sz="1300" b="0" i="0" u="none" baseline="0" dirty="0"/>
              <a:t>  zakończeniu leczenia</a:t>
            </a:r>
            <a:br>
              <a:rPr lang="pl" sz="1300" b="0" i="0" u="none" baseline="0" dirty="0"/>
            </a:br>
            <a:r>
              <a:rPr lang="pl" sz="1300" b="0" i="0" u="none" baseline="0" dirty="0"/>
              <a:t>  anty-IL5/IL-5R, n=111 (48,5%)</a:t>
            </a:r>
          </a:p>
        </p:txBody>
      </p:sp>
      <p:grpSp>
        <p:nvGrpSpPr>
          <p:cNvPr id="145" name="Group 144">
            <a:extLst>
              <a:ext uri="{FF2B5EF4-FFF2-40B4-BE49-F238E27FC236}">
                <a16:creationId xmlns:a16="http://schemas.microsoft.com/office/drawing/2014/main" id="{8C6683C2-D15E-4D7B-86D5-E3A38FF81BB7}"/>
              </a:ext>
            </a:extLst>
          </p:cNvPr>
          <p:cNvGrpSpPr/>
          <p:nvPr/>
        </p:nvGrpSpPr>
        <p:grpSpPr>
          <a:xfrm>
            <a:off x="5713423" y="2295615"/>
            <a:ext cx="1954047" cy="544126"/>
            <a:chOff x="6081252" y="2514656"/>
            <a:chExt cx="1468877" cy="507404"/>
          </a:xfrm>
        </p:grpSpPr>
        <p:cxnSp>
          <p:nvCxnSpPr>
            <p:cNvPr id="26" name="Straight Connector 25">
              <a:extLst>
                <a:ext uri="{FF2B5EF4-FFF2-40B4-BE49-F238E27FC236}">
                  <a16:creationId xmlns:a16="http://schemas.microsoft.com/office/drawing/2014/main" id="{FB71A680-8B62-4302-8053-715013F4AB6B}"/>
                </a:ext>
              </a:extLst>
            </p:cNvPr>
            <p:cNvCxnSpPr/>
            <p:nvPr/>
          </p:nvCxnSpPr>
          <p:spPr>
            <a:xfrm>
              <a:off x="6081252" y="2919575"/>
              <a:ext cx="164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12468C-35F8-43DC-AA03-CFA0F2C38F43}"/>
                </a:ext>
              </a:extLst>
            </p:cNvPr>
            <p:cNvCxnSpPr/>
            <p:nvPr/>
          </p:nvCxnSpPr>
          <p:spPr>
            <a:xfrm>
              <a:off x="6081252" y="2631281"/>
              <a:ext cx="16459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802E092F-F6E8-4597-8D4A-A649FFF108D8}"/>
                </a:ext>
              </a:extLst>
            </p:cNvPr>
            <p:cNvSpPr txBox="1"/>
            <p:nvPr/>
          </p:nvSpPr>
          <p:spPr>
            <a:xfrm>
              <a:off x="6200769" y="2514656"/>
              <a:ext cx="1349360" cy="315706"/>
            </a:xfrm>
            <a:prstGeom prst="rect">
              <a:avLst/>
            </a:prstGeom>
            <a:noFill/>
          </p:spPr>
          <p:txBody>
            <a:bodyPr wrap="square" rtlCol="0">
              <a:spAutoFit/>
            </a:bodyPr>
            <a:lstStyle/>
            <a:p>
              <a:pPr rtl="0"/>
              <a:r>
                <a:rPr lang="pl" sz="800" b="1" i="0" u="none" baseline="0" dirty="0"/>
                <a:t>Równolegle</a:t>
              </a:r>
              <a:br>
                <a:rPr lang="pl" sz="800" b="1" i="0" u="none" baseline="0" dirty="0"/>
              </a:br>
              <a:r>
                <a:rPr lang="pl" sz="800" b="1" i="0" u="none" baseline="0" dirty="0"/>
                <a:t>kwalifikujący się</a:t>
              </a:r>
            </a:p>
          </p:txBody>
        </p:sp>
        <p:sp>
          <p:nvSpPr>
            <p:cNvPr id="109" name="TextBox 108">
              <a:extLst>
                <a:ext uri="{FF2B5EF4-FFF2-40B4-BE49-F238E27FC236}">
                  <a16:creationId xmlns:a16="http://schemas.microsoft.com/office/drawing/2014/main" id="{4F2326A7-5412-4FCE-B07E-99B6F065C192}"/>
                </a:ext>
              </a:extLst>
            </p:cNvPr>
            <p:cNvSpPr txBox="1"/>
            <p:nvPr/>
          </p:nvSpPr>
          <p:spPr>
            <a:xfrm>
              <a:off x="6201360" y="2821156"/>
              <a:ext cx="889508" cy="200904"/>
            </a:xfrm>
            <a:prstGeom prst="rect">
              <a:avLst/>
            </a:prstGeom>
            <a:noFill/>
          </p:spPr>
          <p:txBody>
            <a:bodyPr wrap="square" rtlCol="0">
              <a:spAutoFit/>
            </a:bodyPr>
            <a:lstStyle/>
            <a:p>
              <a:pPr rtl="0"/>
              <a:r>
                <a:rPr lang="pl" sz="800" b="1" i="0" u="none" baseline="0" dirty="0"/>
                <a:t>Tylko anty-IL5/IL-5R</a:t>
              </a:r>
            </a:p>
          </p:txBody>
        </p:sp>
      </p:grpSp>
    </p:spTree>
    <p:extLst>
      <p:ext uri="{BB962C8B-B14F-4D97-AF65-F5344CB8AC3E}">
        <p14:creationId xmlns:p14="http://schemas.microsoft.com/office/powerpoint/2010/main" val="270316872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Graphic 352">
            <a:extLst>
              <a:ext uri="{FF2B5EF4-FFF2-40B4-BE49-F238E27FC236}">
                <a16:creationId xmlns:a16="http://schemas.microsoft.com/office/drawing/2014/main" id="{7D0A3D98-9C2B-43E4-A37C-556E33876B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5"/>
            <a:ext cx="3512864" cy="3173516"/>
          </a:xfrm>
          <a:prstGeom prst="rect">
            <a:avLst/>
          </a:prstGeom>
        </p:spPr>
      </p:pic>
      <p:sp>
        <p:nvSpPr>
          <p:cNvPr id="346" name="TextBox 345">
            <a:extLst>
              <a:ext uri="{FF2B5EF4-FFF2-40B4-BE49-F238E27FC236}">
                <a16:creationId xmlns:a16="http://schemas.microsoft.com/office/drawing/2014/main" id="{780EDBB3-0CE2-4DF6-96D8-8C3474EC5309}"/>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9" name="Picture 6" descr="Vector of Japanese flag.">
            <a:extLst>
              <a:ext uri="{FF2B5EF4-FFF2-40B4-BE49-F238E27FC236}">
                <a16:creationId xmlns:a16="http://schemas.microsoft.com/office/drawing/2014/main" id="{1F0C8506-9833-49D3-A272-9FA1632201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89282" y="-184517"/>
            <a:ext cx="671303" cy="1049872"/>
          </a:xfrm>
          <a:prstGeom prst="rtTriangl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8D813D1-D1C0-4B50-9948-7DB65CAE0645}"/>
              </a:ext>
            </a:extLst>
          </p:cNvPr>
          <p:cNvSpPr>
            <a:spLocks noGrp="1"/>
          </p:cNvSpPr>
          <p:nvPr>
            <p:ph type="sldNum" sz="quarter" idx="12"/>
          </p:nvPr>
        </p:nvSpPr>
        <p:spPr/>
        <p:txBody>
          <a:bodyPr/>
          <a:lstStyle/>
          <a:p>
            <a:pPr lvl="0" algn="r" rtl="0"/>
            <a:fld id="{3C4F54F3-C349-4609-AFEE-01462D5C7942}" type="slidenum">
              <a:rPr/>
              <a:pPr lvl="0" algn="r" rtl="0"/>
              <a:t>28</a:t>
            </a:fld>
            <a:endParaRPr lang="pl" noProof="0" dirty="0"/>
          </a:p>
        </p:txBody>
      </p:sp>
      <p:sp>
        <p:nvSpPr>
          <p:cNvPr id="10" name="Text Placeholder 9">
            <a:extLst>
              <a:ext uri="{FF2B5EF4-FFF2-40B4-BE49-F238E27FC236}">
                <a16:creationId xmlns:a16="http://schemas.microsoft.com/office/drawing/2014/main" id="{71031F67-6E00-4E4B-91DB-03DDD535FDD6}"/>
              </a:ext>
            </a:extLst>
          </p:cNvPr>
          <p:cNvSpPr>
            <a:spLocks noGrp="1"/>
          </p:cNvSpPr>
          <p:nvPr>
            <p:ph type="body" sz="quarter" idx="13"/>
          </p:nvPr>
        </p:nvSpPr>
        <p:spPr>
          <a:xfrm>
            <a:off x="457201" y="5751637"/>
            <a:ext cx="5865544" cy="1105805"/>
          </a:xfrm>
        </p:spPr>
        <p:txBody>
          <a:bodyPr>
            <a:normAutofit lnSpcReduction="10000"/>
          </a:bodyPr>
          <a:lstStyle/>
          <a:p>
            <a:pPr algn="l" rtl="0"/>
            <a:r>
              <a:rPr lang="pl" b="0" i="0" u="none" baseline="0" dirty="0"/>
              <a:t>Uwagi: Nie zgłoszono obaw dotyczących bezpieczeństwa po 50 tygodniach leczenia benralizumabem. Poziom bEOS spadł do 0 komórek/l po 4 tygodniach leczenia benralizumabem w obydwu grupach.</a:t>
            </a:r>
          </a:p>
          <a:p>
            <a:pPr algn="l" rtl="0"/>
            <a:r>
              <a:rPr lang="pl" sz="900" b="0" i="0" u="none" baseline="0" dirty="0"/>
              <a:t>ACQ-5 = kwestionariusz oceny jakości życia u osoby chorej na astmę-5; AQLQ = kwestionariusz oceny jakości życia u osoby chorej na astmę; bEOS = eozynofile we krwi; CRSwNP = przewlekłe zapalenie zatok przynosowych z polipami; FEV</a:t>
            </a:r>
            <a:r>
              <a:rPr lang="pl" sz="900" b="0" i="0" u="none" baseline="-25000" dirty="0"/>
              <a:t>1</a:t>
            </a:r>
            <a:r>
              <a:rPr lang="pl" sz="900" b="0" i="0" u="none" baseline="0" dirty="0"/>
              <a:t> = natężona objętość wydechowa pierwszosekundowa; </a:t>
            </a:r>
            <a:r>
              <a:rPr lang="pl" sz="900" b="0" i="0" u="none" baseline="0" dirty="0">
                <a:ea typeface="Calibri" panose="020F0502020204030204" pitchFamily="34" charset="0"/>
                <a:cs typeface="Arial" panose="020B0604020202020204" pitchFamily="34" charset="0"/>
              </a:rPr>
              <a:t>HD ICS = kortykosteroidy wziewne w wysokiej dawce; </a:t>
            </a:r>
            <a:r>
              <a:rPr lang="pl" sz="900" b="0" i="0" u="none" baseline="0" dirty="0"/>
              <a:t>NS = nieistotne; SEA = ciężka astma eozynofilowa.</a:t>
            </a:r>
          </a:p>
          <a:p>
            <a:pPr algn="l" rtl="0">
              <a:spcBef>
                <a:spcPts val="100"/>
              </a:spcBef>
            </a:pPr>
            <a:r>
              <a:rPr lang="pl" sz="900" b="0" i="0" u="none" baseline="0" dirty="0"/>
              <a:t>Matsuno O et al. </a:t>
            </a:r>
            <a:r>
              <a:rPr lang="pl" sz="900" b="0" i="1" u="none" baseline="0" dirty="0">
                <a:solidFill>
                  <a:srgbClr val="000000"/>
                </a:solidFill>
              </a:rPr>
              <a:t>Pulm Pharmacol Ther</a:t>
            </a:r>
            <a:r>
              <a:rPr lang="pl" sz="900" b="0" i="0" u="none" baseline="0" dirty="0">
                <a:solidFill>
                  <a:srgbClr val="000000"/>
                </a:solidFill>
              </a:rPr>
              <a:t>. </a:t>
            </a:r>
            <a:r>
              <a:rPr lang="pl" sz="900" b="0" i="0" u="none" baseline="0" dirty="0"/>
              <a:t>2020;64:101965. </a:t>
            </a:r>
          </a:p>
        </p:txBody>
      </p:sp>
      <p:sp>
        <p:nvSpPr>
          <p:cNvPr id="66" name="Rectangle 65">
            <a:extLst>
              <a:ext uri="{FF2B5EF4-FFF2-40B4-BE49-F238E27FC236}">
                <a16:creationId xmlns:a16="http://schemas.microsoft.com/office/drawing/2014/main" id="{22879E38-BE26-4BAE-A35C-40D08F2B38BA}"/>
              </a:ext>
            </a:extLst>
          </p:cNvPr>
          <p:cNvSpPr/>
          <p:nvPr/>
        </p:nvSpPr>
        <p:spPr>
          <a:xfrm>
            <a:off x="752914" y="1187192"/>
            <a:ext cx="10042080" cy="535531"/>
          </a:xfrm>
          <a:prstGeom prst="rect">
            <a:avLst/>
          </a:prstGeom>
        </p:spPr>
        <p:txBody>
          <a:bodyPr wrap="square">
            <a:spAutoFit/>
          </a:bodyPr>
          <a:lstStyle/>
          <a:p>
            <a:pPr algn="ctr" rtl="0">
              <a:lnSpc>
                <a:spcPct val="90000"/>
              </a:lnSpc>
            </a:pPr>
            <a:r>
              <a:rPr lang="pl" sz="1600" b="1" i="0" u="none" baseline="0" dirty="0">
                <a:solidFill>
                  <a:schemeClr val="accent2"/>
                </a:solidFill>
              </a:rPr>
              <a:t>Wcześniejsza i szybsza poprawa pod względem wyników klinicznych (już po 4 tygodniach) zaobserwowana u pacjentów z CRSwNP w por. z osobami bez CRSwNP</a:t>
            </a:r>
            <a:endParaRPr lang="pl" b="1" dirty="0">
              <a:solidFill>
                <a:srgbClr val="AE2573"/>
              </a:solidFill>
            </a:endParaRPr>
          </a:p>
        </p:txBody>
      </p:sp>
      <p:pic>
        <p:nvPicPr>
          <p:cNvPr id="84" name="Picture 6" descr="Vector of Japanese flag.">
            <a:extLst>
              <a:ext uri="{FF2B5EF4-FFF2-40B4-BE49-F238E27FC236}">
                <a16:creationId xmlns:a16="http://schemas.microsoft.com/office/drawing/2014/main" id="{B208C01D-27F6-4D48-897C-6BCE0E1536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83609" y="-182057"/>
            <a:ext cx="671303" cy="1038524"/>
          </a:xfrm>
          <a:prstGeom prst="rtTriangle">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5B584EF6-8218-4156-BF8D-070E15C78DEA}"/>
              </a:ext>
            </a:extLst>
          </p:cNvPr>
          <p:cNvSpPr txBox="1"/>
          <p:nvPr/>
        </p:nvSpPr>
        <p:spPr>
          <a:xfrm>
            <a:off x="10799463" y="1106532"/>
            <a:ext cx="139065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CRSwNP</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pic>
        <p:nvPicPr>
          <p:cNvPr id="92" name="Picture 91" descr="home_icon.png">
            <a:hlinkClick r:id="rId6" action="ppaction://hlinksldjump"/>
            <a:extLst>
              <a:ext uri="{FF2B5EF4-FFF2-40B4-BE49-F238E27FC236}">
                <a16:creationId xmlns:a16="http://schemas.microsoft.com/office/drawing/2014/main" id="{91A26004-6F50-4DB8-A7B2-A9D1A695C058}"/>
              </a:ext>
            </a:extLst>
          </p:cNvPr>
          <p:cNvPicPr>
            <a:picLocks noChangeAspect="1"/>
          </p:cNvPicPr>
          <p:nvPr/>
        </p:nvPicPr>
        <p:blipFill>
          <a:blip r:embed="rId7"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101" name="Arrow: Down 100">
            <a:extLst>
              <a:ext uri="{FF2B5EF4-FFF2-40B4-BE49-F238E27FC236}">
                <a16:creationId xmlns:a16="http://schemas.microsoft.com/office/drawing/2014/main" id="{9349E399-8554-4C0C-A9CC-CF1F0E524701}"/>
              </a:ext>
            </a:extLst>
          </p:cNvPr>
          <p:cNvSpPr/>
          <p:nvPr/>
        </p:nvSpPr>
        <p:spPr>
          <a:xfrm>
            <a:off x="4177774" y="2907851"/>
            <a:ext cx="121818" cy="28599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 name="TextBox 23">
            <a:extLst>
              <a:ext uri="{FF2B5EF4-FFF2-40B4-BE49-F238E27FC236}">
                <a16:creationId xmlns:a16="http://schemas.microsoft.com/office/drawing/2014/main" id="{E54DF911-03F9-4C22-83C2-77324B6F4E60}"/>
              </a:ext>
            </a:extLst>
          </p:cNvPr>
          <p:cNvSpPr txBox="1"/>
          <p:nvPr/>
        </p:nvSpPr>
        <p:spPr>
          <a:xfrm>
            <a:off x="6924059" y="2810758"/>
            <a:ext cx="432943" cy="246221"/>
          </a:xfrm>
          <a:prstGeom prst="rect">
            <a:avLst/>
          </a:prstGeom>
          <a:noFill/>
          <a:ln>
            <a:solidFill>
              <a:schemeClr val="tx1"/>
            </a:solidFill>
          </a:ln>
        </p:spPr>
        <p:txBody>
          <a:bodyPr wrap="square" rtlCol="0">
            <a:spAutoFit/>
          </a:bodyPr>
          <a:lstStyle/>
          <a:p>
            <a:pPr algn="l" rtl="0"/>
            <a:r>
              <a:rPr lang="pl" sz="1000" b="0" i="0" u="none" baseline="0"/>
              <a:t>NS</a:t>
            </a:r>
          </a:p>
        </p:txBody>
      </p:sp>
      <p:sp>
        <p:nvSpPr>
          <p:cNvPr id="103" name="Arrow: Down 102">
            <a:extLst>
              <a:ext uri="{FF2B5EF4-FFF2-40B4-BE49-F238E27FC236}">
                <a16:creationId xmlns:a16="http://schemas.microsoft.com/office/drawing/2014/main" id="{90FDADA0-286A-47CC-AF7C-71B77CCDB737}"/>
              </a:ext>
            </a:extLst>
          </p:cNvPr>
          <p:cNvSpPr/>
          <p:nvPr/>
        </p:nvSpPr>
        <p:spPr>
          <a:xfrm rot="10800000">
            <a:off x="8633165" y="2979716"/>
            <a:ext cx="121818" cy="28599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 name="TextBox 2">
            <a:extLst>
              <a:ext uri="{FF2B5EF4-FFF2-40B4-BE49-F238E27FC236}">
                <a16:creationId xmlns:a16="http://schemas.microsoft.com/office/drawing/2014/main" id="{79F556FE-74E1-4E8F-83C8-E427910E8965}"/>
              </a:ext>
            </a:extLst>
          </p:cNvPr>
          <p:cNvSpPr txBox="1"/>
          <p:nvPr/>
        </p:nvSpPr>
        <p:spPr>
          <a:xfrm>
            <a:off x="3957247" y="4064308"/>
            <a:ext cx="1123510" cy="261610"/>
          </a:xfrm>
          <a:prstGeom prst="rect">
            <a:avLst/>
          </a:prstGeom>
          <a:noFill/>
        </p:spPr>
        <p:txBody>
          <a:bodyPr wrap="square" rtlCol="0">
            <a:spAutoFit/>
          </a:bodyPr>
          <a:lstStyle/>
          <a:p>
            <a:pPr algn="ctr" rtl="0"/>
            <a:r>
              <a:rPr lang="pl" sz="1100" b="1" i="0" u="none" baseline="0"/>
              <a:t>CRSwNP(+)</a:t>
            </a:r>
          </a:p>
        </p:txBody>
      </p:sp>
      <p:sp>
        <p:nvSpPr>
          <p:cNvPr id="29" name="TextBox 28">
            <a:extLst>
              <a:ext uri="{FF2B5EF4-FFF2-40B4-BE49-F238E27FC236}">
                <a16:creationId xmlns:a16="http://schemas.microsoft.com/office/drawing/2014/main" id="{E4F15604-C165-4A79-B704-0C60180EED61}"/>
              </a:ext>
            </a:extLst>
          </p:cNvPr>
          <p:cNvSpPr txBox="1"/>
          <p:nvPr/>
        </p:nvSpPr>
        <p:spPr>
          <a:xfrm>
            <a:off x="6110562" y="4064308"/>
            <a:ext cx="1123510" cy="261610"/>
          </a:xfrm>
          <a:prstGeom prst="rect">
            <a:avLst/>
          </a:prstGeom>
          <a:noFill/>
        </p:spPr>
        <p:txBody>
          <a:bodyPr wrap="square" rtlCol="0">
            <a:spAutoFit/>
          </a:bodyPr>
          <a:lstStyle/>
          <a:p>
            <a:pPr algn="ctr" rtl="0"/>
            <a:r>
              <a:rPr lang="pl" sz="1100" b="1" i="0" u="none" baseline="0"/>
              <a:t>CRSwNP(-)</a:t>
            </a:r>
          </a:p>
        </p:txBody>
      </p:sp>
      <p:grpSp>
        <p:nvGrpSpPr>
          <p:cNvPr id="30" name="Group 29">
            <a:extLst>
              <a:ext uri="{FF2B5EF4-FFF2-40B4-BE49-F238E27FC236}">
                <a16:creationId xmlns:a16="http://schemas.microsoft.com/office/drawing/2014/main" id="{1C9AE77E-BE80-4DC4-893B-8B779BA99BA5}"/>
              </a:ext>
            </a:extLst>
          </p:cNvPr>
          <p:cNvGrpSpPr/>
          <p:nvPr/>
        </p:nvGrpSpPr>
        <p:grpSpPr>
          <a:xfrm>
            <a:off x="5423387" y="1908343"/>
            <a:ext cx="1927265" cy="2443859"/>
            <a:chOff x="9163677" y="1594130"/>
            <a:chExt cx="6364229" cy="3373699"/>
          </a:xfrm>
        </p:grpSpPr>
        <p:graphicFrame>
          <p:nvGraphicFramePr>
            <p:cNvPr id="31" name="Chart 30">
              <a:extLst>
                <a:ext uri="{FF2B5EF4-FFF2-40B4-BE49-F238E27FC236}">
                  <a16:creationId xmlns:a16="http://schemas.microsoft.com/office/drawing/2014/main" id="{952049BF-F86D-49DC-8AA9-9C2A573536B8}"/>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Box 27">
              <a:extLst>
                <a:ext uri="{FF2B5EF4-FFF2-40B4-BE49-F238E27FC236}">
                  <a16:creationId xmlns:a16="http://schemas.microsoft.com/office/drawing/2014/main" id="{1CE055F0-9DC3-4EC7-ABA3-29E69C78CB07}"/>
                </a:ext>
              </a:extLst>
            </p:cNvPr>
            <p:cNvSpPr txBox="1"/>
            <p:nvPr/>
          </p:nvSpPr>
          <p:spPr>
            <a:xfrm>
              <a:off x="9163677" y="2316673"/>
              <a:ext cx="611704"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ACQ-5</a:t>
              </a:r>
            </a:p>
          </p:txBody>
        </p:sp>
      </p:grpSp>
      <p:sp>
        <p:nvSpPr>
          <p:cNvPr id="6" name="Freeform: Shape 5">
            <a:extLst>
              <a:ext uri="{FF2B5EF4-FFF2-40B4-BE49-F238E27FC236}">
                <a16:creationId xmlns:a16="http://schemas.microsoft.com/office/drawing/2014/main" id="{F4DD05B0-0834-4565-9796-33C0EEA19763}"/>
              </a:ext>
            </a:extLst>
          </p:cNvPr>
          <p:cNvSpPr/>
          <p:nvPr/>
        </p:nvSpPr>
        <p:spPr>
          <a:xfrm>
            <a:off x="6042552" y="2717800"/>
            <a:ext cx="1174750" cy="762000"/>
          </a:xfrm>
          <a:custGeom>
            <a:avLst/>
            <a:gdLst>
              <a:gd name="connsiteX0" fmla="*/ 0 w 1174750"/>
              <a:gd name="connsiteY0" fmla="*/ 0 h 762000"/>
              <a:gd name="connsiteX1" fmla="*/ 298450 w 1174750"/>
              <a:gd name="connsiteY1" fmla="*/ 152400 h 762000"/>
              <a:gd name="connsiteX2" fmla="*/ 590550 w 1174750"/>
              <a:gd name="connsiteY2" fmla="*/ 139700 h 762000"/>
              <a:gd name="connsiteX3" fmla="*/ 863600 w 1174750"/>
              <a:gd name="connsiteY3" fmla="*/ 762000 h 762000"/>
              <a:gd name="connsiteX4" fmla="*/ 1174750 w 1174750"/>
              <a:gd name="connsiteY4" fmla="*/ 6223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50" h="762000">
                <a:moveTo>
                  <a:pt x="0" y="0"/>
                </a:moveTo>
                <a:lnTo>
                  <a:pt x="298450" y="152400"/>
                </a:lnTo>
                <a:lnTo>
                  <a:pt x="590550" y="139700"/>
                </a:lnTo>
                <a:lnTo>
                  <a:pt x="863600" y="762000"/>
                </a:lnTo>
                <a:lnTo>
                  <a:pt x="1174750" y="6223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 name="Freeform: Shape 6">
            <a:extLst>
              <a:ext uri="{FF2B5EF4-FFF2-40B4-BE49-F238E27FC236}">
                <a16:creationId xmlns:a16="http://schemas.microsoft.com/office/drawing/2014/main" id="{C4595ACB-1070-4D6E-90EC-5CD8E1BE96D9}"/>
              </a:ext>
            </a:extLst>
          </p:cNvPr>
          <p:cNvSpPr/>
          <p:nvPr/>
        </p:nvSpPr>
        <p:spPr>
          <a:xfrm>
            <a:off x="6048902" y="3549650"/>
            <a:ext cx="1193800" cy="292100"/>
          </a:xfrm>
          <a:custGeom>
            <a:avLst/>
            <a:gdLst>
              <a:gd name="connsiteX0" fmla="*/ 0 w 1193800"/>
              <a:gd name="connsiteY0" fmla="*/ 0 h 292100"/>
              <a:gd name="connsiteX1" fmla="*/ 292100 w 1193800"/>
              <a:gd name="connsiteY1" fmla="*/ 190500 h 292100"/>
              <a:gd name="connsiteX2" fmla="*/ 571500 w 1193800"/>
              <a:gd name="connsiteY2" fmla="*/ 292100 h 292100"/>
              <a:gd name="connsiteX3" fmla="*/ 876300 w 1193800"/>
              <a:gd name="connsiteY3" fmla="*/ 177800 h 292100"/>
              <a:gd name="connsiteX4" fmla="*/ 1193800 w 1193800"/>
              <a:gd name="connsiteY4" fmla="*/ 228600 h 2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800" h="292100">
                <a:moveTo>
                  <a:pt x="0" y="0"/>
                </a:moveTo>
                <a:lnTo>
                  <a:pt x="292100" y="190500"/>
                </a:lnTo>
                <a:lnTo>
                  <a:pt x="571500" y="292100"/>
                </a:lnTo>
                <a:lnTo>
                  <a:pt x="876300" y="177800"/>
                </a:lnTo>
                <a:lnTo>
                  <a:pt x="1193800" y="2286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 name="Freeform: Shape 11">
            <a:extLst>
              <a:ext uri="{FF2B5EF4-FFF2-40B4-BE49-F238E27FC236}">
                <a16:creationId xmlns:a16="http://schemas.microsoft.com/office/drawing/2014/main" id="{C34B8BF3-4350-446E-872E-A28971EE9F34}"/>
              </a:ext>
            </a:extLst>
          </p:cNvPr>
          <p:cNvSpPr/>
          <p:nvPr/>
        </p:nvSpPr>
        <p:spPr>
          <a:xfrm>
            <a:off x="6036202" y="3644900"/>
            <a:ext cx="1168400" cy="139700"/>
          </a:xfrm>
          <a:custGeom>
            <a:avLst/>
            <a:gdLst>
              <a:gd name="connsiteX0" fmla="*/ 0 w 1168400"/>
              <a:gd name="connsiteY0" fmla="*/ 82550 h 139700"/>
              <a:gd name="connsiteX1" fmla="*/ 304800 w 1168400"/>
              <a:gd name="connsiteY1" fmla="*/ 0 h 139700"/>
              <a:gd name="connsiteX2" fmla="*/ 609600 w 1168400"/>
              <a:gd name="connsiteY2" fmla="*/ 139700 h 139700"/>
              <a:gd name="connsiteX3" fmla="*/ 895350 w 1168400"/>
              <a:gd name="connsiteY3" fmla="*/ 95250 h 139700"/>
              <a:gd name="connsiteX4" fmla="*/ 1168400 w 1168400"/>
              <a:gd name="connsiteY4" fmla="*/ 889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139700">
                <a:moveTo>
                  <a:pt x="0" y="82550"/>
                </a:moveTo>
                <a:lnTo>
                  <a:pt x="304800" y="0"/>
                </a:lnTo>
                <a:lnTo>
                  <a:pt x="609600" y="139700"/>
                </a:lnTo>
                <a:lnTo>
                  <a:pt x="895350" y="95250"/>
                </a:lnTo>
                <a:lnTo>
                  <a:pt x="1168400" y="889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 name="Freeform: Shape 13">
            <a:extLst>
              <a:ext uri="{FF2B5EF4-FFF2-40B4-BE49-F238E27FC236}">
                <a16:creationId xmlns:a16="http://schemas.microsoft.com/office/drawing/2014/main" id="{69DE2388-3CE4-41F3-B766-3F415DC26735}"/>
              </a:ext>
            </a:extLst>
          </p:cNvPr>
          <p:cNvSpPr/>
          <p:nvPr/>
        </p:nvSpPr>
        <p:spPr>
          <a:xfrm>
            <a:off x="6042692" y="3140110"/>
            <a:ext cx="1165608" cy="251209"/>
          </a:xfrm>
          <a:custGeom>
            <a:avLst/>
            <a:gdLst>
              <a:gd name="connsiteX0" fmla="*/ 0 w 1165608"/>
              <a:gd name="connsiteY0" fmla="*/ 0 h 251209"/>
              <a:gd name="connsiteX1" fmla="*/ 306474 w 1165608"/>
              <a:gd name="connsiteY1" fmla="*/ 60290 h 251209"/>
              <a:gd name="connsiteX2" fmla="*/ 602901 w 1165608"/>
              <a:gd name="connsiteY2" fmla="*/ 25121 h 251209"/>
              <a:gd name="connsiteX3" fmla="*/ 889279 w 1165608"/>
              <a:gd name="connsiteY3" fmla="*/ 200967 h 251209"/>
              <a:gd name="connsiteX4" fmla="*/ 1165608 w 1165608"/>
              <a:gd name="connsiteY4" fmla="*/ 251209 h 251209"/>
              <a:gd name="connsiteX5" fmla="*/ 1165608 w 1165608"/>
              <a:gd name="connsiteY5" fmla="*/ 251209 h 25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608" h="251209">
                <a:moveTo>
                  <a:pt x="0" y="0"/>
                </a:moveTo>
                <a:lnTo>
                  <a:pt x="306474" y="60290"/>
                </a:lnTo>
                <a:lnTo>
                  <a:pt x="602901" y="25121"/>
                </a:lnTo>
                <a:lnTo>
                  <a:pt x="889279" y="200967"/>
                </a:lnTo>
                <a:lnTo>
                  <a:pt x="1165608" y="251209"/>
                </a:lnTo>
                <a:lnTo>
                  <a:pt x="1165608" y="25120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 name="Freeform: Shape 15">
            <a:extLst>
              <a:ext uri="{FF2B5EF4-FFF2-40B4-BE49-F238E27FC236}">
                <a16:creationId xmlns:a16="http://schemas.microsoft.com/office/drawing/2014/main" id="{0A29E5EF-F760-4FB5-A18B-7BAC2EC1C547}"/>
              </a:ext>
            </a:extLst>
          </p:cNvPr>
          <p:cNvSpPr/>
          <p:nvPr/>
        </p:nvSpPr>
        <p:spPr>
          <a:xfrm>
            <a:off x="6037667" y="2979336"/>
            <a:ext cx="1180682" cy="406959"/>
          </a:xfrm>
          <a:custGeom>
            <a:avLst/>
            <a:gdLst>
              <a:gd name="connsiteX0" fmla="*/ 0 w 1180682"/>
              <a:gd name="connsiteY0" fmla="*/ 226088 h 406959"/>
              <a:gd name="connsiteX1" fmla="*/ 326572 w 1180682"/>
              <a:gd name="connsiteY1" fmla="*/ 281354 h 406959"/>
              <a:gd name="connsiteX2" fmla="*/ 577781 w 1180682"/>
              <a:gd name="connsiteY2" fmla="*/ 0 h 406959"/>
              <a:gd name="connsiteX3" fmla="*/ 894304 w 1180682"/>
              <a:gd name="connsiteY3" fmla="*/ 311499 h 406959"/>
              <a:gd name="connsiteX4" fmla="*/ 1180682 w 1180682"/>
              <a:gd name="connsiteY4" fmla="*/ 406959 h 40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682" h="406959">
                <a:moveTo>
                  <a:pt x="0" y="226088"/>
                </a:moveTo>
                <a:lnTo>
                  <a:pt x="326572" y="281354"/>
                </a:lnTo>
                <a:lnTo>
                  <a:pt x="577781" y="0"/>
                </a:lnTo>
                <a:lnTo>
                  <a:pt x="894304" y="311499"/>
                </a:lnTo>
                <a:lnTo>
                  <a:pt x="1180682" y="40695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 name="Freeform: Shape 16">
            <a:extLst>
              <a:ext uri="{FF2B5EF4-FFF2-40B4-BE49-F238E27FC236}">
                <a16:creationId xmlns:a16="http://schemas.microsoft.com/office/drawing/2014/main" id="{AB20E9B5-10E0-455D-95DF-A2030A193350}"/>
              </a:ext>
            </a:extLst>
          </p:cNvPr>
          <p:cNvSpPr/>
          <p:nvPr/>
        </p:nvSpPr>
        <p:spPr>
          <a:xfrm>
            <a:off x="6047716" y="3200400"/>
            <a:ext cx="1155560" cy="321547"/>
          </a:xfrm>
          <a:custGeom>
            <a:avLst/>
            <a:gdLst>
              <a:gd name="connsiteX0" fmla="*/ 0 w 1155560"/>
              <a:gd name="connsiteY0" fmla="*/ 0 h 321547"/>
              <a:gd name="connsiteX1" fmla="*/ 301450 w 1155560"/>
              <a:gd name="connsiteY1" fmla="*/ 55266 h 321547"/>
              <a:gd name="connsiteX2" fmla="*/ 592852 w 1155560"/>
              <a:gd name="connsiteY2" fmla="*/ 180870 h 321547"/>
              <a:gd name="connsiteX3" fmla="*/ 874206 w 1155560"/>
              <a:gd name="connsiteY3" fmla="*/ 321547 h 321547"/>
              <a:gd name="connsiteX4" fmla="*/ 1155560 w 1155560"/>
              <a:gd name="connsiteY4" fmla="*/ 190919 h 32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560" h="321547">
                <a:moveTo>
                  <a:pt x="0" y="0"/>
                </a:moveTo>
                <a:lnTo>
                  <a:pt x="301450" y="55266"/>
                </a:lnTo>
                <a:lnTo>
                  <a:pt x="592852" y="180870"/>
                </a:lnTo>
                <a:lnTo>
                  <a:pt x="874206" y="321547"/>
                </a:lnTo>
                <a:lnTo>
                  <a:pt x="1155560" y="1909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45" name="Group 44">
            <a:extLst>
              <a:ext uri="{FF2B5EF4-FFF2-40B4-BE49-F238E27FC236}">
                <a16:creationId xmlns:a16="http://schemas.microsoft.com/office/drawing/2014/main" id="{EE105667-6911-47E7-AA05-ADB1ADCAF2C7}"/>
              </a:ext>
            </a:extLst>
          </p:cNvPr>
          <p:cNvGrpSpPr/>
          <p:nvPr/>
        </p:nvGrpSpPr>
        <p:grpSpPr>
          <a:xfrm>
            <a:off x="3304523" y="1933177"/>
            <a:ext cx="1927265" cy="2377440"/>
            <a:chOff x="9163677" y="1594130"/>
            <a:chExt cx="6364229" cy="3373699"/>
          </a:xfrm>
        </p:grpSpPr>
        <p:graphicFrame>
          <p:nvGraphicFramePr>
            <p:cNvPr id="46" name="Chart 45">
              <a:extLst>
                <a:ext uri="{FF2B5EF4-FFF2-40B4-BE49-F238E27FC236}">
                  <a16:creationId xmlns:a16="http://schemas.microsoft.com/office/drawing/2014/main" id="{AE30A416-E5FA-450C-A035-549FE50FF870}"/>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9"/>
            </a:graphicData>
          </a:graphic>
        </p:graphicFrame>
        <p:sp>
          <p:nvSpPr>
            <p:cNvPr id="47" name="TextBox 27">
              <a:extLst>
                <a:ext uri="{FF2B5EF4-FFF2-40B4-BE49-F238E27FC236}">
                  <a16:creationId xmlns:a16="http://schemas.microsoft.com/office/drawing/2014/main" id="{713ADF45-7B68-4410-A920-56CD37FED34B}"/>
                </a:ext>
              </a:extLst>
            </p:cNvPr>
            <p:cNvSpPr txBox="1"/>
            <p:nvPr/>
          </p:nvSpPr>
          <p:spPr>
            <a:xfrm>
              <a:off x="9163677" y="2316673"/>
              <a:ext cx="611704"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ACQ-5</a:t>
              </a:r>
            </a:p>
          </p:txBody>
        </p:sp>
      </p:grpSp>
      <p:sp>
        <p:nvSpPr>
          <p:cNvPr id="18" name="Freeform: Shape 17">
            <a:extLst>
              <a:ext uri="{FF2B5EF4-FFF2-40B4-BE49-F238E27FC236}">
                <a16:creationId xmlns:a16="http://schemas.microsoft.com/office/drawing/2014/main" id="{CE7025FF-EE69-478D-88ED-84411C08666F}"/>
              </a:ext>
            </a:extLst>
          </p:cNvPr>
          <p:cNvSpPr/>
          <p:nvPr/>
        </p:nvSpPr>
        <p:spPr>
          <a:xfrm>
            <a:off x="3914181" y="2976282"/>
            <a:ext cx="1153459" cy="687294"/>
          </a:xfrm>
          <a:custGeom>
            <a:avLst/>
            <a:gdLst>
              <a:gd name="connsiteX0" fmla="*/ 0 w 1153459"/>
              <a:gd name="connsiteY0" fmla="*/ 0 h 687294"/>
              <a:gd name="connsiteX1" fmla="*/ 316753 w 1153459"/>
              <a:gd name="connsiteY1" fmla="*/ 687294 h 687294"/>
              <a:gd name="connsiteX2" fmla="*/ 591671 w 1153459"/>
              <a:gd name="connsiteY2" fmla="*/ 621553 h 687294"/>
              <a:gd name="connsiteX3" fmla="*/ 896471 w 1153459"/>
              <a:gd name="connsiteY3" fmla="*/ 657412 h 687294"/>
              <a:gd name="connsiteX4" fmla="*/ 1153459 w 1153459"/>
              <a:gd name="connsiteY4" fmla="*/ 657412 h 68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459" h="687294">
                <a:moveTo>
                  <a:pt x="0" y="0"/>
                </a:moveTo>
                <a:lnTo>
                  <a:pt x="316753" y="687294"/>
                </a:lnTo>
                <a:lnTo>
                  <a:pt x="591671" y="621553"/>
                </a:lnTo>
                <a:lnTo>
                  <a:pt x="896471" y="657412"/>
                </a:lnTo>
                <a:lnTo>
                  <a:pt x="1153459" y="65741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19" name="Freeform: Shape 18">
            <a:extLst>
              <a:ext uri="{FF2B5EF4-FFF2-40B4-BE49-F238E27FC236}">
                <a16:creationId xmlns:a16="http://schemas.microsoft.com/office/drawing/2014/main" id="{3FC3AC2F-48DD-4A9B-8918-847A47D3CFAC}"/>
              </a:ext>
            </a:extLst>
          </p:cNvPr>
          <p:cNvSpPr/>
          <p:nvPr/>
        </p:nvSpPr>
        <p:spPr>
          <a:xfrm>
            <a:off x="3914181" y="3149600"/>
            <a:ext cx="1171389" cy="412376"/>
          </a:xfrm>
          <a:custGeom>
            <a:avLst/>
            <a:gdLst>
              <a:gd name="connsiteX0" fmla="*/ 0 w 1171389"/>
              <a:gd name="connsiteY0" fmla="*/ 0 h 412376"/>
              <a:gd name="connsiteX1" fmla="*/ 322730 w 1171389"/>
              <a:gd name="connsiteY1" fmla="*/ 137459 h 412376"/>
              <a:gd name="connsiteX2" fmla="*/ 597647 w 1171389"/>
              <a:gd name="connsiteY2" fmla="*/ 412376 h 412376"/>
              <a:gd name="connsiteX3" fmla="*/ 878542 w 1171389"/>
              <a:gd name="connsiteY3" fmla="*/ 191247 h 412376"/>
              <a:gd name="connsiteX4" fmla="*/ 1171389 w 1171389"/>
              <a:gd name="connsiteY4" fmla="*/ 191247 h 412376"/>
              <a:gd name="connsiteX5" fmla="*/ 1171389 w 1171389"/>
              <a:gd name="connsiteY5" fmla="*/ 191247 h 4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389" h="412376">
                <a:moveTo>
                  <a:pt x="0" y="0"/>
                </a:moveTo>
                <a:lnTo>
                  <a:pt x="322730" y="137459"/>
                </a:lnTo>
                <a:lnTo>
                  <a:pt x="597647" y="412376"/>
                </a:lnTo>
                <a:lnTo>
                  <a:pt x="878542" y="191247"/>
                </a:lnTo>
                <a:lnTo>
                  <a:pt x="1171389" y="191247"/>
                </a:lnTo>
                <a:lnTo>
                  <a:pt x="1171389" y="19124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22" name="Freeform: Shape 21">
            <a:extLst>
              <a:ext uri="{FF2B5EF4-FFF2-40B4-BE49-F238E27FC236}">
                <a16:creationId xmlns:a16="http://schemas.microsoft.com/office/drawing/2014/main" id="{AD666D6A-2575-43ED-B0A2-C6629BE6172F}"/>
              </a:ext>
            </a:extLst>
          </p:cNvPr>
          <p:cNvSpPr/>
          <p:nvPr/>
        </p:nvSpPr>
        <p:spPr>
          <a:xfrm>
            <a:off x="3920158" y="3406588"/>
            <a:ext cx="1147482" cy="394447"/>
          </a:xfrm>
          <a:custGeom>
            <a:avLst/>
            <a:gdLst>
              <a:gd name="connsiteX0" fmla="*/ 0 w 1147482"/>
              <a:gd name="connsiteY0" fmla="*/ 0 h 394447"/>
              <a:gd name="connsiteX1" fmla="*/ 310776 w 1147482"/>
              <a:gd name="connsiteY1" fmla="*/ 233083 h 394447"/>
              <a:gd name="connsiteX2" fmla="*/ 561788 w 1147482"/>
              <a:gd name="connsiteY2" fmla="*/ 394447 h 394447"/>
              <a:gd name="connsiteX3" fmla="*/ 878541 w 1147482"/>
              <a:gd name="connsiteY3" fmla="*/ 358588 h 394447"/>
              <a:gd name="connsiteX4" fmla="*/ 1147482 w 1147482"/>
              <a:gd name="connsiteY4" fmla="*/ 370541 h 394447"/>
              <a:gd name="connsiteX5" fmla="*/ 1147482 w 1147482"/>
              <a:gd name="connsiteY5" fmla="*/ 370541 h 39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482" h="394447">
                <a:moveTo>
                  <a:pt x="0" y="0"/>
                </a:moveTo>
                <a:lnTo>
                  <a:pt x="310776" y="233083"/>
                </a:lnTo>
                <a:lnTo>
                  <a:pt x="561788" y="394447"/>
                </a:lnTo>
                <a:lnTo>
                  <a:pt x="878541" y="358588"/>
                </a:lnTo>
                <a:lnTo>
                  <a:pt x="1147482" y="370541"/>
                </a:lnTo>
                <a:lnTo>
                  <a:pt x="1147482" y="37054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25" name="Freeform: Shape 24">
            <a:extLst>
              <a:ext uri="{FF2B5EF4-FFF2-40B4-BE49-F238E27FC236}">
                <a16:creationId xmlns:a16="http://schemas.microsoft.com/office/drawing/2014/main" id="{B65BF240-FB21-431A-9ABF-A6D40D157D27}"/>
              </a:ext>
            </a:extLst>
          </p:cNvPr>
          <p:cNvSpPr/>
          <p:nvPr/>
        </p:nvSpPr>
        <p:spPr>
          <a:xfrm>
            <a:off x="3908205" y="3430494"/>
            <a:ext cx="1171388" cy="388471"/>
          </a:xfrm>
          <a:custGeom>
            <a:avLst/>
            <a:gdLst>
              <a:gd name="connsiteX0" fmla="*/ 0 w 1171388"/>
              <a:gd name="connsiteY0" fmla="*/ 41835 h 388471"/>
              <a:gd name="connsiteX1" fmla="*/ 298823 w 1171388"/>
              <a:gd name="connsiteY1" fmla="*/ 23906 h 388471"/>
              <a:gd name="connsiteX2" fmla="*/ 603623 w 1171388"/>
              <a:gd name="connsiteY2" fmla="*/ 0 h 388471"/>
              <a:gd name="connsiteX3" fmla="*/ 872565 w 1171388"/>
              <a:gd name="connsiteY3" fmla="*/ 256988 h 388471"/>
              <a:gd name="connsiteX4" fmla="*/ 1171388 w 1171388"/>
              <a:gd name="connsiteY4" fmla="*/ 388471 h 38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388" h="388471">
                <a:moveTo>
                  <a:pt x="0" y="41835"/>
                </a:moveTo>
                <a:lnTo>
                  <a:pt x="298823" y="23906"/>
                </a:lnTo>
                <a:lnTo>
                  <a:pt x="603623" y="0"/>
                </a:lnTo>
                <a:lnTo>
                  <a:pt x="872565" y="256988"/>
                </a:lnTo>
                <a:lnTo>
                  <a:pt x="1171388" y="38847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27" name="Freeform: Shape 26">
            <a:extLst>
              <a:ext uri="{FF2B5EF4-FFF2-40B4-BE49-F238E27FC236}">
                <a16:creationId xmlns:a16="http://schemas.microsoft.com/office/drawing/2014/main" id="{01AC6B58-BE09-48A5-A332-F589A9FC1A1F}"/>
              </a:ext>
            </a:extLst>
          </p:cNvPr>
          <p:cNvSpPr/>
          <p:nvPr/>
        </p:nvSpPr>
        <p:spPr>
          <a:xfrm>
            <a:off x="3920158" y="3544047"/>
            <a:ext cx="1153459" cy="251012"/>
          </a:xfrm>
          <a:custGeom>
            <a:avLst/>
            <a:gdLst>
              <a:gd name="connsiteX0" fmla="*/ 0 w 1153459"/>
              <a:gd name="connsiteY0" fmla="*/ 0 h 251012"/>
              <a:gd name="connsiteX1" fmla="*/ 310776 w 1153459"/>
              <a:gd name="connsiteY1" fmla="*/ 179294 h 251012"/>
              <a:gd name="connsiteX2" fmla="*/ 579718 w 1153459"/>
              <a:gd name="connsiteY2" fmla="*/ 251012 h 251012"/>
              <a:gd name="connsiteX3" fmla="*/ 908423 w 1153459"/>
              <a:gd name="connsiteY3" fmla="*/ 221129 h 251012"/>
              <a:gd name="connsiteX4" fmla="*/ 1153459 w 1153459"/>
              <a:gd name="connsiteY4" fmla="*/ 221129 h 251012"/>
              <a:gd name="connsiteX5" fmla="*/ 1147482 w 1153459"/>
              <a:gd name="connsiteY5" fmla="*/ 209177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59" h="251012">
                <a:moveTo>
                  <a:pt x="0" y="0"/>
                </a:moveTo>
                <a:lnTo>
                  <a:pt x="310776" y="179294"/>
                </a:lnTo>
                <a:lnTo>
                  <a:pt x="579718" y="251012"/>
                </a:lnTo>
                <a:lnTo>
                  <a:pt x="908423" y="221129"/>
                </a:lnTo>
                <a:lnTo>
                  <a:pt x="1153459" y="221129"/>
                </a:lnTo>
                <a:lnTo>
                  <a:pt x="1147482" y="2091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28" name="Freeform: Shape 27">
            <a:extLst>
              <a:ext uri="{FF2B5EF4-FFF2-40B4-BE49-F238E27FC236}">
                <a16:creationId xmlns:a16="http://schemas.microsoft.com/office/drawing/2014/main" id="{7A969654-1EA8-47A5-A394-FC01C0B1CCDB}"/>
              </a:ext>
            </a:extLst>
          </p:cNvPr>
          <p:cNvSpPr/>
          <p:nvPr/>
        </p:nvSpPr>
        <p:spPr>
          <a:xfrm>
            <a:off x="3920158" y="3544047"/>
            <a:ext cx="1147482" cy="137459"/>
          </a:xfrm>
          <a:custGeom>
            <a:avLst/>
            <a:gdLst>
              <a:gd name="connsiteX0" fmla="*/ 0 w 1147482"/>
              <a:gd name="connsiteY0" fmla="*/ 65741 h 137459"/>
              <a:gd name="connsiteX1" fmla="*/ 298823 w 1147482"/>
              <a:gd name="connsiteY1" fmla="*/ 0 h 137459"/>
              <a:gd name="connsiteX2" fmla="*/ 585694 w 1147482"/>
              <a:gd name="connsiteY2" fmla="*/ 137459 h 137459"/>
              <a:gd name="connsiteX3" fmla="*/ 878541 w 1147482"/>
              <a:gd name="connsiteY3" fmla="*/ 11953 h 137459"/>
              <a:gd name="connsiteX4" fmla="*/ 1147482 w 1147482"/>
              <a:gd name="connsiteY4" fmla="*/ 83671 h 13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82" h="137459">
                <a:moveTo>
                  <a:pt x="0" y="65741"/>
                </a:moveTo>
                <a:lnTo>
                  <a:pt x="298823" y="0"/>
                </a:lnTo>
                <a:lnTo>
                  <a:pt x="585694" y="137459"/>
                </a:lnTo>
                <a:lnTo>
                  <a:pt x="878541" y="11953"/>
                </a:lnTo>
                <a:lnTo>
                  <a:pt x="1147482" y="8367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33" name="Freeform: Shape 32">
            <a:extLst>
              <a:ext uri="{FF2B5EF4-FFF2-40B4-BE49-F238E27FC236}">
                <a16:creationId xmlns:a16="http://schemas.microsoft.com/office/drawing/2014/main" id="{B852E8D8-040A-40A3-998E-F90D49856753}"/>
              </a:ext>
            </a:extLst>
          </p:cNvPr>
          <p:cNvSpPr/>
          <p:nvPr/>
        </p:nvSpPr>
        <p:spPr>
          <a:xfrm>
            <a:off x="3938087" y="3544047"/>
            <a:ext cx="1081741" cy="251012"/>
          </a:xfrm>
          <a:custGeom>
            <a:avLst/>
            <a:gdLst>
              <a:gd name="connsiteX0" fmla="*/ 0 w 1081741"/>
              <a:gd name="connsiteY0" fmla="*/ 0 h 251012"/>
              <a:gd name="connsiteX1" fmla="*/ 251012 w 1081741"/>
              <a:gd name="connsiteY1" fmla="*/ 251012 h 251012"/>
              <a:gd name="connsiteX2" fmla="*/ 430306 w 1081741"/>
              <a:gd name="connsiteY2" fmla="*/ 197224 h 251012"/>
              <a:gd name="connsiteX3" fmla="*/ 573741 w 1081741"/>
              <a:gd name="connsiteY3" fmla="*/ 185271 h 251012"/>
              <a:gd name="connsiteX4" fmla="*/ 705224 w 1081741"/>
              <a:gd name="connsiteY4" fmla="*/ 239059 h 251012"/>
              <a:gd name="connsiteX5" fmla="*/ 854636 w 1081741"/>
              <a:gd name="connsiteY5" fmla="*/ 227106 h 251012"/>
              <a:gd name="connsiteX6" fmla="*/ 1075765 w 1081741"/>
              <a:gd name="connsiteY6" fmla="*/ 245035 h 251012"/>
              <a:gd name="connsiteX7" fmla="*/ 1081741 w 1081741"/>
              <a:gd name="connsiteY7" fmla="*/ 245035 h 251012"/>
              <a:gd name="connsiteX8" fmla="*/ 1081741 w 1081741"/>
              <a:gd name="connsiteY8" fmla="*/ 245035 h 25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741" h="251012">
                <a:moveTo>
                  <a:pt x="0" y="0"/>
                </a:moveTo>
                <a:lnTo>
                  <a:pt x="251012" y="251012"/>
                </a:lnTo>
                <a:lnTo>
                  <a:pt x="430306" y="197224"/>
                </a:lnTo>
                <a:lnTo>
                  <a:pt x="573741" y="185271"/>
                </a:lnTo>
                <a:lnTo>
                  <a:pt x="705224" y="239059"/>
                </a:lnTo>
                <a:lnTo>
                  <a:pt x="854636" y="227106"/>
                </a:lnTo>
                <a:lnTo>
                  <a:pt x="1075765" y="245035"/>
                </a:lnTo>
                <a:lnTo>
                  <a:pt x="1081741" y="245035"/>
                </a:lnTo>
                <a:lnTo>
                  <a:pt x="1081741" y="24503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35" name="Freeform: Shape 34">
            <a:extLst>
              <a:ext uri="{FF2B5EF4-FFF2-40B4-BE49-F238E27FC236}">
                <a16:creationId xmlns:a16="http://schemas.microsoft.com/office/drawing/2014/main" id="{82220283-E20F-42B5-8B72-117015C698A0}"/>
              </a:ext>
            </a:extLst>
          </p:cNvPr>
          <p:cNvSpPr/>
          <p:nvPr/>
        </p:nvSpPr>
        <p:spPr>
          <a:xfrm>
            <a:off x="3914181" y="3472329"/>
            <a:ext cx="1159436" cy="334683"/>
          </a:xfrm>
          <a:custGeom>
            <a:avLst/>
            <a:gdLst>
              <a:gd name="connsiteX0" fmla="*/ 0 w 1159436"/>
              <a:gd name="connsiteY0" fmla="*/ 286871 h 334683"/>
              <a:gd name="connsiteX1" fmla="*/ 268942 w 1159436"/>
              <a:gd name="connsiteY1" fmla="*/ 334683 h 334683"/>
              <a:gd name="connsiteX2" fmla="*/ 597647 w 1159436"/>
              <a:gd name="connsiteY2" fmla="*/ 304800 h 334683"/>
              <a:gd name="connsiteX3" fmla="*/ 884518 w 1159436"/>
              <a:gd name="connsiteY3" fmla="*/ 292847 h 334683"/>
              <a:gd name="connsiteX4" fmla="*/ 1159436 w 1159436"/>
              <a:gd name="connsiteY4" fmla="*/ 0 h 3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436" h="334683">
                <a:moveTo>
                  <a:pt x="0" y="286871"/>
                </a:moveTo>
                <a:lnTo>
                  <a:pt x="268942" y="334683"/>
                </a:lnTo>
                <a:lnTo>
                  <a:pt x="597647" y="304800"/>
                </a:lnTo>
                <a:lnTo>
                  <a:pt x="884518" y="292847"/>
                </a:lnTo>
                <a:lnTo>
                  <a:pt x="115943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36" name="Freeform: Shape 35">
            <a:extLst>
              <a:ext uri="{FF2B5EF4-FFF2-40B4-BE49-F238E27FC236}">
                <a16:creationId xmlns:a16="http://schemas.microsoft.com/office/drawing/2014/main" id="{76E2019D-A669-42F6-8CDC-C56676755511}"/>
              </a:ext>
            </a:extLst>
          </p:cNvPr>
          <p:cNvSpPr/>
          <p:nvPr/>
        </p:nvSpPr>
        <p:spPr>
          <a:xfrm>
            <a:off x="3938087" y="3424518"/>
            <a:ext cx="1141506" cy="370541"/>
          </a:xfrm>
          <a:custGeom>
            <a:avLst/>
            <a:gdLst>
              <a:gd name="connsiteX0" fmla="*/ 1141506 w 1141506"/>
              <a:gd name="connsiteY0" fmla="*/ 256988 h 370541"/>
              <a:gd name="connsiteX1" fmla="*/ 920377 w 1141506"/>
              <a:gd name="connsiteY1" fmla="*/ 364564 h 370541"/>
              <a:gd name="connsiteX2" fmla="*/ 836706 w 1141506"/>
              <a:gd name="connsiteY2" fmla="*/ 340658 h 370541"/>
              <a:gd name="connsiteX3" fmla="*/ 770965 w 1141506"/>
              <a:gd name="connsiteY3" fmla="*/ 370541 h 370541"/>
              <a:gd name="connsiteX4" fmla="*/ 555812 w 1141506"/>
              <a:gd name="connsiteY4" fmla="*/ 298823 h 370541"/>
              <a:gd name="connsiteX5" fmla="*/ 496047 w 1141506"/>
              <a:gd name="connsiteY5" fmla="*/ 364564 h 370541"/>
              <a:gd name="connsiteX6" fmla="*/ 0 w 1141506"/>
              <a:gd name="connsiteY6" fmla="*/ 0 h 37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506" h="370541">
                <a:moveTo>
                  <a:pt x="1141506" y="256988"/>
                </a:moveTo>
                <a:lnTo>
                  <a:pt x="920377" y="364564"/>
                </a:lnTo>
                <a:lnTo>
                  <a:pt x="836706" y="340658"/>
                </a:lnTo>
                <a:lnTo>
                  <a:pt x="770965" y="370541"/>
                </a:lnTo>
                <a:lnTo>
                  <a:pt x="555812" y="298823"/>
                </a:lnTo>
                <a:lnTo>
                  <a:pt x="496047" y="364564"/>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sp>
        <p:nvSpPr>
          <p:cNvPr id="57" name="Oval 56">
            <a:extLst>
              <a:ext uri="{FF2B5EF4-FFF2-40B4-BE49-F238E27FC236}">
                <a16:creationId xmlns:a16="http://schemas.microsoft.com/office/drawing/2014/main" id="{4E8D4E7D-AD14-44BE-9C5D-081F7B1ED1CC}"/>
              </a:ext>
            </a:extLst>
          </p:cNvPr>
          <p:cNvSpPr/>
          <p:nvPr/>
        </p:nvSpPr>
        <p:spPr>
          <a:xfrm>
            <a:off x="6609226" y="282763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 name="Oval 57">
            <a:extLst>
              <a:ext uri="{FF2B5EF4-FFF2-40B4-BE49-F238E27FC236}">
                <a16:creationId xmlns:a16="http://schemas.microsoft.com/office/drawing/2014/main" id="{0060794D-5FB1-442C-85BE-44660257ED5C}"/>
              </a:ext>
            </a:extLst>
          </p:cNvPr>
          <p:cNvSpPr/>
          <p:nvPr/>
        </p:nvSpPr>
        <p:spPr>
          <a:xfrm>
            <a:off x="6039046" y="2695221"/>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 name="Oval 58">
            <a:extLst>
              <a:ext uri="{FF2B5EF4-FFF2-40B4-BE49-F238E27FC236}">
                <a16:creationId xmlns:a16="http://schemas.microsoft.com/office/drawing/2014/main" id="{490E355E-4A4B-4331-BD8E-BBAA79611952}"/>
              </a:ext>
            </a:extLst>
          </p:cNvPr>
          <p:cNvSpPr/>
          <p:nvPr/>
        </p:nvSpPr>
        <p:spPr>
          <a:xfrm>
            <a:off x="6039046" y="310773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 name="Oval 59">
            <a:extLst>
              <a:ext uri="{FF2B5EF4-FFF2-40B4-BE49-F238E27FC236}">
                <a16:creationId xmlns:a16="http://schemas.microsoft.com/office/drawing/2014/main" id="{7A1C4B71-08AB-4D6E-867B-DE6555B41A65}"/>
              </a:ext>
            </a:extLst>
          </p:cNvPr>
          <p:cNvSpPr/>
          <p:nvPr/>
        </p:nvSpPr>
        <p:spPr>
          <a:xfrm>
            <a:off x="6039046" y="318378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 name="Oval 60">
            <a:extLst>
              <a:ext uri="{FF2B5EF4-FFF2-40B4-BE49-F238E27FC236}">
                <a16:creationId xmlns:a16="http://schemas.microsoft.com/office/drawing/2014/main" id="{4BE5DC01-9505-4F12-AC9A-0AAF52428235}"/>
              </a:ext>
            </a:extLst>
          </p:cNvPr>
          <p:cNvSpPr/>
          <p:nvPr/>
        </p:nvSpPr>
        <p:spPr>
          <a:xfrm>
            <a:off x="6591432" y="296890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2" name="Oval 61">
            <a:extLst>
              <a:ext uri="{FF2B5EF4-FFF2-40B4-BE49-F238E27FC236}">
                <a16:creationId xmlns:a16="http://schemas.microsoft.com/office/drawing/2014/main" id="{678E0454-B016-4BEC-935A-7F52820A3446}"/>
              </a:ext>
            </a:extLst>
          </p:cNvPr>
          <p:cNvSpPr/>
          <p:nvPr/>
        </p:nvSpPr>
        <p:spPr>
          <a:xfrm>
            <a:off x="6336718" y="2840052"/>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3" name="Oval 62">
            <a:extLst>
              <a:ext uri="{FF2B5EF4-FFF2-40B4-BE49-F238E27FC236}">
                <a16:creationId xmlns:a16="http://schemas.microsoft.com/office/drawing/2014/main" id="{CB23A895-1690-4C32-AF33-7DA730FDC8F3}"/>
              </a:ext>
            </a:extLst>
          </p:cNvPr>
          <p:cNvSpPr/>
          <p:nvPr/>
        </p:nvSpPr>
        <p:spPr>
          <a:xfrm>
            <a:off x="6039046" y="3522318"/>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4" name="Oval 63">
            <a:extLst>
              <a:ext uri="{FF2B5EF4-FFF2-40B4-BE49-F238E27FC236}">
                <a16:creationId xmlns:a16="http://schemas.microsoft.com/office/drawing/2014/main" id="{901868B2-6480-4503-B53E-068528E258ED}"/>
              </a:ext>
            </a:extLst>
          </p:cNvPr>
          <p:cNvSpPr/>
          <p:nvPr/>
        </p:nvSpPr>
        <p:spPr>
          <a:xfrm>
            <a:off x="6027034" y="3692382"/>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5" name="Oval 64">
            <a:extLst>
              <a:ext uri="{FF2B5EF4-FFF2-40B4-BE49-F238E27FC236}">
                <a16:creationId xmlns:a16="http://schemas.microsoft.com/office/drawing/2014/main" id="{575EE887-5E91-475C-B83E-DCE193D26B05}"/>
              </a:ext>
            </a:extLst>
          </p:cNvPr>
          <p:cNvSpPr/>
          <p:nvPr/>
        </p:nvSpPr>
        <p:spPr>
          <a:xfrm>
            <a:off x="6314590" y="3631598"/>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7" name="Oval 66">
            <a:extLst>
              <a:ext uri="{FF2B5EF4-FFF2-40B4-BE49-F238E27FC236}">
                <a16:creationId xmlns:a16="http://schemas.microsoft.com/office/drawing/2014/main" id="{6E3F7869-EC01-4AAD-9DA9-D891677BE8C1}"/>
              </a:ext>
            </a:extLst>
          </p:cNvPr>
          <p:cNvSpPr/>
          <p:nvPr/>
        </p:nvSpPr>
        <p:spPr>
          <a:xfrm>
            <a:off x="7197490" y="3694098"/>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8" name="Oval 67">
            <a:extLst>
              <a:ext uri="{FF2B5EF4-FFF2-40B4-BE49-F238E27FC236}">
                <a16:creationId xmlns:a16="http://schemas.microsoft.com/office/drawing/2014/main" id="{2EC4D288-4A0A-4F15-A532-247753F63CF6}"/>
              </a:ext>
            </a:extLst>
          </p:cNvPr>
          <p:cNvSpPr/>
          <p:nvPr/>
        </p:nvSpPr>
        <p:spPr>
          <a:xfrm>
            <a:off x="7186949" y="3766453"/>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9" name="Oval 68">
            <a:extLst>
              <a:ext uri="{FF2B5EF4-FFF2-40B4-BE49-F238E27FC236}">
                <a16:creationId xmlns:a16="http://schemas.microsoft.com/office/drawing/2014/main" id="{DCDD993B-4F8B-4BAD-972F-63FF9D85683C}"/>
              </a:ext>
            </a:extLst>
          </p:cNvPr>
          <p:cNvSpPr/>
          <p:nvPr/>
        </p:nvSpPr>
        <p:spPr>
          <a:xfrm>
            <a:off x="6624165" y="374572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0" name="Oval 69">
            <a:extLst>
              <a:ext uri="{FF2B5EF4-FFF2-40B4-BE49-F238E27FC236}">
                <a16:creationId xmlns:a16="http://schemas.microsoft.com/office/drawing/2014/main" id="{D668C99F-6200-47DC-8D39-1A8A7C4385B6}"/>
              </a:ext>
            </a:extLst>
          </p:cNvPr>
          <p:cNvSpPr/>
          <p:nvPr/>
        </p:nvSpPr>
        <p:spPr>
          <a:xfrm>
            <a:off x="6871626" y="3500057"/>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4" name="Oval 73">
            <a:extLst>
              <a:ext uri="{FF2B5EF4-FFF2-40B4-BE49-F238E27FC236}">
                <a16:creationId xmlns:a16="http://schemas.microsoft.com/office/drawing/2014/main" id="{5B915153-2940-449C-AFB7-D7B369D7979E}"/>
              </a:ext>
            </a:extLst>
          </p:cNvPr>
          <p:cNvSpPr/>
          <p:nvPr/>
        </p:nvSpPr>
        <p:spPr>
          <a:xfrm>
            <a:off x="7160914" y="330407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6" name="Oval 75">
            <a:extLst>
              <a:ext uri="{FF2B5EF4-FFF2-40B4-BE49-F238E27FC236}">
                <a16:creationId xmlns:a16="http://schemas.microsoft.com/office/drawing/2014/main" id="{6BA9A12B-CC0B-451B-AEA5-1E4D57F22199}"/>
              </a:ext>
            </a:extLst>
          </p:cNvPr>
          <p:cNvSpPr/>
          <p:nvPr/>
        </p:nvSpPr>
        <p:spPr>
          <a:xfrm>
            <a:off x="6591432" y="3130972"/>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7" name="Oval 76">
            <a:extLst>
              <a:ext uri="{FF2B5EF4-FFF2-40B4-BE49-F238E27FC236}">
                <a16:creationId xmlns:a16="http://schemas.microsoft.com/office/drawing/2014/main" id="{328A53AB-86A8-4283-8142-B6B47F3790EE}"/>
              </a:ext>
            </a:extLst>
          </p:cNvPr>
          <p:cNvSpPr/>
          <p:nvPr/>
        </p:nvSpPr>
        <p:spPr>
          <a:xfrm>
            <a:off x="6336718" y="322036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9" name="Oval 78">
            <a:extLst>
              <a:ext uri="{FF2B5EF4-FFF2-40B4-BE49-F238E27FC236}">
                <a16:creationId xmlns:a16="http://schemas.microsoft.com/office/drawing/2014/main" id="{E2DD4096-553A-4C81-8AC0-F9EF777FFD42}"/>
              </a:ext>
            </a:extLst>
          </p:cNvPr>
          <p:cNvSpPr/>
          <p:nvPr/>
        </p:nvSpPr>
        <p:spPr>
          <a:xfrm>
            <a:off x="6309362" y="317185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1" name="Oval 80">
            <a:extLst>
              <a:ext uri="{FF2B5EF4-FFF2-40B4-BE49-F238E27FC236}">
                <a16:creationId xmlns:a16="http://schemas.microsoft.com/office/drawing/2014/main" id="{F39CD41A-AE30-4B37-AD6B-B8B6EFDC30E8}"/>
              </a:ext>
            </a:extLst>
          </p:cNvPr>
          <p:cNvSpPr/>
          <p:nvPr/>
        </p:nvSpPr>
        <p:spPr>
          <a:xfrm>
            <a:off x="6583826" y="334567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2" name="Oval 81">
            <a:extLst>
              <a:ext uri="{FF2B5EF4-FFF2-40B4-BE49-F238E27FC236}">
                <a16:creationId xmlns:a16="http://schemas.microsoft.com/office/drawing/2014/main" id="{5C2F9E1C-611B-4F1E-B0CA-51AC78A22464}"/>
              </a:ext>
            </a:extLst>
          </p:cNvPr>
          <p:cNvSpPr/>
          <p:nvPr/>
        </p:nvSpPr>
        <p:spPr>
          <a:xfrm>
            <a:off x="6900449" y="3239053"/>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5" name="Oval 84">
            <a:extLst>
              <a:ext uri="{FF2B5EF4-FFF2-40B4-BE49-F238E27FC236}">
                <a16:creationId xmlns:a16="http://schemas.microsoft.com/office/drawing/2014/main" id="{77028692-4CAD-4ED8-81D3-92BC6FDBC3D1}"/>
              </a:ext>
            </a:extLst>
          </p:cNvPr>
          <p:cNvSpPr/>
          <p:nvPr/>
        </p:nvSpPr>
        <p:spPr>
          <a:xfrm>
            <a:off x="6880296" y="343139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6" name="Oval 85">
            <a:extLst>
              <a:ext uri="{FF2B5EF4-FFF2-40B4-BE49-F238E27FC236}">
                <a16:creationId xmlns:a16="http://schemas.microsoft.com/office/drawing/2014/main" id="{B720961D-E2ED-4519-A3EA-8B0F22A0E8DD}"/>
              </a:ext>
            </a:extLst>
          </p:cNvPr>
          <p:cNvSpPr/>
          <p:nvPr/>
        </p:nvSpPr>
        <p:spPr>
          <a:xfrm>
            <a:off x="6895432" y="370277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7" name="Oval 86">
            <a:extLst>
              <a:ext uri="{FF2B5EF4-FFF2-40B4-BE49-F238E27FC236}">
                <a16:creationId xmlns:a16="http://schemas.microsoft.com/office/drawing/2014/main" id="{6838B7B8-ABD6-4BB5-848E-2A2C3C53DF0A}"/>
              </a:ext>
            </a:extLst>
          </p:cNvPr>
          <p:cNvSpPr/>
          <p:nvPr/>
        </p:nvSpPr>
        <p:spPr>
          <a:xfrm>
            <a:off x="7162311" y="334613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8" name="Oval 87">
            <a:extLst>
              <a:ext uri="{FF2B5EF4-FFF2-40B4-BE49-F238E27FC236}">
                <a16:creationId xmlns:a16="http://schemas.microsoft.com/office/drawing/2014/main" id="{778CDD2E-4452-4AE7-9B07-7F5A0BC5494E}"/>
              </a:ext>
            </a:extLst>
          </p:cNvPr>
          <p:cNvSpPr/>
          <p:nvPr/>
        </p:nvSpPr>
        <p:spPr>
          <a:xfrm>
            <a:off x="6306197" y="3710859"/>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0" name="Oval 89">
            <a:extLst>
              <a:ext uri="{FF2B5EF4-FFF2-40B4-BE49-F238E27FC236}">
                <a16:creationId xmlns:a16="http://schemas.microsoft.com/office/drawing/2014/main" id="{D573664C-A04F-4910-AA6B-222D0DE18080}"/>
              </a:ext>
            </a:extLst>
          </p:cNvPr>
          <p:cNvSpPr/>
          <p:nvPr/>
        </p:nvSpPr>
        <p:spPr>
          <a:xfrm>
            <a:off x="6889090" y="330407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3" name="Oval 92">
            <a:extLst>
              <a:ext uri="{FF2B5EF4-FFF2-40B4-BE49-F238E27FC236}">
                <a16:creationId xmlns:a16="http://schemas.microsoft.com/office/drawing/2014/main" id="{D48F4DBC-DCD0-4BF1-BCA0-E4CEC8014E55}"/>
              </a:ext>
            </a:extLst>
          </p:cNvPr>
          <p:cNvSpPr/>
          <p:nvPr/>
        </p:nvSpPr>
        <p:spPr>
          <a:xfrm>
            <a:off x="4469366" y="350616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4" name="Oval 93">
            <a:extLst>
              <a:ext uri="{FF2B5EF4-FFF2-40B4-BE49-F238E27FC236}">
                <a16:creationId xmlns:a16="http://schemas.microsoft.com/office/drawing/2014/main" id="{9D1D650C-BEC4-433E-9F00-140A2A4939F0}"/>
              </a:ext>
            </a:extLst>
          </p:cNvPr>
          <p:cNvSpPr/>
          <p:nvPr/>
        </p:nvSpPr>
        <p:spPr>
          <a:xfrm>
            <a:off x="5028758" y="331609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5" name="Oval 94">
            <a:extLst>
              <a:ext uri="{FF2B5EF4-FFF2-40B4-BE49-F238E27FC236}">
                <a16:creationId xmlns:a16="http://schemas.microsoft.com/office/drawing/2014/main" id="{750900BA-8518-4DE6-A2D3-8E3445FA61E1}"/>
              </a:ext>
            </a:extLst>
          </p:cNvPr>
          <p:cNvSpPr/>
          <p:nvPr/>
        </p:nvSpPr>
        <p:spPr>
          <a:xfrm>
            <a:off x="5028904" y="346790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6" name="Oval 95">
            <a:extLst>
              <a:ext uri="{FF2B5EF4-FFF2-40B4-BE49-F238E27FC236}">
                <a16:creationId xmlns:a16="http://schemas.microsoft.com/office/drawing/2014/main" id="{531820BD-0163-4F3B-97E9-33C98C4EF084}"/>
              </a:ext>
            </a:extLst>
          </p:cNvPr>
          <p:cNvSpPr/>
          <p:nvPr/>
        </p:nvSpPr>
        <p:spPr>
          <a:xfrm>
            <a:off x="5022662" y="359484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7" name="Oval 96">
            <a:extLst>
              <a:ext uri="{FF2B5EF4-FFF2-40B4-BE49-F238E27FC236}">
                <a16:creationId xmlns:a16="http://schemas.microsoft.com/office/drawing/2014/main" id="{326D8319-F179-472F-9A3F-BBC5DA38C8DE}"/>
              </a:ext>
            </a:extLst>
          </p:cNvPr>
          <p:cNvSpPr/>
          <p:nvPr/>
        </p:nvSpPr>
        <p:spPr>
          <a:xfrm>
            <a:off x="5028904" y="369617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8" name="Oval 97">
            <a:extLst>
              <a:ext uri="{FF2B5EF4-FFF2-40B4-BE49-F238E27FC236}">
                <a16:creationId xmlns:a16="http://schemas.microsoft.com/office/drawing/2014/main" id="{6FCB926E-B701-4D5E-A0F2-C13AE4059208}"/>
              </a:ext>
            </a:extLst>
          </p:cNvPr>
          <p:cNvSpPr/>
          <p:nvPr/>
        </p:nvSpPr>
        <p:spPr>
          <a:xfrm>
            <a:off x="5011505" y="375967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9" name="Oval 98">
            <a:extLst>
              <a:ext uri="{FF2B5EF4-FFF2-40B4-BE49-F238E27FC236}">
                <a16:creationId xmlns:a16="http://schemas.microsoft.com/office/drawing/2014/main" id="{C19DF823-30D8-4F1B-948E-7FC4A8D94023}"/>
              </a:ext>
            </a:extLst>
          </p:cNvPr>
          <p:cNvSpPr/>
          <p:nvPr/>
        </p:nvSpPr>
        <p:spPr>
          <a:xfrm>
            <a:off x="4774201" y="331107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2" name="Oval 101">
            <a:extLst>
              <a:ext uri="{FF2B5EF4-FFF2-40B4-BE49-F238E27FC236}">
                <a16:creationId xmlns:a16="http://schemas.microsoft.com/office/drawing/2014/main" id="{064AFEE4-306F-41AA-955C-C8EFC85C5EB8}"/>
              </a:ext>
            </a:extLst>
          </p:cNvPr>
          <p:cNvSpPr/>
          <p:nvPr/>
        </p:nvSpPr>
        <p:spPr>
          <a:xfrm>
            <a:off x="3896020" y="295338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5" name="Oval 104">
            <a:extLst>
              <a:ext uri="{FF2B5EF4-FFF2-40B4-BE49-F238E27FC236}">
                <a16:creationId xmlns:a16="http://schemas.microsoft.com/office/drawing/2014/main" id="{18078547-4419-487F-B71D-3EA3F4295FEE}"/>
              </a:ext>
            </a:extLst>
          </p:cNvPr>
          <p:cNvSpPr/>
          <p:nvPr/>
        </p:nvSpPr>
        <p:spPr>
          <a:xfrm>
            <a:off x="3909755" y="312549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6" name="Oval 105">
            <a:extLst>
              <a:ext uri="{FF2B5EF4-FFF2-40B4-BE49-F238E27FC236}">
                <a16:creationId xmlns:a16="http://schemas.microsoft.com/office/drawing/2014/main" id="{D66DC37B-411C-4C05-B8CC-4D8859525AF0}"/>
              </a:ext>
            </a:extLst>
          </p:cNvPr>
          <p:cNvSpPr/>
          <p:nvPr/>
        </p:nvSpPr>
        <p:spPr>
          <a:xfrm>
            <a:off x="4204590" y="3245413"/>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7" name="Oval 106">
            <a:extLst>
              <a:ext uri="{FF2B5EF4-FFF2-40B4-BE49-F238E27FC236}">
                <a16:creationId xmlns:a16="http://schemas.microsoft.com/office/drawing/2014/main" id="{1E452C8A-4D5A-4975-9F72-EF769A2B4B1B}"/>
              </a:ext>
            </a:extLst>
          </p:cNvPr>
          <p:cNvSpPr/>
          <p:nvPr/>
        </p:nvSpPr>
        <p:spPr>
          <a:xfrm>
            <a:off x="4470020" y="339917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8" name="Oval 107">
            <a:extLst>
              <a:ext uri="{FF2B5EF4-FFF2-40B4-BE49-F238E27FC236}">
                <a16:creationId xmlns:a16="http://schemas.microsoft.com/office/drawing/2014/main" id="{485B6618-5AB0-4BB1-9A69-F85D86534A44}"/>
              </a:ext>
            </a:extLst>
          </p:cNvPr>
          <p:cNvSpPr/>
          <p:nvPr/>
        </p:nvSpPr>
        <p:spPr>
          <a:xfrm>
            <a:off x="3898929" y="338023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9" name="Oval 108">
            <a:extLst>
              <a:ext uri="{FF2B5EF4-FFF2-40B4-BE49-F238E27FC236}">
                <a16:creationId xmlns:a16="http://schemas.microsoft.com/office/drawing/2014/main" id="{992A1DFE-8BEA-4619-962D-508ABEAA82EA}"/>
              </a:ext>
            </a:extLst>
          </p:cNvPr>
          <p:cNvSpPr/>
          <p:nvPr/>
        </p:nvSpPr>
        <p:spPr>
          <a:xfrm>
            <a:off x="3899100" y="372857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0" name="Oval 109">
            <a:extLst>
              <a:ext uri="{FF2B5EF4-FFF2-40B4-BE49-F238E27FC236}">
                <a16:creationId xmlns:a16="http://schemas.microsoft.com/office/drawing/2014/main" id="{9C1A41C5-EEAD-4502-892C-8859FFDA9EDA}"/>
              </a:ext>
            </a:extLst>
          </p:cNvPr>
          <p:cNvSpPr/>
          <p:nvPr/>
        </p:nvSpPr>
        <p:spPr>
          <a:xfrm>
            <a:off x="3892158" y="351875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1" name="Oval 110">
            <a:extLst>
              <a:ext uri="{FF2B5EF4-FFF2-40B4-BE49-F238E27FC236}">
                <a16:creationId xmlns:a16="http://schemas.microsoft.com/office/drawing/2014/main" id="{6F40DE86-9CBE-4338-9B6E-E746C0ED976C}"/>
              </a:ext>
            </a:extLst>
          </p:cNvPr>
          <p:cNvSpPr/>
          <p:nvPr/>
        </p:nvSpPr>
        <p:spPr>
          <a:xfrm>
            <a:off x="3892158" y="359484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2" name="Oval 111">
            <a:extLst>
              <a:ext uri="{FF2B5EF4-FFF2-40B4-BE49-F238E27FC236}">
                <a16:creationId xmlns:a16="http://schemas.microsoft.com/office/drawing/2014/main" id="{8F54AEA2-25BE-4F75-BE32-81FC58C7E56F}"/>
              </a:ext>
            </a:extLst>
          </p:cNvPr>
          <p:cNvSpPr/>
          <p:nvPr/>
        </p:nvSpPr>
        <p:spPr>
          <a:xfrm>
            <a:off x="3866991" y="343587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3" name="Oval 112">
            <a:extLst>
              <a:ext uri="{FF2B5EF4-FFF2-40B4-BE49-F238E27FC236}">
                <a16:creationId xmlns:a16="http://schemas.microsoft.com/office/drawing/2014/main" id="{6FFCDD3A-6BA9-4489-85F6-186FEAA096E4}"/>
              </a:ext>
            </a:extLst>
          </p:cNvPr>
          <p:cNvSpPr/>
          <p:nvPr/>
        </p:nvSpPr>
        <p:spPr>
          <a:xfrm>
            <a:off x="4196324" y="351235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4" name="Oval 113">
            <a:extLst>
              <a:ext uri="{FF2B5EF4-FFF2-40B4-BE49-F238E27FC236}">
                <a16:creationId xmlns:a16="http://schemas.microsoft.com/office/drawing/2014/main" id="{8BA9C891-3372-41E0-B127-41CD4D80F65C}"/>
              </a:ext>
            </a:extLst>
          </p:cNvPr>
          <p:cNvSpPr/>
          <p:nvPr/>
        </p:nvSpPr>
        <p:spPr>
          <a:xfrm>
            <a:off x="4767503" y="351235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5" name="Oval 114">
            <a:extLst>
              <a:ext uri="{FF2B5EF4-FFF2-40B4-BE49-F238E27FC236}">
                <a16:creationId xmlns:a16="http://schemas.microsoft.com/office/drawing/2014/main" id="{D961741C-028C-4322-8EEC-00732BA1A274}"/>
              </a:ext>
            </a:extLst>
          </p:cNvPr>
          <p:cNvSpPr/>
          <p:nvPr/>
        </p:nvSpPr>
        <p:spPr>
          <a:xfrm>
            <a:off x="4463286" y="368449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6" name="Oval 115">
            <a:extLst>
              <a:ext uri="{FF2B5EF4-FFF2-40B4-BE49-F238E27FC236}">
                <a16:creationId xmlns:a16="http://schemas.microsoft.com/office/drawing/2014/main" id="{6BE1EB9D-381D-41DD-9594-3658F972C908}"/>
              </a:ext>
            </a:extLst>
          </p:cNvPr>
          <p:cNvSpPr/>
          <p:nvPr/>
        </p:nvSpPr>
        <p:spPr>
          <a:xfrm>
            <a:off x="4203172" y="362730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7" name="Oval 116">
            <a:extLst>
              <a:ext uri="{FF2B5EF4-FFF2-40B4-BE49-F238E27FC236}">
                <a16:creationId xmlns:a16="http://schemas.microsoft.com/office/drawing/2014/main" id="{97C01B4B-A0AF-40B0-BEFD-1B3227E95B23}"/>
              </a:ext>
            </a:extLst>
          </p:cNvPr>
          <p:cNvSpPr/>
          <p:nvPr/>
        </p:nvSpPr>
        <p:spPr>
          <a:xfrm>
            <a:off x="4774201" y="360101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8" name="Oval 117">
            <a:extLst>
              <a:ext uri="{FF2B5EF4-FFF2-40B4-BE49-F238E27FC236}">
                <a16:creationId xmlns:a16="http://schemas.microsoft.com/office/drawing/2014/main" id="{36EE3AEC-BAD5-46E8-A006-C7598F8496AC}"/>
              </a:ext>
            </a:extLst>
          </p:cNvPr>
          <p:cNvSpPr/>
          <p:nvPr/>
        </p:nvSpPr>
        <p:spPr>
          <a:xfrm>
            <a:off x="4470020" y="3557109"/>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9" name="Oval 118">
            <a:extLst>
              <a:ext uri="{FF2B5EF4-FFF2-40B4-BE49-F238E27FC236}">
                <a16:creationId xmlns:a16="http://schemas.microsoft.com/office/drawing/2014/main" id="{427F9F41-3078-4672-994D-D42B401E4FEF}"/>
              </a:ext>
            </a:extLst>
          </p:cNvPr>
          <p:cNvSpPr/>
          <p:nvPr/>
        </p:nvSpPr>
        <p:spPr>
          <a:xfrm>
            <a:off x="4165506" y="375332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1" name="Oval 120">
            <a:extLst>
              <a:ext uri="{FF2B5EF4-FFF2-40B4-BE49-F238E27FC236}">
                <a16:creationId xmlns:a16="http://schemas.microsoft.com/office/drawing/2014/main" id="{9384CF28-1E79-40D1-A6BA-77C09C18D8C6}"/>
              </a:ext>
            </a:extLst>
          </p:cNvPr>
          <p:cNvSpPr/>
          <p:nvPr/>
        </p:nvSpPr>
        <p:spPr>
          <a:xfrm>
            <a:off x="4183616" y="341062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2" name="Oval 121">
            <a:extLst>
              <a:ext uri="{FF2B5EF4-FFF2-40B4-BE49-F238E27FC236}">
                <a16:creationId xmlns:a16="http://schemas.microsoft.com/office/drawing/2014/main" id="{F0EF41FA-02F8-4C98-B6AF-DB6A0CEC35E6}"/>
              </a:ext>
            </a:extLst>
          </p:cNvPr>
          <p:cNvSpPr/>
          <p:nvPr/>
        </p:nvSpPr>
        <p:spPr>
          <a:xfrm>
            <a:off x="4184887" y="3683183"/>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3" name="Oval 122">
            <a:extLst>
              <a:ext uri="{FF2B5EF4-FFF2-40B4-BE49-F238E27FC236}">
                <a16:creationId xmlns:a16="http://schemas.microsoft.com/office/drawing/2014/main" id="{E456A6CF-45CA-42AA-9ECF-2C5B64A11205}"/>
              </a:ext>
            </a:extLst>
          </p:cNvPr>
          <p:cNvSpPr/>
          <p:nvPr/>
        </p:nvSpPr>
        <p:spPr>
          <a:xfrm>
            <a:off x="4755576" y="373529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24" name="Group 123">
            <a:extLst>
              <a:ext uri="{FF2B5EF4-FFF2-40B4-BE49-F238E27FC236}">
                <a16:creationId xmlns:a16="http://schemas.microsoft.com/office/drawing/2014/main" id="{48908532-528C-44F6-A03C-51B621874E4D}"/>
              </a:ext>
            </a:extLst>
          </p:cNvPr>
          <p:cNvGrpSpPr/>
          <p:nvPr/>
        </p:nvGrpSpPr>
        <p:grpSpPr>
          <a:xfrm>
            <a:off x="3887092" y="2322102"/>
            <a:ext cx="1188720" cy="49231"/>
            <a:chOff x="9712259" y="2628181"/>
            <a:chExt cx="961211" cy="49231"/>
          </a:xfrm>
        </p:grpSpPr>
        <p:cxnSp>
          <p:nvCxnSpPr>
            <p:cNvPr id="125" name="Straight Connector 124">
              <a:extLst>
                <a:ext uri="{FF2B5EF4-FFF2-40B4-BE49-F238E27FC236}">
                  <a16:creationId xmlns:a16="http://schemas.microsoft.com/office/drawing/2014/main" id="{9C2CB0A3-CF27-41E9-B30A-F4DB163110B2}"/>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0265181-1558-4FD0-8A7F-15ACE2842A85}"/>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C99E0EC-7D27-4BB5-8E00-86222DE5514D}"/>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9B2F79C4-CFEF-4451-A9A1-56F22C6AFE0F}"/>
              </a:ext>
            </a:extLst>
          </p:cNvPr>
          <p:cNvGrpSpPr/>
          <p:nvPr/>
        </p:nvGrpSpPr>
        <p:grpSpPr>
          <a:xfrm>
            <a:off x="3887092" y="2482506"/>
            <a:ext cx="914400" cy="49231"/>
            <a:chOff x="9712259" y="2628181"/>
            <a:chExt cx="961211" cy="49231"/>
          </a:xfrm>
        </p:grpSpPr>
        <p:cxnSp>
          <p:nvCxnSpPr>
            <p:cNvPr id="129" name="Straight Connector 128">
              <a:extLst>
                <a:ext uri="{FF2B5EF4-FFF2-40B4-BE49-F238E27FC236}">
                  <a16:creationId xmlns:a16="http://schemas.microsoft.com/office/drawing/2014/main" id="{03B5A78C-69A8-4D91-9A6C-AC1F84274F5C}"/>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79ADC00-3ECF-4856-8136-681697FE5398}"/>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F5CD60B-242A-45D2-A266-4EAA9A042F39}"/>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76FCB42A-69E6-4085-9AD9-E6ADEA34AEB0}"/>
              </a:ext>
            </a:extLst>
          </p:cNvPr>
          <p:cNvGrpSpPr/>
          <p:nvPr/>
        </p:nvGrpSpPr>
        <p:grpSpPr>
          <a:xfrm>
            <a:off x="3884520" y="2660771"/>
            <a:ext cx="640080" cy="49832"/>
            <a:chOff x="9712259" y="2624318"/>
            <a:chExt cx="961211" cy="49832"/>
          </a:xfrm>
        </p:grpSpPr>
        <p:cxnSp>
          <p:nvCxnSpPr>
            <p:cNvPr id="133" name="Straight Connector 132">
              <a:extLst>
                <a:ext uri="{FF2B5EF4-FFF2-40B4-BE49-F238E27FC236}">
                  <a16:creationId xmlns:a16="http://schemas.microsoft.com/office/drawing/2014/main" id="{CF37470E-B6A9-4084-B838-FBF1F7328193}"/>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D02E272-27EE-4B23-9C5A-4E2D8CF7CFFD}"/>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985D589-ACCE-4743-8523-E5209A6F1F43}"/>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AB442F7-FC1D-46E5-8616-13FDCB1A74E5}"/>
              </a:ext>
            </a:extLst>
          </p:cNvPr>
          <p:cNvSpPr txBox="1"/>
          <p:nvPr/>
        </p:nvSpPr>
        <p:spPr>
          <a:xfrm>
            <a:off x="4126623" y="2117499"/>
            <a:ext cx="768615" cy="246221"/>
          </a:xfrm>
          <a:prstGeom prst="rect">
            <a:avLst/>
          </a:prstGeom>
          <a:noFill/>
        </p:spPr>
        <p:txBody>
          <a:bodyPr wrap="square" rtlCol="0">
            <a:spAutoFit/>
          </a:bodyPr>
          <a:lstStyle/>
          <a:p>
            <a:pPr algn="ctr" rtl="0"/>
            <a:r>
              <a:rPr lang="pl" sz="1000" b="0" i="0" u="none" baseline="0"/>
              <a:t>p=0,0078</a:t>
            </a:r>
          </a:p>
        </p:txBody>
      </p:sp>
      <p:sp>
        <p:nvSpPr>
          <p:cNvPr id="136" name="TextBox 135">
            <a:extLst>
              <a:ext uri="{FF2B5EF4-FFF2-40B4-BE49-F238E27FC236}">
                <a16:creationId xmlns:a16="http://schemas.microsoft.com/office/drawing/2014/main" id="{018B4584-C112-4C2B-99C8-74B592EAD821}"/>
              </a:ext>
            </a:extLst>
          </p:cNvPr>
          <p:cNvSpPr txBox="1"/>
          <p:nvPr/>
        </p:nvSpPr>
        <p:spPr>
          <a:xfrm>
            <a:off x="3971919" y="2284883"/>
            <a:ext cx="768615" cy="246221"/>
          </a:xfrm>
          <a:prstGeom prst="rect">
            <a:avLst/>
          </a:prstGeom>
          <a:noFill/>
        </p:spPr>
        <p:txBody>
          <a:bodyPr wrap="square" rtlCol="0">
            <a:spAutoFit/>
          </a:bodyPr>
          <a:lstStyle/>
          <a:p>
            <a:pPr algn="ctr" rtl="0"/>
            <a:r>
              <a:rPr lang="pl" sz="1000" b="0" i="0" u="none" baseline="0"/>
              <a:t>p=0,0117</a:t>
            </a:r>
          </a:p>
        </p:txBody>
      </p:sp>
      <p:sp>
        <p:nvSpPr>
          <p:cNvPr id="137" name="TextBox 136">
            <a:extLst>
              <a:ext uri="{FF2B5EF4-FFF2-40B4-BE49-F238E27FC236}">
                <a16:creationId xmlns:a16="http://schemas.microsoft.com/office/drawing/2014/main" id="{67D359FD-7A6F-459D-98A7-C674EBB08BB9}"/>
              </a:ext>
            </a:extLst>
          </p:cNvPr>
          <p:cNvSpPr txBox="1"/>
          <p:nvPr/>
        </p:nvSpPr>
        <p:spPr>
          <a:xfrm>
            <a:off x="3835884" y="2461228"/>
            <a:ext cx="768615" cy="246221"/>
          </a:xfrm>
          <a:prstGeom prst="rect">
            <a:avLst/>
          </a:prstGeom>
          <a:noFill/>
        </p:spPr>
        <p:txBody>
          <a:bodyPr wrap="square" rtlCol="0">
            <a:spAutoFit/>
          </a:bodyPr>
          <a:lstStyle/>
          <a:p>
            <a:pPr algn="ctr" rtl="0"/>
            <a:r>
              <a:rPr lang="pl" sz="1000" b="0" i="0" u="none" baseline="0"/>
              <a:t>p=0,0156</a:t>
            </a:r>
          </a:p>
        </p:txBody>
      </p:sp>
      <p:grpSp>
        <p:nvGrpSpPr>
          <p:cNvPr id="138" name="Group 137">
            <a:extLst>
              <a:ext uri="{FF2B5EF4-FFF2-40B4-BE49-F238E27FC236}">
                <a16:creationId xmlns:a16="http://schemas.microsoft.com/office/drawing/2014/main" id="{22F7F63E-55E9-4666-83E9-897E97A70FE3}"/>
              </a:ext>
            </a:extLst>
          </p:cNvPr>
          <p:cNvGrpSpPr/>
          <p:nvPr/>
        </p:nvGrpSpPr>
        <p:grpSpPr>
          <a:xfrm>
            <a:off x="3876614" y="2806085"/>
            <a:ext cx="365760" cy="49231"/>
            <a:chOff x="9712259" y="2628181"/>
            <a:chExt cx="961211" cy="49231"/>
          </a:xfrm>
        </p:grpSpPr>
        <p:cxnSp>
          <p:nvCxnSpPr>
            <p:cNvPr id="139" name="Straight Connector 138">
              <a:extLst>
                <a:ext uri="{FF2B5EF4-FFF2-40B4-BE49-F238E27FC236}">
                  <a16:creationId xmlns:a16="http://schemas.microsoft.com/office/drawing/2014/main" id="{73E84272-3DA2-4340-A8C4-73E45560B188}"/>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C258936-0DF3-4BC8-BC2E-887B28F3EC07}"/>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0C68F97-4254-4B02-97AA-858C95BD1074}"/>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08F8745F-B5B6-4833-A22F-4ABD0DEB51FC}"/>
              </a:ext>
            </a:extLst>
          </p:cNvPr>
          <p:cNvSpPr txBox="1"/>
          <p:nvPr/>
        </p:nvSpPr>
        <p:spPr>
          <a:xfrm>
            <a:off x="3807999" y="2615814"/>
            <a:ext cx="768615" cy="246221"/>
          </a:xfrm>
          <a:prstGeom prst="rect">
            <a:avLst/>
          </a:prstGeom>
          <a:noFill/>
        </p:spPr>
        <p:txBody>
          <a:bodyPr wrap="square" rtlCol="0">
            <a:spAutoFit/>
          </a:bodyPr>
          <a:lstStyle/>
          <a:p>
            <a:pPr algn="ctr" rtl="0"/>
            <a:r>
              <a:rPr lang="pl" sz="1000" b="0" i="0" u="none" baseline="0"/>
              <a:t>p=0,0195</a:t>
            </a:r>
          </a:p>
        </p:txBody>
      </p:sp>
      <p:grpSp>
        <p:nvGrpSpPr>
          <p:cNvPr id="146" name="Group 145">
            <a:extLst>
              <a:ext uri="{FF2B5EF4-FFF2-40B4-BE49-F238E27FC236}">
                <a16:creationId xmlns:a16="http://schemas.microsoft.com/office/drawing/2014/main" id="{34A75DBF-FB07-4275-B7B3-F7F7DBBF95F4}"/>
              </a:ext>
            </a:extLst>
          </p:cNvPr>
          <p:cNvGrpSpPr/>
          <p:nvPr/>
        </p:nvGrpSpPr>
        <p:grpSpPr>
          <a:xfrm>
            <a:off x="7758055" y="1907988"/>
            <a:ext cx="1927265" cy="2443859"/>
            <a:chOff x="9163677" y="1594130"/>
            <a:chExt cx="6364229" cy="3373699"/>
          </a:xfrm>
        </p:grpSpPr>
        <p:graphicFrame>
          <p:nvGraphicFramePr>
            <p:cNvPr id="147" name="Chart 146">
              <a:extLst>
                <a:ext uri="{FF2B5EF4-FFF2-40B4-BE49-F238E27FC236}">
                  <a16:creationId xmlns:a16="http://schemas.microsoft.com/office/drawing/2014/main" id="{931691AB-76AC-4ABA-8D0D-2665CDA090AB}"/>
                </a:ext>
              </a:extLst>
            </p:cNvPr>
            <p:cNvGraphicFramePr/>
            <p:nvPr>
              <p:extLst>
                <p:ext uri="{D42A27DB-BD31-4B8C-83A1-F6EECF244321}">
                  <p14:modId xmlns:p14="http://schemas.microsoft.com/office/powerpoint/2010/main" val="3628663607"/>
                </p:ext>
              </p:extLst>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10"/>
            </a:graphicData>
          </a:graphic>
        </p:graphicFrame>
        <p:sp>
          <p:nvSpPr>
            <p:cNvPr id="148" name="TextBox 27">
              <a:extLst>
                <a:ext uri="{FF2B5EF4-FFF2-40B4-BE49-F238E27FC236}">
                  <a16:creationId xmlns:a16="http://schemas.microsoft.com/office/drawing/2014/main" id="{9289DACC-F191-415E-BA5A-6D461E3861C9}"/>
                </a:ext>
              </a:extLst>
            </p:cNvPr>
            <p:cNvSpPr txBox="1"/>
            <p:nvPr/>
          </p:nvSpPr>
          <p:spPr>
            <a:xfrm>
              <a:off x="9163677" y="2316673"/>
              <a:ext cx="1168793"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AQLQ</a:t>
              </a:r>
            </a:p>
          </p:txBody>
        </p:sp>
      </p:grpSp>
      <p:sp>
        <p:nvSpPr>
          <p:cNvPr id="39" name="Freeform: Shape 38">
            <a:extLst>
              <a:ext uri="{FF2B5EF4-FFF2-40B4-BE49-F238E27FC236}">
                <a16:creationId xmlns:a16="http://schemas.microsoft.com/office/drawing/2014/main" id="{7F29709F-9704-4414-9CB0-F26580984751}"/>
              </a:ext>
            </a:extLst>
          </p:cNvPr>
          <p:cNvSpPr/>
          <p:nvPr/>
        </p:nvSpPr>
        <p:spPr>
          <a:xfrm>
            <a:off x="8366652" y="2605741"/>
            <a:ext cx="1225176" cy="286871"/>
          </a:xfrm>
          <a:custGeom>
            <a:avLst/>
            <a:gdLst>
              <a:gd name="connsiteX0" fmla="*/ 1225176 w 1225176"/>
              <a:gd name="connsiteY0" fmla="*/ 286871 h 286871"/>
              <a:gd name="connsiteX1" fmla="*/ 920376 w 1225176"/>
              <a:gd name="connsiteY1" fmla="*/ 251012 h 286871"/>
              <a:gd name="connsiteX2" fmla="*/ 621553 w 1225176"/>
              <a:gd name="connsiteY2" fmla="*/ 77694 h 286871"/>
              <a:gd name="connsiteX3" fmla="*/ 328706 w 1225176"/>
              <a:gd name="connsiteY3" fmla="*/ 0 h 286871"/>
              <a:gd name="connsiteX4" fmla="*/ 0 w 1225176"/>
              <a:gd name="connsiteY4" fmla="*/ 89647 h 286871"/>
              <a:gd name="connsiteX5" fmla="*/ 0 w 1225176"/>
              <a:gd name="connsiteY5" fmla="*/ 89647 h 28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176" h="286871">
                <a:moveTo>
                  <a:pt x="1225176" y="286871"/>
                </a:moveTo>
                <a:lnTo>
                  <a:pt x="920376" y="251012"/>
                </a:lnTo>
                <a:lnTo>
                  <a:pt x="621553" y="77694"/>
                </a:lnTo>
                <a:lnTo>
                  <a:pt x="328706" y="0"/>
                </a:lnTo>
                <a:lnTo>
                  <a:pt x="0" y="89647"/>
                </a:lnTo>
                <a:lnTo>
                  <a:pt x="0" y="8964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 name="Freeform: Shape 39">
            <a:extLst>
              <a:ext uri="{FF2B5EF4-FFF2-40B4-BE49-F238E27FC236}">
                <a16:creationId xmlns:a16="http://schemas.microsoft.com/office/drawing/2014/main" id="{549C7488-0B93-415D-9400-136693CD070C}"/>
              </a:ext>
            </a:extLst>
          </p:cNvPr>
          <p:cNvSpPr/>
          <p:nvPr/>
        </p:nvSpPr>
        <p:spPr>
          <a:xfrm>
            <a:off x="8366652" y="2486212"/>
            <a:ext cx="1219200" cy="382494"/>
          </a:xfrm>
          <a:custGeom>
            <a:avLst/>
            <a:gdLst>
              <a:gd name="connsiteX0" fmla="*/ 0 w 1219200"/>
              <a:gd name="connsiteY0" fmla="*/ 346635 h 382494"/>
              <a:gd name="connsiteX1" fmla="*/ 328706 w 1219200"/>
              <a:gd name="connsiteY1" fmla="*/ 382494 h 382494"/>
              <a:gd name="connsiteX2" fmla="*/ 621553 w 1219200"/>
              <a:gd name="connsiteY2" fmla="*/ 197223 h 382494"/>
              <a:gd name="connsiteX3" fmla="*/ 914400 w 1219200"/>
              <a:gd name="connsiteY3" fmla="*/ 23906 h 382494"/>
              <a:gd name="connsiteX4" fmla="*/ 1219200 w 1219200"/>
              <a:gd name="connsiteY4" fmla="*/ 0 h 38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382494">
                <a:moveTo>
                  <a:pt x="0" y="346635"/>
                </a:moveTo>
                <a:lnTo>
                  <a:pt x="328706" y="382494"/>
                </a:lnTo>
                <a:lnTo>
                  <a:pt x="621553" y="197223"/>
                </a:lnTo>
                <a:lnTo>
                  <a:pt x="914400" y="23906"/>
                </a:lnTo>
                <a:lnTo>
                  <a:pt x="121920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 name="Freeform: Shape 40">
            <a:extLst>
              <a:ext uri="{FF2B5EF4-FFF2-40B4-BE49-F238E27FC236}">
                <a16:creationId xmlns:a16="http://schemas.microsoft.com/office/drawing/2014/main" id="{6522DE41-7488-439B-A314-CDFB6CC01EFB}"/>
              </a:ext>
            </a:extLst>
          </p:cNvPr>
          <p:cNvSpPr/>
          <p:nvPr/>
        </p:nvSpPr>
        <p:spPr>
          <a:xfrm>
            <a:off x="8366652" y="2498165"/>
            <a:ext cx="1237129" cy="388470"/>
          </a:xfrm>
          <a:custGeom>
            <a:avLst/>
            <a:gdLst>
              <a:gd name="connsiteX0" fmla="*/ 0 w 1237129"/>
              <a:gd name="connsiteY0" fmla="*/ 388470 h 388470"/>
              <a:gd name="connsiteX1" fmla="*/ 322729 w 1237129"/>
              <a:gd name="connsiteY1" fmla="*/ 89647 h 388470"/>
              <a:gd name="connsiteX2" fmla="*/ 633506 w 1237129"/>
              <a:gd name="connsiteY2" fmla="*/ 143435 h 388470"/>
              <a:gd name="connsiteX3" fmla="*/ 926353 w 1237129"/>
              <a:gd name="connsiteY3" fmla="*/ 101600 h 388470"/>
              <a:gd name="connsiteX4" fmla="*/ 1237129 w 1237129"/>
              <a:gd name="connsiteY4" fmla="*/ 0 h 388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129" h="388470">
                <a:moveTo>
                  <a:pt x="0" y="388470"/>
                </a:moveTo>
                <a:lnTo>
                  <a:pt x="322729" y="89647"/>
                </a:lnTo>
                <a:lnTo>
                  <a:pt x="633506" y="143435"/>
                </a:lnTo>
                <a:lnTo>
                  <a:pt x="926353" y="101600"/>
                </a:lnTo>
                <a:lnTo>
                  <a:pt x="1237129"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 name="Freeform: Shape 41">
            <a:extLst>
              <a:ext uri="{FF2B5EF4-FFF2-40B4-BE49-F238E27FC236}">
                <a16:creationId xmlns:a16="http://schemas.microsoft.com/office/drawing/2014/main" id="{F0A2DE18-9C9D-4891-B3DD-B57824364A14}"/>
              </a:ext>
            </a:extLst>
          </p:cNvPr>
          <p:cNvSpPr/>
          <p:nvPr/>
        </p:nvSpPr>
        <p:spPr>
          <a:xfrm>
            <a:off x="8366652" y="2569882"/>
            <a:ext cx="1219200" cy="286871"/>
          </a:xfrm>
          <a:custGeom>
            <a:avLst/>
            <a:gdLst>
              <a:gd name="connsiteX0" fmla="*/ 1219200 w 1219200"/>
              <a:gd name="connsiteY0" fmla="*/ 47812 h 286871"/>
              <a:gd name="connsiteX1" fmla="*/ 902447 w 1219200"/>
              <a:gd name="connsiteY1" fmla="*/ 0 h 286871"/>
              <a:gd name="connsiteX2" fmla="*/ 603624 w 1219200"/>
              <a:gd name="connsiteY2" fmla="*/ 0 h 286871"/>
              <a:gd name="connsiteX3" fmla="*/ 304800 w 1219200"/>
              <a:gd name="connsiteY3" fmla="*/ 286871 h 286871"/>
              <a:gd name="connsiteX4" fmla="*/ 0 w 1219200"/>
              <a:gd name="connsiteY4" fmla="*/ 268942 h 28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286871">
                <a:moveTo>
                  <a:pt x="1219200" y="47812"/>
                </a:moveTo>
                <a:lnTo>
                  <a:pt x="902447" y="0"/>
                </a:lnTo>
                <a:lnTo>
                  <a:pt x="603624" y="0"/>
                </a:lnTo>
                <a:lnTo>
                  <a:pt x="304800" y="286871"/>
                </a:lnTo>
                <a:lnTo>
                  <a:pt x="0" y="26894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3" name="Freeform: Shape 42">
            <a:extLst>
              <a:ext uri="{FF2B5EF4-FFF2-40B4-BE49-F238E27FC236}">
                <a16:creationId xmlns:a16="http://schemas.microsoft.com/office/drawing/2014/main" id="{544DE757-1445-4DA9-B2AC-D96D56C07B4E}"/>
              </a:ext>
            </a:extLst>
          </p:cNvPr>
          <p:cNvSpPr/>
          <p:nvPr/>
        </p:nvSpPr>
        <p:spPr>
          <a:xfrm>
            <a:off x="8336770" y="2283012"/>
            <a:ext cx="1249082" cy="47812"/>
          </a:xfrm>
          <a:custGeom>
            <a:avLst/>
            <a:gdLst>
              <a:gd name="connsiteX0" fmla="*/ 0 w 1249082"/>
              <a:gd name="connsiteY0" fmla="*/ 47812 h 47812"/>
              <a:gd name="connsiteX1" fmla="*/ 334682 w 1249082"/>
              <a:gd name="connsiteY1" fmla="*/ 11953 h 47812"/>
              <a:gd name="connsiteX2" fmla="*/ 645458 w 1249082"/>
              <a:gd name="connsiteY2" fmla="*/ 11953 h 47812"/>
              <a:gd name="connsiteX3" fmla="*/ 968188 w 1249082"/>
              <a:gd name="connsiteY3" fmla="*/ 5976 h 47812"/>
              <a:gd name="connsiteX4" fmla="*/ 1249082 w 1249082"/>
              <a:gd name="connsiteY4" fmla="*/ 0 h 4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082" h="47812">
                <a:moveTo>
                  <a:pt x="0" y="47812"/>
                </a:moveTo>
                <a:lnTo>
                  <a:pt x="334682" y="11953"/>
                </a:lnTo>
                <a:lnTo>
                  <a:pt x="645458" y="11953"/>
                </a:lnTo>
                <a:lnTo>
                  <a:pt x="968188" y="5976"/>
                </a:lnTo>
                <a:lnTo>
                  <a:pt x="1249082"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4" name="Freeform: Shape 43">
            <a:extLst>
              <a:ext uri="{FF2B5EF4-FFF2-40B4-BE49-F238E27FC236}">
                <a16:creationId xmlns:a16="http://schemas.microsoft.com/office/drawing/2014/main" id="{416A95DC-7BEE-4F6C-97B8-CD5D3B52278F}"/>
              </a:ext>
            </a:extLst>
          </p:cNvPr>
          <p:cNvSpPr/>
          <p:nvPr/>
        </p:nvSpPr>
        <p:spPr>
          <a:xfrm>
            <a:off x="8378605" y="2324847"/>
            <a:ext cx="1201271" cy="95624"/>
          </a:xfrm>
          <a:custGeom>
            <a:avLst/>
            <a:gdLst>
              <a:gd name="connsiteX0" fmla="*/ 0 w 1201271"/>
              <a:gd name="connsiteY0" fmla="*/ 95624 h 95624"/>
              <a:gd name="connsiteX1" fmla="*/ 304800 w 1201271"/>
              <a:gd name="connsiteY1" fmla="*/ 0 h 95624"/>
              <a:gd name="connsiteX2" fmla="*/ 543859 w 1201271"/>
              <a:gd name="connsiteY2" fmla="*/ 35859 h 95624"/>
              <a:gd name="connsiteX3" fmla="*/ 896471 w 1201271"/>
              <a:gd name="connsiteY3" fmla="*/ 89647 h 95624"/>
              <a:gd name="connsiteX4" fmla="*/ 1201271 w 1201271"/>
              <a:gd name="connsiteY4" fmla="*/ 5977 h 9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271" h="95624">
                <a:moveTo>
                  <a:pt x="0" y="95624"/>
                </a:moveTo>
                <a:lnTo>
                  <a:pt x="304800" y="0"/>
                </a:lnTo>
                <a:lnTo>
                  <a:pt x="543859" y="35859"/>
                </a:lnTo>
                <a:lnTo>
                  <a:pt x="896471" y="89647"/>
                </a:lnTo>
                <a:lnTo>
                  <a:pt x="1201271" y="59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8" name="Freeform: Shape 47">
            <a:extLst>
              <a:ext uri="{FF2B5EF4-FFF2-40B4-BE49-F238E27FC236}">
                <a16:creationId xmlns:a16="http://schemas.microsoft.com/office/drawing/2014/main" id="{E78E269F-4AA8-49AE-8364-0C1FE4977E20}"/>
              </a:ext>
            </a:extLst>
          </p:cNvPr>
          <p:cNvSpPr/>
          <p:nvPr/>
        </p:nvSpPr>
        <p:spPr>
          <a:xfrm>
            <a:off x="8366652" y="2283012"/>
            <a:ext cx="1225176" cy="358588"/>
          </a:xfrm>
          <a:custGeom>
            <a:avLst/>
            <a:gdLst>
              <a:gd name="connsiteX0" fmla="*/ 0 w 1225176"/>
              <a:gd name="connsiteY0" fmla="*/ 292847 h 358588"/>
              <a:gd name="connsiteX1" fmla="*/ 340659 w 1225176"/>
              <a:gd name="connsiteY1" fmla="*/ 233082 h 358588"/>
              <a:gd name="connsiteX2" fmla="*/ 639482 w 1225176"/>
              <a:gd name="connsiteY2" fmla="*/ 101600 h 358588"/>
              <a:gd name="connsiteX3" fmla="*/ 926353 w 1225176"/>
              <a:gd name="connsiteY3" fmla="*/ 0 h 358588"/>
              <a:gd name="connsiteX4" fmla="*/ 1225176 w 1225176"/>
              <a:gd name="connsiteY4" fmla="*/ 358588 h 35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76" h="358588">
                <a:moveTo>
                  <a:pt x="0" y="292847"/>
                </a:moveTo>
                <a:lnTo>
                  <a:pt x="340659" y="233082"/>
                </a:lnTo>
                <a:lnTo>
                  <a:pt x="639482" y="101600"/>
                </a:lnTo>
                <a:lnTo>
                  <a:pt x="926353" y="0"/>
                </a:lnTo>
                <a:lnTo>
                  <a:pt x="1225176" y="35858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9" name="Freeform: Shape 48">
            <a:extLst>
              <a:ext uri="{FF2B5EF4-FFF2-40B4-BE49-F238E27FC236}">
                <a16:creationId xmlns:a16="http://schemas.microsoft.com/office/drawing/2014/main" id="{C1A798CA-19D2-4E08-B60D-4CDC689976A8}"/>
              </a:ext>
            </a:extLst>
          </p:cNvPr>
          <p:cNvSpPr/>
          <p:nvPr/>
        </p:nvSpPr>
        <p:spPr>
          <a:xfrm>
            <a:off x="8360676" y="2283012"/>
            <a:ext cx="1219200" cy="364564"/>
          </a:xfrm>
          <a:custGeom>
            <a:avLst/>
            <a:gdLst>
              <a:gd name="connsiteX0" fmla="*/ 0 w 1219200"/>
              <a:gd name="connsiteY0" fmla="*/ 364564 h 364564"/>
              <a:gd name="connsiteX1" fmla="*/ 328705 w 1219200"/>
              <a:gd name="connsiteY1" fmla="*/ 0 h 364564"/>
              <a:gd name="connsiteX2" fmla="*/ 603623 w 1219200"/>
              <a:gd name="connsiteY2" fmla="*/ 65741 h 364564"/>
              <a:gd name="connsiteX3" fmla="*/ 878541 w 1219200"/>
              <a:gd name="connsiteY3" fmla="*/ 17929 h 364564"/>
              <a:gd name="connsiteX4" fmla="*/ 1219200 w 1219200"/>
              <a:gd name="connsiteY4" fmla="*/ 77694 h 364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364564">
                <a:moveTo>
                  <a:pt x="0" y="364564"/>
                </a:moveTo>
                <a:lnTo>
                  <a:pt x="328705" y="0"/>
                </a:lnTo>
                <a:lnTo>
                  <a:pt x="603623" y="65741"/>
                </a:lnTo>
                <a:lnTo>
                  <a:pt x="878541" y="17929"/>
                </a:lnTo>
                <a:lnTo>
                  <a:pt x="1219200" y="7769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0" name="Freeform: Shape 49">
            <a:extLst>
              <a:ext uri="{FF2B5EF4-FFF2-40B4-BE49-F238E27FC236}">
                <a16:creationId xmlns:a16="http://schemas.microsoft.com/office/drawing/2014/main" id="{2A4AE465-BECD-4D80-BF33-3D98E8DB7B8B}"/>
              </a:ext>
            </a:extLst>
          </p:cNvPr>
          <p:cNvSpPr/>
          <p:nvPr/>
        </p:nvSpPr>
        <p:spPr>
          <a:xfrm>
            <a:off x="8360676" y="2300941"/>
            <a:ext cx="1231152" cy="346635"/>
          </a:xfrm>
          <a:custGeom>
            <a:avLst/>
            <a:gdLst>
              <a:gd name="connsiteX0" fmla="*/ 0 w 1231152"/>
              <a:gd name="connsiteY0" fmla="*/ 346635 h 346635"/>
              <a:gd name="connsiteX1" fmla="*/ 197223 w 1231152"/>
              <a:gd name="connsiteY1" fmla="*/ 221130 h 346635"/>
              <a:gd name="connsiteX2" fmla="*/ 310776 w 1231152"/>
              <a:gd name="connsiteY2" fmla="*/ 125506 h 346635"/>
              <a:gd name="connsiteX3" fmla="*/ 615576 w 1231152"/>
              <a:gd name="connsiteY3" fmla="*/ 0 h 346635"/>
              <a:gd name="connsiteX4" fmla="*/ 926352 w 1231152"/>
              <a:gd name="connsiteY4" fmla="*/ 17930 h 346635"/>
              <a:gd name="connsiteX5" fmla="*/ 1231152 w 1231152"/>
              <a:gd name="connsiteY5" fmla="*/ 23906 h 34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152" h="346635">
                <a:moveTo>
                  <a:pt x="0" y="346635"/>
                </a:moveTo>
                <a:lnTo>
                  <a:pt x="197223" y="221130"/>
                </a:lnTo>
                <a:lnTo>
                  <a:pt x="310776" y="125506"/>
                </a:lnTo>
                <a:lnTo>
                  <a:pt x="615576" y="0"/>
                </a:lnTo>
                <a:lnTo>
                  <a:pt x="926352" y="17930"/>
                </a:lnTo>
                <a:lnTo>
                  <a:pt x="1231152" y="2390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 name="Freeform: Shape 50">
            <a:extLst>
              <a:ext uri="{FF2B5EF4-FFF2-40B4-BE49-F238E27FC236}">
                <a16:creationId xmlns:a16="http://schemas.microsoft.com/office/drawing/2014/main" id="{33914E6D-A20D-4919-A448-3F9B953EB0EE}"/>
              </a:ext>
            </a:extLst>
          </p:cNvPr>
          <p:cNvSpPr/>
          <p:nvPr/>
        </p:nvSpPr>
        <p:spPr>
          <a:xfrm>
            <a:off x="8372628" y="2324847"/>
            <a:ext cx="1213224" cy="376518"/>
          </a:xfrm>
          <a:custGeom>
            <a:avLst/>
            <a:gdLst>
              <a:gd name="connsiteX0" fmla="*/ 0 w 1213224"/>
              <a:gd name="connsiteY0" fmla="*/ 376518 h 376518"/>
              <a:gd name="connsiteX1" fmla="*/ 233083 w 1213224"/>
              <a:gd name="connsiteY1" fmla="*/ 215153 h 376518"/>
              <a:gd name="connsiteX2" fmla="*/ 310777 w 1213224"/>
              <a:gd name="connsiteY2" fmla="*/ 149412 h 376518"/>
              <a:gd name="connsiteX3" fmla="*/ 609600 w 1213224"/>
              <a:gd name="connsiteY3" fmla="*/ 5977 h 376518"/>
              <a:gd name="connsiteX4" fmla="*/ 920377 w 1213224"/>
              <a:gd name="connsiteY4" fmla="*/ 0 h 376518"/>
              <a:gd name="connsiteX5" fmla="*/ 1213224 w 1213224"/>
              <a:gd name="connsiteY5" fmla="*/ 35859 h 376518"/>
              <a:gd name="connsiteX6" fmla="*/ 1213224 w 1213224"/>
              <a:gd name="connsiteY6" fmla="*/ 35859 h 37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224" h="376518">
                <a:moveTo>
                  <a:pt x="0" y="376518"/>
                </a:moveTo>
                <a:lnTo>
                  <a:pt x="233083" y="215153"/>
                </a:lnTo>
                <a:lnTo>
                  <a:pt x="310777" y="149412"/>
                </a:lnTo>
                <a:lnTo>
                  <a:pt x="609600" y="5977"/>
                </a:lnTo>
                <a:lnTo>
                  <a:pt x="920377" y="0"/>
                </a:lnTo>
                <a:lnTo>
                  <a:pt x="1213224" y="35859"/>
                </a:lnTo>
                <a:lnTo>
                  <a:pt x="1213224" y="3585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 name="Freeform: Shape 51">
            <a:extLst>
              <a:ext uri="{FF2B5EF4-FFF2-40B4-BE49-F238E27FC236}">
                <a16:creationId xmlns:a16="http://schemas.microsoft.com/office/drawing/2014/main" id="{9886FA68-F213-4227-8F94-C85541D2C85C}"/>
              </a:ext>
            </a:extLst>
          </p:cNvPr>
          <p:cNvSpPr/>
          <p:nvPr/>
        </p:nvSpPr>
        <p:spPr>
          <a:xfrm>
            <a:off x="10482323" y="2354729"/>
            <a:ext cx="1249082" cy="197224"/>
          </a:xfrm>
          <a:custGeom>
            <a:avLst/>
            <a:gdLst>
              <a:gd name="connsiteX0" fmla="*/ 0 w 1249082"/>
              <a:gd name="connsiteY0" fmla="*/ 197224 h 197224"/>
              <a:gd name="connsiteX1" fmla="*/ 328705 w 1249082"/>
              <a:gd name="connsiteY1" fmla="*/ 89647 h 197224"/>
              <a:gd name="connsiteX2" fmla="*/ 609600 w 1249082"/>
              <a:gd name="connsiteY2" fmla="*/ 0 h 197224"/>
              <a:gd name="connsiteX3" fmla="*/ 938305 w 1249082"/>
              <a:gd name="connsiteY3" fmla="*/ 71718 h 197224"/>
              <a:gd name="connsiteX4" fmla="*/ 1249082 w 1249082"/>
              <a:gd name="connsiteY4" fmla="*/ 149412 h 19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082" h="197224">
                <a:moveTo>
                  <a:pt x="0" y="197224"/>
                </a:moveTo>
                <a:lnTo>
                  <a:pt x="328705" y="89647"/>
                </a:lnTo>
                <a:lnTo>
                  <a:pt x="609600" y="0"/>
                </a:lnTo>
                <a:lnTo>
                  <a:pt x="938305" y="71718"/>
                </a:lnTo>
                <a:lnTo>
                  <a:pt x="1249082" y="14941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 name="Freeform: Shape 52">
            <a:extLst>
              <a:ext uri="{FF2B5EF4-FFF2-40B4-BE49-F238E27FC236}">
                <a16:creationId xmlns:a16="http://schemas.microsoft.com/office/drawing/2014/main" id="{073E3A71-DC90-465C-AF77-5C249760C426}"/>
              </a:ext>
            </a:extLst>
          </p:cNvPr>
          <p:cNvSpPr/>
          <p:nvPr/>
        </p:nvSpPr>
        <p:spPr>
          <a:xfrm>
            <a:off x="10476346" y="2438400"/>
            <a:ext cx="1249082" cy="185271"/>
          </a:xfrm>
          <a:custGeom>
            <a:avLst/>
            <a:gdLst>
              <a:gd name="connsiteX0" fmla="*/ 0 w 1249082"/>
              <a:gd name="connsiteY0" fmla="*/ 185271 h 185271"/>
              <a:gd name="connsiteX1" fmla="*/ 346635 w 1249082"/>
              <a:gd name="connsiteY1" fmla="*/ 131482 h 185271"/>
              <a:gd name="connsiteX2" fmla="*/ 621553 w 1249082"/>
              <a:gd name="connsiteY2" fmla="*/ 0 h 185271"/>
              <a:gd name="connsiteX3" fmla="*/ 932330 w 1249082"/>
              <a:gd name="connsiteY3" fmla="*/ 53788 h 185271"/>
              <a:gd name="connsiteX4" fmla="*/ 1249082 w 1249082"/>
              <a:gd name="connsiteY4" fmla="*/ 77694 h 18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082" h="185271">
                <a:moveTo>
                  <a:pt x="0" y="185271"/>
                </a:moveTo>
                <a:lnTo>
                  <a:pt x="346635" y="131482"/>
                </a:lnTo>
                <a:lnTo>
                  <a:pt x="621553" y="0"/>
                </a:lnTo>
                <a:lnTo>
                  <a:pt x="932330" y="53788"/>
                </a:lnTo>
                <a:lnTo>
                  <a:pt x="1249082" y="7769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 name="Freeform: Shape 53">
            <a:extLst>
              <a:ext uri="{FF2B5EF4-FFF2-40B4-BE49-F238E27FC236}">
                <a16:creationId xmlns:a16="http://schemas.microsoft.com/office/drawing/2014/main" id="{1A38DC3A-60CD-493F-AE88-FBF255A5DE54}"/>
              </a:ext>
            </a:extLst>
          </p:cNvPr>
          <p:cNvSpPr/>
          <p:nvPr/>
        </p:nvSpPr>
        <p:spPr>
          <a:xfrm>
            <a:off x="10482323" y="2701365"/>
            <a:ext cx="1231153" cy="215153"/>
          </a:xfrm>
          <a:custGeom>
            <a:avLst/>
            <a:gdLst>
              <a:gd name="connsiteX0" fmla="*/ 0 w 1231153"/>
              <a:gd name="connsiteY0" fmla="*/ 119529 h 215153"/>
              <a:gd name="connsiteX1" fmla="*/ 322729 w 1231153"/>
              <a:gd name="connsiteY1" fmla="*/ 215153 h 215153"/>
              <a:gd name="connsiteX2" fmla="*/ 627529 w 1231153"/>
              <a:gd name="connsiteY2" fmla="*/ 53788 h 215153"/>
              <a:gd name="connsiteX3" fmla="*/ 902447 w 1231153"/>
              <a:gd name="connsiteY3" fmla="*/ 0 h 215153"/>
              <a:gd name="connsiteX4" fmla="*/ 1231153 w 1231153"/>
              <a:gd name="connsiteY4" fmla="*/ 11953 h 21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53" h="215153">
                <a:moveTo>
                  <a:pt x="0" y="119529"/>
                </a:moveTo>
                <a:lnTo>
                  <a:pt x="322729" y="215153"/>
                </a:lnTo>
                <a:lnTo>
                  <a:pt x="627529" y="53788"/>
                </a:lnTo>
                <a:lnTo>
                  <a:pt x="902447" y="0"/>
                </a:lnTo>
                <a:lnTo>
                  <a:pt x="1231153" y="11953"/>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 name="Freeform: Shape 54">
            <a:extLst>
              <a:ext uri="{FF2B5EF4-FFF2-40B4-BE49-F238E27FC236}">
                <a16:creationId xmlns:a16="http://schemas.microsoft.com/office/drawing/2014/main" id="{1D21032E-659E-4714-ABB2-335D3C292ECA}"/>
              </a:ext>
            </a:extLst>
          </p:cNvPr>
          <p:cNvSpPr/>
          <p:nvPr/>
        </p:nvSpPr>
        <p:spPr>
          <a:xfrm>
            <a:off x="10476346" y="2671482"/>
            <a:ext cx="1231153" cy="316753"/>
          </a:xfrm>
          <a:custGeom>
            <a:avLst/>
            <a:gdLst>
              <a:gd name="connsiteX0" fmla="*/ 0 w 1231153"/>
              <a:gd name="connsiteY0" fmla="*/ 161365 h 316753"/>
              <a:gd name="connsiteX1" fmla="*/ 328706 w 1231153"/>
              <a:gd name="connsiteY1" fmla="*/ 268942 h 316753"/>
              <a:gd name="connsiteX2" fmla="*/ 615577 w 1231153"/>
              <a:gd name="connsiteY2" fmla="*/ 316753 h 316753"/>
              <a:gd name="connsiteX3" fmla="*/ 920377 w 1231153"/>
              <a:gd name="connsiteY3" fmla="*/ 0 h 316753"/>
              <a:gd name="connsiteX4" fmla="*/ 1231153 w 1231153"/>
              <a:gd name="connsiteY4" fmla="*/ 143436 h 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53" h="316753">
                <a:moveTo>
                  <a:pt x="0" y="161365"/>
                </a:moveTo>
                <a:lnTo>
                  <a:pt x="328706" y="268942"/>
                </a:lnTo>
                <a:lnTo>
                  <a:pt x="615577" y="316753"/>
                </a:lnTo>
                <a:lnTo>
                  <a:pt x="920377" y="0"/>
                </a:lnTo>
                <a:lnTo>
                  <a:pt x="1231153" y="14343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9" name="Freeform: Shape 148">
            <a:extLst>
              <a:ext uri="{FF2B5EF4-FFF2-40B4-BE49-F238E27FC236}">
                <a16:creationId xmlns:a16="http://schemas.microsoft.com/office/drawing/2014/main" id="{4505B547-52B8-46BE-AE3F-35811B9F5482}"/>
              </a:ext>
            </a:extLst>
          </p:cNvPr>
          <p:cNvSpPr/>
          <p:nvPr/>
        </p:nvSpPr>
        <p:spPr>
          <a:xfrm>
            <a:off x="10470370" y="2713318"/>
            <a:ext cx="1237129" cy="256988"/>
          </a:xfrm>
          <a:custGeom>
            <a:avLst/>
            <a:gdLst>
              <a:gd name="connsiteX0" fmla="*/ 0 w 1237129"/>
              <a:gd name="connsiteY0" fmla="*/ 167341 h 256988"/>
              <a:gd name="connsiteX1" fmla="*/ 328706 w 1237129"/>
              <a:gd name="connsiteY1" fmla="*/ 256988 h 256988"/>
              <a:gd name="connsiteX2" fmla="*/ 645458 w 1237129"/>
              <a:gd name="connsiteY2" fmla="*/ 197223 h 256988"/>
              <a:gd name="connsiteX3" fmla="*/ 950258 w 1237129"/>
              <a:gd name="connsiteY3" fmla="*/ 35858 h 256988"/>
              <a:gd name="connsiteX4" fmla="*/ 1237129 w 1237129"/>
              <a:gd name="connsiteY4" fmla="*/ 0 h 25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129" h="256988">
                <a:moveTo>
                  <a:pt x="0" y="167341"/>
                </a:moveTo>
                <a:lnTo>
                  <a:pt x="328706" y="256988"/>
                </a:lnTo>
                <a:lnTo>
                  <a:pt x="645458" y="197223"/>
                </a:lnTo>
                <a:lnTo>
                  <a:pt x="950258" y="35858"/>
                </a:lnTo>
                <a:lnTo>
                  <a:pt x="1237129"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0" name="Freeform: Shape 149">
            <a:extLst>
              <a:ext uri="{FF2B5EF4-FFF2-40B4-BE49-F238E27FC236}">
                <a16:creationId xmlns:a16="http://schemas.microsoft.com/office/drawing/2014/main" id="{2BB837D6-5D90-4F72-BE8C-4390689DF853}"/>
              </a:ext>
            </a:extLst>
          </p:cNvPr>
          <p:cNvSpPr/>
          <p:nvPr/>
        </p:nvSpPr>
        <p:spPr>
          <a:xfrm>
            <a:off x="10476346" y="3059953"/>
            <a:ext cx="1243106" cy="484094"/>
          </a:xfrm>
          <a:custGeom>
            <a:avLst/>
            <a:gdLst>
              <a:gd name="connsiteX0" fmla="*/ 0 w 1243106"/>
              <a:gd name="connsiteY0" fmla="*/ 412376 h 484094"/>
              <a:gd name="connsiteX1" fmla="*/ 328706 w 1243106"/>
              <a:gd name="connsiteY1" fmla="*/ 484094 h 484094"/>
              <a:gd name="connsiteX2" fmla="*/ 639482 w 1243106"/>
              <a:gd name="connsiteY2" fmla="*/ 412376 h 484094"/>
              <a:gd name="connsiteX3" fmla="*/ 920377 w 1243106"/>
              <a:gd name="connsiteY3" fmla="*/ 71718 h 484094"/>
              <a:gd name="connsiteX4" fmla="*/ 1243106 w 1243106"/>
              <a:gd name="connsiteY4" fmla="*/ 0 h 48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106" h="484094">
                <a:moveTo>
                  <a:pt x="0" y="412376"/>
                </a:moveTo>
                <a:lnTo>
                  <a:pt x="328706" y="484094"/>
                </a:lnTo>
                <a:lnTo>
                  <a:pt x="639482" y="412376"/>
                </a:lnTo>
                <a:lnTo>
                  <a:pt x="920377" y="71718"/>
                </a:lnTo>
                <a:lnTo>
                  <a:pt x="124310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1" name="TextBox 170">
            <a:extLst>
              <a:ext uri="{FF2B5EF4-FFF2-40B4-BE49-F238E27FC236}">
                <a16:creationId xmlns:a16="http://schemas.microsoft.com/office/drawing/2014/main" id="{65B8091F-9809-4B8F-8EC9-C161B3C4E0A1}"/>
              </a:ext>
            </a:extLst>
          </p:cNvPr>
          <p:cNvSpPr txBox="1"/>
          <p:nvPr/>
        </p:nvSpPr>
        <p:spPr>
          <a:xfrm>
            <a:off x="10658962" y="4074738"/>
            <a:ext cx="1123510" cy="261610"/>
          </a:xfrm>
          <a:prstGeom prst="rect">
            <a:avLst/>
          </a:prstGeom>
          <a:noFill/>
        </p:spPr>
        <p:txBody>
          <a:bodyPr wrap="square" rtlCol="0">
            <a:spAutoFit/>
          </a:bodyPr>
          <a:lstStyle/>
          <a:p>
            <a:pPr algn="ctr" rtl="0"/>
            <a:r>
              <a:rPr lang="pl" sz="1100" b="1" i="0" u="none" baseline="0"/>
              <a:t>CRSwNP(-)</a:t>
            </a:r>
          </a:p>
        </p:txBody>
      </p:sp>
      <p:sp>
        <p:nvSpPr>
          <p:cNvPr id="172" name="TextBox 171">
            <a:extLst>
              <a:ext uri="{FF2B5EF4-FFF2-40B4-BE49-F238E27FC236}">
                <a16:creationId xmlns:a16="http://schemas.microsoft.com/office/drawing/2014/main" id="{E6CAAA3B-CD93-45B8-AC3B-33EB9DF80FA0}"/>
              </a:ext>
            </a:extLst>
          </p:cNvPr>
          <p:cNvSpPr txBox="1"/>
          <p:nvPr/>
        </p:nvSpPr>
        <p:spPr>
          <a:xfrm>
            <a:off x="8421701" y="4065880"/>
            <a:ext cx="1123510" cy="261610"/>
          </a:xfrm>
          <a:prstGeom prst="rect">
            <a:avLst/>
          </a:prstGeom>
          <a:noFill/>
        </p:spPr>
        <p:txBody>
          <a:bodyPr wrap="square" rtlCol="0">
            <a:spAutoFit/>
          </a:bodyPr>
          <a:lstStyle/>
          <a:p>
            <a:pPr algn="ctr" rtl="0"/>
            <a:r>
              <a:rPr lang="pl" sz="1100" b="1" i="0" u="none" baseline="0" dirty="0"/>
              <a:t>CRSwNP(+)</a:t>
            </a:r>
          </a:p>
        </p:txBody>
      </p:sp>
      <p:sp>
        <p:nvSpPr>
          <p:cNvPr id="173" name="Oval 172">
            <a:extLst>
              <a:ext uri="{FF2B5EF4-FFF2-40B4-BE49-F238E27FC236}">
                <a16:creationId xmlns:a16="http://schemas.microsoft.com/office/drawing/2014/main" id="{1B6B7917-A7F5-43FC-A8D1-AF02BECD09B2}"/>
              </a:ext>
            </a:extLst>
          </p:cNvPr>
          <p:cNvSpPr/>
          <p:nvPr/>
        </p:nvSpPr>
        <p:spPr>
          <a:xfrm>
            <a:off x="10445895" y="2503447"/>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4" name="Oval 173">
            <a:extLst>
              <a:ext uri="{FF2B5EF4-FFF2-40B4-BE49-F238E27FC236}">
                <a16:creationId xmlns:a16="http://schemas.microsoft.com/office/drawing/2014/main" id="{03E070C6-3E07-4B20-903E-93E2ECBA48AD}"/>
              </a:ext>
            </a:extLst>
          </p:cNvPr>
          <p:cNvSpPr/>
          <p:nvPr/>
        </p:nvSpPr>
        <p:spPr>
          <a:xfrm>
            <a:off x="9255711" y="282512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5" name="Oval 174">
            <a:extLst>
              <a:ext uri="{FF2B5EF4-FFF2-40B4-BE49-F238E27FC236}">
                <a16:creationId xmlns:a16="http://schemas.microsoft.com/office/drawing/2014/main" id="{8CDA6A51-66E7-44C6-BEC9-5D8689576440}"/>
              </a:ext>
            </a:extLst>
          </p:cNvPr>
          <p:cNvSpPr/>
          <p:nvPr/>
        </p:nvSpPr>
        <p:spPr>
          <a:xfrm>
            <a:off x="9553469" y="285205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6" name="Oval 175">
            <a:extLst>
              <a:ext uri="{FF2B5EF4-FFF2-40B4-BE49-F238E27FC236}">
                <a16:creationId xmlns:a16="http://schemas.microsoft.com/office/drawing/2014/main" id="{8C1FFF2B-C6D6-474B-90F1-22C48CB6E60B}"/>
              </a:ext>
            </a:extLst>
          </p:cNvPr>
          <p:cNvSpPr/>
          <p:nvPr/>
        </p:nvSpPr>
        <p:spPr>
          <a:xfrm>
            <a:off x="9556547" y="257642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7" name="Oval 176">
            <a:extLst>
              <a:ext uri="{FF2B5EF4-FFF2-40B4-BE49-F238E27FC236}">
                <a16:creationId xmlns:a16="http://schemas.microsoft.com/office/drawing/2014/main" id="{69850E5E-5CE7-441C-929C-9DB58A48B2E4}"/>
              </a:ext>
            </a:extLst>
          </p:cNvPr>
          <p:cNvSpPr/>
          <p:nvPr/>
        </p:nvSpPr>
        <p:spPr>
          <a:xfrm>
            <a:off x="9549276" y="247039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8" name="Oval 177">
            <a:extLst>
              <a:ext uri="{FF2B5EF4-FFF2-40B4-BE49-F238E27FC236}">
                <a16:creationId xmlns:a16="http://schemas.microsoft.com/office/drawing/2014/main" id="{C1933A2B-3CFB-4415-8DC6-717D1EFEFE41}"/>
              </a:ext>
            </a:extLst>
          </p:cNvPr>
          <p:cNvSpPr/>
          <p:nvPr/>
        </p:nvSpPr>
        <p:spPr>
          <a:xfrm>
            <a:off x="9553469" y="233455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9" name="Oval 178">
            <a:extLst>
              <a:ext uri="{FF2B5EF4-FFF2-40B4-BE49-F238E27FC236}">
                <a16:creationId xmlns:a16="http://schemas.microsoft.com/office/drawing/2014/main" id="{11093864-52F4-4624-93B5-B431EF164C15}"/>
              </a:ext>
            </a:extLst>
          </p:cNvPr>
          <p:cNvSpPr/>
          <p:nvPr/>
        </p:nvSpPr>
        <p:spPr>
          <a:xfrm>
            <a:off x="8942664" y="2525323"/>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0" name="Oval 179">
            <a:extLst>
              <a:ext uri="{FF2B5EF4-FFF2-40B4-BE49-F238E27FC236}">
                <a16:creationId xmlns:a16="http://schemas.microsoft.com/office/drawing/2014/main" id="{F095A6F0-91C5-4E4E-8402-5E5308D3742C}"/>
              </a:ext>
            </a:extLst>
          </p:cNvPr>
          <p:cNvSpPr/>
          <p:nvPr/>
        </p:nvSpPr>
        <p:spPr>
          <a:xfrm>
            <a:off x="8652805" y="281555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1" name="Oval 180">
            <a:extLst>
              <a:ext uri="{FF2B5EF4-FFF2-40B4-BE49-F238E27FC236}">
                <a16:creationId xmlns:a16="http://schemas.microsoft.com/office/drawing/2014/main" id="{07A7465D-EF41-4C8D-B301-B93074068DB0}"/>
              </a:ext>
            </a:extLst>
          </p:cNvPr>
          <p:cNvSpPr/>
          <p:nvPr/>
        </p:nvSpPr>
        <p:spPr>
          <a:xfrm>
            <a:off x="8339041" y="229043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2" name="Oval 181">
            <a:extLst>
              <a:ext uri="{FF2B5EF4-FFF2-40B4-BE49-F238E27FC236}">
                <a16:creationId xmlns:a16="http://schemas.microsoft.com/office/drawing/2014/main" id="{470D17B4-B549-4100-9CD7-C355E5B812DF}"/>
              </a:ext>
            </a:extLst>
          </p:cNvPr>
          <p:cNvSpPr/>
          <p:nvPr/>
        </p:nvSpPr>
        <p:spPr>
          <a:xfrm>
            <a:off x="9244044" y="238155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3" name="Oval 182">
            <a:extLst>
              <a:ext uri="{FF2B5EF4-FFF2-40B4-BE49-F238E27FC236}">
                <a16:creationId xmlns:a16="http://schemas.microsoft.com/office/drawing/2014/main" id="{614C77C5-04C7-4AD7-A77B-85EFBF2CF02F}"/>
              </a:ext>
            </a:extLst>
          </p:cNvPr>
          <p:cNvSpPr/>
          <p:nvPr/>
        </p:nvSpPr>
        <p:spPr>
          <a:xfrm>
            <a:off x="8336262" y="2779319"/>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4" name="Oval 183">
            <a:extLst>
              <a:ext uri="{FF2B5EF4-FFF2-40B4-BE49-F238E27FC236}">
                <a16:creationId xmlns:a16="http://schemas.microsoft.com/office/drawing/2014/main" id="{22C9FAC9-A81D-4ABC-A66B-BF3485F18479}"/>
              </a:ext>
            </a:extLst>
          </p:cNvPr>
          <p:cNvSpPr/>
          <p:nvPr/>
        </p:nvSpPr>
        <p:spPr>
          <a:xfrm>
            <a:off x="8343488" y="285109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5" name="Oval 184">
            <a:extLst>
              <a:ext uri="{FF2B5EF4-FFF2-40B4-BE49-F238E27FC236}">
                <a16:creationId xmlns:a16="http://schemas.microsoft.com/office/drawing/2014/main" id="{252E9AAD-C56E-409E-BD1C-A99D3CD63AB0}"/>
              </a:ext>
            </a:extLst>
          </p:cNvPr>
          <p:cNvSpPr/>
          <p:nvPr/>
        </p:nvSpPr>
        <p:spPr>
          <a:xfrm>
            <a:off x="9252070" y="2454342"/>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pic>
        <p:nvPicPr>
          <p:cNvPr id="186" name="Picture 185">
            <a:extLst>
              <a:ext uri="{FF2B5EF4-FFF2-40B4-BE49-F238E27FC236}">
                <a16:creationId xmlns:a16="http://schemas.microsoft.com/office/drawing/2014/main" id="{E0F524BC-A4B9-4BA9-8809-A07997CCF4EB}"/>
              </a:ext>
            </a:extLst>
          </p:cNvPr>
          <p:cNvPicPr>
            <a:picLocks noChangeAspect="1"/>
          </p:cNvPicPr>
          <p:nvPr/>
        </p:nvPicPr>
        <p:blipFill>
          <a:blip r:embed="rId11"/>
          <a:stretch>
            <a:fillRect/>
          </a:stretch>
        </p:blipFill>
        <p:spPr>
          <a:xfrm>
            <a:off x="8646517" y="2537428"/>
            <a:ext cx="73158" cy="73158"/>
          </a:xfrm>
          <a:prstGeom prst="rect">
            <a:avLst/>
          </a:prstGeom>
        </p:spPr>
      </p:pic>
      <p:sp>
        <p:nvSpPr>
          <p:cNvPr id="187" name="Oval 186">
            <a:extLst>
              <a:ext uri="{FF2B5EF4-FFF2-40B4-BE49-F238E27FC236}">
                <a16:creationId xmlns:a16="http://schemas.microsoft.com/office/drawing/2014/main" id="{0D444E70-33A0-46C5-9EDE-BF23C39D2333}"/>
              </a:ext>
            </a:extLst>
          </p:cNvPr>
          <p:cNvSpPr/>
          <p:nvPr/>
        </p:nvSpPr>
        <p:spPr>
          <a:xfrm>
            <a:off x="9544390" y="2298753"/>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8" name="Oval 187">
            <a:extLst>
              <a:ext uri="{FF2B5EF4-FFF2-40B4-BE49-F238E27FC236}">
                <a16:creationId xmlns:a16="http://schemas.microsoft.com/office/drawing/2014/main" id="{72839857-D6AA-4D07-9A7A-79996ECCDFB4}"/>
              </a:ext>
            </a:extLst>
          </p:cNvPr>
          <p:cNvSpPr/>
          <p:nvPr/>
        </p:nvSpPr>
        <p:spPr>
          <a:xfrm>
            <a:off x="9549763" y="223584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9" name="Oval 188">
            <a:extLst>
              <a:ext uri="{FF2B5EF4-FFF2-40B4-BE49-F238E27FC236}">
                <a16:creationId xmlns:a16="http://schemas.microsoft.com/office/drawing/2014/main" id="{33A082AA-D371-40AB-80AA-D7E7EC9EDD38}"/>
              </a:ext>
            </a:extLst>
          </p:cNvPr>
          <p:cNvSpPr/>
          <p:nvPr/>
        </p:nvSpPr>
        <p:spPr>
          <a:xfrm>
            <a:off x="9243759" y="224708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0" name="Oval 189">
            <a:extLst>
              <a:ext uri="{FF2B5EF4-FFF2-40B4-BE49-F238E27FC236}">
                <a16:creationId xmlns:a16="http://schemas.microsoft.com/office/drawing/2014/main" id="{BD4B6B50-B871-426D-AC9E-AA1D61F24F91}"/>
              </a:ext>
            </a:extLst>
          </p:cNvPr>
          <p:cNvSpPr/>
          <p:nvPr/>
        </p:nvSpPr>
        <p:spPr>
          <a:xfrm>
            <a:off x="8942664" y="264451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1" name="Oval 190">
            <a:extLst>
              <a:ext uri="{FF2B5EF4-FFF2-40B4-BE49-F238E27FC236}">
                <a16:creationId xmlns:a16="http://schemas.microsoft.com/office/drawing/2014/main" id="{EA30738E-1F45-4433-926E-76B40DB0ACF9}"/>
              </a:ext>
            </a:extLst>
          </p:cNvPr>
          <p:cNvSpPr/>
          <p:nvPr/>
        </p:nvSpPr>
        <p:spPr>
          <a:xfrm>
            <a:off x="8646517" y="224415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2" name="Oval 191">
            <a:extLst>
              <a:ext uri="{FF2B5EF4-FFF2-40B4-BE49-F238E27FC236}">
                <a16:creationId xmlns:a16="http://schemas.microsoft.com/office/drawing/2014/main" id="{1838384C-7956-4730-9539-68755F2325C5}"/>
              </a:ext>
            </a:extLst>
          </p:cNvPr>
          <p:cNvSpPr/>
          <p:nvPr/>
        </p:nvSpPr>
        <p:spPr>
          <a:xfrm>
            <a:off x="8346914" y="238119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3" name="Oval 192">
            <a:extLst>
              <a:ext uri="{FF2B5EF4-FFF2-40B4-BE49-F238E27FC236}">
                <a16:creationId xmlns:a16="http://schemas.microsoft.com/office/drawing/2014/main" id="{E7367E8D-7D96-4777-BC5A-B41B2E25651A}"/>
              </a:ext>
            </a:extLst>
          </p:cNvPr>
          <p:cNvSpPr/>
          <p:nvPr/>
        </p:nvSpPr>
        <p:spPr>
          <a:xfrm>
            <a:off x="8339041" y="254264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4" name="Oval 193">
            <a:extLst>
              <a:ext uri="{FF2B5EF4-FFF2-40B4-BE49-F238E27FC236}">
                <a16:creationId xmlns:a16="http://schemas.microsoft.com/office/drawing/2014/main" id="{68DFCE87-74E4-49E4-8676-2DB826A632BC}"/>
              </a:ext>
            </a:extLst>
          </p:cNvPr>
          <p:cNvSpPr/>
          <p:nvPr/>
        </p:nvSpPr>
        <p:spPr>
          <a:xfrm>
            <a:off x="8328781" y="261058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5" name="Oval 194">
            <a:extLst>
              <a:ext uri="{FF2B5EF4-FFF2-40B4-BE49-F238E27FC236}">
                <a16:creationId xmlns:a16="http://schemas.microsoft.com/office/drawing/2014/main" id="{7D73DA8A-8722-40B0-9F08-614229F5C00D}"/>
              </a:ext>
            </a:extLst>
          </p:cNvPr>
          <p:cNvSpPr/>
          <p:nvPr/>
        </p:nvSpPr>
        <p:spPr>
          <a:xfrm>
            <a:off x="8328983" y="268268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6" name="Oval 195">
            <a:extLst>
              <a:ext uri="{FF2B5EF4-FFF2-40B4-BE49-F238E27FC236}">
                <a16:creationId xmlns:a16="http://schemas.microsoft.com/office/drawing/2014/main" id="{3C2A0881-FA19-47F5-8654-DB4C8EEAFD38}"/>
              </a:ext>
            </a:extLst>
          </p:cNvPr>
          <p:cNvSpPr/>
          <p:nvPr/>
        </p:nvSpPr>
        <p:spPr>
          <a:xfrm>
            <a:off x="8629770" y="238807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7" name="Oval 196">
            <a:extLst>
              <a:ext uri="{FF2B5EF4-FFF2-40B4-BE49-F238E27FC236}">
                <a16:creationId xmlns:a16="http://schemas.microsoft.com/office/drawing/2014/main" id="{8F97C1E0-ABE2-48FA-8E19-940EFFA5D802}"/>
              </a:ext>
            </a:extLst>
          </p:cNvPr>
          <p:cNvSpPr/>
          <p:nvPr/>
        </p:nvSpPr>
        <p:spPr>
          <a:xfrm>
            <a:off x="8936283" y="225540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8" name="Oval 197">
            <a:extLst>
              <a:ext uri="{FF2B5EF4-FFF2-40B4-BE49-F238E27FC236}">
                <a16:creationId xmlns:a16="http://schemas.microsoft.com/office/drawing/2014/main" id="{8F3BB62C-2BEC-416B-919C-E2ECF7B62697}"/>
              </a:ext>
            </a:extLst>
          </p:cNvPr>
          <p:cNvSpPr/>
          <p:nvPr/>
        </p:nvSpPr>
        <p:spPr>
          <a:xfrm>
            <a:off x="8950191" y="2350153"/>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9" name="Oval 198">
            <a:extLst>
              <a:ext uri="{FF2B5EF4-FFF2-40B4-BE49-F238E27FC236}">
                <a16:creationId xmlns:a16="http://schemas.microsoft.com/office/drawing/2014/main" id="{97D941E6-A15E-43BB-B5FF-80A84B8EC07D}"/>
              </a:ext>
            </a:extLst>
          </p:cNvPr>
          <p:cNvSpPr/>
          <p:nvPr/>
        </p:nvSpPr>
        <p:spPr>
          <a:xfrm>
            <a:off x="9250146" y="2569229"/>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0" name="Oval 199">
            <a:extLst>
              <a:ext uri="{FF2B5EF4-FFF2-40B4-BE49-F238E27FC236}">
                <a16:creationId xmlns:a16="http://schemas.microsoft.com/office/drawing/2014/main" id="{F87DA7DB-0905-4B88-A774-003277A7B0B7}"/>
              </a:ext>
            </a:extLst>
          </p:cNvPr>
          <p:cNvSpPr/>
          <p:nvPr/>
        </p:nvSpPr>
        <p:spPr>
          <a:xfrm>
            <a:off x="9260406" y="2505312"/>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1" name="Oval 200">
            <a:extLst>
              <a:ext uri="{FF2B5EF4-FFF2-40B4-BE49-F238E27FC236}">
                <a16:creationId xmlns:a16="http://schemas.microsoft.com/office/drawing/2014/main" id="{2BA6BA80-BE9A-4D23-9BD8-5D1D7DC9C068}"/>
              </a:ext>
            </a:extLst>
          </p:cNvPr>
          <p:cNvSpPr/>
          <p:nvPr/>
        </p:nvSpPr>
        <p:spPr>
          <a:xfrm>
            <a:off x="9550571" y="2409792"/>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2" name="Oval 201">
            <a:extLst>
              <a:ext uri="{FF2B5EF4-FFF2-40B4-BE49-F238E27FC236}">
                <a16:creationId xmlns:a16="http://schemas.microsoft.com/office/drawing/2014/main" id="{006C6D56-89FE-4A1D-BFFC-C702876D4BCF}"/>
              </a:ext>
            </a:extLst>
          </p:cNvPr>
          <p:cNvSpPr/>
          <p:nvPr/>
        </p:nvSpPr>
        <p:spPr>
          <a:xfrm>
            <a:off x="8629770" y="2284883"/>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3" name="Oval 202">
            <a:extLst>
              <a:ext uri="{FF2B5EF4-FFF2-40B4-BE49-F238E27FC236}">
                <a16:creationId xmlns:a16="http://schemas.microsoft.com/office/drawing/2014/main" id="{5FB7A214-9A25-44DB-920B-B642363D6A09}"/>
              </a:ext>
            </a:extLst>
          </p:cNvPr>
          <p:cNvSpPr/>
          <p:nvPr/>
        </p:nvSpPr>
        <p:spPr>
          <a:xfrm>
            <a:off x="10445895" y="344775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4" name="Oval 203">
            <a:extLst>
              <a:ext uri="{FF2B5EF4-FFF2-40B4-BE49-F238E27FC236}">
                <a16:creationId xmlns:a16="http://schemas.microsoft.com/office/drawing/2014/main" id="{4D44D273-A8CE-48A2-85CC-4D706785F466}"/>
              </a:ext>
            </a:extLst>
          </p:cNvPr>
          <p:cNvSpPr/>
          <p:nvPr/>
        </p:nvSpPr>
        <p:spPr>
          <a:xfrm>
            <a:off x="11358911" y="308544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5" name="Oval 204">
            <a:extLst>
              <a:ext uri="{FF2B5EF4-FFF2-40B4-BE49-F238E27FC236}">
                <a16:creationId xmlns:a16="http://schemas.microsoft.com/office/drawing/2014/main" id="{8F776DA6-715B-418A-A26F-6998BEE17033}"/>
              </a:ext>
            </a:extLst>
          </p:cNvPr>
          <p:cNvSpPr/>
          <p:nvPr/>
        </p:nvSpPr>
        <p:spPr>
          <a:xfrm>
            <a:off x="11670923" y="302424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6" name="Oval 205">
            <a:extLst>
              <a:ext uri="{FF2B5EF4-FFF2-40B4-BE49-F238E27FC236}">
                <a16:creationId xmlns:a16="http://schemas.microsoft.com/office/drawing/2014/main" id="{B61C80D1-9E7F-4878-8A79-8514EDFC0A3B}"/>
              </a:ext>
            </a:extLst>
          </p:cNvPr>
          <p:cNvSpPr/>
          <p:nvPr/>
        </p:nvSpPr>
        <p:spPr>
          <a:xfrm>
            <a:off x="11065590" y="3444422"/>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7" name="Oval 206">
            <a:extLst>
              <a:ext uri="{FF2B5EF4-FFF2-40B4-BE49-F238E27FC236}">
                <a16:creationId xmlns:a16="http://schemas.microsoft.com/office/drawing/2014/main" id="{032B2CD5-0397-4914-801D-966A8188E120}"/>
              </a:ext>
            </a:extLst>
          </p:cNvPr>
          <p:cNvSpPr/>
          <p:nvPr/>
        </p:nvSpPr>
        <p:spPr>
          <a:xfrm>
            <a:off x="10756635" y="3490661"/>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8" name="Oval 207">
            <a:extLst>
              <a:ext uri="{FF2B5EF4-FFF2-40B4-BE49-F238E27FC236}">
                <a16:creationId xmlns:a16="http://schemas.microsoft.com/office/drawing/2014/main" id="{6E14A3BB-CC21-4B14-AEC1-E3BC149004A7}"/>
              </a:ext>
            </a:extLst>
          </p:cNvPr>
          <p:cNvSpPr/>
          <p:nvPr/>
        </p:nvSpPr>
        <p:spPr>
          <a:xfrm>
            <a:off x="10448491" y="258042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9" name="Oval 208">
            <a:extLst>
              <a:ext uri="{FF2B5EF4-FFF2-40B4-BE49-F238E27FC236}">
                <a16:creationId xmlns:a16="http://schemas.microsoft.com/office/drawing/2014/main" id="{8F5CAC94-2C30-47C9-94F3-4493A890110E}"/>
              </a:ext>
            </a:extLst>
          </p:cNvPr>
          <p:cNvSpPr/>
          <p:nvPr/>
        </p:nvSpPr>
        <p:spPr>
          <a:xfrm>
            <a:off x="11672656" y="2474419"/>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0" name="Oval 209">
            <a:extLst>
              <a:ext uri="{FF2B5EF4-FFF2-40B4-BE49-F238E27FC236}">
                <a16:creationId xmlns:a16="http://schemas.microsoft.com/office/drawing/2014/main" id="{E983F91C-0AB8-4C67-B03B-D09EEE639CD6}"/>
              </a:ext>
            </a:extLst>
          </p:cNvPr>
          <p:cNvSpPr/>
          <p:nvPr/>
        </p:nvSpPr>
        <p:spPr>
          <a:xfrm>
            <a:off x="11059932" y="240182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1" name="Oval 210">
            <a:extLst>
              <a:ext uri="{FF2B5EF4-FFF2-40B4-BE49-F238E27FC236}">
                <a16:creationId xmlns:a16="http://schemas.microsoft.com/office/drawing/2014/main" id="{27A9F55A-C4EA-4F70-B92D-3BC7305CDCBC}"/>
              </a:ext>
            </a:extLst>
          </p:cNvPr>
          <p:cNvSpPr/>
          <p:nvPr/>
        </p:nvSpPr>
        <p:spPr>
          <a:xfrm>
            <a:off x="11052675" y="2299325"/>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2" name="Oval 211">
            <a:extLst>
              <a:ext uri="{FF2B5EF4-FFF2-40B4-BE49-F238E27FC236}">
                <a16:creationId xmlns:a16="http://schemas.microsoft.com/office/drawing/2014/main" id="{40C2F4ED-89E9-4E74-A3C2-DEF73DC94457}"/>
              </a:ext>
            </a:extLst>
          </p:cNvPr>
          <p:cNvSpPr/>
          <p:nvPr/>
        </p:nvSpPr>
        <p:spPr>
          <a:xfrm>
            <a:off x="10765777" y="240622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3" name="Oval 212">
            <a:extLst>
              <a:ext uri="{FF2B5EF4-FFF2-40B4-BE49-F238E27FC236}">
                <a16:creationId xmlns:a16="http://schemas.microsoft.com/office/drawing/2014/main" id="{5E42FFAE-B77B-4111-A714-F40DFDDD4405}"/>
              </a:ext>
            </a:extLst>
          </p:cNvPr>
          <p:cNvSpPr/>
          <p:nvPr/>
        </p:nvSpPr>
        <p:spPr>
          <a:xfrm>
            <a:off x="11369359" y="2369648"/>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4" name="Oval 213">
            <a:extLst>
              <a:ext uri="{FF2B5EF4-FFF2-40B4-BE49-F238E27FC236}">
                <a16:creationId xmlns:a16="http://schemas.microsoft.com/office/drawing/2014/main" id="{34A684DB-B7D4-47D2-87C8-7F68621E4DDE}"/>
              </a:ext>
            </a:extLst>
          </p:cNvPr>
          <p:cNvSpPr/>
          <p:nvPr/>
        </p:nvSpPr>
        <p:spPr>
          <a:xfrm>
            <a:off x="11352774" y="2444757"/>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5" name="Oval 214">
            <a:extLst>
              <a:ext uri="{FF2B5EF4-FFF2-40B4-BE49-F238E27FC236}">
                <a16:creationId xmlns:a16="http://schemas.microsoft.com/office/drawing/2014/main" id="{90F460A7-CB5C-44D9-8774-C05ADDF7BF13}"/>
              </a:ext>
            </a:extLst>
          </p:cNvPr>
          <p:cNvSpPr/>
          <p:nvPr/>
        </p:nvSpPr>
        <p:spPr>
          <a:xfrm>
            <a:off x="11668129" y="266555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6" name="Oval 215">
            <a:extLst>
              <a:ext uri="{FF2B5EF4-FFF2-40B4-BE49-F238E27FC236}">
                <a16:creationId xmlns:a16="http://schemas.microsoft.com/office/drawing/2014/main" id="{3C1C36CC-97B7-4CA3-A872-40785C7EBC1B}"/>
              </a:ext>
            </a:extLst>
          </p:cNvPr>
          <p:cNvSpPr/>
          <p:nvPr/>
        </p:nvSpPr>
        <p:spPr>
          <a:xfrm>
            <a:off x="11670816" y="2783125"/>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7" name="Oval 216">
            <a:extLst>
              <a:ext uri="{FF2B5EF4-FFF2-40B4-BE49-F238E27FC236}">
                <a16:creationId xmlns:a16="http://schemas.microsoft.com/office/drawing/2014/main" id="{3E250133-BCC4-4237-A325-FE3B1E911998}"/>
              </a:ext>
            </a:extLst>
          </p:cNvPr>
          <p:cNvSpPr/>
          <p:nvPr/>
        </p:nvSpPr>
        <p:spPr>
          <a:xfrm>
            <a:off x="11059932" y="2686857"/>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8" name="Oval 217">
            <a:extLst>
              <a:ext uri="{FF2B5EF4-FFF2-40B4-BE49-F238E27FC236}">
                <a16:creationId xmlns:a16="http://schemas.microsoft.com/office/drawing/2014/main" id="{D2F8CC9D-0340-4066-BA03-C8269818BCE6}"/>
              </a:ext>
            </a:extLst>
          </p:cNvPr>
          <p:cNvSpPr/>
          <p:nvPr/>
        </p:nvSpPr>
        <p:spPr>
          <a:xfrm>
            <a:off x="10451239" y="276231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9" name="Oval 218">
            <a:extLst>
              <a:ext uri="{FF2B5EF4-FFF2-40B4-BE49-F238E27FC236}">
                <a16:creationId xmlns:a16="http://schemas.microsoft.com/office/drawing/2014/main" id="{175C57F5-31FC-40A5-987C-ADAED581F611}"/>
              </a:ext>
            </a:extLst>
          </p:cNvPr>
          <p:cNvSpPr/>
          <p:nvPr/>
        </p:nvSpPr>
        <p:spPr>
          <a:xfrm>
            <a:off x="10453133" y="283669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20" name="Oval 219">
            <a:extLst>
              <a:ext uri="{FF2B5EF4-FFF2-40B4-BE49-F238E27FC236}">
                <a16:creationId xmlns:a16="http://schemas.microsoft.com/office/drawing/2014/main" id="{161A5829-A89D-4857-86AA-48AD1D8048AC}"/>
              </a:ext>
            </a:extLst>
          </p:cNvPr>
          <p:cNvSpPr/>
          <p:nvPr/>
        </p:nvSpPr>
        <p:spPr>
          <a:xfrm>
            <a:off x="11066563" y="2873249"/>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21" name="Oval 220">
            <a:extLst>
              <a:ext uri="{FF2B5EF4-FFF2-40B4-BE49-F238E27FC236}">
                <a16:creationId xmlns:a16="http://schemas.microsoft.com/office/drawing/2014/main" id="{55B4699D-0C2F-476E-8E39-7E7282443BD7}"/>
              </a:ext>
            </a:extLst>
          </p:cNvPr>
          <p:cNvSpPr/>
          <p:nvPr/>
        </p:nvSpPr>
        <p:spPr>
          <a:xfrm>
            <a:off x="11069666" y="295733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22" name="Oval 221">
            <a:extLst>
              <a:ext uri="{FF2B5EF4-FFF2-40B4-BE49-F238E27FC236}">
                <a16:creationId xmlns:a16="http://schemas.microsoft.com/office/drawing/2014/main" id="{D182E7FE-4102-49FB-BE3B-DDA5AEA8E14D}"/>
              </a:ext>
            </a:extLst>
          </p:cNvPr>
          <p:cNvSpPr/>
          <p:nvPr/>
        </p:nvSpPr>
        <p:spPr>
          <a:xfrm>
            <a:off x="11369359" y="2630363"/>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23" name="Oval 222">
            <a:extLst>
              <a:ext uri="{FF2B5EF4-FFF2-40B4-BE49-F238E27FC236}">
                <a16:creationId xmlns:a16="http://schemas.microsoft.com/office/drawing/2014/main" id="{4ABC9416-4E3B-4759-9AE1-44DD6C3EBD5C}"/>
              </a:ext>
            </a:extLst>
          </p:cNvPr>
          <p:cNvSpPr/>
          <p:nvPr/>
        </p:nvSpPr>
        <p:spPr>
          <a:xfrm>
            <a:off x="11369359" y="2711597"/>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24" name="Oval 223">
            <a:extLst>
              <a:ext uri="{FF2B5EF4-FFF2-40B4-BE49-F238E27FC236}">
                <a16:creationId xmlns:a16="http://schemas.microsoft.com/office/drawing/2014/main" id="{01F8A4FF-F816-48D0-BE94-F61897204318}"/>
              </a:ext>
            </a:extLst>
          </p:cNvPr>
          <p:cNvSpPr/>
          <p:nvPr/>
        </p:nvSpPr>
        <p:spPr>
          <a:xfrm>
            <a:off x="10772067" y="2866373"/>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25" name="Oval 224">
            <a:extLst>
              <a:ext uri="{FF2B5EF4-FFF2-40B4-BE49-F238E27FC236}">
                <a16:creationId xmlns:a16="http://schemas.microsoft.com/office/drawing/2014/main" id="{502B19D5-8ED6-4A98-9D1F-5AB180349CBF}"/>
              </a:ext>
            </a:extLst>
          </p:cNvPr>
          <p:cNvSpPr/>
          <p:nvPr/>
        </p:nvSpPr>
        <p:spPr>
          <a:xfrm>
            <a:off x="10773800" y="2937297"/>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226" name="Group 225">
            <a:extLst>
              <a:ext uri="{FF2B5EF4-FFF2-40B4-BE49-F238E27FC236}">
                <a16:creationId xmlns:a16="http://schemas.microsoft.com/office/drawing/2014/main" id="{2F5BEA86-638E-4655-A118-D43917336F8E}"/>
              </a:ext>
            </a:extLst>
          </p:cNvPr>
          <p:cNvGrpSpPr/>
          <p:nvPr/>
        </p:nvGrpSpPr>
        <p:grpSpPr>
          <a:xfrm>
            <a:off x="9862421" y="1908621"/>
            <a:ext cx="1927265" cy="2443859"/>
            <a:chOff x="9163677" y="1594130"/>
            <a:chExt cx="6364229" cy="3373699"/>
          </a:xfrm>
        </p:grpSpPr>
        <p:graphicFrame>
          <p:nvGraphicFramePr>
            <p:cNvPr id="227" name="Chart 226">
              <a:extLst>
                <a:ext uri="{FF2B5EF4-FFF2-40B4-BE49-F238E27FC236}">
                  <a16:creationId xmlns:a16="http://schemas.microsoft.com/office/drawing/2014/main" id="{0BCED9C5-1414-449D-B92F-6524B5C47CAE}"/>
                </a:ext>
              </a:extLst>
            </p:cNvPr>
            <p:cNvGraphicFramePr/>
            <p:nvPr>
              <p:extLst>
                <p:ext uri="{D42A27DB-BD31-4B8C-83A1-F6EECF244321}">
                  <p14:modId xmlns:p14="http://schemas.microsoft.com/office/powerpoint/2010/main" val="1429435741"/>
                </p:ext>
              </p:extLst>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12"/>
            </a:graphicData>
          </a:graphic>
        </p:graphicFrame>
        <p:sp>
          <p:nvSpPr>
            <p:cNvPr id="228" name="TextBox 27">
              <a:extLst>
                <a:ext uri="{FF2B5EF4-FFF2-40B4-BE49-F238E27FC236}">
                  <a16:creationId xmlns:a16="http://schemas.microsoft.com/office/drawing/2014/main" id="{987B6C19-4819-4DC4-A878-AF40A124A9EC}"/>
                </a:ext>
              </a:extLst>
            </p:cNvPr>
            <p:cNvSpPr txBox="1"/>
            <p:nvPr/>
          </p:nvSpPr>
          <p:spPr>
            <a:xfrm>
              <a:off x="9163677" y="2316673"/>
              <a:ext cx="1168793"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AQLQ</a:t>
              </a:r>
            </a:p>
          </p:txBody>
        </p:sp>
      </p:grpSp>
      <p:grpSp>
        <p:nvGrpSpPr>
          <p:cNvPr id="229" name="Group 228">
            <a:extLst>
              <a:ext uri="{FF2B5EF4-FFF2-40B4-BE49-F238E27FC236}">
                <a16:creationId xmlns:a16="http://schemas.microsoft.com/office/drawing/2014/main" id="{1048A9B0-1FAB-47CC-B011-F594498295B8}"/>
              </a:ext>
            </a:extLst>
          </p:cNvPr>
          <p:cNvGrpSpPr/>
          <p:nvPr/>
        </p:nvGrpSpPr>
        <p:grpSpPr>
          <a:xfrm>
            <a:off x="8366951" y="1850502"/>
            <a:ext cx="1188720" cy="49231"/>
            <a:chOff x="9712259" y="2628181"/>
            <a:chExt cx="961211" cy="49231"/>
          </a:xfrm>
        </p:grpSpPr>
        <p:cxnSp>
          <p:nvCxnSpPr>
            <p:cNvPr id="230" name="Straight Connector 229">
              <a:extLst>
                <a:ext uri="{FF2B5EF4-FFF2-40B4-BE49-F238E27FC236}">
                  <a16:creationId xmlns:a16="http://schemas.microsoft.com/office/drawing/2014/main" id="{49845BEC-F79C-46E9-89DC-E200730C2784}"/>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AEFA7B3-DD3F-4561-A3CD-278A45C532AA}"/>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3D51BBF-F502-4509-92B0-03A84A250003}"/>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3" name="TextBox 232">
            <a:extLst>
              <a:ext uri="{FF2B5EF4-FFF2-40B4-BE49-F238E27FC236}">
                <a16:creationId xmlns:a16="http://schemas.microsoft.com/office/drawing/2014/main" id="{409F02F0-4483-4091-A9EB-26C019963EE9}"/>
              </a:ext>
            </a:extLst>
          </p:cNvPr>
          <p:cNvSpPr txBox="1"/>
          <p:nvPr/>
        </p:nvSpPr>
        <p:spPr>
          <a:xfrm>
            <a:off x="8269359" y="2033483"/>
            <a:ext cx="768615" cy="246221"/>
          </a:xfrm>
          <a:prstGeom prst="rect">
            <a:avLst/>
          </a:prstGeom>
          <a:noFill/>
        </p:spPr>
        <p:txBody>
          <a:bodyPr wrap="square" rtlCol="0">
            <a:spAutoFit/>
          </a:bodyPr>
          <a:lstStyle/>
          <a:p>
            <a:pPr algn="ctr" rtl="0"/>
            <a:r>
              <a:rPr lang="pl" sz="1000" b="0" i="0" u="none" baseline="0"/>
              <a:t>p=0,0078</a:t>
            </a:r>
          </a:p>
        </p:txBody>
      </p:sp>
      <p:grpSp>
        <p:nvGrpSpPr>
          <p:cNvPr id="234" name="Group 233">
            <a:extLst>
              <a:ext uri="{FF2B5EF4-FFF2-40B4-BE49-F238E27FC236}">
                <a16:creationId xmlns:a16="http://schemas.microsoft.com/office/drawing/2014/main" id="{96EF9CC5-8364-4645-82F6-E0B2448EC4D0}"/>
              </a:ext>
            </a:extLst>
          </p:cNvPr>
          <p:cNvGrpSpPr/>
          <p:nvPr/>
        </p:nvGrpSpPr>
        <p:grpSpPr>
          <a:xfrm>
            <a:off x="8359507" y="2220213"/>
            <a:ext cx="318340" cy="49231"/>
            <a:chOff x="9689244" y="2628181"/>
            <a:chExt cx="984226" cy="49231"/>
          </a:xfrm>
        </p:grpSpPr>
        <p:cxnSp>
          <p:nvCxnSpPr>
            <p:cNvPr id="235" name="Straight Connector 234">
              <a:extLst>
                <a:ext uri="{FF2B5EF4-FFF2-40B4-BE49-F238E27FC236}">
                  <a16:creationId xmlns:a16="http://schemas.microsoft.com/office/drawing/2014/main" id="{2C4AA498-40C0-4584-9868-66A403C6C9DD}"/>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74588F6-FA60-4F1D-827C-6CBC249843B4}"/>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FAAE6F0-1EFA-46D7-AE84-DCA391947804}"/>
                </a:ext>
              </a:extLst>
            </p:cNvPr>
            <p:cNvCxnSpPr/>
            <p:nvPr/>
          </p:nvCxnSpPr>
          <p:spPr>
            <a:xfrm>
              <a:off x="9689244"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8" name="Group 237">
            <a:extLst>
              <a:ext uri="{FF2B5EF4-FFF2-40B4-BE49-F238E27FC236}">
                <a16:creationId xmlns:a16="http://schemas.microsoft.com/office/drawing/2014/main" id="{DAF24437-8FC8-4863-8853-1D5B8DD10ED6}"/>
              </a:ext>
            </a:extLst>
          </p:cNvPr>
          <p:cNvGrpSpPr/>
          <p:nvPr/>
        </p:nvGrpSpPr>
        <p:grpSpPr>
          <a:xfrm>
            <a:off x="8366240" y="1991041"/>
            <a:ext cx="922434" cy="49231"/>
            <a:chOff x="9703814" y="2628181"/>
            <a:chExt cx="969656" cy="49231"/>
          </a:xfrm>
        </p:grpSpPr>
        <p:cxnSp>
          <p:nvCxnSpPr>
            <p:cNvPr id="239" name="Straight Connector 238">
              <a:extLst>
                <a:ext uri="{FF2B5EF4-FFF2-40B4-BE49-F238E27FC236}">
                  <a16:creationId xmlns:a16="http://schemas.microsoft.com/office/drawing/2014/main" id="{CFF69EF2-6536-4FC2-B5F9-B79BE479E9C2}"/>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7F7F7A2-690D-4E88-84DE-CEF324852689}"/>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DF055D73-9F2F-465B-A1B6-CA00259EE7F5}"/>
                </a:ext>
              </a:extLst>
            </p:cNvPr>
            <p:cNvCxnSpPr/>
            <p:nvPr/>
          </p:nvCxnSpPr>
          <p:spPr>
            <a:xfrm>
              <a:off x="9703814"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2" name="TextBox 241">
            <a:extLst>
              <a:ext uri="{FF2B5EF4-FFF2-40B4-BE49-F238E27FC236}">
                <a16:creationId xmlns:a16="http://schemas.microsoft.com/office/drawing/2014/main" id="{0726B124-EAFB-40FA-B37A-CA5B26D00AB8}"/>
              </a:ext>
            </a:extLst>
          </p:cNvPr>
          <p:cNvSpPr txBox="1"/>
          <p:nvPr/>
        </p:nvSpPr>
        <p:spPr>
          <a:xfrm>
            <a:off x="8309766" y="1913840"/>
            <a:ext cx="768615" cy="246221"/>
          </a:xfrm>
          <a:prstGeom prst="rect">
            <a:avLst/>
          </a:prstGeom>
          <a:noFill/>
        </p:spPr>
        <p:txBody>
          <a:bodyPr wrap="square" rtlCol="0">
            <a:spAutoFit/>
          </a:bodyPr>
          <a:lstStyle/>
          <a:p>
            <a:pPr algn="ctr" rtl="0"/>
            <a:r>
              <a:rPr lang="pl" sz="1000" b="0" i="0" u="none" baseline="0"/>
              <a:t>p=0,0059</a:t>
            </a:r>
          </a:p>
        </p:txBody>
      </p:sp>
      <p:sp>
        <p:nvSpPr>
          <p:cNvPr id="243" name="TextBox 242">
            <a:extLst>
              <a:ext uri="{FF2B5EF4-FFF2-40B4-BE49-F238E27FC236}">
                <a16:creationId xmlns:a16="http://schemas.microsoft.com/office/drawing/2014/main" id="{F6AC133B-333C-4183-A834-4A51C048BF55}"/>
              </a:ext>
            </a:extLst>
          </p:cNvPr>
          <p:cNvSpPr txBox="1"/>
          <p:nvPr/>
        </p:nvSpPr>
        <p:spPr>
          <a:xfrm>
            <a:off x="8387713" y="1668927"/>
            <a:ext cx="1165756" cy="246221"/>
          </a:xfrm>
          <a:prstGeom prst="rect">
            <a:avLst/>
          </a:prstGeom>
          <a:noFill/>
        </p:spPr>
        <p:txBody>
          <a:bodyPr wrap="square" rtlCol="0">
            <a:spAutoFit/>
          </a:bodyPr>
          <a:lstStyle/>
          <a:p>
            <a:pPr algn="ctr" rtl="0"/>
            <a:r>
              <a:rPr lang="pl" sz="1000" b="0" i="0" u="none" baseline="0"/>
              <a:t>p=0,0059</a:t>
            </a:r>
          </a:p>
        </p:txBody>
      </p:sp>
      <p:sp>
        <p:nvSpPr>
          <p:cNvPr id="244" name="TextBox 243">
            <a:extLst>
              <a:ext uri="{FF2B5EF4-FFF2-40B4-BE49-F238E27FC236}">
                <a16:creationId xmlns:a16="http://schemas.microsoft.com/office/drawing/2014/main" id="{532D341E-9D7A-46B3-B062-A5F584DE0D41}"/>
              </a:ext>
            </a:extLst>
          </p:cNvPr>
          <p:cNvSpPr txBox="1"/>
          <p:nvPr/>
        </p:nvSpPr>
        <p:spPr>
          <a:xfrm>
            <a:off x="10495392" y="2016208"/>
            <a:ext cx="768615" cy="246221"/>
          </a:xfrm>
          <a:prstGeom prst="rect">
            <a:avLst/>
          </a:prstGeom>
          <a:noFill/>
        </p:spPr>
        <p:txBody>
          <a:bodyPr wrap="square" rtlCol="0">
            <a:spAutoFit/>
          </a:bodyPr>
          <a:lstStyle/>
          <a:p>
            <a:pPr algn="ctr" rtl="0"/>
            <a:r>
              <a:rPr lang="pl" sz="1000" b="0" i="0" u="none" baseline="0"/>
              <a:t>p=0,0313</a:t>
            </a:r>
          </a:p>
        </p:txBody>
      </p:sp>
      <p:sp>
        <p:nvSpPr>
          <p:cNvPr id="245" name="TextBox 244">
            <a:extLst>
              <a:ext uri="{FF2B5EF4-FFF2-40B4-BE49-F238E27FC236}">
                <a16:creationId xmlns:a16="http://schemas.microsoft.com/office/drawing/2014/main" id="{DB319707-8B6D-4F60-991C-FED89A8B4305}"/>
              </a:ext>
            </a:extLst>
          </p:cNvPr>
          <p:cNvSpPr txBox="1"/>
          <p:nvPr/>
        </p:nvSpPr>
        <p:spPr>
          <a:xfrm>
            <a:off x="10657311" y="1780513"/>
            <a:ext cx="768615" cy="246221"/>
          </a:xfrm>
          <a:prstGeom prst="rect">
            <a:avLst/>
          </a:prstGeom>
          <a:noFill/>
        </p:spPr>
        <p:txBody>
          <a:bodyPr wrap="square" rtlCol="0">
            <a:spAutoFit/>
          </a:bodyPr>
          <a:lstStyle/>
          <a:p>
            <a:pPr algn="ctr" rtl="0"/>
            <a:r>
              <a:rPr lang="pl" sz="1000" b="0" i="0" u="none" baseline="0"/>
              <a:t>p=0,0313</a:t>
            </a:r>
          </a:p>
        </p:txBody>
      </p:sp>
      <p:grpSp>
        <p:nvGrpSpPr>
          <p:cNvPr id="246" name="Group 245">
            <a:extLst>
              <a:ext uri="{FF2B5EF4-FFF2-40B4-BE49-F238E27FC236}">
                <a16:creationId xmlns:a16="http://schemas.microsoft.com/office/drawing/2014/main" id="{5DEFBF0D-14EA-45F5-9652-8CBBCCF27794}"/>
              </a:ext>
            </a:extLst>
          </p:cNvPr>
          <p:cNvGrpSpPr/>
          <p:nvPr/>
        </p:nvGrpSpPr>
        <p:grpSpPr>
          <a:xfrm>
            <a:off x="10445599" y="2200577"/>
            <a:ext cx="932688" cy="49231"/>
            <a:chOff x="9712259" y="2628181"/>
            <a:chExt cx="961211" cy="49231"/>
          </a:xfrm>
        </p:grpSpPr>
        <p:cxnSp>
          <p:nvCxnSpPr>
            <p:cNvPr id="247" name="Straight Connector 246">
              <a:extLst>
                <a:ext uri="{FF2B5EF4-FFF2-40B4-BE49-F238E27FC236}">
                  <a16:creationId xmlns:a16="http://schemas.microsoft.com/office/drawing/2014/main" id="{A3E9AD11-CF3E-4FBC-A175-ACCBB654C3E3}"/>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8612F18-0373-438C-B202-40603BBCB506}"/>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963BEFC-5431-4945-8CDA-1031DCBD846F}"/>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0" name="Group 249">
            <a:extLst>
              <a:ext uri="{FF2B5EF4-FFF2-40B4-BE49-F238E27FC236}">
                <a16:creationId xmlns:a16="http://schemas.microsoft.com/office/drawing/2014/main" id="{A9634B99-8745-4951-804F-6978D876BC57}"/>
              </a:ext>
            </a:extLst>
          </p:cNvPr>
          <p:cNvGrpSpPr/>
          <p:nvPr/>
        </p:nvGrpSpPr>
        <p:grpSpPr>
          <a:xfrm>
            <a:off x="10446450" y="2004511"/>
            <a:ext cx="1234440" cy="49231"/>
            <a:chOff x="9712259" y="2628181"/>
            <a:chExt cx="961211" cy="49231"/>
          </a:xfrm>
        </p:grpSpPr>
        <p:cxnSp>
          <p:nvCxnSpPr>
            <p:cNvPr id="251" name="Straight Connector 250">
              <a:extLst>
                <a:ext uri="{FF2B5EF4-FFF2-40B4-BE49-F238E27FC236}">
                  <a16:creationId xmlns:a16="http://schemas.microsoft.com/office/drawing/2014/main" id="{88AAC10D-1687-4669-A5E3-F0D5F400E8C8}"/>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690BD3B-E038-4C38-B67E-C968489A3C97}"/>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8056B3A-EDF3-46C8-8C37-A1334568D570}"/>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TextBox 312">
            <a:extLst>
              <a:ext uri="{FF2B5EF4-FFF2-40B4-BE49-F238E27FC236}">
                <a16:creationId xmlns:a16="http://schemas.microsoft.com/office/drawing/2014/main" id="{67D7C6B1-E58C-4612-837C-8804E9BFFCFB}"/>
              </a:ext>
            </a:extLst>
          </p:cNvPr>
          <p:cNvSpPr txBox="1"/>
          <p:nvPr/>
        </p:nvSpPr>
        <p:spPr>
          <a:xfrm>
            <a:off x="9616055" y="4635077"/>
            <a:ext cx="768615" cy="246221"/>
          </a:xfrm>
          <a:prstGeom prst="rect">
            <a:avLst/>
          </a:prstGeom>
          <a:noFill/>
        </p:spPr>
        <p:txBody>
          <a:bodyPr wrap="square" rtlCol="0">
            <a:spAutoFit/>
          </a:bodyPr>
          <a:lstStyle/>
          <a:p>
            <a:pPr algn="ctr" rtl="0"/>
            <a:r>
              <a:rPr lang="pl" sz="1000" b="0" i="0" u="none" baseline="0"/>
              <a:t>p=0,0313</a:t>
            </a:r>
          </a:p>
        </p:txBody>
      </p:sp>
      <p:sp>
        <p:nvSpPr>
          <p:cNvPr id="340" name="TextBox 339">
            <a:extLst>
              <a:ext uri="{FF2B5EF4-FFF2-40B4-BE49-F238E27FC236}">
                <a16:creationId xmlns:a16="http://schemas.microsoft.com/office/drawing/2014/main" id="{0D325A48-26AD-41E4-8DEB-3D96C63A00AA}"/>
              </a:ext>
            </a:extLst>
          </p:cNvPr>
          <p:cNvSpPr txBox="1"/>
          <p:nvPr/>
        </p:nvSpPr>
        <p:spPr>
          <a:xfrm>
            <a:off x="3247376" y="3844099"/>
            <a:ext cx="893746" cy="246221"/>
          </a:xfrm>
          <a:prstGeom prst="rect">
            <a:avLst/>
          </a:prstGeom>
          <a:noFill/>
        </p:spPr>
        <p:txBody>
          <a:bodyPr wrap="square" rtlCol="0">
            <a:spAutoFit/>
          </a:bodyPr>
          <a:lstStyle/>
          <a:p>
            <a:pPr algn="l" rtl="0"/>
            <a:r>
              <a:rPr lang="pl" sz="1000" b="0" i="0" u="none" baseline="0"/>
              <a:t>Tygodnie </a:t>
            </a:r>
          </a:p>
        </p:txBody>
      </p:sp>
      <p:sp>
        <p:nvSpPr>
          <p:cNvPr id="344" name="TextBox 343">
            <a:extLst>
              <a:ext uri="{FF2B5EF4-FFF2-40B4-BE49-F238E27FC236}">
                <a16:creationId xmlns:a16="http://schemas.microsoft.com/office/drawing/2014/main" id="{DAA61598-AB2D-4788-8216-20493AA29C76}"/>
              </a:ext>
            </a:extLst>
          </p:cNvPr>
          <p:cNvSpPr txBox="1"/>
          <p:nvPr/>
        </p:nvSpPr>
        <p:spPr>
          <a:xfrm>
            <a:off x="8438812" y="1803078"/>
            <a:ext cx="768615" cy="246221"/>
          </a:xfrm>
          <a:prstGeom prst="rect">
            <a:avLst/>
          </a:prstGeom>
          <a:noFill/>
        </p:spPr>
        <p:txBody>
          <a:bodyPr wrap="square" rtlCol="0">
            <a:spAutoFit/>
          </a:bodyPr>
          <a:lstStyle/>
          <a:p>
            <a:pPr algn="ctr" rtl="0"/>
            <a:r>
              <a:rPr lang="pl" sz="1000" b="0" i="0" u="none" baseline="0"/>
              <a:t>p=0,0078</a:t>
            </a:r>
          </a:p>
        </p:txBody>
      </p:sp>
      <p:grpSp>
        <p:nvGrpSpPr>
          <p:cNvPr id="345" name="Group 344">
            <a:extLst>
              <a:ext uri="{FF2B5EF4-FFF2-40B4-BE49-F238E27FC236}">
                <a16:creationId xmlns:a16="http://schemas.microsoft.com/office/drawing/2014/main" id="{652D1AAF-9B41-4573-9E4C-8DDD3317620F}"/>
              </a:ext>
            </a:extLst>
          </p:cNvPr>
          <p:cNvGrpSpPr/>
          <p:nvPr/>
        </p:nvGrpSpPr>
        <p:grpSpPr>
          <a:xfrm>
            <a:off x="8367071" y="2088337"/>
            <a:ext cx="594360" cy="49231"/>
            <a:chOff x="9704010" y="2628181"/>
            <a:chExt cx="969460" cy="49231"/>
          </a:xfrm>
        </p:grpSpPr>
        <p:cxnSp>
          <p:nvCxnSpPr>
            <p:cNvPr id="347" name="Straight Connector 346">
              <a:extLst>
                <a:ext uri="{FF2B5EF4-FFF2-40B4-BE49-F238E27FC236}">
                  <a16:creationId xmlns:a16="http://schemas.microsoft.com/office/drawing/2014/main" id="{715FF2D9-82E6-459F-92EE-332AB3F4503C}"/>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89A5DC6-CC82-481E-8BCB-6BE274303260}"/>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0A5CDC85-A4B5-4534-A498-44F6FCACA81F}"/>
                </a:ext>
              </a:extLst>
            </p:cNvPr>
            <p:cNvCxnSpPr/>
            <p:nvPr/>
          </p:nvCxnSpPr>
          <p:spPr>
            <a:xfrm>
              <a:off x="9704010"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C8721B2-2CCB-45B5-9435-DC6DE4B99CD8}"/>
              </a:ext>
            </a:extLst>
          </p:cNvPr>
          <p:cNvGrpSpPr/>
          <p:nvPr/>
        </p:nvGrpSpPr>
        <p:grpSpPr>
          <a:xfrm>
            <a:off x="6342866" y="4323781"/>
            <a:ext cx="2046759" cy="2333966"/>
            <a:chOff x="5461179" y="4323781"/>
            <a:chExt cx="2046759" cy="2333966"/>
          </a:xfrm>
        </p:grpSpPr>
        <p:grpSp>
          <p:nvGrpSpPr>
            <p:cNvPr id="9" name="Group 8">
              <a:extLst>
                <a:ext uri="{FF2B5EF4-FFF2-40B4-BE49-F238E27FC236}">
                  <a16:creationId xmlns:a16="http://schemas.microsoft.com/office/drawing/2014/main" id="{B986EF4B-5149-4DDA-A52C-A2CD92430554}"/>
                </a:ext>
              </a:extLst>
            </p:cNvPr>
            <p:cNvGrpSpPr/>
            <p:nvPr/>
          </p:nvGrpSpPr>
          <p:grpSpPr>
            <a:xfrm>
              <a:off x="5461179" y="4323781"/>
              <a:ext cx="2046759" cy="2317117"/>
              <a:chOff x="5461179" y="4323781"/>
              <a:chExt cx="2046759" cy="2317117"/>
            </a:xfrm>
          </p:grpSpPr>
          <p:sp>
            <p:nvSpPr>
              <p:cNvPr id="289" name="TextBox 288">
                <a:extLst>
                  <a:ext uri="{FF2B5EF4-FFF2-40B4-BE49-F238E27FC236}">
                    <a16:creationId xmlns:a16="http://schemas.microsoft.com/office/drawing/2014/main" id="{1124E933-DDD3-4E87-B12A-D5896FE6A51F}"/>
                  </a:ext>
                </a:extLst>
              </p:cNvPr>
              <p:cNvSpPr txBox="1"/>
              <p:nvPr/>
            </p:nvSpPr>
            <p:spPr>
              <a:xfrm>
                <a:off x="6220468" y="4463255"/>
                <a:ext cx="768615" cy="246221"/>
              </a:xfrm>
              <a:prstGeom prst="rect">
                <a:avLst/>
              </a:prstGeom>
              <a:noFill/>
            </p:spPr>
            <p:txBody>
              <a:bodyPr wrap="square" rtlCol="0">
                <a:spAutoFit/>
              </a:bodyPr>
              <a:lstStyle/>
              <a:p>
                <a:pPr algn="ctr" rtl="0"/>
                <a:r>
                  <a:rPr lang="pl" sz="1000" b="0" i="0" u="none" baseline="0"/>
                  <a:t>p=0,0098</a:t>
                </a:r>
              </a:p>
            </p:txBody>
          </p:sp>
          <p:grpSp>
            <p:nvGrpSpPr>
              <p:cNvPr id="5" name="Group 4">
                <a:extLst>
                  <a:ext uri="{FF2B5EF4-FFF2-40B4-BE49-F238E27FC236}">
                    <a16:creationId xmlns:a16="http://schemas.microsoft.com/office/drawing/2014/main" id="{91C238F8-8563-43A6-9FCE-16E0FDE643E2}"/>
                  </a:ext>
                </a:extLst>
              </p:cNvPr>
              <p:cNvGrpSpPr/>
              <p:nvPr/>
            </p:nvGrpSpPr>
            <p:grpSpPr>
              <a:xfrm>
                <a:off x="5461179" y="4323781"/>
                <a:ext cx="2046759" cy="2317117"/>
                <a:chOff x="4799429" y="4323781"/>
                <a:chExt cx="2046759" cy="2317117"/>
              </a:xfrm>
            </p:grpSpPr>
            <p:sp>
              <p:nvSpPr>
                <p:cNvPr id="159" name="Freeform: Shape 158">
                  <a:extLst>
                    <a:ext uri="{FF2B5EF4-FFF2-40B4-BE49-F238E27FC236}">
                      <a16:creationId xmlns:a16="http://schemas.microsoft.com/office/drawing/2014/main" id="{ACC8AB77-E93C-4845-A3E8-065E1D5F00F4}"/>
                    </a:ext>
                  </a:extLst>
                </p:cNvPr>
                <p:cNvSpPr/>
                <p:nvPr/>
              </p:nvSpPr>
              <p:spPr>
                <a:xfrm>
                  <a:off x="5448300" y="5073650"/>
                  <a:ext cx="1263650" cy="139700"/>
                </a:xfrm>
                <a:custGeom>
                  <a:avLst/>
                  <a:gdLst>
                    <a:gd name="connsiteX0" fmla="*/ 0 w 1263650"/>
                    <a:gd name="connsiteY0" fmla="*/ 139700 h 139700"/>
                    <a:gd name="connsiteX1" fmla="*/ 330200 w 1263650"/>
                    <a:gd name="connsiteY1" fmla="*/ 31750 h 139700"/>
                    <a:gd name="connsiteX2" fmla="*/ 654050 w 1263650"/>
                    <a:gd name="connsiteY2" fmla="*/ 31750 h 139700"/>
                    <a:gd name="connsiteX3" fmla="*/ 952500 w 1263650"/>
                    <a:gd name="connsiteY3" fmla="*/ 38100 h 139700"/>
                    <a:gd name="connsiteX4" fmla="*/ 1263650 w 1263650"/>
                    <a:gd name="connsiteY4" fmla="*/ 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650" h="139700">
                      <a:moveTo>
                        <a:pt x="0" y="139700"/>
                      </a:moveTo>
                      <a:lnTo>
                        <a:pt x="330200" y="31750"/>
                      </a:lnTo>
                      <a:lnTo>
                        <a:pt x="654050" y="31750"/>
                      </a:lnTo>
                      <a:lnTo>
                        <a:pt x="952500" y="38100"/>
                      </a:lnTo>
                      <a:lnTo>
                        <a:pt x="126365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0" name="Freeform: Shape 159">
                  <a:extLst>
                    <a:ext uri="{FF2B5EF4-FFF2-40B4-BE49-F238E27FC236}">
                      <a16:creationId xmlns:a16="http://schemas.microsoft.com/office/drawing/2014/main" id="{86272AC4-243E-40CE-A0FE-36E594E9386E}"/>
                    </a:ext>
                  </a:extLst>
                </p:cNvPr>
                <p:cNvSpPr/>
                <p:nvPr/>
              </p:nvSpPr>
              <p:spPr>
                <a:xfrm>
                  <a:off x="5448300" y="5492750"/>
                  <a:ext cx="1289050" cy="101600"/>
                </a:xfrm>
                <a:custGeom>
                  <a:avLst/>
                  <a:gdLst>
                    <a:gd name="connsiteX0" fmla="*/ 0 w 1289050"/>
                    <a:gd name="connsiteY0" fmla="*/ 44450 h 101600"/>
                    <a:gd name="connsiteX1" fmla="*/ 336550 w 1289050"/>
                    <a:gd name="connsiteY1" fmla="*/ 0 h 101600"/>
                    <a:gd name="connsiteX2" fmla="*/ 647700 w 1289050"/>
                    <a:gd name="connsiteY2" fmla="*/ 0 h 101600"/>
                    <a:gd name="connsiteX3" fmla="*/ 958850 w 1289050"/>
                    <a:gd name="connsiteY3" fmla="*/ 19050 h 101600"/>
                    <a:gd name="connsiteX4" fmla="*/ 1289050 w 1289050"/>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050" h="101600">
                      <a:moveTo>
                        <a:pt x="0" y="44450"/>
                      </a:moveTo>
                      <a:lnTo>
                        <a:pt x="336550" y="0"/>
                      </a:lnTo>
                      <a:lnTo>
                        <a:pt x="647700" y="0"/>
                      </a:lnTo>
                      <a:lnTo>
                        <a:pt x="958850" y="19050"/>
                      </a:lnTo>
                      <a:lnTo>
                        <a:pt x="1289050" y="1016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1" name="Freeform: Shape 160">
                  <a:extLst>
                    <a:ext uri="{FF2B5EF4-FFF2-40B4-BE49-F238E27FC236}">
                      <a16:creationId xmlns:a16="http://schemas.microsoft.com/office/drawing/2014/main" id="{2CF33D5B-4829-4F58-A59D-7B81903EAE98}"/>
                    </a:ext>
                  </a:extLst>
                </p:cNvPr>
                <p:cNvSpPr/>
                <p:nvPr/>
              </p:nvSpPr>
              <p:spPr>
                <a:xfrm>
                  <a:off x="5454650" y="5111750"/>
                  <a:ext cx="1263650" cy="514350"/>
                </a:xfrm>
                <a:custGeom>
                  <a:avLst/>
                  <a:gdLst>
                    <a:gd name="connsiteX0" fmla="*/ 1263650 w 1263650"/>
                    <a:gd name="connsiteY0" fmla="*/ 0 h 514350"/>
                    <a:gd name="connsiteX1" fmla="*/ 952500 w 1263650"/>
                    <a:gd name="connsiteY1" fmla="*/ 266700 h 514350"/>
                    <a:gd name="connsiteX2" fmla="*/ 647700 w 1263650"/>
                    <a:gd name="connsiteY2" fmla="*/ 361950 h 514350"/>
                    <a:gd name="connsiteX3" fmla="*/ 406400 w 1263650"/>
                    <a:gd name="connsiteY3" fmla="*/ 463550 h 514350"/>
                    <a:gd name="connsiteX4" fmla="*/ 292100 w 1263650"/>
                    <a:gd name="connsiteY4" fmla="*/ 514350 h 514350"/>
                    <a:gd name="connsiteX5" fmla="*/ 0 w 1263650"/>
                    <a:gd name="connsiteY5" fmla="*/ 4889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514350">
                      <a:moveTo>
                        <a:pt x="1263650" y="0"/>
                      </a:moveTo>
                      <a:lnTo>
                        <a:pt x="952500" y="266700"/>
                      </a:lnTo>
                      <a:lnTo>
                        <a:pt x="647700" y="361950"/>
                      </a:lnTo>
                      <a:lnTo>
                        <a:pt x="406400" y="463550"/>
                      </a:lnTo>
                      <a:lnTo>
                        <a:pt x="292100" y="514350"/>
                      </a:lnTo>
                      <a:lnTo>
                        <a:pt x="0" y="4889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2" name="Freeform: Shape 161">
                  <a:extLst>
                    <a:ext uri="{FF2B5EF4-FFF2-40B4-BE49-F238E27FC236}">
                      <a16:creationId xmlns:a16="http://schemas.microsoft.com/office/drawing/2014/main" id="{C658B7D9-FB47-4604-AB25-289AABA4CD8D}"/>
                    </a:ext>
                  </a:extLst>
                </p:cNvPr>
                <p:cNvSpPr/>
                <p:nvPr/>
              </p:nvSpPr>
              <p:spPr>
                <a:xfrm>
                  <a:off x="5441950" y="5454650"/>
                  <a:ext cx="1257300" cy="292100"/>
                </a:xfrm>
                <a:custGeom>
                  <a:avLst/>
                  <a:gdLst>
                    <a:gd name="connsiteX0" fmla="*/ 1257300 w 1257300"/>
                    <a:gd name="connsiteY0" fmla="*/ 0 h 292100"/>
                    <a:gd name="connsiteX1" fmla="*/ 965200 w 1257300"/>
                    <a:gd name="connsiteY1" fmla="*/ 44450 h 292100"/>
                    <a:gd name="connsiteX2" fmla="*/ 628650 w 1257300"/>
                    <a:gd name="connsiteY2" fmla="*/ 107950 h 292100"/>
                    <a:gd name="connsiteX3" fmla="*/ 412750 w 1257300"/>
                    <a:gd name="connsiteY3" fmla="*/ 120650 h 292100"/>
                    <a:gd name="connsiteX4" fmla="*/ 298450 w 1257300"/>
                    <a:gd name="connsiteY4" fmla="*/ 152400 h 292100"/>
                    <a:gd name="connsiteX5" fmla="*/ 0 w 1257300"/>
                    <a:gd name="connsiteY5" fmla="*/ 29210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292100">
                      <a:moveTo>
                        <a:pt x="1257300" y="0"/>
                      </a:moveTo>
                      <a:lnTo>
                        <a:pt x="965200" y="44450"/>
                      </a:lnTo>
                      <a:lnTo>
                        <a:pt x="628650" y="107950"/>
                      </a:lnTo>
                      <a:lnTo>
                        <a:pt x="412750" y="120650"/>
                      </a:lnTo>
                      <a:lnTo>
                        <a:pt x="298450" y="152400"/>
                      </a:lnTo>
                      <a:lnTo>
                        <a:pt x="0" y="2921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3" name="Freeform: Shape 162">
                  <a:extLst>
                    <a:ext uri="{FF2B5EF4-FFF2-40B4-BE49-F238E27FC236}">
                      <a16:creationId xmlns:a16="http://schemas.microsoft.com/office/drawing/2014/main" id="{727361C3-26EA-433C-9BD6-FBA816C7BD3D}"/>
                    </a:ext>
                  </a:extLst>
                </p:cNvPr>
                <p:cNvSpPr/>
                <p:nvPr/>
              </p:nvSpPr>
              <p:spPr>
                <a:xfrm>
                  <a:off x="5454595" y="5748793"/>
                  <a:ext cx="1264257" cy="83489"/>
                </a:xfrm>
                <a:custGeom>
                  <a:avLst/>
                  <a:gdLst>
                    <a:gd name="connsiteX0" fmla="*/ 0 w 1264257"/>
                    <a:gd name="connsiteY0" fmla="*/ 0 h 83489"/>
                    <a:gd name="connsiteX1" fmla="*/ 326003 w 1264257"/>
                    <a:gd name="connsiteY1" fmla="*/ 0 h 83489"/>
                    <a:gd name="connsiteX2" fmla="*/ 636104 w 1264257"/>
                    <a:gd name="connsiteY2" fmla="*/ 35781 h 83489"/>
                    <a:gd name="connsiteX3" fmla="*/ 958132 w 1264257"/>
                    <a:gd name="connsiteY3" fmla="*/ 83489 h 83489"/>
                    <a:gd name="connsiteX4" fmla="*/ 1264257 w 1264257"/>
                    <a:gd name="connsiteY4" fmla="*/ 83489 h 83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57" h="83489">
                      <a:moveTo>
                        <a:pt x="0" y="0"/>
                      </a:moveTo>
                      <a:lnTo>
                        <a:pt x="326003" y="0"/>
                      </a:lnTo>
                      <a:lnTo>
                        <a:pt x="636104" y="35781"/>
                      </a:lnTo>
                      <a:lnTo>
                        <a:pt x="958132" y="83489"/>
                      </a:lnTo>
                      <a:lnTo>
                        <a:pt x="1264257" y="8348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4" name="Freeform: Shape 163">
                  <a:extLst>
                    <a:ext uri="{FF2B5EF4-FFF2-40B4-BE49-F238E27FC236}">
                      <a16:creationId xmlns:a16="http://schemas.microsoft.com/office/drawing/2014/main" id="{C3808F39-5302-4026-AF84-4BBFA0A6224C}"/>
                    </a:ext>
                  </a:extLst>
                </p:cNvPr>
                <p:cNvSpPr/>
                <p:nvPr/>
              </p:nvSpPr>
              <p:spPr>
                <a:xfrm>
                  <a:off x="5442668" y="5788550"/>
                  <a:ext cx="1264257" cy="63610"/>
                </a:xfrm>
                <a:custGeom>
                  <a:avLst/>
                  <a:gdLst>
                    <a:gd name="connsiteX0" fmla="*/ 1264257 w 1264257"/>
                    <a:gd name="connsiteY0" fmla="*/ 0 h 63610"/>
                    <a:gd name="connsiteX1" fmla="*/ 946205 w 1264257"/>
                    <a:gd name="connsiteY1" fmla="*/ 39756 h 63610"/>
                    <a:gd name="connsiteX2" fmla="*/ 632129 w 1264257"/>
                    <a:gd name="connsiteY2" fmla="*/ 27829 h 63610"/>
                    <a:gd name="connsiteX3" fmla="*/ 326003 w 1264257"/>
                    <a:gd name="connsiteY3" fmla="*/ 63610 h 63610"/>
                    <a:gd name="connsiteX4" fmla="*/ 0 w 1264257"/>
                    <a:gd name="connsiteY4" fmla="*/ 35780 h 63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57" h="63610">
                      <a:moveTo>
                        <a:pt x="1264257" y="0"/>
                      </a:moveTo>
                      <a:lnTo>
                        <a:pt x="946205" y="39756"/>
                      </a:lnTo>
                      <a:lnTo>
                        <a:pt x="632129" y="27829"/>
                      </a:lnTo>
                      <a:lnTo>
                        <a:pt x="326003" y="63610"/>
                      </a:lnTo>
                      <a:lnTo>
                        <a:pt x="0" y="3578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5" name="Freeform: Shape 164">
                  <a:extLst>
                    <a:ext uri="{FF2B5EF4-FFF2-40B4-BE49-F238E27FC236}">
                      <a16:creationId xmlns:a16="http://schemas.microsoft.com/office/drawing/2014/main" id="{FC50150B-3C73-4F55-84C3-632D975209D7}"/>
                    </a:ext>
                  </a:extLst>
                </p:cNvPr>
                <p:cNvSpPr/>
                <p:nvPr/>
              </p:nvSpPr>
              <p:spPr>
                <a:xfrm>
                  <a:off x="5458570" y="5637475"/>
                  <a:ext cx="1276185" cy="242515"/>
                </a:xfrm>
                <a:custGeom>
                  <a:avLst/>
                  <a:gdLst>
                    <a:gd name="connsiteX0" fmla="*/ 0 w 1276185"/>
                    <a:gd name="connsiteY0" fmla="*/ 242515 h 242515"/>
                    <a:gd name="connsiteX1" fmla="*/ 314077 w 1276185"/>
                    <a:gd name="connsiteY1" fmla="*/ 174928 h 242515"/>
                    <a:gd name="connsiteX2" fmla="*/ 620202 w 1276185"/>
                    <a:gd name="connsiteY2" fmla="*/ 31805 h 242515"/>
                    <a:gd name="connsiteX3" fmla="*/ 954157 w 1276185"/>
                    <a:gd name="connsiteY3" fmla="*/ 39756 h 242515"/>
                    <a:gd name="connsiteX4" fmla="*/ 1276185 w 1276185"/>
                    <a:gd name="connsiteY4" fmla="*/ 0 h 24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185" h="242515">
                      <a:moveTo>
                        <a:pt x="0" y="242515"/>
                      </a:moveTo>
                      <a:lnTo>
                        <a:pt x="314077" y="174928"/>
                      </a:lnTo>
                      <a:lnTo>
                        <a:pt x="620202" y="31805"/>
                      </a:lnTo>
                      <a:lnTo>
                        <a:pt x="954157" y="39756"/>
                      </a:lnTo>
                      <a:lnTo>
                        <a:pt x="1276185"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7" name="Freeform: Shape 166">
                  <a:extLst>
                    <a:ext uri="{FF2B5EF4-FFF2-40B4-BE49-F238E27FC236}">
                      <a16:creationId xmlns:a16="http://schemas.microsoft.com/office/drawing/2014/main" id="{F19FA192-0FFF-406D-AE5A-D827E969E173}"/>
                    </a:ext>
                  </a:extLst>
                </p:cNvPr>
                <p:cNvSpPr/>
                <p:nvPr/>
              </p:nvSpPr>
              <p:spPr>
                <a:xfrm>
                  <a:off x="5458570" y="5550010"/>
                  <a:ext cx="1260282" cy="186856"/>
                </a:xfrm>
                <a:custGeom>
                  <a:avLst/>
                  <a:gdLst>
                    <a:gd name="connsiteX0" fmla="*/ 1260282 w 1260282"/>
                    <a:gd name="connsiteY0" fmla="*/ 123246 h 186856"/>
                    <a:gd name="connsiteX1" fmla="*/ 950181 w 1260282"/>
                    <a:gd name="connsiteY1" fmla="*/ 166978 h 186856"/>
                    <a:gd name="connsiteX2" fmla="*/ 640080 w 1260282"/>
                    <a:gd name="connsiteY2" fmla="*/ 43733 h 186856"/>
                    <a:gd name="connsiteX3" fmla="*/ 306126 w 1260282"/>
                    <a:gd name="connsiteY3" fmla="*/ 0 h 186856"/>
                    <a:gd name="connsiteX4" fmla="*/ 0 w 1260282"/>
                    <a:gd name="connsiteY4" fmla="*/ 186856 h 186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282" h="186856">
                      <a:moveTo>
                        <a:pt x="1260282" y="123246"/>
                      </a:moveTo>
                      <a:lnTo>
                        <a:pt x="950181" y="166978"/>
                      </a:lnTo>
                      <a:lnTo>
                        <a:pt x="640080" y="43733"/>
                      </a:lnTo>
                      <a:lnTo>
                        <a:pt x="306126" y="0"/>
                      </a:lnTo>
                      <a:lnTo>
                        <a:pt x="0" y="18685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9" name="Freeform: Shape 168">
                  <a:extLst>
                    <a:ext uri="{FF2B5EF4-FFF2-40B4-BE49-F238E27FC236}">
                      <a16:creationId xmlns:a16="http://schemas.microsoft.com/office/drawing/2014/main" id="{39CC8E9F-6CB4-4B1E-9EE7-1DE32716FD60}"/>
                    </a:ext>
                  </a:extLst>
                </p:cNvPr>
                <p:cNvSpPr/>
                <p:nvPr/>
              </p:nvSpPr>
              <p:spPr>
                <a:xfrm>
                  <a:off x="5446643" y="5625548"/>
                  <a:ext cx="1268234" cy="63610"/>
                </a:xfrm>
                <a:custGeom>
                  <a:avLst/>
                  <a:gdLst>
                    <a:gd name="connsiteX0" fmla="*/ 0 w 1268234"/>
                    <a:gd name="connsiteY0" fmla="*/ 63610 h 63610"/>
                    <a:gd name="connsiteX1" fmla="*/ 337931 w 1268234"/>
                    <a:gd name="connsiteY1" fmla="*/ 31805 h 63610"/>
                    <a:gd name="connsiteX2" fmla="*/ 655983 w 1268234"/>
                    <a:gd name="connsiteY2" fmla="*/ 3975 h 63610"/>
                    <a:gd name="connsiteX3" fmla="*/ 981987 w 1268234"/>
                    <a:gd name="connsiteY3" fmla="*/ 0 h 63610"/>
                    <a:gd name="connsiteX4" fmla="*/ 1268234 w 1268234"/>
                    <a:gd name="connsiteY4" fmla="*/ 59635 h 63610"/>
                    <a:gd name="connsiteX5" fmla="*/ 1268234 w 1268234"/>
                    <a:gd name="connsiteY5" fmla="*/ 59635 h 6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234" h="63610">
                      <a:moveTo>
                        <a:pt x="0" y="63610"/>
                      </a:moveTo>
                      <a:lnTo>
                        <a:pt x="337931" y="31805"/>
                      </a:lnTo>
                      <a:lnTo>
                        <a:pt x="655983" y="3975"/>
                      </a:lnTo>
                      <a:lnTo>
                        <a:pt x="981987" y="0"/>
                      </a:lnTo>
                      <a:lnTo>
                        <a:pt x="1268234" y="59635"/>
                      </a:lnTo>
                      <a:lnTo>
                        <a:pt x="1268234" y="5963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0" name="Freeform: Shape 169">
                  <a:extLst>
                    <a:ext uri="{FF2B5EF4-FFF2-40B4-BE49-F238E27FC236}">
                      <a16:creationId xmlns:a16="http://schemas.microsoft.com/office/drawing/2014/main" id="{5AED93CD-F335-4D40-A225-9432B8001E15}"/>
                    </a:ext>
                  </a:extLst>
                </p:cNvPr>
                <p:cNvSpPr/>
                <p:nvPr/>
              </p:nvSpPr>
              <p:spPr>
                <a:xfrm>
                  <a:off x="6086723" y="5776623"/>
                  <a:ext cx="640080" cy="55659"/>
                </a:xfrm>
                <a:custGeom>
                  <a:avLst/>
                  <a:gdLst>
                    <a:gd name="connsiteX0" fmla="*/ 0 w 640080"/>
                    <a:gd name="connsiteY0" fmla="*/ 0 h 55659"/>
                    <a:gd name="connsiteX1" fmla="*/ 314077 w 640080"/>
                    <a:gd name="connsiteY1" fmla="*/ 0 h 55659"/>
                    <a:gd name="connsiteX2" fmla="*/ 640080 w 640080"/>
                    <a:gd name="connsiteY2" fmla="*/ 55659 h 55659"/>
                    <a:gd name="connsiteX3" fmla="*/ 640080 w 640080"/>
                    <a:gd name="connsiteY3" fmla="*/ 55659 h 55659"/>
                  </a:gdLst>
                  <a:ahLst/>
                  <a:cxnLst>
                    <a:cxn ang="0">
                      <a:pos x="connsiteX0" y="connsiteY0"/>
                    </a:cxn>
                    <a:cxn ang="0">
                      <a:pos x="connsiteX1" y="connsiteY1"/>
                    </a:cxn>
                    <a:cxn ang="0">
                      <a:pos x="connsiteX2" y="connsiteY2"/>
                    </a:cxn>
                    <a:cxn ang="0">
                      <a:pos x="connsiteX3" y="connsiteY3"/>
                    </a:cxn>
                  </a:cxnLst>
                  <a:rect l="l" t="t" r="r" b="b"/>
                  <a:pathLst>
                    <a:path w="640080" h="55659">
                      <a:moveTo>
                        <a:pt x="0" y="0"/>
                      </a:moveTo>
                      <a:lnTo>
                        <a:pt x="314077" y="0"/>
                      </a:lnTo>
                      <a:lnTo>
                        <a:pt x="640080" y="55659"/>
                      </a:lnTo>
                      <a:lnTo>
                        <a:pt x="640080" y="5565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4" name="Oval 253">
                  <a:extLst>
                    <a:ext uri="{FF2B5EF4-FFF2-40B4-BE49-F238E27FC236}">
                      <a16:creationId xmlns:a16="http://schemas.microsoft.com/office/drawing/2014/main" id="{D3569649-C9F3-4AD6-BAAA-E40926EFE104}"/>
                    </a:ext>
                  </a:extLst>
                </p:cNvPr>
                <p:cNvSpPr/>
                <p:nvPr/>
              </p:nvSpPr>
              <p:spPr>
                <a:xfrm>
                  <a:off x="6675650" y="507846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5" name="Oval 254">
                  <a:extLst>
                    <a:ext uri="{FF2B5EF4-FFF2-40B4-BE49-F238E27FC236}">
                      <a16:creationId xmlns:a16="http://schemas.microsoft.com/office/drawing/2014/main" id="{72907BC5-87E4-4A74-8516-8AEF8A34E51F}"/>
                    </a:ext>
                  </a:extLst>
                </p:cNvPr>
                <p:cNvSpPr/>
                <p:nvPr/>
              </p:nvSpPr>
              <p:spPr>
                <a:xfrm>
                  <a:off x="6360304" y="506131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6" name="Oval 255">
                  <a:extLst>
                    <a:ext uri="{FF2B5EF4-FFF2-40B4-BE49-F238E27FC236}">
                      <a16:creationId xmlns:a16="http://schemas.microsoft.com/office/drawing/2014/main" id="{986429A1-6FD3-4F64-8F22-EB01EDDFE774}"/>
                    </a:ext>
                  </a:extLst>
                </p:cNvPr>
                <p:cNvSpPr/>
                <p:nvPr/>
              </p:nvSpPr>
              <p:spPr>
                <a:xfrm>
                  <a:off x="6061530" y="507222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7" name="Oval 256">
                  <a:extLst>
                    <a:ext uri="{FF2B5EF4-FFF2-40B4-BE49-F238E27FC236}">
                      <a16:creationId xmlns:a16="http://schemas.microsoft.com/office/drawing/2014/main" id="{E9877521-5691-4F81-850B-3D6AE2017F54}"/>
                    </a:ext>
                  </a:extLst>
                </p:cNvPr>
                <p:cNvSpPr/>
                <p:nvPr/>
              </p:nvSpPr>
              <p:spPr>
                <a:xfrm>
                  <a:off x="6360304" y="535249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8" name="Oval 257">
                  <a:extLst>
                    <a:ext uri="{FF2B5EF4-FFF2-40B4-BE49-F238E27FC236}">
                      <a16:creationId xmlns:a16="http://schemas.microsoft.com/office/drawing/2014/main" id="{1621B238-AD86-408A-9DD5-C0E87E45ACC8}"/>
                    </a:ext>
                  </a:extLst>
                </p:cNvPr>
                <p:cNvSpPr/>
                <p:nvPr/>
              </p:nvSpPr>
              <p:spPr>
                <a:xfrm>
                  <a:off x="5424148" y="517995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9" name="Oval 258">
                  <a:extLst>
                    <a:ext uri="{FF2B5EF4-FFF2-40B4-BE49-F238E27FC236}">
                      <a16:creationId xmlns:a16="http://schemas.microsoft.com/office/drawing/2014/main" id="{E09BC76B-22C1-4A76-B6DB-513AE30E920D}"/>
                    </a:ext>
                  </a:extLst>
                </p:cNvPr>
                <p:cNvSpPr/>
                <p:nvPr/>
              </p:nvSpPr>
              <p:spPr>
                <a:xfrm>
                  <a:off x="5746460" y="508497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0" name="Oval 259">
                  <a:extLst>
                    <a:ext uri="{FF2B5EF4-FFF2-40B4-BE49-F238E27FC236}">
                      <a16:creationId xmlns:a16="http://schemas.microsoft.com/office/drawing/2014/main" id="{9BF5855C-37D5-4F3E-972D-4DA27527636F}"/>
                    </a:ext>
                  </a:extLst>
                </p:cNvPr>
                <p:cNvSpPr/>
                <p:nvPr/>
              </p:nvSpPr>
              <p:spPr>
                <a:xfrm>
                  <a:off x="6694424" y="542040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1" name="Oval 260">
                  <a:extLst>
                    <a:ext uri="{FF2B5EF4-FFF2-40B4-BE49-F238E27FC236}">
                      <a16:creationId xmlns:a16="http://schemas.microsoft.com/office/drawing/2014/main" id="{EBB12807-5008-4382-9FB9-BFA8392190FA}"/>
                    </a:ext>
                  </a:extLst>
                </p:cNvPr>
                <p:cNvSpPr/>
                <p:nvPr/>
              </p:nvSpPr>
              <p:spPr>
                <a:xfrm>
                  <a:off x="6688074" y="554872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2" name="Oval 261">
                  <a:extLst>
                    <a:ext uri="{FF2B5EF4-FFF2-40B4-BE49-F238E27FC236}">
                      <a16:creationId xmlns:a16="http://schemas.microsoft.com/office/drawing/2014/main" id="{E530C31A-8B8B-4BD6-9061-732AC9AD7DD2}"/>
                    </a:ext>
                  </a:extLst>
                </p:cNvPr>
                <p:cNvSpPr/>
                <p:nvPr/>
              </p:nvSpPr>
              <p:spPr>
                <a:xfrm>
                  <a:off x="5429623" y="556927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3" name="Oval 262">
                  <a:extLst>
                    <a:ext uri="{FF2B5EF4-FFF2-40B4-BE49-F238E27FC236}">
                      <a16:creationId xmlns:a16="http://schemas.microsoft.com/office/drawing/2014/main" id="{03676738-80AF-4F76-9B68-A8B990095A44}"/>
                    </a:ext>
                  </a:extLst>
                </p:cNvPr>
                <p:cNvSpPr/>
                <p:nvPr/>
              </p:nvSpPr>
              <p:spPr>
                <a:xfrm>
                  <a:off x="5435600" y="549631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4" name="Oval 263">
                  <a:extLst>
                    <a:ext uri="{FF2B5EF4-FFF2-40B4-BE49-F238E27FC236}">
                      <a16:creationId xmlns:a16="http://schemas.microsoft.com/office/drawing/2014/main" id="{93E095FD-E694-4962-82C1-FFE338D08C38}"/>
                    </a:ext>
                  </a:extLst>
                </p:cNvPr>
                <p:cNvSpPr/>
                <p:nvPr/>
              </p:nvSpPr>
              <p:spPr>
                <a:xfrm>
                  <a:off x="6688074" y="580778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5" name="Oval 264">
                  <a:extLst>
                    <a:ext uri="{FF2B5EF4-FFF2-40B4-BE49-F238E27FC236}">
                      <a16:creationId xmlns:a16="http://schemas.microsoft.com/office/drawing/2014/main" id="{CB332EE5-577B-4A28-9C00-19D29C291E0F}"/>
                    </a:ext>
                  </a:extLst>
                </p:cNvPr>
                <p:cNvSpPr/>
                <p:nvPr/>
              </p:nvSpPr>
              <p:spPr>
                <a:xfrm>
                  <a:off x="6681724" y="575219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6" name="Oval 265">
                  <a:extLst>
                    <a:ext uri="{FF2B5EF4-FFF2-40B4-BE49-F238E27FC236}">
                      <a16:creationId xmlns:a16="http://schemas.microsoft.com/office/drawing/2014/main" id="{510F810F-51A3-45EA-8246-3EE6054B5E64}"/>
                    </a:ext>
                  </a:extLst>
                </p:cNvPr>
                <p:cNvSpPr/>
                <p:nvPr/>
              </p:nvSpPr>
              <p:spPr>
                <a:xfrm>
                  <a:off x="6701167" y="566333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7" name="Oval 266">
                  <a:extLst>
                    <a:ext uri="{FF2B5EF4-FFF2-40B4-BE49-F238E27FC236}">
                      <a16:creationId xmlns:a16="http://schemas.microsoft.com/office/drawing/2014/main" id="{4E50A98D-7270-4770-A118-B34292536FE5}"/>
                    </a:ext>
                  </a:extLst>
                </p:cNvPr>
                <p:cNvSpPr/>
                <p:nvPr/>
              </p:nvSpPr>
              <p:spPr>
                <a:xfrm>
                  <a:off x="6694424" y="561877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8" name="Oval 267">
                  <a:extLst>
                    <a:ext uri="{FF2B5EF4-FFF2-40B4-BE49-F238E27FC236}">
                      <a16:creationId xmlns:a16="http://schemas.microsoft.com/office/drawing/2014/main" id="{D2DBBAB0-2136-4206-ACCD-E185512FD14A}"/>
                    </a:ext>
                  </a:extLst>
                </p:cNvPr>
                <p:cNvSpPr/>
                <p:nvPr/>
              </p:nvSpPr>
              <p:spPr>
                <a:xfrm>
                  <a:off x="6059615" y="544754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9" name="Oval 268">
                  <a:extLst>
                    <a:ext uri="{FF2B5EF4-FFF2-40B4-BE49-F238E27FC236}">
                      <a16:creationId xmlns:a16="http://schemas.microsoft.com/office/drawing/2014/main" id="{5668BB36-0C90-455A-ADF6-85E58B3DD8A3}"/>
                    </a:ext>
                  </a:extLst>
                </p:cNvPr>
                <p:cNvSpPr/>
                <p:nvPr/>
              </p:nvSpPr>
              <p:spPr>
                <a:xfrm>
                  <a:off x="5733144" y="545260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0" name="Oval 269">
                  <a:extLst>
                    <a:ext uri="{FF2B5EF4-FFF2-40B4-BE49-F238E27FC236}">
                      <a16:creationId xmlns:a16="http://schemas.microsoft.com/office/drawing/2014/main" id="{3E0FD6F0-42E0-4FC6-ADBD-478B07B9AA9C}"/>
                    </a:ext>
                  </a:extLst>
                </p:cNvPr>
                <p:cNvSpPr/>
                <p:nvPr/>
              </p:nvSpPr>
              <p:spPr>
                <a:xfrm>
                  <a:off x="6381896" y="547879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1" name="Oval 270">
                  <a:extLst>
                    <a:ext uri="{FF2B5EF4-FFF2-40B4-BE49-F238E27FC236}">
                      <a16:creationId xmlns:a16="http://schemas.microsoft.com/office/drawing/2014/main" id="{9BB2FEF7-70D8-42A2-AFF3-BD6FA070FD8D}"/>
                    </a:ext>
                  </a:extLst>
                </p:cNvPr>
                <p:cNvSpPr/>
                <p:nvPr/>
              </p:nvSpPr>
              <p:spPr>
                <a:xfrm>
                  <a:off x="5424148" y="577778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2" name="Oval 271">
                  <a:extLst>
                    <a:ext uri="{FF2B5EF4-FFF2-40B4-BE49-F238E27FC236}">
                      <a16:creationId xmlns:a16="http://schemas.microsoft.com/office/drawing/2014/main" id="{FCC0DB3C-FA60-4531-AA84-344DAAAE9E4D}"/>
                    </a:ext>
                  </a:extLst>
                </p:cNvPr>
                <p:cNvSpPr/>
                <p:nvPr/>
              </p:nvSpPr>
              <p:spPr>
                <a:xfrm>
                  <a:off x="6380245" y="5573293"/>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3" name="Oval 272">
                  <a:extLst>
                    <a:ext uri="{FF2B5EF4-FFF2-40B4-BE49-F238E27FC236}">
                      <a16:creationId xmlns:a16="http://schemas.microsoft.com/office/drawing/2014/main" id="{0038CC39-23FD-41BD-A9F0-EB19B21D2E8B}"/>
                    </a:ext>
                  </a:extLst>
                </p:cNvPr>
                <p:cNvSpPr/>
                <p:nvPr/>
              </p:nvSpPr>
              <p:spPr>
                <a:xfrm>
                  <a:off x="5424148" y="583445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4" name="Oval 273">
                  <a:extLst>
                    <a:ext uri="{FF2B5EF4-FFF2-40B4-BE49-F238E27FC236}">
                      <a16:creationId xmlns:a16="http://schemas.microsoft.com/office/drawing/2014/main" id="{D00E3925-0381-4422-AC46-3653DB84B629}"/>
                    </a:ext>
                  </a:extLst>
                </p:cNvPr>
                <p:cNvSpPr/>
                <p:nvPr/>
              </p:nvSpPr>
              <p:spPr>
                <a:xfrm>
                  <a:off x="6370187" y="5790389"/>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5" name="Oval 274">
                  <a:extLst>
                    <a:ext uri="{FF2B5EF4-FFF2-40B4-BE49-F238E27FC236}">
                      <a16:creationId xmlns:a16="http://schemas.microsoft.com/office/drawing/2014/main" id="{CD85386A-6E5A-4299-8FD4-7B8547E69314}"/>
                    </a:ext>
                  </a:extLst>
                </p:cNvPr>
                <p:cNvSpPr/>
                <p:nvPr/>
              </p:nvSpPr>
              <p:spPr>
                <a:xfrm>
                  <a:off x="6370187" y="573192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6" name="Oval 275">
                  <a:extLst>
                    <a:ext uri="{FF2B5EF4-FFF2-40B4-BE49-F238E27FC236}">
                      <a16:creationId xmlns:a16="http://schemas.microsoft.com/office/drawing/2014/main" id="{C785082E-1DE8-4610-999A-82DDE760FCCF}"/>
                    </a:ext>
                  </a:extLst>
                </p:cNvPr>
                <p:cNvSpPr/>
                <p:nvPr/>
              </p:nvSpPr>
              <p:spPr>
                <a:xfrm>
                  <a:off x="6363837" y="568161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7" name="Oval 276">
                  <a:extLst>
                    <a:ext uri="{FF2B5EF4-FFF2-40B4-BE49-F238E27FC236}">
                      <a16:creationId xmlns:a16="http://schemas.microsoft.com/office/drawing/2014/main" id="{BCB75CF3-E106-44DA-85A8-879CF648E38C}"/>
                    </a:ext>
                  </a:extLst>
                </p:cNvPr>
                <p:cNvSpPr/>
                <p:nvPr/>
              </p:nvSpPr>
              <p:spPr>
                <a:xfrm>
                  <a:off x="5737208" y="571453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8" name="Oval 277">
                  <a:extLst>
                    <a:ext uri="{FF2B5EF4-FFF2-40B4-BE49-F238E27FC236}">
                      <a16:creationId xmlns:a16="http://schemas.microsoft.com/office/drawing/2014/main" id="{80151802-E7BA-42EB-8E2F-FC6939ABAA87}"/>
                    </a:ext>
                  </a:extLst>
                </p:cNvPr>
                <p:cNvSpPr/>
                <p:nvPr/>
              </p:nvSpPr>
              <p:spPr>
                <a:xfrm>
                  <a:off x="5424738" y="571298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9" name="Oval 278">
                  <a:extLst>
                    <a:ext uri="{FF2B5EF4-FFF2-40B4-BE49-F238E27FC236}">
                      <a16:creationId xmlns:a16="http://schemas.microsoft.com/office/drawing/2014/main" id="{C8A023DD-8857-4C7D-AF9E-D31A8D9B99F0}"/>
                    </a:ext>
                  </a:extLst>
                </p:cNvPr>
                <p:cNvSpPr/>
                <p:nvPr/>
              </p:nvSpPr>
              <p:spPr>
                <a:xfrm>
                  <a:off x="5431335" y="563610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0" name="Oval 279">
                  <a:extLst>
                    <a:ext uri="{FF2B5EF4-FFF2-40B4-BE49-F238E27FC236}">
                      <a16:creationId xmlns:a16="http://schemas.microsoft.com/office/drawing/2014/main" id="{DA003CA5-30EB-49D1-B221-639AE15E42F6}"/>
                    </a:ext>
                  </a:extLst>
                </p:cNvPr>
                <p:cNvSpPr/>
                <p:nvPr/>
              </p:nvSpPr>
              <p:spPr>
                <a:xfrm>
                  <a:off x="6040315" y="5637180"/>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1" name="Oval 280">
                  <a:extLst>
                    <a:ext uri="{FF2B5EF4-FFF2-40B4-BE49-F238E27FC236}">
                      <a16:creationId xmlns:a16="http://schemas.microsoft.com/office/drawing/2014/main" id="{D909FA9A-3EFA-4286-9151-F9A4186C3CE9}"/>
                    </a:ext>
                  </a:extLst>
                </p:cNvPr>
                <p:cNvSpPr/>
                <p:nvPr/>
              </p:nvSpPr>
              <p:spPr>
                <a:xfrm>
                  <a:off x="6068606" y="5517409"/>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2" name="Oval 281">
                  <a:extLst>
                    <a:ext uri="{FF2B5EF4-FFF2-40B4-BE49-F238E27FC236}">
                      <a16:creationId xmlns:a16="http://schemas.microsoft.com/office/drawing/2014/main" id="{3F301928-FE22-40E2-AF06-B8B745A96B58}"/>
                    </a:ext>
                  </a:extLst>
                </p:cNvPr>
                <p:cNvSpPr/>
                <p:nvPr/>
              </p:nvSpPr>
              <p:spPr>
                <a:xfrm>
                  <a:off x="5716428" y="550963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3" name="Oval 282">
                  <a:extLst>
                    <a:ext uri="{FF2B5EF4-FFF2-40B4-BE49-F238E27FC236}">
                      <a16:creationId xmlns:a16="http://schemas.microsoft.com/office/drawing/2014/main" id="{2C8948D4-71DA-4059-AEAA-7552CF5D574C}"/>
                    </a:ext>
                  </a:extLst>
                </p:cNvPr>
                <p:cNvSpPr/>
                <p:nvPr/>
              </p:nvSpPr>
              <p:spPr>
                <a:xfrm>
                  <a:off x="5741478" y="5629759"/>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4" name="Oval 283">
                  <a:extLst>
                    <a:ext uri="{FF2B5EF4-FFF2-40B4-BE49-F238E27FC236}">
                      <a16:creationId xmlns:a16="http://schemas.microsoft.com/office/drawing/2014/main" id="{F5C7908F-FA7F-4CF6-BA5C-37A951D965BF}"/>
                    </a:ext>
                  </a:extLst>
                </p:cNvPr>
                <p:cNvSpPr/>
                <p:nvPr/>
              </p:nvSpPr>
              <p:spPr>
                <a:xfrm>
                  <a:off x="5736618" y="577248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5" name="Oval 284">
                  <a:extLst>
                    <a:ext uri="{FF2B5EF4-FFF2-40B4-BE49-F238E27FC236}">
                      <a16:creationId xmlns:a16="http://schemas.microsoft.com/office/drawing/2014/main" id="{AF4F7AE0-1D97-42B8-B1A7-A1F695EDA686}"/>
                    </a:ext>
                  </a:extLst>
                </p:cNvPr>
                <p:cNvSpPr/>
                <p:nvPr/>
              </p:nvSpPr>
              <p:spPr>
                <a:xfrm>
                  <a:off x="5733144" y="5852441"/>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6" name="Oval 285">
                  <a:extLst>
                    <a:ext uri="{FF2B5EF4-FFF2-40B4-BE49-F238E27FC236}">
                      <a16:creationId xmlns:a16="http://schemas.microsoft.com/office/drawing/2014/main" id="{E87D9FE3-8117-4941-BE7D-7540FE1A1203}"/>
                    </a:ext>
                  </a:extLst>
                </p:cNvPr>
                <p:cNvSpPr/>
                <p:nvPr/>
              </p:nvSpPr>
              <p:spPr>
                <a:xfrm>
                  <a:off x="6060065" y="572471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7" name="Oval 286">
                  <a:extLst>
                    <a:ext uri="{FF2B5EF4-FFF2-40B4-BE49-F238E27FC236}">
                      <a16:creationId xmlns:a16="http://schemas.microsoft.com/office/drawing/2014/main" id="{0809A421-D460-4BAC-9A98-D524B39F8F73}"/>
                    </a:ext>
                  </a:extLst>
                </p:cNvPr>
                <p:cNvSpPr/>
                <p:nvPr/>
              </p:nvSpPr>
              <p:spPr>
                <a:xfrm>
                  <a:off x="6053402" y="5826947"/>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8" name="Oval 287">
                  <a:extLst>
                    <a:ext uri="{FF2B5EF4-FFF2-40B4-BE49-F238E27FC236}">
                      <a16:creationId xmlns:a16="http://schemas.microsoft.com/office/drawing/2014/main" id="{9F6C80A2-FD77-47EB-B4F1-385DD44961DF}"/>
                    </a:ext>
                  </a:extLst>
                </p:cNvPr>
                <p:cNvSpPr/>
                <p:nvPr/>
              </p:nvSpPr>
              <p:spPr>
                <a:xfrm>
                  <a:off x="6066602" y="5783362"/>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0" name="TextBox 289">
                  <a:extLst>
                    <a:ext uri="{FF2B5EF4-FFF2-40B4-BE49-F238E27FC236}">
                      <a16:creationId xmlns:a16="http://schemas.microsoft.com/office/drawing/2014/main" id="{D162E543-A653-4AC6-9504-BF18618617E5}"/>
                    </a:ext>
                  </a:extLst>
                </p:cNvPr>
                <p:cNvSpPr txBox="1"/>
                <p:nvPr/>
              </p:nvSpPr>
              <p:spPr>
                <a:xfrm>
                  <a:off x="5434537" y="4645271"/>
                  <a:ext cx="768615" cy="246221"/>
                </a:xfrm>
                <a:prstGeom prst="rect">
                  <a:avLst/>
                </a:prstGeom>
                <a:noFill/>
              </p:spPr>
              <p:txBody>
                <a:bodyPr wrap="square" rtlCol="0">
                  <a:spAutoFit/>
                </a:bodyPr>
                <a:lstStyle/>
                <a:p>
                  <a:pPr algn="ctr" rtl="0"/>
                  <a:r>
                    <a:rPr lang="pl" sz="1000" b="0" i="0" u="none" baseline="0"/>
                    <a:t>p=0,0137</a:t>
                  </a:r>
                </a:p>
              </p:txBody>
            </p:sp>
            <p:sp>
              <p:nvSpPr>
                <p:cNvPr id="291" name="TextBox 290">
                  <a:extLst>
                    <a:ext uri="{FF2B5EF4-FFF2-40B4-BE49-F238E27FC236}">
                      <a16:creationId xmlns:a16="http://schemas.microsoft.com/office/drawing/2014/main" id="{1E8788A0-D8F9-4854-8F1A-C95786801CBB}"/>
                    </a:ext>
                  </a:extLst>
                </p:cNvPr>
                <p:cNvSpPr txBox="1"/>
                <p:nvPr/>
              </p:nvSpPr>
              <p:spPr>
                <a:xfrm>
                  <a:off x="5348836" y="4790721"/>
                  <a:ext cx="768615" cy="246221"/>
                </a:xfrm>
                <a:prstGeom prst="rect">
                  <a:avLst/>
                </a:prstGeom>
                <a:noFill/>
              </p:spPr>
              <p:txBody>
                <a:bodyPr wrap="square" rtlCol="0">
                  <a:spAutoFit/>
                </a:bodyPr>
                <a:lstStyle/>
                <a:p>
                  <a:pPr algn="ctr" rtl="0"/>
                  <a:r>
                    <a:rPr lang="pl" sz="1000" b="0" i="0" u="none" baseline="0"/>
                    <a:t>p=0,0137</a:t>
                  </a:r>
                </a:p>
              </p:txBody>
            </p:sp>
            <p:grpSp>
              <p:nvGrpSpPr>
                <p:cNvPr id="292" name="Group 291">
                  <a:extLst>
                    <a:ext uri="{FF2B5EF4-FFF2-40B4-BE49-F238E27FC236}">
                      <a16:creationId xmlns:a16="http://schemas.microsoft.com/office/drawing/2014/main" id="{841132DC-56C7-4EFF-A3CB-6EA9723E99C3}"/>
                    </a:ext>
                  </a:extLst>
                </p:cNvPr>
                <p:cNvGrpSpPr/>
                <p:nvPr/>
              </p:nvGrpSpPr>
              <p:grpSpPr>
                <a:xfrm>
                  <a:off x="5411326" y="4645823"/>
                  <a:ext cx="1005840" cy="49231"/>
                  <a:chOff x="9712259" y="2628181"/>
                  <a:chExt cx="961211" cy="49231"/>
                </a:xfrm>
              </p:grpSpPr>
              <p:cxnSp>
                <p:nvCxnSpPr>
                  <p:cNvPr id="293" name="Straight Connector 292">
                    <a:extLst>
                      <a:ext uri="{FF2B5EF4-FFF2-40B4-BE49-F238E27FC236}">
                        <a16:creationId xmlns:a16="http://schemas.microsoft.com/office/drawing/2014/main" id="{48B8608E-1B1D-4682-83FA-880EA15FE832}"/>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BCFB0D5F-64E4-4BD5-A494-EC65E799F84B}"/>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CF2CFF5A-7E3A-4C03-8C77-D766BC1B2581}"/>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5D2C6B8B-F48E-4A38-965F-39C304A6C625}"/>
                    </a:ext>
                  </a:extLst>
                </p:cNvPr>
                <p:cNvGrpSpPr/>
                <p:nvPr/>
              </p:nvGrpSpPr>
              <p:grpSpPr>
                <a:xfrm>
                  <a:off x="5410184" y="4826695"/>
                  <a:ext cx="685800" cy="49231"/>
                  <a:chOff x="9712259" y="2628181"/>
                  <a:chExt cx="961211" cy="49231"/>
                </a:xfrm>
              </p:grpSpPr>
              <p:cxnSp>
                <p:nvCxnSpPr>
                  <p:cNvPr id="297" name="Straight Connector 296">
                    <a:extLst>
                      <a:ext uri="{FF2B5EF4-FFF2-40B4-BE49-F238E27FC236}">
                        <a16:creationId xmlns:a16="http://schemas.microsoft.com/office/drawing/2014/main" id="{271B5476-E079-4684-B22A-4BF7BBC0489C}"/>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40517315-1CFE-4D46-A9E1-D9A34079FA7C}"/>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41F1A28-AC71-40F4-8ABF-D328E6F00C56}"/>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3E3E66AD-43A4-4493-A2F4-681EF5252910}"/>
                    </a:ext>
                  </a:extLst>
                </p:cNvPr>
                <p:cNvGrpSpPr/>
                <p:nvPr/>
              </p:nvGrpSpPr>
              <p:grpSpPr>
                <a:xfrm>
                  <a:off x="5426134" y="4980341"/>
                  <a:ext cx="365760" cy="49231"/>
                  <a:chOff x="9712259" y="2628181"/>
                  <a:chExt cx="961211" cy="49231"/>
                </a:xfrm>
              </p:grpSpPr>
              <p:cxnSp>
                <p:nvCxnSpPr>
                  <p:cNvPr id="301" name="Straight Connector 300">
                    <a:extLst>
                      <a:ext uri="{FF2B5EF4-FFF2-40B4-BE49-F238E27FC236}">
                        <a16:creationId xmlns:a16="http://schemas.microsoft.com/office/drawing/2014/main" id="{71CE70A0-931B-4167-802F-C70D4DEF84F5}"/>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1EBF7F23-2ED9-41F3-B7B0-83534C2EF074}"/>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02485F97-959B-47EE-A55E-1702FA63A946}"/>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4" name="Group 333">
                  <a:extLst>
                    <a:ext uri="{FF2B5EF4-FFF2-40B4-BE49-F238E27FC236}">
                      <a16:creationId xmlns:a16="http://schemas.microsoft.com/office/drawing/2014/main" id="{CBD509B1-DDC2-4A5D-A3FF-0A1DC5CD1B2F}"/>
                    </a:ext>
                  </a:extLst>
                </p:cNvPr>
                <p:cNvGrpSpPr/>
                <p:nvPr/>
              </p:nvGrpSpPr>
              <p:grpSpPr>
                <a:xfrm>
                  <a:off x="4799429" y="4323781"/>
                  <a:ext cx="2046759" cy="2317117"/>
                  <a:chOff x="9163677" y="1594130"/>
                  <a:chExt cx="6364229" cy="3373699"/>
                </a:xfrm>
              </p:grpSpPr>
              <p:graphicFrame>
                <p:nvGraphicFramePr>
                  <p:cNvPr id="335" name="Chart 334">
                    <a:extLst>
                      <a:ext uri="{FF2B5EF4-FFF2-40B4-BE49-F238E27FC236}">
                        <a16:creationId xmlns:a16="http://schemas.microsoft.com/office/drawing/2014/main" id="{5932049F-5CEC-4568-9999-8E49AC427F4C}"/>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13"/>
                  </a:graphicData>
                </a:graphic>
              </p:graphicFrame>
              <p:sp>
                <p:nvSpPr>
                  <p:cNvPr id="336" name="TextBox 27">
                    <a:extLst>
                      <a:ext uri="{FF2B5EF4-FFF2-40B4-BE49-F238E27FC236}">
                        <a16:creationId xmlns:a16="http://schemas.microsoft.com/office/drawing/2014/main" id="{F2C6E544-C04E-4D47-BCA9-16030086BD82}"/>
                      </a:ext>
                    </a:extLst>
                  </p:cNvPr>
                  <p:cNvSpPr txBox="1"/>
                  <p:nvPr/>
                </p:nvSpPr>
                <p:spPr>
                  <a:xfrm>
                    <a:off x="9163677" y="2316673"/>
                    <a:ext cx="1168793"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FEV</a:t>
                    </a:r>
                    <a:r>
                      <a:rPr lang="pl" sz="1100" b="1" i="0" u="none" baseline="-25000"/>
                      <a:t>1 </a:t>
                    </a:r>
                    <a:r>
                      <a:rPr lang="pl" sz="1100" b="1" i="0" u="none" baseline="0"/>
                      <a:t>(L)</a:t>
                    </a:r>
                  </a:p>
                </p:txBody>
              </p:sp>
            </p:grpSp>
          </p:grpSp>
        </p:grpSp>
        <p:sp>
          <p:nvSpPr>
            <p:cNvPr id="350" name="TextBox 349">
              <a:extLst>
                <a:ext uri="{FF2B5EF4-FFF2-40B4-BE49-F238E27FC236}">
                  <a16:creationId xmlns:a16="http://schemas.microsoft.com/office/drawing/2014/main" id="{5B17BB0A-053C-4608-B61C-698D09DC1C7A}"/>
                </a:ext>
              </a:extLst>
            </p:cNvPr>
            <p:cNvSpPr txBox="1"/>
            <p:nvPr/>
          </p:nvSpPr>
          <p:spPr>
            <a:xfrm>
              <a:off x="6261317" y="6396137"/>
              <a:ext cx="1123510" cy="261610"/>
            </a:xfrm>
            <a:prstGeom prst="rect">
              <a:avLst/>
            </a:prstGeom>
            <a:noFill/>
          </p:spPr>
          <p:txBody>
            <a:bodyPr wrap="square" rtlCol="0">
              <a:spAutoFit/>
            </a:bodyPr>
            <a:lstStyle/>
            <a:p>
              <a:pPr algn="ctr" rtl="0"/>
              <a:r>
                <a:rPr lang="pl" sz="1100" b="1" i="0" u="none" baseline="0"/>
                <a:t>CRSwNP(+)</a:t>
              </a:r>
            </a:p>
          </p:txBody>
        </p:sp>
      </p:grpSp>
      <p:grpSp>
        <p:nvGrpSpPr>
          <p:cNvPr id="13" name="Group 12">
            <a:extLst>
              <a:ext uri="{FF2B5EF4-FFF2-40B4-BE49-F238E27FC236}">
                <a16:creationId xmlns:a16="http://schemas.microsoft.com/office/drawing/2014/main" id="{9F3E8D09-D6F6-413C-B430-3C34C6C73CC3}"/>
              </a:ext>
            </a:extLst>
          </p:cNvPr>
          <p:cNvGrpSpPr/>
          <p:nvPr/>
        </p:nvGrpSpPr>
        <p:grpSpPr>
          <a:xfrm>
            <a:off x="8889485" y="4315107"/>
            <a:ext cx="2046759" cy="2340978"/>
            <a:chOff x="8356724" y="4315107"/>
            <a:chExt cx="2046759" cy="2340978"/>
          </a:xfrm>
        </p:grpSpPr>
        <p:grpSp>
          <p:nvGrpSpPr>
            <p:cNvPr id="8" name="Group 7">
              <a:extLst>
                <a:ext uri="{FF2B5EF4-FFF2-40B4-BE49-F238E27FC236}">
                  <a16:creationId xmlns:a16="http://schemas.microsoft.com/office/drawing/2014/main" id="{082F6F59-FC46-4FB5-9570-1AA42571AE7F}"/>
                </a:ext>
              </a:extLst>
            </p:cNvPr>
            <p:cNvGrpSpPr/>
            <p:nvPr/>
          </p:nvGrpSpPr>
          <p:grpSpPr>
            <a:xfrm>
              <a:off x="8356724" y="4315107"/>
              <a:ext cx="2046759" cy="2317117"/>
              <a:chOff x="7694974" y="4315107"/>
              <a:chExt cx="2046759" cy="2317117"/>
            </a:xfrm>
          </p:grpSpPr>
          <p:grpSp>
            <p:nvGrpSpPr>
              <p:cNvPr id="304" name="Group 303">
                <a:extLst>
                  <a:ext uri="{FF2B5EF4-FFF2-40B4-BE49-F238E27FC236}">
                    <a16:creationId xmlns:a16="http://schemas.microsoft.com/office/drawing/2014/main" id="{DA41DE99-B0C8-4193-96B5-DDBEBB8AF97C}"/>
                  </a:ext>
                </a:extLst>
              </p:cNvPr>
              <p:cNvGrpSpPr/>
              <p:nvPr/>
            </p:nvGrpSpPr>
            <p:grpSpPr>
              <a:xfrm>
                <a:off x="8313156" y="4799387"/>
                <a:ext cx="1371600" cy="49231"/>
                <a:chOff x="9712259" y="2628181"/>
                <a:chExt cx="961211" cy="49231"/>
              </a:xfrm>
            </p:grpSpPr>
            <p:cxnSp>
              <p:nvCxnSpPr>
                <p:cNvPr id="305" name="Straight Connector 304">
                  <a:extLst>
                    <a:ext uri="{FF2B5EF4-FFF2-40B4-BE49-F238E27FC236}">
                      <a16:creationId xmlns:a16="http://schemas.microsoft.com/office/drawing/2014/main" id="{FAF0A714-C034-4D86-9B74-AEE28D8BA91E}"/>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F80E2CA-4938-4F68-9CC7-1EB29CCC2A92}"/>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FF05813-BF69-458E-9839-6CB566E70758}"/>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A4C71C2C-5AE5-4238-AC84-610ADF04C570}"/>
                  </a:ext>
                </a:extLst>
              </p:cNvPr>
              <p:cNvGrpSpPr/>
              <p:nvPr/>
            </p:nvGrpSpPr>
            <p:grpSpPr>
              <a:xfrm>
                <a:off x="8316331" y="4989466"/>
                <a:ext cx="1005840" cy="49231"/>
                <a:chOff x="9712259" y="2628181"/>
                <a:chExt cx="961211" cy="49231"/>
              </a:xfrm>
            </p:grpSpPr>
            <p:cxnSp>
              <p:nvCxnSpPr>
                <p:cNvPr id="309" name="Straight Connector 308">
                  <a:extLst>
                    <a:ext uri="{FF2B5EF4-FFF2-40B4-BE49-F238E27FC236}">
                      <a16:creationId xmlns:a16="http://schemas.microsoft.com/office/drawing/2014/main" id="{4EDFEE46-7BA6-4C2C-9D7D-D364CAF12FEA}"/>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485F0AA-3AFD-47BD-8713-2AEF1416E269}"/>
                    </a:ext>
                  </a:extLst>
                </p:cNvPr>
                <p:cNvCxnSpPr/>
                <p:nvPr/>
              </p:nvCxnSpPr>
              <p:spPr>
                <a:xfrm>
                  <a:off x="10673470" y="2631692"/>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EA022EF-2DDF-4A40-AFC6-FC613BCBEE16}"/>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2" name="TextBox 311">
                <a:extLst>
                  <a:ext uri="{FF2B5EF4-FFF2-40B4-BE49-F238E27FC236}">
                    <a16:creationId xmlns:a16="http://schemas.microsoft.com/office/drawing/2014/main" id="{14C32777-520E-46B0-9448-5CA8FA7DB51B}"/>
                  </a:ext>
                </a:extLst>
              </p:cNvPr>
              <p:cNvSpPr txBox="1"/>
              <p:nvPr/>
            </p:nvSpPr>
            <p:spPr>
              <a:xfrm>
                <a:off x="8463438" y="4823690"/>
                <a:ext cx="768615" cy="246221"/>
              </a:xfrm>
              <a:prstGeom prst="rect">
                <a:avLst/>
              </a:prstGeom>
              <a:noFill/>
            </p:spPr>
            <p:txBody>
              <a:bodyPr wrap="square" rtlCol="0">
                <a:spAutoFit/>
              </a:bodyPr>
              <a:lstStyle/>
              <a:p>
                <a:pPr algn="ctr" rtl="0"/>
                <a:r>
                  <a:rPr lang="pl" sz="1000" b="0" i="0" u="none" baseline="0"/>
                  <a:t>p=0,0313</a:t>
                </a:r>
              </a:p>
            </p:txBody>
          </p:sp>
          <p:sp>
            <p:nvSpPr>
              <p:cNvPr id="331" name="Oval 330">
                <a:extLst>
                  <a:ext uri="{FF2B5EF4-FFF2-40B4-BE49-F238E27FC236}">
                    <a16:creationId xmlns:a16="http://schemas.microsoft.com/office/drawing/2014/main" id="{DB3A9879-7036-400C-9479-684D3723BE1A}"/>
                  </a:ext>
                </a:extLst>
              </p:cNvPr>
              <p:cNvSpPr/>
              <p:nvPr/>
            </p:nvSpPr>
            <p:spPr>
              <a:xfrm>
                <a:off x="9285595" y="557551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343" name="Group 342">
                <a:extLst>
                  <a:ext uri="{FF2B5EF4-FFF2-40B4-BE49-F238E27FC236}">
                    <a16:creationId xmlns:a16="http://schemas.microsoft.com/office/drawing/2014/main" id="{1AD6EA0E-5C5F-4498-A7CB-BFF664E8A4A7}"/>
                  </a:ext>
                </a:extLst>
              </p:cNvPr>
              <p:cNvGrpSpPr/>
              <p:nvPr/>
            </p:nvGrpSpPr>
            <p:grpSpPr>
              <a:xfrm>
                <a:off x="8310705" y="5465381"/>
                <a:ext cx="1362930" cy="411060"/>
                <a:chOff x="8310705" y="5398706"/>
                <a:chExt cx="1362930" cy="411060"/>
              </a:xfrm>
            </p:grpSpPr>
            <p:grpSp>
              <p:nvGrpSpPr>
                <p:cNvPr id="341" name="Group 340">
                  <a:extLst>
                    <a:ext uri="{FF2B5EF4-FFF2-40B4-BE49-F238E27FC236}">
                      <a16:creationId xmlns:a16="http://schemas.microsoft.com/office/drawing/2014/main" id="{2CF29C73-F9B8-4BC4-BAE0-B035A361EF67}"/>
                    </a:ext>
                  </a:extLst>
                </p:cNvPr>
                <p:cNvGrpSpPr/>
                <p:nvPr/>
              </p:nvGrpSpPr>
              <p:grpSpPr>
                <a:xfrm>
                  <a:off x="8337176" y="5438588"/>
                  <a:ext cx="1308848" cy="334683"/>
                  <a:chOff x="8337176" y="5438588"/>
                  <a:chExt cx="1308848" cy="334683"/>
                </a:xfrm>
              </p:grpSpPr>
              <p:sp>
                <p:nvSpPr>
                  <p:cNvPr id="151" name="Freeform: Shape 150">
                    <a:extLst>
                      <a:ext uri="{FF2B5EF4-FFF2-40B4-BE49-F238E27FC236}">
                        <a16:creationId xmlns:a16="http://schemas.microsoft.com/office/drawing/2014/main" id="{63C867D9-E16E-4335-AF2C-F622C01658BD}"/>
                      </a:ext>
                    </a:extLst>
                  </p:cNvPr>
                  <p:cNvSpPr/>
                  <p:nvPr/>
                </p:nvSpPr>
                <p:spPr>
                  <a:xfrm>
                    <a:off x="8349129" y="5438588"/>
                    <a:ext cx="1284942" cy="71718"/>
                  </a:xfrm>
                  <a:custGeom>
                    <a:avLst/>
                    <a:gdLst>
                      <a:gd name="connsiteX0" fmla="*/ 0 w 1284942"/>
                      <a:gd name="connsiteY0" fmla="*/ 71718 h 71718"/>
                      <a:gd name="connsiteX1" fmla="*/ 328706 w 1284942"/>
                      <a:gd name="connsiteY1" fmla="*/ 35859 h 71718"/>
                      <a:gd name="connsiteX2" fmla="*/ 645459 w 1284942"/>
                      <a:gd name="connsiteY2" fmla="*/ 23906 h 71718"/>
                      <a:gd name="connsiteX3" fmla="*/ 968189 w 1284942"/>
                      <a:gd name="connsiteY3" fmla="*/ 0 h 71718"/>
                      <a:gd name="connsiteX4" fmla="*/ 1284942 w 1284942"/>
                      <a:gd name="connsiteY4" fmla="*/ 0 h 7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942" h="71718">
                        <a:moveTo>
                          <a:pt x="0" y="71718"/>
                        </a:moveTo>
                        <a:lnTo>
                          <a:pt x="328706" y="35859"/>
                        </a:lnTo>
                        <a:lnTo>
                          <a:pt x="645459" y="23906"/>
                        </a:lnTo>
                        <a:lnTo>
                          <a:pt x="968189" y="0"/>
                        </a:lnTo>
                        <a:lnTo>
                          <a:pt x="1284942"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2" name="Freeform: Shape 151">
                    <a:extLst>
                      <a:ext uri="{FF2B5EF4-FFF2-40B4-BE49-F238E27FC236}">
                        <a16:creationId xmlns:a16="http://schemas.microsoft.com/office/drawing/2014/main" id="{B18782B2-A95C-4BB0-B631-D0445BD99EF7}"/>
                      </a:ext>
                    </a:extLst>
                  </p:cNvPr>
                  <p:cNvSpPr/>
                  <p:nvPr/>
                </p:nvSpPr>
                <p:spPr>
                  <a:xfrm>
                    <a:off x="8337176" y="5522259"/>
                    <a:ext cx="1308848" cy="209176"/>
                  </a:xfrm>
                  <a:custGeom>
                    <a:avLst/>
                    <a:gdLst>
                      <a:gd name="connsiteX0" fmla="*/ 0 w 1308848"/>
                      <a:gd name="connsiteY0" fmla="*/ 95623 h 209176"/>
                      <a:gd name="connsiteX1" fmla="*/ 346636 w 1308848"/>
                      <a:gd name="connsiteY1" fmla="*/ 209176 h 209176"/>
                      <a:gd name="connsiteX2" fmla="*/ 675342 w 1308848"/>
                      <a:gd name="connsiteY2" fmla="*/ 149412 h 209176"/>
                      <a:gd name="connsiteX3" fmla="*/ 992095 w 1308848"/>
                      <a:gd name="connsiteY3" fmla="*/ 101600 h 209176"/>
                      <a:gd name="connsiteX4" fmla="*/ 1308848 w 1308848"/>
                      <a:gd name="connsiteY4" fmla="*/ 0 h 209176"/>
                      <a:gd name="connsiteX5" fmla="*/ 1308848 w 1308848"/>
                      <a:gd name="connsiteY5" fmla="*/ 0 h 209176"/>
                      <a:gd name="connsiteX6" fmla="*/ 1308848 w 1308848"/>
                      <a:gd name="connsiteY6" fmla="*/ 11953 h 20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848" h="209176">
                        <a:moveTo>
                          <a:pt x="0" y="95623"/>
                        </a:moveTo>
                        <a:lnTo>
                          <a:pt x="346636" y="209176"/>
                        </a:lnTo>
                        <a:lnTo>
                          <a:pt x="675342" y="149412"/>
                        </a:lnTo>
                        <a:lnTo>
                          <a:pt x="992095" y="101600"/>
                        </a:lnTo>
                        <a:lnTo>
                          <a:pt x="1308848" y="0"/>
                        </a:lnTo>
                        <a:lnTo>
                          <a:pt x="1308848" y="0"/>
                        </a:lnTo>
                        <a:lnTo>
                          <a:pt x="1308848" y="11953"/>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3" name="Freeform: Shape 152">
                    <a:extLst>
                      <a:ext uri="{FF2B5EF4-FFF2-40B4-BE49-F238E27FC236}">
                        <a16:creationId xmlns:a16="http://schemas.microsoft.com/office/drawing/2014/main" id="{DA16F2FA-8669-4E6F-BEDF-534F3AFB7DEC}"/>
                      </a:ext>
                    </a:extLst>
                  </p:cNvPr>
                  <p:cNvSpPr/>
                  <p:nvPr/>
                </p:nvSpPr>
                <p:spPr>
                  <a:xfrm>
                    <a:off x="8349129" y="5498353"/>
                    <a:ext cx="1278965" cy="274918"/>
                  </a:xfrm>
                  <a:custGeom>
                    <a:avLst/>
                    <a:gdLst>
                      <a:gd name="connsiteX0" fmla="*/ 0 w 1278965"/>
                      <a:gd name="connsiteY0" fmla="*/ 274918 h 274918"/>
                      <a:gd name="connsiteX1" fmla="*/ 322730 w 1278965"/>
                      <a:gd name="connsiteY1" fmla="*/ 0 h 274918"/>
                      <a:gd name="connsiteX2" fmla="*/ 645459 w 1278965"/>
                      <a:gd name="connsiteY2" fmla="*/ 11953 h 274918"/>
                      <a:gd name="connsiteX3" fmla="*/ 968189 w 1278965"/>
                      <a:gd name="connsiteY3" fmla="*/ 23906 h 274918"/>
                      <a:gd name="connsiteX4" fmla="*/ 1278965 w 1278965"/>
                      <a:gd name="connsiteY4" fmla="*/ 35859 h 27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965" h="274918">
                        <a:moveTo>
                          <a:pt x="0" y="274918"/>
                        </a:moveTo>
                        <a:lnTo>
                          <a:pt x="322730" y="0"/>
                        </a:lnTo>
                        <a:lnTo>
                          <a:pt x="645459" y="11953"/>
                        </a:lnTo>
                        <a:lnTo>
                          <a:pt x="968189" y="23906"/>
                        </a:lnTo>
                        <a:lnTo>
                          <a:pt x="1278965" y="3585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4" name="Freeform: Shape 153">
                    <a:extLst>
                      <a:ext uri="{FF2B5EF4-FFF2-40B4-BE49-F238E27FC236}">
                        <a16:creationId xmlns:a16="http://schemas.microsoft.com/office/drawing/2014/main" id="{D51A64AD-F404-4D68-8D0B-77C51ED914E6}"/>
                      </a:ext>
                    </a:extLst>
                  </p:cNvPr>
                  <p:cNvSpPr/>
                  <p:nvPr/>
                </p:nvSpPr>
                <p:spPr>
                  <a:xfrm>
                    <a:off x="8349129" y="5570071"/>
                    <a:ext cx="1284942" cy="107576"/>
                  </a:xfrm>
                  <a:custGeom>
                    <a:avLst/>
                    <a:gdLst>
                      <a:gd name="connsiteX0" fmla="*/ 0 w 1284942"/>
                      <a:gd name="connsiteY0" fmla="*/ 83670 h 107576"/>
                      <a:gd name="connsiteX1" fmla="*/ 328706 w 1284942"/>
                      <a:gd name="connsiteY1" fmla="*/ 47811 h 107576"/>
                      <a:gd name="connsiteX2" fmla="*/ 627530 w 1284942"/>
                      <a:gd name="connsiteY2" fmla="*/ 107576 h 107576"/>
                      <a:gd name="connsiteX3" fmla="*/ 956236 w 1284942"/>
                      <a:gd name="connsiteY3" fmla="*/ 0 h 107576"/>
                      <a:gd name="connsiteX4" fmla="*/ 1284942 w 1284942"/>
                      <a:gd name="connsiteY4" fmla="*/ 29882 h 10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942" h="107576">
                        <a:moveTo>
                          <a:pt x="0" y="83670"/>
                        </a:moveTo>
                        <a:lnTo>
                          <a:pt x="328706" y="47811"/>
                        </a:lnTo>
                        <a:lnTo>
                          <a:pt x="627530" y="107576"/>
                        </a:lnTo>
                        <a:lnTo>
                          <a:pt x="956236" y="0"/>
                        </a:lnTo>
                        <a:lnTo>
                          <a:pt x="1284942" y="2988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5" name="Freeform: Shape 154">
                    <a:extLst>
                      <a:ext uri="{FF2B5EF4-FFF2-40B4-BE49-F238E27FC236}">
                        <a16:creationId xmlns:a16="http://schemas.microsoft.com/office/drawing/2014/main" id="{CC9E9671-D727-45CA-B244-FC40F37543F4}"/>
                      </a:ext>
                    </a:extLst>
                  </p:cNvPr>
                  <p:cNvSpPr/>
                  <p:nvPr/>
                </p:nvSpPr>
                <p:spPr>
                  <a:xfrm>
                    <a:off x="8343153" y="5629835"/>
                    <a:ext cx="1302871" cy="77694"/>
                  </a:xfrm>
                  <a:custGeom>
                    <a:avLst/>
                    <a:gdLst>
                      <a:gd name="connsiteX0" fmla="*/ 0 w 1302871"/>
                      <a:gd name="connsiteY0" fmla="*/ 71718 h 77694"/>
                      <a:gd name="connsiteX1" fmla="*/ 340659 w 1302871"/>
                      <a:gd name="connsiteY1" fmla="*/ 59765 h 77694"/>
                      <a:gd name="connsiteX2" fmla="*/ 669365 w 1302871"/>
                      <a:gd name="connsiteY2" fmla="*/ 23906 h 77694"/>
                      <a:gd name="connsiteX3" fmla="*/ 986118 w 1302871"/>
                      <a:gd name="connsiteY3" fmla="*/ 0 h 77694"/>
                      <a:gd name="connsiteX4" fmla="*/ 1302871 w 1302871"/>
                      <a:gd name="connsiteY4" fmla="*/ 77694 h 77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71" h="77694">
                        <a:moveTo>
                          <a:pt x="0" y="71718"/>
                        </a:moveTo>
                        <a:lnTo>
                          <a:pt x="340659" y="59765"/>
                        </a:lnTo>
                        <a:lnTo>
                          <a:pt x="669365" y="23906"/>
                        </a:lnTo>
                        <a:lnTo>
                          <a:pt x="986118" y="0"/>
                        </a:lnTo>
                        <a:lnTo>
                          <a:pt x="1302871" y="7769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6" name="Freeform: Shape 155">
                    <a:extLst>
                      <a:ext uri="{FF2B5EF4-FFF2-40B4-BE49-F238E27FC236}">
                        <a16:creationId xmlns:a16="http://schemas.microsoft.com/office/drawing/2014/main" id="{1B3DE371-D38F-43AE-9A98-C908DF73B827}"/>
                      </a:ext>
                    </a:extLst>
                  </p:cNvPr>
                  <p:cNvSpPr/>
                  <p:nvPr/>
                </p:nvSpPr>
                <p:spPr>
                  <a:xfrm>
                    <a:off x="8361082" y="5540188"/>
                    <a:ext cx="1261036" cy="233083"/>
                  </a:xfrm>
                  <a:custGeom>
                    <a:avLst/>
                    <a:gdLst>
                      <a:gd name="connsiteX0" fmla="*/ 0 w 1261036"/>
                      <a:gd name="connsiteY0" fmla="*/ 221130 h 233083"/>
                      <a:gd name="connsiteX1" fmla="*/ 125506 w 1261036"/>
                      <a:gd name="connsiteY1" fmla="*/ 137459 h 233083"/>
                      <a:gd name="connsiteX2" fmla="*/ 322730 w 1261036"/>
                      <a:gd name="connsiteY2" fmla="*/ 149412 h 233083"/>
                      <a:gd name="connsiteX3" fmla="*/ 645459 w 1261036"/>
                      <a:gd name="connsiteY3" fmla="*/ 233083 h 233083"/>
                      <a:gd name="connsiteX4" fmla="*/ 938306 w 1261036"/>
                      <a:gd name="connsiteY4" fmla="*/ 119530 h 233083"/>
                      <a:gd name="connsiteX5" fmla="*/ 1261036 w 1261036"/>
                      <a:gd name="connsiteY5" fmla="*/ 0 h 2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1036" h="233083">
                        <a:moveTo>
                          <a:pt x="0" y="221130"/>
                        </a:moveTo>
                        <a:lnTo>
                          <a:pt x="125506" y="137459"/>
                        </a:lnTo>
                        <a:lnTo>
                          <a:pt x="322730" y="149412"/>
                        </a:lnTo>
                        <a:lnTo>
                          <a:pt x="645459" y="233083"/>
                        </a:lnTo>
                        <a:lnTo>
                          <a:pt x="938306" y="119530"/>
                        </a:lnTo>
                        <a:lnTo>
                          <a:pt x="126103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8" name="Freeform: Shape 157">
                    <a:extLst>
                      <a:ext uri="{FF2B5EF4-FFF2-40B4-BE49-F238E27FC236}">
                        <a16:creationId xmlns:a16="http://schemas.microsoft.com/office/drawing/2014/main" id="{00B99952-7D0D-4060-B327-DE3ABB171EC2}"/>
                      </a:ext>
                    </a:extLst>
                  </p:cNvPr>
                  <p:cNvSpPr/>
                  <p:nvPr/>
                </p:nvSpPr>
                <p:spPr>
                  <a:xfrm>
                    <a:off x="8976659" y="5623859"/>
                    <a:ext cx="645459" cy="41835"/>
                  </a:xfrm>
                  <a:custGeom>
                    <a:avLst/>
                    <a:gdLst>
                      <a:gd name="connsiteX0" fmla="*/ 645459 w 645459"/>
                      <a:gd name="connsiteY0" fmla="*/ 23906 h 41835"/>
                      <a:gd name="connsiteX1" fmla="*/ 394447 w 645459"/>
                      <a:gd name="connsiteY1" fmla="*/ 0 h 41835"/>
                      <a:gd name="connsiteX2" fmla="*/ 149412 w 645459"/>
                      <a:gd name="connsiteY2" fmla="*/ 17929 h 41835"/>
                      <a:gd name="connsiteX3" fmla="*/ 0 w 645459"/>
                      <a:gd name="connsiteY3" fmla="*/ 35859 h 41835"/>
                      <a:gd name="connsiteX4" fmla="*/ 0 w 645459"/>
                      <a:gd name="connsiteY4" fmla="*/ 41835 h 4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59" h="41835">
                        <a:moveTo>
                          <a:pt x="645459" y="23906"/>
                        </a:moveTo>
                        <a:lnTo>
                          <a:pt x="394447" y="0"/>
                        </a:lnTo>
                        <a:lnTo>
                          <a:pt x="149412" y="17929"/>
                        </a:lnTo>
                        <a:lnTo>
                          <a:pt x="0" y="35859"/>
                        </a:lnTo>
                        <a:lnTo>
                          <a:pt x="0" y="4183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nvGrpSpPr>
                <p:cNvPr id="342" name="Group 341">
                  <a:extLst>
                    <a:ext uri="{FF2B5EF4-FFF2-40B4-BE49-F238E27FC236}">
                      <a16:creationId xmlns:a16="http://schemas.microsoft.com/office/drawing/2014/main" id="{399B7C0D-3A6B-4902-8318-39775170CF1F}"/>
                    </a:ext>
                  </a:extLst>
                </p:cNvPr>
                <p:cNvGrpSpPr/>
                <p:nvPr/>
              </p:nvGrpSpPr>
              <p:grpSpPr>
                <a:xfrm>
                  <a:off x="8310705" y="5398706"/>
                  <a:ext cx="1362930" cy="411060"/>
                  <a:chOff x="8310705" y="5398706"/>
                  <a:chExt cx="1362930" cy="411060"/>
                </a:xfrm>
              </p:grpSpPr>
              <p:sp>
                <p:nvSpPr>
                  <p:cNvPr id="314" name="Oval 313">
                    <a:extLst>
                      <a:ext uri="{FF2B5EF4-FFF2-40B4-BE49-F238E27FC236}">
                        <a16:creationId xmlns:a16="http://schemas.microsoft.com/office/drawing/2014/main" id="{24A30EAF-6908-49FE-8773-BAFDD429A18B}"/>
                      </a:ext>
                    </a:extLst>
                  </p:cNvPr>
                  <p:cNvSpPr/>
                  <p:nvPr/>
                </p:nvSpPr>
                <p:spPr>
                  <a:xfrm>
                    <a:off x="8324476" y="548009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5" name="Oval 314">
                    <a:extLst>
                      <a:ext uri="{FF2B5EF4-FFF2-40B4-BE49-F238E27FC236}">
                        <a16:creationId xmlns:a16="http://schemas.microsoft.com/office/drawing/2014/main" id="{7538B282-FE05-47CB-8C7B-0B5A03FB9308}"/>
                      </a:ext>
                    </a:extLst>
                  </p:cNvPr>
                  <p:cNvSpPr/>
                  <p:nvPr/>
                </p:nvSpPr>
                <p:spPr>
                  <a:xfrm>
                    <a:off x="8310705" y="5594867"/>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6" name="Oval 315">
                    <a:extLst>
                      <a:ext uri="{FF2B5EF4-FFF2-40B4-BE49-F238E27FC236}">
                        <a16:creationId xmlns:a16="http://schemas.microsoft.com/office/drawing/2014/main" id="{A2E617B4-7443-45E2-A50B-BCF351EC2201}"/>
                      </a:ext>
                    </a:extLst>
                  </p:cNvPr>
                  <p:cNvSpPr/>
                  <p:nvPr/>
                </p:nvSpPr>
                <p:spPr>
                  <a:xfrm>
                    <a:off x="9585572" y="539870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7" name="Oval 316">
                    <a:extLst>
                      <a:ext uri="{FF2B5EF4-FFF2-40B4-BE49-F238E27FC236}">
                        <a16:creationId xmlns:a16="http://schemas.microsoft.com/office/drawing/2014/main" id="{1F4EDD70-BB35-43DC-8A6D-9E9D884B68E2}"/>
                      </a:ext>
                    </a:extLst>
                  </p:cNvPr>
                  <p:cNvSpPr/>
                  <p:nvPr/>
                </p:nvSpPr>
                <p:spPr>
                  <a:xfrm>
                    <a:off x="9284453" y="5417669"/>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8" name="Oval 317">
                    <a:extLst>
                      <a:ext uri="{FF2B5EF4-FFF2-40B4-BE49-F238E27FC236}">
                        <a16:creationId xmlns:a16="http://schemas.microsoft.com/office/drawing/2014/main" id="{B71437F7-4FA7-4063-AFDD-3EDD2D331514}"/>
                      </a:ext>
                    </a:extLst>
                  </p:cNvPr>
                  <p:cNvSpPr/>
                  <p:nvPr/>
                </p:nvSpPr>
                <p:spPr>
                  <a:xfrm>
                    <a:off x="8961601" y="542720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9" name="Oval 318">
                    <a:extLst>
                      <a:ext uri="{FF2B5EF4-FFF2-40B4-BE49-F238E27FC236}">
                        <a16:creationId xmlns:a16="http://schemas.microsoft.com/office/drawing/2014/main" id="{87C8B944-C290-4189-978F-768DA103A0F3}"/>
                      </a:ext>
                    </a:extLst>
                  </p:cNvPr>
                  <p:cNvSpPr/>
                  <p:nvPr/>
                </p:nvSpPr>
                <p:spPr>
                  <a:xfrm>
                    <a:off x="8642366" y="5421675"/>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0" name="Oval 319">
                    <a:extLst>
                      <a:ext uri="{FF2B5EF4-FFF2-40B4-BE49-F238E27FC236}">
                        <a16:creationId xmlns:a16="http://schemas.microsoft.com/office/drawing/2014/main" id="{7B5E5AF9-6F4F-4267-87C7-001F5671AF97}"/>
                      </a:ext>
                    </a:extLst>
                  </p:cNvPr>
                  <p:cNvSpPr/>
                  <p:nvPr/>
                </p:nvSpPr>
                <p:spPr>
                  <a:xfrm>
                    <a:off x="8946814" y="573192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1" name="Oval 320">
                    <a:extLst>
                      <a:ext uri="{FF2B5EF4-FFF2-40B4-BE49-F238E27FC236}">
                        <a16:creationId xmlns:a16="http://schemas.microsoft.com/office/drawing/2014/main" id="{32062012-D668-4AB6-ADEF-4091431F3E9F}"/>
                      </a:ext>
                    </a:extLst>
                  </p:cNvPr>
                  <p:cNvSpPr/>
                  <p:nvPr/>
                </p:nvSpPr>
                <p:spPr>
                  <a:xfrm>
                    <a:off x="8956730" y="563148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2" name="Oval 321">
                    <a:extLst>
                      <a:ext uri="{FF2B5EF4-FFF2-40B4-BE49-F238E27FC236}">
                        <a16:creationId xmlns:a16="http://schemas.microsoft.com/office/drawing/2014/main" id="{9043381D-F070-40A5-9D21-DBE6658301EC}"/>
                      </a:ext>
                    </a:extLst>
                  </p:cNvPr>
                  <p:cNvSpPr/>
                  <p:nvPr/>
                </p:nvSpPr>
                <p:spPr>
                  <a:xfrm>
                    <a:off x="8957032" y="5497445"/>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3" name="Oval 322">
                    <a:extLst>
                      <a:ext uri="{FF2B5EF4-FFF2-40B4-BE49-F238E27FC236}">
                        <a16:creationId xmlns:a16="http://schemas.microsoft.com/office/drawing/2014/main" id="{2076D180-C38C-4F01-A556-60062375E87E}"/>
                      </a:ext>
                    </a:extLst>
                  </p:cNvPr>
                  <p:cNvSpPr/>
                  <p:nvPr/>
                </p:nvSpPr>
                <p:spPr>
                  <a:xfrm>
                    <a:off x="8642366" y="557952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4" name="Oval 323">
                    <a:extLst>
                      <a:ext uri="{FF2B5EF4-FFF2-40B4-BE49-F238E27FC236}">
                        <a16:creationId xmlns:a16="http://schemas.microsoft.com/office/drawing/2014/main" id="{7457E3DF-5D94-4C33-B609-A1FC49FABB78}"/>
                      </a:ext>
                    </a:extLst>
                  </p:cNvPr>
                  <p:cNvSpPr/>
                  <p:nvPr/>
                </p:nvSpPr>
                <p:spPr>
                  <a:xfrm>
                    <a:off x="8646515" y="5650319"/>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5" name="Oval 324">
                    <a:extLst>
                      <a:ext uri="{FF2B5EF4-FFF2-40B4-BE49-F238E27FC236}">
                        <a16:creationId xmlns:a16="http://schemas.microsoft.com/office/drawing/2014/main" id="{402A9ACA-E0A6-455D-9A19-8BD0FF665F81}"/>
                      </a:ext>
                    </a:extLst>
                  </p:cNvPr>
                  <p:cNvSpPr/>
                  <p:nvPr/>
                </p:nvSpPr>
                <p:spPr>
                  <a:xfrm>
                    <a:off x="8632607" y="5731390"/>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6" name="Oval 325">
                    <a:extLst>
                      <a:ext uri="{FF2B5EF4-FFF2-40B4-BE49-F238E27FC236}">
                        <a16:creationId xmlns:a16="http://schemas.microsoft.com/office/drawing/2014/main" id="{5452AD05-9199-4F70-843F-8E8ECAFD8D0E}"/>
                      </a:ext>
                    </a:extLst>
                  </p:cNvPr>
                  <p:cNvSpPr/>
                  <p:nvPr/>
                </p:nvSpPr>
                <p:spPr>
                  <a:xfrm>
                    <a:off x="9589558" y="5512895"/>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7" name="Oval 326">
                    <a:extLst>
                      <a:ext uri="{FF2B5EF4-FFF2-40B4-BE49-F238E27FC236}">
                        <a16:creationId xmlns:a16="http://schemas.microsoft.com/office/drawing/2014/main" id="{1D1C81CC-0D1C-41E1-B348-ADFABA033FD7}"/>
                      </a:ext>
                    </a:extLst>
                  </p:cNvPr>
                  <p:cNvSpPr/>
                  <p:nvPr/>
                </p:nvSpPr>
                <p:spPr>
                  <a:xfrm>
                    <a:off x="8333118" y="5736614"/>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8" name="Oval 327">
                    <a:extLst>
                      <a:ext uri="{FF2B5EF4-FFF2-40B4-BE49-F238E27FC236}">
                        <a16:creationId xmlns:a16="http://schemas.microsoft.com/office/drawing/2014/main" id="{5411B1EA-57FA-47BF-A0F5-495C6FE94576}"/>
                      </a:ext>
                    </a:extLst>
                  </p:cNvPr>
                  <p:cNvSpPr/>
                  <p:nvPr/>
                </p:nvSpPr>
                <p:spPr>
                  <a:xfrm>
                    <a:off x="8323798" y="567510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9" name="Oval 328">
                    <a:extLst>
                      <a:ext uri="{FF2B5EF4-FFF2-40B4-BE49-F238E27FC236}">
                        <a16:creationId xmlns:a16="http://schemas.microsoft.com/office/drawing/2014/main" id="{C8EA86CA-0049-464D-84DC-76802377DA30}"/>
                      </a:ext>
                    </a:extLst>
                  </p:cNvPr>
                  <p:cNvSpPr/>
                  <p:nvPr/>
                </p:nvSpPr>
                <p:spPr>
                  <a:xfrm>
                    <a:off x="9271668" y="5499563"/>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0" name="Oval 329">
                    <a:extLst>
                      <a:ext uri="{FF2B5EF4-FFF2-40B4-BE49-F238E27FC236}">
                        <a16:creationId xmlns:a16="http://schemas.microsoft.com/office/drawing/2014/main" id="{9F05F837-C047-4DAC-B04A-398776042FDD}"/>
                      </a:ext>
                    </a:extLst>
                  </p:cNvPr>
                  <p:cNvSpPr/>
                  <p:nvPr/>
                </p:nvSpPr>
                <p:spPr>
                  <a:xfrm>
                    <a:off x="9275090" y="5622128"/>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2" name="Oval 331">
                    <a:extLst>
                      <a:ext uri="{FF2B5EF4-FFF2-40B4-BE49-F238E27FC236}">
                        <a16:creationId xmlns:a16="http://schemas.microsoft.com/office/drawing/2014/main" id="{3ACFA394-5A7C-43D1-9E11-6C52D8F77408}"/>
                      </a:ext>
                    </a:extLst>
                  </p:cNvPr>
                  <p:cNvSpPr/>
                  <p:nvPr/>
                </p:nvSpPr>
                <p:spPr>
                  <a:xfrm>
                    <a:off x="9600483" y="568282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3" name="Oval 332">
                    <a:extLst>
                      <a:ext uri="{FF2B5EF4-FFF2-40B4-BE49-F238E27FC236}">
                        <a16:creationId xmlns:a16="http://schemas.microsoft.com/office/drawing/2014/main" id="{49AF063A-5054-42A3-8FE2-27E071BA6571}"/>
                      </a:ext>
                    </a:extLst>
                  </p:cNvPr>
                  <p:cNvSpPr/>
                  <p:nvPr/>
                </p:nvSpPr>
                <p:spPr>
                  <a:xfrm>
                    <a:off x="9592801" y="5612466"/>
                    <a:ext cx="73152" cy="7315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grpSp>
            <p:nvGrpSpPr>
              <p:cNvPr id="337" name="Group 336">
                <a:extLst>
                  <a:ext uri="{FF2B5EF4-FFF2-40B4-BE49-F238E27FC236}">
                    <a16:creationId xmlns:a16="http://schemas.microsoft.com/office/drawing/2014/main" id="{893FE0E5-3DA2-439E-9B3F-207A67C0BFAC}"/>
                  </a:ext>
                </a:extLst>
              </p:cNvPr>
              <p:cNvGrpSpPr/>
              <p:nvPr/>
            </p:nvGrpSpPr>
            <p:grpSpPr>
              <a:xfrm>
                <a:off x="7694974" y="4315107"/>
                <a:ext cx="2046759" cy="2317117"/>
                <a:chOff x="9163677" y="1594130"/>
                <a:chExt cx="6364229" cy="3373699"/>
              </a:xfrm>
            </p:grpSpPr>
            <p:graphicFrame>
              <p:nvGraphicFramePr>
                <p:cNvPr id="338" name="Chart 337">
                  <a:extLst>
                    <a:ext uri="{FF2B5EF4-FFF2-40B4-BE49-F238E27FC236}">
                      <a16:creationId xmlns:a16="http://schemas.microsoft.com/office/drawing/2014/main" id="{E764516E-C3FA-4C8C-A911-A7FA4A0C52C3}"/>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14"/>
                </a:graphicData>
              </a:graphic>
            </p:graphicFrame>
            <p:sp>
              <p:nvSpPr>
                <p:cNvPr id="339" name="TextBox 27">
                  <a:extLst>
                    <a:ext uri="{FF2B5EF4-FFF2-40B4-BE49-F238E27FC236}">
                      <a16:creationId xmlns:a16="http://schemas.microsoft.com/office/drawing/2014/main" id="{B4895DD2-F3DF-4B39-BDBB-C9DBF7C494AA}"/>
                    </a:ext>
                  </a:extLst>
                </p:cNvPr>
                <p:cNvSpPr txBox="1"/>
                <p:nvPr/>
              </p:nvSpPr>
              <p:spPr>
                <a:xfrm>
                  <a:off x="9163677" y="2316673"/>
                  <a:ext cx="1168793"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FEV</a:t>
                  </a:r>
                  <a:r>
                    <a:rPr lang="pl" sz="1100" b="1" i="0" u="none" baseline="-25000"/>
                    <a:t>1 </a:t>
                  </a:r>
                  <a:r>
                    <a:rPr lang="pl" sz="1100" b="1" i="0" u="none" baseline="0"/>
                    <a:t>(L)</a:t>
                  </a:r>
                </a:p>
              </p:txBody>
            </p:sp>
          </p:grpSp>
        </p:grpSp>
        <p:sp>
          <p:nvSpPr>
            <p:cNvPr id="351" name="TextBox 350">
              <a:extLst>
                <a:ext uri="{FF2B5EF4-FFF2-40B4-BE49-F238E27FC236}">
                  <a16:creationId xmlns:a16="http://schemas.microsoft.com/office/drawing/2014/main" id="{3AEBCFA8-722D-46FD-9F1B-EE8811F99BA0}"/>
                </a:ext>
              </a:extLst>
            </p:cNvPr>
            <p:cNvSpPr txBox="1"/>
            <p:nvPr/>
          </p:nvSpPr>
          <p:spPr>
            <a:xfrm>
              <a:off x="9160358" y="6394475"/>
              <a:ext cx="1123510" cy="261610"/>
            </a:xfrm>
            <a:prstGeom prst="rect">
              <a:avLst/>
            </a:prstGeom>
            <a:noFill/>
          </p:spPr>
          <p:txBody>
            <a:bodyPr wrap="square" rtlCol="0">
              <a:spAutoFit/>
            </a:bodyPr>
            <a:lstStyle/>
            <a:p>
              <a:pPr algn="ctr" rtl="0"/>
              <a:r>
                <a:rPr lang="pl" sz="1100" b="1" i="0" u="none" baseline="0"/>
                <a:t>CRSwNP(-)</a:t>
              </a:r>
            </a:p>
          </p:txBody>
        </p:sp>
      </p:grpSp>
      <p:sp>
        <p:nvSpPr>
          <p:cNvPr id="352" name="TextBox 351">
            <a:extLst>
              <a:ext uri="{FF2B5EF4-FFF2-40B4-BE49-F238E27FC236}">
                <a16:creationId xmlns:a16="http://schemas.microsoft.com/office/drawing/2014/main" id="{DBB9AF9F-1A35-41AD-8599-8851A7C82196}"/>
              </a:ext>
            </a:extLst>
          </p:cNvPr>
          <p:cNvSpPr txBox="1"/>
          <p:nvPr/>
        </p:nvSpPr>
        <p:spPr>
          <a:xfrm>
            <a:off x="6336882" y="6198055"/>
            <a:ext cx="893746" cy="246221"/>
          </a:xfrm>
          <a:prstGeom prst="rect">
            <a:avLst/>
          </a:prstGeom>
          <a:noFill/>
        </p:spPr>
        <p:txBody>
          <a:bodyPr wrap="square" rtlCol="0">
            <a:spAutoFit/>
          </a:bodyPr>
          <a:lstStyle/>
          <a:p>
            <a:pPr algn="l" rtl="0"/>
            <a:r>
              <a:rPr lang="pl" sz="1000" b="0" i="0" u="none" baseline="0"/>
              <a:t>Tygodnie </a:t>
            </a:r>
          </a:p>
        </p:txBody>
      </p:sp>
      <p:pic>
        <p:nvPicPr>
          <p:cNvPr id="83" name="Picture 82" descr="A picture containing lamp, knife, light&#10;&#10;Description automatically generated">
            <a:extLst>
              <a:ext uri="{FF2B5EF4-FFF2-40B4-BE49-F238E27FC236}">
                <a16:creationId xmlns:a16="http://schemas.microsoft.com/office/drawing/2014/main" id="{2F78B47D-A7BA-4B24-B3B5-D062EB65A49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683127" cy="1100048"/>
          </a:xfrm>
          <a:prstGeom prst="rect">
            <a:avLst/>
          </a:prstGeom>
        </p:spPr>
      </p:pic>
      <p:sp>
        <p:nvSpPr>
          <p:cNvPr id="2" name="Title 1">
            <a:extLst>
              <a:ext uri="{FF2B5EF4-FFF2-40B4-BE49-F238E27FC236}">
                <a16:creationId xmlns:a16="http://schemas.microsoft.com/office/drawing/2014/main" id="{C002CD5D-C897-40B3-B4B2-65C6C4AFA72F}"/>
              </a:ext>
            </a:extLst>
          </p:cNvPr>
          <p:cNvSpPr>
            <a:spLocks noGrp="1"/>
          </p:cNvSpPr>
          <p:nvPr>
            <p:ph type="title"/>
          </p:nvPr>
        </p:nvSpPr>
        <p:spPr>
          <a:xfrm>
            <a:off x="1103539" y="328261"/>
            <a:ext cx="9678696" cy="800099"/>
          </a:xfrm>
        </p:spPr>
        <p:txBody>
          <a:bodyPr>
            <a:noAutofit/>
          </a:bodyPr>
          <a:lstStyle/>
          <a:p>
            <a:pPr algn="l" rtl="0"/>
            <a:r>
              <a:rPr lang="pl" sz="2200" b="1" i="0" u="none" baseline="0" dirty="0"/>
              <a:t>Porównanie skuteczności pod względem SEA po 1 roku leczenia benralizumabem u pacjentów z CRSwNP z por. z osobami bez CRSwNP</a:t>
            </a:r>
          </a:p>
        </p:txBody>
      </p:sp>
      <p:sp>
        <p:nvSpPr>
          <p:cNvPr id="355" name="Rectangle: Diagonal Corners Rounded 354">
            <a:extLst>
              <a:ext uri="{FF2B5EF4-FFF2-40B4-BE49-F238E27FC236}">
                <a16:creationId xmlns:a16="http://schemas.microsoft.com/office/drawing/2014/main" id="{771666FD-261C-4D32-AA5A-881E4A8CBA80}"/>
              </a:ext>
            </a:extLst>
          </p:cNvPr>
          <p:cNvSpPr/>
          <p:nvPr/>
        </p:nvSpPr>
        <p:spPr>
          <a:xfrm>
            <a:off x="524680" y="2440626"/>
            <a:ext cx="2541676" cy="316682"/>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400" b="1" i="0" u="none" baseline="0">
                <a:solidFill>
                  <a:schemeClr val="accent2"/>
                </a:solidFill>
              </a:rPr>
              <a:t>Badanie retrospektywne:</a:t>
            </a:r>
          </a:p>
        </p:txBody>
      </p:sp>
      <p:sp>
        <p:nvSpPr>
          <p:cNvPr id="356" name="TextBox 355">
            <a:extLst>
              <a:ext uri="{FF2B5EF4-FFF2-40B4-BE49-F238E27FC236}">
                <a16:creationId xmlns:a16="http://schemas.microsoft.com/office/drawing/2014/main" id="{1BBD284F-3EDF-47EF-92F2-7966365F051C}"/>
              </a:ext>
            </a:extLst>
          </p:cNvPr>
          <p:cNvSpPr txBox="1"/>
          <p:nvPr/>
        </p:nvSpPr>
        <p:spPr>
          <a:xfrm>
            <a:off x="560073" y="2777176"/>
            <a:ext cx="2318099" cy="1486561"/>
          </a:xfrm>
          <a:prstGeom prst="rect">
            <a:avLst/>
          </a:prstGeom>
          <a:noFill/>
        </p:spPr>
        <p:txBody>
          <a:bodyPr wrap="square">
            <a:spAutoFit/>
          </a:bodyPr>
          <a:lstStyle/>
          <a:p>
            <a:pPr lvl="0" indent="-173736" algn="l" defTabSz="860382" rtl="0">
              <a:lnSpc>
                <a:spcPct val="90000"/>
              </a:lnSpc>
              <a:spcBef>
                <a:spcPts val="600"/>
              </a:spcBef>
              <a:buFont typeface="Arial" panose="020B0604020202020204" pitchFamily="34" charset="0"/>
              <a:buChar char="•"/>
              <a:defRPr/>
            </a:pPr>
            <a:r>
              <a:rPr lang="pl" sz="1200" b="0" i="0" u="none" baseline="0"/>
              <a:t>Pacjenci z SEA: N=17</a:t>
            </a:r>
          </a:p>
          <a:p>
            <a:pPr marL="182880" lvl="0" indent="-173736" algn="l" defTabSz="860382" rtl="0">
              <a:lnSpc>
                <a:spcPct val="90000"/>
              </a:lnSpc>
              <a:spcBef>
                <a:spcPts val="600"/>
              </a:spcBef>
              <a:buFont typeface="Arial" panose="020B0604020202020204" pitchFamily="34" charset="0"/>
              <a:buChar char="•"/>
              <a:defRPr/>
            </a:pPr>
            <a:r>
              <a:rPr lang="pl" sz="1200" b="0" i="0" u="none" baseline="0"/>
              <a:t>Wszyscy pacjenci stosujący HD-ICS + inny lek kontrolny </a:t>
            </a:r>
          </a:p>
          <a:p>
            <a:pPr marL="182880" lvl="0" indent="-173736" algn="l" defTabSz="860382" rtl="0">
              <a:lnSpc>
                <a:spcPct val="90000"/>
              </a:lnSpc>
              <a:spcBef>
                <a:spcPts val="600"/>
              </a:spcBef>
              <a:buFont typeface="Arial" panose="020B0604020202020204" pitchFamily="34" charset="0"/>
              <a:buChar char="•"/>
              <a:defRPr/>
            </a:pPr>
            <a:r>
              <a:rPr lang="pl" sz="1200" b="1" i="0" u="none" baseline="0"/>
              <a:t>bEOS</a:t>
            </a:r>
            <a:r>
              <a:rPr lang="pl" sz="1200" b="0" i="0" u="none" baseline="0"/>
              <a:t>, komórek/μl, </a:t>
            </a:r>
          </a:p>
          <a:p>
            <a:pPr marL="548640" lvl="0" indent="-182880" algn="l" defTabSz="860382" rtl="0">
              <a:lnSpc>
                <a:spcPct val="90000"/>
              </a:lnSpc>
              <a:buFont typeface="Arial" panose="020B0604020202020204" pitchFamily="34" charset="0"/>
              <a:buChar char="•"/>
              <a:defRPr/>
            </a:pPr>
            <a:r>
              <a:rPr lang="pl" sz="1200" b="0" i="0" u="none" baseline="0"/>
              <a:t>579,1 (CRSwNP +) </a:t>
            </a:r>
          </a:p>
          <a:p>
            <a:pPr marL="548640" lvl="0" indent="-182880" algn="l" defTabSz="860382" rtl="0">
              <a:lnSpc>
                <a:spcPct val="90000"/>
              </a:lnSpc>
              <a:buFont typeface="Arial" panose="020B0604020202020204" pitchFamily="34" charset="0"/>
              <a:buChar char="•"/>
              <a:defRPr/>
            </a:pPr>
            <a:r>
              <a:rPr lang="pl" sz="1200" b="0" i="0" u="none" baseline="0"/>
              <a:t>278,3 (CRSwNP -)     </a:t>
            </a:r>
          </a:p>
          <a:p>
            <a:pPr lvl="0" indent="-173736" algn="l" defTabSz="860382" rtl="0">
              <a:lnSpc>
                <a:spcPct val="90000"/>
              </a:lnSpc>
              <a:spcBef>
                <a:spcPts val="600"/>
              </a:spcBef>
              <a:buFont typeface="Arial" panose="020B0604020202020204" pitchFamily="34" charset="0"/>
              <a:buChar char="•"/>
              <a:defRPr/>
            </a:pPr>
            <a:r>
              <a:rPr lang="pl" sz="1200" b="1" i="0" u="none" baseline="0"/>
              <a:t>Pacjenci atopowi</a:t>
            </a:r>
            <a:r>
              <a:rPr lang="pl" sz="1200" b="0" i="0" u="none" baseline="0"/>
              <a:t>, %: ~78 </a:t>
            </a:r>
            <a:endParaRPr lang="pl" sz="1200" i="0" u="none" strike="noStrike" baseline="0" dirty="0"/>
          </a:p>
        </p:txBody>
      </p:sp>
    </p:spTree>
    <p:extLst>
      <p:ext uri="{BB962C8B-B14F-4D97-AF65-F5344CB8AC3E}">
        <p14:creationId xmlns:p14="http://schemas.microsoft.com/office/powerpoint/2010/main" val="20082036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algn="ctr" rtl="0"/>
            <a:fld id="{CC7432E5-F8E0-41AE-9A6B-AD730338B005}" type="slidenum">
              <a:rPr/>
              <a:pPr algn="ctr"/>
              <a:t>2</a:t>
            </a:fld>
            <a:endParaRPr lang="pl" dirty="0"/>
          </a:p>
        </p:txBody>
      </p:sp>
      <p:sp>
        <p:nvSpPr>
          <p:cNvPr id="17" name="TextBox 16">
            <a:extLst>
              <a:ext uri="{FF2B5EF4-FFF2-40B4-BE49-F238E27FC236}">
                <a16:creationId xmlns:a16="http://schemas.microsoft.com/office/drawing/2014/main" id="{C85D2634-903E-4705-BA51-34767C125788}"/>
              </a:ext>
            </a:extLst>
          </p:cNvPr>
          <p:cNvSpPr txBox="1"/>
          <p:nvPr/>
        </p:nvSpPr>
        <p:spPr>
          <a:xfrm>
            <a:off x="1" y="2576833"/>
            <a:ext cx="10805984" cy="584775"/>
          </a:xfrm>
          <a:prstGeom prst="rect">
            <a:avLst/>
          </a:prstGeom>
          <a:noFill/>
        </p:spPr>
        <p:txBody>
          <a:bodyPr wrap="square" rtlCol="0" anchor="b">
            <a:spAutoFit/>
          </a:bodyPr>
          <a:lstStyle/>
          <a:p>
            <a:pPr algn="ctr" rtl="0"/>
            <a:r>
              <a:rPr lang="pl" sz="3200" b="1" i="0" u="none" baseline="0"/>
              <a:t>Programy RWE dotyczące benralizumabu</a:t>
            </a:r>
          </a:p>
        </p:txBody>
      </p:sp>
      <p:cxnSp>
        <p:nvCxnSpPr>
          <p:cNvPr id="19" name="Straight Connector 18">
            <a:extLst>
              <a:ext uri="{FF2B5EF4-FFF2-40B4-BE49-F238E27FC236}">
                <a16:creationId xmlns:a16="http://schemas.microsoft.com/office/drawing/2014/main" id="{6EB4FB39-5AAC-42ED-BD81-620C834709FC}"/>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8E1F0E4-0466-4822-99B4-E9504707FB5B}"/>
              </a:ext>
            </a:extLst>
          </p:cNvPr>
          <p:cNvGrpSpPr/>
          <p:nvPr/>
        </p:nvGrpSpPr>
        <p:grpSpPr>
          <a:xfrm>
            <a:off x="10805417" y="1"/>
            <a:ext cx="1390650" cy="6858000"/>
            <a:chOff x="10796843" y="2859"/>
            <a:chExt cx="1390650" cy="6858000"/>
          </a:xfrm>
        </p:grpSpPr>
        <p:sp>
          <p:nvSpPr>
            <p:cNvPr id="20" name="TextBox 19">
              <a:extLst>
                <a:ext uri="{FF2B5EF4-FFF2-40B4-BE49-F238E27FC236}">
                  <a16:creationId xmlns:a16="http://schemas.microsoft.com/office/drawing/2014/main" id="{E0CAAD1E-F1F4-4F58-BBE5-3BB5DDDACE68}"/>
                </a:ext>
              </a:extLst>
            </p:cNvPr>
            <p:cNvSpPr txBox="1"/>
            <p:nvPr/>
          </p:nvSpPr>
          <p:spPr>
            <a:xfrm rot="10800000">
              <a:off x="10796843" y="2859"/>
              <a:ext cx="1390650" cy="6858000"/>
            </a:xfrm>
            <a:prstGeom prst="rect">
              <a:avLst/>
            </a:prstGeom>
            <a:solidFill>
              <a:srgbClr val="921657">
                <a:alpha val="84706"/>
              </a:srgbClr>
            </a:solidFill>
          </p:spPr>
          <p:txBody>
            <a:bodyPr wrap="square" rtlCol="0">
              <a:spAutoFit/>
            </a:bodyPr>
            <a:lstStyle/>
            <a:p>
              <a:endParaRPr lang="pl" dirty="0"/>
            </a:p>
          </p:txBody>
        </p:sp>
        <p:sp>
          <p:nvSpPr>
            <p:cNvPr id="21" name="TextBox 20">
              <a:extLst>
                <a:ext uri="{FF2B5EF4-FFF2-40B4-BE49-F238E27FC236}">
                  <a16:creationId xmlns:a16="http://schemas.microsoft.com/office/drawing/2014/main" id="{5E3BC33D-C340-43E1-B9A9-578C3C12349E}"/>
                </a:ext>
              </a:extLst>
            </p:cNvPr>
            <p:cNvSpPr txBox="1"/>
            <p:nvPr/>
          </p:nvSpPr>
          <p:spPr>
            <a:xfrm>
              <a:off x="10796843" y="1110568"/>
              <a:ext cx="1390650" cy="523220"/>
            </a:xfrm>
            <a:prstGeom prst="rect">
              <a:avLst/>
            </a:prstGeom>
            <a:solidFill>
              <a:schemeClr val="bg1">
                <a:lumMod val="95000"/>
              </a:schemeClr>
            </a:solidFill>
          </p:spPr>
          <p:txBody>
            <a:bodyPr wrap="square" rtlCol="0">
              <a:spAutoFit/>
            </a:bodyPr>
            <a:lstStyle/>
            <a:p>
              <a:pPr algn="ctr" rtl="0"/>
              <a:r>
                <a:rPr lang="pl" sz="1400" b="1" i="0" u="none" baseline="0">
                  <a:solidFill>
                    <a:schemeClr val="accent1"/>
                  </a:solidFill>
                </a:rPr>
                <a:t>Omówienie RWE</a:t>
              </a:r>
            </a:p>
          </p:txBody>
        </p:sp>
      </p:grpSp>
      <p:pic>
        <p:nvPicPr>
          <p:cNvPr id="38" name="Picture 37" descr="home_icon.png">
            <a:hlinkClick r:id="rId3" action="ppaction://hlinksldjump"/>
            <a:extLst>
              <a:ext uri="{FF2B5EF4-FFF2-40B4-BE49-F238E27FC236}">
                <a16:creationId xmlns:a16="http://schemas.microsoft.com/office/drawing/2014/main" id="{D237E611-58AE-4FBA-8371-A0B13D9E7DD4}"/>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1187161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Graphic 90">
            <a:extLst>
              <a:ext uri="{FF2B5EF4-FFF2-40B4-BE49-F238E27FC236}">
                <a16:creationId xmlns:a16="http://schemas.microsoft.com/office/drawing/2014/main" id="{25B3B825-14F1-400B-B4BC-0C1B9026F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490049"/>
          </a:xfrm>
          <a:prstGeom prst="rect">
            <a:avLst/>
          </a:prstGeom>
        </p:spPr>
      </p:pic>
      <p:sp>
        <p:nvSpPr>
          <p:cNvPr id="89" name="TextBox 88">
            <a:extLst>
              <a:ext uri="{FF2B5EF4-FFF2-40B4-BE49-F238E27FC236}">
                <a16:creationId xmlns:a16="http://schemas.microsoft.com/office/drawing/2014/main" id="{156DA7F8-37D8-40A6-9E69-A67C2F694847}"/>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0C657AA3-BD09-45A2-A044-39CD5FE74CCE}"/>
              </a:ext>
            </a:extLst>
          </p:cNvPr>
          <p:cNvGrpSpPr/>
          <p:nvPr/>
        </p:nvGrpSpPr>
        <p:grpSpPr>
          <a:xfrm>
            <a:off x="7623518" y="2455443"/>
            <a:ext cx="4265785" cy="3901196"/>
            <a:chOff x="7623518" y="2173154"/>
            <a:chExt cx="4265785" cy="3901196"/>
          </a:xfrm>
        </p:grpSpPr>
        <p:sp>
          <p:nvSpPr>
            <p:cNvPr id="81" name="TextBox 80">
              <a:extLst>
                <a:ext uri="{FF2B5EF4-FFF2-40B4-BE49-F238E27FC236}">
                  <a16:creationId xmlns:a16="http://schemas.microsoft.com/office/drawing/2014/main" id="{6EB9BEF1-2351-4DA9-8C79-33FE9229D679}"/>
                </a:ext>
              </a:extLst>
            </p:cNvPr>
            <p:cNvSpPr txBox="1"/>
            <p:nvPr/>
          </p:nvSpPr>
          <p:spPr>
            <a:xfrm>
              <a:off x="7785934" y="2173154"/>
              <a:ext cx="4103369" cy="276999"/>
            </a:xfrm>
            <a:prstGeom prst="rect">
              <a:avLst/>
            </a:prstGeom>
            <a:noFill/>
            <a:ln>
              <a:noFill/>
            </a:ln>
          </p:spPr>
          <p:txBody>
            <a:bodyPr wrap="square" rtlCol="0">
              <a:spAutoFit/>
            </a:bodyPr>
            <a:lstStyle>
              <a:defPPr>
                <a:defRPr lang="en-US"/>
              </a:defPPr>
              <a:lvl1pPr marR="0" lvl="0" indent="0" algn="ctr" defTabSz="609585"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1"/>
                  </a:solidFill>
                  <a:effectLst/>
                  <a:uLnTx/>
                  <a:uFillTx/>
                </a:defRPr>
              </a:lvl1pPr>
            </a:lstStyle>
            <a:p>
              <a:r>
                <a:rPr lang="pl" sz="1200" dirty="0">
                  <a:sym typeface="+mn-sym"/>
                </a:rPr>
                <a:t>Zmiana odsetka EXAC dla</a:t>
              </a:r>
              <a:r>
                <a:rPr lang="pl" sz="1200" dirty="0"/>
                <a:t> benralizumabu, n=60</a:t>
              </a:r>
            </a:p>
          </p:txBody>
        </p:sp>
        <p:grpSp>
          <p:nvGrpSpPr>
            <p:cNvPr id="5" name="Group 4">
              <a:extLst>
                <a:ext uri="{FF2B5EF4-FFF2-40B4-BE49-F238E27FC236}">
                  <a16:creationId xmlns:a16="http://schemas.microsoft.com/office/drawing/2014/main" id="{8EBD8411-35D4-462F-9466-13DDF878C5E7}"/>
                </a:ext>
              </a:extLst>
            </p:cNvPr>
            <p:cNvGrpSpPr/>
            <p:nvPr/>
          </p:nvGrpSpPr>
          <p:grpSpPr>
            <a:xfrm>
              <a:off x="7623518" y="2999245"/>
              <a:ext cx="4232240" cy="3075105"/>
              <a:chOff x="7470021" y="2999245"/>
              <a:chExt cx="4232240" cy="3075105"/>
            </a:xfrm>
          </p:grpSpPr>
          <p:cxnSp>
            <p:nvCxnSpPr>
              <p:cNvPr id="63" name="Straight Connector 62">
                <a:extLst>
                  <a:ext uri="{FF2B5EF4-FFF2-40B4-BE49-F238E27FC236}">
                    <a16:creationId xmlns:a16="http://schemas.microsoft.com/office/drawing/2014/main" id="{0975DCA6-0E09-416A-BF1C-59E00028927A}"/>
                  </a:ext>
                </a:extLst>
              </p:cNvPr>
              <p:cNvCxnSpPr>
                <a:cxnSpLocks/>
              </p:cNvCxnSpPr>
              <p:nvPr/>
            </p:nvCxnSpPr>
            <p:spPr>
              <a:xfrm rot="5400000">
                <a:off x="6819112" y="4233685"/>
                <a:ext cx="24688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184AE28F-2048-4929-9C0A-3C59721FB6D8}"/>
                  </a:ext>
                </a:extLst>
              </p:cNvPr>
              <p:cNvGrpSpPr/>
              <p:nvPr/>
            </p:nvGrpSpPr>
            <p:grpSpPr>
              <a:xfrm>
                <a:off x="7470021" y="3017434"/>
                <a:ext cx="4232240" cy="3056916"/>
                <a:chOff x="7470021" y="2894602"/>
                <a:chExt cx="4232240" cy="3056916"/>
              </a:xfrm>
            </p:grpSpPr>
            <p:sp>
              <p:nvSpPr>
                <p:cNvPr id="76" name="TextBox 75">
                  <a:extLst>
                    <a:ext uri="{FF2B5EF4-FFF2-40B4-BE49-F238E27FC236}">
                      <a16:creationId xmlns:a16="http://schemas.microsoft.com/office/drawing/2014/main" id="{31FBA6F1-F962-4C22-BBDD-A5BA89359F99}"/>
                    </a:ext>
                  </a:extLst>
                </p:cNvPr>
                <p:cNvSpPr txBox="1"/>
                <p:nvPr/>
              </p:nvSpPr>
              <p:spPr>
                <a:xfrm>
                  <a:off x="7782796" y="4182607"/>
                  <a:ext cx="349035" cy="282166"/>
                </a:xfrm>
                <a:prstGeom prst="rect">
                  <a:avLst/>
                </a:prstGeom>
                <a:noFill/>
              </p:spPr>
              <p:txBody>
                <a:bodyPr wrap="square" rtlCol="0">
                  <a:spAutoFit/>
                </a:bodyPr>
                <a:lstStyle/>
                <a:p>
                  <a:pPr algn="l" rtl="0"/>
                  <a:r>
                    <a:rPr lang="pl" sz="1200" b="0" i="0" u="none" baseline="0"/>
                    <a:t>-3</a:t>
                  </a:r>
                </a:p>
              </p:txBody>
            </p:sp>
            <p:grpSp>
              <p:nvGrpSpPr>
                <p:cNvPr id="161" name="Group 160">
                  <a:extLst>
                    <a:ext uri="{FF2B5EF4-FFF2-40B4-BE49-F238E27FC236}">
                      <a16:creationId xmlns:a16="http://schemas.microsoft.com/office/drawing/2014/main" id="{18A74E3D-83A4-463F-B7AF-1FCF109E258F}"/>
                    </a:ext>
                  </a:extLst>
                </p:cNvPr>
                <p:cNvGrpSpPr/>
                <p:nvPr/>
              </p:nvGrpSpPr>
              <p:grpSpPr>
                <a:xfrm>
                  <a:off x="7470021" y="2894602"/>
                  <a:ext cx="4232240" cy="3056916"/>
                  <a:chOff x="7470021" y="2894602"/>
                  <a:chExt cx="4232240" cy="3056916"/>
                </a:xfrm>
              </p:grpSpPr>
              <p:sp>
                <p:nvSpPr>
                  <p:cNvPr id="78" name="TextBox 77">
                    <a:extLst>
                      <a:ext uri="{FF2B5EF4-FFF2-40B4-BE49-F238E27FC236}">
                        <a16:creationId xmlns:a16="http://schemas.microsoft.com/office/drawing/2014/main" id="{A2949729-24A0-4C07-AEFC-F6DE56132D26}"/>
                      </a:ext>
                    </a:extLst>
                  </p:cNvPr>
                  <p:cNvSpPr txBox="1"/>
                  <p:nvPr/>
                </p:nvSpPr>
                <p:spPr>
                  <a:xfrm>
                    <a:off x="7782796" y="5055305"/>
                    <a:ext cx="369070" cy="286195"/>
                  </a:xfrm>
                  <a:prstGeom prst="rect">
                    <a:avLst/>
                  </a:prstGeom>
                  <a:noFill/>
                </p:spPr>
                <p:txBody>
                  <a:bodyPr wrap="square" rtlCol="0">
                    <a:spAutoFit/>
                  </a:bodyPr>
                  <a:lstStyle/>
                  <a:p>
                    <a:pPr algn="l" rtl="0"/>
                    <a:r>
                      <a:rPr lang="pl" sz="1200" b="0" i="0" u="none" baseline="0"/>
                      <a:t>-5</a:t>
                    </a:r>
                  </a:p>
                </p:txBody>
              </p:sp>
              <p:sp>
                <p:nvSpPr>
                  <p:cNvPr id="75" name="TextBox 74">
                    <a:extLst>
                      <a:ext uri="{FF2B5EF4-FFF2-40B4-BE49-F238E27FC236}">
                        <a16:creationId xmlns:a16="http://schemas.microsoft.com/office/drawing/2014/main" id="{A0CFF333-C03D-4FB9-A6AA-D40E6EFCD489}"/>
                      </a:ext>
                    </a:extLst>
                  </p:cNvPr>
                  <p:cNvSpPr txBox="1"/>
                  <p:nvPr/>
                </p:nvSpPr>
                <p:spPr>
                  <a:xfrm>
                    <a:off x="7782796" y="3770517"/>
                    <a:ext cx="335378" cy="276999"/>
                  </a:xfrm>
                  <a:prstGeom prst="rect">
                    <a:avLst/>
                  </a:prstGeom>
                  <a:noFill/>
                </p:spPr>
                <p:txBody>
                  <a:bodyPr wrap="square" rtlCol="0">
                    <a:spAutoFit/>
                  </a:bodyPr>
                  <a:lstStyle/>
                  <a:p>
                    <a:pPr algn="l" rtl="0"/>
                    <a:r>
                      <a:rPr lang="pl" sz="1200" b="0" i="0" u="none" baseline="0"/>
                      <a:t>-2</a:t>
                    </a:r>
                  </a:p>
                </p:txBody>
              </p:sp>
              <p:sp>
                <p:nvSpPr>
                  <p:cNvPr id="73" name="TextBox 72">
                    <a:extLst>
                      <a:ext uri="{FF2B5EF4-FFF2-40B4-BE49-F238E27FC236}">
                        <a16:creationId xmlns:a16="http://schemas.microsoft.com/office/drawing/2014/main" id="{4E317D3F-8C03-4C2D-AA7A-7271E19B76F6}"/>
                      </a:ext>
                    </a:extLst>
                  </p:cNvPr>
                  <p:cNvSpPr txBox="1"/>
                  <p:nvPr/>
                </p:nvSpPr>
                <p:spPr>
                  <a:xfrm>
                    <a:off x="7831331" y="2894602"/>
                    <a:ext cx="264678" cy="276999"/>
                  </a:xfrm>
                  <a:prstGeom prst="rect">
                    <a:avLst/>
                  </a:prstGeom>
                  <a:noFill/>
                </p:spPr>
                <p:txBody>
                  <a:bodyPr wrap="square" rtlCol="0">
                    <a:spAutoFit/>
                  </a:bodyPr>
                  <a:lstStyle/>
                  <a:p>
                    <a:pPr algn="l" rtl="0"/>
                    <a:r>
                      <a:rPr lang="pl" sz="1200" b="0" i="0" u="none" baseline="0"/>
                      <a:t>0</a:t>
                    </a:r>
                  </a:p>
                </p:txBody>
              </p:sp>
              <p:sp>
                <p:nvSpPr>
                  <p:cNvPr id="61" name="TextBox 60">
                    <a:extLst>
                      <a:ext uri="{FF2B5EF4-FFF2-40B4-BE49-F238E27FC236}">
                        <a16:creationId xmlns:a16="http://schemas.microsoft.com/office/drawing/2014/main" id="{375BA242-692B-469A-9B3C-DF97CED31D66}"/>
                      </a:ext>
                    </a:extLst>
                  </p:cNvPr>
                  <p:cNvSpPr txBox="1"/>
                  <p:nvPr/>
                </p:nvSpPr>
                <p:spPr>
                  <a:xfrm>
                    <a:off x="7470021" y="3009498"/>
                    <a:ext cx="369332" cy="2307135"/>
                  </a:xfrm>
                  <a:prstGeom prst="rect">
                    <a:avLst/>
                  </a:prstGeom>
                  <a:noFill/>
                </p:spPr>
                <p:txBody>
                  <a:bodyPr vert="vert270" wrap="square" rtlCol="0" anchor="ctr">
                    <a:spAutoFit/>
                  </a:bodyPr>
                  <a:lstStyle/>
                  <a:p>
                    <a:pPr algn="ctr" rtl="0"/>
                    <a:r>
                      <a:rPr lang="pl" sz="1200" b="1" i="0" u="none" baseline="0" dirty="0"/>
                      <a:t>Zmiana w AER</a:t>
                    </a:r>
                  </a:p>
                </p:txBody>
              </p:sp>
              <p:cxnSp>
                <p:nvCxnSpPr>
                  <p:cNvPr id="62" name="Straight Connector 61">
                    <a:extLst>
                      <a:ext uri="{FF2B5EF4-FFF2-40B4-BE49-F238E27FC236}">
                        <a16:creationId xmlns:a16="http://schemas.microsoft.com/office/drawing/2014/main" id="{8176BCD0-DBE2-4D85-B403-1CBAFF5EADE7}"/>
                      </a:ext>
                    </a:extLst>
                  </p:cNvPr>
                  <p:cNvCxnSpPr/>
                  <p:nvPr/>
                </p:nvCxnSpPr>
                <p:spPr>
                  <a:xfrm>
                    <a:off x="8053552" y="3010717"/>
                    <a:ext cx="3492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D52D77BC-62C2-4E96-B842-4010AA3916E6}"/>
                      </a:ext>
                    </a:extLst>
                  </p:cNvPr>
                  <p:cNvSpPr/>
                  <p:nvPr/>
                </p:nvSpPr>
                <p:spPr>
                  <a:xfrm>
                    <a:off x="8426171" y="3022684"/>
                    <a:ext cx="715413" cy="953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5" name="Rectangle 64">
                    <a:extLst>
                      <a:ext uri="{FF2B5EF4-FFF2-40B4-BE49-F238E27FC236}">
                        <a16:creationId xmlns:a16="http://schemas.microsoft.com/office/drawing/2014/main" id="{CEB6081C-3DB3-4EBA-87E2-794197ADF352}"/>
                      </a:ext>
                    </a:extLst>
                  </p:cNvPr>
                  <p:cNvSpPr/>
                  <p:nvPr/>
                </p:nvSpPr>
                <p:spPr>
                  <a:xfrm>
                    <a:off x="9484817" y="3022684"/>
                    <a:ext cx="715413" cy="1162721"/>
                  </a:xfrm>
                  <a:prstGeom prst="rect">
                    <a:avLst/>
                  </a:prstGeom>
                  <a:solidFill>
                    <a:srgbClr val="7F134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6" name="Rectangle 65">
                    <a:extLst>
                      <a:ext uri="{FF2B5EF4-FFF2-40B4-BE49-F238E27FC236}">
                        <a16:creationId xmlns:a16="http://schemas.microsoft.com/office/drawing/2014/main" id="{5912C340-03A4-4351-97B7-28AADBFA2FDC}"/>
                      </a:ext>
                    </a:extLst>
                  </p:cNvPr>
                  <p:cNvSpPr/>
                  <p:nvPr/>
                </p:nvSpPr>
                <p:spPr>
                  <a:xfrm>
                    <a:off x="10569684" y="3022684"/>
                    <a:ext cx="700779" cy="1276276"/>
                  </a:xfrm>
                  <a:prstGeom prst="rect">
                    <a:avLst/>
                  </a:prstGeom>
                  <a:solidFill>
                    <a:srgbClr val="7F134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67" name="Straight Connector 66">
                    <a:extLst>
                      <a:ext uri="{FF2B5EF4-FFF2-40B4-BE49-F238E27FC236}">
                        <a16:creationId xmlns:a16="http://schemas.microsoft.com/office/drawing/2014/main" id="{08A44D79-AADB-4656-804F-0075273FF84A}"/>
                      </a:ext>
                    </a:extLst>
                  </p:cNvPr>
                  <p:cNvCxnSpPr>
                    <a:cxnSpLocks/>
                  </p:cNvCxnSpPr>
                  <p:nvPr/>
                </p:nvCxnSpPr>
                <p:spPr>
                  <a:xfrm rot="5400000">
                    <a:off x="8637666" y="4107926"/>
                    <a:ext cx="2743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6281A5B-502D-405B-93D0-4868AEE17859}"/>
                      </a:ext>
                    </a:extLst>
                  </p:cNvPr>
                  <p:cNvCxnSpPr>
                    <a:cxnSpLocks/>
                  </p:cNvCxnSpPr>
                  <p:nvPr/>
                </p:nvCxnSpPr>
                <p:spPr>
                  <a:xfrm rot="5400000">
                    <a:off x="9485681" y="4557506"/>
                    <a:ext cx="731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A2505E-A3C1-45E2-8D3E-2718050B1462}"/>
                      </a:ext>
                    </a:extLst>
                  </p:cNvPr>
                  <p:cNvCxnSpPr>
                    <a:cxnSpLocks/>
                  </p:cNvCxnSpPr>
                  <p:nvPr/>
                </p:nvCxnSpPr>
                <p:spPr>
                  <a:xfrm rot="5400000">
                    <a:off x="10754975" y="4452935"/>
                    <a:ext cx="3108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F516B2E-DCF0-4AC8-B172-37006EF48CD8}"/>
                      </a:ext>
                    </a:extLst>
                  </p:cNvPr>
                  <p:cNvCxnSpPr/>
                  <p:nvPr/>
                </p:nvCxnSpPr>
                <p:spPr>
                  <a:xfrm>
                    <a:off x="8571762" y="4265629"/>
                    <a:ext cx="406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48E63D-285E-4DA5-B5A2-86D8C628F10A}"/>
                      </a:ext>
                    </a:extLst>
                  </p:cNvPr>
                  <p:cNvCxnSpPr/>
                  <p:nvPr/>
                </p:nvCxnSpPr>
                <p:spPr>
                  <a:xfrm>
                    <a:off x="9648377" y="4936189"/>
                    <a:ext cx="406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0E6B29B-DA73-41D3-BE50-ED8192ACBC78}"/>
                      </a:ext>
                    </a:extLst>
                  </p:cNvPr>
                  <p:cNvCxnSpPr/>
                  <p:nvPr/>
                </p:nvCxnSpPr>
                <p:spPr>
                  <a:xfrm>
                    <a:off x="10707359" y="4624783"/>
                    <a:ext cx="406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87FD219-17EC-49A8-8BA6-C93DFC37855E}"/>
                      </a:ext>
                    </a:extLst>
                  </p:cNvPr>
                  <p:cNvSpPr txBox="1"/>
                  <p:nvPr/>
                </p:nvSpPr>
                <p:spPr>
                  <a:xfrm>
                    <a:off x="7782796" y="3304039"/>
                    <a:ext cx="355416" cy="276999"/>
                  </a:xfrm>
                  <a:prstGeom prst="rect">
                    <a:avLst/>
                  </a:prstGeom>
                  <a:noFill/>
                </p:spPr>
                <p:txBody>
                  <a:bodyPr wrap="square" rtlCol="0">
                    <a:spAutoFit/>
                  </a:bodyPr>
                  <a:lstStyle/>
                  <a:p>
                    <a:pPr algn="l" rtl="0"/>
                    <a:r>
                      <a:rPr lang="pl" sz="1200" b="0" i="0" u="none" baseline="0"/>
                      <a:t>-1</a:t>
                    </a:r>
                  </a:p>
                </p:txBody>
              </p:sp>
              <p:sp>
                <p:nvSpPr>
                  <p:cNvPr id="77" name="TextBox 76">
                    <a:extLst>
                      <a:ext uri="{FF2B5EF4-FFF2-40B4-BE49-F238E27FC236}">
                        <a16:creationId xmlns:a16="http://schemas.microsoft.com/office/drawing/2014/main" id="{99DC7C79-0CB4-4B09-8340-CAA15F80D862}"/>
                      </a:ext>
                    </a:extLst>
                  </p:cNvPr>
                  <p:cNvSpPr txBox="1"/>
                  <p:nvPr/>
                </p:nvSpPr>
                <p:spPr>
                  <a:xfrm>
                    <a:off x="7782796" y="4639947"/>
                    <a:ext cx="361477" cy="285885"/>
                  </a:xfrm>
                  <a:prstGeom prst="rect">
                    <a:avLst/>
                  </a:prstGeom>
                  <a:noFill/>
                </p:spPr>
                <p:txBody>
                  <a:bodyPr wrap="square" rtlCol="0">
                    <a:spAutoFit/>
                  </a:bodyPr>
                  <a:lstStyle/>
                  <a:p>
                    <a:pPr algn="l" rtl="0"/>
                    <a:r>
                      <a:rPr lang="pl" sz="1200" b="0" i="0" u="none" baseline="0"/>
                      <a:t>-4</a:t>
                    </a:r>
                  </a:p>
                </p:txBody>
              </p:sp>
              <p:sp>
                <p:nvSpPr>
                  <p:cNvPr id="79" name="TextBox 78">
                    <a:extLst>
                      <a:ext uri="{FF2B5EF4-FFF2-40B4-BE49-F238E27FC236}">
                        <a16:creationId xmlns:a16="http://schemas.microsoft.com/office/drawing/2014/main" id="{A5AB91A9-6E86-48E2-8C73-90CD23DA2CF2}"/>
                      </a:ext>
                    </a:extLst>
                  </p:cNvPr>
                  <p:cNvSpPr txBox="1"/>
                  <p:nvPr/>
                </p:nvSpPr>
                <p:spPr>
                  <a:xfrm>
                    <a:off x="8771379" y="4933473"/>
                    <a:ext cx="816838" cy="276999"/>
                  </a:xfrm>
                  <a:prstGeom prst="rect">
                    <a:avLst/>
                  </a:prstGeom>
                  <a:noFill/>
                </p:spPr>
                <p:txBody>
                  <a:bodyPr wrap="square" rtlCol="0">
                    <a:spAutoFit/>
                  </a:bodyPr>
                  <a:lstStyle/>
                  <a:p>
                    <a:pPr algn="l" rtl="0"/>
                    <a:r>
                      <a:rPr lang="pl" sz="1200" b="0" i="0" u="none" baseline="0">
                        <a:solidFill>
                          <a:schemeClr val="accent1"/>
                        </a:solidFill>
                      </a:rPr>
                      <a:t>p = 0,83</a:t>
                    </a:r>
                  </a:p>
                </p:txBody>
              </p:sp>
              <p:sp>
                <p:nvSpPr>
                  <p:cNvPr id="86" name="TextBox 85">
                    <a:extLst>
                      <a:ext uri="{FF2B5EF4-FFF2-40B4-BE49-F238E27FC236}">
                        <a16:creationId xmlns:a16="http://schemas.microsoft.com/office/drawing/2014/main" id="{EE8BB417-7072-4672-9514-AD9E4A365D5E}"/>
                      </a:ext>
                    </a:extLst>
                  </p:cNvPr>
                  <p:cNvSpPr txBox="1"/>
                  <p:nvPr/>
                </p:nvSpPr>
                <p:spPr>
                  <a:xfrm>
                    <a:off x="7887373" y="5243632"/>
                    <a:ext cx="1359319" cy="707886"/>
                  </a:xfrm>
                  <a:prstGeom prst="rect">
                    <a:avLst/>
                  </a:prstGeom>
                  <a:noFill/>
                </p:spPr>
                <p:txBody>
                  <a:bodyPr wrap="square" lIns="0" r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Dobry stopień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przestrzegania zasad przyjmowania leku,</a:t>
                    </a:r>
                  </a:p>
                  <a:p>
                    <a:pPr marL="0" marR="0" lvl="0" indent="0" algn="ctr" defTabSz="609585" rtl="0" eaLnBrk="1" fontAlgn="auto" latinLnBrk="0" hangingPunct="1">
                      <a:lnSpc>
                        <a:spcPct val="100000"/>
                      </a:lnSpc>
                      <a:spcBef>
                        <a:spcPts val="0"/>
                      </a:spcBef>
                      <a:spcAft>
                        <a:spcPts val="0"/>
                      </a:spcAft>
                      <a:buClrTx/>
                      <a:buSzTx/>
                      <a:buFontTx/>
                      <a:buNone/>
                      <a:tabLst/>
                      <a:defRPr/>
                    </a:pPr>
                    <a:r>
                      <a:rPr lang="pl" sz="1000" b="1" i="0" u="none" baseline="0" dirty="0"/>
                      <a:t>n=35; 58%</a:t>
                    </a:r>
                    <a:endParaRPr kumimoji="0" lang="pl" sz="1000" b="1" i="0" u="none" strike="noStrike" kern="1200" cap="none" spc="0" normalizeH="0" baseline="0" noProof="0" dirty="0">
                      <a:ln>
                        <a:noFill/>
                      </a:ln>
                      <a:effectLst/>
                      <a:uLnTx/>
                      <a:uFillTx/>
                      <a:ea typeface="+mn-ea"/>
                      <a:cs typeface="+mn-cs"/>
                    </a:endParaRPr>
                  </a:p>
                </p:txBody>
              </p:sp>
              <p:sp>
                <p:nvSpPr>
                  <p:cNvPr id="87" name="TextBox 86">
                    <a:extLst>
                      <a:ext uri="{FF2B5EF4-FFF2-40B4-BE49-F238E27FC236}">
                        <a16:creationId xmlns:a16="http://schemas.microsoft.com/office/drawing/2014/main" id="{4B495B12-79E9-465C-9649-6309A0801E4C}"/>
                      </a:ext>
                    </a:extLst>
                  </p:cNvPr>
                  <p:cNvSpPr txBox="1"/>
                  <p:nvPr/>
                </p:nvSpPr>
                <p:spPr>
                  <a:xfrm>
                    <a:off x="9246692" y="5243632"/>
                    <a:ext cx="1190670" cy="707886"/>
                  </a:xfrm>
                  <a:prstGeom prst="rect">
                    <a:avLst/>
                  </a:prstGeom>
                  <a:noFill/>
                </p:spPr>
                <p:txBody>
                  <a:bodyPr wrap="square" lIns="0" r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Suboptymalne</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przestrzeganie zasad przyjmowania leku</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pl" sz="1000" b="1" i="0" u="none" strike="noStrike" kern="1200" cap="none" spc="0" normalizeH="0" baseline="0" noProof="0" dirty="0">
                      <a:ln>
                        <a:noFill/>
                      </a:ln>
                      <a:effectLst/>
                      <a:uLnTx/>
                      <a:uFillTx/>
                      <a:ea typeface="+mn-ea"/>
                      <a:cs typeface="+mn-cs"/>
                    </a:endParaRPr>
                  </a:p>
                </p:txBody>
              </p:sp>
              <p:sp>
                <p:nvSpPr>
                  <p:cNvPr id="88" name="TextBox 87">
                    <a:extLst>
                      <a:ext uri="{FF2B5EF4-FFF2-40B4-BE49-F238E27FC236}">
                        <a16:creationId xmlns:a16="http://schemas.microsoft.com/office/drawing/2014/main" id="{5218A5A5-8BB7-468C-B7A6-47FD6ECA9581}"/>
                      </a:ext>
                    </a:extLst>
                  </p:cNvPr>
                  <p:cNvSpPr txBox="1"/>
                  <p:nvPr/>
                </p:nvSpPr>
                <p:spPr>
                  <a:xfrm>
                    <a:off x="10342942" y="5243632"/>
                    <a:ext cx="1359319" cy="707886"/>
                  </a:xfrm>
                  <a:prstGeom prst="rect">
                    <a:avLst/>
                  </a:prstGeom>
                  <a:noFill/>
                </p:spPr>
                <p:txBody>
                  <a:bodyPr wrap="square" lIns="0" r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Niski stopień</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przestrzegania zasad przyjmowania leku,</a:t>
                    </a:r>
                  </a:p>
                  <a:p>
                    <a:pPr marL="0" marR="0" lvl="0" indent="0" algn="ctr" defTabSz="609585" rtl="0" eaLnBrk="1" fontAlgn="auto" latinLnBrk="0" hangingPunct="1">
                      <a:lnSpc>
                        <a:spcPct val="100000"/>
                      </a:lnSpc>
                      <a:spcBef>
                        <a:spcPts val="0"/>
                      </a:spcBef>
                      <a:spcAft>
                        <a:spcPts val="0"/>
                      </a:spcAft>
                      <a:buClrTx/>
                      <a:buSzTx/>
                      <a:buFontTx/>
                      <a:buNone/>
                      <a:tabLst/>
                      <a:defRPr/>
                    </a:pPr>
                    <a:r>
                      <a:rPr lang="pl" sz="1000" b="1" i="0" u="none" baseline="0" dirty="0"/>
                      <a:t>n=18; 30%</a:t>
                    </a:r>
                    <a:endParaRPr kumimoji="0" lang="pl" sz="1000" b="1" i="0" u="none" strike="noStrike" kern="1200" cap="none" spc="0" normalizeH="0" baseline="0" noProof="0" dirty="0">
                      <a:ln>
                        <a:noFill/>
                      </a:ln>
                      <a:effectLst/>
                      <a:uLnTx/>
                      <a:uFillTx/>
                      <a:ea typeface="+mn-ea"/>
                      <a:cs typeface="+mn-cs"/>
                    </a:endParaRPr>
                  </a:p>
                </p:txBody>
              </p:sp>
              <p:cxnSp>
                <p:nvCxnSpPr>
                  <p:cNvPr id="126" name="Connector: Elbow 125">
                    <a:extLst>
                      <a:ext uri="{FF2B5EF4-FFF2-40B4-BE49-F238E27FC236}">
                        <a16:creationId xmlns:a16="http://schemas.microsoft.com/office/drawing/2014/main" id="{239C22E0-9864-47CC-BFFA-B094280DAEB2}"/>
                      </a:ext>
                    </a:extLst>
                  </p:cNvPr>
                  <p:cNvCxnSpPr>
                    <a:cxnSpLocks/>
                  </p:cNvCxnSpPr>
                  <p:nvPr/>
                </p:nvCxnSpPr>
                <p:spPr>
                  <a:xfrm rot="16200000" flipV="1">
                    <a:off x="9506682" y="3577567"/>
                    <a:ext cx="585216" cy="2103120"/>
                  </a:xfrm>
                  <a:prstGeom prst="bentConnector3">
                    <a:avLst>
                      <a:gd name="adj1" fmla="val -48669"/>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grpSp>
        </p:grpSp>
      </p:grpSp>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p:txBody>
          <a:bodyPr/>
          <a:lstStyle/>
          <a:p>
            <a:pPr lvl="0" algn="r" rtl="0"/>
            <a:fld id="{3C4F54F3-C349-4609-AFEE-01462D5C7942}" type="slidenum">
              <a:rPr/>
              <a:pPr lvl="0" algn="r" rtl="0"/>
              <a:t>29</a:t>
            </a:fld>
            <a:endParaRPr lang="pl" noProof="0" dirty="0"/>
          </a:p>
        </p:txBody>
      </p:sp>
      <p:sp>
        <p:nvSpPr>
          <p:cNvPr id="3" name="Subtitle 2">
            <a:extLst>
              <a:ext uri="{FF2B5EF4-FFF2-40B4-BE49-F238E27FC236}">
                <a16:creationId xmlns:a16="http://schemas.microsoft.com/office/drawing/2014/main" id="{5E2E9C8B-9F99-4A89-A14D-3F68FCE1E1C5}"/>
              </a:ext>
            </a:extLst>
          </p:cNvPr>
          <p:cNvSpPr>
            <a:spLocks noGrp="1"/>
          </p:cNvSpPr>
          <p:nvPr>
            <p:ph type="body" sz="quarter" idx="13"/>
          </p:nvPr>
        </p:nvSpPr>
        <p:spPr>
          <a:xfrm>
            <a:off x="457200" y="5851602"/>
            <a:ext cx="7792306" cy="1005840"/>
          </a:xfrm>
        </p:spPr>
        <p:txBody>
          <a:bodyPr>
            <a:normAutofit/>
          </a:bodyPr>
          <a:lstStyle/>
          <a:p>
            <a:pPr algn="l" rtl="0"/>
            <a:r>
              <a:rPr lang="pl" sz="900" b="0" i="0" u="none" baseline="0" dirty="0"/>
              <a:t>Uwaga: stopień przestrzegania zasad przyjmowania leku określony przez wskaźnik ICS Medicines Possession Ratio (MPR): obliczono liczbę dawek ICS wydanych na receptę / oczekiwaną liczbę za rok przed i rok po włączeniu leku biologicznego. </a:t>
            </a:r>
          </a:p>
          <a:p>
            <a:pPr algn="l" rtl="0"/>
            <a:r>
              <a:rPr lang="pl" sz="900" b="0" i="0" u="none" baseline="0" dirty="0"/>
              <a:t>d’Ancona G et al. </a:t>
            </a:r>
            <a:r>
              <a:rPr lang="pl" sz="900" b="0" i="1" u="none" baseline="0" dirty="0"/>
              <a:t>Am J Respir Crit Care Med</a:t>
            </a:r>
            <a:r>
              <a:rPr lang="pl" sz="900" b="0" i="0" u="none" baseline="0" dirty="0"/>
              <a:t>. 2020;201:A7740. </a:t>
            </a:r>
          </a:p>
        </p:txBody>
      </p:sp>
      <p:sp>
        <p:nvSpPr>
          <p:cNvPr id="16" name="Rectangle 15">
            <a:extLst>
              <a:ext uri="{FF2B5EF4-FFF2-40B4-BE49-F238E27FC236}">
                <a16:creationId xmlns:a16="http://schemas.microsoft.com/office/drawing/2014/main" id="{FAB98A9F-1BE7-479A-B757-F7D1A4BF9885}"/>
              </a:ext>
            </a:extLst>
          </p:cNvPr>
          <p:cNvSpPr/>
          <p:nvPr/>
        </p:nvSpPr>
        <p:spPr>
          <a:xfrm>
            <a:off x="3337418" y="2423372"/>
            <a:ext cx="8520561" cy="34663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pl"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64245889-BD8C-465A-B5B5-A7CCD676632D}"/>
              </a:ext>
            </a:extLst>
          </p:cNvPr>
          <p:cNvSpPr/>
          <p:nvPr/>
        </p:nvSpPr>
        <p:spPr>
          <a:xfrm>
            <a:off x="5959268" y="2135249"/>
            <a:ext cx="3276859" cy="307777"/>
          </a:xfrm>
          <a:prstGeom prst="rect">
            <a:avLst/>
          </a:prstGeom>
        </p:spPr>
        <p:txBody>
          <a:bodyPr wrap="none">
            <a:spAutoFit/>
          </a:bodyPr>
          <a:lstStyle/>
          <a:p>
            <a:pPr algn="ctr" rtl="0">
              <a:spcBef>
                <a:spcPts val="600"/>
              </a:spcBef>
            </a:pPr>
            <a:r>
              <a:rPr lang="pl" sz="1400" b="1" i="0" u="none" baseline="0">
                <a:solidFill>
                  <a:schemeClr val="accent2"/>
                </a:solidFill>
              </a:rPr>
              <a:t>Skuteczność stratyfikowana wg przestrzegania zasad przyjmowania ICS </a:t>
            </a:r>
          </a:p>
        </p:txBody>
      </p:sp>
      <p:sp>
        <p:nvSpPr>
          <p:cNvPr id="110" name="TextBox 109">
            <a:extLst>
              <a:ext uri="{FF2B5EF4-FFF2-40B4-BE49-F238E27FC236}">
                <a16:creationId xmlns:a16="http://schemas.microsoft.com/office/drawing/2014/main" id="{730FFF15-7428-4D29-B930-239D02FAB998}"/>
              </a:ext>
            </a:extLst>
          </p:cNvPr>
          <p:cNvSpPr txBox="1"/>
          <p:nvPr/>
        </p:nvSpPr>
        <p:spPr>
          <a:xfrm>
            <a:off x="840696" y="1271493"/>
            <a:ext cx="10680379" cy="674031"/>
          </a:xfrm>
          <a:prstGeom prst="rect">
            <a:avLst/>
          </a:prstGeom>
          <a:noFill/>
        </p:spPr>
        <p:txBody>
          <a:bodyPr wrap="square" rtlCol="0">
            <a:spAutoFit/>
          </a:bodyPr>
          <a:lstStyle/>
          <a:p>
            <a:pPr algn="ctr" rtl="0">
              <a:lnSpc>
                <a:spcPct val="90000"/>
              </a:lnSpc>
              <a:defRPr/>
            </a:pPr>
            <a:r>
              <a:rPr lang="pl" sz="1400" b="1" i="0" u="none" baseline="0" dirty="0">
                <a:solidFill>
                  <a:schemeClr val="accent2"/>
                </a:solidFill>
              </a:rPr>
              <a:t>Po 1 roku pacjenci leczeni</a:t>
            </a:r>
            <a:r>
              <a:rPr lang="pl" sz="1400" b="1" i="0" u="none" baseline="0" dirty="0"/>
              <a:t> </a:t>
            </a:r>
            <a:r>
              <a:rPr lang="pl" sz="1400" b="1" i="0" u="none" baseline="0" dirty="0">
                <a:solidFill>
                  <a:srgbClr val="AE2573"/>
                </a:solidFill>
              </a:rPr>
              <a:t>benralizumabem wykazywali podobnie zmniejszenie odsetka zaostrzeń </a:t>
            </a:r>
            <a:br>
              <a:rPr lang="pl" sz="1400" b="1" dirty="0">
                <a:solidFill>
                  <a:srgbClr val="AE2573"/>
                </a:solidFill>
              </a:rPr>
            </a:br>
            <a:r>
              <a:rPr lang="pl" sz="1400" b="1" i="0" u="none" baseline="0" dirty="0">
                <a:solidFill>
                  <a:srgbClr val="AE2573"/>
                </a:solidFill>
              </a:rPr>
              <a:t>niezależnie od przestrzegania zasad przyjmowania ICS,</a:t>
            </a:r>
            <a:r>
              <a:rPr lang="pl" sz="1400" b="1" i="0" u="none" baseline="0" dirty="0"/>
              <a:t> </a:t>
            </a:r>
            <a:r>
              <a:rPr lang="pl" sz="1400" b="1" dirty="0">
                <a:solidFill>
                  <a:schemeClr val="accent2"/>
                </a:solidFill>
              </a:rPr>
              <a:t>w przeciwieństwie do pacjentów leczonych mepolizumabem,</a:t>
            </a:r>
            <a:br>
              <a:rPr lang="pl" sz="1400" b="1" dirty="0">
                <a:solidFill>
                  <a:schemeClr val="accent2"/>
                </a:solidFill>
              </a:rPr>
            </a:br>
            <a:r>
              <a:rPr lang="pl" sz="1400" b="1" dirty="0">
                <a:solidFill>
                  <a:schemeClr val="accent2"/>
                </a:solidFill>
              </a:rPr>
              <a:t>u których obserwowano gorsze wyniki leczenia i niski stopień przestrzegania zasad przyjmowania ICS</a:t>
            </a:r>
          </a:p>
        </p:txBody>
      </p:sp>
      <p:grpSp>
        <p:nvGrpSpPr>
          <p:cNvPr id="10" name="Group 9">
            <a:extLst>
              <a:ext uri="{FF2B5EF4-FFF2-40B4-BE49-F238E27FC236}">
                <a16:creationId xmlns:a16="http://schemas.microsoft.com/office/drawing/2014/main" id="{B1D68FD2-72FD-462A-BACD-02F3F6959C3A}"/>
              </a:ext>
            </a:extLst>
          </p:cNvPr>
          <p:cNvGrpSpPr/>
          <p:nvPr/>
        </p:nvGrpSpPr>
        <p:grpSpPr>
          <a:xfrm>
            <a:off x="3361574" y="2481116"/>
            <a:ext cx="4400204" cy="3487986"/>
            <a:chOff x="3361574" y="2685660"/>
            <a:chExt cx="4400204" cy="3487986"/>
          </a:xfrm>
        </p:grpSpPr>
        <p:grpSp>
          <p:nvGrpSpPr>
            <p:cNvPr id="7" name="Group 6">
              <a:extLst>
                <a:ext uri="{FF2B5EF4-FFF2-40B4-BE49-F238E27FC236}">
                  <a16:creationId xmlns:a16="http://schemas.microsoft.com/office/drawing/2014/main" id="{D201B26B-9F9D-40C3-946C-1A6136E2D589}"/>
                </a:ext>
              </a:extLst>
            </p:cNvPr>
            <p:cNvGrpSpPr/>
            <p:nvPr/>
          </p:nvGrpSpPr>
          <p:grpSpPr>
            <a:xfrm>
              <a:off x="3361574" y="2685660"/>
              <a:ext cx="4400204" cy="3487986"/>
              <a:chOff x="3361574" y="2740252"/>
              <a:chExt cx="4400204" cy="3487986"/>
            </a:xfrm>
          </p:grpSpPr>
          <p:sp>
            <p:nvSpPr>
              <p:cNvPr id="80" name="TextBox 79">
                <a:extLst>
                  <a:ext uri="{FF2B5EF4-FFF2-40B4-BE49-F238E27FC236}">
                    <a16:creationId xmlns:a16="http://schemas.microsoft.com/office/drawing/2014/main" id="{56270602-D7FD-48FE-BF50-5343A2482940}"/>
                  </a:ext>
                </a:extLst>
              </p:cNvPr>
              <p:cNvSpPr txBox="1"/>
              <p:nvPr/>
            </p:nvSpPr>
            <p:spPr>
              <a:xfrm>
                <a:off x="3361574" y="2740252"/>
                <a:ext cx="4400204" cy="276999"/>
              </a:xfrm>
              <a:prstGeom prst="rect">
                <a:avLst/>
              </a:prstGeom>
              <a:noFill/>
            </p:spPr>
            <p:txBody>
              <a:bodyPr wrap="square" rtlCol="0">
                <a:spAutoFit/>
              </a:bodyPr>
              <a:lstStyle>
                <a:defPPr>
                  <a:defRPr lang="en-US"/>
                </a:defPPr>
                <a:lvl1pPr marR="0" lvl="0" indent="0" algn="ctr" defTabSz="609585" fontAlgn="auto">
                  <a:lnSpc>
                    <a:spcPct val="100000"/>
                  </a:lnSpc>
                  <a:spcBef>
                    <a:spcPts val="0"/>
                  </a:spcBef>
                  <a:spcAft>
                    <a:spcPts val="0"/>
                  </a:spcAft>
                  <a:buClrTx/>
                  <a:buSzTx/>
                  <a:buFontTx/>
                  <a:buNone/>
                  <a:tabLst/>
                  <a:defRPr kumimoji="0" sz="1400" b="1" i="0" u="none" strike="noStrike" cap="none" spc="0" normalizeH="0" baseline="0">
                    <a:ln>
                      <a:noFill/>
                    </a:ln>
                    <a:solidFill>
                      <a:schemeClr val="accent6">
                        <a:lumMod val="75000"/>
                      </a:schemeClr>
                    </a:solidFill>
                    <a:effectLst/>
                    <a:uLnTx/>
                    <a:uFillTx/>
                  </a:defRPr>
                </a:lvl1pPr>
              </a:lstStyle>
              <a:p>
                <a:r>
                  <a:rPr lang="pl" sz="1200" dirty="0">
                    <a:sym typeface="+mn-sym"/>
                  </a:rPr>
                  <a:t>Zmiana odsetka EXAC dla</a:t>
                </a:r>
                <a:r>
                  <a:rPr lang="pl" sz="1200" dirty="0"/>
                  <a:t> mepolizumabu, n=91 </a:t>
                </a:r>
              </a:p>
            </p:txBody>
          </p:sp>
          <p:grpSp>
            <p:nvGrpSpPr>
              <p:cNvPr id="166" name="Group 165">
                <a:extLst>
                  <a:ext uri="{FF2B5EF4-FFF2-40B4-BE49-F238E27FC236}">
                    <a16:creationId xmlns:a16="http://schemas.microsoft.com/office/drawing/2014/main" id="{6C82683B-E0D1-40C7-96CE-E9A87DDA9891}"/>
                  </a:ext>
                </a:extLst>
              </p:cNvPr>
              <p:cNvGrpSpPr/>
              <p:nvPr/>
            </p:nvGrpSpPr>
            <p:grpSpPr>
              <a:xfrm>
                <a:off x="3433193" y="3020056"/>
                <a:ext cx="4178210" cy="3208182"/>
                <a:chOff x="3257719" y="2897224"/>
                <a:chExt cx="4178210" cy="3208182"/>
              </a:xfrm>
            </p:grpSpPr>
            <p:sp>
              <p:nvSpPr>
                <p:cNvPr id="59" name="TextBox 58">
                  <a:extLst>
                    <a:ext uri="{FF2B5EF4-FFF2-40B4-BE49-F238E27FC236}">
                      <a16:creationId xmlns:a16="http://schemas.microsoft.com/office/drawing/2014/main" id="{935F4F02-5037-4026-9A2A-0C7B4A3D9E14}"/>
                    </a:ext>
                  </a:extLst>
                </p:cNvPr>
                <p:cNvSpPr txBox="1"/>
                <p:nvPr/>
              </p:nvSpPr>
              <p:spPr>
                <a:xfrm>
                  <a:off x="3615477" y="3968868"/>
                  <a:ext cx="322619" cy="261610"/>
                </a:xfrm>
                <a:prstGeom prst="rect">
                  <a:avLst/>
                </a:prstGeom>
                <a:noFill/>
              </p:spPr>
              <p:txBody>
                <a:bodyPr wrap="square" rtlCol="0">
                  <a:spAutoFit/>
                </a:bodyPr>
                <a:lstStyle/>
                <a:p>
                  <a:pPr algn="l" rtl="0"/>
                  <a:r>
                    <a:rPr lang="pl" sz="1100" b="0" i="0" u="none" baseline="0"/>
                    <a:t>-1</a:t>
                  </a:r>
                </a:p>
              </p:txBody>
            </p:sp>
            <p:cxnSp>
              <p:nvCxnSpPr>
                <p:cNvPr id="58" name="Straight Connector 57">
                  <a:extLst>
                    <a:ext uri="{FF2B5EF4-FFF2-40B4-BE49-F238E27FC236}">
                      <a16:creationId xmlns:a16="http://schemas.microsoft.com/office/drawing/2014/main" id="{3B338FD3-1253-46AC-96CF-8197DD23642C}"/>
                    </a:ext>
                  </a:extLst>
                </p:cNvPr>
                <p:cNvCxnSpPr/>
                <p:nvPr/>
              </p:nvCxnSpPr>
              <p:spPr>
                <a:xfrm>
                  <a:off x="3883154" y="3545754"/>
                  <a:ext cx="34927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F19A7BD4-5038-4588-845E-6AA0AF895A68}"/>
                    </a:ext>
                  </a:extLst>
                </p:cNvPr>
                <p:cNvGrpSpPr/>
                <p:nvPr/>
              </p:nvGrpSpPr>
              <p:grpSpPr>
                <a:xfrm>
                  <a:off x="3257719" y="2897224"/>
                  <a:ext cx="4178210" cy="3208182"/>
                  <a:chOff x="3257719" y="2897224"/>
                  <a:chExt cx="4178210" cy="3208182"/>
                </a:xfrm>
              </p:grpSpPr>
              <p:sp>
                <p:nvSpPr>
                  <p:cNvPr id="25" name="TextBox 24">
                    <a:extLst>
                      <a:ext uri="{FF2B5EF4-FFF2-40B4-BE49-F238E27FC236}">
                        <a16:creationId xmlns:a16="http://schemas.microsoft.com/office/drawing/2014/main" id="{DC899A05-5789-408E-BCC2-AF00064FA09B}"/>
                      </a:ext>
                    </a:extLst>
                  </p:cNvPr>
                  <p:cNvSpPr txBox="1"/>
                  <p:nvPr/>
                </p:nvSpPr>
                <p:spPr>
                  <a:xfrm>
                    <a:off x="3673418" y="2897224"/>
                    <a:ext cx="264678" cy="261610"/>
                  </a:xfrm>
                  <a:prstGeom prst="rect">
                    <a:avLst/>
                  </a:prstGeom>
                  <a:noFill/>
                </p:spPr>
                <p:txBody>
                  <a:bodyPr wrap="square" rtlCol="0">
                    <a:spAutoFit/>
                  </a:bodyPr>
                  <a:lstStyle/>
                  <a:p>
                    <a:pPr algn="l" rtl="0"/>
                    <a:r>
                      <a:rPr lang="pl" sz="1100" b="0" i="0" u="none" baseline="0"/>
                      <a:t>1</a:t>
                    </a:r>
                  </a:p>
                </p:txBody>
              </p:sp>
              <p:grpSp>
                <p:nvGrpSpPr>
                  <p:cNvPr id="164" name="Group 163">
                    <a:extLst>
                      <a:ext uri="{FF2B5EF4-FFF2-40B4-BE49-F238E27FC236}">
                        <a16:creationId xmlns:a16="http://schemas.microsoft.com/office/drawing/2014/main" id="{6C1CB49A-7EDE-488A-AB00-29614064ECF4}"/>
                      </a:ext>
                    </a:extLst>
                  </p:cNvPr>
                  <p:cNvGrpSpPr/>
                  <p:nvPr/>
                </p:nvGrpSpPr>
                <p:grpSpPr>
                  <a:xfrm>
                    <a:off x="3257719" y="3014530"/>
                    <a:ext cx="4178210" cy="3090876"/>
                    <a:chOff x="3257719" y="3014530"/>
                    <a:chExt cx="4178210" cy="3090876"/>
                  </a:xfrm>
                </p:grpSpPr>
                <p:sp>
                  <p:nvSpPr>
                    <p:cNvPr id="38" name="Rectangle 37">
                      <a:extLst>
                        <a:ext uri="{FF2B5EF4-FFF2-40B4-BE49-F238E27FC236}">
                          <a16:creationId xmlns:a16="http://schemas.microsoft.com/office/drawing/2014/main" id="{832976D4-B346-48A7-B5DB-675ADDEB4E62}"/>
                        </a:ext>
                      </a:extLst>
                    </p:cNvPr>
                    <p:cNvSpPr/>
                    <p:nvPr/>
                  </p:nvSpPr>
                  <p:spPr>
                    <a:xfrm>
                      <a:off x="5289999" y="3558844"/>
                      <a:ext cx="715413"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600" dirty="0"/>
                    </a:p>
                  </p:txBody>
                </p:sp>
                <p:cxnSp>
                  <p:nvCxnSpPr>
                    <p:cNvPr id="36" name="Straight Connector 35">
                      <a:extLst>
                        <a:ext uri="{FF2B5EF4-FFF2-40B4-BE49-F238E27FC236}">
                          <a16:creationId xmlns:a16="http://schemas.microsoft.com/office/drawing/2014/main" id="{40228322-9477-4D96-A07D-4FB36C81F147}"/>
                        </a:ext>
                      </a:extLst>
                    </p:cNvPr>
                    <p:cNvCxnSpPr>
                      <a:cxnSpLocks/>
                    </p:cNvCxnSpPr>
                    <p:nvPr/>
                  </p:nvCxnSpPr>
                  <p:spPr>
                    <a:xfrm rot="5400000">
                      <a:off x="2685973" y="4203250"/>
                      <a:ext cx="2377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A4214B0B-3905-4599-9F33-9383CA46CFFD}"/>
                        </a:ext>
                      </a:extLst>
                    </p:cNvPr>
                    <p:cNvGrpSpPr/>
                    <p:nvPr/>
                  </p:nvGrpSpPr>
                  <p:grpSpPr>
                    <a:xfrm>
                      <a:off x="3257719" y="3036772"/>
                      <a:ext cx="4178210" cy="3068634"/>
                      <a:chOff x="3257719" y="3036772"/>
                      <a:chExt cx="4178210" cy="3068634"/>
                    </a:xfrm>
                  </p:grpSpPr>
                  <p:sp>
                    <p:nvSpPr>
                      <p:cNvPr id="39" name="Rectangle 38">
                        <a:extLst>
                          <a:ext uri="{FF2B5EF4-FFF2-40B4-BE49-F238E27FC236}">
                            <a16:creationId xmlns:a16="http://schemas.microsoft.com/office/drawing/2014/main" id="{24125EBF-5CCB-4728-9D31-F757A2FEE7DA}"/>
                          </a:ext>
                        </a:extLst>
                      </p:cNvPr>
                      <p:cNvSpPr/>
                      <p:nvPr/>
                    </p:nvSpPr>
                    <p:spPr>
                      <a:xfrm>
                        <a:off x="6352129" y="3372942"/>
                        <a:ext cx="715413" cy="16613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600" dirty="0"/>
                      </a:p>
                    </p:txBody>
                  </p:sp>
                  <p:sp>
                    <p:nvSpPr>
                      <p:cNvPr id="28" name="TextBox 27">
                        <a:extLst>
                          <a:ext uri="{FF2B5EF4-FFF2-40B4-BE49-F238E27FC236}">
                            <a16:creationId xmlns:a16="http://schemas.microsoft.com/office/drawing/2014/main" id="{81BBA78E-DF29-48AE-A86A-7B3B799B673E}"/>
                          </a:ext>
                        </a:extLst>
                      </p:cNvPr>
                      <p:cNvSpPr txBox="1"/>
                      <p:nvPr/>
                    </p:nvSpPr>
                    <p:spPr>
                      <a:xfrm>
                        <a:off x="4785939" y="4933194"/>
                        <a:ext cx="816837" cy="261610"/>
                      </a:xfrm>
                      <a:prstGeom prst="rect">
                        <a:avLst/>
                      </a:prstGeom>
                      <a:noFill/>
                    </p:spPr>
                    <p:txBody>
                      <a:bodyPr wrap="square" rtlCol="0">
                        <a:spAutoFit/>
                      </a:bodyPr>
                      <a:lstStyle/>
                      <a:p>
                        <a:pPr algn="l" rtl="0"/>
                        <a:r>
                          <a:rPr lang="pl" sz="1100" b="0" i="0" u="none" baseline="0">
                            <a:solidFill>
                              <a:schemeClr val="accent6">
                                <a:lumMod val="75000"/>
                              </a:schemeClr>
                            </a:solidFill>
                          </a:rPr>
                          <a:t>p=0,004</a:t>
                        </a:r>
                      </a:p>
                    </p:txBody>
                  </p:sp>
                  <p:sp>
                    <p:nvSpPr>
                      <p:cNvPr id="23" name="TextBox 22">
                        <a:extLst>
                          <a:ext uri="{FF2B5EF4-FFF2-40B4-BE49-F238E27FC236}">
                            <a16:creationId xmlns:a16="http://schemas.microsoft.com/office/drawing/2014/main" id="{13C9AE8E-86B9-42F0-BF00-6D84DA4208AF}"/>
                          </a:ext>
                        </a:extLst>
                      </p:cNvPr>
                      <p:cNvSpPr txBox="1"/>
                      <p:nvPr/>
                    </p:nvSpPr>
                    <p:spPr>
                      <a:xfrm>
                        <a:off x="3257719" y="3559319"/>
                        <a:ext cx="369332" cy="1821879"/>
                      </a:xfrm>
                      <a:prstGeom prst="rect">
                        <a:avLst/>
                      </a:prstGeom>
                      <a:noFill/>
                    </p:spPr>
                    <p:txBody>
                      <a:bodyPr vert="vert270" wrap="square" rtlCol="0" anchor="ctr">
                        <a:spAutoFit/>
                      </a:bodyPr>
                      <a:lstStyle/>
                      <a:p>
                        <a:pPr algn="ctr" rtl="0"/>
                        <a:r>
                          <a:rPr lang="pl" sz="1200" b="1" i="0" u="none" baseline="0" dirty="0"/>
                          <a:t>Zmiana w AER</a:t>
                        </a:r>
                      </a:p>
                    </p:txBody>
                  </p:sp>
                  <p:sp>
                    <p:nvSpPr>
                      <p:cNvPr id="20" name="Rectangle 19">
                        <a:extLst>
                          <a:ext uri="{FF2B5EF4-FFF2-40B4-BE49-F238E27FC236}">
                            <a16:creationId xmlns:a16="http://schemas.microsoft.com/office/drawing/2014/main" id="{47C08404-51CD-4A2A-9AF6-A81A392EDDF1}"/>
                          </a:ext>
                        </a:extLst>
                      </p:cNvPr>
                      <p:cNvSpPr/>
                      <p:nvPr/>
                    </p:nvSpPr>
                    <p:spPr>
                      <a:xfrm>
                        <a:off x="4204806" y="3552020"/>
                        <a:ext cx="715413" cy="1188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600" dirty="0"/>
                      </a:p>
                    </p:txBody>
                  </p:sp>
                  <p:cxnSp>
                    <p:nvCxnSpPr>
                      <p:cNvPr id="24" name="Straight Connector 23">
                        <a:extLst>
                          <a:ext uri="{FF2B5EF4-FFF2-40B4-BE49-F238E27FC236}">
                            <a16:creationId xmlns:a16="http://schemas.microsoft.com/office/drawing/2014/main" id="{D282A6ED-2361-4919-8784-4C90518E31BF}"/>
                          </a:ext>
                        </a:extLst>
                      </p:cNvPr>
                      <p:cNvCxnSpPr/>
                      <p:nvPr/>
                    </p:nvCxnSpPr>
                    <p:spPr>
                      <a:xfrm>
                        <a:off x="5415613" y="3960503"/>
                        <a:ext cx="4467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900A3D4-6DBF-4E22-AB77-3C0232BE262F}"/>
                          </a:ext>
                        </a:extLst>
                      </p:cNvPr>
                      <p:cNvCxnSpPr/>
                      <p:nvPr/>
                    </p:nvCxnSpPr>
                    <p:spPr>
                      <a:xfrm>
                        <a:off x="4369489" y="4949895"/>
                        <a:ext cx="406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6774EE-C7B2-4EFE-A85E-8FE30F37F243}"/>
                          </a:ext>
                        </a:extLst>
                      </p:cNvPr>
                      <p:cNvCxnSpPr/>
                      <p:nvPr/>
                    </p:nvCxnSpPr>
                    <p:spPr>
                      <a:xfrm>
                        <a:off x="6492415" y="3036772"/>
                        <a:ext cx="406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117F22-9EB2-4B75-8DD3-2723B7A847E5}"/>
                          </a:ext>
                        </a:extLst>
                      </p:cNvPr>
                      <p:cNvCxnSpPr>
                        <a:cxnSpLocks/>
                      </p:cNvCxnSpPr>
                      <p:nvPr/>
                    </p:nvCxnSpPr>
                    <p:spPr>
                      <a:xfrm rot="5400000">
                        <a:off x="6535459" y="3222472"/>
                        <a:ext cx="320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185E43-DDDD-44C7-B30D-2FD5E5CC8178}"/>
                          </a:ext>
                        </a:extLst>
                      </p:cNvPr>
                      <p:cNvCxnSpPr>
                        <a:cxnSpLocks/>
                      </p:cNvCxnSpPr>
                      <p:nvPr/>
                    </p:nvCxnSpPr>
                    <p:spPr>
                      <a:xfrm rot="5400000">
                        <a:off x="5478964" y="3800779"/>
                        <a:ext cx="320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DA2465-3ABC-4A5D-841C-492C0BE8CCF5}"/>
                          </a:ext>
                        </a:extLst>
                      </p:cNvPr>
                      <p:cNvCxnSpPr>
                        <a:cxnSpLocks/>
                      </p:cNvCxnSpPr>
                      <p:nvPr/>
                    </p:nvCxnSpPr>
                    <p:spPr>
                      <a:xfrm rot="5400000">
                        <a:off x="4479390" y="4834392"/>
                        <a:ext cx="1828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5998341-AD88-4CB4-A9F9-E116DB9CA618}"/>
                          </a:ext>
                        </a:extLst>
                      </p:cNvPr>
                      <p:cNvSpPr txBox="1"/>
                      <p:nvPr/>
                    </p:nvSpPr>
                    <p:spPr>
                      <a:xfrm>
                        <a:off x="3649354" y="3417980"/>
                        <a:ext cx="264678" cy="261610"/>
                      </a:xfrm>
                      <a:prstGeom prst="rect">
                        <a:avLst/>
                      </a:prstGeom>
                      <a:noFill/>
                    </p:spPr>
                    <p:txBody>
                      <a:bodyPr wrap="square" rtlCol="0">
                        <a:spAutoFit/>
                      </a:bodyPr>
                      <a:lstStyle/>
                      <a:p>
                        <a:pPr algn="l" rtl="0"/>
                        <a:r>
                          <a:rPr lang="pl" sz="1100" b="0" i="0" u="none" baseline="0"/>
                          <a:t>0</a:t>
                        </a:r>
                      </a:p>
                    </p:txBody>
                  </p:sp>
                  <p:sp>
                    <p:nvSpPr>
                      <p:cNvPr id="60" name="TextBox 59">
                        <a:extLst>
                          <a:ext uri="{FF2B5EF4-FFF2-40B4-BE49-F238E27FC236}">
                            <a16:creationId xmlns:a16="http://schemas.microsoft.com/office/drawing/2014/main" id="{824BCB2C-CC1E-47B5-B5E5-3179A24B4679}"/>
                          </a:ext>
                        </a:extLst>
                      </p:cNvPr>
                      <p:cNvSpPr txBox="1"/>
                      <p:nvPr/>
                    </p:nvSpPr>
                    <p:spPr>
                      <a:xfrm>
                        <a:off x="3582109" y="4576126"/>
                        <a:ext cx="355987" cy="261610"/>
                      </a:xfrm>
                      <a:prstGeom prst="rect">
                        <a:avLst/>
                      </a:prstGeom>
                      <a:noFill/>
                    </p:spPr>
                    <p:txBody>
                      <a:bodyPr wrap="square" rtlCol="0">
                        <a:spAutoFit/>
                      </a:bodyPr>
                      <a:lstStyle/>
                      <a:p>
                        <a:pPr algn="l" rtl="0"/>
                        <a:r>
                          <a:rPr lang="pl" sz="1100" b="0" i="0" u="none" baseline="0"/>
                          <a:t>-2</a:t>
                        </a:r>
                      </a:p>
                    </p:txBody>
                  </p:sp>
                  <p:sp>
                    <p:nvSpPr>
                      <p:cNvPr id="83" name="TextBox 82">
                        <a:extLst>
                          <a:ext uri="{FF2B5EF4-FFF2-40B4-BE49-F238E27FC236}">
                            <a16:creationId xmlns:a16="http://schemas.microsoft.com/office/drawing/2014/main" id="{D64A1FDB-6BCE-4E90-B73F-98E7926EDD70}"/>
                          </a:ext>
                        </a:extLst>
                      </p:cNvPr>
                      <p:cNvSpPr txBox="1"/>
                      <p:nvPr/>
                    </p:nvSpPr>
                    <p:spPr>
                      <a:xfrm>
                        <a:off x="3624923" y="5243632"/>
                        <a:ext cx="1487925" cy="707886"/>
                      </a:xfrm>
                      <a:prstGeom prst="rect">
                        <a:avLst/>
                      </a:prstGeom>
                      <a:noFill/>
                    </p:spPr>
                    <p:txBody>
                      <a:bodyPr wrap="square" lIns="0" r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Dobry stopień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przestrzegania zasad przyjmowania leku, </a:t>
                        </a:r>
                        <a:br>
                          <a:rPr kumimoji="0" lang="pl" sz="1000" b="1" i="0" u="none" strike="noStrike" kern="1200" cap="none" spc="0" normalizeH="0" baseline="0" dirty="0">
                            <a:ln>
                              <a:noFill/>
                            </a:ln>
                            <a:effectLst/>
                            <a:uLnTx/>
                            <a:uFillTx/>
                            <a:ea typeface="+mn-ea"/>
                            <a:cs typeface="+mn-cs"/>
                          </a:rPr>
                        </a:br>
                        <a:r>
                          <a:rPr kumimoji="0" lang="pl" sz="1000" b="1" i="0" u="none" strike="noStrike" kern="1200" cap="none" spc="0" normalizeH="0" baseline="0" dirty="0">
                            <a:ln>
                              <a:noFill/>
                            </a:ln>
                            <a:effectLst/>
                            <a:uLnTx/>
                            <a:uFillTx/>
                            <a:latin typeface="+mn-latin"/>
                            <a:ea typeface="+mn-ea"/>
                            <a:cs typeface="+mn-cs"/>
                            <a:sym typeface="+mn-sym"/>
                          </a:rPr>
                          <a:t>n=62; 68%</a:t>
                        </a:r>
                      </a:p>
                    </p:txBody>
                  </p:sp>
                  <p:sp>
                    <p:nvSpPr>
                      <p:cNvPr id="84" name="TextBox 83">
                        <a:extLst>
                          <a:ext uri="{FF2B5EF4-FFF2-40B4-BE49-F238E27FC236}">
                            <a16:creationId xmlns:a16="http://schemas.microsoft.com/office/drawing/2014/main" id="{4CDACDEB-04C6-48B0-950D-5F44D7F2184C}"/>
                          </a:ext>
                        </a:extLst>
                      </p:cNvPr>
                      <p:cNvSpPr txBox="1"/>
                      <p:nvPr/>
                    </p:nvSpPr>
                    <p:spPr>
                      <a:xfrm>
                        <a:off x="4986135" y="5243632"/>
                        <a:ext cx="1124777" cy="553998"/>
                      </a:xfrm>
                      <a:prstGeom prst="rect">
                        <a:avLst/>
                      </a:prstGeom>
                      <a:noFill/>
                    </p:spPr>
                    <p:txBody>
                      <a:bodyPr wrap="square" lIns="0" r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Suboptymalne</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przestrzeganie zasad przyjmowania leku</a:t>
                        </a:r>
                      </a:p>
                    </p:txBody>
                  </p:sp>
                  <p:sp>
                    <p:nvSpPr>
                      <p:cNvPr id="85" name="TextBox 84">
                        <a:extLst>
                          <a:ext uri="{FF2B5EF4-FFF2-40B4-BE49-F238E27FC236}">
                            <a16:creationId xmlns:a16="http://schemas.microsoft.com/office/drawing/2014/main" id="{48694A39-F3AC-41A1-88B1-72F132728500}"/>
                          </a:ext>
                        </a:extLst>
                      </p:cNvPr>
                      <p:cNvSpPr txBox="1"/>
                      <p:nvPr/>
                    </p:nvSpPr>
                    <p:spPr>
                      <a:xfrm>
                        <a:off x="5982688" y="5243632"/>
                        <a:ext cx="1453241" cy="861774"/>
                      </a:xfrm>
                      <a:prstGeom prst="rect">
                        <a:avLst/>
                      </a:prstGeom>
                      <a:noFill/>
                    </p:spPr>
                    <p:txBody>
                      <a:bodyPr wrap="square" lIns="0" rIns="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dirty="0">
                            <a:ln>
                              <a:noFill/>
                            </a:ln>
                            <a:effectLst/>
                            <a:uLnTx/>
                            <a:uFillTx/>
                            <a:latin typeface="+mn-latin"/>
                            <a:ea typeface="+mn-ea"/>
                            <a:cs typeface="+mn-cs"/>
                            <a:sym typeface="+mn-sym"/>
                          </a:rPr>
                          <a:t>Niski stopień</a:t>
                        </a:r>
                      </a:p>
                      <a:p>
                        <a:pPr algn="ctr" defTabSz="609585" rtl="0">
                          <a:defRPr/>
                        </a:pPr>
                        <a:r>
                          <a:rPr kumimoji="0" lang="pl" sz="1000" b="1" i="0" u="none" strike="noStrike" kern="1200" cap="none" spc="0" normalizeH="0" baseline="0" dirty="0">
                            <a:ln>
                              <a:noFill/>
                            </a:ln>
                            <a:effectLst/>
                            <a:uLnTx/>
                            <a:uFillTx/>
                            <a:latin typeface="+mn-latin"/>
                            <a:ea typeface="+mn-ea"/>
                            <a:cs typeface="+mn-cs"/>
                            <a:sym typeface="+mn-sym"/>
                          </a:rPr>
                          <a:t>przestrzegania zasad przyjmowania leku,</a:t>
                        </a:r>
                        <a:r>
                          <a:rPr lang="pl" sz="1000" b="1" i="0" u="none" baseline="0" dirty="0"/>
                          <a:t> </a:t>
                        </a:r>
                        <a:br>
                          <a:rPr lang="pl" sz="1000" b="1" dirty="0"/>
                        </a:br>
                        <a:r>
                          <a:rPr lang="pl" sz="1000" b="1" i="0" u="none" baseline="0" dirty="0"/>
                          <a:t>n=16; 18%</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pl" sz="1000" b="1" i="0" u="none" strike="noStrike" kern="1200" cap="none" spc="0" normalizeH="0" baseline="0" noProof="0" dirty="0">
                          <a:ln>
                            <a:noFill/>
                          </a:ln>
                          <a:effectLst/>
                          <a:uLnTx/>
                          <a:uFillTx/>
                          <a:ea typeface="+mn-ea"/>
                          <a:cs typeface="+mn-cs"/>
                        </a:endParaRPr>
                      </a:p>
                    </p:txBody>
                  </p:sp>
                  <p:cxnSp>
                    <p:nvCxnSpPr>
                      <p:cNvPr id="156" name="Connector: Elbow 155">
                        <a:extLst>
                          <a:ext uri="{FF2B5EF4-FFF2-40B4-BE49-F238E27FC236}">
                            <a16:creationId xmlns:a16="http://schemas.microsoft.com/office/drawing/2014/main" id="{BD55EACD-CDFF-46E4-81D7-0A6AA791116C}"/>
                          </a:ext>
                        </a:extLst>
                      </p:cNvPr>
                      <p:cNvCxnSpPr>
                        <a:cxnSpLocks/>
                      </p:cNvCxnSpPr>
                      <p:nvPr/>
                    </p:nvCxnSpPr>
                    <p:spPr>
                      <a:xfrm rot="5400000" flipH="1" flipV="1">
                        <a:off x="5019026" y="3243289"/>
                        <a:ext cx="1280160" cy="2194560"/>
                      </a:xfrm>
                      <a:prstGeom prst="bentConnector3">
                        <a:avLst>
                          <a:gd name="adj1" fmla="val -17008"/>
                        </a:avLst>
                      </a:prstGeom>
                      <a:ln w="127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grpSp>
        </p:grpSp>
        <p:sp>
          <p:nvSpPr>
            <p:cNvPr id="102" name="TextBox 101">
              <a:extLst>
                <a:ext uri="{FF2B5EF4-FFF2-40B4-BE49-F238E27FC236}">
                  <a16:creationId xmlns:a16="http://schemas.microsoft.com/office/drawing/2014/main" id="{0A2C0A01-8E51-46C2-AB31-C8146B31C96E}"/>
                </a:ext>
              </a:extLst>
            </p:cNvPr>
            <p:cNvSpPr txBox="1"/>
            <p:nvPr/>
          </p:nvSpPr>
          <p:spPr>
            <a:xfrm>
              <a:off x="3757583" y="5246849"/>
              <a:ext cx="355987" cy="261610"/>
            </a:xfrm>
            <a:prstGeom prst="rect">
              <a:avLst/>
            </a:prstGeom>
            <a:noFill/>
          </p:spPr>
          <p:txBody>
            <a:bodyPr wrap="square" rtlCol="0">
              <a:spAutoFit/>
            </a:bodyPr>
            <a:lstStyle/>
            <a:p>
              <a:pPr algn="l" rtl="0"/>
              <a:r>
                <a:rPr lang="pl" sz="1100" b="0" i="0" u="none" baseline="0"/>
                <a:t>-3</a:t>
              </a:r>
            </a:p>
          </p:txBody>
        </p:sp>
      </p:grpSp>
      <p:pic>
        <p:nvPicPr>
          <p:cNvPr id="114" name="Picture 2" descr="UK flag">
            <a:extLst>
              <a:ext uri="{FF2B5EF4-FFF2-40B4-BE49-F238E27FC236}">
                <a16:creationId xmlns:a16="http://schemas.microsoft.com/office/drawing/2014/main" id="{DD5E076C-4D1A-4452-985E-EC97F367D2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115" name="Picture 114" descr="A picture containing lamp, knife, light&#10;&#10;Description automatically generated">
            <a:extLst>
              <a:ext uri="{FF2B5EF4-FFF2-40B4-BE49-F238E27FC236}">
                <a16:creationId xmlns:a16="http://schemas.microsoft.com/office/drawing/2014/main" id="{816EFA1A-6A5A-41D2-A2D4-C5B6F0959C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428750" y="228602"/>
            <a:ext cx="9294431" cy="800099"/>
          </a:xfrm>
        </p:spPr>
        <p:txBody>
          <a:bodyPr>
            <a:normAutofit fontScale="90000"/>
          </a:bodyPr>
          <a:lstStyle/>
          <a:p>
            <a:pPr algn="l" rtl="0"/>
            <a:r>
              <a:rPr lang="pl" b="1" i="0" u="none" baseline="0" dirty="0"/>
              <a:t>Przestrzeganie zasad przyjmowania ICS nie wpływa na skuteczność benralizumabu </a:t>
            </a:r>
          </a:p>
        </p:txBody>
      </p:sp>
      <p:sp>
        <p:nvSpPr>
          <p:cNvPr id="94" name="TextBox 93">
            <a:extLst>
              <a:ext uri="{FF2B5EF4-FFF2-40B4-BE49-F238E27FC236}">
                <a16:creationId xmlns:a16="http://schemas.microsoft.com/office/drawing/2014/main" id="{97758440-8F8F-45ED-843D-1CC9998E1B80}"/>
              </a:ext>
            </a:extLst>
          </p:cNvPr>
          <p:cNvSpPr txBox="1"/>
          <p:nvPr/>
        </p:nvSpPr>
        <p:spPr>
          <a:xfrm>
            <a:off x="10799463" y="1107923"/>
            <a:ext cx="1390650" cy="274320"/>
          </a:xfrm>
          <a:prstGeom prst="rect">
            <a:avLst/>
          </a:prstGeom>
          <a:solidFill>
            <a:schemeClr val="bg1">
              <a:lumMod val="9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900" b="1" i="0" u="none" strike="noStrike" kern="1200" cap="none" spc="0" normalizeH="0" baseline="0" dirty="0">
                <a:ln>
                  <a:noFill/>
                </a:ln>
                <a:solidFill>
                  <a:srgbClr val="7F134C"/>
                </a:solidFill>
                <a:effectLst/>
                <a:uLnTx/>
                <a:uFillTx/>
                <a:latin typeface="Arial" panose="020B0604020202020204"/>
                <a:ea typeface="+mn-ea"/>
                <a:cs typeface="+mn-cs"/>
              </a:rPr>
              <a:t>Przestrzeganie zasad przyjmowania ICS</a:t>
            </a:r>
          </a:p>
        </p:txBody>
      </p:sp>
      <p:pic>
        <p:nvPicPr>
          <p:cNvPr id="95" name="Picture 94" descr="home_icon.png">
            <a:hlinkClick r:id="rId7"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8"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97" name="Rectangle: Diagonal Corners Rounded 96">
            <a:extLst>
              <a:ext uri="{FF2B5EF4-FFF2-40B4-BE49-F238E27FC236}">
                <a16:creationId xmlns:a16="http://schemas.microsoft.com/office/drawing/2014/main" id="{46B156E6-3AC7-4598-A2D1-24BB28754663}"/>
              </a:ext>
            </a:extLst>
          </p:cNvPr>
          <p:cNvSpPr/>
          <p:nvPr/>
        </p:nvSpPr>
        <p:spPr>
          <a:xfrm>
            <a:off x="519128" y="2459817"/>
            <a:ext cx="2669824" cy="531209"/>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400" b="1" i="0" u="none" baseline="0">
                <a:solidFill>
                  <a:schemeClr val="accent2"/>
                </a:solidFill>
              </a:rPr>
              <a:t>Retrospektywne badanie obserwacyjne:</a:t>
            </a:r>
          </a:p>
        </p:txBody>
      </p:sp>
      <p:sp>
        <p:nvSpPr>
          <p:cNvPr id="98" name="TextBox 97">
            <a:extLst>
              <a:ext uri="{FF2B5EF4-FFF2-40B4-BE49-F238E27FC236}">
                <a16:creationId xmlns:a16="http://schemas.microsoft.com/office/drawing/2014/main" id="{D52EB371-ADE9-45D0-A95C-FEE4EDB244E4}"/>
              </a:ext>
            </a:extLst>
          </p:cNvPr>
          <p:cNvSpPr txBox="1"/>
          <p:nvPr/>
        </p:nvSpPr>
        <p:spPr>
          <a:xfrm>
            <a:off x="617816" y="2922808"/>
            <a:ext cx="2564323" cy="1460913"/>
          </a:xfrm>
          <a:prstGeom prst="rect">
            <a:avLst/>
          </a:prstGeom>
          <a:noFill/>
        </p:spPr>
        <p:txBody>
          <a:bodyPr wrap="square">
            <a:spAutoFit/>
          </a:bodyPr>
          <a:lstStyle/>
          <a:p>
            <a:pPr lvl="0" indent="-182880" algn="l" defTabSz="860382" rtl="0">
              <a:lnSpc>
                <a:spcPct val="90000"/>
              </a:lnSpc>
              <a:spcBef>
                <a:spcPts val="600"/>
              </a:spcBef>
              <a:buFont typeface="Arial" panose="020B0604020202020204" pitchFamily="34" charset="0"/>
              <a:buChar char="•"/>
              <a:defRPr/>
            </a:pPr>
            <a:r>
              <a:rPr lang="pl" sz="1200" b="0" i="0" u="none" baseline="0"/>
              <a:t>Pacjenci z SEA i wymagający            </a:t>
            </a:r>
          </a:p>
          <a:p>
            <a:pPr lvl="0" algn="l" defTabSz="860382" rtl="0">
              <a:lnSpc>
                <a:spcPct val="90000"/>
              </a:lnSpc>
              <a:defRPr/>
            </a:pPr>
            <a:r>
              <a:rPr lang="pl" sz="1200" b="0" i="0" u="none" baseline="0"/>
              <a:t>    stosowania OCS: N=151</a:t>
            </a:r>
            <a:endParaRPr lang="pl" sz="1200" dirty="0"/>
          </a:p>
          <a:p>
            <a:pPr lvl="0" indent="-182880" algn="l" defTabSz="860382" rtl="0">
              <a:lnSpc>
                <a:spcPct val="90000"/>
              </a:lnSpc>
              <a:spcBef>
                <a:spcPts val="600"/>
              </a:spcBef>
              <a:buFont typeface="Arial" panose="020B0604020202020204" pitchFamily="34" charset="0"/>
              <a:buChar char="•"/>
              <a:defRPr/>
            </a:pPr>
            <a:r>
              <a:rPr lang="pl" sz="1200" b="0" i="0" u="none" baseline="0"/>
              <a:t>Zaburzenie czynności płuc   </a:t>
            </a:r>
          </a:p>
          <a:p>
            <a:pPr lvl="0" algn="l" defTabSz="860382" rtl="0">
              <a:lnSpc>
                <a:spcPct val="90000"/>
              </a:lnSpc>
              <a:defRPr/>
            </a:pPr>
            <a:r>
              <a:rPr lang="pl" sz="1200" b="0" i="0" u="none" baseline="0"/>
              <a:t>    pomimo mOCS </a:t>
            </a:r>
          </a:p>
          <a:p>
            <a:pPr lvl="0" indent="-182880" algn="l" defTabSz="860382" rtl="0">
              <a:lnSpc>
                <a:spcPct val="90000"/>
              </a:lnSpc>
              <a:spcBef>
                <a:spcPts val="600"/>
              </a:spcBef>
              <a:buFont typeface="Arial" panose="020B0604020202020204" pitchFamily="34" charset="0"/>
              <a:buChar char="•"/>
              <a:defRPr/>
            </a:pPr>
            <a:r>
              <a:rPr lang="pl" sz="1200" b="0" i="0" u="none" baseline="0"/>
              <a:t>Otrzymywali benralizumab lub </a:t>
            </a:r>
          </a:p>
          <a:p>
            <a:pPr lvl="0" algn="l" defTabSz="860382" rtl="0">
              <a:lnSpc>
                <a:spcPct val="90000"/>
              </a:lnSpc>
              <a:defRPr/>
            </a:pPr>
            <a:r>
              <a:rPr lang="pl" sz="1200" b="0" i="0" u="none" baseline="0"/>
              <a:t>    mepolizumab przez 1 rok </a:t>
            </a:r>
          </a:p>
          <a:p>
            <a:pPr indent="-137160" algn="l" defTabSz="860382" rtl="0">
              <a:lnSpc>
                <a:spcPct val="90000"/>
              </a:lnSpc>
              <a:spcBef>
                <a:spcPts val="400"/>
              </a:spcBef>
              <a:buFont typeface="Arial" panose="020B0604020202020204" pitchFamily="34" charset="0"/>
              <a:buChar char="•"/>
              <a:defRPr/>
            </a:pPr>
            <a:endParaRPr lang="pl" sz="1200" i="0" u="none" strike="noStrike" baseline="0" dirty="0"/>
          </a:p>
        </p:txBody>
      </p:sp>
      <p:sp>
        <p:nvSpPr>
          <p:cNvPr id="82" name="TextBox 81">
            <a:extLst>
              <a:ext uri="{FF2B5EF4-FFF2-40B4-BE49-F238E27FC236}">
                <a16:creationId xmlns:a16="http://schemas.microsoft.com/office/drawing/2014/main" id="{34C68B23-A6FE-4AAD-BD29-37D2C473E4E4}"/>
              </a:ext>
            </a:extLst>
          </p:cNvPr>
          <p:cNvSpPr txBox="1"/>
          <p:nvPr/>
        </p:nvSpPr>
        <p:spPr>
          <a:xfrm>
            <a:off x="480499" y="5998135"/>
            <a:ext cx="7455794" cy="369332"/>
          </a:xfrm>
          <a:prstGeom prst="rect">
            <a:avLst/>
          </a:prstGeom>
          <a:noFill/>
        </p:spPr>
        <p:txBody>
          <a:bodyPr wrap="square">
            <a:spAutoFit/>
          </a:bodyPr>
          <a:lstStyle/>
          <a:p>
            <a:pPr algn="l" rtl="0"/>
            <a:r>
              <a:rPr lang="pl" sz="900" b="0" i="0" u="none" baseline="0" dirty="0"/>
              <a:t>Uwaga: </a:t>
            </a:r>
            <a:r>
              <a:rPr lang="pl" sz="900" b="1" i="0" u="none" baseline="0" dirty="0">
                <a:solidFill>
                  <a:srgbClr val="000000"/>
                </a:solidFill>
              </a:rPr>
              <a:t>są to dane obserwacyjne. Skuteczność i bezpieczeństwo stosowania benralizumabu nie zostały ocenione w bezpośrednich badaniach porównawczych z mepolizumabem. </a:t>
            </a:r>
            <a:endParaRPr lang="pl" sz="900" dirty="0"/>
          </a:p>
        </p:txBody>
      </p:sp>
    </p:spTree>
    <p:extLst>
      <p:ext uri="{BB962C8B-B14F-4D97-AF65-F5344CB8AC3E}">
        <p14:creationId xmlns:p14="http://schemas.microsoft.com/office/powerpoint/2010/main" val="37792612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phic 47">
            <a:extLst>
              <a:ext uri="{FF2B5EF4-FFF2-40B4-BE49-F238E27FC236}">
                <a16:creationId xmlns:a16="http://schemas.microsoft.com/office/drawing/2014/main" id="{D750F644-1978-40C8-B4B0-E28F638DBD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8" y="1904944"/>
            <a:ext cx="3879045" cy="3490049"/>
          </a:xfrm>
          <a:prstGeom prst="rect">
            <a:avLst/>
          </a:prstGeom>
        </p:spPr>
      </p:pic>
      <p:sp>
        <p:nvSpPr>
          <p:cNvPr id="46" name="TextBox 45">
            <a:extLst>
              <a:ext uri="{FF2B5EF4-FFF2-40B4-BE49-F238E27FC236}">
                <a16:creationId xmlns:a16="http://schemas.microsoft.com/office/drawing/2014/main" id="{6901B675-A29C-46EB-8F32-4C3C1429516B}"/>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841057D6-775B-4A44-8302-B590BB8AD0C2}"/>
              </a:ext>
            </a:extLst>
          </p:cNvPr>
          <p:cNvSpPr>
            <a:spLocks noGrp="1"/>
          </p:cNvSpPr>
          <p:nvPr>
            <p:ph type="body" sz="quarter" idx="13"/>
          </p:nvPr>
        </p:nvSpPr>
        <p:spPr>
          <a:xfrm>
            <a:off x="457201" y="5851602"/>
            <a:ext cx="10339642" cy="1005840"/>
          </a:xfrm>
        </p:spPr>
        <p:txBody>
          <a:bodyPr/>
          <a:lstStyle/>
          <a:p>
            <a:pPr algn="l" rtl="0"/>
            <a:r>
              <a:rPr lang="pl" b="0" i="0" u="none" baseline="0" dirty="0"/>
              <a:t>AER = odsetek zaostrzeń w skali roku; benra = benralizumab; bEOS = eozynofile we krwi; mepo = mepolizumab; OCS = kortykosteroidy doustne; SEA = ciężka astma eozynofilowa; tx = leczenie.</a:t>
            </a:r>
          </a:p>
          <a:p>
            <a:pPr algn="l" rtl="0"/>
            <a:r>
              <a:rPr lang="pl" b="0" i="0" u="none" baseline="0" dirty="0"/>
              <a:t>Kavanagh J et al. </a:t>
            </a:r>
            <a:r>
              <a:rPr lang="pl" b="0" i="1" u="none" baseline="0" dirty="0"/>
              <a:t>Am J Respir Crit Care Med</a:t>
            </a:r>
            <a:r>
              <a:rPr lang="pl" b="0" i="0" u="none" baseline="0" dirty="0"/>
              <a:t>. 2020;201:A4265. </a:t>
            </a:r>
          </a:p>
        </p:txBody>
      </p:sp>
      <p:sp>
        <p:nvSpPr>
          <p:cNvPr id="28" name="Text Box 4">
            <a:extLst>
              <a:ext uri="{FF2B5EF4-FFF2-40B4-BE49-F238E27FC236}">
                <a16:creationId xmlns:a16="http://schemas.microsoft.com/office/drawing/2014/main" id="{22EE8CFB-74A0-4DD6-A6C4-3C6C05E830B3}"/>
              </a:ext>
            </a:extLst>
          </p:cNvPr>
          <p:cNvSpPr txBox="1">
            <a:spLocks noChangeArrowheads="1"/>
          </p:cNvSpPr>
          <p:nvPr/>
        </p:nvSpPr>
        <p:spPr bwMode="auto">
          <a:xfrm>
            <a:off x="8772198" y="2008275"/>
            <a:ext cx="640080" cy="548640"/>
          </a:xfrm>
          <a:prstGeom prst="rect">
            <a:avLst/>
          </a:prstGeom>
          <a:solidFill>
            <a:schemeClr val="bg1"/>
          </a:solidFill>
          <a:ln>
            <a:noFill/>
          </a:ln>
          <a:effectLst/>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sz="1399" b="1" i="0" u="none" strike="noStrike" kern="1200" baseline="0">
                <a:solidFill>
                  <a:srgbClr val="3C4242"/>
                </a:solidFill>
                <a:latin typeface="Arial"/>
                <a:ea typeface="Arial"/>
                <a:cs typeface="Arial"/>
              </a:defRPr>
            </a:pPr>
            <a:r>
              <a:rPr kumimoji="0" lang="pl" sz="1399" b="1" i="0" u="none" strike="noStrike" kern="1200" cap="none" spc="0" normalizeH="0" baseline="0">
                <a:ln>
                  <a:noFill/>
                </a:ln>
                <a:solidFill>
                  <a:prstClr val="white"/>
                </a:solidFill>
                <a:effectLst/>
                <a:uLnTx/>
                <a:uFillTx/>
                <a:latin typeface="Arial"/>
                <a:ea typeface="Arial"/>
                <a:cs typeface="Arial"/>
                <a:sym typeface="Arial"/>
              </a:rPr>
              <a:t>Bez OCS</a:t>
            </a:r>
            <a:br>
              <a:rPr kumimoji="0" lang="pl" sz="1399" b="1" i="0" u="none" strike="noStrike" kern="1200" cap="none" spc="0" normalizeH="0" baseline="0">
                <a:ln>
                  <a:noFill/>
                </a:ln>
                <a:solidFill>
                  <a:prstClr val="white"/>
                </a:solidFill>
                <a:effectLst/>
                <a:uLnTx/>
                <a:uFillTx/>
                <a:latin typeface="Arial"/>
                <a:cs typeface="Arial"/>
              </a:rPr>
            </a:br>
            <a:r>
              <a:rPr kumimoji="0" lang="pl" sz="1399" b="1" i="0" u="none" strike="noStrike" kern="1200" cap="none" spc="0" normalizeH="0" baseline="0">
                <a:ln>
                  <a:noFill/>
                </a:ln>
                <a:solidFill>
                  <a:prstClr val="white"/>
                </a:solidFill>
                <a:effectLst/>
                <a:uLnTx/>
                <a:uFillTx/>
                <a:latin typeface="Arial"/>
                <a:ea typeface="Arial"/>
                <a:cs typeface="Arial"/>
                <a:sym typeface="Arial"/>
              </a:rPr>
              <a:t>n=2</a:t>
            </a:r>
          </a:p>
        </p:txBody>
      </p:sp>
      <p:sp>
        <p:nvSpPr>
          <p:cNvPr id="17" name="AutoShape 17" descr="Light-Purple_Bkgnd">
            <a:extLst>
              <a:ext uri="{FF2B5EF4-FFF2-40B4-BE49-F238E27FC236}">
                <a16:creationId xmlns:a16="http://schemas.microsoft.com/office/drawing/2014/main" id="{FB24213B-A75F-4319-8261-82A70B1267B1}"/>
              </a:ext>
            </a:extLst>
          </p:cNvPr>
          <p:cNvSpPr>
            <a:spLocks noChangeArrowheads="1"/>
          </p:cNvSpPr>
          <p:nvPr/>
        </p:nvSpPr>
        <p:spPr bwMode="invGray">
          <a:xfrm>
            <a:off x="768268" y="1174380"/>
            <a:ext cx="10028575" cy="714893"/>
          </a:xfrm>
          <a:prstGeom prst="roundRect">
            <a:avLst/>
          </a:prstGeom>
          <a:noFill/>
          <a:ln w="19050">
            <a:noFill/>
            <a:headEnd/>
            <a:tailEnd/>
          </a:ln>
          <a:effectLst/>
        </p:spPr>
        <p:style>
          <a:lnRef idx="1">
            <a:schemeClr val="accent5"/>
          </a:lnRef>
          <a:fillRef idx="3">
            <a:schemeClr val="accent5"/>
          </a:fillRef>
          <a:effectRef idx="2">
            <a:schemeClr val="accent5"/>
          </a:effectRef>
          <a:fontRef idx="minor">
            <a:schemeClr val="lt1"/>
          </a:fontRef>
        </p:style>
        <p:txBody>
          <a:bodyPr tIns="36000" bIns="91440" anchor="ctr"/>
          <a:lstStyle/>
          <a:p>
            <a:pPr algn="ctr" rtl="0"/>
            <a:r>
              <a:rPr lang="pl" sz="1600" b="1" i="0" u="none" baseline="0">
                <a:solidFill>
                  <a:schemeClr val="accent2"/>
                </a:solidFill>
              </a:rPr>
              <a:t>U pacjentów leczonych benralizumabem po suboptymalnej odpowiedzi na mepolizumab obserwowano</a:t>
            </a:r>
            <a:r>
              <a:rPr lang="pl" sz="1600" b="1" i="0" u="none" baseline="0"/>
              <a:t> </a:t>
            </a:r>
            <a:r>
              <a:rPr lang="pl" sz="1600" b="1" i="0" u="none" baseline="0">
                <a:solidFill>
                  <a:srgbClr val="AE2573"/>
                </a:solidFill>
              </a:rPr>
              <a:t>znacznie niższy odsetek zaostrzeń oraz zmniejszenie/odstawienie OCS</a:t>
            </a:r>
          </a:p>
        </p:txBody>
      </p:sp>
      <p:sp>
        <p:nvSpPr>
          <p:cNvPr id="8" name="Slide Number Placeholder 7">
            <a:extLst>
              <a:ext uri="{FF2B5EF4-FFF2-40B4-BE49-F238E27FC236}">
                <a16:creationId xmlns:a16="http://schemas.microsoft.com/office/drawing/2014/main" id="{9827B9AE-0D66-4DF6-8CB3-3AA0EEC0BD0F}"/>
              </a:ext>
            </a:extLst>
          </p:cNvPr>
          <p:cNvSpPr>
            <a:spLocks noGrp="1"/>
          </p:cNvSpPr>
          <p:nvPr>
            <p:ph type="sldNum" sz="quarter" idx="12"/>
          </p:nvPr>
        </p:nvSpPr>
        <p:spPr/>
        <p:txBody>
          <a:bodyPr/>
          <a:lstStyle/>
          <a:p>
            <a:pPr algn="ctr" rtl="0"/>
            <a:fld id="{CC7432E5-F8E0-41AE-9A6B-AD730338B005}" type="slidenum">
              <a:rPr/>
              <a:pPr algn="ctr" rtl="0"/>
              <a:t>30</a:t>
            </a:fld>
            <a:endParaRPr lang="pl" dirty="0"/>
          </a:p>
        </p:txBody>
      </p:sp>
      <p:grpSp>
        <p:nvGrpSpPr>
          <p:cNvPr id="21" name="Group 20">
            <a:extLst>
              <a:ext uri="{FF2B5EF4-FFF2-40B4-BE49-F238E27FC236}">
                <a16:creationId xmlns:a16="http://schemas.microsoft.com/office/drawing/2014/main" id="{47141CB8-112A-47CA-8B42-F54E4A9C9541}"/>
              </a:ext>
            </a:extLst>
          </p:cNvPr>
          <p:cNvGrpSpPr/>
          <p:nvPr/>
        </p:nvGrpSpPr>
        <p:grpSpPr>
          <a:xfrm>
            <a:off x="7536245" y="1924515"/>
            <a:ext cx="4420465" cy="3416387"/>
            <a:chOff x="7536245" y="1924515"/>
            <a:chExt cx="4420465" cy="3416387"/>
          </a:xfrm>
        </p:grpSpPr>
        <p:grpSp>
          <p:nvGrpSpPr>
            <p:cNvPr id="20" name="Group 19">
              <a:extLst>
                <a:ext uri="{FF2B5EF4-FFF2-40B4-BE49-F238E27FC236}">
                  <a16:creationId xmlns:a16="http://schemas.microsoft.com/office/drawing/2014/main" id="{B5DE3440-6011-4F76-9346-93970E2B3CD1}"/>
                </a:ext>
              </a:extLst>
            </p:cNvPr>
            <p:cNvGrpSpPr/>
            <p:nvPr/>
          </p:nvGrpSpPr>
          <p:grpSpPr>
            <a:xfrm>
              <a:off x="7536245" y="1924515"/>
              <a:ext cx="4420465" cy="3324485"/>
              <a:chOff x="7536245" y="1924515"/>
              <a:chExt cx="4420465" cy="3324485"/>
            </a:xfrm>
          </p:grpSpPr>
          <p:grpSp>
            <p:nvGrpSpPr>
              <p:cNvPr id="12" name="Group 11">
                <a:extLst>
                  <a:ext uri="{FF2B5EF4-FFF2-40B4-BE49-F238E27FC236}">
                    <a16:creationId xmlns:a16="http://schemas.microsoft.com/office/drawing/2014/main" id="{9547E18D-B20C-46BC-A5D9-5405B97C4C3B}"/>
                  </a:ext>
                </a:extLst>
              </p:cNvPr>
              <p:cNvGrpSpPr/>
              <p:nvPr/>
            </p:nvGrpSpPr>
            <p:grpSpPr>
              <a:xfrm>
                <a:off x="9495576" y="2400895"/>
                <a:ext cx="2458149" cy="2848105"/>
                <a:chOff x="8190311" y="2403518"/>
                <a:chExt cx="3513199" cy="2848105"/>
              </a:xfrm>
            </p:grpSpPr>
            <p:graphicFrame>
              <p:nvGraphicFramePr>
                <p:cNvPr id="42" name="Chart 41">
                  <a:extLst>
                    <a:ext uri="{FF2B5EF4-FFF2-40B4-BE49-F238E27FC236}">
                      <a16:creationId xmlns:a16="http://schemas.microsoft.com/office/drawing/2014/main" id="{926C5029-6286-4477-BBD3-57F4293D5179}"/>
                    </a:ext>
                  </a:extLst>
                </p:cNvPr>
                <p:cNvGraphicFramePr/>
                <p:nvPr/>
              </p:nvGraphicFramePr>
              <p:xfrm>
                <a:off x="8190311" y="2403518"/>
                <a:ext cx="3513199" cy="2848105"/>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B5B3837F-C22B-4433-A33B-2D8D34419789}"/>
                    </a:ext>
                  </a:extLst>
                </p:cNvPr>
                <p:cNvSpPr txBox="1"/>
                <p:nvPr/>
              </p:nvSpPr>
              <p:spPr>
                <a:xfrm>
                  <a:off x="10971819" y="4563033"/>
                  <a:ext cx="224641" cy="276999"/>
                </a:xfrm>
                <a:prstGeom prst="rect">
                  <a:avLst/>
                </a:prstGeom>
                <a:noFill/>
              </p:spPr>
              <p:txBody>
                <a:bodyPr wrap="square" rtlCol="0">
                  <a:spAutoFit/>
                </a:bodyPr>
                <a:lstStyle/>
                <a:p>
                  <a:pPr algn="ctr" rtl="0"/>
                  <a:r>
                    <a:rPr lang="pl" sz="1200" b="0" i="0" u="none" baseline="0">
                      <a:solidFill>
                        <a:schemeClr val="accent1"/>
                      </a:solidFill>
                    </a:rPr>
                    <a:t>0</a:t>
                  </a:r>
                </a:p>
              </p:txBody>
            </p:sp>
          </p:grpSp>
          <p:graphicFrame>
            <p:nvGraphicFramePr>
              <p:cNvPr id="11" name="Chart 10">
                <a:extLst>
                  <a:ext uri="{FF2B5EF4-FFF2-40B4-BE49-F238E27FC236}">
                    <a16:creationId xmlns:a16="http://schemas.microsoft.com/office/drawing/2014/main" id="{EF3365BB-5A8E-4A82-AD65-0BF249F31406}"/>
                  </a:ext>
                </a:extLst>
              </p:cNvPr>
              <p:cNvGraphicFramePr/>
              <p:nvPr/>
            </p:nvGraphicFramePr>
            <p:xfrm>
              <a:off x="7536245" y="2162255"/>
              <a:ext cx="2458148" cy="1794448"/>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a:extLst>
                  <a:ext uri="{FF2B5EF4-FFF2-40B4-BE49-F238E27FC236}">
                    <a16:creationId xmlns:a16="http://schemas.microsoft.com/office/drawing/2014/main" id="{5827EB7A-B4B0-4C76-A030-F0A57659DC7E}"/>
                  </a:ext>
                </a:extLst>
              </p:cNvPr>
              <p:cNvSpPr txBox="1"/>
              <p:nvPr/>
            </p:nvSpPr>
            <p:spPr>
              <a:xfrm>
                <a:off x="9630793" y="1924515"/>
                <a:ext cx="2325917" cy="523220"/>
              </a:xfrm>
              <a:prstGeom prst="rect">
                <a:avLst/>
              </a:prstGeom>
              <a:noFill/>
            </p:spPr>
            <p:txBody>
              <a:bodyPr wrap="square" rtlCol="0">
                <a:spAutoFit/>
              </a:bodyPr>
              <a:lstStyle/>
              <a:p>
                <a:pPr algn="ctr" rtl="0"/>
                <a:r>
                  <a:rPr lang="pl" sz="1400" b="1" i="0" u="none" baseline="0">
                    <a:solidFill>
                      <a:schemeClr val="accent2"/>
                    </a:solidFill>
                  </a:rPr>
                  <a:t>Prednizolon, mediana dawki, mg/dobę, n=22</a:t>
                </a:r>
              </a:p>
            </p:txBody>
          </p:sp>
        </p:grpSp>
        <p:sp>
          <p:nvSpPr>
            <p:cNvPr id="15" name="Rectangle 14">
              <a:extLst>
                <a:ext uri="{FF2B5EF4-FFF2-40B4-BE49-F238E27FC236}">
                  <a16:creationId xmlns:a16="http://schemas.microsoft.com/office/drawing/2014/main" id="{6300B988-AD99-4ACF-96E0-1B5B77F96171}"/>
                </a:ext>
              </a:extLst>
            </p:cNvPr>
            <p:cNvSpPr/>
            <p:nvPr/>
          </p:nvSpPr>
          <p:spPr>
            <a:xfrm>
              <a:off x="8712426" y="2112100"/>
              <a:ext cx="624679" cy="43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 name="TextBox 17">
              <a:extLst>
                <a:ext uri="{FF2B5EF4-FFF2-40B4-BE49-F238E27FC236}">
                  <a16:creationId xmlns:a16="http://schemas.microsoft.com/office/drawing/2014/main" id="{DEDA577E-8909-428D-B359-86F91DE20094}"/>
                </a:ext>
              </a:extLst>
            </p:cNvPr>
            <p:cNvSpPr txBox="1"/>
            <p:nvPr/>
          </p:nvSpPr>
          <p:spPr>
            <a:xfrm>
              <a:off x="9859415" y="4925404"/>
              <a:ext cx="665705" cy="415498"/>
            </a:xfrm>
            <a:prstGeom prst="rect">
              <a:avLst/>
            </a:prstGeom>
            <a:noFill/>
          </p:spPr>
          <p:txBody>
            <a:bodyPr wrap="square" rtlCol="0">
              <a:spAutoFit/>
            </a:bodyPr>
            <a:lstStyle/>
            <a:p>
              <a:pPr algn="ctr" rtl="0"/>
              <a:r>
                <a:rPr lang="pl" sz="1050" b="0" i="0" u="none" baseline="0"/>
                <a:t>Przed</a:t>
              </a:r>
              <a:br>
                <a:rPr lang="pl" sz="1050"/>
              </a:br>
              <a:r>
                <a:rPr lang="pl" sz="1050" b="0" i="0" u="none" baseline="0"/>
                <a:t>mepo tx</a:t>
              </a:r>
            </a:p>
          </p:txBody>
        </p:sp>
        <p:sp>
          <p:nvSpPr>
            <p:cNvPr id="52" name="TextBox 51">
              <a:extLst>
                <a:ext uri="{FF2B5EF4-FFF2-40B4-BE49-F238E27FC236}">
                  <a16:creationId xmlns:a16="http://schemas.microsoft.com/office/drawing/2014/main" id="{880BC96E-BF3A-4681-B6FA-A21EA2A0AC04}"/>
                </a:ext>
              </a:extLst>
            </p:cNvPr>
            <p:cNvSpPr txBox="1"/>
            <p:nvPr/>
          </p:nvSpPr>
          <p:spPr>
            <a:xfrm>
              <a:off x="10462621" y="4922591"/>
              <a:ext cx="805341" cy="415498"/>
            </a:xfrm>
            <a:prstGeom prst="rect">
              <a:avLst/>
            </a:prstGeom>
            <a:noFill/>
          </p:spPr>
          <p:txBody>
            <a:bodyPr wrap="square" rtlCol="0">
              <a:spAutoFit/>
            </a:bodyPr>
            <a:lstStyle/>
            <a:p>
              <a:pPr algn="ctr" rtl="0"/>
              <a:r>
                <a:rPr lang="pl" sz="1050" b="0" i="0" u="none" baseline="0"/>
                <a:t>24 tygodnie mepo tx</a:t>
              </a:r>
            </a:p>
          </p:txBody>
        </p:sp>
        <p:sp>
          <p:nvSpPr>
            <p:cNvPr id="53" name="TextBox 52">
              <a:extLst>
                <a:ext uri="{FF2B5EF4-FFF2-40B4-BE49-F238E27FC236}">
                  <a16:creationId xmlns:a16="http://schemas.microsoft.com/office/drawing/2014/main" id="{7E78EB68-A156-4876-90F7-0A3D012EF5FF}"/>
                </a:ext>
              </a:extLst>
            </p:cNvPr>
            <p:cNvSpPr txBox="1"/>
            <p:nvPr/>
          </p:nvSpPr>
          <p:spPr>
            <a:xfrm>
              <a:off x="11152835" y="4923916"/>
              <a:ext cx="800890" cy="415498"/>
            </a:xfrm>
            <a:prstGeom prst="rect">
              <a:avLst/>
            </a:prstGeom>
            <a:noFill/>
          </p:spPr>
          <p:txBody>
            <a:bodyPr wrap="square" rtlCol="0">
              <a:spAutoFit/>
            </a:bodyPr>
            <a:lstStyle/>
            <a:p>
              <a:pPr algn="ctr" rtl="0"/>
              <a:r>
                <a:rPr lang="pl" sz="1050" b="0" i="0" u="none" baseline="0"/>
                <a:t>48 tygodni benra tx</a:t>
              </a:r>
            </a:p>
          </p:txBody>
        </p:sp>
      </p:grpSp>
      <p:grpSp>
        <p:nvGrpSpPr>
          <p:cNvPr id="64" name="Group 63">
            <a:extLst>
              <a:ext uri="{FF2B5EF4-FFF2-40B4-BE49-F238E27FC236}">
                <a16:creationId xmlns:a16="http://schemas.microsoft.com/office/drawing/2014/main" id="{B0867C19-2954-428B-88C2-D3B047D25E80}"/>
              </a:ext>
            </a:extLst>
          </p:cNvPr>
          <p:cNvGrpSpPr/>
          <p:nvPr/>
        </p:nvGrpSpPr>
        <p:grpSpPr>
          <a:xfrm>
            <a:off x="3357260" y="1941101"/>
            <a:ext cx="4477640" cy="3395785"/>
            <a:chOff x="7439989" y="1945117"/>
            <a:chExt cx="4477640" cy="3395785"/>
          </a:xfrm>
        </p:grpSpPr>
        <p:grpSp>
          <p:nvGrpSpPr>
            <p:cNvPr id="65" name="Group 64">
              <a:extLst>
                <a:ext uri="{FF2B5EF4-FFF2-40B4-BE49-F238E27FC236}">
                  <a16:creationId xmlns:a16="http://schemas.microsoft.com/office/drawing/2014/main" id="{60B8C342-8B3D-4176-BB7F-1AC4EF840761}"/>
                </a:ext>
              </a:extLst>
            </p:cNvPr>
            <p:cNvGrpSpPr/>
            <p:nvPr/>
          </p:nvGrpSpPr>
          <p:grpSpPr>
            <a:xfrm>
              <a:off x="7439989" y="1945117"/>
              <a:ext cx="4477640" cy="3303883"/>
              <a:chOff x="7439989" y="1945117"/>
              <a:chExt cx="4477640" cy="3303883"/>
            </a:xfrm>
          </p:grpSpPr>
          <p:graphicFrame>
            <p:nvGraphicFramePr>
              <p:cNvPr id="86" name="Chart 85">
                <a:extLst>
                  <a:ext uri="{FF2B5EF4-FFF2-40B4-BE49-F238E27FC236}">
                    <a16:creationId xmlns:a16="http://schemas.microsoft.com/office/drawing/2014/main" id="{2FABDBEA-69A7-47F1-A264-4A1292EED02A}"/>
                  </a:ext>
                </a:extLst>
              </p:cNvPr>
              <p:cNvGraphicFramePr/>
              <p:nvPr/>
            </p:nvGraphicFramePr>
            <p:xfrm>
              <a:off x="9459480" y="2400895"/>
              <a:ext cx="2458149" cy="284810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5" name="Chart 74">
                <a:extLst>
                  <a:ext uri="{FF2B5EF4-FFF2-40B4-BE49-F238E27FC236}">
                    <a16:creationId xmlns:a16="http://schemas.microsoft.com/office/drawing/2014/main" id="{36EE91E2-BE6B-4476-9821-13490EB92789}"/>
                  </a:ext>
                </a:extLst>
              </p:cNvPr>
              <p:cNvGraphicFramePr/>
              <p:nvPr>
                <p:extLst>
                  <p:ext uri="{D42A27DB-BD31-4B8C-83A1-F6EECF244321}">
                    <p14:modId xmlns:p14="http://schemas.microsoft.com/office/powerpoint/2010/main" val="2762986942"/>
                  </p:ext>
                </p:extLst>
              </p:nvPr>
            </p:nvGraphicFramePr>
            <p:xfrm>
              <a:off x="7439989" y="2162255"/>
              <a:ext cx="2458148" cy="1794448"/>
            </p:xfrm>
            <a:graphic>
              <a:graphicData uri="http://schemas.openxmlformats.org/drawingml/2006/chart">
                <c:chart xmlns:c="http://schemas.openxmlformats.org/drawingml/2006/chart" xmlns:r="http://schemas.openxmlformats.org/officeDocument/2006/relationships" r:id="rId9"/>
              </a:graphicData>
            </a:graphic>
          </p:graphicFrame>
          <p:sp>
            <p:nvSpPr>
              <p:cNvPr id="85" name="TextBox 84">
                <a:extLst>
                  <a:ext uri="{FF2B5EF4-FFF2-40B4-BE49-F238E27FC236}">
                    <a16:creationId xmlns:a16="http://schemas.microsoft.com/office/drawing/2014/main" id="{514244B7-0C15-40B8-BE7E-6175E266EDD7}"/>
                  </a:ext>
                </a:extLst>
              </p:cNvPr>
              <p:cNvSpPr txBox="1"/>
              <p:nvPr/>
            </p:nvSpPr>
            <p:spPr>
              <a:xfrm>
                <a:off x="9666462" y="1945117"/>
                <a:ext cx="2094549" cy="523220"/>
              </a:xfrm>
              <a:prstGeom prst="rect">
                <a:avLst/>
              </a:prstGeom>
              <a:noFill/>
            </p:spPr>
            <p:txBody>
              <a:bodyPr wrap="square" rtlCol="0">
                <a:spAutoFit/>
              </a:bodyPr>
              <a:lstStyle/>
              <a:p>
                <a:pPr algn="ctr" rtl="0"/>
                <a:r>
                  <a:rPr lang="pl" sz="1400" b="1" i="0" u="none" baseline="0">
                    <a:solidFill>
                      <a:schemeClr val="accent2"/>
                    </a:solidFill>
                  </a:rPr>
                  <a:t>AER,</a:t>
                </a:r>
              </a:p>
              <a:p>
                <a:pPr algn="ctr" rtl="0"/>
                <a:r>
                  <a:rPr lang="pl" sz="1400" b="1" i="0" u="none" baseline="0">
                    <a:solidFill>
                      <a:schemeClr val="accent2"/>
                    </a:solidFill>
                  </a:rPr>
                  <a:t>n=22</a:t>
                </a:r>
              </a:p>
            </p:txBody>
          </p:sp>
        </p:grpSp>
        <p:grpSp>
          <p:nvGrpSpPr>
            <p:cNvPr id="66" name="Group 65">
              <a:extLst>
                <a:ext uri="{FF2B5EF4-FFF2-40B4-BE49-F238E27FC236}">
                  <a16:creationId xmlns:a16="http://schemas.microsoft.com/office/drawing/2014/main" id="{7D25D7F4-ECED-4B47-9E21-3BF494111D6F}"/>
                </a:ext>
              </a:extLst>
            </p:cNvPr>
            <p:cNvGrpSpPr/>
            <p:nvPr/>
          </p:nvGrpSpPr>
          <p:grpSpPr>
            <a:xfrm>
              <a:off x="8608842" y="2090401"/>
              <a:ext cx="617660" cy="552356"/>
              <a:chOff x="9432292" y="1736849"/>
              <a:chExt cx="757417" cy="582087"/>
            </a:xfrm>
          </p:grpSpPr>
          <p:sp>
            <p:nvSpPr>
              <p:cNvPr id="70" name="Rectangle 69">
                <a:extLst>
                  <a:ext uri="{FF2B5EF4-FFF2-40B4-BE49-F238E27FC236}">
                    <a16:creationId xmlns:a16="http://schemas.microsoft.com/office/drawing/2014/main" id="{45AE64F7-41DE-4844-AC70-680DB00AE92B}"/>
                  </a:ext>
                </a:extLst>
              </p:cNvPr>
              <p:cNvSpPr/>
              <p:nvPr/>
            </p:nvSpPr>
            <p:spPr>
              <a:xfrm>
                <a:off x="9432292" y="1831905"/>
                <a:ext cx="757417" cy="46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71" name="Group 70">
                <a:extLst>
                  <a:ext uri="{FF2B5EF4-FFF2-40B4-BE49-F238E27FC236}">
                    <a16:creationId xmlns:a16="http://schemas.microsoft.com/office/drawing/2014/main" id="{8224B7AA-2AB1-4095-8982-086548309668}"/>
                  </a:ext>
                </a:extLst>
              </p:cNvPr>
              <p:cNvGrpSpPr/>
              <p:nvPr/>
            </p:nvGrpSpPr>
            <p:grpSpPr>
              <a:xfrm>
                <a:off x="9541733" y="1736849"/>
                <a:ext cx="583418" cy="582087"/>
                <a:chOff x="8639432" y="1396253"/>
                <a:chExt cx="1509108" cy="928549"/>
              </a:xfrm>
            </p:grpSpPr>
            <p:pic>
              <p:nvPicPr>
                <p:cNvPr id="72" name="Graphic 71">
                  <a:extLst>
                    <a:ext uri="{FF2B5EF4-FFF2-40B4-BE49-F238E27FC236}">
                      <a16:creationId xmlns:a16="http://schemas.microsoft.com/office/drawing/2014/main" id="{B18311B9-E418-4CC6-90AA-BC46C2D522C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27611" y="1632506"/>
                  <a:ext cx="1320929" cy="692296"/>
                </a:xfrm>
                <a:prstGeom prst="rect">
                  <a:avLst/>
                </a:prstGeom>
              </p:spPr>
            </p:pic>
            <p:sp>
              <p:nvSpPr>
                <p:cNvPr id="73" name="Lightning Bolt 72">
                  <a:extLst>
                    <a:ext uri="{FF2B5EF4-FFF2-40B4-BE49-F238E27FC236}">
                      <a16:creationId xmlns:a16="http://schemas.microsoft.com/office/drawing/2014/main" id="{780575D6-6A7F-43AF-957E-DE4FC44603AB}"/>
                    </a:ext>
                  </a:extLst>
                </p:cNvPr>
                <p:cNvSpPr/>
                <p:nvPr/>
              </p:nvSpPr>
              <p:spPr>
                <a:xfrm>
                  <a:off x="8639432" y="1396253"/>
                  <a:ext cx="547329" cy="53936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sp>
          <p:nvSpPr>
            <p:cNvPr id="67" name="TextBox 66">
              <a:extLst>
                <a:ext uri="{FF2B5EF4-FFF2-40B4-BE49-F238E27FC236}">
                  <a16:creationId xmlns:a16="http://schemas.microsoft.com/office/drawing/2014/main" id="{D790E1D3-6CED-482B-8F69-04CF1A8D0A89}"/>
                </a:ext>
              </a:extLst>
            </p:cNvPr>
            <p:cNvSpPr txBox="1"/>
            <p:nvPr/>
          </p:nvSpPr>
          <p:spPr>
            <a:xfrm>
              <a:off x="9823319" y="4925404"/>
              <a:ext cx="665705" cy="415498"/>
            </a:xfrm>
            <a:prstGeom prst="rect">
              <a:avLst/>
            </a:prstGeom>
            <a:noFill/>
          </p:spPr>
          <p:txBody>
            <a:bodyPr wrap="square" rtlCol="0">
              <a:spAutoFit/>
            </a:bodyPr>
            <a:lstStyle/>
            <a:p>
              <a:pPr algn="ctr" rtl="0"/>
              <a:r>
                <a:rPr lang="pl" sz="1050" b="0" i="0" u="none" baseline="0"/>
                <a:t>Przed</a:t>
              </a:r>
              <a:br>
                <a:rPr lang="pl" sz="1050"/>
              </a:br>
              <a:r>
                <a:rPr lang="pl" sz="1050" b="0" i="0" u="none" baseline="0"/>
                <a:t>mepo tx</a:t>
              </a:r>
            </a:p>
          </p:txBody>
        </p:sp>
        <p:sp>
          <p:nvSpPr>
            <p:cNvPr id="68" name="TextBox 67">
              <a:extLst>
                <a:ext uri="{FF2B5EF4-FFF2-40B4-BE49-F238E27FC236}">
                  <a16:creationId xmlns:a16="http://schemas.microsoft.com/office/drawing/2014/main" id="{BA88015B-A09B-4BA4-A193-AC358D13CA57}"/>
                </a:ext>
              </a:extLst>
            </p:cNvPr>
            <p:cNvSpPr txBox="1"/>
            <p:nvPr/>
          </p:nvSpPr>
          <p:spPr>
            <a:xfrm>
              <a:off x="10385581" y="4922591"/>
              <a:ext cx="805341" cy="415498"/>
            </a:xfrm>
            <a:prstGeom prst="rect">
              <a:avLst/>
            </a:prstGeom>
            <a:noFill/>
          </p:spPr>
          <p:txBody>
            <a:bodyPr wrap="square" rtlCol="0">
              <a:spAutoFit/>
            </a:bodyPr>
            <a:lstStyle/>
            <a:p>
              <a:pPr algn="ctr" rtl="0"/>
              <a:r>
                <a:rPr lang="pl" sz="1050" b="0" i="0" u="none" baseline="0"/>
                <a:t>24 tygodnie mepo tx</a:t>
              </a:r>
            </a:p>
          </p:txBody>
        </p:sp>
        <p:sp>
          <p:nvSpPr>
            <p:cNvPr id="69" name="TextBox 68">
              <a:extLst>
                <a:ext uri="{FF2B5EF4-FFF2-40B4-BE49-F238E27FC236}">
                  <a16:creationId xmlns:a16="http://schemas.microsoft.com/office/drawing/2014/main" id="{771123D7-FE7B-49D6-8B84-BB43507ED4BE}"/>
                </a:ext>
              </a:extLst>
            </p:cNvPr>
            <p:cNvSpPr txBox="1"/>
            <p:nvPr/>
          </p:nvSpPr>
          <p:spPr>
            <a:xfrm>
              <a:off x="11089443" y="4923916"/>
              <a:ext cx="800890" cy="415498"/>
            </a:xfrm>
            <a:prstGeom prst="rect">
              <a:avLst/>
            </a:prstGeom>
            <a:noFill/>
          </p:spPr>
          <p:txBody>
            <a:bodyPr wrap="square" rtlCol="0">
              <a:spAutoFit/>
            </a:bodyPr>
            <a:lstStyle/>
            <a:p>
              <a:pPr algn="ctr" rtl="0"/>
              <a:r>
                <a:rPr lang="pl" sz="1050" b="0" i="0" u="none" baseline="0"/>
                <a:t>48 tygodni benra tx</a:t>
              </a:r>
            </a:p>
          </p:txBody>
        </p:sp>
      </p:grpSp>
      <p:grpSp>
        <p:nvGrpSpPr>
          <p:cNvPr id="22" name="Group 21">
            <a:extLst>
              <a:ext uri="{FF2B5EF4-FFF2-40B4-BE49-F238E27FC236}">
                <a16:creationId xmlns:a16="http://schemas.microsoft.com/office/drawing/2014/main" id="{0E302C1B-1AD3-4CF3-A46B-65535755B0E5}"/>
              </a:ext>
            </a:extLst>
          </p:cNvPr>
          <p:cNvGrpSpPr/>
          <p:nvPr/>
        </p:nvGrpSpPr>
        <p:grpSpPr>
          <a:xfrm>
            <a:off x="8785787" y="2013110"/>
            <a:ext cx="630659" cy="572506"/>
            <a:chOff x="10223407" y="1629538"/>
            <a:chExt cx="630659" cy="572506"/>
          </a:xfrm>
        </p:grpSpPr>
        <p:pic>
          <p:nvPicPr>
            <p:cNvPr id="88" name="Graphic 87" descr="Medicine">
              <a:extLst>
                <a:ext uri="{FF2B5EF4-FFF2-40B4-BE49-F238E27FC236}">
                  <a16:creationId xmlns:a16="http://schemas.microsoft.com/office/drawing/2014/main" id="{2B9739A8-01F0-4ADC-B0C5-FB2D3C88F5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23407" y="1629538"/>
              <a:ext cx="630659" cy="572506"/>
            </a:xfrm>
            <a:prstGeom prst="rect">
              <a:avLst/>
            </a:prstGeom>
          </p:spPr>
        </p:pic>
        <p:sp>
          <p:nvSpPr>
            <p:cNvPr id="89" name="TextBox 88">
              <a:extLst>
                <a:ext uri="{FF2B5EF4-FFF2-40B4-BE49-F238E27FC236}">
                  <a16:creationId xmlns:a16="http://schemas.microsoft.com/office/drawing/2014/main" id="{E9CA998C-8B0E-4CDC-8B76-558C8B8C991E}"/>
                </a:ext>
              </a:extLst>
            </p:cNvPr>
            <p:cNvSpPr txBox="1"/>
            <p:nvPr/>
          </p:nvSpPr>
          <p:spPr>
            <a:xfrm>
              <a:off x="10338912" y="1810325"/>
              <a:ext cx="434322" cy="338554"/>
            </a:xfrm>
            <a:prstGeom prst="rect">
              <a:avLst/>
            </a:prstGeom>
            <a:noFill/>
          </p:spPr>
          <p:txBody>
            <a:bodyPr wrap="square" rtlCol="0">
              <a:spAutoFit/>
            </a:bodyPr>
            <a:lstStyle/>
            <a:p>
              <a:pPr algn="l" rtl="0"/>
              <a:r>
                <a:rPr lang="pl" sz="800" b="0" i="0" u="none" baseline="0">
                  <a:solidFill>
                    <a:schemeClr val="bg1"/>
                  </a:solidFill>
                </a:rPr>
                <a:t>OCS</a:t>
              </a:r>
            </a:p>
          </p:txBody>
        </p:sp>
      </p:grpSp>
      <p:sp>
        <p:nvSpPr>
          <p:cNvPr id="37" name="Rectangle 36">
            <a:extLst>
              <a:ext uri="{FF2B5EF4-FFF2-40B4-BE49-F238E27FC236}">
                <a16:creationId xmlns:a16="http://schemas.microsoft.com/office/drawing/2014/main" id="{9CBE0DF2-BDDF-46BE-A38C-DDCDC729FF8E}"/>
              </a:ext>
            </a:extLst>
          </p:cNvPr>
          <p:cNvSpPr/>
          <p:nvPr/>
        </p:nvSpPr>
        <p:spPr>
          <a:xfrm>
            <a:off x="6665214" y="2463367"/>
            <a:ext cx="742511" cy="276999"/>
          </a:xfrm>
          <a:prstGeom prst="rect">
            <a:avLst/>
          </a:prstGeom>
        </p:spPr>
        <p:txBody>
          <a:bodyPr wrap="none">
            <a:spAutoFit/>
          </a:bodyPr>
          <a:lstStyle/>
          <a:p>
            <a:pPr algn="l" rtl="0"/>
            <a:r>
              <a:rPr lang="pl" sz="1200" b="0" i="0" u="none" baseline="0"/>
              <a:t>p&lt;0,001</a:t>
            </a:r>
          </a:p>
        </p:txBody>
      </p:sp>
      <p:cxnSp>
        <p:nvCxnSpPr>
          <p:cNvPr id="74" name="Connector: Elbow 73">
            <a:extLst>
              <a:ext uri="{FF2B5EF4-FFF2-40B4-BE49-F238E27FC236}">
                <a16:creationId xmlns:a16="http://schemas.microsoft.com/office/drawing/2014/main" id="{59F6E5D2-2981-475F-A4D6-7E982AC1CD71}"/>
              </a:ext>
            </a:extLst>
          </p:cNvPr>
          <p:cNvCxnSpPr>
            <a:cxnSpLocks/>
          </p:cNvCxnSpPr>
          <p:nvPr/>
        </p:nvCxnSpPr>
        <p:spPr>
          <a:xfrm rot="16200000" flipH="1">
            <a:off x="10674253" y="3502446"/>
            <a:ext cx="1064644" cy="600681"/>
          </a:xfrm>
          <a:prstGeom prst="bentConnector3">
            <a:avLst>
              <a:gd name="adj1" fmla="val -20679"/>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8D41C72-6618-40A5-B9A2-F40F16CD2080}"/>
              </a:ext>
            </a:extLst>
          </p:cNvPr>
          <p:cNvSpPr/>
          <p:nvPr/>
        </p:nvSpPr>
        <p:spPr>
          <a:xfrm>
            <a:off x="10853483" y="2775181"/>
            <a:ext cx="742511" cy="276999"/>
          </a:xfrm>
          <a:prstGeom prst="rect">
            <a:avLst/>
          </a:prstGeom>
        </p:spPr>
        <p:txBody>
          <a:bodyPr wrap="square">
            <a:spAutoFit/>
          </a:bodyPr>
          <a:lstStyle/>
          <a:p>
            <a:pPr algn="l" rtl="0"/>
            <a:r>
              <a:rPr lang="pl" sz="1200" b="0" i="0" u="none" baseline="0"/>
              <a:t>p=0,002</a:t>
            </a:r>
          </a:p>
        </p:txBody>
      </p:sp>
      <p:pic>
        <p:nvPicPr>
          <p:cNvPr id="55" name="Picture 2" descr="UK flag">
            <a:extLst>
              <a:ext uri="{FF2B5EF4-FFF2-40B4-BE49-F238E27FC236}">
                <a16:creationId xmlns:a16="http://schemas.microsoft.com/office/drawing/2014/main" id="{69579BC5-6EFE-4591-9E8B-5CAD6A23124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56" name="Picture 55" descr="A picture containing lamp, knife, light&#10;&#10;Description automatically generated">
            <a:extLst>
              <a:ext uri="{FF2B5EF4-FFF2-40B4-BE49-F238E27FC236}">
                <a16:creationId xmlns:a16="http://schemas.microsoft.com/office/drawing/2014/main" id="{9B55AC53-6B54-4979-A8EF-E611B7DEC1E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9220" name="Rectangle 2"/>
          <p:cNvSpPr>
            <a:spLocks noGrp="1" noChangeArrowheads="1"/>
          </p:cNvSpPr>
          <p:nvPr>
            <p:ph type="title"/>
          </p:nvPr>
        </p:nvSpPr>
        <p:spPr>
          <a:xfrm>
            <a:off x="1140823" y="228602"/>
            <a:ext cx="9631966" cy="800099"/>
          </a:xfrm>
        </p:spPr>
        <p:txBody>
          <a:bodyPr>
            <a:normAutofit fontScale="90000"/>
          </a:bodyPr>
          <a:lstStyle/>
          <a:p>
            <a:pPr algn="l" rtl="0"/>
            <a:r>
              <a:rPr lang="pl" b="1" i="0" u="none" baseline="0"/>
              <a:t>Lepsze wyniki leczenia przy stosowaniu benralizumabu 1 rok po suboptymalnej odpowiedzi na mepolizumab</a:t>
            </a:r>
          </a:p>
        </p:txBody>
      </p:sp>
      <p:sp>
        <p:nvSpPr>
          <p:cNvPr id="51" name="TextBox 50">
            <a:extLst>
              <a:ext uri="{FF2B5EF4-FFF2-40B4-BE49-F238E27FC236}">
                <a16:creationId xmlns:a16="http://schemas.microsoft.com/office/drawing/2014/main" id="{5627C13F-D6FC-4769-A792-7890DFF459E9}"/>
              </a:ext>
            </a:extLst>
          </p:cNvPr>
          <p:cNvSpPr txBox="1"/>
          <p:nvPr/>
        </p:nvSpPr>
        <p:spPr>
          <a:xfrm>
            <a:off x="10801681" y="1106135"/>
            <a:ext cx="1390650" cy="27699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a:ln>
                  <a:noFill/>
                </a:ln>
                <a:solidFill>
                  <a:srgbClr val="7F134C"/>
                </a:solidFill>
                <a:effectLst/>
                <a:uLnTx/>
                <a:uFillTx/>
                <a:latin typeface="Arial" panose="020B0604020202020204"/>
                <a:ea typeface="+mn-ea"/>
                <a:cs typeface="+mn-cs"/>
              </a:rPr>
              <a:t>AER/OCS</a:t>
            </a:r>
          </a:p>
        </p:txBody>
      </p:sp>
      <p:pic>
        <p:nvPicPr>
          <p:cNvPr id="54" name="Picture 53" descr="home_icon.png">
            <a:hlinkClick r:id="rId16" action="ppaction://hlinksldjump"/>
            <a:extLst>
              <a:ext uri="{FF2B5EF4-FFF2-40B4-BE49-F238E27FC236}">
                <a16:creationId xmlns:a16="http://schemas.microsoft.com/office/drawing/2014/main" id="{37DE05A7-E66E-4F6D-8AB9-9B0D7592F751}"/>
              </a:ext>
            </a:extLst>
          </p:cNvPr>
          <p:cNvPicPr>
            <a:picLocks noChangeAspect="1"/>
          </p:cNvPicPr>
          <p:nvPr/>
        </p:nvPicPr>
        <p:blipFill>
          <a:blip r:embed="rId17"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cxnSp>
        <p:nvCxnSpPr>
          <p:cNvPr id="24" name="Connector: Elbow 23">
            <a:extLst>
              <a:ext uri="{FF2B5EF4-FFF2-40B4-BE49-F238E27FC236}">
                <a16:creationId xmlns:a16="http://schemas.microsoft.com/office/drawing/2014/main" id="{1A7F11BA-4B74-4624-8A57-D08008028315}"/>
              </a:ext>
            </a:extLst>
          </p:cNvPr>
          <p:cNvCxnSpPr>
            <a:cxnSpLocks/>
          </p:cNvCxnSpPr>
          <p:nvPr/>
        </p:nvCxnSpPr>
        <p:spPr>
          <a:xfrm rot="16200000" flipH="1">
            <a:off x="6361832" y="3326689"/>
            <a:ext cx="1291316" cy="636602"/>
          </a:xfrm>
          <a:prstGeom prst="bentConnector3">
            <a:avLst>
              <a:gd name="adj1" fmla="val -18016"/>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8E89EA1-5271-445A-A45B-937F008C2ED6}"/>
              </a:ext>
            </a:extLst>
          </p:cNvPr>
          <p:cNvSpPr txBox="1"/>
          <p:nvPr/>
        </p:nvSpPr>
        <p:spPr>
          <a:xfrm>
            <a:off x="646315" y="2830951"/>
            <a:ext cx="3235250" cy="2181110"/>
          </a:xfrm>
          <a:prstGeom prst="rect">
            <a:avLst/>
          </a:prstGeom>
          <a:noFill/>
        </p:spPr>
        <p:txBody>
          <a:bodyPr wrap="square">
            <a:spAutoFit/>
          </a:bodyPr>
          <a:lstStyle/>
          <a:p>
            <a:pPr marL="182880" indent="-182880" algn="l" defTabSz="1079734" rtl="0">
              <a:buFont typeface="Arial" panose="020B0604020202020204" pitchFamily="34" charset="0"/>
              <a:buChar char="•"/>
              <a:defRPr/>
            </a:pPr>
            <a:r>
              <a:rPr lang="pl" sz="1200" b="0" i="0" u="none" baseline="0" dirty="0"/>
              <a:t>Pacjenci z SEA: N=22</a:t>
            </a:r>
          </a:p>
          <a:p>
            <a:pPr marL="182880" indent="-182880" algn="l" defTabSz="1079734" rtl="0">
              <a:spcBef>
                <a:spcPts val="200"/>
              </a:spcBef>
              <a:buFont typeface="Arial" panose="020B0604020202020204" pitchFamily="34" charset="0"/>
              <a:buChar char="•"/>
              <a:defRPr/>
            </a:pPr>
            <a:r>
              <a:rPr lang="pl" sz="1200" b="0" i="0" u="none" baseline="0" dirty="0"/>
              <a:t>Wiek: 53 </a:t>
            </a:r>
            <a:r>
              <a:rPr lang="pl"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±9,6 roku</a:t>
            </a:r>
            <a:endParaRPr lang="pl" sz="1200" dirty="0">
              <a:cs typeface="Arial" panose="020B0604020202020204" pitchFamily="34" charset="0"/>
            </a:endParaRPr>
          </a:p>
          <a:p>
            <a:pPr marL="182880" indent="-182880" algn="l" defTabSz="1079734" rtl="0">
              <a:spcBef>
                <a:spcPts val="200"/>
              </a:spcBef>
              <a:buFont typeface="Arial" panose="020B0604020202020204" pitchFamily="34" charset="0"/>
              <a:buChar char="•"/>
              <a:defRPr/>
            </a:pPr>
            <a:r>
              <a:rPr lang="pl" sz="1200" b="1" i="0" u="none" baseline="0" dirty="0"/>
              <a:t>bEOS</a:t>
            </a:r>
            <a:r>
              <a:rPr lang="pl" sz="1200" b="0" i="0" u="none" baseline="0" dirty="0"/>
              <a:t>, </a:t>
            </a:r>
            <a:r>
              <a:rPr lang="pl"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≥300 komórek/μl po 1 roku</a:t>
            </a:r>
          </a:p>
          <a:p>
            <a:pPr lvl="0" algn="l" defTabSz="860382" rtl="0">
              <a:lnSpc>
                <a:spcPct val="90000"/>
              </a:lnSpc>
              <a:defRPr/>
            </a:pPr>
            <a:r>
              <a:rPr lang="pl"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przed mepolizumabem</a:t>
            </a:r>
          </a:p>
          <a:p>
            <a:pPr marL="182880" lvl="0" indent="-182880" algn="l" defTabSz="860382" rtl="0">
              <a:lnSpc>
                <a:spcPct val="90000"/>
              </a:lnSpc>
              <a:spcBef>
                <a:spcPts val="200"/>
              </a:spcBef>
              <a:buFont typeface="Arial" panose="020B0604020202020204" pitchFamily="34" charset="0"/>
              <a:buChar char="•"/>
              <a:defRPr/>
            </a:pPr>
            <a:r>
              <a:rPr lang="pl" sz="1200" b="0" i="0" u="none" baseline="0" dirty="0"/>
              <a:t>Leczeni mepolizumabem przez</a:t>
            </a:r>
            <a:br>
              <a:rPr lang="pl" sz="1200" dirty="0"/>
            </a:br>
            <a:r>
              <a:rPr lang="pl" sz="1200" b="0" i="0" u="none" baseline="0" dirty="0"/>
              <a:t>1 rok bez uzyskania: </a:t>
            </a:r>
          </a:p>
          <a:p>
            <a:pPr marL="365760" lvl="1" indent="-182880" algn="l" defTabSz="860382" rtl="0">
              <a:lnSpc>
                <a:spcPct val="90000"/>
              </a:lnSpc>
              <a:spcBef>
                <a:spcPts val="200"/>
              </a:spcBef>
              <a:buFont typeface="Arial" panose="020B0604020202020204" pitchFamily="34" charset="0"/>
              <a:buChar char="─"/>
              <a:defRPr/>
            </a:pPr>
            <a:r>
              <a:rPr lang="pl" sz="1200" b="0" i="0" u="none" baseline="0" dirty="0"/>
              <a:t> ≥50% zmniejszenia dawki OCS </a:t>
            </a:r>
            <a:r>
              <a:rPr lang="pl" sz="1200" b="0" i="1" u="none" baseline="0" dirty="0"/>
              <a:t>lub</a:t>
            </a:r>
          </a:p>
          <a:p>
            <a:pPr marL="365760" lvl="1" indent="-182880" algn="l" defTabSz="860382" rtl="0">
              <a:lnSpc>
                <a:spcPct val="90000"/>
              </a:lnSpc>
              <a:spcBef>
                <a:spcPts val="200"/>
              </a:spcBef>
              <a:buFont typeface="Arial" panose="020B0604020202020204" pitchFamily="34" charset="0"/>
              <a:buChar char="─"/>
              <a:defRPr/>
            </a:pPr>
            <a:r>
              <a:rPr lang="pl" sz="1200" b="0" i="0" u="none" baseline="0" dirty="0"/>
              <a:t> ≥50% zmniejszenia AER </a:t>
            </a:r>
            <a:r>
              <a:rPr lang="pl" sz="1200" b="0" i="1" u="none" baseline="0" dirty="0"/>
              <a:t>lub</a:t>
            </a:r>
          </a:p>
          <a:p>
            <a:pPr marL="365760" lvl="1" indent="-182880" algn="l" defTabSz="860382" rtl="0">
              <a:lnSpc>
                <a:spcPct val="90000"/>
              </a:lnSpc>
              <a:spcBef>
                <a:spcPts val="200"/>
              </a:spcBef>
              <a:buFont typeface="Arial" panose="020B0604020202020204" pitchFamily="34" charset="0"/>
              <a:buChar char="─"/>
              <a:defRPr/>
            </a:pPr>
            <a:r>
              <a:rPr lang="pl" sz="1200" b="0" i="0" u="none" baseline="0" dirty="0"/>
              <a:t>Wymagali ≥7,5 mg </a:t>
            </a:r>
            <a:br>
              <a:rPr lang="pl" sz="1200" dirty="0"/>
            </a:br>
            <a:r>
              <a:rPr lang="pl" sz="1200" b="0" i="0" u="none" baseline="0" dirty="0"/>
              <a:t>prednizolonu/dobę</a:t>
            </a:r>
            <a:endParaRPr lang="pl" sz="1200" dirty="0"/>
          </a:p>
          <a:p>
            <a:pPr indent="-137160" algn="l" defTabSz="860382" rtl="0">
              <a:lnSpc>
                <a:spcPct val="90000"/>
              </a:lnSpc>
              <a:spcBef>
                <a:spcPts val="400"/>
              </a:spcBef>
              <a:buFont typeface="Arial" panose="020B0604020202020204" pitchFamily="34" charset="0"/>
              <a:buChar char="•"/>
              <a:defRPr/>
            </a:pPr>
            <a:endParaRPr lang="pl" sz="1200" i="0" u="none" strike="noStrike" baseline="0" dirty="0"/>
          </a:p>
        </p:txBody>
      </p:sp>
      <p:sp>
        <p:nvSpPr>
          <p:cNvPr id="58" name="Rectangle: Diagonal Corners Rounded 57">
            <a:extLst>
              <a:ext uri="{FF2B5EF4-FFF2-40B4-BE49-F238E27FC236}">
                <a16:creationId xmlns:a16="http://schemas.microsoft.com/office/drawing/2014/main" id="{05580BFC-E216-4402-9B92-49F69286937B}"/>
              </a:ext>
            </a:extLst>
          </p:cNvPr>
          <p:cNvSpPr/>
          <p:nvPr/>
        </p:nvSpPr>
        <p:spPr>
          <a:xfrm>
            <a:off x="601137" y="2514269"/>
            <a:ext cx="2850883" cy="316682"/>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400" b="1" i="0" u="none" baseline="0">
                <a:solidFill>
                  <a:schemeClr val="accent2"/>
                </a:solidFill>
              </a:rPr>
              <a:t>Analiza retrospektywna: </a:t>
            </a:r>
          </a:p>
        </p:txBody>
      </p:sp>
      <p:sp>
        <p:nvSpPr>
          <p:cNvPr id="47" name="TextBox 46">
            <a:extLst>
              <a:ext uri="{FF2B5EF4-FFF2-40B4-BE49-F238E27FC236}">
                <a16:creationId xmlns:a16="http://schemas.microsoft.com/office/drawing/2014/main" id="{0967CBD1-5F1A-4726-841C-921966796BC7}"/>
              </a:ext>
            </a:extLst>
          </p:cNvPr>
          <p:cNvSpPr txBox="1"/>
          <p:nvPr/>
        </p:nvSpPr>
        <p:spPr>
          <a:xfrm>
            <a:off x="457201" y="6114766"/>
            <a:ext cx="11382374" cy="246221"/>
          </a:xfrm>
          <a:prstGeom prst="rect">
            <a:avLst/>
          </a:prstGeom>
          <a:noFill/>
        </p:spPr>
        <p:txBody>
          <a:bodyPr wrap="square">
            <a:spAutoFit/>
          </a:bodyPr>
          <a:lstStyle/>
          <a:p>
            <a:pPr algn="l" rtl="0"/>
            <a:r>
              <a:rPr lang="pl" sz="1000" b="0" i="0" u="none" baseline="0" dirty="0"/>
              <a:t>Uwaga: </a:t>
            </a:r>
            <a:r>
              <a:rPr lang="pl" sz="1000" b="1" i="0" u="none" baseline="0" dirty="0">
                <a:solidFill>
                  <a:srgbClr val="000000"/>
                </a:solidFill>
              </a:rPr>
              <a:t>są to dane obserwacyjne. Skuteczność i bezpieczeństwo stosowania benralizumabu nie zostały ocenione w bezpośrednich badaniach porównawczych z mepolizumabem. </a:t>
            </a:r>
            <a:endParaRPr lang="pl" sz="1000" dirty="0"/>
          </a:p>
        </p:txBody>
      </p:sp>
    </p:spTree>
    <p:custDataLst>
      <p:tags r:id="rId1"/>
    </p:custDataLst>
    <p:extLst>
      <p:ext uri="{BB962C8B-B14F-4D97-AF65-F5344CB8AC3E}">
        <p14:creationId xmlns:p14="http://schemas.microsoft.com/office/powerpoint/2010/main" val="211588844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E01E95B2-F06C-41BE-9895-84DABB6181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866844"/>
            <a:ext cx="3512864" cy="3679383"/>
          </a:xfrm>
          <a:prstGeom prst="rect">
            <a:avLst/>
          </a:prstGeom>
        </p:spPr>
      </p:pic>
      <p:sp>
        <p:nvSpPr>
          <p:cNvPr id="42" name="TextBox 41">
            <a:extLst>
              <a:ext uri="{FF2B5EF4-FFF2-40B4-BE49-F238E27FC236}">
                <a16:creationId xmlns:a16="http://schemas.microsoft.com/office/drawing/2014/main" id="{E9E48200-81A4-43F5-8EC5-871BB7720D95}"/>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Text Placeholder 13">
            <a:extLst>
              <a:ext uri="{FF2B5EF4-FFF2-40B4-BE49-F238E27FC236}">
                <a16:creationId xmlns:a16="http://schemas.microsoft.com/office/drawing/2014/main" id="{CA9E485C-E183-439A-86D7-9555E0A48953}"/>
              </a:ext>
            </a:extLst>
          </p:cNvPr>
          <p:cNvSpPr>
            <a:spLocks noGrp="1"/>
          </p:cNvSpPr>
          <p:nvPr>
            <p:ph type="body" sz="quarter" idx="13"/>
          </p:nvPr>
        </p:nvSpPr>
        <p:spPr>
          <a:xfrm>
            <a:off x="457200" y="5852160"/>
            <a:ext cx="10267950" cy="1005840"/>
          </a:xfrm>
        </p:spPr>
        <p:txBody>
          <a:bodyPr/>
          <a:lstStyle/>
          <a:p>
            <a:pPr algn="l" rtl="0"/>
            <a:r>
              <a:rPr lang="pl" b="0" i="0" u="none" baseline="30000" dirty="0">
                <a:solidFill>
                  <a:schemeClr val="dk1"/>
                </a:solidFill>
              </a:rPr>
              <a:t>a</a:t>
            </a:r>
            <a:r>
              <a:rPr lang="pl" b="0" i="0" u="none" baseline="0" dirty="0">
                <a:solidFill>
                  <a:schemeClr val="dk1"/>
                </a:solidFill>
              </a:rPr>
              <a:t>Mediana dawki prednizolonu u pacjentów stosujących mOCS (mg/dobę). </a:t>
            </a:r>
          </a:p>
          <a:p>
            <a:pPr algn="l" rtl="0"/>
            <a:r>
              <a:rPr lang="pl" b="0" i="0" u="none" baseline="0" dirty="0"/>
              <a:t>ACQ-6 = 6-punktowy kwestionariusz kontroli astmy; AER = częstość występowania zaostrzeń w skali roku; bEOS = poziom eozynofilów we krwi; ICS = kortykosteroidy wziewne; IQR = rozstęp międzykwartylowy; LABA = długo działający mimetyk </a:t>
            </a:r>
            <a:r>
              <a:rPr lang="pl"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beta</a:t>
            </a:r>
            <a:r>
              <a:rPr lang="pl" b="0" i="0" u="none" baseline="-250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a:t>
            </a:r>
            <a:r>
              <a:rPr lang="pl" b="0" i="0" u="none" baseline="0" dirty="0"/>
              <a:t>; mOCS = leczenie podtrzymujące kortykosteroidami doustnymi; SEA = ciężka astma eozynofilowa.</a:t>
            </a:r>
          </a:p>
          <a:p>
            <a:pPr algn="l" rtl="0"/>
            <a:r>
              <a:rPr lang="pl" b="0" i="0" u="none" baseline="0" dirty="0"/>
              <a:t>Kavanagh J et al. </a:t>
            </a:r>
            <a:r>
              <a:rPr lang="pl" b="0" i="1" u="none" baseline="0" dirty="0"/>
              <a:t>Thorax. </a:t>
            </a:r>
            <a:r>
              <a:rPr lang="pl" b="0" i="0" u="none" baseline="0" dirty="0"/>
              <a:t>2019;74:A1-A262. </a:t>
            </a:r>
          </a:p>
        </p:txBody>
      </p:sp>
      <p:graphicFrame>
        <p:nvGraphicFramePr>
          <p:cNvPr id="4" name="Table 3">
            <a:extLst>
              <a:ext uri="{FF2B5EF4-FFF2-40B4-BE49-F238E27FC236}">
                <a16:creationId xmlns:a16="http://schemas.microsoft.com/office/drawing/2014/main" id="{91535945-80EE-468A-9961-6501B595F126}"/>
              </a:ext>
            </a:extLst>
          </p:cNvPr>
          <p:cNvGraphicFramePr>
            <a:graphicFrameLocks noGrp="1"/>
          </p:cNvGraphicFramePr>
          <p:nvPr/>
        </p:nvGraphicFramePr>
        <p:xfrm>
          <a:off x="6118568" y="2635601"/>
          <a:ext cx="4193831" cy="2609665"/>
        </p:xfrm>
        <a:graphic>
          <a:graphicData uri="http://schemas.openxmlformats.org/drawingml/2006/table">
            <a:tbl>
              <a:tblPr firstRow="1" bandRow="1">
                <a:tableStyleId>{5C22544A-7EE6-4342-B048-85BDC9FD1C3A}</a:tableStyleId>
              </a:tblPr>
              <a:tblGrid>
                <a:gridCol w="2134651">
                  <a:extLst>
                    <a:ext uri="{9D8B030D-6E8A-4147-A177-3AD203B41FA5}">
                      <a16:colId xmlns:a16="http://schemas.microsoft.com/office/drawing/2014/main" val="2509643039"/>
                    </a:ext>
                  </a:extLst>
                </a:gridCol>
                <a:gridCol w="2059180">
                  <a:extLst>
                    <a:ext uri="{9D8B030D-6E8A-4147-A177-3AD203B41FA5}">
                      <a16:colId xmlns:a16="http://schemas.microsoft.com/office/drawing/2014/main" val="1361986886"/>
                    </a:ext>
                  </a:extLst>
                </a:gridCol>
              </a:tblGrid>
              <a:tr h="6517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400" b="0" i="0" u="none" kern="1200" baseline="0">
                          <a:solidFill>
                            <a:schemeClr val="tx1"/>
                          </a:solidFill>
                          <a:effectLst/>
                          <a:latin typeface="+mn-lt"/>
                          <a:ea typeface="+mn-ea"/>
                          <a:cs typeface="+mn-cs"/>
                        </a:rPr>
                        <a:t>100 (100-300)</a:t>
                      </a:r>
                      <a:r>
                        <a:rPr lang="pl" sz="1400" b="0" i="0" u="none" baseline="0">
                          <a:solidFill>
                            <a:schemeClr val="tx1"/>
                          </a:solidFill>
                        </a:rPr>
                        <a:t> komórek/μl</a:t>
                      </a:r>
                      <a:endParaRPr lang="pl" sz="14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400" b="0" i="0" u="none" kern="1200" baseline="0">
                          <a:solidFill>
                            <a:schemeClr val="tx1"/>
                          </a:solidFill>
                          <a:effectLst/>
                          <a:latin typeface="+mn-lt"/>
                          <a:ea typeface="+mn-ea"/>
                          <a:cs typeface="+mn-cs"/>
                        </a:rPr>
                        <a:t>0,0 (0,-0,0)</a:t>
                      </a:r>
                      <a:r>
                        <a:rPr lang="pl" sz="1400" b="0" i="0" u="none" baseline="0">
                          <a:solidFill>
                            <a:schemeClr val="tx1"/>
                          </a:solidFill>
                        </a:rPr>
                        <a:t> komórek/μl</a:t>
                      </a:r>
                      <a:br>
                        <a:rPr lang="pl" sz="1400" b="0" kern="1200">
                          <a:solidFill>
                            <a:schemeClr val="tx1"/>
                          </a:solidFill>
                          <a:effectLst/>
                          <a:latin typeface="+mn-lt"/>
                          <a:ea typeface="+mn-ea"/>
                          <a:cs typeface="+mn-cs"/>
                        </a:rPr>
                      </a:br>
                      <a:r>
                        <a:rPr lang="pl" sz="1400" b="0" i="0" u="none" kern="1200" baseline="0">
                          <a:solidFill>
                            <a:schemeClr val="tx1"/>
                          </a:solidFill>
                          <a:effectLst/>
                          <a:latin typeface="+mn-lt"/>
                          <a:ea typeface="+mn-ea"/>
                          <a:cs typeface="+mn-cs"/>
                        </a:rPr>
                        <a:t>(p=0,023)</a:t>
                      </a:r>
                      <a:endParaRPr lang="pl" sz="1400" b="0" dirty="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8583475"/>
                  </a:ext>
                </a:extLst>
              </a:tr>
              <a:tr h="615491">
                <a:tc>
                  <a:txBody>
                    <a:bodyPr/>
                    <a:lstStyle/>
                    <a:p>
                      <a:pPr algn="ctr" rtl="0"/>
                      <a:r>
                        <a:rPr lang="pl" sz="1400" b="0" i="0" u="none" kern="1200" baseline="0">
                          <a:solidFill>
                            <a:schemeClr val="dk1"/>
                          </a:solidFill>
                          <a:effectLst/>
                          <a:latin typeface="+mn-lt"/>
                          <a:ea typeface="+mn-ea"/>
                          <a:cs typeface="+mn-cs"/>
                        </a:rPr>
                        <a:t>4 (3-6) </a:t>
                      </a:r>
                      <a:endParaRPr lang="pl"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l" sz="1400" b="0" i="0" u="none" kern="1200" baseline="0">
                          <a:solidFill>
                            <a:schemeClr val="dk1"/>
                          </a:solidFill>
                          <a:effectLst/>
                          <a:latin typeface="+mn-lt"/>
                          <a:ea typeface="+mn-ea"/>
                          <a:cs typeface="+mn-cs"/>
                        </a:rPr>
                        <a:t>1 (0-2) </a:t>
                      </a:r>
                      <a:br>
                        <a:rPr lang="pl" sz="1400" b="0" kern="1200">
                          <a:solidFill>
                            <a:schemeClr val="dk1"/>
                          </a:solidFill>
                          <a:effectLst/>
                          <a:latin typeface="+mn-lt"/>
                          <a:ea typeface="+mn-ea"/>
                          <a:cs typeface="+mn-cs"/>
                        </a:rPr>
                      </a:br>
                      <a:r>
                        <a:rPr lang="pl" sz="1400" b="0" i="0" u="none" kern="1200" baseline="0">
                          <a:solidFill>
                            <a:schemeClr val="dk1"/>
                          </a:solidFill>
                          <a:effectLst/>
                          <a:latin typeface="+mn-lt"/>
                          <a:ea typeface="+mn-ea"/>
                          <a:cs typeface="+mn-cs"/>
                        </a:rPr>
                        <a:t>(p&lt;0,01)</a:t>
                      </a:r>
                      <a:endParaRPr lang="pl" sz="14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692745"/>
                  </a:ext>
                </a:extLst>
              </a:tr>
              <a:tr h="677510">
                <a:tc>
                  <a:txBody>
                    <a:bodyPr/>
                    <a:lstStyle/>
                    <a:p>
                      <a:pPr algn="ctr" rtl="0"/>
                      <a:r>
                        <a:rPr lang="pl" sz="1400" b="0" i="0" u="none" kern="1200" baseline="0">
                          <a:solidFill>
                            <a:schemeClr val="dk1"/>
                          </a:solidFill>
                          <a:effectLst/>
                          <a:latin typeface="+mn-lt"/>
                          <a:ea typeface="+mn-ea"/>
                          <a:cs typeface="+mn-cs"/>
                        </a:rPr>
                        <a:t>10 (5-15) mg/dobę</a:t>
                      </a:r>
                      <a:endParaRPr lang="pl"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gn="ctr" rtl="0"/>
                      <a:r>
                        <a:rPr lang="pl" sz="1400" b="0" i="0" u="none" kern="1200" baseline="0">
                          <a:solidFill>
                            <a:schemeClr val="dk1"/>
                          </a:solidFill>
                          <a:effectLst/>
                          <a:latin typeface="+mn-lt"/>
                          <a:ea typeface="+mn-ea"/>
                          <a:cs typeface="+mn-cs"/>
                        </a:rPr>
                        <a:t>0 (0-5) mg/dobę</a:t>
                      </a:r>
                      <a:br>
                        <a:rPr lang="pl" sz="1400" b="0" kern="1200">
                          <a:solidFill>
                            <a:schemeClr val="dk1"/>
                          </a:solidFill>
                          <a:effectLst/>
                          <a:latin typeface="+mn-lt"/>
                          <a:ea typeface="+mn-ea"/>
                          <a:cs typeface="+mn-cs"/>
                        </a:rPr>
                      </a:br>
                      <a:r>
                        <a:rPr lang="pl" sz="1400" b="0" i="0" u="none" kern="1200" baseline="0">
                          <a:solidFill>
                            <a:schemeClr val="dk1"/>
                          </a:solidFill>
                          <a:effectLst/>
                          <a:latin typeface="+mn-lt"/>
                          <a:ea typeface="+mn-ea"/>
                          <a:cs typeface="+mn-cs"/>
                        </a:rPr>
                        <a:t>(p&lt;0,001)</a:t>
                      </a:r>
                      <a:endParaRPr lang="pl" sz="14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5791773"/>
                  </a:ext>
                </a:extLst>
              </a:tr>
              <a:tr h="664962">
                <a:tc>
                  <a:txBody>
                    <a:bodyPr/>
                    <a:lstStyle/>
                    <a:p>
                      <a:pPr algn="ctr" rtl="0"/>
                      <a:r>
                        <a:rPr lang="pl" sz="1400" b="0" i="0" u="none" kern="1200" baseline="0">
                          <a:solidFill>
                            <a:schemeClr val="dk1"/>
                          </a:solidFill>
                          <a:effectLst/>
                          <a:latin typeface="+mn-lt"/>
                          <a:ea typeface="+mn-ea"/>
                          <a:cs typeface="+mn-cs"/>
                        </a:rPr>
                        <a:t>3,20 ± 1,45 </a:t>
                      </a:r>
                      <a:endParaRPr lang="pl"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l" sz="1400" b="0" i="0" u="none" kern="1200" baseline="0">
                          <a:solidFill>
                            <a:schemeClr val="dk1"/>
                          </a:solidFill>
                          <a:effectLst/>
                          <a:latin typeface="+mn-lt"/>
                          <a:ea typeface="+mn-ea"/>
                          <a:cs typeface="+mn-cs"/>
                        </a:rPr>
                        <a:t>2,30 ± 1,31 </a:t>
                      </a:r>
                      <a:br>
                        <a:rPr lang="pl" sz="1400" kern="1200">
                          <a:solidFill>
                            <a:schemeClr val="dk1"/>
                          </a:solidFill>
                          <a:effectLst/>
                          <a:latin typeface="+mn-lt"/>
                          <a:ea typeface="+mn-ea"/>
                          <a:cs typeface="+mn-cs"/>
                        </a:rPr>
                      </a:br>
                      <a:r>
                        <a:rPr lang="pl" sz="1400" b="0" i="0" u="none" kern="1200" baseline="0">
                          <a:solidFill>
                            <a:schemeClr val="dk1"/>
                          </a:solidFill>
                          <a:effectLst/>
                          <a:latin typeface="+mn-lt"/>
                          <a:ea typeface="+mn-ea"/>
                          <a:cs typeface="+mn-cs"/>
                        </a:rPr>
                        <a:t>(p=0,001)</a:t>
                      </a:r>
                      <a:endParaRPr lang="pl"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777446"/>
                  </a:ext>
                </a:extLst>
              </a:tr>
            </a:tbl>
          </a:graphicData>
        </a:graphic>
      </p:graphicFrame>
      <p:sp>
        <p:nvSpPr>
          <p:cNvPr id="8" name="TextBox 7">
            <a:extLst>
              <a:ext uri="{FF2B5EF4-FFF2-40B4-BE49-F238E27FC236}">
                <a16:creationId xmlns:a16="http://schemas.microsoft.com/office/drawing/2014/main" id="{04092E33-88F1-434E-911C-53D400EB935B}"/>
              </a:ext>
            </a:extLst>
          </p:cNvPr>
          <p:cNvSpPr txBox="1"/>
          <p:nvPr/>
        </p:nvSpPr>
        <p:spPr>
          <a:xfrm>
            <a:off x="1219201" y="1236430"/>
            <a:ext cx="9017122" cy="646331"/>
          </a:xfrm>
          <a:prstGeom prst="rect">
            <a:avLst/>
          </a:prstGeom>
          <a:noFill/>
        </p:spPr>
        <p:txBody>
          <a:bodyPr wrap="square" rtlCol="0">
            <a:spAutoFit/>
          </a:bodyPr>
          <a:lstStyle/>
          <a:p>
            <a:pPr algn="ctr" rtl="0">
              <a:defRPr/>
            </a:pPr>
            <a:r>
              <a:rPr lang="pl" b="1" dirty="0">
                <a:solidFill>
                  <a:srgbClr val="AE2573"/>
                </a:solidFill>
                <a:sym typeface="Calibri" panose="020F0502020204030204" pitchFamily="34" charset="0"/>
              </a:rPr>
              <a:t>75% zmniejszenie odsetka zaostrzeń</a:t>
            </a:r>
            <a:r>
              <a:rPr lang="pl" b="1" dirty="0">
                <a:solidFill>
                  <a:srgbClr val="AE2573"/>
                </a:solidFill>
              </a:rPr>
              <a:t> </a:t>
            </a:r>
            <a:r>
              <a:rPr lang="pl" b="1" i="0" u="none" baseline="0" dirty="0">
                <a:solidFill>
                  <a:schemeClr val="accent2"/>
                </a:solidFill>
              </a:rPr>
              <a:t>po 1 roku, przy czym</a:t>
            </a:r>
            <a:r>
              <a:rPr lang="pl" b="1" i="0" u="none" baseline="0" dirty="0"/>
              <a:t> </a:t>
            </a:r>
            <a:r>
              <a:rPr lang="pl" b="1" i="0" u="none" baseline="0" dirty="0">
                <a:solidFill>
                  <a:srgbClr val="AE2573"/>
                </a:solidFill>
              </a:rPr>
              <a:t>53,6%</a:t>
            </a:r>
            <a:r>
              <a:rPr lang="pl" b="1" i="0" u="none" baseline="0" dirty="0"/>
              <a:t> </a:t>
            </a:r>
            <a:r>
              <a:rPr lang="pl" b="1" i="0" u="none" baseline="0" dirty="0">
                <a:solidFill>
                  <a:schemeClr val="accent2"/>
                </a:solidFill>
              </a:rPr>
              <a:t>pacjentów mogło</a:t>
            </a:r>
            <a:r>
              <a:rPr lang="pl" b="1" i="0" u="none" baseline="0" dirty="0"/>
              <a:t> </a:t>
            </a:r>
            <a:r>
              <a:rPr lang="pl" b="1" i="0" u="none" baseline="0" dirty="0">
                <a:solidFill>
                  <a:srgbClr val="AE2573"/>
                </a:solidFill>
              </a:rPr>
              <a:t>odstawić mOCS</a:t>
            </a:r>
          </a:p>
        </p:txBody>
      </p:sp>
      <p:sp>
        <p:nvSpPr>
          <p:cNvPr id="6" name="Slide Number Placeholder 5">
            <a:extLst>
              <a:ext uri="{FF2B5EF4-FFF2-40B4-BE49-F238E27FC236}">
                <a16:creationId xmlns:a16="http://schemas.microsoft.com/office/drawing/2014/main" id="{E36D993D-A3DF-4B3B-9396-C5F92ED32B71}"/>
              </a:ext>
            </a:extLst>
          </p:cNvPr>
          <p:cNvSpPr>
            <a:spLocks noGrp="1"/>
          </p:cNvSpPr>
          <p:nvPr>
            <p:ph type="sldNum" sz="quarter" idx="12"/>
          </p:nvPr>
        </p:nvSpPr>
        <p:spPr/>
        <p:txBody>
          <a:bodyPr/>
          <a:lstStyle/>
          <a:p>
            <a:pPr algn="ctr" rtl="0"/>
            <a:fld id="{CC7432E5-F8E0-41AE-9A6B-AD730338B005}" type="slidenum">
              <a:rPr/>
              <a:pPr algn="ctr" rtl="0"/>
              <a:t>31</a:t>
            </a:fld>
            <a:endParaRPr lang="pl" dirty="0"/>
          </a:p>
        </p:txBody>
      </p:sp>
      <p:pic>
        <p:nvPicPr>
          <p:cNvPr id="50" name="Picture 2" descr="UK flag">
            <a:extLst>
              <a:ext uri="{FF2B5EF4-FFF2-40B4-BE49-F238E27FC236}">
                <a16:creationId xmlns:a16="http://schemas.microsoft.com/office/drawing/2014/main" id="{B9D0D7C4-A88F-4348-BFDC-2F144EA264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51" name="Picture 50" descr="A picture containing lamp, knife, light&#10;&#10;Description automatically generated">
            <a:extLst>
              <a:ext uri="{FF2B5EF4-FFF2-40B4-BE49-F238E27FC236}">
                <a16:creationId xmlns:a16="http://schemas.microsoft.com/office/drawing/2014/main" id="{FF55080C-ECB7-4D67-BE05-47C1FEAC93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035"/>
            <a:ext cx="1683127" cy="1100048"/>
          </a:xfrm>
          <a:prstGeom prst="rect">
            <a:avLst/>
          </a:prstGeom>
        </p:spPr>
      </p:pic>
      <p:sp>
        <p:nvSpPr>
          <p:cNvPr id="2" name="Title 1">
            <a:extLst>
              <a:ext uri="{FF2B5EF4-FFF2-40B4-BE49-F238E27FC236}">
                <a16:creationId xmlns:a16="http://schemas.microsoft.com/office/drawing/2014/main" id="{E0689F52-31C1-4DAC-A1E9-A6664EBA7F6B}"/>
              </a:ext>
            </a:extLst>
          </p:cNvPr>
          <p:cNvSpPr>
            <a:spLocks noGrp="1"/>
          </p:cNvSpPr>
          <p:nvPr>
            <p:ph type="title"/>
          </p:nvPr>
        </p:nvSpPr>
        <p:spPr>
          <a:xfrm>
            <a:off x="1352550" y="228602"/>
            <a:ext cx="9453434" cy="800099"/>
          </a:xfrm>
        </p:spPr>
        <p:txBody>
          <a:bodyPr>
            <a:normAutofit fontScale="90000"/>
          </a:bodyPr>
          <a:lstStyle/>
          <a:p>
            <a:pPr algn="l" rtl="0"/>
            <a:r>
              <a:rPr lang="pl" b="1" i="0" u="none" baseline="0" dirty="0"/>
              <a:t> Skuteczność benralizumabu u pacjentów z ciężką </a:t>
            </a:r>
            <a:br>
              <a:rPr lang="pl" dirty="0"/>
            </a:br>
            <a:r>
              <a:rPr lang="pl" b="1" i="0" u="none" baseline="0" dirty="0"/>
              <a:t> astmą eozynofilową po 1 roku</a:t>
            </a:r>
            <a:endParaRPr lang="pl" dirty="0"/>
          </a:p>
        </p:txBody>
      </p:sp>
      <p:grpSp>
        <p:nvGrpSpPr>
          <p:cNvPr id="15" name="Group 14">
            <a:extLst>
              <a:ext uri="{FF2B5EF4-FFF2-40B4-BE49-F238E27FC236}">
                <a16:creationId xmlns:a16="http://schemas.microsoft.com/office/drawing/2014/main" id="{376940A0-028B-4962-AF25-F977A47867E9}"/>
              </a:ext>
            </a:extLst>
          </p:cNvPr>
          <p:cNvGrpSpPr/>
          <p:nvPr/>
        </p:nvGrpSpPr>
        <p:grpSpPr>
          <a:xfrm>
            <a:off x="4311800" y="2139574"/>
            <a:ext cx="5994041" cy="3127340"/>
            <a:chOff x="4311800" y="2139574"/>
            <a:chExt cx="5994041" cy="3127340"/>
          </a:xfrm>
        </p:grpSpPr>
        <p:grpSp>
          <p:nvGrpSpPr>
            <p:cNvPr id="11" name="Group 10">
              <a:extLst>
                <a:ext uri="{FF2B5EF4-FFF2-40B4-BE49-F238E27FC236}">
                  <a16:creationId xmlns:a16="http://schemas.microsoft.com/office/drawing/2014/main" id="{BF00323A-9A78-4AB5-831F-77883C77C64E}"/>
                </a:ext>
              </a:extLst>
            </p:cNvPr>
            <p:cNvGrpSpPr/>
            <p:nvPr/>
          </p:nvGrpSpPr>
          <p:grpSpPr>
            <a:xfrm>
              <a:off x="4311800" y="2139574"/>
              <a:ext cx="5994041" cy="3127340"/>
              <a:chOff x="4311800" y="2139574"/>
              <a:chExt cx="5994041" cy="3127340"/>
            </a:xfrm>
          </p:grpSpPr>
          <p:cxnSp>
            <p:nvCxnSpPr>
              <p:cNvPr id="90" name="Straight Connector 89">
                <a:extLst>
                  <a:ext uri="{FF2B5EF4-FFF2-40B4-BE49-F238E27FC236}">
                    <a16:creationId xmlns:a16="http://schemas.microsoft.com/office/drawing/2014/main" id="{4F55EEA0-50C3-4BCD-8093-013188B4054B}"/>
                  </a:ext>
                </a:extLst>
              </p:cNvPr>
              <p:cNvCxnSpPr/>
              <p:nvPr/>
            </p:nvCxnSpPr>
            <p:spPr>
              <a:xfrm>
                <a:off x="4473837" y="3926387"/>
                <a:ext cx="58320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33CEA32-9360-4038-9354-7D90C7F69A88}"/>
                  </a:ext>
                </a:extLst>
              </p:cNvPr>
              <p:cNvCxnSpPr/>
              <p:nvPr/>
            </p:nvCxnSpPr>
            <p:spPr>
              <a:xfrm>
                <a:off x="4473837" y="3279749"/>
                <a:ext cx="58320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BEA3CFF-8D07-4E94-A569-D9B0F08D1EF1}"/>
                  </a:ext>
                </a:extLst>
              </p:cNvPr>
              <p:cNvCxnSpPr/>
              <p:nvPr/>
            </p:nvCxnSpPr>
            <p:spPr>
              <a:xfrm>
                <a:off x="4473837" y="4554057"/>
                <a:ext cx="583200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269402-D440-4E08-A005-9477F2DDEBF0}"/>
                  </a:ext>
                </a:extLst>
              </p:cNvPr>
              <p:cNvGrpSpPr/>
              <p:nvPr/>
            </p:nvGrpSpPr>
            <p:grpSpPr>
              <a:xfrm>
                <a:off x="4311800" y="2139574"/>
                <a:ext cx="5590903" cy="3127340"/>
                <a:chOff x="4311800" y="2139574"/>
                <a:chExt cx="5590903" cy="3127340"/>
              </a:xfrm>
            </p:grpSpPr>
            <p:pic>
              <p:nvPicPr>
                <p:cNvPr id="89" name="Graphic 88">
                  <a:extLst>
                    <a:ext uri="{FF2B5EF4-FFF2-40B4-BE49-F238E27FC236}">
                      <a16:creationId xmlns:a16="http://schemas.microsoft.com/office/drawing/2014/main" id="{E323ACD4-B4C9-4168-ADBD-DB03E0FF3F5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3671" y="2656291"/>
                  <a:ext cx="391276" cy="391277"/>
                </a:xfrm>
                <a:prstGeom prst="rect">
                  <a:avLst/>
                </a:prstGeom>
              </p:spPr>
            </p:pic>
            <p:grpSp>
              <p:nvGrpSpPr>
                <p:cNvPr id="9" name="Group 8">
                  <a:extLst>
                    <a:ext uri="{FF2B5EF4-FFF2-40B4-BE49-F238E27FC236}">
                      <a16:creationId xmlns:a16="http://schemas.microsoft.com/office/drawing/2014/main" id="{6BC3D524-47FA-452B-9835-B5A2131A7B2A}"/>
                    </a:ext>
                  </a:extLst>
                </p:cNvPr>
                <p:cNvGrpSpPr/>
                <p:nvPr/>
              </p:nvGrpSpPr>
              <p:grpSpPr>
                <a:xfrm>
                  <a:off x="4311800" y="2139574"/>
                  <a:ext cx="5590903" cy="3127340"/>
                  <a:chOff x="4311800" y="2139574"/>
                  <a:chExt cx="5590903" cy="3127340"/>
                </a:xfrm>
              </p:grpSpPr>
              <p:pic>
                <p:nvPicPr>
                  <p:cNvPr id="88" name="Graphic 87">
                    <a:extLst>
                      <a:ext uri="{FF2B5EF4-FFF2-40B4-BE49-F238E27FC236}">
                        <a16:creationId xmlns:a16="http://schemas.microsoft.com/office/drawing/2014/main" id="{CC1E59CC-97A6-4D40-B1DA-99D66BAE5B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53671" y="3896734"/>
                    <a:ext cx="317927" cy="322003"/>
                  </a:xfrm>
                  <a:prstGeom prst="rect">
                    <a:avLst/>
                  </a:prstGeom>
                </p:spPr>
              </p:pic>
              <p:grpSp>
                <p:nvGrpSpPr>
                  <p:cNvPr id="7" name="Group 6">
                    <a:extLst>
                      <a:ext uri="{FF2B5EF4-FFF2-40B4-BE49-F238E27FC236}">
                        <a16:creationId xmlns:a16="http://schemas.microsoft.com/office/drawing/2014/main" id="{C819ED8B-799E-43BE-8C90-21E106357C03}"/>
                      </a:ext>
                    </a:extLst>
                  </p:cNvPr>
                  <p:cNvGrpSpPr/>
                  <p:nvPr/>
                </p:nvGrpSpPr>
                <p:grpSpPr>
                  <a:xfrm>
                    <a:off x="4311800" y="2139574"/>
                    <a:ext cx="5590903" cy="3127340"/>
                    <a:chOff x="4311800" y="2139574"/>
                    <a:chExt cx="5590903" cy="3127340"/>
                  </a:xfrm>
                </p:grpSpPr>
                <p:grpSp>
                  <p:nvGrpSpPr>
                    <p:cNvPr id="3" name="Group 2">
                      <a:extLst>
                        <a:ext uri="{FF2B5EF4-FFF2-40B4-BE49-F238E27FC236}">
                          <a16:creationId xmlns:a16="http://schemas.microsoft.com/office/drawing/2014/main" id="{B1CED1B0-0E63-4C5E-96FF-418A4A5D751A}"/>
                        </a:ext>
                      </a:extLst>
                    </p:cNvPr>
                    <p:cNvGrpSpPr/>
                    <p:nvPr/>
                  </p:nvGrpSpPr>
                  <p:grpSpPr>
                    <a:xfrm>
                      <a:off x="4311800" y="2139574"/>
                      <a:ext cx="5590903" cy="3127340"/>
                      <a:chOff x="4311800" y="2139574"/>
                      <a:chExt cx="5590903" cy="3127340"/>
                    </a:xfrm>
                  </p:grpSpPr>
                  <p:sp>
                    <p:nvSpPr>
                      <p:cNvPr id="12" name="TextBox 11">
                        <a:extLst>
                          <a:ext uri="{FF2B5EF4-FFF2-40B4-BE49-F238E27FC236}">
                            <a16:creationId xmlns:a16="http://schemas.microsoft.com/office/drawing/2014/main" id="{9EC5B7C9-0099-4DAA-AD47-3A10B8379DC5}"/>
                          </a:ext>
                        </a:extLst>
                      </p:cNvPr>
                      <p:cNvSpPr txBox="1"/>
                      <p:nvPr/>
                    </p:nvSpPr>
                    <p:spPr>
                      <a:xfrm>
                        <a:off x="5956544" y="2343777"/>
                        <a:ext cx="2360087" cy="307777"/>
                      </a:xfrm>
                      <a:prstGeom prst="rect">
                        <a:avLst/>
                      </a:prstGeom>
                      <a:noFill/>
                    </p:spPr>
                    <p:txBody>
                      <a:bodyPr wrap="square" rtlCol="0">
                        <a:spAutoFit/>
                      </a:bodyPr>
                      <a:lstStyle/>
                      <a:p>
                        <a:pPr algn="ctr" rtl="0"/>
                        <a:r>
                          <a:rPr lang="pl" sz="1400" b="1" i="0" u="none" baseline="0"/>
                          <a:t>Ocena wyjściowa</a:t>
                        </a:r>
                      </a:p>
                    </p:txBody>
                  </p:sp>
                  <p:sp>
                    <p:nvSpPr>
                      <p:cNvPr id="13" name="Rectangle 12">
                        <a:extLst>
                          <a:ext uri="{FF2B5EF4-FFF2-40B4-BE49-F238E27FC236}">
                            <a16:creationId xmlns:a16="http://schemas.microsoft.com/office/drawing/2014/main" id="{368FAEE2-4129-45FC-9694-080A9DA1B436}"/>
                          </a:ext>
                        </a:extLst>
                      </p:cNvPr>
                      <p:cNvSpPr/>
                      <p:nvPr/>
                    </p:nvSpPr>
                    <p:spPr>
                      <a:xfrm>
                        <a:off x="8267689" y="2139574"/>
                        <a:ext cx="1635014" cy="523220"/>
                      </a:xfrm>
                      <a:prstGeom prst="rect">
                        <a:avLst/>
                      </a:prstGeom>
                    </p:spPr>
                    <p:txBody>
                      <a:bodyPr wrap="square">
                        <a:spAutoFit/>
                      </a:bodyPr>
                      <a:lstStyle/>
                      <a:p>
                        <a:pPr algn="ctr" rtl="0"/>
                        <a:r>
                          <a:rPr lang="pl" sz="1400" b="1" i="0" u="none" baseline="0"/>
                          <a:t>1 rok po benralizumabie</a:t>
                        </a:r>
                      </a:p>
                    </p:txBody>
                  </p:sp>
                  <p:grpSp>
                    <p:nvGrpSpPr>
                      <p:cNvPr id="25" name="Group 24">
                        <a:extLst>
                          <a:ext uri="{FF2B5EF4-FFF2-40B4-BE49-F238E27FC236}">
                            <a16:creationId xmlns:a16="http://schemas.microsoft.com/office/drawing/2014/main" id="{4934D936-900B-45D4-A03B-EBBA6ADE72BE}"/>
                          </a:ext>
                        </a:extLst>
                      </p:cNvPr>
                      <p:cNvGrpSpPr/>
                      <p:nvPr/>
                    </p:nvGrpSpPr>
                    <p:grpSpPr>
                      <a:xfrm>
                        <a:off x="4311800" y="3008617"/>
                        <a:ext cx="1825195" cy="2258297"/>
                        <a:chOff x="7159344" y="3343901"/>
                        <a:chExt cx="1058839" cy="1455172"/>
                      </a:xfrm>
                    </p:grpSpPr>
                    <p:sp>
                      <p:nvSpPr>
                        <p:cNvPr id="22" name="Rectangle 21">
                          <a:extLst>
                            <a:ext uri="{FF2B5EF4-FFF2-40B4-BE49-F238E27FC236}">
                              <a16:creationId xmlns:a16="http://schemas.microsoft.com/office/drawing/2014/main" id="{7B9EBCA3-9BCE-4A60-8F5E-0BFD94DA0D89}"/>
                            </a:ext>
                          </a:extLst>
                        </p:cNvPr>
                        <p:cNvSpPr/>
                        <p:nvPr/>
                      </p:nvSpPr>
                      <p:spPr>
                        <a:xfrm>
                          <a:off x="7159344" y="4078639"/>
                          <a:ext cx="1048145" cy="273683"/>
                        </a:xfrm>
                        <a:prstGeom prst="rect">
                          <a:avLst/>
                        </a:prstGeom>
                      </p:spPr>
                      <p:txBody>
                        <a:bodyPr wrap="square" anchor="ctr">
                          <a:spAutoFit/>
                        </a:bodyPr>
                        <a:lstStyle/>
                        <a:p>
                          <a:pPr algn="ctr" rtl="0">
                            <a:lnSpc>
                              <a:spcPct val="90000"/>
                            </a:lnSpc>
                          </a:pPr>
                          <a:r>
                            <a:rPr lang="pl" sz="1200" b="1" i="0" u="none" baseline="0" dirty="0"/>
                            <a:t>Mediana dawki OCS</a:t>
                          </a:r>
                          <a:r>
                            <a:rPr lang="pl" sz="1200" b="1" i="0" u="none" baseline="30000" dirty="0"/>
                            <a:t>a</a:t>
                          </a:r>
                          <a:r>
                            <a:rPr lang="pl" sz="1200" b="1" i="0" u="none" baseline="0" dirty="0"/>
                            <a:t> </a:t>
                          </a:r>
                          <a:br>
                            <a:rPr lang="pl" sz="1200" b="1" dirty="0"/>
                          </a:br>
                          <a:r>
                            <a:rPr lang="pl" sz="1200" b="1" i="0" u="none" baseline="0" dirty="0"/>
                            <a:t>(IQR)</a:t>
                          </a:r>
                        </a:p>
                      </p:txBody>
                    </p:sp>
                    <p:grpSp>
                      <p:nvGrpSpPr>
                        <p:cNvPr id="24" name="Group 23">
                          <a:extLst>
                            <a:ext uri="{FF2B5EF4-FFF2-40B4-BE49-F238E27FC236}">
                              <a16:creationId xmlns:a16="http://schemas.microsoft.com/office/drawing/2014/main" id="{7D2E9A0A-666C-4360-B269-41B7CE804F5A}"/>
                            </a:ext>
                          </a:extLst>
                        </p:cNvPr>
                        <p:cNvGrpSpPr/>
                        <p:nvPr/>
                      </p:nvGrpSpPr>
                      <p:grpSpPr>
                        <a:xfrm>
                          <a:off x="7189484" y="3343901"/>
                          <a:ext cx="1028699" cy="1455172"/>
                          <a:chOff x="7189484" y="3343901"/>
                          <a:chExt cx="1028699" cy="1455172"/>
                        </a:xfrm>
                      </p:grpSpPr>
                      <p:grpSp>
                        <p:nvGrpSpPr>
                          <p:cNvPr id="20" name="Group 19">
                            <a:extLst>
                              <a:ext uri="{FF2B5EF4-FFF2-40B4-BE49-F238E27FC236}">
                                <a16:creationId xmlns:a16="http://schemas.microsoft.com/office/drawing/2014/main" id="{842FFC8F-B6A5-4189-AC1A-E7508E52426B}"/>
                              </a:ext>
                            </a:extLst>
                          </p:cNvPr>
                          <p:cNvGrpSpPr/>
                          <p:nvPr/>
                        </p:nvGrpSpPr>
                        <p:grpSpPr>
                          <a:xfrm>
                            <a:off x="7352463" y="3520699"/>
                            <a:ext cx="759781" cy="1278374"/>
                            <a:chOff x="7352463" y="3520699"/>
                            <a:chExt cx="759781" cy="1278374"/>
                          </a:xfrm>
                        </p:grpSpPr>
                        <p:grpSp>
                          <p:nvGrpSpPr>
                            <p:cNvPr id="48" name="Group 47">
                              <a:extLst>
                                <a:ext uri="{FF2B5EF4-FFF2-40B4-BE49-F238E27FC236}">
                                  <a16:creationId xmlns:a16="http://schemas.microsoft.com/office/drawing/2014/main" id="{DA30AF11-B54F-4E2B-A815-B44DF9963CC6}"/>
                                </a:ext>
                              </a:extLst>
                            </p:cNvPr>
                            <p:cNvGrpSpPr/>
                            <p:nvPr/>
                          </p:nvGrpSpPr>
                          <p:grpSpPr>
                            <a:xfrm>
                              <a:off x="7376824" y="3520699"/>
                              <a:ext cx="506440" cy="301360"/>
                              <a:chOff x="6231377" y="1128075"/>
                              <a:chExt cx="810065" cy="591797"/>
                            </a:xfrm>
                          </p:grpSpPr>
                          <p:pic>
                            <p:nvPicPr>
                              <p:cNvPr id="49" name="Graphic 48">
                                <a:extLst>
                                  <a:ext uri="{FF2B5EF4-FFF2-40B4-BE49-F238E27FC236}">
                                    <a16:creationId xmlns:a16="http://schemas.microsoft.com/office/drawing/2014/main" id="{0E9E07EE-FF5B-4917-984C-1F79CE650F0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82997" y="1128075"/>
                                <a:ext cx="558445" cy="591797"/>
                              </a:xfrm>
                              <a:prstGeom prst="rect">
                                <a:avLst/>
                              </a:prstGeom>
                            </p:spPr>
                          </p:pic>
                          <p:sp>
                            <p:nvSpPr>
                              <p:cNvPr id="54" name="Lightning Bolt 53">
                                <a:extLst>
                                  <a:ext uri="{FF2B5EF4-FFF2-40B4-BE49-F238E27FC236}">
                                    <a16:creationId xmlns:a16="http://schemas.microsoft.com/office/drawing/2014/main" id="{CD7415AD-0F36-46C8-A55D-9BD907CAC28E}"/>
                                  </a:ext>
                                </a:extLst>
                              </p:cNvPr>
                              <p:cNvSpPr/>
                              <p:nvPr/>
                            </p:nvSpPr>
                            <p:spPr>
                              <a:xfrm>
                                <a:off x="6231377" y="1156484"/>
                                <a:ext cx="295644" cy="29058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17" name="TextBox 16">
                              <a:extLst>
                                <a:ext uri="{FF2B5EF4-FFF2-40B4-BE49-F238E27FC236}">
                                  <a16:creationId xmlns:a16="http://schemas.microsoft.com/office/drawing/2014/main" id="{4EA9B0D6-E630-493B-92A0-E8A24D1A6545}"/>
                                </a:ext>
                              </a:extLst>
                            </p:cNvPr>
                            <p:cNvSpPr txBox="1"/>
                            <p:nvPr/>
                          </p:nvSpPr>
                          <p:spPr>
                            <a:xfrm>
                              <a:off x="7352463" y="3778320"/>
                              <a:ext cx="759781" cy="178489"/>
                            </a:xfrm>
                            <a:prstGeom prst="rect">
                              <a:avLst/>
                            </a:prstGeom>
                            <a:noFill/>
                          </p:spPr>
                          <p:txBody>
                            <a:bodyPr wrap="square" rtlCol="0" anchor="ctr">
                              <a:spAutoFit/>
                            </a:bodyPr>
                            <a:lstStyle/>
                            <a:p>
                              <a:pPr algn="ctr" rtl="0"/>
                              <a:r>
                                <a:rPr lang="pl" sz="1200" b="1" i="0" u="none" baseline="0"/>
                                <a:t>AER (IQR)</a:t>
                              </a:r>
                            </a:p>
                          </p:txBody>
                        </p:sp>
                        <p:sp>
                          <p:nvSpPr>
                            <p:cNvPr id="18" name="TextBox 17">
                              <a:extLst>
                                <a:ext uri="{FF2B5EF4-FFF2-40B4-BE49-F238E27FC236}">
                                  <a16:creationId xmlns:a16="http://schemas.microsoft.com/office/drawing/2014/main" id="{5DBF18DF-C1EF-4964-9E80-C74287E144EB}"/>
                                </a:ext>
                              </a:extLst>
                            </p:cNvPr>
                            <p:cNvSpPr txBox="1"/>
                            <p:nvPr/>
                          </p:nvSpPr>
                          <p:spPr>
                            <a:xfrm>
                              <a:off x="7394435" y="4620584"/>
                              <a:ext cx="640843" cy="178489"/>
                            </a:xfrm>
                            <a:prstGeom prst="rect">
                              <a:avLst/>
                            </a:prstGeom>
                            <a:noFill/>
                          </p:spPr>
                          <p:txBody>
                            <a:bodyPr wrap="square" rtlCol="0" anchor="ctr">
                              <a:spAutoFit/>
                            </a:bodyPr>
                            <a:lstStyle/>
                            <a:p>
                              <a:pPr algn="ctr" rtl="0"/>
                              <a:r>
                                <a:rPr lang="pl" sz="1200" b="1" i="0" u="none" baseline="0"/>
                                <a:t>ACQ-6</a:t>
                              </a:r>
                            </a:p>
                          </p:txBody>
                        </p:sp>
                      </p:grpSp>
                      <p:sp>
                        <p:nvSpPr>
                          <p:cNvPr id="83" name="TextBox 82">
                            <a:extLst>
                              <a:ext uri="{FF2B5EF4-FFF2-40B4-BE49-F238E27FC236}">
                                <a16:creationId xmlns:a16="http://schemas.microsoft.com/office/drawing/2014/main" id="{441E71DE-514B-4141-BDA8-EA4B3A4699C7}"/>
                              </a:ext>
                            </a:extLst>
                          </p:cNvPr>
                          <p:cNvSpPr txBox="1"/>
                          <p:nvPr/>
                        </p:nvSpPr>
                        <p:spPr>
                          <a:xfrm>
                            <a:off x="7189484" y="3343901"/>
                            <a:ext cx="1028699" cy="178489"/>
                          </a:xfrm>
                          <a:prstGeom prst="rect">
                            <a:avLst/>
                          </a:prstGeom>
                          <a:noFill/>
                        </p:spPr>
                        <p:txBody>
                          <a:bodyPr wrap="square" rtlCol="0" anchor="ctr">
                            <a:spAutoFit/>
                          </a:bodyPr>
                          <a:lstStyle/>
                          <a:p>
                            <a:pPr algn="ctr" rtl="0"/>
                            <a:r>
                              <a:rPr lang="pl" sz="1200" b="1" i="0" u="none" baseline="0"/>
                              <a:t>bEOS (IQR)</a:t>
                            </a:r>
                            <a:endParaRPr lang="pl" sz="1200" b="1" baseline="30000" dirty="0"/>
                          </a:p>
                        </p:txBody>
                      </p:sp>
                    </p:grpSp>
                  </p:grpSp>
                </p:grpSp>
                <p:pic>
                  <p:nvPicPr>
                    <p:cNvPr id="38" name="Graphic 37" descr="Checklist">
                      <a:extLst>
                        <a:ext uri="{FF2B5EF4-FFF2-40B4-BE49-F238E27FC236}">
                          <a16:creationId xmlns:a16="http://schemas.microsoft.com/office/drawing/2014/main" id="{259CA857-9E86-4382-876D-8AAA8E092C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93846" y="4554484"/>
                      <a:ext cx="495504" cy="495504"/>
                    </a:xfrm>
                    <a:prstGeom prst="rect">
                      <a:avLst/>
                    </a:prstGeom>
                  </p:spPr>
                </p:pic>
              </p:grpSp>
            </p:grpSp>
          </p:grpSp>
        </p:grpSp>
        <p:cxnSp>
          <p:nvCxnSpPr>
            <p:cNvPr id="53" name="Straight Connector 52">
              <a:extLst>
                <a:ext uri="{FF2B5EF4-FFF2-40B4-BE49-F238E27FC236}">
                  <a16:creationId xmlns:a16="http://schemas.microsoft.com/office/drawing/2014/main" id="{9D62FE89-D928-4078-8E76-8F22E1F3AB87}"/>
                </a:ext>
              </a:extLst>
            </p:cNvPr>
            <p:cNvCxnSpPr/>
            <p:nvPr/>
          </p:nvCxnSpPr>
          <p:spPr>
            <a:xfrm>
              <a:off x="4473837" y="5235038"/>
              <a:ext cx="58320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DDF88591-E71F-448E-84D2-6F7438036F73}"/>
              </a:ext>
            </a:extLst>
          </p:cNvPr>
          <p:cNvSpPr txBox="1"/>
          <p:nvPr/>
        </p:nvSpPr>
        <p:spPr>
          <a:xfrm>
            <a:off x="10799463" y="1105297"/>
            <a:ext cx="1390650" cy="365760"/>
          </a:xfrm>
          <a:prstGeom prst="rect">
            <a:avLst/>
          </a:prstGeom>
          <a:solidFill>
            <a:schemeClr val="bg1">
              <a:lumMod val="95000"/>
            </a:schemeClr>
          </a:solidFill>
        </p:spPr>
        <p:txBody>
          <a:bodyPr wrap="square" tIns="0" rtlCol="0">
            <a:noAutofit/>
          </a:bodyPr>
          <a:lstStyle/>
          <a:p>
            <a:pPr algn="ctr" rtl="0">
              <a:defRPr/>
            </a:pPr>
            <a:r>
              <a:rPr lang="pl" sz="1100" b="1" i="0" u="none" baseline="0" dirty="0">
                <a:solidFill>
                  <a:srgbClr val="7F134C"/>
                </a:solidFill>
              </a:rPr>
              <a:t>Wyniki leczenia astmy</a:t>
            </a:r>
          </a:p>
        </p:txBody>
      </p:sp>
      <p:pic>
        <p:nvPicPr>
          <p:cNvPr id="57" name="Picture 56" descr="home_icon.png">
            <a:hlinkClick r:id="rId15" action="ppaction://hlinksldjump"/>
            <a:extLst>
              <a:ext uri="{FF2B5EF4-FFF2-40B4-BE49-F238E27FC236}">
                <a16:creationId xmlns:a16="http://schemas.microsoft.com/office/drawing/2014/main" id="{F44C6715-A44C-46D7-87E7-850F6567928D}"/>
              </a:ext>
            </a:extLst>
          </p:cNvPr>
          <p:cNvPicPr>
            <a:picLocks noChangeAspect="1"/>
          </p:cNvPicPr>
          <p:nvPr/>
        </p:nvPicPr>
        <p:blipFill>
          <a:blip r:embed="rId16"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58" name="Rectangle: Diagonal Corners Rounded 57">
            <a:extLst>
              <a:ext uri="{FF2B5EF4-FFF2-40B4-BE49-F238E27FC236}">
                <a16:creationId xmlns:a16="http://schemas.microsoft.com/office/drawing/2014/main" id="{0AC3CA0C-5DEC-4CA0-8D30-C9EC52BAECA5}"/>
              </a:ext>
            </a:extLst>
          </p:cNvPr>
          <p:cNvSpPr/>
          <p:nvPr/>
        </p:nvSpPr>
        <p:spPr>
          <a:xfrm>
            <a:off x="671309" y="2426019"/>
            <a:ext cx="2850883" cy="316682"/>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400" b="1" i="0" u="none" baseline="0">
                <a:solidFill>
                  <a:schemeClr val="accent2"/>
                </a:solidFill>
              </a:rPr>
              <a:t>Przegląd retrospektywny: </a:t>
            </a:r>
          </a:p>
        </p:txBody>
      </p:sp>
      <p:sp>
        <p:nvSpPr>
          <p:cNvPr id="59" name="TextBox 58">
            <a:extLst>
              <a:ext uri="{FF2B5EF4-FFF2-40B4-BE49-F238E27FC236}">
                <a16:creationId xmlns:a16="http://schemas.microsoft.com/office/drawing/2014/main" id="{3FD741A8-BABE-40A8-87B5-882EEF78D04D}"/>
              </a:ext>
            </a:extLst>
          </p:cNvPr>
          <p:cNvSpPr txBox="1"/>
          <p:nvPr/>
        </p:nvSpPr>
        <p:spPr>
          <a:xfrm>
            <a:off x="566049" y="2773046"/>
            <a:ext cx="3235250" cy="2169825"/>
          </a:xfrm>
          <a:prstGeom prst="rect">
            <a:avLst/>
          </a:prstGeom>
          <a:noFill/>
        </p:spPr>
        <p:txBody>
          <a:bodyPr wrap="square">
            <a:spAutoFit/>
          </a:bodyPr>
          <a:lstStyle/>
          <a:p>
            <a:pPr marL="182880" indent="-182880" algn="l" defTabSz="1079734" rtl="0">
              <a:buFont typeface="Arial" panose="020B0604020202020204" pitchFamily="34" charset="0"/>
              <a:buChar char="•"/>
              <a:defRPr/>
            </a:pPr>
            <a:r>
              <a:rPr lang="pl" sz="1100" b="0" i="0" u="none" baseline="0" dirty="0"/>
              <a:t>Pacjenci z SEA: N=43</a:t>
            </a:r>
          </a:p>
          <a:p>
            <a:pPr indent="-182880" algn="l" defTabSz="860382" rtl="0">
              <a:lnSpc>
                <a:spcPct val="90000"/>
              </a:lnSpc>
              <a:spcBef>
                <a:spcPts val="600"/>
              </a:spcBef>
              <a:buFont typeface="Arial" panose="020B0604020202020204" pitchFamily="34" charset="0"/>
              <a:buChar char="•"/>
              <a:defRPr/>
            </a:pPr>
            <a:r>
              <a:rPr lang="pl" sz="1100" b="0" i="0" u="none" baseline="0" dirty="0"/>
              <a:t>Mediana</a:t>
            </a:r>
            <a:r>
              <a:rPr lang="pl" sz="1100" b="1" i="0" u="none" baseline="0" dirty="0"/>
              <a:t> bEOS, </a:t>
            </a:r>
            <a:r>
              <a:rPr lang="pl" sz="1100" b="0" i="0" u="none" baseline="0" dirty="0"/>
              <a:t>400 komórek/μl    </a:t>
            </a:r>
          </a:p>
          <a:p>
            <a:pPr algn="l" defTabSz="860382" rtl="0">
              <a:lnSpc>
                <a:spcPct val="90000"/>
              </a:lnSpc>
              <a:defRPr/>
            </a:pPr>
            <a:r>
              <a:rPr lang="pl" sz="1100" b="0" i="0" u="none" baseline="0" dirty="0"/>
              <a:t>     pomimo odpowiedniego przestrze-</a:t>
            </a:r>
            <a:br>
              <a:rPr lang="pl" sz="1100" b="0" i="0" u="none" baseline="0" dirty="0"/>
            </a:br>
            <a:r>
              <a:rPr lang="pl" sz="1100" b="0" i="0" u="none" baseline="0" dirty="0"/>
              <a:t>     gania zasad przyjmowania</a:t>
            </a:r>
            <a:br>
              <a:rPr lang="pl" sz="1100" dirty="0"/>
            </a:br>
            <a:r>
              <a:rPr lang="pl" sz="1100" b="0" i="0" u="none" baseline="0" dirty="0"/>
              <a:t>     ICS/LABA </a:t>
            </a:r>
          </a:p>
          <a:p>
            <a:pPr indent="-182880" algn="l" defTabSz="860382" rtl="0">
              <a:lnSpc>
                <a:spcPct val="90000"/>
              </a:lnSpc>
              <a:spcBef>
                <a:spcPts val="600"/>
              </a:spcBef>
              <a:buFont typeface="Arial" panose="020B0604020202020204" pitchFamily="34" charset="0"/>
              <a:buChar char="•"/>
              <a:defRPr/>
            </a:pPr>
            <a:r>
              <a:rPr lang="pl" sz="1100" b="0" i="0" u="none" baseline="0" dirty="0"/>
              <a:t>Pacjenci atopowi, 34 (79,1%)</a:t>
            </a:r>
          </a:p>
          <a:p>
            <a:pPr lvl="0" indent="-182880" algn="l" defTabSz="860382" rtl="0">
              <a:lnSpc>
                <a:spcPct val="90000"/>
              </a:lnSpc>
              <a:spcBef>
                <a:spcPts val="600"/>
              </a:spcBef>
              <a:buFont typeface="Arial" panose="020B0604020202020204" pitchFamily="34" charset="0"/>
              <a:buChar char="•"/>
              <a:defRPr/>
            </a:pPr>
            <a:r>
              <a:rPr lang="pl" sz="1100" b="0" i="0" u="none" baseline="0" dirty="0"/>
              <a:t>Polipowatość nosa, 10 (23,3%)</a:t>
            </a:r>
          </a:p>
          <a:p>
            <a:pPr lvl="0" indent="-182880" algn="l" defTabSz="860382" rtl="0">
              <a:lnSpc>
                <a:spcPct val="90000"/>
              </a:lnSpc>
              <a:spcBef>
                <a:spcPts val="600"/>
              </a:spcBef>
              <a:buFont typeface="Arial" panose="020B0604020202020204" pitchFamily="34" charset="0"/>
              <a:buChar char="•"/>
              <a:defRPr/>
            </a:pPr>
            <a:r>
              <a:rPr lang="pl" sz="1100" b="0" i="0" u="none" baseline="0" dirty="0"/>
              <a:t>Benralizumab 30 mg przez</a:t>
            </a:r>
            <a:br>
              <a:rPr lang="pl" sz="1100" dirty="0"/>
            </a:br>
            <a:r>
              <a:rPr lang="pl" sz="1100" dirty="0"/>
              <a:t>     </a:t>
            </a:r>
            <a:r>
              <a:rPr lang="pl" sz="11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l" sz="1100" b="0" i="0" u="none" baseline="0" dirty="0"/>
              <a:t>12 miesięcy</a:t>
            </a:r>
          </a:p>
          <a:p>
            <a:pPr lvl="0" indent="-182880" algn="l" defTabSz="860382" rtl="0">
              <a:lnSpc>
                <a:spcPct val="90000"/>
              </a:lnSpc>
              <a:spcBef>
                <a:spcPts val="600"/>
              </a:spcBef>
              <a:buFont typeface="Arial" panose="020B0604020202020204" pitchFamily="34" charset="0"/>
              <a:buChar char="•"/>
              <a:defRPr/>
            </a:pPr>
            <a:r>
              <a:rPr lang="pl" sz="1100" b="1" i="0" u="none" baseline="0" dirty="0"/>
              <a:t>mOCS</a:t>
            </a:r>
            <a:r>
              <a:rPr lang="pl" sz="1100" b="0" i="0" u="none" baseline="0" dirty="0"/>
              <a:t> na etapie oceny</a:t>
            </a:r>
            <a:br>
              <a:rPr lang="pl" sz="1100" b="0" i="0" u="none" baseline="0" dirty="0"/>
            </a:br>
            <a:r>
              <a:rPr lang="pl" sz="1100" b="0" i="0" u="none" baseline="0" dirty="0"/>
              <a:t>     wyjściowej, 70%</a:t>
            </a:r>
          </a:p>
        </p:txBody>
      </p:sp>
    </p:spTree>
    <p:extLst>
      <p:ext uri="{BB962C8B-B14F-4D97-AF65-F5344CB8AC3E}">
        <p14:creationId xmlns:p14="http://schemas.microsoft.com/office/powerpoint/2010/main" val="158910920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Graphic 59">
            <a:extLst>
              <a:ext uri="{FF2B5EF4-FFF2-40B4-BE49-F238E27FC236}">
                <a16:creationId xmlns:a16="http://schemas.microsoft.com/office/drawing/2014/main" id="{76AB2412-F0C7-4F14-A5F3-CAEC046E9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376" y="1938753"/>
            <a:ext cx="3140268" cy="3112356"/>
          </a:xfrm>
          <a:prstGeom prst="rect">
            <a:avLst/>
          </a:prstGeom>
        </p:spPr>
      </p:pic>
      <p:sp>
        <p:nvSpPr>
          <p:cNvPr id="67" name="TextBox 66">
            <a:extLst>
              <a:ext uri="{FF2B5EF4-FFF2-40B4-BE49-F238E27FC236}">
                <a16:creationId xmlns:a16="http://schemas.microsoft.com/office/drawing/2014/main" id="{4CBF7CAC-93D2-49B4-BFF1-514E944E4F4D}"/>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ext Placeholder 10">
            <a:extLst>
              <a:ext uri="{FF2B5EF4-FFF2-40B4-BE49-F238E27FC236}">
                <a16:creationId xmlns:a16="http://schemas.microsoft.com/office/drawing/2014/main" id="{F56DE562-FB17-4451-8559-BBACDBDEFFA4}"/>
              </a:ext>
            </a:extLst>
          </p:cNvPr>
          <p:cNvSpPr>
            <a:spLocks noGrp="1"/>
          </p:cNvSpPr>
          <p:nvPr>
            <p:ph type="body" sz="quarter" idx="13"/>
          </p:nvPr>
        </p:nvSpPr>
        <p:spPr>
          <a:xfrm>
            <a:off x="457199" y="5851602"/>
            <a:ext cx="11172825" cy="1005840"/>
          </a:xfrm>
        </p:spPr>
        <p:txBody>
          <a:bodyPr>
            <a:normAutofit/>
          </a:bodyPr>
          <a:lstStyle/>
          <a:p>
            <a:pPr algn="l" defTabSz="609585" rtl="0">
              <a:lnSpc>
                <a:spcPct val="100000"/>
              </a:lnSpc>
              <a:spcBef>
                <a:spcPts val="0"/>
              </a:spcBef>
              <a:buClrTx/>
              <a:defRPr/>
            </a:pPr>
            <a:r>
              <a:rPr lang="pl" sz="900" b="0" i="0" u="none" baseline="0" dirty="0">
                <a:solidFill>
                  <a:srgbClr val="000000"/>
                </a:solidFill>
              </a:rPr>
              <a:t>Uwaga:</a:t>
            </a:r>
            <a:r>
              <a:rPr lang="pl" sz="900" b="0" i="0" u="none" baseline="0" dirty="0"/>
              <a:t> w trakcie badania nie stwierdzono łagodnych ani ciężkich zdarzeń niepożądanych.</a:t>
            </a:r>
            <a:br>
              <a:rPr lang="pl" sz="900" dirty="0"/>
            </a:br>
            <a:r>
              <a:rPr lang="pl" sz="900" b="0" i="0" u="none" baseline="30000" dirty="0">
                <a:solidFill>
                  <a:srgbClr val="000000"/>
                </a:solidFill>
              </a:rPr>
              <a:t>a </a:t>
            </a:r>
            <a:r>
              <a:rPr lang="pl" sz="900" b="0" i="0" u="none" baseline="0" dirty="0">
                <a:solidFill>
                  <a:srgbClr val="000000"/>
                </a:solidFill>
              </a:rPr>
              <a:t>Wytyczne ERS/ATS 2014 oraz klasyfikacja GINA 2018.</a:t>
            </a:r>
          </a:p>
          <a:p>
            <a:pPr algn="l" defTabSz="609585" rtl="0">
              <a:lnSpc>
                <a:spcPct val="100000"/>
              </a:lnSpc>
              <a:spcBef>
                <a:spcPts val="0"/>
              </a:spcBef>
              <a:buClrTx/>
              <a:defRPr/>
            </a:pPr>
            <a:r>
              <a:rPr lang="pl" sz="900" b="0" i="0" u="none" baseline="0" dirty="0">
                <a:solidFill>
                  <a:srgbClr val="000000"/>
                </a:solidFill>
              </a:rPr>
              <a:t>ACQ-6 = 6-punktowy kwestionariusz kontroli astmy; BD = lek rozszerzający oskrzela; bEOS = eozynofile we krwi; FEV</a:t>
            </a:r>
            <a:r>
              <a:rPr lang="pl" sz="900" b="0" i="0" u="none" baseline="-25000" dirty="0">
                <a:solidFill>
                  <a:srgbClr val="000000"/>
                </a:solidFill>
              </a:rPr>
              <a:t>1</a:t>
            </a:r>
            <a:r>
              <a:rPr lang="pl" sz="900" b="0" i="0" u="none" baseline="0" dirty="0">
                <a:solidFill>
                  <a:srgbClr val="000000"/>
                </a:solidFill>
              </a:rPr>
              <a:t> = </a:t>
            </a:r>
            <a:r>
              <a:rPr lang="pl" sz="900" b="0" i="0" u="none" baseline="0" dirty="0"/>
              <a:t>natężona objętość wydechowa pierwszosekundowa</a:t>
            </a:r>
            <a:r>
              <a:rPr lang="pl" sz="900" b="0" i="0" u="none" baseline="0" dirty="0">
                <a:solidFill>
                  <a:srgbClr val="000000"/>
                </a:solidFill>
              </a:rPr>
              <a:t>; FVC = natężona pojemność życiowa; GINA = </a:t>
            </a:r>
            <a:r>
              <a:rPr lang="pl" sz="900" b="0" i="0" u="none" baseline="0" dirty="0"/>
              <a:t>Światowa Inicjatywa na rzecz Zwalczania Astmy; </a:t>
            </a:r>
            <a:r>
              <a:rPr lang="pl" sz="900" b="0" i="0" u="none" baseline="0" dirty="0">
                <a:solidFill>
                  <a:srgbClr val="000000"/>
                </a:solidFill>
              </a:rPr>
              <a:t>OCS = kortykosteroidy doustne; </a:t>
            </a:r>
            <a:r>
              <a:rPr lang="pl" sz="900" b="0" i="0" u="none" baseline="0" dirty="0"/>
              <a:t>SRA = ciężka, oporna na leczenie astma eozynofilowa.</a:t>
            </a:r>
            <a:endParaRPr lang="pl" sz="900" dirty="0">
              <a:solidFill>
                <a:srgbClr val="000000"/>
              </a:solidFill>
            </a:endParaRPr>
          </a:p>
          <a:p>
            <a:pPr lvl="0" algn="l" defTabSz="609585" rtl="0">
              <a:lnSpc>
                <a:spcPct val="100000"/>
              </a:lnSpc>
              <a:spcBef>
                <a:spcPts val="0"/>
              </a:spcBef>
              <a:buClrTx/>
              <a:defRPr/>
            </a:pPr>
            <a:r>
              <a:rPr lang="pl" sz="900" b="0" i="0" u="none" baseline="0" dirty="0"/>
              <a:t>Menzella F </a:t>
            </a:r>
            <a:r>
              <a:rPr lang="pl" sz="900" b="0" i="0" u="none" baseline="0" dirty="0">
                <a:solidFill>
                  <a:srgbClr val="000000"/>
                </a:solidFill>
              </a:rPr>
              <a:t>et al. </a:t>
            </a:r>
            <a:r>
              <a:rPr lang="pl" sz="900" b="0" i="1" u="none" baseline="0" dirty="0">
                <a:solidFill>
                  <a:srgbClr val="000000"/>
                </a:solidFill>
              </a:rPr>
              <a:t>Pulm Pharmacol Ther</a:t>
            </a:r>
            <a:r>
              <a:rPr lang="pl" sz="900" b="0" i="0" u="none" baseline="0" dirty="0">
                <a:solidFill>
                  <a:srgbClr val="000000"/>
                </a:solidFill>
              </a:rPr>
              <a:t>. 2020;64:101966. </a:t>
            </a:r>
          </a:p>
        </p:txBody>
      </p:sp>
      <p:sp>
        <p:nvSpPr>
          <p:cNvPr id="10" name="Content Placeholder 9">
            <a:extLst>
              <a:ext uri="{FF2B5EF4-FFF2-40B4-BE49-F238E27FC236}">
                <a16:creationId xmlns:a16="http://schemas.microsoft.com/office/drawing/2014/main" id="{AAFA0066-0A7E-4553-9454-303D991F16F7}"/>
              </a:ext>
            </a:extLst>
          </p:cNvPr>
          <p:cNvSpPr>
            <a:spLocks noGrp="1"/>
          </p:cNvSpPr>
          <p:nvPr>
            <p:ph idx="1"/>
          </p:nvPr>
        </p:nvSpPr>
        <p:spPr/>
        <p:txBody>
          <a:bodyPr/>
          <a:lstStyle/>
          <a:p>
            <a:pPr marL="0" indent="0" algn="ctr" rtl="0">
              <a:buNone/>
            </a:pPr>
            <a:r>
              <a:rPr lang="pl" b="0" i="0" u="none" baseline="0" dirty="0"/>
              <a:t>            </a:t>
            </a:r>
            <a:endParaRPr lang="pl" sz="1800" b="1" dirty="0">
              <a:solidFill>
                <a:schemeClr val="accent2"/>
              </a:solidFill>
            </a:endParaRPr>
          </a:p>
        </p:txBody>
      </p:sp>
      <p:grpSp>
        <p:nvGrpSpPr>
          <p:cNvPr id="17" name="Group 16">
            <a:extLst>
              <a:ext uri="{FF2B5EF4-FFF2-40B4-BE49-F238E27FC236}">
                <a16:creationId xmlns:a16="http://schemas.microsoft.com/office/drawing/2014/main" id="{D0860486-6263-41CA-865D-9F4C9A71D329}"/>
              </a:ext>
            </a:extLst>
          </p:cNvPr>
          <p:cNvGrpSpPr/>
          <p:nvPr/>
        </p:nvGrpSpPr>
        <p:grpSpPr>
          <a:xfrm>
            <a:off x="7454565" y="2531283"/>
            <a:ext cx="2108499" cy="3535760"/>
            <a:chOff x="6568115" y="2206421"/>
            <a:chExt cx="2108499" cy="3993326"/>
          </a:xfrm>
        </p:grpSpPr>
        <p:cxnSp>
          <p:nvCxnSpPr>
            <p:cNvPr id="77" name="Connector: Elbow 76">
              <a:extLst>
                <a:ext uri="{FF2B5EF4-FFF2-40B4-BE49-F238E27FC236}">
                  <a16:creationId xmlns:a16="http://schemas.microsoft.com/office/drawing/2014/main" id="{D89E510B-521C-4C66-96A6-E290FBF5F533}"/>
                </a:ext>
              </a:extLst>
            </p:cNvPr>
            <p:cNvCxnSpPr>
              <a:cxnSpLocks/>
            </p:cNvCxnSpPr>
            <p:nvPr/>
          </p:nvCxnSpPr>
          <p:spPr>
            <a:xfrm rot="5400000">
              <a:off x="7233558" y="2773292"/>
              <a:ext cx="910353" cy="548578"/>
            </a:xfrm>
            <a:prstGeom prst="bentConnector3">
              <a:avLst>
                <a:gd name="adj1" fmla="val -14760"/>
              </a:avLst>
            </a:prstGeom>
            <a:ln w="19050"/>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41426F6-9181-4B61-A0D3-D02480E152C6}"/>
                </a:ext>
              </a:extLst>
            </p:cNvPr>
            <p:cNvGrpSpPr/>
            <p:nvPr/>
          </p:nvGrpSpPr>
          <p:grpSpPr>
            <a:xfrm>
              <a:off x="6568115" y="2206421"/>
              <a:ext cx="2108499" cy="3993326"/>
              <a:chOff x="6568115" y="2206421"/>
              <a:chExt cx="2108499" cy="3993326"/>
            </a:xfrm>
          </p:grpSpPr>
          <p:grpSp>
            <p:nvGrpSpPr>
              <p:cNvPr id="42" name="Group 41">
                <a:extLst>
                  <a:ext uri="{FF2B5EF4-FFF2-40B4-BE49-F238E27FC236}">
                    <a16:creationId xmlns:a16="http://schemas.microsoft.com/office/drawing/2014/main" id="{5C9023FD-E533-44FF-A0F1-41C17FBD3A3D}"/>
                  </a:ext>
                </a:extLst>
              </p:cNvPr>
              <p:cNvGrpSpPr/>
              <p:nvPr/>
            </p:nvGrpSpPr>
            <p:grpSpPr>
              <a:xfrm>
                <a:off x="6568115" y="2206421"/>
                <a:ext cx="2108499" cy="3993326"/>
                <a:chOff x="5875187" y="2206421"/>
                <a:chExt cx="2108499" cy="3993326"/>
              </a:xfrm>
            </p:grpSpPr>
            <p:graphicFrame>
              <p:nvGraphicFramePr>
                <p:cNvPr id="14" name="Content Placeholder 5">
                  <a:extLst>
                    <a:ext uri="{FF2B5EF4-FFF2-40B4-BE49-F238E27FC236}">
                      <a16:creationId xmlns:a16="http://schemas.microsoft.com/office/drawing/2014/main" id="{E2CB0BBF-53E5-43C8-9749-DB9FDE1FDDB2}"/>
                    </a:ext>
                  </a:extLst>
                </p:cNvPr>
                <p:cNvGraphicFramePr>
                  <a:graphicFrameLocks/>
                </p:cNvGraphicFramePr>
                <p:nvPr/>
              </p:nvGraphicFramePr>
              <p:xfrm>
                <a:off x="5875187" y="2206421"/>
                <a:ext cx="2108499" cy="3993326"/>
              </p:xfrm>
              <a:graphic>
                <a:graphicData uri="http://schemas.openxmlformats.org/drawingml/2006/chart">
                  <c:chart xmlns:c="http://schemas.openxmlformats.org/drawingml/2006/chart" xmlns:r="http://schemas.openxmlformats.org/officeDocument/2006/relationships" r:id="rId5"/>
                </a:graphicData>
              </a:graphic>
            </p:graphicFrame>
            <p:cxnSp>
              <p:nvCxnSpPr>
                <p:cNvPr id="31" name="Straight Connector 30">
                  <a:extLst>
                    <a:ext uri="{FF2B5EF4-FFF2-40B4-BE49-F238E27FC236}">
                      <a16:creationId xmlns:a16="http://schemas.microsoft.com/office/drawing/2014/main" id="{2F0C1E3D-532E-4B31-BF99-93173B8ABB5E}"/>
                    </a:ext>
                  </a:extLst>
                </p:cNvPr>
                <p:cNvCxnSpPr/>
                <p:nvPr/>
              </p:nvCxnSpPr>
              <p:spPr>
                <a:xfrm>
                  <a:off x="6270619" y="6038199"/>
                  <a:ext cx="1645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21596029-A824-45EE-8F75-26822BF9C6EF}"/>
                  </a:ext>
                </a:extLst>
              </p:cNvPr>
              <p:cNvSpPr txBox="1"/>
              <p:nvPr/>
            </p:nvSpPr>
            <p:spPr>
              <a:xfrm>
                <a:off x="7699263" y="2627203"/>
                <a:ext cx="957614" cy="417128"/>
              </a:xfrm>
              <a:prstGeom prst="rect">
                <a:avLst/>
              </a:prstGeom>
              <a:noFill/>
            </p:spPr>
            <p:txBody>
              <a:bodyPr wrap="square" rtlCol="0">
                <a:spAutoFit/>
              </a:bodyPr>
              <a:lstStyle/>
              <a:p>
                <a:pPr algn="l" rtl="0"/>
                <a:r>
                  <a:rPr lang="pl" b="1" i="0" u="none" baseline="0">
                    <a:solidFill>
                      <a:schemeClr val="accent2"/>
                    </a:solidFill>
                  </a:rPr>
                  <a:t>∆ 2,4</a:t>
                </a:r>
              </a:p>
            </p:txBody>
          </p:sp>
        </p:grpSp>
      </p:grpSp>
      <p:sp>
        <p:nvSpPr>
          <p:cNvPr id="5" name="Slide Number Placeholder 4">
            <a:extLst>
              <a:ext uri="{FF2B5EF4-FFF2-40B4-BE49-F238E27FC236}">
                <a16:creationId xmlns:a16="http://schemas.microsoft.com/office/drawing/2014/main" id="{1AC85D64-083E-4CFF-8DB1-C9FA59CF53A7}"/>
              </a:ext>
            </a:extLst>
          </p:cNvPr>
          <p:cNvSpPr>
            <a:spLocks noGrp="1"/>
          </p:cNvSpPr>
          <p:nvPr>
            <p:ph type="sldNum" sz="quarter" idx="12"/>
          </p:nvPr>
        </p:nvSpPr>
        <p:spPr/>
        <p:txBody>
          <a:bodyPr/>
          <a:lstStyle/>
          <a:p>
            <a:pPr algn="ctr" rtl="0"/>
            <a:fld id="{CC7432E5-F8E0-41AE-9A6B-AD730338B005}" type="slidenum">
              <a:rPr/>
              <a:pPr algn="ctr" rtl="0"/>
              <a:t>32</a:t>
            </a:fld>
            <a:endParaRPr lang="pl" dirty="0"/>
          </a:p>
        </p:txBody>
      </p:sp>
      <p:grpSp>
        <p:nvGrpSpPr>
          <p:cNvPr id="16" name="Group 15">
            <a:extLst>
              <a:ext uri="{FF2B5EF4-FFF2-40B4-BE49-F238E27FC236}">
                <a16:creationId xmlns:a16="http://schemas.microsoft.com/office/drawing/2014/main" id="{24A0D6D4-420E-40AE-BC4A-53EF46AED7E9}"/>
              </a:ext>
            </a:extLst>
          </p:cNvPr>
          <p:cNvGrpSpPr/>
          <p:nvPr/>
        </p:nvGrpSpPr>
        <p:grpSpPr>
          <a:xfrm>
            <a:off x="4843031" y="2527201"/>
            <a:ext cx="2108499" cy="3539842"/>
            <a:chOff x="4525612" y="2206420"/>
            <a:chExt cx="2108499" cy="3988618"/>
          </a:xfrm>
        </p:grpSpPr>
        <p:cxnSp>
          <p:nvCxnSpPr>
            <p:cNvPr id="76" name="Connector: Elbow 75">
              <a:extLst>
                <a:ext uri="{FF2B5EF4-FFF2-40B4-BE49-F238E27FC236}">
                  <a16:creationId xmlns:a16="http://schemas.microsoft.com/office/drawing/2014/main" id="{3FBE5335-2B24-45E0-AADA-62DD5BB063E4}"/>
                </a:ext>
              </a:extLst>
            </p:cNvPr>
            <p:cNvCxnSpPr>
              <a:cxnSpLocks/>
            </p:cNvCxnSpPr>
            <p:nvPr/>
          </p:nvCxnSpPr>
          <p:spPr>
            <a:xfrm rot="5400000">
              <a:off x="5248073" y="2638879"/>
              <a:ext cx="958303" cy="546550"/>
            </a:xfrm>
            <a:prstGeom prst="bentConnector3">
              <a:avLst>
                <a:gd name="adj1" fmla="val -7247"/>
              </a:avLst>
            </a:prstGeom>
            <a:ln w="19050"/>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2ED4327-F68B-4DAE-921D-244C36D25B23}"/>
                </a:ext>
              </a:extLst>
            </p:cNvPr>
            <p:cNvGrpSpPr/>
            <p:nvPr/>
          </p:nvGrpSpPr>
          <p:grpSpPr>
            <a:xfrm>
              <a:off x="4525612" y="2206420"/>
              <a:ext cx="2108499" cy="3988618"/>
              <a:chOff x="3495354" y="2206420"/>
              <a:chExt cx="2108499" cy="3988618"/>
            </a:xfrm>
          </p:grpSpPr>
          <p:graphicFrame>
            <p:nvGraphicFramePr>
              <p:cNvPr id="13" name="Content Placeholder 5">
                <a:extLst>
                  <a:ext uri="{FF2B5EF4-FFF2-40B4-BE49-F238E27FC236}">
                    <a16:creationId xmlns:a16="http://schemas.microsoft.com/office/drawing/2014/main" id="{5D360D86-0C7F-4941-9613-737D8EB7B19F}"/>
                  </a:ext>
                </a:extLst>
              </p:cNvPr>
              <p:cNvGraphicFramePr>
                <a:graphicFrameLocks/>
              </p:cNvGraphicFramePr>
              <p:nvPr/>
            </p:nvGraphicFramePr>
            <p:xfrm>
              <a:off x="3495354" y="2206420"/>
              <a:ext cx="2108499" cy="3988618"/>
            </p:xfrm>
            <a:graphic>
              <a:graphicData uri="http://schemas.openxmlformats.org/drawingml/2006/chart">
                <c:chart xmlns:c="http://schemas.openxmlformats.org/drawingml/2006/chart" xmlns:r="http://schemas.openxmlformats.org/officeDocument/2006/relationships" r:id="rId6"/>
              </a:graphicData>
            </a:graphic>
          </p:graphicFrame>
          <p:cxnSp>
            <p:nvCxnSpPr>
              <p:cNvPr id="30" name="Straight Connector 29">
                <a:extLst>
                  <a:ext uri="{FF2B5EF4-FFF2-40B4-BE49-F238E27FC236}">
                    <a16:creationId xmlns:a16="http://schemas.microsoft.com/office/drawing/2014/main" id="{AFF2FC75-6F22-4084-ABB5-05EE39B6DFE8}"/>
                  </a:ext>
                </a:extLst>
              </p:cNvPr>
              <p:cNvCxnSpPr/>
              <p:nvPr/>
            </p:nvCxnSpPr>
            <p:spPr>
              <a:xfrm>
                <a:off x="3883891" y="6043137"/>
                <a:ext cx="1645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E5A027CB-5F17-4286-A266-563C7FBDA376}"/>
              </a:ext>
            </a:extLst>
          </p:cNvPr>
          <p:cNvGrpSpPr/>
          <p:nvPr/>
        </p:nvGrpSpPr>
        <p:grpSpPr>
          <a:xfrm>
            <a:off x="9762959" y="2517515"/>
            <a:ext cx="2360034" cy="3549528"/>
            <a:chOff x="8610617" y="2215139"/>
            <a:chExt cx="2360034" cy="3988618"/>
          </a:xfrm>
        </p:grpSpPr>
        <p:sp>
          <p:nvSpPr>
            <p:cNvPr id="79" name="TextBox 78">
              <a:extLst>
                <a:ext uri="{FF2B5EF4-FFF2-40B4-BE49-F238E27FC236}">
                  <a16:creationId xmlns:a16="http://schemas.microsoft.com/office/drawing/2014/main" id="{B09B3BEE-09EA-4A0C-813A-A38763EBE87C}"/>
                </a:ext>
              </a:extLst>
            </p:cNvPr>
            <p:cNvSpPr txBox="1"/>
            <p:nvPr/>
          </p:nvSpPr>
          <p:spPr>
            <a:xfrm>
              <a:off x="9819906" y="5788708"/>
              <a:ext cx="508083" cy="276679"/>
            </a:xfrm>
            <a:prstGeom prst="rect">
              <a:avLst/>
            </a:prstGeom>
            <a:noFill/>
          </p:spPr>
          <p:txBody>
            <a:bodyPr wrap="square" rtlCol="0">
              <a:spAutoFit/>
            </a:bodyPr>
            <a:lstStyle/>
            <a:p>
              <a:pPr algn="l" rtl="0"/>
              <a:r>
                <a:rPr lang="pl" sz="1000" b="0" i="0" u="none" baseline="0"/>
                <a:t>0,25</a:t>
              </a:r>
            </a:p>
          </p:txBody>
        </p:sp>
        <p:grpSp>
          <p:nvGrpSpPr>
            <p:cNvPr id="2" name="Group 1">
              <a:extLst>
                <a:ext uri="{FF2B5EF4-FFF2-40B4-BE49-F238E27FC236}">
                  <a16:creationId xmlns:a16="http://schemas.microsoft.com/office/drawing/2014/main" id="{2A338412-9842-4A74-9567-EF19FDD59DF0}"/>
                </a:ext>
              </a:extLst>
            </p:cNvPr>
            <p:cNvGrpSpPr/>
            <p:nvPr/>
          </p:nvGrpSpPr>
          <p:grpSpPr>
            <a:xfrm>
              <a:off x="8610617" y="2215139"/>
              <a:ext cx="2360034" cy="3988618"/>
              <a:chOff x="8610617" y="2215139"/>
              <a:chExt cx="2360034" cy="3988618"/>
            </a:xfrm>
          </p:grpSpPr>
          <p:cxnSp>
            <p:nvCxnSpPr>
              <p:cNvPr id="78" name="Connector: Elbow 77">
                <a:extLst>
                  <a:ext uri="{FF2B5EF4-FFF2-40B4-BE49-F238E27FC236}">
                    <a16:creationId xmlns:a16="http://schemas.microsoft.com/office/drawing/2014/main" id="{DDEFB4BE-8DF1-43D0-8754-8C23B6933C92}"/>
                  </a:ext>
                </a:extLst>
              </p:cNvPr>
              <p:cNvCxnSpPr>
                <a:cxnSpLocks/>
              </p:cNvCxnSpPr>
              <p:nvPr/>
            </p:nvCxnSpPr>
            <p:spPr>
              <a:xfrm rot="16200000" flipV="1">
                <a:off x="8348328" y="4220359"/>
                <a:ext cx="2765159" cy="417248"/>
              </a:xfrm>
              <a:prstGeom prst="bentConnector3">
                <a:avLst>
                  <a:gd name="adj1" fmla="val 122789"/>
                </a:avLst>
              </a:prstGeom>
              <a:ln w="19050"/>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070FEC0D-2686-4AB2-988C-8A6A6742F261}"/>
                  </a:ext>
                </a:extLst>
              </p:cNvPr>
              <p:cNvGrpSpPr/>
              <p:nvPr/>
            </p:nvGrpSpPr>
            <p:grpSpPr>
              <a:xfrm>
                <a:off x="8610617" y="2215139"/>
                <a:ext cx="2108499" cy="3988618"/>
                <a:chOff x="8255019" y="2215139"/>
                <a:chExt cx="2108499" cy="3988618"/>
              </a:xfrm>
            </p:grpSpPr>
            <p:graphicFrame>
              <p:nvGraphicFramePr>
                <p:cNvPr id="15" name="Content Placeholder 5">
                  <a:extLst>
                    <a:ext uri="{FF2B5EF4-FFF2-40B4-BE49-F238E27FC236}">
                      <a16:creationId xmlns:a16="http://schemas.microsoft.com/office/drawing/2014/main" id="{386B5BF1-4FFC-48F3-9BA3-7D5E16547981}"/>
                    </a:ext>
                  </a:extLst>
                </p:cNvPr>
                <p:cNvGraphicFramePr>
                  <a:graphicFrameLocks/>
                </p:cNvGraphicFramePr>
                <p:nvPr/>
              </p:nvGraphicFramePr>
              <p:xfrm>
                <a:off x="8255019" y="2215139"/>
                <a:ext cx="2108499" cy="3988618"/>
              </p:xfrm>
              <a:graphic>
                <a:graphicData uri="http://schemas.openxmlformats.org/drawingml/2006/chart">
                  <c:chart xmlns:c="http://schemas.openxmlformats.org/drawingml/2006/chart" xmlns:r="http://schemas.openxmlformats.org/officeDocument/2006/relationships" r:id="rId7"/>
                </a:graphicData>
              </a:graphic>
            </p:graphicFrame>
            <p:cxnSp>
              <p:nvCxnSpPr>
                <p:cNvPr id="32" name="Straight Connector 31">
                  <a:extLst>
                    <a:ext uri="{FF2B5EF4-FFF2-40B4-BE49-F238E27FC236}">
                      <a16:creationId xmlns:a16="http://schemas.microsoft.com/office/drawing/2014/main" id="{2654CE0E-A8D2-4EF3-A9B8-AF30C7BDF018}"/>
                    </a:ext>
                  </a:extLst>
                </p:cNvPr>
                <p:cNvCxnSpPr/>
                <p:nvPr/>
              </p:nvCxnSpPr>
              <p:spPr>
                <a:xfrm>
                  <a:off x="8592146" y="6053227"/>
                  <a:ext cx="1645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A2E429C4-5DAC-4ADE-95F5-1BA3978F2434}"/>
                  </a:ext>
                </a:extLst>
              </p:cNvPr>
              <p:cNvSpPr txBox="1"/>
              <p:nvPr/>
            </p:nvSpPr>
            <p:spPr>
              <a:xfrm>
                <a:off x="9818009" y="3043118"/>
                <a:ext cx="1152642" cy="415020"/>
              </a:xfrm>
              <a:prstGeom prst="rect">
                <a:avLst/>
              </a:prstGeom>
              <a:solidFill>
                <a:schemeClr val="bg1"/>
              </a:solidFill>
            </p:spPr>
            <p:txBody>
              <a:bodyPr wrap="square" rtlCol="0">
                <a:spAutoFit/>
              </a:bodyPr>
              <a:lstStyle/>
              <a:p>
                <a:pPr algn="l" rtl="0"/>
                <a:r>
                  <a:rPr lang="pl" b="1" i="0" u="none" baseline="0">
                    <a:solidFill>
                      <a:schemeClr val="accent2"/>
                    </a:solidFill>
                  </a:rPr>
                  <a:t>∆ 18,45</a:t>
                </a:r>
              </a:p>
            </p:txBody>
          </p:sp>
        </p:grpSp>
      </p:grpSp>
      <p:sp>
        <p:nvSpPr>
          <p:cNvPr id="22" name="TextBox 21">
            <a:extLst>
              <a:ext uri="{FF2B5EF4-FFF2-40B4-BE49-F238E27FC236}">
                <a16:creationId xmlns:a16="http://schemas.microsoft.com/office/drawing/2014/main" id="{DC566D1E-4CE2-490D-B2F0-795C389E764B}"/>
              </a:ext>
            </a:extLst>
          </p:cNvPr>
          <p:cNvSpPr txBox="1"/>
          <p:nvPr/>
        </p:nvSpPr>
        <p:spPr>
          <a:xfrm>
            <a:off x="2934269" y="2089629"/>
            <a:ext cx="1908762" cy="338554"/>
          </a:xfrm>
          <a:prstGeom prst="rect">
            <a:avLst/>
          </a:prstGeom>
          <a:noFill/>
        </p:spPr>
        <p:txBody>
          <a:bodyPr wrap="square" rtlCol="0">
            <a:spAutoFit/>
          </a:bodyPr>
          <a:lstStyle/>
          <a:p>
            <a:pPr algn="ctr" rtl="0"/>
            <a:r>
              <a:rPr lang="pl" sz="1600" b="1" i="0" u="none" baseline="0"/>
              <a:t>Czynność płuc, l</a:t>
            </a:r>
          </a:p>
        </p:txBody>
      </p:sp>
      <p:sp>
        <p:nvSpPr>
          <p:cNvPr id="57" name="TextBox 56">
            <a:extLst>
              <a:ext uri="{FF2B5EF4-FFF2-40B4-BE49-F238E27FC236}">
                <a16:creationId xmlns:a16="http://schemas.microsoft.com/office/drawing/2014/main" id="{F26DDD5C-A6E8-42D5-A204-27EDA96494B1}"/>
              </a:ext>
            </a:extLst>
          </p:cNvPr>
          <p:cNvSpPr txBox="1"/>
          <p:nvPr/>
        </p:nvSpPr>
        <p:spPr>
          <a:xfrm>
            <a:off x="5137681" y="2089629"/>
            <a:ext cx="2159605" cy="338554"/>
          </a:xfrm>
          <a:prstGeom prst="rect">
            <a:avLst/>
          </a:prstGeom>
          <a:noFill/>
        </p:spPr>
        <p:txBody>
          <a:bodyPr wrap="square" rtlCol="0">
            <a:spAutoFit/>
          </a:bodyPr>
          <a:lstStyle/>
          <a:p>
            <a:pPr algn="ctr" rtl="0"/>
            <a:r>
              <a:rPr lang="pl" sz="1600" b="1" i="0" u="none" baseline="0"/>
              <a:t>Wskaźnik zaostrzeń</a:t>
            </a:r>
          </a:p>
        </p:txBody>
      </p:sp>
      <p:sp>
        <p:nvSpPr>
          <p:cNvPr id="58" name="TextBox 57">
            <a:extLst>
              <a:ext uri="{FF2B5EF4-FFF2-40B4-BE49-F238E27FC236}">
                <a16:creationId xmlns:a16="http://schemas.microsoft.com/office/drawing/2014/main" id="{6CBC954E-2C97-4DC3-94C0-00DF06AAD451}"/>
              </a:ext>
            </a:extLst>
          </p:cNvPr>
          <p:cNvSpPr txBox="1"/>
          <p:nvPr/>
        </p:nvSpPr>
        <p:spPr>
          <a:xfrm>
            <a:off x="7549284" y="2089629"/>
            <a:ext cx="2582891" cy="338554"/>
          </a:xfrm>
          <a:prstGeom prst="rect">
            <a:avLst/>
          </a:prstGeom>
          <a:noFill/>
        </p:spPr>
        <p:txBody>
          <a:bodyPr wrap="square" rtlCol="0">
            <a:spAutoFit/>
          </a:bodyPr>
          <a:lstStyle/>
          <a:p>
            <a:pPr algn="ctr" rtl="0"/>
            <a:r>
              <a:rPr lang="pl" sz="1600" b="1" i="0" u="none" baseline="0" dirty="0"/>
              <a:t>Ocena punktowa ACQ-6</a:t>
            </a:r>
          </a:p>
        </p:txBody>
      </p:sp>
      <p:sp>
        <p:nvSpPr>
          <p:cNvPr id="59" name="TextBox 58">
            <a:extLst>
              <a:ext uri="{FF2B5EF4-FFF2-40B4-BE49-F238E27FC236}">
                <a16:creationId xmlns:a16="http://schemas.microsoft.com/office/drawing/2014/main" id="{7AE8CE02-50FF-48E9-A9AC-E9D81BFBE944}"/>
              </a:ext>
            </a:extLst>
          </p:cNvPr>
          <p:cNvSpPr txBox="1"/>
          <p:nvPr/>
        </p:nvSpPr>
        <p:spPr>
          <a:xfrm>
            <a:off x="9951511" y="1927704"/>
            <a:ext cx="2159606" cy="338554"/>
          </a:xfrm>
          <a:prstGeom prst="rect">
            <a:avLst/>
          </a:prstGeom>
          <a:noFill/>
        </p:spPr>
        <p:txBody>
          <a:bodyPr wrap="square" rtlCol="0">
            <a:spAutoFit/>
          </a:bodyPr>
          <a:lstStyle/>
          <a:p>
            <a:pPr algn="ctr" rtl="0"/>
            <a:r>
              <a:rPr lang="pl" sz="1600" b="1" i="0" u="none" baseline="0" dirty="0"/>
              <a:t>Dawka OCS (mg/dobę)</a:t>
            </a:r>
          </a:p>
        </p:txBody>
      </p:sp>
      <p:pic>
        <p:nvPicPr>
          <p:cNvPr id="1026" name="Picture 2" descr="Vector of Italian flag.">
            <a:extLst>
              <a:ext uri="{FF2B5EF4-FFF2-40B4-BE49-F238E27FC236}">
                <a16:creationId xmlns:a16="http://schemas.microsoft.com/office/drawing/2014/main" id="{4FA47AB1-E125-4FD5-9E5A-AA35BEB5D0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0" y="-4"/>
            <a:ext cx="1683127" cy="800097"/>
          </a:xfrm>
          <a:prstGeom prst="rtTriangle">
            <a:avLst/>
          </a:prstGeom>
          <a:noFill/>
          <a:extLst>
            <a:ext uri="{909E8E84-426E-40DD-AFC4-6F175D3DCCD1}">
              <a14:hiddenFill xmlns:a14="http://schemas.microsoft.com/office/drawing/2010/main">
                <a:solidFill>
                  <a:srgbClr val="FFFFFF"/>
                </a:solidFill>
              </a14:hiddenFill>
            </a:ext>
          </a:extLst>
        </p:spPr>
      </p:pic>
      <p:pic>
        <p:nvPicPr>
          <p:cNvPr id="55" name="Picture 54" descr="A picture containing lamp, knife, light&#10;&#10;Description automatically generated">
            <a:extLst>
              <a:ext uri="{FF2B5EF4-FFF2-40B4-BE49-F238E27FC236}">
                <a16:creationId xmlns:a16="http://schemas.microsoft.com/office/drawing/2014/main" id="{D7579012-878A-4FEF-9207-11EF3D5880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4" name="Title 3">
            <a:extLst>
              <a:ext uri="{FF2B5EF4-FFF2-40B4-BE49-F238E27FC236}">
                <a16:creationId xmlns:a16="http://schemas.microsoft.com/office/drawing/2014/main" id="{C8A11543-A30F-4918-915F-AB639785C7CB}"/>
              </a:ext>
            </a:extLst>
          </p:cNvPr>
          <p:cNvSpPr>
            <a:spLocks noGrp="1"/>
          </p:cNvSpPr>
          <p:nvPr>
            <p:ph type="title"/>
          </p:nvPr>
        </p:nvSpPr>
        <p:spPr>
          <a:xfrm>
            <a:off x="1184366" y="228602"/>
            <a:ext cx="9612477" cy="800099"/>
          </a:xfrm>
        </p:spPr>
        <p:txBody>
          <a:bodyPr>
            <a:normAutofit fontScale="90000"/>
          </a:bodyPr>
          <a:lstStyle/>
          <a:p>
            <a:pPr algn="l" rtl="0"/>
            <a:r>
              <a:rPr lang="pl" b="1" i="0" u="none" baseline="0"/>
              <a:t>Kliniczna skuteczność benralizumabu pod względem czynności płuc, eliminacji OCS, zaostrzeń oraz kontroli astmy </a:t>
            </a:r>
            <a:endParaRPr lang="pl" dirty="0"/>
          </a:p>
        </p:txBody>
      </p:sp>
      <p:sp>
        <p:nvSpPr>
          <p:cNvPr id="61" name="TextBox 60">
            <a:extLst>
              <a:ext uri="{FF2B5EF4-FFF2-40B4-BE49-F238E27FC236}">
                <a16:creationId xmlns:a16="http://schemas.microsoft.com/office/drawing/2014/main" id="{05232C00-FAAD-4EE2-8699-118576F51348}"/>
              </a:ext>
            </a:extLst>
          </p:cNvPr>
          <p:cNvSpPr txBox="1"/>
          <p:nvPr/>
        </p:nvSpPr>
        <p:spPr>
          <a:xfrm>
            <a:off x="10799463" y="1171899"/>
            <a:ext cx="1390650" cy="283563"/>
          </a:xfrm>
          <a:prstGeom prst="rect">
            <a:avLst/>
          </a:prstGeom>
          <a:solidFill>
            <a:schemeClr val="bg1">
              <a:lumMod val="9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50" b="1" i="0" u="none" baseline="0" dirty="0">
                <a:solidFill>
                  <a:srgbClr val="7F134C"/>
                </a:solidFill>
                <a:latin typeface="Arial" panose="020B0604020202020204"/>
                <a:ea typeface="Arial" panose="020B0604020202020204"/>
                <a:cs typeface="Arial" panose="020B0604020202020204"/>
                <a:sym typeface="Arial" panose="020B0604020202020204"/>
              </a:rPr>
              <a:t>Wyniki leczenia</a:t>
            </a:r>
            <a:r>
              <a:rPr lang="pl" sz="1050" b="1" i="0" u="none" baseline="0" dirty="0">
                <a:solidFill>
                  <a:srgbClr val="7F134C"/>
                </a:solidFill>
              </a:rPr>
              <a:t> </a:t>
            </a:r>
            <a:r>
              <a:rPr kumimoji="0" lang="pl" sz="1050" b="1" i="0" u="none" strike="noStrike" kern="1200" cap="none" spc="0" normalizeH="0" baseline="0" dirty="0">
                <a:ln>
                  <a:noFill/>
                </a:ln>
                <a:solidFill>
                  <a:srgbClr val="7F134C"/>
                </a:solidFill>
                <a:effectLst/>
                <a:uLnTx/>
                <a:uFillTx/>
                <a:latin typeface="Arial" panose="020B0604020202020204"/>
                <a:ea typeface="+mn-ea"/>
                <a:cs typeface="+mn-cs"/>
              </a:rPr>
              <a:t>astmy</a:t>
            </a:r>
          </a:p>
        </p:txBody>
      </p:sp>
      <p:pic>
        <p:nvPicPr>
          <p:cNvPr id="62" name="Picture 61" descr="home_icon.png">
            <a:hlinkClick r:id="rId10" action="ppaction://hlinksldjump"/>
            <a:extLst>
              <a:ext uri="{FF2B5EF4-FFF2-40B4-BE49-F238E27FC236}">
                <a16:creationId xmlns:a16="http://schemas.microsoft.com/office/drawing/2014/main" id="{1AAFBBD0-360B-4F79-8BD9-B6D24474381D}"/>
              </a:ext>
            </a:extLst>
          </p:cNvPr>
          <p:cNvPicPr>
            <a:picLocks noChangeAspect="1"/>
          </p:cNvPicPr>
          <p:nvPr/>
        </p:nvPicPr>
        <p:blipFill>
          <a:blip r:embed="rId11"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63" name="TextBox 62">
            <a:extLst>
              <a:ext uri="{FF2B5EF4-FFF2-40B4-BE49-F238E27FC236}">
                <a16:creationId xmlns:a16="http://schemas.microsoft.com/office/drawing/2014/main" id="{C6D4750A-44C3-48A2-8DC4-A0A1B3461B44}"/>
              </a:ext>
            </a:extLst>
          </p:cNvPr>
          <p:cNvSpPr txBox="1"/>
          <p:nvPr/>
        </p:nvSpPr>
        <p:spPr>
          <a:xfrm>
            <a:off x="8562068" y="3245615"/>
            <a:ext cx="1014514" cy="276999"/>
          </a:xfrm>
          <a:prstGeom prst="rect">
            <a:avLst/>
          </a:prstGeom>
          <a:noFill/>
        </p:spPr>
        <p:txBody>
          <a:bodyPr wrap="square" rtlCol="0">
            <a:spAutoFit/>
          </a:bodyPr>
          <a:lstStyle/>
          <a:p>
            <a:pPr algn="l" rtl="0"/>
            <a:r>
              <a:rPr lang="pl" sz="1200" b="0" i="0" u="none" baseline="0">
                <a:solidFill>
                  <a:schemeClr val="accent1"/>
                </a:solidFill>
              </a:rPr>
              <a:t>p&lt;0,0001</a:t>
            </a:r>
          </a:p>
        </p:txBody>
      </p:sp>
      <p:sp>
        <p:nvSpPr>
          <p:cNvPr id="64" name="TextBox 63">
            <a:extLst>
              <a:ext uri="{FF2B5EF4-FFF2-40B4-BE49-F238E27FC236}">
                <a16:creationId xmlns:a16="http://schemas.microsoft.com/office/drawing/2014/main" id="{8CEF5601-923E-46F8-A991-EE6642D78267}"/>
              </a:ext>
            </a:extLst>
          </p:cNvPr>
          <p:cNvSpPr txBox="1"/>
          <p:nvPr/>
        </p:nvSpPr>
        <p:spPr>
          <a:xfrm>
            <a:off x="5998820" y="3048270"/>
            <a:ext cx="1014514" cy="276999"/>
          </a:xfrm>
          <a:prstGeom prst="rect">
            <a:avLst/>
          </a:prstGeom>
          <a:noFill/>
        </p:spPr>
        <p:txBody>
          <a:bodyPr wrap="square" rtlCol="0">
            <a:spAutoFit/>
          </a:bodyPr>
          <a:lstStyle/>
          <a:p>
            <a:pPr algn="l" rtl="0"/>
            <a:r>
              <a:rPr lang="pl" sz="1200" b="0" i="0" u="none" baseline="0">
                <a:solidFill>
                  <a:schemeClr val="accent1"/>
                </a:solidFill>
              </a:rPr>
              <a:t>p&lt;0,0001</a:t>
            </a:r>
          </a:p>
        </p:txBody>
      </p:sp>
      <p:sp>
        <p:nvSpPr>
          <p:cNvPr id="66" name="TextBox 65">
            <a:extLst>
              <a:ext uri="{FF2B5EF4-FFF2-40B4-BE49-F238E27FC236}">
                <a16:creationId xmlns:a16="http://schemas.microsoft.com/office/drawing/2014/main" id="{CD560716-520B-4774-988F-C94CC5E8B92C}"/>
              </a:ext>
            </a:extLst>
          </p:cNvPr>
          <p:cNvSpPr txBox="1"/>
          <p:nvPr/>
        </p:nvSpPr>
        <p:spPr>
          <a:xfrm>
            <a:off x="11118909" y="3572426"/>
            <a:ext cx="1014514" cy="276999"/>
          </a:xfrm>
          <a:prstGeom prst="rect">
            <a:avLst/>
          </a:prstGeom>
          <a:noFill/>
        </p:spPr>
        <p:txBody>
          <a:bodyPr wrap="square" rtlCol="0">
            <a:spAutoFit/>
          </a:bodyPr>
          <a:lstStyle/>
          <a:p>
            <a:pPr algn="l" rtl="0"/>
            <a:r>
              <a:rPr lang="pl" sz="1200" b="0" i="0" u="none" baseline="0">
                <a:solidFill>
                  <a:schemeClr val="accent1"/>
                </a:solidFill>
              </a:rPr>
              <a:t>p&lt;0,0001</a:t>
            </a:r>
          </a:p>
        </p:txBody>
      </p:sp>
      <p:sp>
        <p:nvSpPr>
          <p:cNvPr id="7" name="TextBox 6">
            <a:extLst>
              <a:ext uri="{FF2B5EF4-FFF2-40B4-BE49-F238E27FC236}">
                <a16:creationId xmlns:a16="http://schemas.microsoft.com/office/drawing/2014/main" id="{F8C29995-8CDA-47BB-8C3D-80581D5C55C0}"/>
              </a:ext>
            </a:extLst>
          </p:cNvPr>
          <p:cNvSpPr txBox="1"/>
          <p:nvPr/>
        </p:nvSpPr>
        <p:spPr>
          <a:xfrm>
            <a:off x="6082730" y="5637257"/>
            <a:ext cx="569291" cy="246221"/>
          </a:xfrm>
          <a:prstGeom prst="rect">
            <a:avLst/>
          </a:prstGeom>
          <a:noFill/>
        </p:spPr>
        <p:txBody>
          <a:bodyPr wrap="square" rtlCol="0">
            <a:spAutoFit/>
          </a:bodyPr>
          <a:lstStyle/>
          <a:p>
            <a:pPr algn="l" rtl="0"/>
            <a:r>
              <a:rPr lang="pl" sz="1000" b="0" i="0" u="none" baseline="0"/>
              <a:t>0,05</a:t>
            </a:r>
          </a:p>
        </p:txBody>
      </p:sp>
      <p:grpSp>
        <p:nvGrpSpPr>
          <p:cNvPr id="51" name="Group 50">
            <a:extLst>
              <a:ext uri="{FF2B5EF4-FFF2-40B4-BE49-F238E27FC236}">
                <a16:creationId xmlns:a16="http://schemas.microsoft.com/office/drawing/2014/main" id="{E5FD1B49-596B-4049-AE3F-C62E62E5D470}"/>
              </a:ext>
            </a:extLst>
          </p:cNvPr>
          <p:cNvGrpSpPr/>
          <p:nvPr/>
        </p:nvGrpSpPr>
        <p:grpSpPr>
          <a:xfrm>
            <a:off x="2687412" y="2522358"/>
            <a:ext cx="2108499" cy="3539842"/>
            <a:chOff x="4525612" y="2206420"/>
            <a:chExt cx="2108499" cy="3988618"/>
          </a:xfrm>
        </p:grpSpPr>
        <p:cxnSp>
          <p:nvCxnSpPr>
            <p:cNvPr id="52" name="Connector: Elbow 51">
              <a:extLst>
                <a:ext uri="{FF2B5EF4-FFF2-40B4-BE49-F238E27FC236}">
                  <a16:creationId xmlns:a16="http://schemas.microsoft.com/office/drawing/2014/main" id="{48929467-1BBA-4A23-8203-AC63DCE5EF4B}"/>
                </a:ext>
              </a:extLst>
            </p:cNvPr>
            <p:cNvCxnSpPr>
              <a:cxnSpLocks/>
            </p:cNvCxnSpPr>
            <p:nvPr/>
          </p:nvCxnSpPr>
          <p:spPr>
            <a:xfrm rot="5400000">
              <a:off x="4965027" y="2655610"/>
              <a:ext cx="1339424" cy="731520"/>
            </a:xfrm>
            <a:prstGeom prst="bentConnector3">
              <a:avLst>
                <a:gd name="adj1" fmla="val -7247"/>
              </a:avLst>
            </a:prstGeom>
            <a:ln w="19050"/>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E015CFD1-ACDE-48EE-AC31-84CA07DE54F9}"/>
                </a:ext>
              </a:extLst>
            </p:cNvPr>
            <p:cNvGrpSpPr/>
            <p:nvPr/>
          </p:nvGrpSpPr>
          <p:grpSpPr>
            <a:xfrm>
              <a:off x="4525612" y="2206420"/>
              <a:ext cx="2108499" cy="3988618"/>
              <a:chOff x="3495354" y="2206420"/>
              <a:chExt cx="2108499" cy="3988618"/>
            </a:xfrm>
          </p:grpSpPr>
          <p:graphicFrame>
            <p:nvGraphicFramePr>
              <p:cNvPr id="65" name="Content Placeholder 5">
                <a:extLst>
                  <a:ext uri="{FF2B5EF4-FFF2-40B4-BE49-F238E27FC236}">
                    <a16:creationId xmlns:a16="http://schemas.microsoft.com/office/drawing/2014/main" id="{5A493C6A-97C5-4005-8EB2-60BBE491EA93}"/>
                  </a:ext>
                </a:extLst>
              </p:cNvPr>
              <p:cNvGraphicFramePr>
                <a:graphicFrameLocks/>
              </p:cNvGraphicFramePr>
              <p:nvPr/>
            </p:nvGraphicFramePr>
            <p:xfrm>
              <a:off x="3495354" y="2206420"/>
              <a:ext cx="2108499" cy="3988618"/>
            </p:xfrm>
            <a:graphic>
              <a:graphicData uri="http://schemas.openxmlformats.org/drawingml/2006/chart">
                <c:chart xmlns:c="http://schemas.openxmlformats.org/drawingml/2006/chart" xmlns:r="http://schemas.openxmlformats.org/officeDocument/2006/relationships" r:id="rId12"/>
              </a:graphicData>
            </a:graphic>
          </p:graphicFrame>
          <p:cxnSp>
            <p:nvCxnSpPr>
              <p:cNvPr id="68" name="Straight Connector 67">
                <a:extLst>
                  <a:ext uri="{FF2B5EF4-FFF2-40B4-BE49-F238E27FC236}">
                    <a16:creationId xmlns:a16="http://schemas.microsoft.com/office/drawing/2014/main" id="{1FEA22AE-8847-4EDD-B2DA-B03409D0D472}"/>
                  </a:ext>
                </a:extLst>
              </p:cNvPr>
              <p:cNvCxnSpPr/>
              <p:nvPr/>
            </p:nvCxnSpPr>
            <p:spPr>
              <a:xfrm>
                <a:off x="3883891" y="6033324"/>
                <a:ext cx="1645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426C6E32-5526-483E-9BA0-A215365319B4}"/>
              </a:ext>
            </a:extLst>
          </p:cNvPr>
          <p:cNvGrpSpPr/>
          <p:nvPr/>
        </p:nvGrpSpPr>
        <p:grpSpPr>
          <a:xfrm>
            <a:off x="6648838" y="1885610"/>
            <a:ext cx="2742812" cy="233051"/>
            <a:chOff x="5120135" y="1921511"/>
            <a:chExt cx="1793436" cy="233051"/>
          </a:xfrm>
        </p:grpSpPr>
        <p:grpSp>
          <p:nvGrpSpPr>
            <p:cNvPr id="38" name="Group 37">
              <a:extLst>
                <a:ext uri="{FF2B5EF4-FFF2-40B4-BE49-F238E27FC236}">
                  <a16:creationId xmlns:a16="http://schemas.microsoft.com/office/drawing/2014/main" id="{383223F2-8798-4BAF-8624-E79141A9CCAF}"/>
                </a:ext>
              </a:extLst>
            </p:cNvPr>
            <p:cNvGrpSpPr/>
            <p:nvPr/>
          </p:nvGrpSpPr>
          <p:grpSpPr>
            <a:xfrm>
              <a:off x="5165309" y="1928310"/>
              <a:ext cx="1748262" cy="182880"/>
              <a:chOff x="7044864" y="6238463"/>
              <a:chExt cx="1748262" cy="246221"/>
            </a:xfrm>
          </p:grpSpPr>
          <p:sp>
            <p:nvSpPr>
              <p:cNvPr id="35" name="Rectangle 34">
                <a:extLst>
                  <a:ext uri="{FF2B5EF4-FFF2-40B4-BE49-F238E27FC236}">
                    <a16:creationId xmlns:a16="http://schemas.microsoft.com/office/drawing/2014/main" id="{7193C447-B269-4A73-88EA-7CA0882F1E70}"/>
                  </a:ext>
                </a:extLst>
              </p:cNvPr>
              <p:cNvSpPr/>
              <p:nvPr/>
            </p:nvSpPr>
            <p:spPr>
              <a:xfrm>
                <a:off x="7917005" y="6324352"/>
                <a:ext cx="91440" cy="1231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grpSp>
            <p:nvGrpSpPr>
              <p:cNvPr id="37" name="Group 36">
                <a:extLst>
                  <a:ext uri="{FF2B5EF4-FFF2-40B4-BE49-F238E27FC236}">
                    <a16:creationId xmlns:a16="http://schemas.microsoft.com/office/drawing/2014/main" id="{F8A79456-2D2C-4A63-A6C4-95355E589557}"/>
                  </a:ext>
                </a:extLst>
              </p:cNvPr>
              <p:cNvGrpSpPr/>
              <p:nvPr/>
            </p:nvGrpSpPr>
            <p:grpSpPr>
              <a:xfrm>
                <a:off x="7044864" y="6238463"/>
                <a:ext cx="1748262" cy="246221"/>
                <a:chOff x="7044864" y="6238463"/>
                <a:chExt cx="1748262" cy="246221"/>
              </a:xfrm>
            </p:grpSpPr>
            <p:sp>
              <p:nvSpPr>
                <p:cNvPr id="27" name="Rectangle 26">
                  <a:extLst>
                    <a:ext uri="{FF2B5EF4-FFF2-40B4-BE49-F238E27FC236}">
                      <a16:creationId xmlns:a16="http://schemas.microsoft.com/office/drawing/2014/main" id="{CEF7D262-9D7C-434F-B21C-4C68C9498DBF}"/>
                    </a:ext>
                  </a:extLst>
                </p:cNvPr>
                <p:cNvSpPr/>
                <p:nvPr/>
              </p:nvSpPr>
              <p:spPr>
                <a:xfrm>
                  <a:off x="7044864" y="6324352"/>
                  <a:ext cx="91440" cy="12311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sp>
              <p:nvSpPr>
                <p:cNvPr id="36" name="TextBox 35">
                  <a:extLst>
                    <a:ext uri="{FF2B5EF4-FFF2-40B4-BE49-F238E27FC236}">
                      <a16:creationId xmlns:a16="http://schemas.microsoft.com/office/drawing/2014/main" id="{67E2158C-C06F-4FBE-97B6-050B3322DB8E}"/>
                    </a:ext>
                  </a:extLst>
                </p:cNvPr>
                <p:cNvSpPr txBox="1"/>
                <p:nvPr/>
              </p:nvSpPr>
              <p:spPr>
                <a:xfrm>
                  <a:off x="7104257" y="6238463"/>
                  <a:ext cx="1688869" cy="246221"/>
                </a:xfrm>
                <a:prstGeom prst="rect">
                  <a:avLst/>
                </a:prstGeom>
                <a:noFill/>
                <a:ln>
                  <a:noFill/>
                </a:ln>
              </p:spPr>
              <p:txBody>
                <a:bodyPr wrap="square" rtlCol="0">
                  <a:spAutoFit/>
                </a:bodyPr>
                <a:lstStyle/>
                <a:p>
                  <a:pPr algn="l" rtl="0"/>
                  <a:r>
                    <a:rPr lang="pl" sz="1000" b="0" i="0" u="none" baseline="0" dirty="0"/>
                    <a:t>= ocena wyjściowa        = 6 miesięcy</a:t>
                  </a:r>
                </a:p>
              </p:txBody>
            </p:sp>
          </p:grpSp>
        </p:grpSp>
        <p:sp>
          <p:nvSpPr>
            <p:cNvPr id="8" name="Rectangle 7">
              <a:extLst>
                <a:ext uri="{FF2B5EF4-FFF2-40B4-BE49-F238E27FC236}">
                  <a16:creationId xmlns:a16="http://schemas.microsoft.com/office/drawing/2014/main" id="{F8B1F6C7-62A6-4CDB-915F-5C9D55DF7414}"/>
                </a:ext>
              </a:extLst>
            </p:cNvPr>
            <p:cNvSpPr/>
            <p:nvPr/>
          </p:nvSpPr>
          <p:spPr>
            <a:xfrm>
              <a:off x="5120135" y="1921511"/>
              <a:ext cx="1793436" cy="23305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9" name="TextBox 8">
            <a:extLst>
              <a:ext uri="{FF2B5EF4-FFF2-40B4-BE49-F238E27FC236}">
                <a16:creationId xmlns:a16="http://schemas.microsoft.com/office/drawing/2014/main" id="{32CBBF5D-583C-4C3A-9B2B-B146871E143D}"/>
              </a:ext>
            </a:extLst>
          </p:cNvPr>
          <p:cNvSpPr txBox="1"/>
          <p:nvPr/>
        </p:nvSpPr>
        <p:spPr>
          <a:xfrm>
            <a:off x="2393527" y="2605567"/>
            <a:ext cx="430887" cy="3456633"/>
          </a:xfrm>
          <a:prstGeom prst="rect">
            <a:avLst/>
          </a:prstGeom>
          <a:noFill/>
        </p:spPr>
        <p:txBody>
          <a:bodyPr vert="vert270" wrap="square" rtlCol="0">
            <a:spAutoFit/>
          </a:bodyPr>
          <a:lstStyle/>
          <a:p>
            <a:pPr algn="ctr" rtl="0"/>
            <a:r>
              <a:rPr lang="pl" sz="1600" b="1" i="0" u="none" baseline="0"/>
              <a:t>Średnia </a:t>
            </a:r>
          </a:p>
        </p:txBody>
      </p:sp>
      <p:sp>
        <p:nvSpPr>
          <p:cNvPr id="19" name="Rectangle 18">
            <a:extLst>
              <a:ext uri="{FF2B5EF4-FFF2-40B4-BE49-F238E27FC236}">
                <a16:creationId xmlns:a16="http://schemas.microsoft.com/office/drawing/2014/main" id="{5E18FB7A-59AC-4E90-BF44-BEE8CA0B05F1}"/>
              </a:ext>
            </a:extLst>
          </p:cNvPr>
          <p:cNvSpPr/>
          <p:nvPr/>
        </p:nvSpPr>
        <p:spPr>
          <a:xfrm>
            <a:off x="2031997" y="1160561"/>
            <a:ext cx="8764846" cy="646331"/>
          </a:xfrm>
          <a:prstGeom prst="rect">
            <a:avLst/>
          </a:prstGeom>
        </p:spPr>
        <p:txBody>
          <a:bodyPr wrap="square">
            <a:spAutoFit/>
          </a:bodyPr>
          <a:lstStyle/>
          <a:p>
            <a:pPr algn="ctr" rtl="0"/>
            <a:r>
              <a:rPr lang="pl" b="1" i="0" u="none" baseline="0">
                <a:solidFill>
                  <a:schemeClr val="accent2"/>
                </a:solidFill>
              </a:rPr>
              <a:t>Lepsze wyniki kliniczne</a:t>
            </a:r>
            <a:r>
              <a:rPr lang="pl" b="1" i="0" u="none" baseline="0"/>
              <a:t> </a:t>
            </a:r>
            <a:r>
              <a:rPr lang="pl" b="1" i="0" u="none" baseline="0">
                <a:solidFill>
                  <a:schemeClr val="accent1"/>
                </a:solidFill>
              </a:rPr>
              <a:t>po 6 miesiącach</a:t>
            </a:r>
            <a:r>
              <a:rPr lang="pl" b="1" i="0" u="none" baseline="0"/>
              <a:t> </a:t>
            </a:r>
            <a:r>
              <a:rPr lang="pl" b="1" i="0" u="none" baseline="0">
                <a:solidFill>
                  <a:schemeClr val="accent2"/>
                </a:solidFill>
              </a:rPr>
              <a:t>stosowania </a:t>
            </a:r>
            <a:br>
              <a:rPr lang="pl" b="1">
                <a:solidFill>
                  <a:schemeClr val="accent2"/>
                </a:solidFill>
              </a:rPr>
            </a:br>
            <a:r>
              <a:rPr lang="pl" b="1" i="0" u="none" baseline="0">
                <a:solidFill>
                  <a:schemeClr val="accent2"/>
                </a:solidFill>
              </a:rPr>
              <a:t>benralizumabu 30 mg</a:t>
            </a:r>
            <a:endParaRPr lang="pl" dirty="0"/>
          </a:p>
        </p:txBody>
      </p:sp>
      <p:sp>
        <p:nvSpPr>
          <p:cNvPr id="69" name="TextBox 68">
            <a:extLst>
              <a:ext uri="{FF2B5EF4-FFF2-40B4-BE49-F238E27FC236}">
                <a16:creationId xmlns:a16="http://schemas.microsoft.com/office/drawing/2014/main" id="{0C7519BF-402E-4888-98F1-57320364CBC3}"/>
              </a:ext>
            </a:extLst>
          </p:cNvPr>
          <p:cNvSpPr txBox="1"/>
          <p:nvPr/>
        </p:nvSpPr>
        <p:spPr>
          <a:xfrm>
            <a:off x="3841420" y="2862502"/>
            <a:ext cx="1014514" cy="276999"/>
          </a:xfrm>
          <a:prstGeom prst="rect">
            <a:avLst/>
          </a:prstGeom>
          <a:noFill/>
        </p:spPr>
        <p:txBody>
          <a:bodyPr wrap="square" rtlCol="0">
            <a:spAutoFit/>
          </a:bodyPr>
          <a:lstStyle/>
          <a:p>
            <a:pPr algn="l" rtl="0"/>
            <a:r>
              <a:rPr lang="pl" sz="1200" b="0" i="0" u="none" baseline="0">
                <a:solidFill>
                  <a:schemeClr val="accent1"/>
                </a:solidFill>
              </a:rPr>
              <a:t>p=0,0004</a:t>
            </a:r>
          </a:p>
        </p:txBody>
      </p:sp>
      <p:sp>
        <p:nvSpPr>
          <p:cNvPr id="21" name="TextBox 20">
            <a:extLst>
              <a:ext uri="{FF2B5EF4-FFF2-40B4-BE49-F238E27FC236}">
                <a16:creationId xmlns:a16="http://schemas.microsoft.com/office/drawing/2014/main" id="{E7D002FA-1879-4A8E-9314-914471D0E67F}"/>
              </a:ext>
            </a:extLst>
          </p:cNvPr>
          <p:cNvSpPr txBox="1"/>
          <p:nvPr/>
        </p:nvSpPr>
        <p:spPr>
          <a:xfrm>
            <a:off x="3784108" y="2582063"/>
            <a:ext cx="859028" cy="369332"/>
          </a:xfrm>
          <a:prstGeom prst="rect">
            <a:avLst/>
          </a:prstGeom>
          <a:noFill/>
        </p:spPr>
        <p:txBody>
          <a:bodyPr wrap="square" rtlCol="0">
            <a:spAutoFit/>
          </a:bodyPr>
          <a:lstStyle/>
          <a:p>
            <a:pPr algn="l" rtl="0"/>
            <a:r>
              <a:rPr lang="pl" b="1" i="0" u="none" baseline="0">
                <a:solidFill>
                  <a:schemeClr val="accent2"/>
                </a:solidFill>
              </a:rPr>
              <a:t>∆ 0,68</a:t>
            </a:r>
          </a:p>
        </p:txBody>
      </p:sp>
      <p:sp>
        <p:nvSpPr>
          <p:cNvPr id="72" name="TextBox 71">
            <a:extLst>
              <a:ext uri="{FF2B5EF4-FFF2-40B4-BE49-F238E27FC236}">
                <a16:creationId xmlns:a16="http://schemas.microsoft.com/office/drawing/2014/main" id="{A9720B78-6F1D-4DF1-A9B6-E9AD46D90A2D}"/>
              </a:ext>
            </a:extLst>
          </p:cNvPr>
          <p:cNvSpPr txBox="1"/>
          <p:nvPr/>
        </p:nvSpPr>
        <p:spPr>
          <a:xfrm>
            <a:off x="5987271" y="2753386"/>
            <a:ext cx="859028" cy="369332"/>
          </a:xfrm>
          <a:prstGeom prst="rect">
            <a:avLst/>
          </a:prstGeom>
          <a:noFill/>
        </p:spPr>
        <p:txBody>
          <a:bodyPr wrap="square" rtlCol="0">
            <a:spAutoFit/>
          </a:bodyPr>
          <a:lstStyle/>
          <a:p>
            <a:pPr algn="l" rtl="0"/>
            <a:r>
              <a:rPr lang="pl" b="1" i="0" u="none" baseline="0">
                <a:solidFill>
                  <a:schemeClr val="accent2"/>
                </a:solidFill>
              </a:rPr>
              <a:t>∆ 2,85</a:t>
            </a:r>
          </a:p>
        </p:txBody>
      </p:sp>
      <p:sp>
        <p:nvSpPr>
          <p:cNvPr id="75" name="Rectangle: Diagonal Corners Rounded 74">
            <a:extLst>
              <a:ext uri="{FF2B5EF4-FFF2-40B4-BE49-F238E27FC236}">
                <a16:creationId xmlns:a16="http://schemas.microsoft.com/office/drawing/2014/main" id="{0975F099-CD94-47E0-AD99-24E312B5753F}"/>
              </a:ext>
            </a:extLst>
          </p:cNvPr>
          <p:cNvSpPr/>
          <p:nvPr/>
        </p:nvSpPr>
        <p:spPr>
          <a:xfrm>
            <a:off x="277983" y="2452643"/>
            <a:ext cx="2157893" cy="500563"/>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dirty="0">
                <a:solidFill>
                  <a:schemeClr val="accent2"/>
                </a:solidFill>
              </a:rPr>
              <a:t>Badanie retrospektywne:</a:t>
            </a:r>
          </a:p>
        </p:txBody>
      </p:sp>
      <p:sp>
        <p:nvSpPr>
          <p:cNvPr id="49" name="Rectangle 48">
            <a:extLst>
              <a:ext uri="{FF2B5EF4-FFF2-40B4-BE49-F238E27FC236}">
                <a16:creationId xmlns:a16="http://schemas.microsoft.com/office/drawing/2014/main" id="{9BF01D8A-44E3-4FD9-A65A-C76A17CB743D}"/>
              </a:ext>
            </a:extLst>
          </p:cNvPr>
          <p:cNvSpPr/>
          <p:nvPr/>
        </p:nvSpPr>
        <p:spPr>
          <a:xfrm>
            <a:off x="156181" y="2857214"/>
            <a:ext cx="2309749" cy="1563505"/>
          </a:xfrm>
          <a:prstGeom prst="rect">
            <a:avLst/>
          </a:prstGeom>
        </p:spPr>
        <p:txBody>
          <a:bodyPr wrap="square">
            <a:spAutoFit/>
          </a:bodyPr>
          <a:lstStyle/>
          <a:p>
            <a:pPr marL="91440" indent="-146304" algn="l" defTabSz="860382" rtl="0">
              <a:lnSpc>
                <a:spcPct val="90000"/>
              </a:lnSpc>
              <a:spcBef>
                <a:spcPts val="600"/>
              </a:spcBef>
              <a:buFont typeface="Arial" panose="020B0604020202020204" pitchFamily="34" charset="0"/>
              <a:buChar char="•"/>
              <a:defRPr/>
            </a:pPr>
            <a:r>
              <a:rPr lang="pl" sz="1200" b="0" i="0" u="none" baseline="0" dirty="0"/>
              <a:t>Pacjenci z SRA </a:t>
            </a:r>
            <a:r>
              <a:rPr lang="pl" sz="1200" b="0" i="0" u="none" baseline="30000" dirty="0"/>
              <a:t>a</a:t>
            </a:r>
            <a:r>
              <a:rPr lang="pl" sz="1200" b="0" i="0" u="none" baseline="0" dirty="0"/>
              <a:t>: N=20</a:t>
            </a:r>
            <a:endParaRPr lang="pl" sz="1200" dirty="0"/>
          </a:p>
          <a:p>
            <a:pPr lvl="0" indent="-146304" algn="l" defTabSz="860382" rtl="0">
              <a:lnSpc>
                <a:spcPct val="90000"/>
              </a:lnSpc>
              <a:spcBef>
                <a:spcPts val="600"/>
              </a:spcBef>
              <a:buFont typeface="Arial" panose="020B0604020202020204" pitchFamily="34" charset="0"/>
              <a:buChar char="•"/>
              <a:defRPr/>
            </a:pPr>
            <a:r>
              <a:rPr lang="pl" sz="1200" b="1" i="0" u="none" baseline="0" dirty="0"/>
              <a:t>Stosowanie OCS</a:t>
            </a:r>
            <a:br>
              <a:rPr lang="pl" sz="1200" b="1" i="0" u="none" baseline="0" dirty="0"/>
            </a:br>
            <a:r>
              <a:rPr lang="pl" sz="1200" b="1" i="0" u="none" baseline="0" dirty="0"/>
              <a:t>    </a:t>
            </a:r>
            <a:r>
              <a:rPr lang="pl"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 miesięcy wcześniej</a:t>
            </a:r>
          </a:p>
          <a:p>
            <a:pPr lvl="0" indent="-146304" algn="l" defTabSz="860382" rtl="0">
              <a:lnSpc>
                <a:spcPct val="90000"/>
              </a:lnSpc>
              <a:spcBef>
                <a:spcPts val="600"/>
              </a:spcBef>
              <a:buFont typeface="Arial" panose="020B0604020202020204" pitchFamily="34" charset="0"/>
              <a:buChar char="•"/>
              <a:defRPr/>
            </a:pPr>
            <a:r>
              <a:rPr lang="pl" sz="1200" b="1" i="0" u="none" baseline="0" dirty="0"/>
              <a:t>bEOS, </a:t>
            </a:r>
            <a:r>
              <a:rPr lang="pl" sz="1200" b="0" i="0" u="none" baseline="0" dirty="0"/>
              <a:t>≥300 komórek/μl</a:t>
            </a:r>
          </a:p>
          <a:p>
            <a:pPr lvl="0" indent="-146304" algn="l" defTabSz="860382" rtl="0">
              <a:lnSpc>
                <a:spcPct val="90000"/>
              </a:lnSpc>
              <a:spcBef>
                <a:spcPts val="600"/>
              </a:spcBef>
              <a:buFont typeface="Arial" panose="020B0604020202020204" pitchFamily="34" charset="0"/>
              <a:buChar char="•"/>
              <a:defRPr/>
            </a:pPr>
            <a:r>
              <a:rPr lang="pl" sz="1200" b="1" i="0" u="none" baseline="0" dirty="0"/>
              <a:t>CRSwNP, </a:t>
            </a:r>
            <a:r>
              <a:rPr lang="pl" sz="1200" b="0" i="0" u="none" baseline="0" dirty="0"/>
              <a:t>11 (55%)</a:t>
            </a:r>
          </a:p>
          <a:p>
            <a:pPr lvl="0" indent="-146304" algn="l" defTabSz="860382" rtl="0">
              <a:lnSpc>
                <a:spcPct val="90000"/>
              </a:lnSpc>
              <a:spcBef>
                <a:spcPts val="600"/>
              </a:spcBef>
              <a:buFont typeface="Arial" panose="020B0604020202020204" pitchFamily="34" charset="0"/>
              <a:buChar char="•"/>
              <a:defRPr/>
            </a:pPr>
            <a:r>
              <a:rPr lang="pl" sz="1200" b="0" i="0" u="none" baseline="0" dirty="0"/>
              <a:t>Wszyscy przyjmowali</a:t>
            </a:r>
            <a:br>
              <a:rPr lang="pl" sz="1200" b="0" i="0" u="none" baseline="0" dirty="0"/>
            </a:br>
            <a:r>
              <a:rPr lang="pl" sz="1200" b="0" i="0" u="none" baseline="0" dirty="0"/>
              <a:t>    ICS/LABA</a:t>
            </a:r>
          </a:p>
        </p:txBody>
      </p:sp>
    </p:spTree>
    <p:extLst>
      <p:ext uri="{BB962C8B-B14F-4D97-AF65-F5344CB8AC3E}">
        <p14:creationId xmlns:p14="http://schemas.microsoft.com/office/powerpoint/2010/main" val="6506063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raphic 120">
            <a:extLst>
              <a:ext uri="{FF2B5EF4-FFF2-40B4-BE49-F238E27FC236}">
                <a16:creationId xmlns:a16="http://schemas.microsoft.com/office/drawing/2014/main" id="{919C0A3A-F5ED-4E97-9D38-15B63AF47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490049"/>
          </a:xfrm>
          <a:prstGeom prst="rect">
            <a:avLst/>
          </a:prstGeom>
        </p:spPr>
      </p:pic>
      <p:sp>
        <p:nvSpPr>
          <p:cNvPr id="52" name="TextBox 51">
            <a:extLst>
              <a:ext uri="{FF2B5EF4-FFF2-40B4-BE49-F238E27FC236}">
                <a16:creationId xmlns:a16="http://schemas.microsoft.com/office/drawing/2014/main" id="{90D7B0B1-24AA-4FA3-847C-AD962491EF3E}"/>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3" name="Picture 2" descr="Vector of Italian flag.">
            <a:extLst>
              <a:ext uri="{FF2B5EF4-FFF2-40B4-BE49-F238E27FC236}">
                <a16:creationId xmlns:a16="http://schemas.microsoft.com/office/drawing/2014/main" id="{76ACA0F9-5310-4510-BA8C-91FBED4AB1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843" y="-5064"/>
            <a:ext cx="1681284" cy="925351"/>
          </a:xfrm>
          <a:prstGeom prst="rtTriangle">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lamp, knife, light&#10;&#10;Description automatically generated">
            <a:extLst>
              <a:ext uri="{FF2B5EF4-FFF2-40B4-BE49-F238E27FC236}">
                <a16:creationId xmlns:a16="http://schemas.microsoft.com/office/drawing/2014/main" id="{D901D473-3C81-4A86-BBE1-149DCF71EA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a:xfrm>
            <a:off x="0" y="6591300"/>
            <a:ext cx="487680" cy="266700"/>
          </a:xfrm>
        </p:spPr>
        <p:txBody>
          <a:bodyPr/>
          <a:lstStyle/>
          <a:p>
            <a:pPr lvl="0" algn="r" rtl="0"/>
            <a:fld id="{3C4F54F3-C349-4609-AFEE-01462D5C7942}" type="slidenum">
              <a:rPr/>
              <a:pPr lvl="0" algn="r" rtl="0"/>
              <a:t>33</a:t>
            </a:fld>
            <a:endParaRPr lang="pl" noProof="0" dirty="0"/>
          </a:p>
        </p:txBody>
      </p:sp>
      <p:sp>
        <p:nvSpPr>
          <p:cNvPr id="17" name="Text Placeholder 16">
            <a:extLst>
              <a:ext uri="{FF2B5EF4-FFF2-40B4-BE49-F238E27FC236}">
                <a16:creationId xmlns:a16="http://schemas.microsoft.com/office/drawing/2014/main" id="{35C27574-8881-4F5A-914A-75F70976FB6F}"/>
              </a:ext>
            </a:extLst>
          </p:cNvPr>
          <p:cNvSpPr>
            <a:spLocks noGrp="1"/>
          </p:cNvSpPr>
          <p:nvPr>
            <p:ph type="body" sz="quarter" idx="13"/>
          </p:nvPr>
        </p:nvSpPr>
        <p:spPr>
          <a:xfrm>
            <a:off x="401013" y="5852160"/>
            <a:ext cx="11789100" cy="1005840"/>
          </a:xfrm>
        </p:spPr>
        <p:txBody>
          <a:bodyPr>
            <a:noAutofit/>
          </a:bodyPr>
          <a:lstStyle/>
          <a:p>
            <a:pPr algn="l" rtl="0"/>
            <a:r>
              <a:rPr lang="pl" sz="900" b="0" i="0" u="none" strike="noStrike" baseline="0" dirty="0"/>
              <a:t>Uwaga: wszyscy pacjenci</a:t>
            </a:r>
            <a:r>
              <a:rPr lang="pl" sz="900" b="0" i="0" u="none" baseline="0" dirty="0"/>
              <a:t> otrzymywali benralizumab przez ≥24 tygodnie. Nie zgłoszono ciężkich zdarzeń niepożądanych. Benralizumab był bezpieczny i dobrze tolerowany. </a:t>
            </a:r>
            <a:r>
              <a:rPr lang="pl" sz="900" b="0" i="0" u="none" strike="noStrike" baseline="30000" dirty="0"/>
              <a:t>a </a:t>
            </a:r>
            <a:r>
              <a:rPr lang="pl" sz="900" b="0" i="0" u="none" strike="noStrike" baseline="0" dirty="0"/>
              <a:t>Zmierzone nasilenie objawów u</a:t>
            </a:r>
            <a:r>
              <a:rPr lang="pl" sz="900" b="0" i="0" u="none" baseline="0" dirty="0"/>
              <a:t> </a:t>
            </a:r>
            <a:r>
              <a:rPr lang="pl" sz="900" b="0" i="0" u="none" strike="noStrike" baseline="0" dirty="0"/>
              <a:t>pacjentów z CRSwNP.</a:t>
            </a:r>
          </a:p>
          <a:p>
            <a:pPr algn="l" rtl="0"/>
            <a:r>
              <a:rPr lang="pl" sz="900" b="0" i="0" u="none" strike="noStrike" baseline="0" dirty="0"/>
              <a:t>ACT = test kontroli astmy; bEOS = eozynofile we krwi; FEV</a:t>
            </a:r>
            <a:r>
              <a:rPr lang="pl" sz="900" b="0" i="0" u="none" strike="noStrike" baseline="-25000" dirty="0"/>
              <a:t>1</a:t>
            </a:r>
            <a:r>
              <a:rPr lang="pl" sz="900" b="0" i="0" u="none" baseline="0" dirty="0"/>
              <a:t> =</a:t>
            </a:r>
            <a:r>
              <a:rPr lang="pl" sz="900" b="0" i="0" u="none" strike="noStrike" baseline="0" dirty="0"/>
              <a:t> natężona objętość wydechowa pierwszosekundowa; MCID = minimalna istotna klinicznie różnica; NP = polipy nosa; SNOT-22 = 22-punktowy test wyników w obrębie zatok i nosa</a:t>
            </a:r>
            <a:r>
              <a:rPr lang="pl" sz="900" b="0" i="0" u="none" baseline="0" dirty="0"/>
              <a:t>; </a:t>
            </a:r>
            <a:r>
              <a:rPr lang="pl" sz="900" b="0" i="0" u="none" strike="noStrike" baseline="0" dirty="0"/>
              <a:t>SEA = ciężka astma eozynofilowa.</a:t>
            </a:r>
          </a:p>
          <a:p>
            <a:pPr algn="l" rtl="0"/>
            <a:r>
              <a:rPr lang="pl" sz="900" b="0" i="0" u="none" baseline="0" dirty="0"/>
              <a:t>Nolasco S et al. </a:t>
            </a:r>
            <a:r>
              <a:rPr lang="pl" sz="900" b="0" i="1" u="none" strike="noStrike" baseline="0" dirty="0"/>
              <a:t>J Allergy Clin Immunol Pract</a:t>
            </a:r>
            <a:r>
              <a:rPr lang="pl" sz="900" b="0" i="0" u="none" strike="noStrike" baseline="0" dirty="0"/>
              <a:t>. 2021;9:4371-4380.e.4. </a:t>
            </a:r>
            <a:r>
              <a:rPr lang="pl" sz="900" b="0" i="0" u="none" baseline="0" dirty="0"/>
              <a:t> </a:t>
            </a:r>
          </a:p>
        </p:txBody>
      </p:sp>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466850" y="228600"/>
            <a:ext cx="9335032" cy="800100"/>
          </a:xfrm>
        </p:spPr>
        <p:txBody>
          <a:bodyPr>
            <a:normAutofit fontScale="90000"/>
          </a:bodyPr>
          <a:lstStyle/>
          <a:p>
            <a:pPr algn="l" rtl="0"/>
            <a:br>
              <a:rPr lang="pl" dirty="0"/>
            </a:br>
            <a:r>
              <a:rPr lang="pl" b="1" i="0" u="none" baseline="0" dirty="0"/>
              <a:t>Wpływ benralizumabu na pacjentów z SEA +CRSwNP w por. z SEA -CRSwNP</a:t>
            </a:r>
          </a:p>
        </p:txBody>
      </p:sp>
      <p:sp>
        <p:nvSpPr>
          <p:cNvPr id="30" name="TextBox 29">
            <a:extLst>
              <a:ext uri="{FF2B5EF4-FFF2-40B4-BE49-F238E27FC236}">
                <a16:creationId xmlns:a16="http://schemas.microsoft.com/office/drawing/2014/main" id="{BADADB1E-646D-4507-A314-834279BE7596}"/>
              </a:ext>
            </a:extLst>
          </p:cNvPr>
          <p:cNvSpPr txBox="1"/>
          <p:nvPr/>
        </p:nvSpPr>
        <p:spPr>
          <a:xfrm>
            <a:off x="10801882" y="1136288"/>
            <a:ext cx="1390650" cy="276999"/>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CRSwNP</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pic>
        <p:nvPicPr>
          <p:cNvPr id="95" name="Picture 94" descr="home_icon.png">
            <a:hlinkClick r:id="rId7"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8"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pSp>
        <p:nvGrpSpPr>
          <p:cNvPr id="37" name="Group 36">
            <a:extLst>
              <a:ext uri="{FF2B5EF4-FFF2-40B4-BE49-F238E27FC236}">
                <a16:creationId xmlns:a16="http://schemas.microsoft.com/office/drawing/2014/main" id="{A41281DC-FC54-445B-9BEE-7112B50BDA83}"/>
              </a:ext>
            </a:extLst>
          </p:cNvPr>
          <p:cNvGrpSpPr/>
          <p:nvPr/>
        </p:nvGrpSpPr>
        <p:grpSpPr>
          <a:xfrm>
            <a:off x="2406240" y="5107466"/>
            <a:ext cx="9244843" cy="809921"/>
            <a:chOff x="1928551" y="5416070"/>
            <a:chExt cx="9244843" cy="809921"/>
          </a:xfrm>
        </p:grpSpPr>
        <p:sp>
          <p:nvSpPr>
            <p:cNvPr id="38" name="Rectangle 37">
              <a:extLst>
                <a:ext uri="{FF2B5EF4-FFF2-40B4-BE49-F238E27FC236}">
                  <a16:creationId xmlns:a16="http://schemas.microsoft.com/office/drawing/2014/main" id="{49FE36E9-C022-4F5A-B41E-10F218705461}"/>
                </a:ext>
              </a:extLst>
            </p:cNvPr>
            <p:cNvSpPr/>
            <p:nvPr/>
          </p:nvSpPr>
          <p:spPr>
            <a:xfrm>
              <a:off x="1928551" y="5416070"/>
              <a:ext cx="9227872" cy="809921"/>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600" dirty="0"/>
            </a:p>
          </p:txBody>
        </p:sp>
        <p:sp>
          <p:nvSpPr>
            <p:cNvPr id="39" name="TextBox 38">
              <a:extLst>
                <a:ext uri="{FF2B5EF4-FFF2-40B4-BE49-F238E27FC236}">
                  <a16:creationId xmlns:a16="http://schemas.microsoft.com/office/drawing/2014/main" id="{3757451E-FB15-4671-9FD6-E095970CAC65}"/>
                </a:ext>
              </a:extLst>
            </p:cNvPr>
            <p:cNvSpPr txBox="1"/>
            <p:nvPr/>
          </p:nvSpPr>
          <p:spPr>
            <a:xfrm>
              <a:off x="3356810" y="5469792"/>
              <a:ext cx="7816584" cy="646331"/>
            </a:xfrm>
            <a:prstGeom prst="rect">
              <a:avLst/>
            </a:prstGeom>
            <a:noFill/>
          </p:spPr>
          <p:txBody>
            <a:bodyPr wrap="square">
              <a:spAutoFit/>
            </a:bodyPr>
            <a:lstStyle/>
            <a:p>
              <a:pPr algn="l" rtl="0"/>
              <a:r>
                <a:rPr lang="pl" sz="1200" b="0" i="0" u="none" strike="noStrike" baseline="0"/>
                <a:t> </a:t>
              </a:r>
              <a:r>
                <a:rPr lang="pl" sz="1200" b="0" i="0" u="none" baseline="0"/>
                <a:t>Poprawa oceny punktowej SNOT-22, 26,6% pacjentów zgłaszało ciężkie objawy po 24 tygodniach   </a:t>
              </a:r>
            </a:p>
            <a:p>
              <a:pPr marL="365760" indent="-285750" algn="l" rtl="0">
                <a:buFont typeface="Arial" panose="020B0604020202020204" pitchFamily="34" charset="0"/>
                <a:buChar char="─"/>
              </a:pPr>
              <a:r>
                <a:rPr lang="pl" sz="1200" b="0" i="0" u="none" baseline="0"/>
                <a:t>Na etapie </a:t>
              </a:r>
              <a:r>
                <a:rPr lang="pl" sz="1200" b="1" i="0" u="none" baseline="0"/>
                <a:t>oceny wyjściowej</a:t>
              </a:r>
              <a:r>
                <a:rPr lang="pl" sz="1200" b="0" i="0" u="none" baseline="0"/>
                <a:t>: </a:t>
              </a:r>
              <a:r>
                <a:rPr lang="pl" sz="1200" b="1" i="0" u="none" baseline="0"/>
                <a:t>ciężkie, 48,1%; </a:t>
              </a:r>
              <a:r>
                <a:rPr lang="pl" sz="1200" b="0" i="0" u="none" baseline="0"/>
                <a:t>umiarkowane 43%, łagodne 8,9%</a:t>
              </a:r>
            </a:p>
            <a:p>
              <a:pPr marL="365760" indent="-285750" algn="l" rtl="0">
                <a:buFont typeface="Arial" panose="020B0604020202020204" pitchFamily="34" charset="0"/>
                <a:buChar char="─"/>
              </a:pPr>
              <a:r>
                <a:rPr lang="pl" sz="1200" b="0" i="0" u="none" baseline="0"/>
                <a:t>Po </a:t>
              </a:r>
              <a:r>
                <a:rPr lang="pl" sz="1200" b="1" i="0" u="none" baseline="0"/>
                <a:t>24 tygodniach</a:t>
              </a:r>
              <a:r>
                <a:rPr lang="pl" sz="1200" b="0" i="0" u="none" baseline="0"/>
                <a:t>: </a:t>
              </a:r>
              <a:r>
                <a:rPr lang="pl" sz="1200" b="1" i="0" u="none" baseline="0"/>
                <a:t>ciężkie, 26,6%; </a:t>
              </a:r>
              <a:r>
                <a:rPr lang="pl" sz="1200" b="0" i="0" u="none" baseline="0"/>
                <a:t>umiarkowane 57%, łagodne 16,4%</a:t>
              </a:r>
            </a:p>
          </p:txBody>
        </p:sp>
        <p:sp>
          <p:nvSpPr>
            <p:cNvPr id="40" name="TextBox 39">
              <a:extLst>
                <a:ext uri="{FF2B5EF4-FFF2-40B4-BE49-F238E27FC236}">
                  <a16:creationId xmlns:a16="http://schemas.microsoft.com/office/drawing/2014/main" id="{173177DD-FE75-4FFB-8639-A1DC8F8BE5A0}"/>
                </a:ext>
              </a:extLst>
            </p:cNvPr>
            <p:cNvSpPr txBox="1"/>
            <p:nvPr/>
          </p:nvSpPr>
          <p:spPr>
            <a:xfrm>
              <a:off x="1928551" y="5602230"/>
              <a:ext cx="1428258" cy="461665"/>
            </a:xfrm>
            <a:prstGeom prst="rect">
              <a:avLst/>
            </a:prstGeom>
            <a:solidFill>
              <a:schemeClr val="accent2"/>
            </a:solidFill>
            <a:effectLst/>
          </p:spPr>
          <p:txBody>
            <a:bodyPr wrap="square" rtlCol="0" anchor="ctr">
              <a:spAutoFit/>
            </a:bodyPr>
            <a:lstStyle/>
            <a:p>
              <a:pPr algn="l" rtl="0"/>
              <a:r>
                <a:rPr lang="pl" sz="1200" b="1" i="0" u="none" baseline="0" dirty="0">
                  <a:solidFill>
                    <a:schemeClr val="bg1"/>
                  </a:solidFill>
                </a:rPr>
                <a:t>Objawy </a:t>
              </a:r>
              <a:br>
                <a:rPr lang="pl" sz="1200" b="1" dirty="0">
                  <a:solidFill>
                    <a:schemeClr val="bg1"/>
                  </a:solidFill>
                </a:rPr>
              </a:br>
              <a:r>
                <a:rPr lang="pl" sz="1200" b="1" i="0" u="none" baseline="0" dirty="0">
                  <a:solidFill>
                    <a:schemeClr val="bg1"/>
                  </a:solidFill>
                </a:rPr>
                <a:t>polipów nosa*:</a:t>
              </a:r>
            </a:p>
          </p:txBody>
        </p:sp>
      </p:grpSp>
      <p:sp>
        <p:nvSpPr>
          <p:cNvPr id="31" name="TextBox 30">
            <a:extLst>
              <a:ext uri="{FF2B5EF4-FFF2-40B4-BE49-F238E27FC236}">
                <a16:creationId xmlns:a16="http://schemas.microsoft.com/office/drawing/2014/main" id="{CF45ED5D-FC05-4BFC-9DEE-B313207C29BA}"/>
              </a:ext>
            </a:extLst>
          </p:cNvPr>
          <p:cNvSpPr txBox="1"/>
          <p:nvPr/>
        </p:nvSpPr>
        <p:spPr>
          <a:xfrm>
            <a:off x="840696" y="1271493"/>
            <a:ext cx="10680379" cy="531428"/>
          </a:xfrm>
          <a:prstGeom prst="rect">
            <a:avLst/>
          </a:prstGeom>
          <a:noFill/>
        </p:spPr>
        <p:txBody>
          <a:bodyPr wrap="square" rtlCol="0">
            <a:spAutoFit/>
          </a:bodyPr>
          <a:lstStyle/>
          <a:p>
            <a:pPr algn="ctr" rtl="0">
              <a:lnSpc>
                <a:spcPct val="90000"/>
              </a:lnSpc>
              <a:defRPr/>
            </a:pPr>
            <a:r>
              <a:rPr lang="pl" sz="1400" b="1" i="0" u="none" baseline="0" dirty="0">
                <a:solidFill>
                  <a:schemeClr val="accent2"/>
                </a:solidFill>
              </a:rPr>
              <a:t>Poprawę wyników leczenia astmy obserwowano już po 4 tygodniach w obydwu grupach</a:t>
            </a:r>
          </a:p>
          <a:p>
            <a:pPr algn="ctr" rtl="0">
              <a:lnSpc>
                <a:spcPct val="90000"/>
              </a:lnSpc>
              <a:spcBef>
                <a:spcPts val="400"/>
              </a:spcBef>
              <a:defRPr/>
            </a:pPr>
            <a:r>
              <a:rPr lang="pl" sz="1400" b="1" i="0" u="none" baseline="0" dirty="0">
                <a:solidFill>
                  <a:schemeClr val="accent2"/>
                </a:solidFill>
              </a:rPr>
              <a:t>Oceny punktowe SNOT-22 zmniejszyły się względem wartości wyjściowej do tygodnia 24 o ~50% w kategorii ciężkiej</a:t>
            </a:r>
            <a:endParaRPr lang="pl" sz="1600" b="1" dirty="0">
              <a:solidFill>
                <a:schemeClr val="accent2"/>
              </a:solidFill>
            </a:endParaRPr>
          </a:p>
        </p:txBody>
      </p:sp>
      <p:grpSp>
        <p:nvGrpSpPr>
          <p:cNvPr id="35" name="Group 34">
            <a:extLst>
              <a:ext uri="{FF2B5EF4-FFF2-40B4-BE49-F238E27FC236}">
                <a16:creationId xmlns:a16="http://schemas.microsoft.com/office/drawing/2014/main" id="{6F0760B8-C734-473D-9725-898C5E330693}"/>
              </a:ext>
            </a:extLst>
          </p:cNvPr>
          <p:cNvGrpSpPr/>
          <p:nvPr/>
        </p:nvGrpSpPr>
        <p:grpSpPr>
          <a:xfrm>
            <a:off x="6231825" y="2285915"/>
            <a:ext cx="3419667" cy="246221"/>
            <a:chOff x="7044864" y="6224147"/>
            <a:chExt cx="3419667" cy="331500"/>
          </a:xfrm>
        </p:grpSpPr>
        <p:sp>
          <p:nvSpPr>
            <p:cNvPr id="41" name="Rectangle 40">
              <a:extLst>
                <a:ext uri="{FF2B5EF4-FFF2-40B4-BE49-F238E27FC236}">
                  <a16:creationId xmlns:a16="http://schemas.microsoft.com/office/drawing/2014/main" id="{BB34B870-102E-4000-A764-48C418C5FC57}"/>
                </a:ext>
              </a:extLst>
            </p:cNvPr>
            <p:cNvSpPr/>
            <p:nvPr/>
          </p:nvSpPr>
          <p:spPr>
            <a:xfrm>
              <a:off x="8753179" y="6336422"/>
              <a:ext cx="91440" cy="123110"/>
            </a:xfrm>
            <a:prstGeom prst="rect">
              <a:avLst/>
            </a:prstGeom>
            <a:solidFill>
              <a:srgbClr val="CC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grpSp>
          <p:nvGrpSpPr>
            <p:cNvPr id="42" name="Group 41">
              <a:extLst>
                <a:ext uri="{FF2B5EF4-FFF2-40B4-BE49-F238E27FC236}">
                  <a16:creationId xmlns:a16="http://schemas.microsoft.com/office/drawing/2014/main" id="{FCFD5DCA-6EEB-44C5-8772-E89B7E568FFB}"/>
                </a:ext>
              </a:extLst>
            </p:cNvPr>
            <p:cNvGrpSpPr/>
            <p:nvPr/>
          </p:nvGrpSpPr>
          <p:grpSpPr>
            <a:xfrm>
              <a:off x="7044864" y="6224147"/>
              <a:ext cx="3419667" cy="331500"/>
              <a:chOff x="7044864" y="6224147"/>
              <a:chExt cx="3419667" cy="331500"/>
            </a:xfrm>
          </p:grpSpPr>
          <p:sp>
            <p:nvSpPr>
              <p:cNvPr id="43" name="Rectangle 42">
                <a:extLst>
                  <a:ext uri="{FF2B5EF4-FFF2-40B4-BE49-F238E27FC236}">
                    <a16:creationId xmlns:a16="http://schemas.microsoft.com/office/drawing/2014/main" id="{CB8C18B9-EBE1-46A4-986F-CFA235AA9444}"/>
                  </a:ext>
                </a:extLst>
              </p:cNvPr>
              <p:cNvSpPr/>
              <p:nvPr/>
            </p:nvSpPr>
            <p:spPr>
              <a:xfrm>
                <a:off x="7044864" y="6324352"/>
                <a:ext cx="91440" cy="123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000" dirty="0"/>
              </a:p>
            </p:txBody>
          </p:sp>
          <p:sp>
            <p:nvSpPr>
              <p:cNvPr id="44" name="TextBox 43">
                <a:extLst>
                  <a:ext uri="{FF2B5EF4-FFF2-40B4-BE49-F238E27FC236}">
                    <a16:creationId xmlns:a16="http://schemas.microsoft.com/office/drawing/2014/main" id="{9371A9D1-29B1-4A8D-8112-9C9B6C2BD522}"/>
                  </a:ext>
                </a:extLst>
              </p:cNvPr>
              <p:cNvSpPr txBox="1"/>
              <p:nvPr/>
            </p:nvSpPr>
            <p:spPr>
              <a:xfrm>
                <a:off x="7104256" y="6224147"/>
                <a:ext cx="3360275" cy="331500"/>
              </a:xfrm>
              <a:prstGeom prst="rect">
                <a:avLst/>
              </a:prstGeom>
              <a:noFill/>
              <a:ln>
                <a:noFill/>
              </a:ln>
            </p:spPr>
            <p:txBody>
              <a:bodyPr wrap="square" rtlCol="0">
                <a:spAutoFit/>
              </a:bodyPr>
              <a:lstStyle/>
              <a:p>
                <a:pPr algn="l" rtl="0"/>
                <a:r>
                  <a:rPr lang="pl" sz="1000" b="0" i="0" u="none" baseline="0"/>
                  <a:t>= SEA -CRSwNP, n=58          = SEA +CRSwNP, n=79</a:t>
                </a:r>
              </a:p>
            </p:txBody>
          </p:sp>
        </p:grpSp>
      </p:grpSp>
      <p:sp>
        <p:nvSpPr>
          <p:cNvPr id="45" name="TextBox 44">
            <a:extLst>
              <a:ext uri="{FF2B5EF4-FFF2-40B4-BE49-F238E27FC236}">
                <a16:creationId xmlns:a16="http://schemas.microsoft.com/office/drawing/2014/main" id="{F3EFE716-B114-403A-8C9B-083F047D3439}"/>
              </a:ext>
            </a:extLst>
          </p:cNvPr>
          <p:cNvSpPr txBox="1"/>
          <p:nvPr/>
        </p:nvSpPr>
        <p:spPr>
          <a:xfrm>
            <a:off x="6722599" y="2538813"/>
            <a:ext cx="649317" cy="253916"/>
          </a:xfrm>
          <a:prstGeom prst="rect">
            <a:avLst/>
          </a:prstGeom>
          <a:noFill/>
        </p:spPr>
        <p:txBody>
          <a:bodyPr wrap="square" rtlCol="0">
            <a:spAutoFit/>
          </a:bodyPr>
          <a:lstStyle/>
          <a:p>
            <a:pPr algn="l" rtl="0"/>
            <a:r>
              <a:rPr lang="pl" sz="1050" b="0" i="0" u="none" baseline="0">
                <a:solidFill>
                  <a:schemeClr val="accent1"/>
                </a:solidFill>
              </a:rPr>
              <a:t>p&lt;0,05</a:t>
            </a:r>
          </a:p>
        </p:txBody>
      </p:sp>
      <p:sp>
        <p:nvSpPr>
          <p:cNvPr id="12" name="TextBox 11">
            <a:extLst>
              <a:ext uri="{FF2B5EF4-FFF2-40B4-BE49-F238E27FC236}">
                <a16:creationId xmlns:a16="http://schemas.microsoft.com/office/drawing/2014/main" id="{EF4FDB43-EB0E-43FA-8B03-762E4E914BF6}"/>
              </a:ext>
            </a:extLst>
          </p:cNvPr>
          <p:cNvSpPr txBox="1"/>
          <p:nvPr/>
        </p:nvSpPr>
        <p:spPr>
          <a:xfrm>
            <a:off x="4510709" y="1864512"/>
            <a:ext cx="2857348" cy="276999"/>
          </a:xfrm>
          <a:prstGeom prst="rect">
            <a:avLst/>
          </a:prstGeom>
          <a:noFill/>
        </p:spPr>
        <p:txBody>
          <a:bodyPr wrap="square" rtlCol="0">
            <a:spAutoFit/>
          </a:bodyPr>
          <a:lstStyle/>
          <a:p>
            <a:pPr algn="ctr" rtl="0"/>
            <a:r>
              <a:rPr lang="pl" sz="1200" b="1" i="0" u="none" baseline="0" dirty="0"/>
              <a:t>Poprawa pod względem objawów doznawanych przez pacjentów</a:t>
            </a:r>
          </a:p>
        </p:txBody>
      </p:sp>
      <p:sp>
        <p:nvSpPr>
          <p:cNvPr id="48" name="TextBox 47">
            <a:extLst>
              <a:ext uri="{FF2B5EF4-FFF2-40B4-BE49-F238E27FC236}">
                <a16:creationId xmlns:a16="http://schemas.microsoft.com/office/drawing/2014/main" id="{DBB496F8-566F-49C8-9B56-F70BD1984FD5}"/>
              </a:ext>
            </a:extLst>
          </p:cNvPr>
          <p:cNvSpPr txBox="1"/>
          <p:nvPr/>
        </p:nvSpPr>
        <p:spPr>
          <a:xfrm>
            <a:off x="8619971" y="1978812"/>
            <a:ext cx="2857348" cy="276999"/>
          </a:xfrm>
          <a:prstGeom prst="rect">
            <a:avLst/>
          </a:prstGeom>
          <a:noFill/>
        </p:spPr>
        <p:txBody>
          <a:bodyPr wrap="square" rtlCol="0">
            <a:spAutoFit/>
          </a:bodyPr>
          <a:lstStyle/>
          <a:p>
            <a:pPr algn="ctr" rtl="0"/>
            <a:r>
              <a:rPr lang="pl" sz="1200" b="1" i="0" u="none" baseline="0"/>
              <a:t>Poprawa czynności płuc</a:t>
            </a:r>
          </a:p>
        </p:txBody>
      </p:sp>
      <p:sp>
        <p:nvSpPr>
          <p:cNvPr id="49" name="TextBox 48">
            <a:extLst>
              <a:ext uri="{FF2B5EF4-FFF2-40B4-BE49-F238E27FC236}">
                <a16:creationId xmlns:a16="http://schemas.microsoft.com/office/drawing/2014/main" id="{D1091078-D721-4476-B4D8-996D60AFF9D1}"/>
              </a:ext>
            </a:extLst>
          </p:cNvPr>
          <p:cNvSpPr txBox="1"/>
          <p:nvPr/>
        </p:nvSpPr>
        <p:spPr>
          <a:xfrm>
            <a:off x="6818081" y="4044993"/>
            <a:ext cx="1143508" cy="230832"/>
          </a:xfrm>
          <a:prstGeom prst="rect">
            <a:avLst/>
          </a:prstGeom>
          <a:noFill/>
        </p:spPr>
        <p:txBody>
          <a:bodyPr wrap="square" rtlCol="0">
            <a:spAutoFit/>
          </a:bodyPr>
          <a:lstStyle/>
          <a:p>
            <a:pPr algn="r" rtl="0"/>
            <a:r>
              <a:rPr lang="pl" sz="900" b="0" i="0" u="none" baseline="0">
                <a:solidFill>
                  <a:schemeClr val="accent1"/>
                </a:solidFill>
              </a:rPr>
              <a:t>Próg </a:t>
            </a:r>
          </a:p>
        </p:txBody>
      </p:sp>
      <p:cxnSp>
        <p:nvCxnSpPr>
          <p:cNvPr id="62" name="Connector: Elbow 61">
            <a:extLst>
              <a:ext uri="{FF2B5EF4-FFF2-40B4-BE49-F238E27FC236}">
                <a16:creationId xmlns:a16="http://schemas.microsoft.com/office/drawing/2014/main" id="{4120AE8F-EBB9-43DA-AC82-0433FC5457CA}"/>
              </a:ext>
            </a:extLst>
          </p:cNvPr>
          <p:cNvCxnSpPr>
            <a:cxnSpLocks/>
          </p:cNvCxnSpPr>
          <p:nvPr/>
        </p:nvCxnSpPr>
        <p:spPr>
          <a:xfrm rot="5400000">
            <a:off x="6884075" y="2823682"/>
            <a:ext cx="274320" cy="365760"/>
          </a:xfrm>
          <a:prstGeom prst="bentConnector3">
            <a:avLst>
              <a:gd name="adj1" fmla="val -4624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293D18A-4636-4C4E-AF09-B526A4994C9E}"/>
              </a:ext>
            </a:extLst>
          </p:cNvPr>
          <p:cNvGrpSpPr/>
          <p:nvPr/>
        </p:nvGrpSpPr>
        <p:grpSpPr>
          <a:xfrm>
            <a:off x="3834498" y="2538813"/>
            <a:ext cx="8214321" cy="2799024"/>
            <a:chOff x="3834498" y="2538813"/>
            <a:chExt cx="8214321" cy="2799024"/>
          </a:xfrm>
        </p:grpSpPr>
        <p:grpSp>
          <p:nvGrpSpPr>
            <p:cNvPr id="55" name="Group 54">
              <a:extLst>
                <a:ext uri="{FF2B5EF4-FFF2-40B4-BE49-F238E27FC236}">
                  <a16:creationId xmlns:a16="http://schemas.microsoft.com/office/drawing/2014/main" id="{CBE6E212-51CA-4E17-A2F3-6CEC0A5F33E7}"/>
                </a:ext>
              </a:extLst>
            </p:cNvPr>
            <p:cNvGrpSpPr/>
            <p:nvPr/>
          </p:nvGrpSpPr>
          <p:grpSpPr>
            <a:xfrm>
              <a:off x="3834498" y="2618213"/>
              <a:ext cx="3629262" cy="2333383"/>
              <a:chOff x="13841358" y="4728352"/>
              <a:chExt cx="3677055" cy="2233983"/>
            </a:xfrm>
          </p:grpSpPr>
          <p:sp>
            <p:nvSpPr>
              <p:cNvPr id="60" name="TextBox 59">
                <a:extLst>
                  <a:ext uri="{FF2B5EF4-FFF2-40B4-BE49-F238E27FC236}">
                    <a16:creationId xmlns:a16="http://schemas.microsoft.com/office/drawing/2014/main" id="{3B8BA265-33AC-4ADE-A6A1-696DC66A708B}"/>
                  </a:ext>
                </a:extLst>
              </p:cNvPr>
              <p:cNvSpPr txBox="1"/>
              <p:nvPr/>
            </p:nvSpPr>
            <p:spPr>
              <a:xfrm>
                <a:off x="13841358" y="4834122"/>
                <a:ext cx="358228" cy="1813925"/>
              </a:xfrm>
              <a:prstGeom prst="rect">
                <a:avLst/>
              </a:prstGeom>
              <a:noFill/>
            </p:spPr>
            <p:txBody>
              <a:bodyPr vert="vert270" wrap="square" rtlCol="0">
                <a:spAutoFit/>
              </a:bodyPr>
              <a:lstStyle/>
              <a:p>
                <a:pPr algn="ctr" rtl="0"/>
                <a:r>
                  <a:rPr lang="pl" sz="1200" b="1" i="0" u="none" baseline="0"/>
                  <a:t>ACT MCID, %</a:t>
                </a:r>
              </a:p>
            </p:txBody>
          </p:sp>
          <p:graphicFrame>
            <p:nvGraphicFramePr>
              <p:cNvPr id="61" name="Chart 60">
                <a:extLst>
                  <a:ext uri="{FF2B5EF4-FFF2-40B4-BE49-F238E27FC236}">
                    <a16:creationId xmlns:a16="http://schemas.microsoft.com/office/drawing/2014/main" id="{536E3FDD-DF15-43E8-9A69-046DC94E0B4F}"/>
                  </a:ext>
                </a:extLst>
              </p:cNvPr>
              <p:cNvGraphicFramePr/>
              <p:nvPr/>
            </p:nvGraphicFramePr>
            <p:xfrm>
              <a:off x="14182157" y="4728352"/>
              <a:ext cx="3336256" cy="2233983"/>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120" name="Group 119">
              <a:extLst>
                <a:ext uri="{FF2B5EF4-FFF2-40B4-BE49-F238E27FC236}">
                  <a16:creationId xmlns:a16="http://schemas.microsoft.com/office/drawing/2014/main" id="{0278417E-B74E-4EAE-A8A2-93A3B006F1D6}"/>
                </a:ext>
              </a:extLst>
            </p:cNvPr>
            <p:cNvGrpSpPr/>
            <p:nvPr/>
          </p:nvGrpSpPr>
          <p:grpSpPr>
            <a:xfrm>
              <a:off x="7824469" y="2538813"/>
              <a:ext cx="4224350" cy="2799024"/>
              <a:chOff x="7865169" y="2676236"/>
              <a:chExt cx="4224350" cy="2530501"/>
            </a:xfrm>
          </p:grpSpPr>
          <p:cxnSp>
            <p:nvCxnSpPr>
              <p:cNvPr id="119" name="Straight Connector 118">
                <a:extLst>
                  <a:ext uri="{FF2B5EF4-FFF2-40B4-BE49-F238E27FC236}">
                    <a16:creationId xmlns:a16="http://schemas.microsoft.com/office/drawing/2014/main" id="{F9AA461B-AAAA-4FF4-AE36-9B90B113266C}"/>
                  </a:ext>
                </a:extLst>
              </p:cNvPr>
              <p:cNvCxnSpPr>
                <a:cxnSpLocks/>
              </p:cNvCxnSpPr>
              <p:nvPr/>
            </p:nvCxnSpPr>
            <p:spPr>
              <a:xfrm>
                <a:off x="8725254" y="4490729"/>
                <a:ext cx="0" cy="5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F0E5469-184F-4BB1-8743-3C6D6EBD2F27}"/>
                  </a:ext>
                </a:extLst>
              </p:cNvPr>
              <p:cNvGrpSpPr/>
              <p:nvPr/>
            </p:nvGrpSpPr>
            <p:grpSpPr>
              <a:xfrm>
                <a:off x="7865169" y="2676236"/>
                <a:ext cx="4224350" cy="2530501"/>
                <a:chOff x="7865169" y="2676236"/>
                <a:chExt cx="4224350" cy="2530501"/>
              </a:xfrm>
            </p:grpSpPr>
            <p:grpSp>
              <p:nvGrpSpPr>
                <p:cNvPr id="91" name="Group 90">
                  <a:extLst>
                    <a:ext uri="{FF2B5EF4-FFF2-40B4-BE49-F238E27FC236}">
                      <a16:creationId xmlns:a16="http://schemas.microsoft.com/office/drawing/2014/main" id="{CB91C118-B305-4607-BFD0-C0EA4FF327CD}"/>
                    </a:ext>
                  </a:extLst>
                </p:cNvPr>
                <p:cNvGrpSpPr/>
                <p:nvPr/>
              </p:nvGrpSpPr>
              <p:grpSpPr>
                <a:xfrm>
                  <a:off x="7865169" y="2676236"/>
                  <a:ext cx="4224350" cy="2530501"/>
                  <a:chOff x="7865169" y="2676236"/>
                  <a:chExt cx="4224350" cy="2530501"/>
                </a:xfrm>
              </p:grpSpPr>
              <p:sp>
                <p:nvSpPr>
                  <p:cNvPr id="46" name="TextBox 45">
                    <a:extLst>
                      <a:ext uri="{FF2B5EF4-FFF2-40B4-BE49-F238E27FC236}">
                        <a16:creationId xmlns:a16="http://schemas.microsoft.com/office/drawing/2014/main" id="{01365932-40B7-4483-AD48-9FEE23B560F5}"/>
                      </a:ext>
                    </a:extLst>
                  </p:cNvPr>
                  <p:cNvSpPr txBox="1"/>
                  <p:nvPr/>
                </p:nvSpPr>
                <p:spPr>
                  <a:xfrm>
                    <a:off x="11006303" y="2737161"/>
                    <a:ext cx="685479" cy="261610"/>
                  </a:xfrm>
                  <a:prstGeom prst="rect">
                    <a:avLst/>
                  </a:prstGeom>
                  <a:noFill/>
                </p:spPr>
                <p:txBody>
                  <a:bodyPr wrap="square" rtlCol="0">
                    <a:spAutoFit/>
                  </a:bodyPr>
                  <a:lstStyle/>
                  <a:p>
                    <a:pPr algn="l" rtl="0"/>
                    <a:r>
                      <a:rPr lang="pl" sz="1100" b="0" i="0" u="none" baseline="0">
                        <a:solidFill>
                          <a:schemeClr val="accent1"/>
                        </a:solidFill>
                      </a:rPr>
                      <a:t>p&lt;0,05</a:t>
                    </a:r>
                  </a:p>
                </p:txBody>
              </p:sp>
              <p:sp>
                <p:nvSpPr>
                  <p:cNvPr id="47" name="TextBox 46">
                    <a:extLst>
                      <a:ext uri="{FF2B5EF4-FFF2-40B4-BE49-F238E27FC236}">
                        <a16:creationId xmlns:a16="http://schemas.microsoft.com/office/drawing/2014/main" id="{B6C47D7B-64D8-4D0F-93A1-48FC063B1541}"/>
                      </a:ext>
                    </a:extLst>
                  </p:cNvPr>
                  <p:cNvSpPr txBox="1"/>
                  <p:nvPr/>
                </p:nvSpPr>
                <p:spPr>
                  <a:xfrm>
                    <a:off x="8898207" y="3286551"/>
                    <a:ext cx="685479" cy="261610"/>
                  </a:xfrm>
                  <a:prstGeom prst="rect">
                    <a:avLst/>
                  </a:prstGeom>
                  <a:noFill/>
                </p:spPr>
                <p:txBody>
                  <a:bodyPr wrap="square" rtlCol="0">
                    <a:spAutoFit/>
                  </a:bodyPr>
                  <a:lstStyle/>
                  <a:p>
                    <a:pPr algn="l" rtl="0"/>
                    <a:r>
                      <a:rPr lang="pl" sz="1100" b="0" i="0" u="none" baseline="0">
                        <a:solidFill>
                          <a:schemeClr val="accent1"/>
                        </a:solidFill>
                      </a:rPr>
                      <a:t>p&lt;0,05</a:t>
                    </a:r>
                  </a:p>
                </p:txBody>
              </p:sp>
              <p:graphicFrame>
                <p:nvGraphicFramePr>
                  <p:cNvPr id="24" name="Chart 23">
                    <a:extLst>
                      <a:ext uri="{FF2B5EF4-FFF2-40B4-BE49-F238E27FC236}">
                        <a16:creationId xmlns:a16="http://schemas.microsoft.com/office/drawing/2014/main" id="{F791D862-C726-42ED-A1E1-03D106F4D360}"/>
                      </a:ext>
                    </a:extLst>
                  </p:cNvPr>
                  <p:cNvGraphicFramePr/>
                  <p:nvPr>
                    <p:extLst>
                      <p:ext uri="{D42A27DB-BD31-4B8C-83A1-F6EECF244321}">
                        <p14:modId xmlns:p14="http://schemas.microsoft.com/office/powerpoint/2010/main" val="2373925830"/>
                      </p:ext>
                    </p:extLst>
                  </p:nvPr>
                </p:nvGraphicFramePr>
                <p:xfrm>
                  <a:off x="8064133" y="2676236"/>
                  <a:ext cx="4025386" cy="2530501"/>
                </p:xfrm>
                <a:graphic>
                  <a:graphicData uri="http://schemas.openxmlformats.org/drawingml/2006/chart">
                    <c:chart xmlns:c="http://schemas.openxmlformats.org/drawingml/2006/chart" xmlns:r="http://schemas.openxmlformats.org/officeDocument/2006/relationships" r:id="rId10"/>
                  </a:graphicData>
                </a:graphic>
              </p:graphicFrame>
              <p:grpSp>
                <p:nvGrpSpPr>
                  <p:cNvPr id="79" name="Group 78">
                    <a:extLst>
                      <a:ext uri="{FF2B5EF4-FFF2-40B4-BE49-F238E27FC236}">
                        <a16:creationId xmlns:a16="http://schemas.microsoft.com/office/drawing/2014/main" id="{F92CC91C-98B9-4FC2-9FCA-6AEAD67397EA}"/>
                      </a:ext>
                    </a:extLst>
                  </p:cNvPr>
                  <p:cNvGrpSpPr/>
                  <p:nvPr/>
                </p:nvGrpSpPr>
                <p:grpSpPr>
                  <a:xfrm>
                    <a:off x="10007679" y="3304803"/>
                    <a:ext cx="64008" cy="1005840"/>
                    <a:chOff x="11469386" y="3022344"/>
                    <a:chExt cx="64008" cy="1237856"/>
                  </a:xfrm>
                </p:grpSpPr>
                <p:cxnSp>
                  <p:nvCxnSpPr>
                    <p:cNvPr id="80" name="Straight Connector 79">
                      <a:extLst>
                        <a:ext uri="{FF2B5EF4-FFF2-40B4-BE49-F238E27FC236}">
                          <a16:creationId xmlns:a16="http://schemas.microsoft.com/office/drawing/2014/main" id="{E647B807-4759-4267-9F20-49099FB7E2E6}"/>
                        </a:ext>
                      </a:extLst>
                    </p:cNvPr>
                    <p:cNvCxnSpPr>
                      <a:cxnSpLocks/>
                    </p:cNvCxnSpPr>
                    <p:nvPr/>
                  </p:nvCxnSpPr>
                  <p:spPr>
                    <a:xfrm rot="5400000" flipV="1">
                      <a:off x="11501390" y="2990340"/>
                      <a:ext cx="0" cy="64008"/>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5DD4B01-FC6C-4DAC-B3E2-086F2D34211F}"/>
                        </a:ext>
                      </a:extLst>
                    </p:cNvPr>
                    <p:cNvCxnSpPr>
                      <a:cxnSpLocks/>
                    </p:cNvCxnSpPr>
                    <p:nvPr/>
                  </p:nvCxnSpPr>
                  <p:spPr>
                    <a:xfrm rot="5400000" flipV="1">
                      <a:off x="11501390" y="4228196"/>
                      <a:ext cx="0" cy="64008"/>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CBF7188-F009-46C7-A196-3C6D4D9776DD}"/>
                        </a:ext>
                      </a:extLst>
                    </p:cNvPr>
                    <p:cNvCxnSpPr>
                      <a:cxnSpLocks/>
                    </p:cNvCxnSpPr>
                    <p:nvPr/>
                  </p:nvCxnSpPr>
                  <p:spPr>
                    <a:xfrm>
                      <a:off x="11501390" y="3031012"/>
                      <a:ext cx="0" cy="1226131"/>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66BF1E0-5E0C-4E69-AF70-F3F9EFA7413A}"/>
                      </a:ext>
                    </a:extLst>
                  </p:cNvPr>
                  <p:cNvGrpSpPr/>
                  <p:nvPr/>
                </p:nvGrpSpPr>
                <p:grpSpPr>
                  <a:xfrm>
                    <a:off x="9127689" y="3599288"/>
                    <a:ext cx="64008" cy="859536"/>
                    <a:chOff x="11469386" y="3022344"/>
                    <a:chExt cx="64008" cy="1237856"/>
                  </a:xfrm>
                </p:grpSpPr>
                <p:cxnSp>
                  <p:nvCxnSpPr>
                    <p:cNvPr id="84" name="Straight Connector 83">
                      <a:extLst>
                        <a:ext uri="{FF2B5EF4-FFF2-40B4-BE49-F238E27FC236}">
                          <a16:creationId xmlns:a16="http://schemas.microsoft.com/office/drawing/2014/main" id="{22E0B7FE-06A9-4E99-A2A6-B21B647C3521}"/>
                        </a:ext>
                      </a:extLst>
                    </p:cNvPr>
                    <p:cNvCxnSpPr>
                      <a:cxnSpLocks/>
                    </p:cNvCxnSpPr>
                    <p:nvPr/>
                  </p:nvCxnSpPr>
                  <p:spPr>
                    <a:xfrm rot="5400000" flipV="1">
                      <a:off x="11501390" y="2990340"/>
                      <a:ext cx="0" cy="64008"/>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2DBC402-4CBD-4BA7-8376-29EE0C00A479}"/>
                        </a:ext>
                      </a:extLst>
                    </p:cNvPr>
                    <p:cNvCxnSpPr>
                      <a:cxnSpLocks/>
                    </p:cNvCxnSpPr>
                    <p:nvPr/>
                  </p:nvCxnSpPr>
                  <p:spPr>
                    <a:xfrm rot="5400000" flipV="1">
                      <a:off x="11501390" y="4228196"/>
                      <a:ext cx="0" cy="64008"/>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4716ADD-559A-48AA-9359-53B00692CE53}"/>
                        </a:ext>
                      </a:extLst>
                    </p:cNvPr>
                    <p:cNvCxnSpPr>
                      <a:cxnSpLocks/>
                    </p:cNvCxnSpPr>
                    <p:nvPr/>
                  </p:nvCxnSpPr>
                  <p:spPr>
                    <a:xfrm>
                      <a:off x="11501390" y="3023232"/>
                      <a:ext cx="0" cy="1226132"/>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F52A8B0F-81A8-48CA-8647-75D5BAB978C7}"/>
                      </a:ext>
                    </a:extLst>
                  </p:cNvPr>
                  <p:cNvGrpSpPr/>
                  <p:nvPr/>
                </p:nvGrpSpPr>
                <p:grpSpPr>
                  <a:xfrm>
                    <a:off x="11310521" y="3037618"/>
                    <a:ext cx="64008" cy="1234440"/>
                    <a:chOff x="11469386" y="3022344"/>
                    <a:chExt cx="64008" cy="1237856"/>
                  </a:xfrm>
                </p:grpSpPr>
                <p:cxnSp>
                  <p:nvCxnSpPr>
                    <p:cNvPr id="88" name="Straight Connector 87">
                      <a:extLst>
                        <a:ext uri="{FF2B5EF4-FFF2-40B4-BE49-F238E27FC236}">
                          <a16:creationId xmlns:a16="http://schemas.microsoft.com/office/drawing/2014/main" id="{5DBA3EF3-5EAD-4FB2-9128-D88B175FD87A}"/>
                        </a:ext>
                      </a:extLst>
                    </p:cNvPr>
                    <p:cNvCxnSpPr>
                      <a:cxnSpLocks/>
                    </p:cNvCxnSpPr>
                    <p:nvPr/>
                  </p:nvCxnSpPr>
                  <p:spPr>
                    <a:xfrm rot="5400000" flipV="1">
                      <a:off x="11501390" y="2990340"/>
                      <a:ext cx="0" cy="64008"/>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2B501E0-AF72-4367-B5F7-BB73CB99B9E8}"/>
                        </a:ext>
                      </a:extLst>
                    </p:cNvPr>
                    <p:cNvCxnSpPr>
                      <a:cxnSpLocks/>
                    </p:cNvCxnSpPr>
                    <p:nvPr/>
                  </p:nvCxnSpPr>
                  <p:spPr>
                    <a:xfrm rot="5400000" flipV="1">
                      <a:off x="11501390" y="4228196"/>
                      <a:ext cx="0" cy="64008"/>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1E80D62-1197-4FF0-88C8-E62C666BBACE}"/>
                        </a:ext>
                      </a:extLst>
                    </p:cNvPr>
                    <p:cNvCxnSpPr>
                      <a:cxnSpLocks/>
                    </p:cNvCxnSpPr>
                    <p:nvPr/>
                  </p:nvCxnSpPr>
                  <p:spPr>
                    <a:xfrm>
                      <a:off x="11501390" y="3031012"/>
                      <a:ext cx="0" cy="1226131"/>
                    </a:xfrm>
                    <a:prstGeom prst="line">
                      <a:avLst/>
                    </a:prstGeom>
                    <a:ln w="12700">
                      <a:solidFill>
                        <a:srgbClr val="CC1E79"/>
                      </a:solidFill>
                    </a:ln>
                  </p:spPr>
                  <p:style>
                    <a:lnRef idx="1">
                      <a:schemeClr val="accent1"/>
                    </a:lnRef>
                    <a:fillRef idx="0">
                      <a:schemeClr val="accent1"/>
                    </a:fillRef>
                    <a:effectRef idx="0">
                      <a:schemeClr val="accent1"/>
                    </a:effectRef>
                    <a:fontRef idx="minor">
                      <a:schemeClr val="tx1"/>
                    </a:fontRef>
                  </p:style>
                </p:cxnSp>
              </p:grpSp>
              <p:sp>
                <p:nvSpPr>
                  <p:cNvPr id="69" name="Freeform: Shape 68">
                    <a:extLst>
                      <a:ext uri="{FF2B5EF4-FFF2-40B4-BE49-F238E27FC236}">
                        <a16:creationId xmlns:a16="http://schemas.microsoft.com/office/drawing/2014/main" id="{14DAA85A-399D-4E04-AA6A-86A984CB0215}"/>
                      </a:ext>
                    </a:extLst>
                  </p:cNvPr>
                  <p:cNvSpPr/>
                  <p:nvPr/>
                </p:nvSpPr>
                <p:spPr>
                  <a:xfrm>
                    <a:off x="8727970" y="3809278"/>
                    <a:ext cx="2634858" cy="684716"/>
                  </a:xfrm>
                  <a:custGeom>
                    <a:avLst/>
                    <a:gdLst>
                      <a:gd name="connsiteX0" fmla="*/ 0 w 2634858"/>
                      <a:gd name="connsiteY0" fmla="*/ 684716 h 684716"/>
                      <a:gd name="connsiteX1" fmla="*/ 446366 w 2634858"/>
                      <a:gd name="connsiteY1" fmla="*/ 342358 h 684716"/>
                      <a:gd name="connsiteX2" fmla="*/ 1347765 w 2634858"/>
                      <a:gd name="connsiteY2" fmla="*/ 82339 h 684716"/>
                      <a:gd name="connsiteX3" fmla="*/ 2634858 w 2634858"/>
                      <a:gd name="connsiteY3" fmla="*/ 0 h 684716"/>
                      <a:gd name="connsiteX4" fmla="*/ 2634858 w 2634858"/>
                      <a:gd name="connsiteY4" fmla="*/ 0 h 68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858" h="684716">
                        <a:moveTo>
                          <a:pt x="0" y="684716"/>
                        </a:moveTo>
                        <a:lnTo>
                          <a:pt x="446366" y="342358"/>
                        </a:lnTo>
                        <a:lnTo>
                          <a:pt x="1347765" y="82339"/>
                        </a:lnTo>
                        <a:lnTo>
                          <a:pt x="2634858" y="0"/>
                        </a:lnTo>
                        <a:lnTo>
                          <a:pt x="2634858" y="0"/>
                        </a:lnTo>
                      </a:path>
                    </a:pathLst>
                  </a:custGeom>
                  <a:noFill/>
                  <a:ln>
                    <a:solidFill>
                      <a:srgbClr val="CC1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6" name="Freeform: Shape 75">
                    <a:extLst>
                      <a:ext uri="{FF2B5EF4-FFF2-40B4-BE49-F238E27FC236}">
                        <a16:creationId xmlns:a16="http://schemas.microsoft.com/office/drawing/2014/main" id="{BFD774F9-AD54-45EE-9D1C-F076EE11DE39}"/>
                      </a:ext>
                    </a:extLst>
                  </p:cNvPr>
                  <p:cNvSpPr/>
                  <p:nvPr/>
                </p:nvSpPr>
                <p:spPr>
                  <a:xfrm>
                    <a:off x="8740971" y="4112633"/>
                    <a:ext cx="2604523" cy="377028"/>
                  </a:xfrm>
                  <a:custGeom>
                    <a:avLst/>
                    <a:gdLst>
                      <a:gd name="connsiteX0" fmla="*/ 0 w 2604523"/>
                      <a:gd name="connsiteY0" fmla="*/ 377028 h 377028"/>
                      <a:gd name="connsiteX1" fmla="*/ 429031 w 2604523"/>
                      <a:gd name="connsiteY1" fmla="*/ 247018 h 377028"/>
                      <a:gd name="connsiteX2" fmla="*/ 1308762 w 2604523"/>
                      <a:gd name="connsiteY2" fmla="*/ 21668 h 377028"/>
                      <a:gd name="connsiteX3" fmla="*/ 2604523 w 2604523"/>
                      <a:gd name="connsiteY3" fmla="*/ 0 h 377028"/>
                    </a:gdLst>
                    <a:ahLst/>
                    <a:cxnLst>
                      <a:cxn ang="0">
                        <a:pos x="connsiteX0" y="connsiteY0"/>
                      </a:cxn>
                      <a:cxn ang="0">
                        <a:pos x="connsiteX1" y="connsiteY1"/>
                      </a:cxn>
                      <a:cxn ang="0">
                        <a:pos x="connsiteX2" y="connsiteY2"/>
                      </a:cxn>
                      <a:cxn ang="0">
                        <a:pos x="connsiteX3" y="connsiteY3"/>
                      </a:cxn>
                    </a:cxnLst>
                    <a:rect l="l" t="t" r="r" b="b"/>
                    <a:pathLst>
                      <a:path w="2604523" h="377028">
                        <a:moveTo>
                          <a:pt x="0" y="377028"/>
                        </a:moveTo>
                        <a:lnTo>
                          <a:pt x="429031" y="247018"/>
                        </a:lnTo>
                        <a:lnTo>
                          <a:pt x="1308762" y="21668"/>
                        </a:lnTo>
                        <a:lnTo>
                          <a:pt x="2604523"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93" name="Group 92">
                    <a:extLst>
                      <a:ext uri="{FF2B5EF4-FFF2-40B4-BE49-F238E27FC236}">
                        <a16:creationId xmlns:a16="http://schemas.microsoft.com/office/drawing/2014/main" id="{6F29E8CF-DE6A-426C-A057-2F8205A8587F}"/>
                      </a:ext>
                    </a:extLst>
                  </p:cNvPr>
                  <p:cNvGrpSpPr/>
                  <p:nvPr/>
                </p:nvGrpSpPr>
                <p:grpSpPr>
                  <a:xfrm>
                    <a:off x="9127689" y="3894094"/>
                    <a:ext cx="64008" cy="585216"/>
                    <a:chOff x="11469386" y="3022344"/>
                    <a:chExt cx="64008" cy="1237856"/>
                  </a:xfrm>
                </p:grpSpPr>
                <p:cxnSp>
                  <p:nvCxnSpPr>
                    <p:cNvPr id="94" name="Straight Connector 93">
                      <a:extLst>
                        <a:ext uri="{FF2B5EF4-FFF2-40B4-BE49-F238E27FC236}">
                          <a16:creationId xmlns:a16="http://schemas.microsoft.com/office/drawing/2014/main" id="{325F129F-E5B7-4B39-B0DB-7872E9B6CB9A}"/>
                        </a:ext>
                      </a:extLst>
                    </p:cNvPr>
                    <p:cNvCxnSpPr>
                      <a:cxnSpLocks/>
                    </p:cNvCxnSpPr>
                    <p:nvPr/>
                  </p:nvCxnSpPr>
                  <p:spPr>
                    <a:xfrm rot="5400000" flipV="1">
                      <a:off x="11501390" y="2990340"/>
                      <a:ext cx="0" cy="640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C3B3C6-E060-4C58-8F2A-37F21A5616A7}"/>
                        </a:ext>
                      </a:extLst>
                    </p:cNvPr>
                    <p:cNvCxnSpPr>
                      <a:cxnSpLocks/>
                    </p:cNvCxnSpPr>
                    <p:nvPr/>
                  </p:nvCxnSpPr>
                  <p:spPr>
                    <a:xfrm rot="5400000" flipV="1">
                      <a:off x="11501390" y="4228196"/>
                      <a:ext cx="0" cy="640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BB034A3-3E03-4B9A-96B7-180C016DB117}"/>
                        </a:ext>
                      </a:extLst>
                    </p:cNvPr>
                    <p:cNvCxnSpPr>
                      <a:cxnSpLocks/>
                    </p:cNvCxnSpPr>
                    <p:nvPr/>
                  </p:nvCxnSpPr>
                  <p:spPr>
                    <a:xfrm>
                      <a:off x="11501390" y="3031012"/>
                      <a:ext cx="0" cy="122613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7F8F812-C7D3-4019-8C01-75335D5212A2}"/>
                      </a:ext>
                    </a:extLst>
                  </p:cNvPr>
                  <p:cNvGrpSpPr/>
                  <p:nvPr/>
                </p:nvGrpSpPr>
                <p:grpSpPr>
                  <a:xfrm>
                    <a:off x="10007679" y="3538908"/>
                    <a:ext cx="64008" cy="960120"/>
                    <a:chOff x="11469386" y="3022344"/>
                    <a:chExt cx="64008" cy="1237856"/>
                  </a:xfrm>
                </p:grpSpPr>
                <p:cxnSp>
                  <p:nvCxnSpPr>
                    <p:cNvPr id="99" name="Straight Connector 98">
                      <a:extLst>
                        <a:ext uri="{FF2B5EF4-FFF2-40B4-BE49-F238E27FC236}">
                          <a16:creationId xmlns:a16="http://schemas.microsoft.com/office/drawing/2014/main" id="{9B20FC1B-86A3-48E6-8F6B-A5B3443BDCD2}"/>
                        </a:ext>
                      </a:extLst>
                    </p:cNvPr>
                    <p:cNvCxnSpPr>
                      <a:cxnSpLocks/>
                    </p:cNvCxnSpPr>
                    <p:nvPr/>
                  </p:nvCxnSpPr>
                  <p:spPr>
                    <a:xfrm rot="5400000" flipV="1">
                      <a:off x="11501390" y="2990340"/>
                      <a:ext cx="0" cy="640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1D86456-19CB-485C-B2D5-0CB34DF696B2}"/>
                        </a:ext>
                      </a:extLst>
                    </p:cNvPr>
                    <p:cNvCxnSpPr>
                      <a:cxnSpLocks/>
                    </p:cNvCxnSpPr>
                    <p:nvPr/>
                  </p:nvCxnSpPr>
                  <p:spPr>
                    <a:xfrm rot="5400000" flipV="1">
                      <a:off x="11501390" y="4228196"/>
                      <a:ext cx="0" cy="640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09F1CAD-752E-43C4-8B12-90DCF6B8AA11}"/>
                        </a:ext>
                      </a:extLst>
                    </p:cNvPr>
                    <p:cNvCxnSpPr>
                      <a:cxnSpLocks/>
                    </p:cNvCxnSpPr>
                    <p:nvPr/>
                  </p:nvCxnSpPr>
                  <p:spPr>
                    <a:xfrm>
                      <a:off x="11501390" y="3031012"/>
                      <a:ext cx="0" cy="122613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C1719172-137E-403C-A135-8F2C5154563C}"/>
                      </a:ext>
                    </a:extLst>
                  </p:cNvPr>
                  <p:cNvGrpSpPr/>
                  <p:nvPr/>
                </p:nvGrpSpPr>
                <p:grpSpPr>
                  <a:xfrm>
                    <a:off x="11317039" y="3657635"/>
                    <a:ext cx="64008" cy="731520"/>
                    <a:chOff x="11469386" y="3022344"/>
                    <a:chExt cx="64008" cy="1237856"/>
                  </a:xfrm>
                </p:grpSpPr>
                <p:cxnSp>
                  <p:nvCxnSpPr>
                    <p:cNvPr id="103" name="Straight Connector 102">
                      <a:extLst>
                        <a:ext uri="{FF2B5EF4-FFF2-40B4-BE49-F238E27FC236}">
                          <a16:creationId xmlns:a16="http://schemas.microsoft.com/office/drawing/2014/main" id="{23690977-B643-4EE7-8FD2-C96BFADD9673}"/>
                        </a:ext>
                      </a:extLst>
                    </p:cNvPr>
                    <p:cNvCxnSpPr>
                      <a:cxnSpLocks/>
                    </p:cNvCxnSpPr>
                    <p:nvPr/>
                  </p:nvCxnSpPr>
                  <p:spPr>
                    <a:xfrm rot="5400000" flipV="1">
                      <a:off x="11501390" y="2990340"/>
                      <a:ext cx="0" cy="640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E909EF2-B220-4338-9E0F-E618F00AEDCD}"/>
                        </a:ext>
                      </a:extLst>
                    </p:cNvPr>
                    <p:cNvCxnSpPr>
                      <a:cxnSpLocks/>
                    </p:cNvCxnSpPr>
                    <p:nvPr/>
                  </p:nvCxnSpPr>
                  <p:spPr>
                    <a:xfrm rot="5400000" flipV="1">
                      <a:off x="11501390" y="4228196"/>
                      <a:ext cx="0" cy="6400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A137291-E38D-4980-B876-291B63F93818}"/>
                        </a:ext>
                      </a:extLst>
                    </p:cNvPr>
                    <p:cNvCxnSpPr>
                      <a:cxnSpLocks/>
                    </p:cNvCxnSpPr>
                    <p:nvPr/>
                  </p:nvCxnSpPr>
                  <p:spPr>
                    <a:xfrm>
                      <a:off x="11501390" y="3031012"/>
                      <a:ext cx="0" cy="122613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8" name="Oval 77">
                    <a:extLst>
                      <a:ext uri="{FF2B5EF4-FFF2-40B4-BE49-F238E27FC236}">
                        <a16:creationId xmlns:a16="http://schemas.microsoft.com/office/drawing/2014/main" id="{A11C0B9F-6B64-46B8-A99A-FFC1998C6758}"/>
                      </a:ext>
                    </a:extLst>
                  </p:cNvPr>
                  <p:cNvSpPr/>
                  <p:nvPr/>
                </p:nvSpPr>
                <p:spPr>
                  <a:xfrm>
                    <a:off x="10004111" y="3886216"/>
                    <a:ext cx="64001" cy="64008"/>
                  </a:xfrm>
                  <a:prstGeom prst="ellipse">
                    <a:avLst/>
                  </a:prstGeom>
                  <a:solidFill>
                    <a:srgbClr val="CC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6" name="Oval 105">
                    <a:extLst>
                      <a:ext uri="{FF2B5EF4-FFF2-40B4-BE49-F238E27FC236}">
                        <a16:creationId xmlns:a16="http://schemas.microsoft.com/office/drawing/2014/main" id="{6EAFE1A6-265F-40DD-BDF4-C6094F850D24}"/>
                      </a:ext>
                    </a:extLst>
                  </p:cNvPr>
                  <p:cNvSpPr/>
                  <p:nvPr/>
                </p:nvSpPr>
                <p:spPr>
                  <a:xfrm>
                    <a:off x="9127696" y="4139188"/>
                    <a:ext cx="64001" cy="64008"/>
                  </a:xfrm>
                  <a:prstGeom prst="ellipse">
                    <a:avLst/>
                  </a:prstGeom>
                  <a:solidFill>
                    <a:srgbClr val="CC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8" name="Oval 107">
                    <a:extLst>
                      <a:ext uri="{FF2B5EF4-FFF2-40B4-BE49-F238E27FC236}">
                        <a16:creationId xmlns:a16="http://schemas.microsoft.com/office/drawing/2014/main" id="{6F200699-754C-4506-9E9E-21B5F5555C39}"/>
                      </a:ext>
                    </a:extLst>
                  </p:cNvPr>
                  <p:cNvSpPr/>
                  <p:nvPr/>
                </p:nvSpPr>
                <p:spPr>
                  <a:xfrm>
                    <a:off x="11317046" y="3782443"/>
                    <a:ext cx="64001" cy="64008"/>
                  </a:xfrm>
                  <a:prstGeom prst="ellipse">
                    <a:avLst/>
                  </a:prstGeom>
                  <a:solidFill>
                    <a:srgbClr val="CC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9" name="Rectangle 108">
                    <a:extLst>
                      <a:ext uri="{FF2B5EF4-FFF2-40B4-BE49-F238E27FC236}">
                        <a16:creationId xmlns:a16="http://schemas.microsoft.com/office/drawing/2014/main" id="{2034B5EB-0731-40F0-9431-90C80E563279}"/>
                      </a:ext>
                    </a:extLst>
                  </p:cNvPr>
                  <p:cNvSpPr/>
                  <p:nvPr/>
                </p:nvSpPr>
                <p:spPr>
                  <a:xfrm>
                    <a:off x="10012825" y="4122191"/>
                    <a:ext cx="64001"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0" name="Rectangle 109">
                    <a:extLst>
                      <a:ext uri="{FF2B5EF4-FFF2-40B4-BE49-F238E27FC236}">
                        <a16:creationId xmlns:a16="http://schemas.microsoft.com/office/drawing/2014/main" id="{4B2631C6-9F2D-4AD8-AFA3-F19E4F37D2E3}"/>
                      </a:ext>
                    </a:extLst>
                  </p:cNvPr>
                  <p:cNvSpPr/>
                  <p:nvPr/>
                </p:nvSpPr>
                <p:spPr>
                  <a:xfrm>
                    <a:off x="9127696" y="4341892"/>
                    <a:ext cx="64001"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1" name="Rectangle 110">
                    <a:extLst>
                      <a:ext uri="{FF2B5EF4-FFF2-40B4-BE49-F238E27FC236}">
                        <a16:creationId xmlns:a16="http://schemas.microsoft.com/office/drawing/2014/main" id="{4C2B9598-7E0E-4736-806C-D0FEDB4E4596}"/>
                      </a:ext>
                    </a:extLst>
                  </p:cNvPr>
                  <p:cNvSpPr/>
                  <p:nvPr/>
                </p:nvSpPr>
                <p:spPr>
                  <a:xfrm>
                    <a:off x="11308445" y="4090594"/>
                    <a:ext cx="64001"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2" name="Rectangle 111">
                    <a:extLst>
                      <a:ext uri="{FF2B5EF4-FFF2-40B4-BE49-F238E27FC236}">
                        <a16:creationId xmlns:a16="http://schemas.microsoft.com/office/drawing/2014/main" id="{BDCE2078-5119-40A5-8926-48941F76DBEF}"/>
                      </a:ext>
                    </a:extLst>
                  </p:cNvPr>
                  <p:cNvSpPr/>
                  <p:nvPr/>
                </p:nvSpPr>
                <p:spPr>
                  <a:xfrm>
                    <a:off x="8704841" y="4456701"/>
                    <a:ext cx="64001"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3" name="Oval 112">
                    <a:extLst>
                      <a:ext uri="{FF2B5EF4-FFF2-40B4-BE49-F238E27FC236}">
                        <a16:creationId xmlns:a16="http://schemas.microsoft.com/office/drawing/2014/main" id="{01933A97-C532-4E28-B5E9-1F31B79BAEEE}"/>
                      </a:ext>
                    </a:extLst>
                  </p:cNvPr>
                  <p:cNvSpPr/>
                  <p:nvPr/>
                </p:nvSpPr>
                <p:spPr>
                  <a:xfrm>
                    <a:off x="8701292" y="4457657"/>
                    <a:ext cx="64001" cy="64008"/>
                  </a:xfrm>
                  <a:prstGeom prst="ellipse">
                    <a:avLst/>
                  </a:prstGeom>
                  <a:solidFill>
                    <a:srgbClr val="CC1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4" name="TextBox 113">
                    <a:extLst>
                      <a:ext uri="{FF2B5EF4-FFF2-40B4-BE49-F238E27FC236}">
                        <a16:creationId xmlns:a16="http://schemas.microsoft.com/office/drawing/2014/main" id="{57DF5791-A4B5-4BDA-A9DF-7CB0D615A0E6}"/>
                      </a:ext>
                    </a:extLst>
                  </p:cNvPr>
                  <p:cNvSpPr txBox="1"/>
                  <p:nvPr/>
                </p:nvSpPr>
                <p:spPr>
                  <a:xfrm>
                    <a:off x="7865169" y="2735309"/>
                    <a:ext cx="369332" cy="1753396"/>
                  </a:xfrm>
                  <a:prstGeom prst="rect">
                    <a:avLst/>
                  </a:prstGeom>
                  <a:noFill/>
                </p:spPr>
                <p:txBody>
                  <a:bodyPr vert="vert270" wrap="square" rtlCol="0">
                    <a:spAutoFit/>
                  </a:bodyPr>
                  <a:lstStyle/>
                  <a:p>
                    <a:pPr algn="ctr" rtl="0"/>
                    <a:r>
                      <a:rPr lang="pl" sz="1200" b="1" i="0" u="none" baseline="0"/>
                      <a:t>FEV</a:t>
                    </a:r>
                    <a:r>
                      <a:rPr lang="pl" sz="1200" b="1" i="0" u="none" baseline="-25000"/>
                      <a:t>1</a:t>
                    </a:r>
                    <a:r>
                      <a:rPr lang="pl" sz="1200" b="1" i="0" u="none" baseline="0"/>
                      <a:t>, L</a:t>
                    </a:r>
                  </a:p>
                </p:txBody>
              </p:sp>
            </p:grpSp>
            <p:cxnSp>
              <p:nvCxnSpPr>
                <p:cNvPr id="115" name="Straight Connector 114">
                  <a:extLst>
                    <a:ext uri="{FF2B5EF4-FFF2-40B4-BE49-F238E27FC236}">
                      <a16:creationId xmlns:a16="http://schemas.microsoft.com/office/drawing/2014/main" id="{73EEA537-8BDD-4475-93BA-BD33DD0BC0D6}"/>
                    </a:ext>
                  </a:extLst>
                </p:cNvPr>
                <p:cNvCxnSpPr>
                  <a:cxnSpLocks/>
                </p:cNvCxnSpPr>
                <p:nvPr/>
              </p:nvCxnSpPr>
              <p:spPr>
                <a:xfrm>
                  <a:off x="11344413" y="4490729"/>
                  <a:ext cx="0" cy="5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50B4744-3E28-45A3-9464-289DC3F43AA0}"/>
                    </a:ext>
                  </a:extLst>
                </p:cNvPr>
                <p:cNvCxnSpPr>
                  <a:cxnSpLocks/>
                </p:cNvCxnSpPr>
                <p:nvPr/>
              </p:nvCxnSpPr>
              <p:spPr>
                <a:xfrm>
                  <a:off x="10034832" y="4490729"/>
                  <a:ext cx="0" cy="5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8AC5202-3798-48B8-A704-D701519EE862}"/>
                    </a:ext>
                  </a:extLst>
                </p:cNvPr>
                <p:cNvCxnSpPr>
                  <a:cxnSpLocks/>
                </p:cNvCxnSpPr>
                <p:nvPr/>
              </p:nvCxnSpPr>
              <p:spPr>
                <a:xfrm>
                  <a:off x="9161188" y="4490729"/>
                  <a:ext cx="0" cy="548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7" name="Rectangle: Diagonal Corners Rounded 106">
            <a:extLst>
              <a:ext uri="{FF2B5EF4-FFF2-40B4-BE49-F238E27FC236}">
                <a16:creationId xmlns:a16="http://schemas.microsoft.com/office/drawing/2014/main" id="{C4C6AC87-ECAE-4FAD-BBA9-CB49C6DE8D3A}"/>
              </a:ext>
            </a:extLst>
          </p:cNvPr>
          <p:cNvSpPr/>
          <p:nvPr/>
        </p:nvSpPr>
        <p:spPr>
          <a:xfrm>
            <a:off x="581305" y="2473031"/>
            <a:ext cx="2667240" cy="500563"/>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Retrospektywne badanie </a:t>
            </a:r>
            <a:br>
              <a:rPr lang="pl" sz="1300" b="1">
                <a:solidFill>
                  <a:schemeClr val="accent2"/>
                </a:solidFill>
              </a:rPr>
            </a:br>
            <a:r>
              <a:rPr lang="pl" sz="1300" b="1" i="0" u="none" baseline="0">
                <a:solidFill>
                  <a:schemeClr val="accent2"/>
                </a:solidFill>
              </a:rPr>
              <a:t>obserwacyjne:</a:t>
            </a:r>
          </a:p>
        </p:txBody>
      </p:sp>
      <p:sp>
        <p:nvSpPr>
          <p:cNvPr id="50" name="TextBox 49">
            <a:extLst>
              <a:ext uri="{FF2B5EF4-FFF2-40B4-BE49-F238E27FC236}">
                <a16:creationId xmlns:a16="http://schemas.microsoft.com/office/drawing/2014/main" id="{5BEB2848-91B1-4A87-95C6-4CD1162F57E5}"/>
              </a:ext>
            </a:extLst>
          </p:cNvPr>
          <p:cNvSpPr txBox="1"/>
          <p:nvPr/>
        </p:nvSpPr>
        <p:spPr>
          <a:xfrm>
            <a:off x="581305" y="2960731"/>
            <a:ext cx="2564323" cy="1895904"/>
          </a:xfrm>
          <a:prstGeom prst="rect">
            <a:avLst/>
          </a:prstGeom>
          <a:noFill/>
        </p:spPr>
        <p:txBody>
          <a:bodyPr wrap="square">
            <a:spAutoFit/>
          </a:bodyPr>
          <a:lstStyle/>
          <a:p>
            <a:pPr lvl="0" indent="-137160" algn="l" defTabSz="860382" rtl="0">
              <a:lnSpc>
                <a:spcPct val="90000"/>
              </a:lnSpc>
              <a:spcBef>
                <a:spcPct val="30000"/>
              </a:spcBef>
              <a:buFont typeface="Arial" panose="020B0604020202020204" pitchFamily="34" charset="0"/>
              <a:buChar char="•"/>
              <a:defRPr/>
            </a:pPr>
            <a:r>
              <a:rPr lang="pl" sz="1200" b="0" i="0" u="none" baseline="0" dirty="0"/>
              <a:t>Pacjenci z SEA: N=137</a:t>
            </a:r>
            <a:endParaRPr lang="pl" sz="1200" dirty="0"/>
          </a:p>
          <a:p>
            <a:pPr indent="-137160" algn="l" defTabSz="860382" rtl="0">
              <a:lnSpc>
                <a:spcPct val="90000"/>
              </a:lnSpc>
              <a:spcBef>
                <a:spcPts val="400"/>
              </a:spcBef>
              <a:buFont typeface="Arial" panose="020B0604020202020204" pitchFamily="34" charset="0"/>
              <a:buChar char="•"/>
              <a:defRPr/>
            </a:pPr>
            <a:r>
              <a:rPr lang="pl" sz="1200" b="1" i="0" u="none" baseline="0" dirty="0"/>
              <a:t>Współistniejące CRSwNP;</a:t>
            </a:r>
            <a:br>
              <a:rPr lang="pl" sz="1200" b="1" i="0" u="none" baseline="0" dirty="0"/>
            </a:br>
            <a:r>
              <a:rPr lang="pl" sz="1200" b="1" i="0" u="none" baseline="0" dirty="0"/>
              <a:t>   </a:t>
            </a:r>
            <a:r>
              <a:rPr lang="pl" sz="1200" b="0" i="0" u="none" baseline="0" dirty="0"/>
              <a:t>57,7%</a:t>
            </a:r>
          </a:p>
          <a:p>
            <a:pPr indent="-137160" algn="l" defTabSz="860382" rtl="0">
              <a:lnSpc>
                <a:spcPct val="90000"/>
              </a:lnSpc>
              <a:spcBef>
                <a:spcPts val="400"/>
              </a:spcBef>
              <a:buFont typeface="Arial" panose="020B0604020202020204" pitchFamily="34" charset="0"/>
              <a:buChar char="•"/>
              <a:defRPr/>
            </a:pPr>
            <a:r>
              <a:rPr lang="pl" sz="1200" b="1" i="0" u="none" baseline="0" dirty="0"/>
              <a:t>ACT</a:t>
            </a:r>
            <a:r>
              <a:rPr lang="pl" sz="1200" b="0" i="0" u="none" baseline="0" dirty="0"/>
              <a:t>, mediana; 13</a:t>
            </a:r>
          </a:p>
          <a:p>
            <a:pPr indent="-137160" algn="l" defTabSz="860382" rtl="0">
              <a:lnSpc>
                <a:spcPct val="90000"/>
              </a:lnSpc>
              <a:spcBef>
                <a:spcPts val="400"/>
              </a:spcBef>
              <a:buFont typeface="Arial" panose="020B0604020202020204" pitchFamily="34" charset="0"/>
              <a:buChar char="•"/>
              <a:defRPr/>
            </a:pPr>
            <a:r>
              <a:rPr lang="pl" sz="1200" b="1" i="0" u="none" strike="noStrike" baseline="0" dirty="0"/>
              <a:t>SNOT-22</a:t>
            </a:r>
            <a:r>
              <a:rPr lang="pl" sz="1200" b="0" i="0" u="none" strike="noStrike" baseline="0" dirty="0"/>
              <a:t>, </a:t>
            </a:r>
            <a:r>
              <a:rPr lang="pl" sz="1200" b="1" i="0" u="none" strike="noStrike" baseline="30000" dirty="0"/>
              <a:t>a</a:t>
            </a:r>
            <a:r>
              <a:rPr lang="pl" sz="1200" b="0" i="0" u="none" strike="noStrike" baseline="0" dirty="0"/>
              <a:t> (n=79), mediana; 46</a:t>
            </a:r>
          </a:p>
          <a:p>
            <a:pPr indent="-137160" algn="l" defTabSz="860382" rtl="0">
              <a:lnSpc>
                <a:spcPct val="90000"/>
              </a:lnSpc>
              <a:spcBef>
                <a:spcPts val="400"/>
              </a:spcBef>
              <a:buFont typeface="Arial" panose="020B0604020202020204" pitchFamily="34" charset="0"/>
              <a:buChar char="•"/>
              <a:defRPr/>
            </a:pPr>
            <a:r>
              <a:rPr lang="pl" sz="1200" b="1" i="0" u="none" strike="noStrike" baseline="0" dirty="0"/>
              <a:t>FEV</a:t>
            </a:r>
            <a:r>
              <a:rPr lang="pl" sz="1200" b="1" i="0" u="none" strike="noStrike" baseline="-25000" dirty="0"/>
              <a:t>1 </a:t>
            </a:r>
            <a:r>
              <a:rPr lang="pl" sz="1200" b="1" i="0" u="none" strike="noStrike" baseline="0" dirty="0"/>
              <a:t>(l), </a:t>
            </a:r>
            <a:r>
              <a:rPr lang="pl" sz="1200" b="0" i="0" u="none" strike="noStrike" baseline="0" dirty="0"/>
              <a:t>mediana; 1,66</a:t>
            </a:r>
          </a:p>
          <a:p>
            <a:pPr indent="-137160" algn="l" defTabSz="860382" rtl="0">
              <a:lnSpc>
                <a:spcPct val="90000"/>
              </a:lnSpc>
              <a:spcBef>
                <a:spcPts val="400"/>
              </a:spcBef>
              <a:buFont typeface="Arial" panose="020B0604020202020204" pitchFamily="34" charset="0"/>
              <a:buChar char="•"/>
              <a:defRPr/>
            </a:pPr>
            <a:r>
              <a:rPr lang="pl" sz="1200" b="1" i="0" u="none" baseline="0" dirty="0"/>
              <a:t>bEOS, </a:t>
            </a:r>
            <a:r>
              <a:rPr lang="pl" sz="1200" b="0" i="0" u="none" baseline="0" dirty="0"/>
              <a:t>mediana;</a:t>
            </a:r>
            <a:br>
              <a:rPr lang="pl" sz="1200" b="0" i="0" u="none" baseline="0" dirty="0"/>
            </a:br>
            <a:r>
              <a:rPr lang="pl" sz="1200" b="0" i="0" u="none" baseline="0" dirty="0"/>
              <a:t>   705 komórek/μl</a:t>
            </a:r>
          </a:p>
          <a:p>
            <a:pPr indent="-137160" algn="l" defTabSz="860382" rtl="0">
              <a:lnSpc>
                <a:spcPct val="90000"/>
              </a:lnSpc>
              <a:spcBef>
                <a:spcPts val="400"/>
              </a:spcBef>
              <a:buFont typeface="Arial" panose="020B0604020202020204" pitchFamily="34" charset="0"/>
              <a:buChar char="•"/>
              <a:defRPr/>
            </a:pPr>
            <a:endParaRPr lang="pl" sz="1200" i="0" u="none" strike="noStrike" baseline="0" dirty="0"/>
          </a:p>
        </p:txBody>
      </p:sp>
      <p:sp>
        <p:nvSpPr>
          <p:cNvPr id="92" name="Rectangle 91">
            <a:extLst>
              <a:ext uri="{FF2B5EF4-FFF2-40B4-BE49-F238E27FC236}">
                <a16:creationId xmlns:a16="http://schemas.microsoft.com/office/drawing/2014/main" id="{D5FF5756-7D17-423C-849F-207C77A29689}"/>
              </a:ext>
            </a:extLst>
          </p:cNvPr>
          <p:cNvSpPr/>
          <p:nvPr/>
        </p:nvSpPr>
        <p:spPr>
          <a:xfrm>
            <a:off x="3842706" y="4666590"/>
            <a:ext cx="924221" cy="20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1200" b="1" i="0" u="none" baseline="0" dirty="0">
                <a:solidFill>
                  <a:schemeClr val="tx1"/>
                </a:solidFill>
              </a:rPr>
              <a:t>Tygodnie</a:t>
            </a:r>
          </a:p>
        </p:txBody>
      </p:sp>
      <p:sp>
        <p:nvSpPr>
          <p:cNvPr id="122" name="Rectangle 121">
            <a:extLst>
              <a:ext uri="{FF2B5EF4-FFF2-40B4-BE49-F238E27FC236}">
                <a16:creationId xmlns:a16="http://schemas.microsoft.com/office/drawing/2014/main" id="{CC8F6267-2F19-4E04-9B6E-EDB9C155CF84}"/>
              </a:ext>
            </a:extLst>
          </p:cNvPr>
          <p:cNvSpPr/>
          <p:nvPr/>
        </p:nvSpPr>
        <p:spPr>
          <a:xfrm>
            <a:off x="7748270" y="4644528"/>
            <a:ext cx="887732" cy="260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1200" b="1" i="0" u="none" baseline="0" dirty="0">
                <a:solidFill>
                  <a:schemeClr val="tx1"/>
                </a:solidFill>
              </a:rPr>
              <a:t>Tygodnie</a:t>
            </a:r>
          </a:p>
        </p:txBody>
      </p:sp>
      <p:cxnSp>
        <p:nvCxnSpPr>
          <p:cNvPr id="18" name="Straight Connector 17">
            <a:extLst>
              <a:ext uri="{FF2B5EF4-FFF2-40B4-BE49-F238E27FC236}">
                <a16:creationId xmlns:a16="http://schemas.microsoft.com/office/drawing/2014/main" id="{BE30C6ED-4459-445D-B9DC-6B288485D40D}"/>
              </a:ext>
            </a:extLst>
          </p:cNvPr>
          <p:cNvCxnSpPr/>
          <p:nvPr/>
        </p:nvCxnSpPr>
        <p:spPr>
          <a:xfrm flipV="1">
            <a:off x="4833239" y="4159229"/>
            <a:ext cx="24688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ACFB0D-4F1E-4B7D-850D-B30BE53C6DB8}"/>
              </a:ext>
            </a:extLst>
          </p:cNvPr>
          <p:cNvSpPr txBox="1"/>
          <p:nvPr/>
        </p:nvSpPr>
        <p:spPr>
          <a:xfrm>
            <a:off x="387650" y="5930237"/>
            <a:ext cx="5723042" cy="261610"/>
          </a:xfrm>
          <a:prstGeom prst="rect">
            <a:avLst/>
          </a:prstGeom>
          <a:noFill/>
        </p:spPr>
        <p:txBody>
          <a:bodyPr wrap="none" rtlCol="0">
            <a:spAutoFit/>
          </a:bodyPr>
          <a:lstStyle/>
          <a:p>
            <a:pPr algn="l" rtl="0">
              <a:buClr>
                <a:schemeClr val="accent1"/>
              </a:buClr>
            </a:pPr>
            <a:r>
              <a:rPr lang="pl" sz="1100" b="1" i="0" u="none" baseline="0" dirty="0"/>
              <a:t>*Benralizumab nie jest wskazany w leczeniu polipów nosa w Australii i Nowej Zelandii.</a:t>
            </a:r>
          </a:p>
        </p:txBody>
      </p:sp>
    </p:spTree>
    <p:extLst>
      <p:ext uri="{BB962C8B-B14F-4D97-AF65-F5344CB8AC3E}">
        <p14:creationId xmlns:p14="http://schemas.microsoft.com/office/powerpoint/2010/main" val="94063703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a:extLst>
              <a:ext uri="{FF2B5EF4-FFF2-40B4-BE49-F238E27FC236}">
                <a16:creationId xmlns:a16="http://schemas.microsoft.com/office/drawing/2014/main" id="{E8C5DB67-C42F-4C63-AFFC-F4A7743235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490049"/>
          </a:xfrm>
          <a:prstGeom prst="rect">
            <a:avLst/>
          </a:prstGeom>
        </p:spPr>
      </p:pic>
      <p:sp>
        <p:nvSpPr>
          <p:cNvPr id="107" name="TextBox 106">
            <a:extLst>
              <a:ext uri="{FF2B5EF4-FFF2-40B4-BE49-F238E27FC236}">
                <a16:creationId xmlns:a16="http://schemas.microsoft.com/office/drawing/2014/main" id="{8330111E-219B-417F-BF04-0EAD70166CDF}"/>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9" name="Content Placeholder 4">
            <a:extLst>
              <a:ext uri="{FF2B5EF4-FFF2-40B4-BE49-F238E27FC236}">
                <a16:creationId xmlns:a16="http://schemas.microsoft.com/office/drawing/2014/main" id="{3DECE26A-DAC0-4012-9CA1-60A2AD88B330}"/>
              </a:ext>
            </a:extLst>
          </p:cNvPr>
          <p:cNvSpPr txBox="1">
            <a:spLocks/>
          </p:cNvSpPr>
          <p:nvPr/>
        </p:nvSpPr>
        <p:spPr>
          <a:xfrm>
            <a:off x="9607418" y="3301567"/>
            <a:ext cx="2310068" cy="2129570"/>
          </a:xfrm>
          <a:prstGeom prst="rect">
            <a:avLst/>
          </a:prstGeom>
          <a:solidFill>
            <a:schemeClr val="bg1">
              <a:lumMod val="85000"/>
            </a:schemeClr>
          </a:solidFill>
          <a:ln>
            <a:solidFill>
              <a:schemeClr val="accent2"/>
            </a:solidFill>
          </a:ln>
          <a:effectLst/>
          <a:scene3d>
            <a:camera prst="orthographicFront">
              <a:rot lat="0" lon="0" rev="0"/>
            </a:camera>
            <a:lightRig rig="contrasting" dir="t">
              <a:rot lat="0" lon="0" rev="7800000"/>
            </a:lightRig>
          </a:scene3d>
          <a:sp3d>
            <a:bevelT w="139700" h="139700"/>
          </a:sp3d>
        </p:spPr>
        <p:txBody>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indent="-274320" algn="l" rtl="0">
              <a:lnSpc>
                <a:spcPct val="100000"/>
              </a:lnSpc>
            </a:pPr>
            <a:endParaRPr lang="pl" sz="2400" b="1" dirty="0">
              <a:solidFill>
                <a:schemeClr val="accent2"/>
              </a:solidFill>
              <a:cs typeface="Calibri" panose="020F0502020204030204" pitchFamily="34" charset="0"/>
            </a:endParaRPr>
          </a:p>
          <a:p>
            <a:pPr marL="380990" indent="-274320" algn="l" rtl="0">
              <a:lnSpc>
                <a:spcPct val="100000"/>
              </a:lnSpc>
            </a:pPr>
            <a:endParaRPr lang="pl" sz="2400" b="1" dirty="0">
              <a:solidFill>
                <a:schemeClr val="accent2"/>
              </a:solidFill>
              <a:cs typeface="Calibri" panose="020F0502020204030204" pitchFamily="34" charset="0"/>
            </a:endParaRPr>
          </a:p>
          <a:p>
            <a:pPr marL="380990" indent="-274320" algn="l" rtl="0">
              <a:lnSpc>
                <a:spcPct val="100000"/>
              </a:lnSpc>
            </a:pPr>
            <a:endParaRPr lang="pl" sz="2400" b="1" dirty="0">
              <a:solidFill>
                <a:schemeClr val="accent2"/>
              </a:solidFill>
              <a:cs typeface="Calibri" panose="020F0502020204030204" pitchFamily="34" charset="0"/>
            </a:endParaRPr>
          </a:p>
          <a:p>
            <a:pPr marL="177796" indent="-177796" algn="l" rtl="0">
              <a:lnSpc>
                <a:spcPct val="100000"/>
              </a:lnSpc>
            </a:pPr>
            <a:endParaRPr lang="pl" sz="1867" b="1" dirty="0">
              <a:cs typeface="Calibri" panose="020F0502020204030204" pitchFamily="34" charset="0"/>
            </a:endParaRPr>
          </a:p>
          <a:p>
            <a:pPr algn="l" rtl="0">
              <a:lnSpc>
                <a:spcPct val="100000"/>
              </a:lnSpc>
            </a:pPr>
            <a:endParaRPr lang="pl" sz="1867" dirty="0"/>
          </a:p>
        </p:txBody>
      </p:sp>
      <p:sp>
        <p:nvSpPr>
          <p:cNvPr id="4" name="Slide Number Placeholder 3">
            <a:extLst>
              <a:ext uri="{FF2B5EF4-FFF2-40B4-BE49-F238E27FC236}">
                <a16:creationId xmlns:a16="http://schemas.microsoft.com/office/drawing/2014/main" id="{D8D813D1-D1C0-4B50-9948-7DB65CAE0645}"/>
              </a:ext>
            </a:extLst>
          </p:cNvPr>
          <p:cNvSpPr>
            <a:spLocks noGrp="1"/>
          </p:cNvSpPr>
          <p:nvPr>
            <p:ph type="sldNum" sz="quarter" idx="12"/>
          </p:nvPr>
        </p:nvSpPr>
        <p:spPr/>
        <p:txBody>
          <a:bodyPr/>
          <a:lstStyle/>
          <a:p>
            <a:pPr lvl="0" algn="r" rtl="0"/>
            <a:fld id="{3C4F54F3-C349-4609-AFEE-01462D5C7942}" type="slidenum">
              <a:rPr/>
              <a:pPr lvl="0" algn="r" rtl="0"/>
              <a:t>34</a:t>
            </a:fld>
            <a:endParaRPr lang="pl" noProof="0" dirty="0"/>
          </a:p>
        </p:txBody>
      </p:sp>
      <p:sp>
        <p:nvSpPr>
          <p:cNvPr id="10" name="Text Placeholder 9">
            <a:extLst>
              <a:ext uri="{FF2B5EF4-FFF2-40B4-BE49-F238E27FC236}">
                <a16:creationId xmlns:a16="http://schemas.microsoft.com/office/drawing/2014/main" id="{71031F67-6E00-4E4B-91DB-03DDD535FDD6}"/>
              </a:ext>
            </a:extLst>
          </p:cNvPr>
          <p:cNvSpPr>
            <a:spLocks noGrp="1"/>
          </p:cNvSpPr>
          <p:nvPr>
            <p:ph type="body" sz="quarter" idx="13"/>
          </p:nvPr>
        </p:nvSpPr>
        <p:spPr>
          <a:xfrm>
            <a:off x="487680" y="5813151"/>
            <a:ext cx="10775888" cy="1005840"/>
          </a:xfrm>
        </p:spPr>
        <p:txBody>
          <a:bodyPr>
            <a:normAutofit/>
          </a:bodyPr>
          <a:lstStyle/>
          <a:p>
            <a:pPr algn="l" rtl="0"/>
            <a:r>
              <a:rPr lang="pl" b="0" i="0" u="none" strike="noStrike" baseline="0" dirty="0"/>
              <a:t>Uwaga: osoby z odpowiedzią zdefiniowano jako pacjentów, u których wystąpiło</a:t>
            </a:r>
            <a:r>
              <a:rPr lang="pl" b="0" i="0" u="none" baseline="0" dirty="0"/>
              <a:t> </a:t>
            </a:r>
            <a:r>
              <a:rPr lang="pl"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zmniejszenie o ≥50% pod względem częstości zaostrzeń lub stosowania OCS</a:t>
            </a:r>
            <a:r>
              <a:rPr lang="pl" b="0" i="0" u="none" baseline="0" dirty="0"/>
              <a:t> </a:t>
            </a:r>
            <a:r>
              <a:rPr lang="pl"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dla pacjentów z wcześniejszymi zaostrzeniami lub stosowaniem OCS przed włączeniem benralizumabu, lub poprawa o ≥0,5 pod względem oceny punktowej ACQ i ≥3 pod względem ACT, lub ≥10,38% pod względem FEV</a:t>
            </a:r>
            <a:r>
              <a:rPr lang="pl" b="0" i="0" u="none" baseline="-25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a:t>
            </a:r>
            <a:r>
              <a:rPr lang="pl"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dla pacjentów bez wcześniejszych zaostrzeń lub stosowania OCS.</a:t>
            </a:r>
            <a:r>
              <a:rPr lang="pl" b="0" i="0" u="none" baseline="30000" dirty="0"/>
              <a:t> a </a:t>
            </a:r>
            <a:r>
              <a:rPr lang="pl" b="0" i="0" u="none" baseline="0" dirty="0"/>
              <a:t>Precyzyjny test Fishera.  </a:t>
            </a:r>
          </a:p>
          <a:p>
            <a:pPr algn="l" rtl="0"/>
            <a:r>
              <a:rPr lang="pl" b="0" i="0" u="none" baseline="0" dirty="0"/>
              <a:t>bEOS = eozynofile we krwi</a:t>
            </a:r>
            <a:r>
              <a:rPr lang="pl" b="0" i="0" u="none" strike="noStrike" baseline="0" dirty="0"/>
              <a:t>; EXAC = zaostrzenia; mOCS = leczenie podtrzymujące kortykosteroidami doustnymi; OCS = kortykosteroidy doustne; SEA = ciężka astma eozynofilowa.</a:t>
            </a:r>
          </a:p>
          <a:p>
            <a:pPr algn="l" rtl="0"/>
            <a:r>
              <a:rPr lang="pl" b="0" i="0" u="none" baseline="0" dirty="0">
                <a:effectLst/>
              </a:rPr>
              <a:t>Watanabe H et al.</a:t>
            </a:r>
            <a:r>
              <a:rPr lang="pl" sz="1000" b="0" i="0" u="none" strike="noStrike" baseline="0" dirty="0"/>
              <a:t> </a:t>
            </a:r>
            <a:r>
              <a:rPr lang="pl" sz="1000" b="0" i="1" u="none" strike="noStrike" baseline="0" dirty="0"/>
              <a:t>J Asthma</a:t>
            </a:r>
            <a:r>
              <a:rPr lang="pl" sz="1000" b="0" i="0" u="none" strike="noStrike" baseline="0" dirty="0"/>
              <a:t>. 2021.</a:t>
            </a:r>
            <a:endParaRPr lang="pl" sz="1000" i="0" dirty="0"/>
          </a:p>
        </p:txBody>
      </p:sp>
      <p:grpSp>
        <p:nvGrpSpPr>
          <p:cNvPr id="59" name="Group 58">
            <a:extLst>
              <a:ext uri="{FF2B5EF4-FFF2-40B4-BE49-F238E27FC236}">
                <a16:creationId xmlns:a16="http://schemas.microsoft.com/office/drawing/2014/main" id="{D5854A43-F60A-49BC-941A-14E851EDE1FC}"/>
              </a:ext>
            </a:extLst>
          </p:cNvPr>
          <p:cNvGrpSpPr/>
          <p:nvPr/>
        </p:nvGrpSpPr>
        <p:grpSpPr>
          <a:xfrm>
            <a:off x="9564361" y="3362471"/>
            <a:ext cx="2470203" cy="2067879"/>
            <a:chOff x="6479523" y="2198660"/>
            <a:chExt cx="2603817" cy="1992924"/>
          </a:xfrm>
        </p:grpSpPr>
        <p:graphicFrame>
          <p:nvGraphicFramePr>
            <p:cNvPr id="60" name="Chart 59">
              <a:extLst>
                <a:ext uri="{FF2B5EF4-FFF2-40B4-BE49-F238E27FC236}">
                  <a16:creationId xmlns:a16="http://schemas.microsoft.com/office/drawing/2014/main" id="{9E129D68-10FD-4D41-BFF9-088BD8BE7252}"/>
                </a:ext>
              </a:extLst>
            </p:cNvPr>
            <p:cNvGraphicFramePr/>
            <p:nvPr/>
          </p:nvGraphicFramePr>
          <p:xfrm>
            <a:off x="7216049" y="2198660"/>
            <a:ext cx="1867291" cy="1992924"/>
          </p:xfrm>
          <a:graphic>
            <a:graphicData uri="http://schemas.openxmlformats.org/drawingml/2006/chart">
              <c:chart xmlns:c="http://schemas.openxmlformats.org/drawingml/2006/chart" xmlns:r="http://schemas.openxmlformats.org/officeDocument/2006/relationships" r:id="rId5"/>
            </a:graphicData>
          </a:graphic>
        </p:graphicFrame>
        <p:sp>
          <p:nvSpPr>
            <p:cNvPr id="61" name="TextBox 60">
              <a:extLst>
                <a:ext uri="{FF2B5EF4-FFF2-40B4-BE49-F238E27FC236}">
                  <a16:creationId xmlns:a16="http://schemas.microsoft.com/office/drawing/2014/main" id="{0771997D-2529-4DA0-A1C0-F10AA1C33EDE}"/>
                </a:ext>
              </a:extLst>
            </p:cNvPr>
            <p:cNvSpPr txBox="1"/>
            <p:nvPr/>
          </p:nvSpPr>
          <p:spPr>
            <a:xfrm>
              <a:off x="7764873" y="3330265"/>
              <a:ext cx="999214" cy="324861"/>
            </a:xfrm>
            <a:prstGeom prst="rect">
              <a:avLst/>
            </a:prstGeom>
            <a:noFill/>
          </p:spPr>
          <p:txBody>
            <a:bodyPr wrap="square" rtlCol="0">
              <a:spAutoFit/>
            </a:bodyPr>
            <a:lstStyle/>
            <a:p>
              <a:pPr algn="ctr" rtl="0"/>
              <a:r>
                <a:rPr lang="pl" sz="1100" b="1" i="0" u="none" baseline="0">
                  <a:solidFill>
                    <a:schemeClr val="bg1"/>
                  </a:solidFill>
                </a:rPr>
                <a:t>Eliminacja</a:t>
              </a:r>
            </a:p>
            <a:p>
              <a:pPr algn="ctr" rtl="0"/>
              <a:r>
                <a:rPr lang="pl" sz="1100" b="1" i="0" u="none" baseline="0">
                  <a:solidFill>
                    <a:schemeClr val="bg1"/>
                  </a:solidFill>
                </a:rPr>
                <a:t>n=11</a:t>
              </a:r>
            </a:p>
          </p:txBody>
        </p:sp>
        <p:sp>
          <p:nvSpPr>
            <p:cNvPr id="62" name="TextBox 61">
              <a:extLst>
                <a:ext uri="{FF2B5EF4-FFF2-40B4-BE49-F238E27FC236}">
                  <a16:creationId xmlns:a16="http://schemas.microsoft.com/office/drawing/2014/main" id="{922C8628-90F9-470F-A6CF-E7734517C8A6}"/>
                </a:ext>
              </a:extLst>
            </p:cNvPr>
            <p:cNvSpPr txBox="1"/>
            <p:nvPr/>
          </p:nvSpPr>
          <p:spPr>
            <a:xfrm>
              <a:off x="6633367" y="2350346"/>
              <a:ext cx="999214" cy="400437"/>
            </a:xfrm>
            <a:prstGeom prst="rect">
              <a:avLst/>
            </a:prstGeom>
            <a:noFill/>
          </p:spPr>
          <p:txBody>
            <a:bodyPr wrap="square" rtlCol="0">
              <a:spAutoFit/>
            </a:bodyPr>
            <a:lstStyle/>
            <a:p>
              <a:pPr algn="ctr" rtl="0"/>
              <a:r>
                <a:rPr lang="pl" sz="1000" b="1" i="0" u="none" baseline="0" dirty="0"/>
                <a:t>Bez zmian</a:t>
              </a:r>
            </a:p>
            <a:p>
              <a:pPr algn="ctr" rtl="0"/>
              <a:r>
                <a:rPr lang="pl" sz="1000" b="1" i="0" u="none" baseline="0" dirty="0"/>
                <a:t>n=3</a:t>
              </a:r>
            </a:p>
          </p:txBody>
        </p:sp>
        <p:cxnSp>
          <p:nvCxnSpPr>
            <p:cNvPr id="63" name="Connector: Elbow 62">
              <a:extLst>
                <a:ext uri="{FF2B5EF4-FFF2-40B4-BE49-F238E27FC236}">
                  <a16:creationId xmlns:a16="http://schemas.microsoft.com/office/drawing/2014/main" id="{DC97E72D-FC85-4EAD-AF42-C5691B3D43BF}"/>
                </a:ext>
              </a:extLst>
            </p:cNvPr>
            <p:cNvCxnSpPr>
              <a:cxnSpLocks/>
            </p:cNvCxnSpPr>
            <p:nvPr/>
          </p:nvCxnSpPr>
          <p:spPr>
            <a:xfrm rot="10800000">
              <a:off x="7527329" y="2466952"/>
              <a:ext cx="398476" cy="126092"/>
            </a:xfrm>
            <a:prstGeom prst="bentConnector3">
              <a:avLst>
                <a:gd name="adj1" fmla="val -147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D56E724-F37B-4833-962C-F12CC4DF6884}"/>
                </a:ext>
              </a:extLst>
            </p:cNvPr>
            <p:cNvSpPr txBox="1"/>
            <p:nvPr/>
          </p:nvSpPr>
          <p:spPr>
            <a:xfrm>
              <a:off x="6479523" y="3142091"/>
              <a:ext cx="999214" cy="355945"/>
            </a:xfrm>
            <a:prstGeom prst="rect">
              <a:avLst/>
            </a:prstGeom>
            <a:noFill/>
          </p:spPr>
          <p:txBody>
            <a:bodyPr wrap="square" rtlCol="0">
              <a:spAutoFit/>
            </a:bodyPr>
            <a:lstStyle/>
            <a:p>
              <a:pPr algn="ctr" rtl="0"/>
              <a:r>
                <a:rPr lang="pl" sz="900" b="1" i="0" u="none" baseline="0" dirty="0"/>
                <a:t>Zmniejszenie</a:t>
              </a:r>
            </a:p>
            <a:p>
              <a:pPr algn="ctr" rtl="0"/>
              <a:r>
                <a:rPr lang="pl" sz="900" b="1" i="0" u="none" baseline="0" dirty="0"/>
                <a:t>n=3</a:t>
              </a:r>
            </a:p>
          </p:txBody>
        </p:sp>
        <p:cxnSp>
          <p:nvCxnSpPr>
            <p:cNvPr id="70" name="Connector: Elbow 69">
              <a:extLst>
                <a:ext uri="{FF2B5EF4-FFF2-40B4-BE49-F238E27FC236}">
                  <a16:creationId xmlns:a16="http://schemas.microsoft.com/office/drawing/2014/main" id="{9D6EDF09-5070-4B82-8481-4ED294EC364D}"/>
                </a:ext>
              </a:extLst>
            </p:cNvPr>
            <p:cNvCxnSpPr>
              <a:cxnSpLocks/>
            </p:cNvCxnSpPr>
            <p:nvPr/>
          </p:nvCxnSpPr>
          <p:spPr>
            <a:xfrm rot="10800000" flipV="1">
              <a:off x="7262918" y="3136821"/>
              <a:ext cx="228841" cy="193443"/>
            </a:xfrm>
            <a:prstGeom prst="bentConnector3">
              <a:avLst>
                <a:gd name="adj1" fmla="val 53735"/>
              </a:avLst>
            </a:prstGeom>
            <a:ln>
              <a:solidFill>
                <a:srgbClr val="F0AB00"/>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A5E515D8-7D17-4873-A439-6D2988C31324}"/>
              </a:ext>
            </a:extLst>
          </p:cNvPr>
          <p:cNvSpPr txBox="1"/>
          <p:nvPr/>
        </p:nvSpPr>
        <p:spPr>
          <a:xfrm>
            <a:off x="9493021" y="2496078"/>
            <a:ext cx="2487799"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rgbClr val="000000"/>
                </a:solidFill>
                <a:effectLst/>
                <a:uLnTx/>
                <a:uFillTx/>
                <a:latin typeface="+mn-latin"/>
                <a:ea typeface="+mn-ea"/>
                <a:cs typeface="+mn-cs"/>
                <a:sym typeface="+mn-sym"/>
              </a:rPr>
              <a:t>Stosowanie OCS po 24 tygodniach, n=17</a:t>
            </a:r>
            <a:endParaRPr kumimoji="0" lang="pl" sz="1400" b="1" u="none" strike="noStrike" kern="1200" cap="none" spc="0" normalizeH="0" baseline="0" noProof="0" dirty="0">
              <a:ln>
                <a:noFill/>
              </a:ln>
              <a:solidFill>
                <a:srgbClr val="000000"/>
              </a:solidFill>
              <a:effectLst/>
              <a:uLnTx/>
              <a:uFillTx/>
              <a:ea typeface="+mn-ea"/>
              <a:cs typeface="+mn-cs"/>
            </a:endParaRPr>
          </a:p>
        </p:txBody>
      </p:sp>
      <p:sp>
        <p:nvSpPr>
          <p:cNvPr id="66" name="Rectangle 65">
            <a:extLst>
              <a:ext uri="{FF2B5EF4-FFF2-40B4-BE49-F238E27FC236}">
                <a16:creationId xmlns:a16="http://schemas.microsoft.com/office/drawing/2014/main" id="{22879E38-BE26-4BAE-A35C-40D08F2B38BA}"/>
              </a:ext>
            </a:extLst>
          </p:cNvPr>
          <p:cNvSpPr/>
          <p:nvPr/>
        </p:nvSpPr>
        <p:spPr>
          <a:xfrm>
            <a:off x="740296" y="1224000"/>
            <a:ext cx="10686172" cy="892552"/>
          </a:xfrm>
          <a:prstGeom prst="rect">
            <a:avLst/>
          </a:prstGeom>
        </p:spPr>
        <p:txBody>
          <a:bodyPr wrap="square">
            <a:spAutoFit/>
          </a:bodyPr>
          <a:lstStyle/>
          <a:p>
            <a:pPr algn="ctr" rtl="0">
              <a:spcBef>
                <a:spcPts val="400"/>
              </a:spcBef>
            </a:pPr>
            <a:br>
              <a:rPr lang="pl" sz="1600" b="1" dirty="0">
                <a:solidFill>
                  <a:schemeClr val="accent2"/>
                </a:solidFill>
              </a:rPr>
            </a:br>
            <a:r>
              <a:rPr lang="pl" sz="1600" b="1" i="0" u="none" baseline="0" dirty="0">
                <a:solidFill>
                  <a:schemeClr val="accent2"/>
                </a:solidFill>
              </a:rPr>
              <a:t> Po 24 tygodniach leczenia benralizumabem</a:t>
            </a:r>
            <a:r>
              <a:rPr lang="pl" b="1" i="0" u="none" baseline="0" dirty="0"/>
              <a:t> </a:t>
            </a:r>
            <a:r>
              <a:rPr lang="pl" b="1" i="0" u="none" baseline="0" dirty="0">
                <a:solidFill>
                  <a:srgbClr val="AE2573"/>
                </a:solidFill>
              </a:rPr>
              <a:t>85,7</a:t>
            </a:r>
            <a:r>
              <a:rPr lang="pl" sz="1600" b="1" i="0" u="none" baseline="0" dirty="0">
                <a:solidFill>
                  <a:srgbClr val="AE2573"/>
                </a:solidFill>
              </a:rPr>
              <a:t>%</a:t>
            </a:r>
            <a:r>
              <a:rPr lang="pl" sz="1600" b="1" i="0" u="none" baseline="0" dirty="0"/>
              <a:t> </a:t>
            </a:r>
            <a:r>
              <a:rPr lang="pl" sz="1600" b="1" i="0" u="none" baseline="0" dirty="0">
                <a:solidFill>
                  <a:schemeClr val="accent2"/>
                </a:solidFill>
              </a:rPr>
              <a:t>pacjentów nie miało zaostrzeń, </a:t>
            </a:r>
            <a:br>
              <a:rPr lang="pl" sz="1600" b="1" dirty="0">
                <a:solidFill>
                  <a:schemeClr val="accent2"/>
                </a:solidFill>
              </a:rPr>
            </a:br>
            <a:r>
              <a:rPr lang="pl" sz="1600" b="1" i="0" u="none" baseline="0" dirty="0">
                <a:solidFill>
                  <a:schemeClr val="accent2"/>
                </a:solidFill>
              </a:rPr>
              <a:t>a</a:t>
            </a:r>
            <a:r>
              <a:rPr lang="pl" b="1" i="0" u="none" baseline="0" dirty="0"/>
              <a:t> </a:t>
            </a:r>
            <a:r>
              <a:rPr lang="pl" b="1" i="0" u="none" baseline="0" dirty="0">
                <a:solidFill>
                  <a:srgbClr val="AE2573"/>
                </a:solidFill>
              </a:rPr>
              <a:t>64,7%</a:t>
            </a:r>
            <a:r>
              <a:rPr lang="pl" b="1" i="0" u="none" baseline="0" dirty="0"/>
              <a:t> </a:t>
            </a:r>
            <a:r>
              <a:rPr lang="pl" sz="1600" b="1" i="0" u="none" baseline="0" dirty="0">
                <a:solidFill>
                  <a:schemeClr val="accent2"/>
                </a:solidFill>
              </a:rPr>
              <a:t>pacjentów odstawiło OCS</a:t>
            </a:r>
            <a:endParaRPr lang="pl" sz="1600" b="1" dirty="0">
              <a:solidFill>
                <a:schemeClr val="accent2"/>
              </a:solidFill>
            </a:endParaRPr>
          </a:p>
        </p:txBody>
      </p:sp>
      <p:pic>
        <p:nvPicPr>
          <p:cNvPr id="84" name="Picture 6" descr="Vector of Japanese flag.">
            <a:extLst>
              <a:ext uri="{FF2B5EF4-FFF2-40B4-BE49-F238E27FC236}">
                <a16:creationId xmlns:a16="http://schemas.microsoft.com/office/drawing/2014/main" id="{B208C01D-27F6-4D48-897C-6BCE0E1536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83609" y="-182057"/>
            <a:ext cx="671303" cy="1038524"/>
          </a:xfrm>
          <a:prstGeom prst="rtTriangle">
            <a:avLst/>
          </a:prstGeom>
          <a:noFill/>
          <a:extLst>
            <a:ext uri="{909E8E84-426E-40DD-AFC4-6F175D3DCCD1}">
              <a14:hiddenFill xmlns:a14="http://schemas.microsoft.com/office/drawing/2010/main">
                <a:solidFill>
                  <a:srgbClr val="FFFFFF"/>
                </a:solidFill>
              </a14:hiddenFill>
            </a:ext>
          </a:extLst>
        </p:spPr>
      </p:pic>
      <p:pic>
        <p:nvPicPr>
          <p:cNvPr id="83" name="Picture 82" descr="A picture containing lamp, knife, light&#10;&#10;Description automatically generated">
            <a:extLst>
              <a:ext uri="{FF2B5EF4-FFF2-40B4-BE49-F238E27FC236}">
                <a16:creationId xmlns:a16="http://schemas.microsoft.com/office/drawing/2014/main" id="{2F78B47D-A7BA-4B24-B3B5-D062EB65A4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683127" cy="1100048"/>
          </a:xfrm>
          <a:prstGeom prst="rect">
            <a:avLst/>
          </a:prstGeom>
        </p:spPr>
      </p:pic>
      <p:sp>
        <p:nvSpPr>
          <p:cNvPr id="2" name="Title 1">
            <a:extLst>
              <a:ext uri="{FF2B5EF4-FFF2-40B4-BE49-F238E27FC236}">
                <a16:creationId xmlns:a16="http://schemas.microsoft.com/office/drawing/2014/main" id="{C002CD5D-C897-40B3-B4B2-65C6C4AFA72F}"/>
              </a:ext>
            </a:extLst>
          </p:cNvPr>
          <p:cNvSpPr>
            <a:spLocks noGrp="1"/>
          </p:cNvSpPr>
          <p:nvPr>
            <p:ph type="title"/>
          </p:nvPr>
        </p:nvSpPr>
        <p:spPr>
          <a:xfrm>
            <a:off x="1132114" y="228602"/>
            <a:ext cx="10602685" cy="800099"/>
          </a:xfrm>
        </p:spPr>
        <p:txBody>
          <a:bodyPr>
            <a:normAutofit fontScale="90000"/>
          </a:bodyPr>
          <a:lstStyle/>
          <a:p>
            <a:pPr algn="l" rtl="0"/>
            <a:r>
              <a:rPr lang="pl" b="1" i="0" u="none" baseline="0"/>
              <a:t>Skuteczność benralizumabu po 24 tygodniach leczenia </a:t>
            </a:r>
            <a:br>
              <a:rPr lang="pl"/>
            </a:br>
            <a:r>
              <a:rPr lang="pl" b="1" i="0" u="none" baseline="0"/>
              <a:t>u pacjentów z ciężką astmą</a:t>
            </a:r>
          </a:p>
        </p:txBody>
      </p:sp>
      <p:sp>
        <p:nvSpPr>
          <p:cNvPr id="91" name="TextBox 90">
            <a:extLst>
              <a:ext uri="{FF2B5EF4-FFF2-40B4-BE49-F238E27FC236}">
                <a16:creationId xmlns:a16="http://schemas.microsoft.com/office/drawing/2014/main" id="{5B584EF6-8218-4156-BF8D-070E15C78DEA}"/>
              </a:ext>
            </a:extLst>
          </p:cNvPr>
          <p:cNvSpPr txBox="1"/>
          <p:nvPr/>
        </p:nvSpPr>
        <p:spPr>
          <a:xfrm>
            <a:off x="10799463" y="1106532"/>
            <a:ext cx="1390650" cy="415498"/>
          </a:xfrm>
          <a:prstGeom prst="rect">
            <a:avLst/>
          </a:prstGeom>
          <a:solidFill>
            <a:schemeClr val="bg1">
              <a:lumMod val="95000"/>
            </a:schemeClr>
          </a:solidFill>
        </p:spPr>
        <p:txBody>
          <a:bodyPr wrap="square" t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a:ln>
                  <a:noFill/>
                </a:ln>
                <a:solidFill>
                  <a:srgbClr val="7F134C"/>
                </a:solidFill>
                <a:effectLst/>
                <a:uLnTx/>
                <a:uFillTx/>
                <a:latin typeface="Arial" panose="020B0604020202020204"/>
                <a:ea typeface="+mn-ea"/>
                <a:cs typeface="+mn-cs"/>
              </a:rPr>
              <a:t>Odpowiedź na</a:t>
            </a:r>
            <a:r>
              <a:rPr lang="pl" sz="1200" b="1" i="0" u="none" baseline="0">
                <a:solidFill>
                  <a:srgbClr val="7F134C"/>
                </a:solidFill>
              </a:rPr>
              <a:t> </a:t>
            </a:r>
            <a:r>
              <a:rPr lang="pl" sz="1200" b="1" i="0" u="none" baseline="0">
                <a:solidFill>
                  <a:srgbClr val="7F134C"/>
                </a:solidFill>
                <a:latin typeface="Arial" panose="020B0604020202020204"/>
                <a:ea typeface="Arial" panose="020B0604020202020204"/>
                <a:cs typeface="Arial" panose="020B0604020202020204"/>
                <a:sym typeface="Arial" panose="020B0604020202020204"/>
              </a:rPr>
              <a:t>benralizumab</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pic>
        <p:nvPicPr>
          <p:cNvPr id="92" name="Picture 91" descr="home_icon.png">
            <a:hlinkClick r:id="rId8" action="ppaction://hlinksldjump"/>
            <a:extLst>
              <a:ext uri="{FF2B5EF4-FFF2-40B4-BE49-F238E27FC236}">
                <a16:creationId xmlns:a16="http://schemas.microsoft.com/office/drawing/2014/main" id="{91A26004-6F50-4DB8-A7B2-A9D1A695C058}"/>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120" name="TextBox 119">
            <a:extLst>
              <a:ext uri="{FF2B5EF4-FFF2-40B4-BE49-F238E27FC236}">
                <a16:creationId xmlns:a16="http://schemas.microsoft.com/office/drawing/2014/main" id="{721164D1-9F23-44E1-9E71-10D704A8C7E0}"/>
              </a:ext>
            </a:extLst>
          </p:cNvPr>
          <p:cNvSpPr txBox="1"/>
          <p:nvPr/>
        </p:nvSpPr>
        <p:spPr>
          <a:xfrm>
            <a:off x="7244818" y="3873699"/>
            <a:ext cx="999214" cy="430887"/>
          </a:xfrm>
          <a:prstGeom prst="rect">
            <a:avLst/>
          </a:prstGeom>
          <a:noFill/>
          <a:ln>
            <a:noFill/>
          </a:ln>
        </p:spPr>
        <p:txBody>
          <a:bodyPr wrap="square" rtlCol="0">
            <a:spAutoFit/>
          </a:bodyPr>
          <a:lstStyle/>
          <a:p>
            <a:pPr algn="ctr" rtl="0"/>
            <a:r>
              <a:rPr lang="pl" sz="1100" b="1" i="0" u="none" baseline="0">
                <a:solidFill>
                  <a:schemeClr val="bg1"/>
                </a:solidFill>
              </a:rPr>
              <a:t>Bez EXAC</a:t>
            </a:r>
          </a:p>
          <a:p>
            <a:pPr algn="ctr" rtl="0"/>
            <a:r>
              <a:rPr lang="pl" sz="1100" b="1" i="0" u="none" baseline="0">
                <a:solidFill>
                  <a:schemeClr val="bg1"/>
                </a:solidFill>
              </a:rPr>
              <a:t>n=18</a:t>
            </a:r>
          </a:p>
        </p:txBody>
      </p:sp>
      <p:grpSp>
        <p:nvGrpSpPr>
          <p:cNvPr id="18" name="Group 17">
            <a:extLst>
              <a:ext uri="{FF2B5EF4-FFF2-40B4-BE49-F238E27FC236}">
                <a16:creationId xmlns:a16="http://schemas.microsoft.com/office/drawing/2014/main" id="{E873477E-F907-4159-997E-378500F25C0D}"/>
              </a:ext>
            </a:extLst>
          </p:cNvPr>
          <p:cNvGrpSpPr/>
          <p:nvPr/>
        </p:nvGrpSpPr>
        <p:grpSpPr>
          <a:xfrm>
            <a:off x="3328046" y="2423061"/>
            <a:ext cx="6219905" cy="3507075"/>
            <a:chOff x="2892327" y="2161451"/>
            <a:chExt cx="6219905" cy="3507075"/>
          </a:xfrm>
        </p:grpSpPr>
        <p:sp>
          <p:nvSpPr>
            <p:cNvPr id="64" name="Arrow: Right 63">
              <a:extLst>
                <a:ext uri="{FF2B5EF4-FFF2-40B4-BE49-F238E27FC236}">
                  <a16:creationId xmlns:a16="http://schemas.microsoft.com/office/drawing/2014/main" id="{19E2C61F-DA2F-4075-95F7-75A154E311E3}"/>
                </a:ext>
              </a:extLst>
            </p:cNvPr>
            <p:cNvSpPr/>
            <p:nvPr/>
          </p:nvSpPr>
          <p:spPr>
            <a:xfrm>
              <a:off x="5561876" y="3578213"/>
              <a:ext cx="361416" cy="25547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2" name="Group 11">
              <a:extLst>
                <a:ext uri="{FF2B5EF4-FFF2-40B4-BE49-F238E27FC236}">
                  <a16:creationId xmlns:a16="http://schemas.microsoft.com/office/drawing/2014/main" id="{DF65CAB4-0347-4A19-A247-43D0DDD24D62}"/>
                </a:ext>
              </a:extLst>
            </p:cNvPr>
            <p:cNvGrpSpPr/>
            <p:nvPr/>
          </p:nvGrpSpPr>
          <p:grpSpPr>
            <a:xfrm>
              <a:off x="2892327" y="2161451"/>
              <a:ext cx="6219905" cy="3507075"/>
              <a:chOff x="2743465" y="2161451"/>
              <a:chExt cx="6219905" cy="3507075"/>
            </a:xfrm>
          </p:grpSpPr>
          <p:grpSp>
            <p:nvGrpSpPr>
              <p:cNvPr id="77" name="Group 76">
                <a:extLst>
                  <a:ext uri="{FF2B5EF4-FFF2-40B4-BE49-F238E27FC236}">
                    <a16:creationId xmlns:a16="http://schemas.microsoft.com/office/drawing/2014/main" id="{78D45DCB-4FDC-4590-AD18-16C1FD5F78BE}"/>
                  </a:ext>
                </a:extLst>
              </p:cNvPr>
              <p:cNvGrpSpPr/>
              <p:nvPr/>
            </p:nvGrpSpPr>
            <p:grpSpPr>
              <a:xfrm>
                <a:off x="7183847" y="4629448"/>
                <a:ext cx="1770438" cy="397147"/>
                <a:chOff x="7261860" y="4917886"/>
                <a:chExt cx="1770438" cy="397147"/>
              </a:xfrm>
            </p:grpSpPr>
            <p:grpSp>
              <p:nvGrpSpPr>
                <p:cNvPr id="81" name="Group 80">
                  <a:extLst>
                    <a:ext uri="{FF2B5EF4-FFF2-40B4-BE49-F238E27FC236}">
                      <a16:creationId xmlns:a16="http://schemas.microsoft.com/office/drawing/2014/main" id="{196587BD-4BEF-4F26-BE96-3E4975088B1F}"/>
                    </a:ext>
                  </a:extLst>
                </p:cNvPr>
                <p:cNvGrpSpPr/>
                <p:nvPr/>
              </p:nvGrpSpPr>
              <p:grpSpPr>
                <a:xfrm>
                  <a:off x="7261860" y="4917886"/>
                  <a:ext cx="1770438" cy="397147"/>
                  <a:chOff x="5111354" y="5997849"/>
                  <a:chExt cx="1770438" cy="397147"/>
                </a:xfrm>
              </p:grpSpPr>
              <p:sp>
                <p:nvSpPr>
                  <p:cNvPr id="85" name="Rectangle 84">
                    <a:extLst>
                      <a:ext uri="{FF2B5EF4-FFF2-40B4-BE49-F238E27FC236}">
                        <a16:creationId xmlns:a16="http://schemas.microsoft.com/office/drawing/2014/main" id="{4028DDAD-2F4D-45FA-A7E2-155BFE5013B9}"/>
                      </a:ext>
                    </a:extLst>
                  </p:cNvPr>
                  <p:cNvSpPr/>
                  <p:nvPr/>
                </p:nvSpPr>
                <p:spPr>
                  <a:xfrm>
                    <a:off x="5172577" y="5997849"/>
                    <a:ext cx="1709215" cy="3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1100" b="1"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zaostrzenie</a:t>
                    </a:r>
                    <a:endParaRPr lang="pl" sz="1100" b="1" dirty="0">
                      <a:solidFill>
                        <a:schemeClr val="tx1"/>
                      </a:solidFill>
                      <a:cs typeface="Calibri" panose="020F0502020204030204" pitchFamily="34" charset="0"/>
                    </a:endParaRPr>
                  </a:p>
                  <a:p>
                    <a:pPr algn="l" rtl="0">
                      <a:spcBef>
                        <a:spcPts val="300"/>
                      </a:spcBef>
                    </a:pPr>
                    <a:r>
                      <a:rPr lang="pl" sz="1100" b="1"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0 zaostrzeń</a:t>
                    </a:r>
                    <a:endParaRPr lang="pl" sz="1100" dirty="0">
                      <a:solidFill>
                        <a:schemeClr val="tx1"/>
                      </a:solidFill>
                    </a:endParaRPr>
                  </a:p>
                </p:txBody>
              </p:sp>
              <p:sp>
                <p:nvSpPr>
                  <p:cNvPr id="86" name="Rectangle 85">
                    <a:extLst>
                      <a:ext uri="{FF2B5EF4-FFF2-40B4-BE49-F238E27FC236}">
                        <a16:creationId xmlns:a16="http://schemas.microsoft.com/office/drawing/2014/main" id="{F7880762-234F-4196-98B3-44E15AAAF744}"/>
                      </a:ext>
                    </a:extLst>
                  </p:cNvPr>
                  <p:cNvSpPr/>
                  <p:nvPr/>
                </p:nvSpPr>
                <p:spPr>
                  <a:xfrm>
                    <a:off x="5111354" y="6238558"/>
                    <a:ext cx="9144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100" dirty="0">
                      <a:solidFill>
                        <a:schemeClr val="tx1"/>
                      </a:solidFill>
                    </a:endParaRPr>
                  </a:p>
                </p:txBody>
              </p:sp>
            </p:grpSp>
            <p:sp>
              <p:nvSpPr>
                <p:cNvPr id="82" name="Rectangle 81">
                  <a:extLst>
                    <a:ext uri="{FF2B5EF4-FFF2-40B4-BE49-F238E27FC236}">
                      <a16:creationId xmlns:a16="http://schemas.microsoft.com/office/drawing/2014/main" id="{54C7FEDE-CE59-40FF-9BC1-A3A3E4B53ACD}"/>
                    </a:ext>
                  </a:extLst>
                </p:cNvPr>
                <p:cNvSpPr/>
                <p:nvPr/>
              </p:nvSpPr>
              <p:spPr>
                <a:xfrm>
                  <a:off x="7261860" y="4978702"/>
                  <a:ext cx="91440" cy="914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100" dirty="0">
                    <a:solidFill>
                      <a:schemeClr val="tx1"/>
                    </a:solidFill>
                  </a:endParaRPr>
                </a:p>
              </p:txBody>
            </p:sp>
          </p:grpSp>
          <p:grpSp>
            <p:nvGrpSpPr>
              <p:cNvPr id="11" name="Group 10">
                <a:extLst>
                  <a:ext uri="{FF2B5EF4-FFF2-40B4-BE49-F238E27FC236}">
                    <a16:creationId xmlns:a16="http://schemas.microsoft.com/office/drawing/2014/main" id="{FAA0EBC4-0C46-4B6F-8C8C-3B6EA0B5D256}"/>
                  </a:ext>
                </a:extLst>
              </p:cNvPr>
              <p:cNvGrpSpPr/>
              <p:nvPr/>
            </p:nvGrpSpPr>
            <p:grpSpPr>
              <a:xfrm>
                <a:off x="2743465" y="2161451"/>
                <a:ext cx="6219905" cy="3507075"/>
                <a:chOff x="2743465" y="2161451"/>
                <a:chExt cx="6219905" cy="3507075"/>
              </a:xfrm>
            </p:grpSpPr>
            <p:sp>
              <p:nvSpPr>
                <p:cNvPr id="98" name="TextBox 97">
                  <a:extLst>
                    <a:ext uri="{FF2B5EF4-FFF2-40B4-BE49-F238E27FC236}">
                      <a16:creationId xmlns:a16="http://schemas.microsoft.com/office/drawing/2014/main" id="{43C6A35D-F681-4F32-84B2-29EA41AF163A}"/>
                    </a:ext>
                  </a:extLst>
                </p:cNvPr>
                <p:cNvSpPr txBox="1"/>
                <p:nvPr/>
              </p:nvSpPr>
              <p:spPr>
                <a:xfrm>
                  <a:off x="3212342" y="5381228"/>
                  <a:ext cx="3745389" cy="287298"/>
                </a:xfrm>
                <a:prstGeom prst="rect">
                  <a:avLst/>
                </a:prstGeom>
                <a:noFill/>
              </p:spPr>
              <p:txBody>
                <a:bodyPr vert="horz" wrap="square" rtlCol="0" anchor="ctr">
                  <a:spAutoFit/>
                </a:bodyPr>
                <a:lstStyle/>
                <a:p>
                  <a:pPr algn="ctr" rtl="0"/>
                  <a:r>
                    <a:rPr lang="pl" sz="1200" b="1" i="0" u="none" baseline="0"/>
                    <a:t>Częstość zaostrzeń</a:t>
                  </a:r>
                </a:p>
              </p:txBody>
            </p:sp>
            <p:grpSp>
              <p:nvGrpSpPr>
                <p:cNvPr id="9" name="Group 8">
                  <a:extLst>
                    <a:ext uri="{FF2B5EF4-FFF2-40B4-BE49-F238E27FC236}">
                      <a16:creationId xmlns:a16="http://schemas.microsoft.com/office/drawing/2014/main" id="{6EDE4DC7-C0E1-4B8C-A08E-CD47425164A6}"/>
                    </a:ext>
                  </a:extLst>
                </p:cNvPr>
                <p:cNvGrpSpPr/>
                <p:nvPr/>
              </p:nvGrpSpPr>
              <p:grpSpPr>
                <a:xfrm>
                  <a:off x="2743465" y="2161451"/>
                  <a:ext cx="6219905" cy="3367650"/>
                  <a:chOff x="2743465" y="2161451"/>
                  <a:chExt cx="6219905" cy="3367650"/>
                </a:xfrm>
              </p:grpSpPr>
              <p:sp>
                <p:nvSpPr>
                  <p:cNvPr id="87" name="TextBox 86">
                    <a:extLst>
                      <a:ext uri="{FF2B5EF4-FFF2-40B4-BE49-F238E27FC236}">
                        <a16:creationId xmlns:a16="http://schemas.microsoft.com/office/drawing/2014/main" id="{11CDA26E-657A-47B9-9584-DFB3B93532C6}"/>
                      </a:ext>
                    </a:extLst>
                  </p:cNvPr>
                  <p:cNvSpPr txBox="1"/>
                  <p:nvPr/>
                </p:nvSpPr>
                <p:spPr>
                  <a:xfrm>
                    <a:off x="3021970" y="2161451"/>
                    <a:ext cx="5675564"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a:ln>
                          <a:noFill/>
                        </a:ln>
                        <a:solidFill>
                          <a:srgbClr val="000000"/>
                        </a:solidFill>
                        <a:effectLst/>
                        <a:uLnTx/>
                        <a:uFillTx/>
                        <a:latin typeface="+mn-latin"/>
                        <a:ea typeface="+mn-ea"/>
                        <a:cs typeface="+mn-cs"/>
                        <a:sym typeface="+mn-sym"/>
                      </a:rPr>
                      <a:t>Częstość zaostrzeń, n=21</a:t>
                    </a:r>
                    <a:endParaRPr kumimoji="0" lang="pl" sz="1400" b="1" u="none" strike="noStrike" kern="1200" cap="none" spc="0" normalizeH="0" baseline="0" noProof="0" dirty="0">
                      <a:ln>
                        <a:noFill/>
                      </a:ln>
                      <a:solidFill>
                        <a:srgbClr val="000000"/>
                      </a:solidFill>
                      <a:effectLst/>
                      <a:uLnTx/>
                      <a:uFillTx/>
                      <a:ea typeface="+mn-ea"/>
                      <a:cs typeface="+mn-cs"/>
                    </a:endParaRPr>
                  </a:p>
                </p:txBody>
              </p:sp>
              <p:grpSp>
                <p:nvGrpSpPr>
                  <p:cNvPr id="7" name="Group 6">
                    <a:extLst>
                      <a:ext uri="{FF2B5EF4-FFF2-40B4-BE49-F238E27FC236}">
                        <a16:creationId xmlns:a16="http://schemas.microsoft.com/office/drawing/2014/main" id="{EDBBD5D1-D376-4581-8E3D-16EEB45F7777}"/>
                      </a:ext>
                    </a:extLst>
                  </p:cNvPr>
                  <p:cNvGrpSpPr/>
                  <p:nvPr/>
                </p:nvGrpSpPr>
                <p:grpSpPr>
                  <a:xfrm>
                    <a:off x="2743465" y="2233956"/>
                    <a:ext cx="6219905" cy="3295145"/>
                    <a:chOff x="2743465" y="2233956"/>
                    <a:chExt cx="6219905" cy="3295145"/>
                  </a:xfrm>
                </p:grpSpPr>
                <p:grpSp>
                  <p:nvGrpSpPr>
                    <p:cNvPr id="5" name="Group 4">
                      <a:extLst>
                        <a:ext uri="{FF2B5EF4-FFF2-40B4-BE49-F238E27FC236}">
                          <a16:creationId xmlns:a16="http://schemas.microsoft.com/office/drawing/2014/main" id="{587D6A7D-8D64-4B2F-8208-66D5CFB28C53}"/>
                        </a:ext>
                      </a:extLst>
                    </p:cNvPr>
                    <p:cNvGrpSpPr/>
                    <p:nvPr/>
                  </p:nvGrpSpPr>
                  <p:grpSpPr>
                    <a:xfrm>
                      <a:off x="2743465" y="2289958"/>
                      <a:ext cx="3455526" cy="3239143"/>
                      <a:chOff x="166439" y="2425776"/>
                      <a:chExt cx="3455526" cy="3239143"/>
                    </a:xfrm>
                  </p:grpSpPr>
                  <p:grpSp>
                    <p:nvGrpSpPr>
                      <p:cNvPr id="76" name="Group 75">
                        <a:extLst>
                          <a:ext uri="{FF2B5EF4-FFF2-40B4-BE49-F238E27FC236}">
                            <a16:creationId xmlns:a16="http://schemas.microsoft.com/office/drawing/2014/main" id="{3FA0AAE2-AB15-4C50-B2C3-3E5617B89EF7}"/>
                          </a:ext>
                        </a:extLst>
                      </p:cNvPr>
                      <p:cNvGrpSpPr/>
                      <p:nvPr/>
                    </p:nvGrpSpPr>
                    <p:grpSpPr>
                      <a:xfrm>
                        <a:off x="166439" y="2425776"/>
                        <a:ext cx="3455526" cy="3239143"/>
                        <a:chOff x="172111" y="1984491"/>
                        <a:chExt cx="3455526" cy="2622152"/>
                      </a:xfrm>
                    </p:grpSpPr>
                    <p:grpSp>
                      <p:nvGrpSpPr>
                        <p:cNvPr id="67" name="Group 66">
                          <a:extLst>
                            <a:ext uri="{FF2B5EF4-FFF2-40B4-BE49-F238E27FC236}">
                              <a16:creationId xmlns:a16="http://schemas.microsoft.com/office/drawing/2014/main" id="{91CFC00E-2CD6-441C-832D-7437108311E3}"/>
                            </a:ext>
                          </a:extLst>
                        </p:cNvPr>
                        <p:cNvGrpSpPr/>
                        <p:nvPr/>
                      </p:nvGrpSpPr>
                      <p:grpSpPr>
                        <a:xfrm>
                          <a:off x="172111" y="1984491"/>
                          <a:ext cx="3455526" cy="2622152"/>
                          <a:chOff x="205239" y="1982968"/>
                          <a:chExt cx="3455526" cy="2622152"/>
                        </a:xfrm>
                      </p:grpSpPr>
                      <p:grpSp>
                        <p:nvGrpSpPr>
                          <p:cNvPr id="65" name="Group 64">
                            <a:extLst>
                              <a:ext uri="{FF2B5EF4-FFF2-40B4-BE49-F238E27FC236}">
                                <a16:creationId xmlns:a16="http://schemas.microsoft.com/office/drawing/2014/main" id="{3706E7BE-276A-4EA5-9574-EA5E656C108D}"/>
                              </a:ext>
                            </a:extLst>
                          </p:cNvPr>
                          <p:cNvGrpSpPr/>
                          <p:nvPr/>
                        </p:nvGrpSpPr>
                        <p:grpSpPr>
                          <a:xfrm>
                            <a:off x="205239" y="1982968"/>
                            <a:ext cx="3455526" cy="2622152"/>
                            <a:chOff x="388230" y="1982968"/>
                            <a:chExt cx="3455526" cy="2622152"/>
                          </a:xfrm>
                        </p:grpSpPr>
                        <p:grpSp>
                          <p:nvGrpSpPr>
                            <p:cNvPr id="22" name="Group 21">
                              <a:extLst>
                                <a:ext uri="{FF2B5EF4-FFF2-40B4-BE49-F238E27FC236}">
                                  <a16:creationId xmlns:a16="http://schemas.microsoft.com/office/drawing/2014/main" id="{D8DA41CE-1413-4447-A99F-030981EDF2BC}"/>
                                </a:ext>
                              </a:extLst>
                            </p:cNvPr>
                            <p:cNvGrpSpPr/>
                            <p:nvPr/>
                          </p:nvGrpSpPr>
                          <p:grpSpPr>
                            <a:xfrm>
                              <a:off x="640694" y="2793653"/>
                              <a:ext cx="2502872" cy="1811467"/>
                              <a:chOff x="640694" y="2793653"/>
                              <a:chExt cx="2502872" cy="1811467"/>
                            </a:xfrm>
                          </p:grpSpPr>
                          <p:graphicFrame>
                            <p:nvGraphicFramePr>
                              <p:cNvPr id="16" name="Chart 15">
                                <a:extLst>
                                  <a:ext uri="{FF2B5EF4-FFF2-40B4-BE49-F238E27FC236}">
                                    <a16:creationId xmlns:a16="http://schemas.microsoft.com/office/drawing/2014/main" id="{A59FFECD-0574-496D-A20C-9D389A872ED1}"/>
                                  </a:ext>
                                </a:extLst>
                              </p:cNvPr>
                              <p:cNvGraphicFramePr/>
                              <p:nvPr/>
                            </p:nvGraphicFramePr>
                            <p:xfrm>
                              <a:off x="640694" y="2793653"/>
                              <a:ext cx="2417902" cy="1811467"/>
                            </p:xfrm>
                            <a:graphic>
                              <a:graphicData uri="http://schemas.openxmlformats.org/drawingml/2006/chart">
                                <c:chart xmlns:c="http://schemas.openxmlformats.org/drawingml/2006/chart" xmlns:r="http://schemas.openxmlformats.org/officeDocument/2006/relationships" r:id="rId10"/>
                              </a:graphicData>
                            </a:graphic>
                          </p:graphicFrame>
                          <p:sp>
                            <p:nvSpPr>
                              <p:cNvPr id="17" name="TextBox 16">
                                <a:extLst>
                                  <a:ext uri="{FF2B5EF4-FFF2-40B4-BE49-F238E27FC236}">
                                    <a16:creationId xmlns:a16="http://schemas.microsoft.com/office/drawing/2014/main" id="{FDA87BEE-721A-4DA7-B0E0-F883534917F6}"/>
                                  </a:ext>
                                </a:extLst>
                              </p:cNvPr>
                              <p:cNvSpPr txBox="1"/>
                              <p:nvPr/>
                            </p:nvSpPr>
                            <p:spPr>
                              <a:xfrm>
                                <a:off x="961886" y="4327235"/>
                                <a:ext cx="2181680" cy="224236"/>
                              </a:xfrm>
                              <a:prstGeom prst="rect">
                                <a:avLst/>
                              </a:prstGeom>
                              <a:noFill/>
                            </p:spPr>
                            <p:txBody>
                              <a:bodyPr wrap="square" rtlCol="0">
                                <a:spAutoFit/>
                              </a:bodyPr>
                              <a:lstStyle/>
                              <a:p>
                                <a:pPr algn="l" rtl="0"/>
                                <a:r>
                                  <a:rPr lang="pl" sz="1200" b="0" i="0" u="none" baseline="0"/>
                                  <a:t>  0     1      2     3      4     5</a:t>
                                </a:r>
                              </a:p>
                            </p:txBody>
                          </p:sp>
                        </p:grpSp>
                        <p:sp>
                          <p:nvSpPr>
                            <p:cNvPr id="32" name="TextBox 31">
                              <a:extLst>
                                <a:ext uri="{FF2B5EF4-FFF2-40B4-BE49-F238E27FC236}">
                                  <a16:creationId xmlns:a16="http://schemas.microsoft.com/office/drawing/2014/main" id="{122E08C4-61FD-416E-BCA0-D8D0A761FF3C}"/>
                                </a:ext>
                              </a:extLst>
                            </p:cNvPr>
                            <p:cNvSpPr txBox="1"/>
                            <p:nvPr/>
                          </p:nvSpPr>
                          <p:spPr>
                            <a:xfrm>
                              <a:off x="676959" y="2214845"/>
                              <a:ext cx="3166797" cy="249152"/>
                            </a:xfrm>
                            <a:prstGeom prst="rect">
                              <a:avLst/>
                            </a:prstGeom>
                            <a:noFill/>
                          </p:spPr>
                          <p:txBody>
                            <a:bodyPr wrap="square" rtlCol="0">
                              <a:spAutoFit/>
                            </a:bodyPr>
                            <a:lstStyle/>
                            <a:p>
                              <a:pPr algn="ctr" rtl="0"/>
                              <a:r>
                                <a:rPr lang="pl" sz="1400" b="0" i="0" u="none" baseline="0" dirty="0"/>
                                <a:t>24 tygodnie </a:t>
                              </a:r>
                              <a:r>
                                <a:rPr lang="pl" sz="1400" b="1" i="0" u="none" baseline="0" dirty="0"/>
                                <a:t>przed</a:t>
                              </a:r>
                              <a:r>
                                <a:rPr lang="pl" sz="1400" b="0" i="0" u="none" baseline="0" dirty="0"/>
                                <a:t> benralizumabem</a:t>
                              </a:r>
                              <a:r>
                                <a:rPr lang="pl" sz="1400" b="0" i="0" u="none" baseline="30000" dirty="0"/>
                                <a:t>a</a:t>
                              </a:r>
                            </a:p>
                          </p:txBody>
                        </p:sp>
                        <p:sp>
                          <p:nvSpPr>
                            <p:cNvPr id="56" name="TextBox 55">
                              <a:extLst>
                                <a:ext uri="{FF2B5EF4-FFF2-40B4-BE49-F238E27FC236}">
                                  <a16:creationId xmlns:a16="http://schemas.microsoft.com/office/drawing/2014/main" id="{3F907F54-62E1-47BD-8591-E4FD339C811D}"/>
                                </a:ext>
                              </a:extLst>
                            </p:cNvPr>
                            <p:cNvSpPr txBox="1"/>
                            <p:nvPr/>
                          </p:nvSpPr>
                          <p:spPr>
                            <a:xfrm>
                              <a:off x="388230" y="2905046"/>
                              <a:ext cx="369332" cy="1443556"/>
                            </a:xfrm>
                            <a:prstGeom prst="rect">
                              <a:avLst/>
                            </a:prstGeom>
                            <a:noFill/>
                          </p:spPr>
                          <p:txBody>
                            <a:bodyPr vert="vert270" wrap="square" rtlCol="0" anchor="ctr">
                              <a:spAutoFit/>
                            </a:bodyPr>
                            <a:lstStyle/>
                            <a:p>
                              <a:pPr algn="ctr" rtl="0"/>
                              <a:r>
                                <a:rPr lang="pl" sz="1200" b="1" i="0" u="none" baseline="0"/>
                                <a:t>Pacjenci, n</a:t>
                              </a:r>
                            </a:p>
                          </p:txBody>
                        </p:sp>
                        <p:graphicFrame>
                          <p:nvGraphicFramePr>
                            <p:cNvPr id="8" name="Chart 7">
                              <a:extLst>
                                <a:ext uri="{FF2B5EF4-FFF2-40B4-BE49-F238E27FC236}">
                                  <a16:creationId xmlns:a16="http://schemas.microsoft.com/office/drawing/2014/main" id="{20586DBA-D0A7-46FE-8537-FA924BC122E8}"/>
                                </a:ext>
                              </a:extLst>
                            </p:cNvPr>
                            <p:cNvGraphicFramePr/>
                            <p:nvPr/>
                          </p:nvGraphicFramePr>
                          <p:xfrm>
                            <a:off x="1134990" y="1982968"/>
                            <a:ext cx="2238957" cy="2143720"/>
                          </p:xfrm>
                          <a:graphic>
                            <a:graphicData uri="http://schemas.openxmlformats.org/drawingml/2006/chart">
                              <c:chart xmlns:c="http://schemas.openxmlformats.org/drawingml/2006/chart" xmlns:r="http://schemas.openxmlformats.org/officeDocument/2006/relationships" r:id="rId11"/>
                            </a:graphicData>
                          </a:graphic>
                        </p:graphicFrame>
                      </p:grpSp>
                      <p:sp>
                        <p:nvSpPr>
                          <p:cNvPr id="57" name="Rectangle 56">
                            <a:extLst>
                              <a:ext uri="{FF2B5EF4-FFF2-40B4-BE49-F238E27FC236}">
                                <a16:creationId xmlns:a16="http://schemas.microsoft.com/office/drawing/2014/main" id="{00479615-86F2-46F8-8A2E-31067C355880}"/>
                              </a:ext>
                            </a:extLst>
                          </p:cNvPr>
                          <p:cNvSpPr/>
                          <p:nvPr/>
                        </p:nvSpPr>
                        <p:spPr>
                          <a:xfrm>
                            <a:off x="1198997" y="4105248"/>
                            <a:ext cx="201168" cy="2220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25" name="TextBox 24">
                          <a:extLst>
                            <a:ext uri="{FF2B5EF4-FFF2-40B4-BE49-F238E27FC236}">
                              <a16:creationId xmlns:a16="http://schemas.microsoft.com/office/drawing/2014/main" id="{8CFA6C00-9CC7-4B4B-A0FE-29A338B1E9B4}"/>
                            </a:ext>
                          </a:extLst>
                        </p:cNvPr>
                        <p:cNvSpPr txBox="1"/>
                        <p:nvPr/>
                      </p:nvSpPr>
                      <p:spPr>
                        <a:xfrm>
                          <a:off x="1162861" y="3041053"/>
                          <a:ext cx="999214" cy="336354"/>
                        </a:xfrm>
                        <a:prstGeom prst="rect">
                          <a:avLst/>
                        </a:prstGeom>
                        <a:noFill/>
                      </p:spPr>
                      <p:txBody>
                        <a:bodyPr wrap="square" rtlCol="0">
                          <a:spAutoFit/>
                        </a:bodyPr>
                        <a:lstStyle/>
                        <a:p>
                          <a:pPr algn="ctr" rtl="0"/>
                          <a:r>
                            <a:rPr lang="pl" sz="1050" b="1" i="0" u="none" baseline="0">
                              <a:solidFill>
                                <a:schemeClr val="bg1"/>
                              </a:solidFill>
                            </a:rPr>
                            <a:t>Bez EXAC</a:t>
                          </a:r>
                        </a:p>
                        <a:p>
                          <a:pPr algn="ctr" rtl="0"/>
                          <a:r>
                            <a:rPr lang="pl" sz="1050" b="1" i="0" u="none" baseline="0">
                              <a:solidFill>
                                <a:schemeClr val="bg1"/>
                              </a:solidFill>
                            </a:rPr>
                            <a:t>n=10</a:t>
                          </a:r>
                        </a:p>
                      </p:txBody>
                    </p:sp>
                  </p:grpSp>
                  <p:sp>
                    <p:nvSpPr>
                      <p:cNvPr id="119" name="TextBox 118">
                        <a:extLst>
                          <a:ext uri="{FF2B5EF4-FFF2-40B4-BE49-F238E27FC236}">
                            <a16:creationId xmlns:a16="http://schemas.microsoft.com/office/drawing/2014/main" id="{9683CC6B-9E30-4E6E-B453-7ABBAD93D1B0}"/>
                          </a:ext>
                        </a:extLst>
                      </p:cNvPr>
                      <p:cNvSpPr txBox="1"/>
                      <p:nvPr/>
                    </p:nvSpPr>
                    <p:spPr>
                      <a:xfrm>
                        <a:off x="1993382" y="3889418"/>
                        <a:ext cx="555029" cy="261610"/>
                      </a:xfrm>
                      <a:prstGeom prst="rect">
                        <a:avLst/>
                      </a:prstGeom>
                      <a:noFill/>
                    </p:spPr>
                    <p:txBody>
                      <a:bodyPr wrap="square" rtlCol="0">
                        <a:spAutoFit/>
                      </a:bodyPr>
                      <a:lstStyle/>
                      <a:p>
                        <a:pPr algn="ctr" rtl="0"/>
                        <a:r>
                          <a:rPr lang="pl" sz="11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n=11</a:t>
                        </a:r>
                        <a:endParaRPr lang="pl" sz="1100" b="1" dirty="0"/>
                      </a:p>
                    </p:txBody>
                  </p:sp>
                </p:grpSp>
                <p:grpSp>
                  <p:nvGrpSpPr>
                    <p:cNvPr id="3" name="Group 2">
                      <a:extLst>
                        <a:ext uri="{FF2B5EF4-FFF2-40B4-BE49-F238E27FC236}">
                          <a16:creationId xmlns:a16="http://schemas.microsoft.com/office/drawing/2014/main" id="{FB34B3D3-C199-40D0-AB31-5788AB30BBEF}"/>
                        </a:ext>
                      </a:extLst>
                    </p:cNvPr>
                    <p:cNvGrpSpPr/>
                    <p:nvPr/>
                  </p:nvGrpSpPr>
                  <p:grpSpPr>
                    <a:xfrm>
                      <a:off x="5769885" y="2233956"/>
                      <a:ext cx="3193485" cy="3212568"/>
                      <a:chOff x="3192859" y="2369774"/>
                      <a:chExt cx="3193485" cy="3212568"/>
                    </a:xfrm>
                  </p:grpSpPr>
                  <p:cxnSp>
                    <p:nvCxnSpPr>
                      <p:cNvPr id="122" name="Connector: Elbow 121">
                        <a:extLst>
                          <a:ext uri="{FF2B5EF4-FFF2-40B4-BE49-F238E27FC236}">
                            <a16:creationId xmlns:a16="http://schemas.microsoft.com/office/drawing/2014/main" id="{C45C10E6-8FC8-4694-B30D-66801B908A2E}"/>
                          </a:ext>
                        </a:extLst>
                      </p:cNvPr>
                      <p:cNvCxnSpPr>
                        <a:cxnSpLocks/>
                      </p:cNvCxnSpPr>
                      <p:nvPr/>
                    </p:nvCxnSpPr>
                    <p:spPr>
                      <a:xfrm flipV="1">
                        <a:off x="5433790" y="3303273"/>
                        <a:ext cx="346582" cy="108999"/>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FEF7FC11-0F03-4B6C-94A3-F5FEA08035B0}"/>
                          </a:ext>
                        </a:extLst>
                      </p:cNvPr>
                      <p:cNvGrpSpPr/>
                      <p:nvPr/>
                    </p:nvGrpSpPr>
                    <p:grpSpPr>
                      <a:xfrm>
                        <a:off x="3192859" y="2369774"/>
                        <a:ext cx="3193485" cy="3212568"/>
                        <a:chOff x="3202772" y="2090785"/>
                        <a:chExt cx="3193485" cy="2539056"/>
                      </a:xfrm>
                    </p:grpSpPr>
                    <p:grpSp>
                      <p:nvGrpSpPr>
                        <p:cNvPr id="43" name="Group 42">
                          <a:extLst>
                            <a:ext uri="{FF2B5EF4-FFF2-40B4-BE49-F238E27FC236}">
                              <a16:creationId xmlns:a16="http://schemas.microsoft.com/office/drawing/2014/main" id="{C6228017-46D2-4945-99C8-E379F1D62B52}"/>
                            </a:ext>
                          </a:extLst>
                        </p:cNvPr>
                        <p:cNvGrpSpPr/>
                        <p:nvPr/>
                      </p:nvGrpSpPr>
                      <p:grpSpPr>
                        <a:xfrm>
                          <a:off x="3202772" y="2946146"/>
                          <a:ext cx="2417902" cy="1683695"/>
                          <a:chOff x="640694" y="2946146"/>
                          <a:chExt cx="2417902" cy="1683695"/>
                        </a:xfrm>
                      </p:grpSpPr>
                      <p:graphicFrame>
                        <p:nvGraphicFramePr>
                          <p:cNvPr id="44" name="Chart 43">
                            <a:extLst>
                              <a:ext uri="{FF2B5EF4-FFF2-40B4-BE49-F238E27FC236}">
                                <a16:creationId xmlns:a16="http://schemas.microsoft.com/office/drawing/2014/main" id="{10A900D8-2B55-4B54-A0FD-EBC596BCCDA5}"/>
                              </a:ext>
                            </a:extLst>
                          </p:cNvPr>
                          <p:cNvGraphicFramePr/>
                          <p:nvPr/>
                        </p:nvGraphicFramePr>
                        <p:xfrm>
                          <a:off x="640694" y="2946146"/>
                          <a:ext cx="2417902" cy="1640122"/>
                        </p:xfrm>
                        <a:graphic>
                          <a:graphicData uri="http://schemas.openxmlformats.org/drawingml/2006/chart">
                            <c:chart xmlns:c="http://schemas.openxmlformats.org/drawingml/2006/chart" xmlns:r="http://schemas.openxmlformats.org/officeDocument/2006/relationships" r:id="rId12"/>
                          </a:graphicData>
                        </a:graphic>
                      </p:graphicFrame>
                      <p:sp>
                        <p:nvSpPr>
                          <p:cNvPr id="45" name="TextBox 44">
                            <a:extLst>
                              <a:ext uri="{FF2B5EF4-FFF2-40B4-BE49-F238E27FC236}">
                                <a16:creationId xmlns:a16="http://schemas.microsoft.com/office/drawing/2014/main" id="{90E5A608-23E6-43FE-8761-1FFA8BEFA5DB}"/>
                              </a:ext>
                            </a:extLst>
                          </p:cNvPr>
                          <p:cNvSpPr txBox="1"/>
                          <p:nvPr/>
                        </p:nvSpPr>
                        <p:spPr>
                          <a:xfrm>
                            <a:off x="961886" y="4410915"/>
                            <a:ext cx="2096710" cy="218926"/>
                          </a:xfrm>
                          <a:prstGeom prst="rect">
                            <a:avLst/>
                          </a:prstGeom>
                          <a:noFill/>
                        </p:spPr>
                        <p:txBody>
                          <a:bodyPr wrap="square" rtlCol="0">
                            <a:spAutoFit/>
                          </a:bodyPr>
                          <a:lstStyle/>
                          <a:p>
                            <a:pPr algn="l" rtl="0"/>
                            <a:r>
                              <a:rPr lang="pl" sz="1200" b="0" i="0" u="none" baseline="0"/>
                              <a:t>  0     1                        </a:t>
                            </a:r>
                          </a:p>
                        </p:txBody>
                      </p:sp>
                    </p:grpSp>
                    <p:sp>
                      <p:nvSpPr>
                        <p:cNvPr id="50" name="TextBox 49">
                          <a:extLst>
                            <a:ext uri="{FF2B5EF4-FFF2-40B4-BE49-F238E27FC236}">
                              <a16:creationId xmlns:a16="http://schemas.microsoft.com/office/drawing/2014/main" id="{C9F11816-9C20-4573-9D80-C00D67706069}"/>
                            </a:ext>
                          </a:extLst>
                        </p:cNvPr>
                        <p:cNvSpPr txBox="1"/>
                        <p:nvPr/>
                      </p:nvSpPr>
                      <p:spPr>
                        <a:xfrm>
                          <a:off x="3661172" y="2361434"/>
                          <a:ext cx="2629869" cy="243252"/>
                        </a:xfrm>
                        <a:prstGeom prst="rect">
                          <a:avLst/>
                        </a:prstGeom>
                        <a:noFill/>
                      </p:spPr>
                      <p:txBody>
                        <a:bodyPr wrap="square" rtlCol="0">
                          <a:spAutoFit/>
                        </a:bodyPr>
                        <a:lstStyle/>
                        <a:p>
                          <a:pPr algn="ctr" rtl="0"/>
                          <a:r>
                            <a:rPr lang="pl" sz="1400" b="0" i="0" u="none" baseline="0" dirty="0"/>
                            <a:t>Tydzień 24 </a:t>
                          </a:r>
                          <a:r>
                            <a:rPr lang="pl" sz="1400" b="1" i="0" u="none" baseline="0" dirty="0"/>
                            <a:t>po</a:t>
                          </a:r>
                          <a:r>
                            <a:rPr lang="pl" sz="1400" b="0" i="0" u="none" baseline="0" dirty="0"/>
                            <a:t> benralizumabie</a:t>
                          </a:r>
                          <a:r>
                            <a:rPr lang="pl" sz="1400" b="0" i="0" u="none" baseline="30000" dirty="0"/>
                            <a:t>a</a:t>
                          </a:r>
                        </a:p>
                      </p:txBody>
                    </p:sp>
                    <p:sp>
                      <p:nvSpPr>
                        <p:cNvPr id="58" name="Rectangle 57">
                          <a:extLst>
                            <a:ext uri="{FF2B5EF4-FFF2-40B4-BE49-F238E27FC236}">
                              <a16:creationId xmlns:a16="http://schemas.microsoft.com/office/drawing/2014/main" id="{1D61E269-140A-4FFA-9599-3BB88271ED1A}"/>
                            </a:ext>
                          </a:extLst>
                        </p:cNvPr>
                        <p:cNvSpPr/>
                        <p:nvPr/>
                      </p:nvSpPr>
                      <p:spPr>
                        <a:xfrm>
                          <a:off x="3942769" y="4295299"/>
                          <a:ext cx="201168" cy="1280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aphicFrame>
                      <p:nvGraphicFramePr>
                        <p:cNvPr id="30" name="Chart 29">
                          <a:extLst>
                            <a:ext uri="{FF2B5EF4-FFF2-40B4-BE49-F238E27FC236}">
                              <a16:creationId xmlns:a16="http://schemas.microsoft.com/office/drawing/2014/main" id="{4F23C6DA-0736-42BD-8B9D-BDB177DF26BC}"/>
                            </a:ext>
                          </a:extLst>
                        </p:cNvPr>
                        <p:cNvGraphicFramePr/>
                        <p:nvPr/>
                      </p:nvGraphicFramePr>
                      <p:xfrm>
                        <a:off x="4053207" y="2090785"/>
                        <a:ext cx="2343050" cy="2209936"/>
                      </p:xfrm>
                      <a:graphic>
                        <a:graphicData uri="http://schemas.openxmlformats.org/drawingml/2006/chart">
                          <c:chart xmlns:c="http://schemas.openxmlformats.org/drawingml/2006/chart" xmlns:r="http://schemas.openxmlformats.org/officeDocument/2006/relationships" r:id="rId13"/>
                        </a:graphicData>
                      </a:graphic>
                    </p:graphicFrame>
                  </p:grpSp>
                  <p:sp>
                    <p:nvSpPr>
                      <p:cNvPr id="121" name="TextBox 120">
                        <a:extLst>
                          <a:ext uri="{FF2B5EF4-FFF2-40B4-BE49-F238E27FC236}">
                            <a16:creationId xmlns:a16="http://schemas.microsoft.com/office/drawing/2014/main" id="{1C20F4E0-BA45-4095-A4DC-4F42E24B546F}"/>
                          </a:ext>
                        </a:extLst>
                      </p:cNvPr>
                      <p:cNvSpPr txBox="1"/>
                      <p:nvPr/>
                    </p:nvSpPr>
                    <p:spPr>
                      <a:xfrm>
                        <a:off x="5671290" y="3125217"/>
                        <a:ext cx="448832" cy="261610"/>
                      </a:xfrm>
                      <a:prstGeom prst="rect">
                        <a:avLst/>
                      </a:prstGeom>
                      <a:noFill/>
                    </p:spPr>
                    <p:txBody>
                      <a:bodyPr wrap="square" rtlCol="0">
                        <a:spAutoFit/>
                      </a:bodyPr>
                      <a:lstStyle/>
                      <a:p>
                        <a:pPr algn="ctr" rtl="0"/>
                        <a:r>
                          <a:rPr lang="pl" sz="11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n=3</a:t>
                        </a:r>
                        <a:endParaRPr lang="pl" sz="1100" b="1" dirty="0"/>
                      </a:p>
                    </p:txBody>
                  </p:sp>
                </p:grpSp>
                <p:grpSp>
                  <p:nvGrpSpPr>
                    <p:cNvPr id="93" name="Group 92">
                      <a:extLst>
                        <a:ext uri="{FF2B5EF4-FFF2-40B4-BE49-F238E27FC236}">
                          <a16:creationId xmlns:a16="http://schemas.microsoft.com/office/drawing/2014/main" id="{53C3B8E5-A235-43E5-82B6-2EF41EE8CB5F}"/>
                        </a:ext>
                      </a:extLst>
                    </p:cNvPr>
                    <p:cNvGrpSpPr/>
                    <p:nvPr/>
                  </p:nvGrpSpPr>
                  <p:grpSpPr>
                    <a:xfrm>
                      <a:off x="4240666" y="4463451"/>
                      <a:ext cx="1342966" cy="297307"/>
                      <a:chOff x="6700323" y="3921976"/>
                      <a:chExt cx="1342966" cy="297307"/>
                    </a:xfrm>
                  </p:grpSpPr>
                  <p:sp>
                    <p:nvSpPr>
                      <p:cNvPr id="96" name="Rectangle 95">
                        <a:extLst>
                          <a:ext uri="{FF2B5EF4-FFF2-40B4-BE49-F238E27FC236}">
                            <a16:creationId xmlns:a16="http://schemas.microsoft.com/office/drawing/2014/main" id="{EB69910F-9725-4CB9-9143-DB868D0C942A}"/>
                          </a:ext>
                        </a:extLst>
                      </p:cNvPr>
                      <p:cNvSpPr/>
                      <p:nvPr/>
                    </p:nvSpPr>
                    <p:spPr>
                      <a:xfrm>
                        <a:off x="6761546" y="3921976"/>
                        <a:ext cx="1281743" cy="29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1100" b="1" i="0" u="none" baseline="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Hospitalizacja</a:t>
                        </a:r>
                        <a:endParaRPr lang="pl" sz="1100" b="1" dirty="0">
                          <a:solidFill>
                            <a:schemeClr val="tx1"/>
                          </a:solidFill>
                          <a:cs typeface="Calibri" panose="020F0502020204030204" pitchFamily="34" charset="0"/>
                        </a:endParaRPr>
                      </a:p>
                    </p:txBody>
                  </p:sp>
                  <p:sp>
                    <p:nvSpPr>
                      <p:cNvPr id="95" name="Rectangle 94">
                        <a:extLst>
                          <a:ext uri="{FF2B5EF4-FFF2-40B4-BE49-F238E27FC236}">
                            <a16:creationId xmlns:a16="http://schemas.microsoft.com/office/drawing/2014/main" id="{4E8A4D59-A23F-4A1A-A2C1-E3EEC11B4A9E}"/>
                          </a:ext>
                        </a:extLst>
                      </p:cNvPr>
                      <p:cNvSpPr/>
                      <p:nvPr/>
                    </p:nvSpPr>
                    <p:spPr>
                      <a:xfrm>
                        <a:off x="6700323" y="4025323"/>
                        <a:ext cx="91440" cy="91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100" dirty="0">
                          <a:solidFill>
                            <a:schemeClr val="tx1"/>
                          </a:solidFill>
                        </a:endParaRPr>
                      </a:p>
                    </p:txBody>
                  </p:sp>
                </p:grpSp>
              </p:grpSp>
            </p:grpSp>
          </p:grpSp>
        </p:grpSp>
        <p:cxnSp>
          <p:nvCxnSpPr>
            <p:cNvPr id="74" name="Straight Connector 73">
              <a:extLst>
                <a:ext uri="{FF2B5EF4-FFF2-40B4-BE49-F238E27FC236}">
                  <a16:creationId xmlns:a16="http://schemas.microsoft.com/office/drawing/2014/main" id="{E718F848-EFF5-40F1-82E2-4CFFAACED7F4}"/>
                </a:ext>
              </a:extLst>
            </p:cNvPr>
            <p:cNvCxnSpPr/>
            <p:nvPr/>
          </p:nvCxnSpPr>
          <p:spPr>
            <a:xfrm>
              <a:off x="3448994" y="5176014"/>
              <a:ext cx="3657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BA92B68-B993-4DC3-836E-7BB08F1E08EB}"/>
              </a:ext>
            </a:extLst>
          </p:cNvPr>
          <p:cNvGrpSpPr/>
          <p:nvPr/>
        </p:nvGrpSpPr>
        <p:grpSpPr>
          <a:xfrm>
            <a:off x="572467" y="2488712"/>
            <a:ext cx="2568053" cy="2184879"/>
            <a:chOff x="572467" y="2331062"/>
            <a:chExt cx="2568053" cy="2184879"/>
          </a:xfrm>
        </p:grpSpPr>
        <p:sp>
          <p:nvSpPr>
            <p:cNvPr id="73" name="Rectangle: Diagonal Corners Rounded 72">
              <a:extLst>
                <a:ext uri="{FF2B5EF4-FFF2-40B4-BE49-F238E27FC236}">
                  <a16:creationId xmlns:a16="http://schemas.microsoft.com/office/drawing/2014/main" id="{DD37DC0F-113C-4FE8-9ACF-F53C5CF690A7}"/>
                </a:ext>
              </a:extLst>
            </p:cNvPr>
            <p:cNvSpPr/>
            <p:nvPr/>
          </p:nvSpPr>
          <p:spPr>
            <a:xfrm>
              <a:off x="572467" y="2331062"/>
              <a:ext cx="2543112" cy="500563"/>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Prospektywne badanie </a:t>
              </a:r>
              <a:br>
                <a:rPr lang="pl" sz="1300" b="1">
                  <a:solidFill>
                    <a:schemeClr val="accent2"/>
                  </a:solidFill>
                </a:rPr>
              </a:br>
              <a:r>
                <a:rPr lang="pl" sz="1300" b="1" i="0" u="none" baseline="0">
                  <a:solidFill>
                    <a:schemeClr val="accent2"/>
                  </a:solidFill>
                </a:rPr>
                <a:t>obserwacyjne:</a:t>
              </a:r>
            </a:p>
          </p:txBody>
        </p:sp>
        <p:sp>
          <p:nvSpPr>
            <p:cNvPr id="75" name="TextBox 74">
              <a:extLst>
                <a:ext uri="{FF2B5EF4-FFF2-40B4-BE49-F238E27FC236}">
                  <a16:creationId xmlns:a16="http://schemas.microsoft.com/office/drawing/2014/main" id="{9A445057-C583-4B25-BA03-613F18D842C4}"/>
                </a:ext>
              </a:extLst>
            </p:cNvPr>
            <p:cNvSpPr txBox="1"/>
            <p:nvPr/>
          </p:nvSpPr>
          <p:spPr>
            <a:xfrm>
              <a:off x="572467" y="2744687"/>
              <a:ext cx="2568053" cy="1771254"/>
            </a:xfrm>
            <a:prstGeom prst="rect">
              <a:avLst/>
            </a:prstGeom>
            <a:noFill/>
          </p:spPr>
          <p:txBody>
            <a:bodyPr wrap="square">
              <a:spAutoFit/>
            </a:bodyPr>
            <a:lstStyle/>
            <a:p>
              <a:pPr marL="91440" lvl="0" indent="-182880" algn="l" defTabSz="860382" rtl="0">
                <a:lnSpc>
                  <a:spcPct val="90000"/>
                </a:lnSpc>
                <a:spcBef>
                  <a:spcPct val="30000"/>
                </a:spcBef>
                <a:buFont typeface="Arial" panose="020B0604020202020204" pitchFamily="34" charset="0"/>
                <a:buChar char="•"/>
                <a:defRPr/>
              </a:pPr>
              <a:r>
                <a:rPr lang="pl" sz="1100" b="0" i="0" u="none" baseline="0" dirty="0"/>
                <a:t>Pacjenci z niekontrolowaną  </a:t>
              </a:r>
            </a:p>
            <a:p>
              <a:pPr lvl="0" algn="l" defTabSz="860382" rtl="0">
                <a:lnSpc>
                  <a:spcPct val="90000"/>
                </a:lnSpc>
                <a:defRPr/>
              </a:pPr>
              <a:r>
                <a:rPr lang="pl" sz="1100" b="0" i="0" u="none" baseline="0" dirty="0"/>
                <a:t>    ciężka astmą: N=24</a:t>
              </a:r>
              <a:endParaRPr lang="pl" sz="1100" dirty="0"/>
            </a:p>
            <a:p>
              <a:pPr indent="-137160" algn="l" defTabSz="860382" rtl="0">
                <a:lnSpc>
                  <a:spcPct val="90000"/>
                </a:lnSpc>
                <a:spcBef>
                  <a:spcPts val="400"/>
                </a:spcBef>
                <a:buFont typeface="Arial" panose="020B0604020202020204" pitchFamily="34" charset="0"/>
                <a:buChar char="•"/>
                <a:defRPr/>
              </a:pPr>
              <a:r>
                <a:rPr lang="pl" sz="1100" b="0" i="0" u="none" baseline="0" dirty="0"/>
                <a:t>Spełniali ≥1 z poniższych kryteriów: </a:t>
              </a:r>
            </a:p>
            <a:p>
              <a:pPr marL="365760" lvl="1" indent="-171450" algn="l" defTabSz="860382" rtl="0">
                <a:lnSpc>
                  <a:spcPct val="90000"/>
                </a:lnSpc>
                <a:spcBef>
                  <a:spcPts val="400"/>
                </a:spcBef>
                <a:buFont typeface="Arial" panose="020B0604020202020204" pitchFamily="34" charset="0"/>
                <a:buChar char="─"/>
                <a:defRPr/>
              </a:pPr>
              <a:r>
                <a:rPr lang="pl" sz="1100" b="0" i="0" u="none" baseline="0" dirty="0"/>
                <a:t>b</a:t>
              </a:r>
              <a:r>
                <a:rPr lang="pl" sz="1100" b="0" i="0" u="none" baseline="0" dirty="0">
                  <a:effectLst/>
                </a:rPr>
                <a:t>EOS, ≥150/μl</a:t>
              </a:r>
            </a:p>
            <a:p>
              <a:pPr marL="365760" lvl="1" indent="-171450" algn="l" defTabSz="860382" rtl="0">
                <a:lnSpc>
                  <a:spcPct val="90000"/>
                </a:lnSpc>
                <a:spcBef>
                  <a:spcPts val="400"/>
                </a:spcBef>
                <a:buFont typeface="Arial" panose="020B0604020202020204" pitchFamily="34" charset="0"/>
                <a:buChar char="─"/>
                <a:defRPr/>
              </a:pPr>
              <a:r>
                <a:rPr lang="pl" sz="1100" b="0" i="0" u="none" baseline="0" dirty="0"/>
                <a:t>FeNO, </a:t>
              </a:r>
              <a:r>
                <a:rPr lang="pl" sz="1100" b="0" i="0" u="none" baseline="0" dirty="0">
                  <a:effectLst/>
                </a:rPr>
                <a:t>≥20 ppb</a:t>
              </a:r>
            </a:p>
            <a:p>
              <a:pPr marL="365760" lvl="1" indent="-171450" algn="l" defTabSz="860382" rtl="0">
                <a:lnSpc>
                  <a:spcPct val="90000"/>
                </a:lnSpc>
                <a:spcBef>
                  <a:spcPts val="400"/>
                </a:spcBef>
                <a:buFont typeface="Arial" panose="020B0604020202020204" pitchFamily="34" charset="0"/>
                <a:buChar char="─"/>
                <a:defRPr/>
              </a:pPr>
              <a:r>
                <a:rPr lang="pl" sz="1100" b="0" i="0" u="none" baseline="0" dirty="0">
                  <a:effectLst/>
                </a:rPr>
                <a:t>Eozynofile w plwocinie, ≥2%</a:t>
              </a:r>
            </a:p>
            <a:p>
              <a:pPr marL="365760" lvl="1" indent="-171450" algn="l" defTabSz="860382" rtl="0">
                <a:lnSpc>
                  <a:spcPct val="90000"/>
                </a:lnSpc>
                <a:spcBef>
                  <a:spcPts val="400"/>
                </a:spcBef>
                <a:buFont typeface="Arial" panose="020B0604020202020204" pitchFamily="34" charset="0"/>
                <a:buChar char="─"/>
                <a:defRPr/>
              </a:pPr>
              <a:r>
                <a:rPr lang="pl" sz="1100" b="0" i="0" u="none" baseline="0" dirty="0">
                  <a:effectLst/>
                </a:rPr>
                <a:t>Astma klinicznie wywołana przez alergeny </a:t>
              </a:r>
            </a:p>
            <a:p>
              <a:pPr marL="365760" lvl="1" indent="-171450" algn="l" defTabSz="860382" rtl="0">
                <a:lnSpc>
                  <a:spcPct val="90000"/>
                </a:lnSpc>
                <a:spcBef>
                  <a:spcPts val="400"/>
                </a:spcBef>
                <a:buFont typeface="Arial" panose="020B0604020202020204" pitchFamily="34" charset="0"/>
                <a:buChar char="─"/>
                <a:defRPr/>
              </a:pPr>
              <a:r>
                <a:rPr lang="pl" sz="1100" b="0" i="0" u="none" baseline="0" dirty="0"/>
                <a:t>Stosowanie </a:t>
              </a:r>
              <a:r>
                <a:rPr lang="pl" sz="1100" b="0" i="0" u="none" baseline="0" dirty="0">
                  <a:effectLst/>
                </a:rPr>
                <a:t>mOCS</a:t>
              </a:r>
              <a:endParaRPr lang="pl" sz="1100" dirty="0"/>
            </a:p>
          </p:txBody>
        </p:sp>
      </p:grpSp>
    </p:spTree>
    <p:extLst>
      <p:ext uri="{BB962C8B-B14F-4D97-AF65-F5344CB8AC3E}">
        <p14:creationId xmlns:p14="http://schemas.microsoft.com/office/powerpoint/2010/main" val="274688334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phic 93">
            <a:extLst>
              <a:ext uri="{FF2B5EF4-FFF2-40B4-BE49-F238E27FC236}">
                <a16:creationId xmlns:a16="http://schemas.microsoft.com/office/drawing/2014/main" id="{FEBB70A5-1AA5-4A5E-BE4A-D4CB62594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490049"/>
          </a:xfrm>
          <a:prstGeom prst="rect">
            <a:avLst/>
          </a:prstGeom>
        </p:spPr>
      </p:pic>
      <p:sp>
        <p:nvSpPr>
          <p:cNvPr id="89" name="TextBox 88">
            <a:extLst>
              <a:ext uri="{FF2B5EF4-FFF2-40B4-BE49-F238E27FC236}">
                <a16:creationId xmlns:a16="http://schemas.microsoft.com/office/drawing/2014/main" id="{8BE8AC62-2C11-458F-B7E9-A938938F5A98}"/>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86" name="Group 85">
            <a:extLst>
              <a:ext uri="{FF2B5EF4-FFF2-40B4-BE49-F238E27FC236}">
                <a16:creationId xmlns:a16="http://schemas.microsoft.com/office/drawing/2014/main" id="{2AE816B8-323F-4A01-BBF4-F07F064C4EAA}"/>
              </a:ext>
            </a:extLst>
          </p:cNvPr>
          <p:cNvGrpSpPr/>
          <p:nvPr/>
        </p:nvGrpSpPr>
        <p:grpSpPr>
          <a:xfrm>
            <a:off x="6639674" y="4967384"/>
            <a:ext cx="265176" cy="320040"/>
            <a:chOff x="11464322" y="2313830"/>
            <a:chExt cx="265176" cy="213360"/>
          </a:xfrm>
        </p:grpSpPr>
        <p:cxnSp>
          <p:nvCxnSpPr>
            <p:cNvPr id="87" name="Straight Connector 86">
              <a:extLst>
                <a:ext uri="{FF2B5EF4-FFF2-40B4-BE49-F238E27FC236}">
                  <a16:creationId xmlns:a16="http://schemas.microsoft.com/office/drawing/2014/main" id="{52BE500B-A866-4DD3-BD9C-3CD5E1C90F6B}"/>
                </a:ext>
              </a:extLst>
            </p:cNvPr>
            <p:cNvCxnSpPr/>
            <p:nvPr/>
          </p:nvCxnSpPr>
          <p:spPr>
            <a:xfrm>
              <a:off x="11602277" y="2313830"/>
              <a:ext cx="0" cy="213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A222E1D-8736-4CEC-B94E-7686473193F4}"/>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88D8C027-02E6-4BD1-AB7E-7857BFC729A2}"/>
              </a:ext>
            </a:extLst>
          </p:cNvPr>
          <p:cNvGrpSpPr/>
          <p:nvPr/>
        </p:nvGrpSpPr>
        <p:grpSpPr>
          <a:xfrm>
            <a:off x="5640161" y="4973815"/>
            <a:ext cx="265176" cy="320040"/>
            <a:chOff x="11464322" y="2313830"/>
            <a:chExt cx="265176" cy="213360"/>
          </a:xfrm>
        </p:grpSpPr>
        <p:cxnSp>
          <p:nvCxnSpPr>
            <p:cNvPr id="93" name="Straight Connector 92">
              <a:extLst>
                <a:ext uri="{FF2B5EF4-FFF2-40B4-BE49-F238E27FC236}">
                  <a16:creationId xmlns:a16="http://schemas.microsoft.com/office/drawing/2014/main" id="{FAEDE25B-441F-4661-8CBF-5CEA08CB49BA}"/>
                </a:ext>
              </a:extLst>
            </p:cNvPr>
            <p:cNvCxnSpPr/>
            <p:nvPr/>
          </p:nvCxnSpPr>
          <p:spPr>
            <a:xfrm>
              <a:off x="11602277" y="2313830"/>
              <a:ext cx="0" cy="213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84D7D91-B503-4E84-8F96-24F345049277}"/>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7A06604-8247-40B0-B2C4-279B73F01B6F}"/>
              </a:ext>
            </a:extLst>
          </p:cNvPr>
          <p:cNvGrpSpPr/>
          <p:nvPr/>
        </p:nvGrpSpPr>
        <p:grpSpPr>
          <a:xfrm>
            <a:off x="4641864" y="4817051"/>
            <a:ext cx="265176" cy="320040"/>
            <a:chOff x="11464322" y="2313830"/>
            <a:chExt cx="265176" cy="213360"/>
          </a:xfrm>
        </p:grpSpPr>
        <p:cxnSp>
          <p:nvCxnSpPr>
            <p:cNvPr id="98" name="Straight Connector 97">
              <a:extLst>
                <a:ext uri="{FF2B5EF4-FFF2-40B4-BE49-F238E27FC236}">
                  <a16:creationId xmlns:a16="http://schemas.microsoft.com/office/drawing/2014/main" id="{9D810C6E-1F0F-4B66-AF3F-E3B0355DE223}"/>
                </a:ext>
              </a:extLst>
            </p:cNvPr>
            <p:cNvCxnSpPr/>
            <p:nvPr/>
          </p:nvCxnSpPr>
          <p:spPr>
            <a:xfrm>
              <a:off x="11602277" y="2313830"/>
              <a:ext cx="0" cy="213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6FF7B18-8AC5-4DBB-AF79-4EF47F00B88E}"/>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69025DD8-7388-483A-A663-37457365DCCD}"/>
              </a:ext>
            </a:extLst>
          </p:cNvPr>
          <p:cNvGrpSpPr/>
          <p:nvPr/>
        </p:nvGrpSpPr>
        <p:grpSpPr>
          <a:xfrm>
            <a:off x="8770018" y="5433921"/>
            <a:ext cx="265176" cy="274320"/>
            <a:chOff x="11464322" y="2313830"/>
            <a:chExt cx="265176" cy="274320"/>
          </a:xfrm>
        </p:grpSpPr>
        <p:cxnSp>
          <p:nvCxnSpPr>
            <p:cNvPr id="72" name="Straight Connector 71">
              <a:extLst>
                <a:ext uri="{FF2B5EF4-FFF2-40B4-BE49-F238E27FC236}">
                  <a16:creationId xmlns:a16="http://schemas.microsoft.com/office/drawing/2014/main" id="{317D057C-9F2B-4BCF-91EC-3E61D6B165A6}"/>
                </a:ext>
              </a:extLst>
            </p:cNvPr>
            <p:cNvCxnSpPr/>
            <p:nvPr/>
          </p:nvCxnSpPr>
          <p:spPr>
            <a:xfrm>
              <a:off x="11602277" y="2313830"/>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BEFF46A-BC4A-41A3-AD53-7716918B6760}"/>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035D231-EE8B-43AD-8708-ED8E9045EF6D}"/>
              </a:ext>
            </a:extLst>
          </p:cNvPr>
          <p:cNvGrpSpPr/>
          <p:nvPr/>
        </p:nvGrpSpPr>
        <p:grpSpPr>
          <a:xfrm>
            <a:off x="10647573" y="4707107"/>
            <a:ext cx="265176" cy="457201"/>
            <a:chOff x="11464322" y="2313830"/>
            <a:chExt cx="265176" cy="228398"/>
          </a:xfrm>
        </p:grpSpPr>
        <p:cxnSp>
          <p:nvCxnSpPr>
            <p:cNvPr id="79" name="Straight Connector 78">
              <a:extLst>
                <a:ext uri="{FF2B5EF4-FFF2-40B4-BE49-F238E27FC236}">
                  <a16:creationId xmlns:a16="http://schemas.microsoft.com/office/drawing/2014/main" id="{61F9AA56-89C8-41FB-A877-F668761D02D6}"/>
                </a:ext>
              </a:extLst>
            </p:cNvPr>
            <p:cNvCxnSpPr/>
            <p:nvPr/>
          </p:nvCxnSpPr>
          <p:spPr>
            <a:xfrm>
              <a:off x="11602277" y="2313830"/>
              <a:ext cx="0" cy="2283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9232623-5CC0-419E-86F1-DF1000D3E487}"/>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5A7E9C2D-F1A0-44CA-B3AD-F247FD548636}"/>
              </a:ext>
            </a:extLst>
          </p:cNvPr>
          <p:cNvGrpSpPr/>
          <p:nvPr/>
        </p:nvGrpSpPr>
        <p:grpSpPr>
          <a:xfrm>
            <a:off x="9716836" y="4924672"/>
            <a:ext cx="265176" cy="390819"/>
            <a:chOff x="11464322" y="2313830"/>
            <a:chExt cx="265176" cy="274320"/>
          </a:xfrm>
        </p:grpSpPr>
        <p:cxnSp>
          <p:nvCxnSpPr>
            <p:cNvPr id="75" name="Straight Connector 74">
              <a:extLst>
                <a:ext uri="{FF2B5EF4-FFF2-40B4-BE49-F238E27FC236}">
                  <a16:creationId xmlns:a16="http://schemas.microsoft.com/office/drawing/2014/main" id="{67D87C60-0656-411E-8A4E-5E3C801F725C}"/>
                </a:ext>
              </a:extLst>
            </p:cNvPr>
            <p:cNvCxnSpPr/>
            <p:nvPr/>
          </p:nvCxnSpPr>
          <p:spPr>
            <a:xfrm>
              <a:off x="11602277" y="2313830"/>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2D0365-E1F9-4AFF-8F89-7347C8AF0245}"/>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 name="Picture 2" descr="Vector of Italian flag.">
            <a:extLst>
              <a:ext uri="{FF2B5EF4-FFF2-40B4-BE49-F238E27FC236}">
                <a16:creationId xmlns:a16="http://schemas.microsoft.com/office/drawing/2014/main" id="{FF1701B6-D4F3-471D-B512-C5C5C1915B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0" y="-4"/>
            <a:ext cx="1683127" cy="800097"/>
          </a:xfrm>
          <a:prstGeom prst="rtTriangl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8D813D1-D1C0-4B50-9948-7DB65CAE0645}"/>
              </a:ext>
            </a:extLst>
          </p:cNvPr>
          <p:cNvSpPr>
            <a:spLocks noGrp="1"/>
          </p:cNvSpPr>
          <p:nvPr>
            <p:ph type="sldNum" sz="quarter" idx="12"/>
          </p:nvPr>
        </p:nvSpPr>
        <p:spPr/>
        <p:txBody>
          <a:bodyPr/>
          <a:lstStyle/>
          <a:p>
            <a:pPr lvl="0" algn="r" rtl="0"/>
            <a:fld id="{3C4F54F3-C349-4609-AFEE-01462D5C7942}" type="slidenum">
              <a:rPr/>
              <a:pPr lvl="0" algn="r" rtl="0"/>
              <a:t>35</a:t>
            </a:fld>
            <a:endParaRPr lang="pl" noProof="0" dirty="0"/>
          </a:p>
        </p:txBody>
      </p:sp>
      <p:sp>
        <p:nvSpPr>
          <p:cNvPr id="10" name="Text Placeholder 9">
            <a:extLst>
              <a:ext uri="{FF2B5EF4-FFF2-40B4-BE49-F238E27FC236}">
                <a16:creationId xmlns:a16="http://schemas.microsoft.com/office/drawing/2014/main" id="{71031F67-6E00-4E4B-91DB-03DDD535FDD6}"/>
              </a:ext>
            </a:extLst>
          </p:cNvPr>
          <p:cNvSpPr>
            <a:spLocks noGrp="1"/>
          </p:cNvSpPr>
          <p:nvPr>
            <p:ph type="body" sz="quarter" idx="13"/>
          </p:nvPr>
        </p:nvSpPr>
        <p:spPr>
          <a:xfrm>
            <a:off x="457199" y="5851602"/>
            <a:ext cx="11117023" cy="1005840"/>
          </a:xfrm>
        </p:spPr>
        <p:txBody>
          <a:bodyPr>
            <a:normAutofit/>
          </a:bodyPr>
          <a:lstStyle/>
          <a:p>
            <a:pPr algn="l" rtl="0">
              <a:spcBef>
                <a:spcPts val="100"/>
              </a:spcBef>
            </a:pPr>
            <a:r>
              <a:rPr lang="pl" b="0" i="0" u="none" baseline="0"/>
              <a:t>Uwaga: uznano, że profil bezpieczeństwa jest akceptowalny; nie zgłoszono ciężkich AE.</a:t>
            </a:r>
          </a:p>
          <a:p>
            <a:pPr algn="l" rtl="0"/>
            <a:r>
              <a:rPr lang="pl" b="0" i="0" u="none" baseline="0"/>
              <a:t>Pelaia C et al. </a:t>
            </a:r>
            <a:r>
              <a:rPr lang="pl" b="0" i="1" u="none" baseline="0"/>
              <a:t>Biomed Pharmacother. </a:t>
            </a:r>
            <a:r>
              <a:rPr lang="pl" b="0" i="0" u="none" baseline="0"/>
              <a:t>2020;129:110444.  </a:t>
            </a:r>
          </a:p>
        </p:txBody>
      </p:sp>
      <p:sp>
        <p:nvSpPr>
          <p:cNvPr id="66" name="Rectangle 65">
            <a:extLst>
              <a:ext uri="{FF2B5EF4-FFF2-40B4-BE49-F238E27FC236}">
                <a16:creationId xmlns:a16="http://schemas.microsoft.com/office/drawing/2014/main" id="{22879E38-BE26-4BAE-A35C-40D08F2B38BA}"/>
              </a:ext>
            </a:extLst>
          </p:cNvPr>
          <p:cNvSpPr/>
          <p:nvPr/>
        </p:nvSpPr>
        <p:spPr>
          <a:xfrm>
            <a:off x="854922" y="1158562"/>
            <a:ext cx="9895696" cy="535531"/>
          </a:xfrm>
          <a:prstGeom prst="rect">
            <a:avLst/>
          </a:prstGeom>
        </p:spPr>
        <p:txBody>
          <a:bodyPr wrap="square">
            <a:spAutoFit/>
          </a:bodyPr>
          <a:lstStyle/>
          <a:p>
            <a:pPr algn="ctr" rtl="0">
              <a:lnSpc>
                <a:spcPct val="90000"/>
              </a:lnSpc>
            </a:pPr>
            <a:r>
              <a:rPr lang="pl" sz="1600" b="1" i="0" u="none" baseline="0" dirty="0">
                <a:solidFill>
                  <a:schemeClr val="accent2"/>
                </a:solidFill>
              </a:rPr>
              <a:t>Po 24 tygodniach</a:t>
            </a:r>
            <a:r>
              <a:rPr lang="pl" sz="1600" b="1" i="0" u="none" baseline="0" dirty="0"/>
              <a:t> </a:t>
            </a:r>
            <a:r>
              <a:rPr lang="pl" sz="1600" b="1" i="0" u="none" baseline="0" dirty="0">
                <a:solidFill>
                  <a:srgbClr val="AE2573"/>
                </a:solidFill>
              </a:rPr>
              <a:t>stwierdzono brak zaostrzeń i eliminację dawek OCS (p&lt;0,0001) </a:t>
            </a:r>
          </a:p>
          <a:p>
            <a:pPr algn="ctr" rtl="0">
              <a:lnSpc>
                <a:spcPct val="90000"/>
              </a:lnSpc>
            </a:pPr>
            <a:r>
              <a:rPr lang="pl" sz="1600" b="1" i="0" u="none" baseline="0" dirty="0">
                <a:solidFill>
                  <a:schemeClr val="accent2"/>
                </a:solidFill>
              </a:rPr>
              <a:t>Inne wyniki kliniczne uległy znacznej poprawie już po 4 tygodniach leczenia benralizumabem</a:t>
            </a:r>
            <a:endParaRPr lang="pl" sz="1600" b="1" dirty="0">
              <a:solidFill>
                <a:srgbClr val="AE2573"/>
              </a:solidFill>
            </a:endParaRPr>
          </a:p>
        </p:txBody>
      </p:sp>
      <p:pic>
        <p:nvPicPr>
          <p:cNvPr id="83" name="Picture 82" descr="A picture containing lamp, knife, light&#10;&#10;Description automatically generated">
            <a:extLst>
              <a:ext uri="{FF2B5EF4-FFF2-40B4-BE49-F238E27FC236}">
                <a16:creationId xmlns:a16="http://schemas.microsoft.com/office/drawing/2014/main" id="{2F78B47D-A7BA-4B24-B3B5-D062EB65A4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683127" cy="1100048"/>
          </a:xfrm>
          <a:prstGeom prst="rect">
            <a:avLst/>
          </a:prstGeom>
        </p:spPr>
      </p:pic>
      <p:sp>
        <p:nvSpPr>
          <p:cNvPr id="2" name="Title 1">
            <a:extLst>
              <a:ext uri="{FF2B5EF4-FFF2-40B4-BE49-F238E27FC236}">
                <a16:creationId xmlns:a16="http://schemas.microsoft.com/office/drawing/2014/main" id="{C002CD5D-C897-40B3-B4B2-65C6C4AFA72F}"/>
              </a:ext>
            </a:extLst>
          </p:cNvPr>
          <p:cNvSpPr>
            <a:spLocks noGrp="1"/>
          </p:cNvSpPr>
          <p:nvPr>
            <p:ph type="title"/>
          </p:nvPr>
        </p:nvSpPr>
        <p:spPr>
          <a:xfrm>
            <a:off x="1132114" y="266702"/>
            <a:ext cx="10602685" cy="800099"/>
          </a:xfrm>
        </p:spPr>
        <p:txBody>
          <a:bodyPr>
            <a:normAutofit fontScale="90000"/>
          </a:bodyPr>
          <a:lstStyle/>
          <a:p>
            <a:pPr algn="l" rtl="0"/>
            <a:r>
              <a:rPr lang="pl" b="1" i="0" u="none" baseline="0" dirty="0"/>
              <a:t>Skuteczność benralizumabu po 24 tygodniach </a:t>
            </a:r>
            <a:br>
              <a:rPr lang="pl" dirty="0"/>
            </a:br>
            <a:r>
              <a:rPr lang="pl" b="1" i="0" u="none" baseline="0" dirty="0"/>
              <a:t>pod względem wyników leczenia </a:t>
            </a:r>
          </a:p>
        </p:txBody>
      </p:sp>
      <p:sp>
        <p:nvSpPr>
          <p:cNvPr id="91" name="TextBox 90">
            <a:extLst>
              <a:ext uri="{FF2B5EF4-FFF2-40B4-BE49-F238E27FC236}">
                <a16:creationId xmlns:a16="http://schemas.microsoft.com/office/drawing/2014/main" id="{5B584EF6-8218-4156-BF8D-070E15C78DEA}"/>
              </a:ext>
            </a:extLst>
          </p:cNvPr>
          <p:cNvSpPr txBox="1"/>
          <p:nvPr/>
        </p:nvSpPr>
        <p:spPr>
          <a:xfrm>
            <a:off x="10799463" y="1106532"/>
            <a:ext cx="1390650" cy="365760"/>
          </a:xfrm>
          <a:prstGeom prst="rect">
            <a:avLst/>
          </a:prstGeom>
          <a:solidFill>
            <a:schemeClr val="bg1">
              <a:lumMod val="95000"/>
            </a:schemeClr>
          </a:solidFill>
        </p:spPr>
        <p:txBody>
          <a:bodyPr wrap="square" t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Wyniki leczenia</a:t>
            </a:r>
            <a:r>
              <a:rPr lang="pl" sz="1200" b="1" i="0" u="none" baseline="0">
                <a:solidFill>
                  <a:srgbClr val="7F134C"/>
                </a:solidFill>
              </a:rPr>
              <a:t> </a:t>
            </a:r>
            <a:r>
              <a:rPr kumimoji="0" lang="pl" sz="1200" b="1" i="0" u="none" strike="noStrike" kern="1200" cap="none" spc="0" normalizeH="0" baseline="0">
                <a:ln>
                  <a:noFill/>
                </a:ln>
                <a:solidFill>
                  <a:srgbClr val="7F134C"/>
                </a:solidFill>
                <a:effectLst/>
                <a:uLnTx/>
                <a:uFillTx/>
                <a:latin typeface="Arial" panose="020B0604020202020204"/>
                <a:ea typeface="+mn-ea"/>
                <a:cs typeface="+mn-cs"/>
              </a:rPr>
              <a:t>astmy</a:t>
            </a:r>
          </a:p>
        </p:txBody>
      </p:sp>
      <p:pic>
        <p:nvPicPr>
          <p:cNvPr id="92" name="Picture 91" descr="home_icon.png">
            <a:hlinkClick r:id="rId7" action="ppaction://hlinksldjump"/>
            <a:extLst>
              <a:ext uri="{FF2B5EF4-FFF2-40B4-BE49-F238E27FC236}">
                <a16:creationId xmlns:a16="http://schemas.microsoft.com/office/drawing/2014/main" id="{91A26004-6F50-4DB8-A7B2-A9D1A695C058}"/>
              </a:ext>
            </a:extLst>
          </p:cNvPr>
          <p:cNvPicPr>
            <a:picLocks noChangeAspect="1"/>
          </p:cNvPicPr>
          <p:nvPr/>
        </p:nvPicPr>
        <p:blipFill>
          <a:blip r:embed="rId8"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103" name="TextBox 102">
            <a:extLst>
              <a:ext uri="{FF2B5EF4-FFF2-40B4-BE49-F238E27FC236}">
                <a16:creationId xmlns:a16="http://schemas.microsoft.com/office/drawing/2014/main" id="{3CC91C41-7F65-49AB-B036-56225AE1D59B}"/>
              </a:ext>
            </a:extLst>
          </p:cNvPr>
          <p:cNvSpPr txBox="1"/>
          <p:nvPr/>
        </p:nvSpPr>
        <p:spPr>
          <a:xfrm>
            <a:off x="4179047" y="4102814"/>
            <a:ext cx="3612945" cy="253916"/>
          </a:xfrm>
          <a:prstGeom prst="rect">
            <a:avLst/>
          </a:prstGeom>
          <a:noFill/>
        </p:spPr>
        <p:txBody>
          <a:bodyPr wrap="square" rtlCol="0">
            <a:spAutoFit/>
          </a:bodyPr>
          <a:lstStyle/>
          <a:p>
            <a:pPr algn="ctr" rtl="0"/>
            <a:r>
              <a:rPr lang="pl" sz="1050" b="1" i="0" u="none" baseline="0" dirty="0"/>
              <a:t>Zmniejszenie hiperinflacji płuc do tygodnia 4, p&lt;0,05</a:t>
            </a:r>
          </a:p>
        </p:txBody>
      </p:sp>
      <p:sp>
        <p:nvSpPr>
          <p:cNvPr id="20" name="Rectangle 19">
            <a:extLst>
              <a:ext uri="{FF2B5EF4-FFF2-40B4-BE49-F238E27FC236}">
                <a16:creationId xmlns:a16="http://schemas.microsoft.com/office/drawing/2014/main" id="{C2F25805-9CDA-493E-83DF-FC5971B029C1}"/>
              </a:ext>
            </a:extLst>
          </p:cNvPr>
          <p:cNvSpPr/>
          <p:nvPr/>
        </p:nvSpPr>
        <p:spPr>
          <a:xfrm>
            <a:off x="6282814" y="4532068"/>
            <a:ext cx="577402" cy="246221"/>
          </a:xfrm>
          <a:prstGeom prst="rect">
            <a:avLst/>
          </a:prstGeom>
        </p:spPr>
        <p:txBody>
          <a:bodyPr wrap="none">
            <a:spAutoFit/>
          </a:bodyPr>
          <a:lstStyle/>
          <a:p>
            <a:pPr algn="l" rtl="0"/>
            <a:r>
              <a:rPr lang="pl" sz="1000" b="0" i="0" u="none" baseline="0">
                <a:solidFill>
                  <a:srgbClr val="AE2573"/>
                </a:solidFill>
              </a:rPr>
              <a:t>p&lt;0,01</a:t>
            </a:r>
            <a:endParaRPr lang="pl" sz="1000" dirty="0"/>
          </a:p>
        </p:txBody>
      </p:sp>
      <p:sp>
        <p:nvSpPr>
          <p:cNvPr id="104" name="TextBox 103">
            <a:extLst>
              <a:ext uri="{FF2B5EF4-FFF2-40B4-BE49-F238E27FC236}">
                <a16:creationId xmlns:a16="http://schemas.microsoft.com/office/drawing/2014/main" id="{2E7ED8A1-41E8-4E2B-9B2C-A612C7B62CCF}"/>
              </a:ext>
            </a:extLst>
          </p:cNvPr>
          <p:cNvSpPr txBox="1"/>
          <p:nvPr/>
        </p:nvSpPr>
        <p:spPr>
          <a:xfrm>
            <a:off x="7944196" y="4102814"/>
            <a:ext cx="3808298" cy="415498"/>
          </a:xfrm>
          <a:prstGeom prst="rect">
            <a:avLst/>
          </a:prstGeom>
          <a:noFill/>
        </p:spPr>
        <p:txBody>
          <a:bodyPr wrap="square" rtlCol="0">
            <a:spAutoFit/>
          </a:bodyPr>
          <a:lstStyle/>
          <a:p>
            <a:pPr algn="ctr" rtl="0"/>
            <a:r>
              <a:rPr lang="pl" sz="1050" b="1" i="0" u="none" baseline="0"/>
              <a:t>Poprawa pod względem obturacji dróg oddechowych do tygodnia 4, p&lt;0,05</a:t>
            </a:r>
          </a:p>
        </p:txBody>
      </p:sp>
      <p:sp>
        <p:nvSpPr>
          <p:cNvPr id="105" name="Rectangle 104">
            <a:extLst>
              <a:ext uri="{FF2B5EF4-FFF2-40B4-BE49-F238E27FC236}">
                <a16:creationId xmlns:a16="http://schemas.microsoft.com/office/drawing/2014/main" id="{33FF8CAF-D368-4C13-992E-95E57E0CF9CB}"/>
              </a:ext>
            </a:extLst>
          </p:cNvPr>
          <p:cNvSpPr/>
          <p:nvPr/>
        </p:nvSpPr>
        <p:spPr>
          <a:xfrm>
            <a:off x="9992611" y="4412988"/>
            <a:ext cx="718466" cy="246221"/>
          </a:xfrm>
          <a:prstGeom prst="rect">
            <a:avLst/>
          </a:prstGeom>
        </p:spPr>
        <p:txBody>
          <a:bodyPr wrap="none">
            <a:spAutoFit/>
          </a:bodyPr>
          <a:lstStyle/>
          <a:p>
            <a:pPr algn="l" rtl="0"/>
            <a:r>
              <a:rPr lang="pl" sz="1000" b="0" i="0" u="none" baseline="0">
                <a:solidFill>
                  <a:srgbClr val="AE2573"/>
                </a:solidFill>
              </a:rPr>
              <a:t>p&lt;0,0001</a:t>
            </a:r>
            <a:endParaRPr lang="pl" sz="1000" dirty="0"/>
          </a:p>
        </p:txBody>
      </p:sp>
      <p:sp>
        <p:nvSpPr>
          <p:cNvPr id="106" name="TextBox 105">
            <a:extLst>
              <a:ext uri="{FF2B5EF4-FFF2-40B4-BE49-F238E27FC236}">
                <a16:creationId xmlns:a16="http://schemas.microsoft.com/office/drawing/2014/main" id="{EA9200BA-DAAD-4BBB-A071-A988B447EE8D}"/>
              </a:ext>
            </a:extLst>
          </p:cNvPr>
          <p:cNvSpPr txBox="1"/>
          <p:nvPr/>
        </p:nvSpPr>
        <p:spPr>
          <a:xfrm>
            <a:off x="4045094" y="1673708"/>
            <a:ext cx="2943492" cy="261610"/>
          </a:xfrm>
          <a:prstGeom prst="rect">
            <a:avLst/>
          </a:prstGeom>
          <a:noFill/>
        </p:spPr>
        <p:txBody>
          <a:bodyPr wrap="square" rtlCol="0">
            <a:spAutoFit/>
          </a:bodyPr>
          <a:lstStyle/>
          <a:p>
            <a:pPr algn="ctr" rtl="0"/>
            <a:r>
              <a:rPr lang="pl" sz="1100" b="1" i="0" u="none" baseline="0"/>
              <a:t>Poprawa pod względem FEV</a:t>
            </a:r>
            <a:r>
              <a:rPr lang="pl" sz="1100" b="1" i="0" u="none" baseline="-25000"/>
              <a:t>1</a:t>
            </a:r>
            <a:r>
              <a:rPr lang="pl" sz="1100" b="1" i="0" u="none" baseline="0"/>
              <a:t> do tygodnia 4, p&lt;0,05</a:t>
            </a:r>
          </a:p>
        </p:txBody>
      </p:sp>
      <p:sp>
        <p:nvSpPr>
          <p:cNvPr id="107" name="TextBox 106">
            <a:extLst>
              <a:ext uri="{FF2B5EF4-FFF2-40B4-BE49-F238E27FC236}">
                <a16:creationId xmlns:a16="http://schemas.microsoft.com/office/drawing/2014/main" id="{E7B377C6-1D02-4C31-A4C7-40149F9E9F68}"/>
              </a:ext>
            </a:extLst>
          </p:cNvPr>
          <p:cNvSpPr txBox="1"/>
          <p:nvPr/>
        </p:nvSpPr>
        <p:spPr>
          <a:xfrm>
            <a:off x="7757193" y="1620617"/>
            <a:ext cx="3509490" cy="415498"/>
          </a:xfrm>
          <a:prstGeom prst="rect">
            <a:avLst/>
          </a:prstGeom>
          <a:noFill/>
        </p:spPr>
        <p:txBody>
          <a:bodyPr wrap="square" rtlCol="0">
            <a:spAutoFit/>
          </a:bodyPr>
          <a:lstStyle/>
          <a:p>
            <a:pPr algn="ctr" rtl="0"/>
            <a:r>
              <a:rPr lang="pl" sz="1050" b="1" i="0" u="none" baseline="0" dirty="0"/>
              <a:t>Poprawa pod względem oceny punktowej ACT do tygodnia 4, p&lt;0,0001</a:t>
            </a:r>
          </a:p>
        </p:txBody>
      </p:sp>
      <p:grpSp>
        <p:nvGrpSpPr>
          <p:cNvPr id="27" name="Group 26">
            <a:extLst>
              <a:ext uri="{FF2B5EF4-FFF2-40B4-BE49-F238E27FC236}">
                <a16:creationId xmlns:a16="http://schemas.microsoft.com/office/drawing/2014/main" id="{41C8221E-95B0-4F16-8461-2737273797EA}"/>
              </a:ext>
            </a:extLst>
          </p:cNvPr>
          <p:cNvGrpSpPr/>
          <p:nvPr/>
        </p:nvGrpSpPr>
        <p:grpSpPr>
          <a:xfrm>
            <a:off x="7814594" y="1516266"/>
            <a:ext cx="3511445" cy="2524189"/>
            <a:chOff x="9688968" y="1694045"/>
            <a:chExt cx="5933152" cy="3025130"/>
          </a:xfrm>
        </p:grpSpPr>
        <p:graphicFrame>
          <p:nvGraphicFramePr>
            <p:cNvPr id="28" name="Chart 27">
              <a:extLst>
                <a:ext uri="{FF2B5EF4-FFF2-40B4-BE49-F238E27FC236}">
                  <a16:creationId xmlns:a16="http://schemas.microsoft.com/office/drawing/2014/main" id="{513E437E-1799-4817-9DF1-1152EEB5C0E0}"/>
                </a:ext>
              </a:extLst>
            </p:cNvPr>
            <p:cNvGraphicFramePr/>
            <p:nvPr>
              <p:extLst>
                <p:ext uri="{D42A27DB-BD31-4B8C-83A1-F6EECF244321}">
                  <p14:modId xmlns:p14="http://schemas.microsoft.com/office/powerpoint/2010/main" val="4085570119"/>
                </p:ext>
              </p:extLst>
            </p:nvPr>
          </p:nvGraphicFramePr>
          <p:xfrm>
            <a:off x="10326942" y="1694045"/>
            <a:ext cx="5295178" cy="3025130"/>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Box 27">
              <a:extLst>
                <a:ext uri="{FF2B5EF4-FFF2-40B4-BE49-F238E27FC236}">
                  <a16:creationId xmlns:a16="http://schemas.microsoft.com/office/drawing/2014/main" id="{6D494C3D-831D-4315-AD3F-EC9F2C40E74F}"/>
                </a:ext>
              </a:extLst>
            </p:cNvPr>
            <p:cNvSpPr txBox="1"/>
            <p:nvPr/>
          </p:nvSpPr>
          <p:spPr>
            <a:xfrm>
              <a:off x="9688968" y="2372824"/>
              <a:ext cx="598044" cy="2050470"/>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Ocena punktowa ACT</a:t>
              </a:r>
            </a:p>
          </p:txBody>
        </p:sp>
      </p:grpSp>
      <p:grpSp>
        <p:nvGrpSpPr>
          <p:cNvPr id="6" name="Group 5">
            <a:extLst>
              <a:ext uri="{FF2B5EF4-FFF2-40B4-BE49-F238E27FC236}">
                <a16:creationId xmlns:a16="http://schemas.microsoft.com/office/drawing/2014/main" id="{C3D386AC-DA72-4324-A12D-CDC908F6928C}"/>
              </a:ext>
            </a:extLst>
          </p:cNvPr>
          <p:cNvGrpSpPr/>
          <p:nvPr/>
        </p:nvGrpSpPr>
        <p:grpSpPr>
          <a:xfrm>
            <a:off x="10709215" y="2090731"/>
            <a:ext cx="265176" cy="182880"/>
            <a:chOff x="11464322" y="2313830"/>
            <a:chExt cx="265176" cy="182880"/>
          </a:xfrm>
        </p:grpSpPr>
        <p:cxnSp>
          <p:nvCxnSpPr>
            <p:cNvPr id="5" name="Straight Connector 4">
              <a:extLst>
                <a:ext uri="{FF2B5EF4-FFF2-40B4-BE49-F238E27FC236}">
                  <a16:creationId xmlns:a16="http://schemas.microsoft.com/office/drawing/2014/main" id="{DD539C3B-5647-4056-8242-D4D68478F69A}"/>
                </a:ext>
              </a:extLst>
            </p:cNvPr>
            <p:cNvCxnSpPr/>
            <p:nvPr/>
          </p:nvCxnSpPr>
          <p:spPr>
            <a:xfrm>
              <a:off x="11602277" y="2313830"/>
              <a:ext cx="0"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D4B14F-B6A7-495A-AA71-00C129B607A8}"/>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0825FD7-58F4-45AB-93CC-AB696135E295}"/>
              </a:ext>
            </a:extLst>
          </p:cNvPr>
          <p:cNvGrpSpPr/>
          <p:nvPr/>
        </p:nvGrpSpPr>
        <p:grpSpPr>
          <a:xfrm>
            <a:off x="9753727" y="2163833"/>
            <a:ext cx="265176" cy="274320"/>
            <a:chOff x="11464322" y="2313830"/>
            <a:chExt cx="265176" cy="274320"/>
          </a:xfrm>
        </p:grpSpPr>
        <p:cxnSp>
          <p:nvCxnSpPr>
            <p:cNvPr id="36" name="Straight Connector 35">
              <a:extLst>
                <a:ext uri="{FF2B5EF4-FFF2-40B4-BE49-F238E27FC236}">
                  <a16:creationId xmlns:a16="http://schemas.microsoft.com/office/drawing/2014/main" id="{1E34CD78-DC4A-48AE-A2F5-EAF753DEB22C}"/>
                </a:ext>
              </a:extLst>
            </p:cNvPr>
            <p:cNvCxnSpPr/>
            <p:nvPr/>
          </p:nvCxnSpPr>
          <p:spPr>
            <a:xfrm>
              <a:off x="11602277" y="2313830"/>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A1E5E2-494B-492B-B14C-DE1A569DD770}"/>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8E5874A-AE92-487E-8FAD-A91542F2EC13}"/>
              </a:ext>
            </a:extLst>
          </p:cNvPr>
          <p:cNvGrpSpPr/>
          <p:nvPr/>
        </p:nvGrpSpPr>
        <p:grpSpPr>
          <a:xfrm>
            <a:off x="8803778" y="2725777"/>
            <a:ext cx="265176" cy="237744"/>
            <a:chOff x="11464322" y="2313830"/>
            <a:chExt cx="265176" cy="182880"/>
          </a:xfrm>
        </p:grpSpPr>
        <p:cxnSp>
          <p:nvCxnSpPr>
            <p:cNvPr id="39" name="Straight Connector 38">
              <a:extLst>
                <a:ext uri="{FF2B5EF4-FFF2-40B4-BE49-F238E27FC236}">
                  <a16:creationId xmlns:a16="http://schemas.microsoft.com/office/drawing/2014/main" id="{E4A0EB58-3ECD-4093-AEDF-0FBCFD420497}"/>
                </a:ext>
              </a:extLst>
            </p:cNvPr>
            <p:cNvCxnSpPr/>
            <p:nvPr/>
          </p:nvCxnSpPr>
          <p:spPr>
            <a:xfrm>
              <a:off x="11602277" y="2313830"/>
              <a:ext cx="0"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88126D3-987F-47A5-ACA1-6F86A5664031}"/>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4A2DA85-5D90-4D4B-8217-7FAF35C65F10}"/>
              </a:ext>
            </a:extLst>
          </p:cNvPr>
          <p:cNvGrpSpPr/>
          <p:nvPr/>
        </p:nvGrpSpPr>
        <p:grpSpPr>
          <a:xfrm>
            <a:off x="3720307" y="1512301"/>
            <a:ext cx="3472088" cy="2524189"/>
            <a:chOff x="9755468" y="1694045"/>
            <a:chExt cx="5866652" cy="3025130"/>
          </a:xfrm>
        </p:grpSpPr>
        <p:graphicFrame>
          <p:nvGraphicFramePr>
            <p:cNvPr id="42" name="Chart 41">
              <a:extLst>
                <a:ext uri="{FF2B5EF4-FFF2-40B4-BE49-F238E27FC236}">
                  <a16:creationId xmlns:a16="http://schemas.microsoft.com/office/drawing/2014/main" id="{7F5FC0A6-915F-4505-B6A4-8B106E547E41}"/>
                </a:ext>
              </a:extLst>
            </p:cNvPr>
            <p:cNvGraphicFramePr/>
            <p:nvPr>
              <p:extLst>
                <p:ext uri="{D42A27DB-BD31-4B8C-83A1-F6EECF244321}">
                  <p14:modId xmlns:p14="http://schemas.microsoft.com/office/powerpoint/2010/main" val="301360353"/>
                </p:ext>
              </p:extLst>
            </p:nvPr>
          </p:nvGraphicFramePr>
          <p:xfrm>
            <a:off x="10326942" y="1694045"/>
            <a:ext cx="5295178" cy="3025130"/>
          </p:xfrm>
          <a:graphic>
            <a:graphicData uri="http://schemas.openxmlformats.org/drawingml/2006/chart">
              <c:chart xmlns:c="http://schemas.openxmlformats.org/drawingml/2006/chart" xmlns:r="http://schemas.openxmlformats.org/officeDocument/2006/relationships" r:id="rId10"/>
            </a:graphicData>
          </a:graphic>
        </p:graphicFrame>
        <p:sp>
          <p:nvSpPr>
            <p:cNvPr id="43" name="TextBox 27">
              <a:extLst>
                <a:ext uri="{FF2B5EF4-FFF2-40B4-BE49-F238E27FC236}">
                  <a16:creationId xmlns:a16="http://schemas.microsoft.com/office/drawing/2014/main" id="{2AB20950-D978-475E-B690-B7DA08B70E36}"/>
                </a:ext>
              </a:extLst>
            </p:cNvPr>
            <p:cNvSpPr txBox="1"/>
            <p:nvPr/>
          </p:nvSpPr>
          <p:spPr>
            <a:xfrm>
              <a:off x="9755468" y="2335014"/>
              <a:ext cx="598044" cy="2207735"/>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FEV</a:t>
              </a:r>
              <a:r>
                <a:rPr lang="pl" sz="1100" b="1" i="0" u="none" baseline="-25000"/>
                <a:t>1</a:t>
              </a:r>
              <a:r>
                <a:rPr lang="pl" sz="1100" b="1" i="0" u="none" baseline="0"/>
                <a:t>, L </a:t>
              </a:r>
            </a:p>
          </p:txBody>
        </p:sp>
      </p:grpSp>
      <p:grpSp>
        <p:nvGrpSpPr>
          <p:cNvPr id="44" name="Group 43">
            <a:extLst>
              <a:ext uri="{FF2B5EF4-FFF2-40B4-BE49-F238E27FC236}">
                <a16:creationId xmlns:a16="http://schemas.microsoft.com/office/drawing/2014/main" id="{EC9A67CB-5E91-4941-9793-C1C02283334B}"/>
              </a:ext>
            </a:extLst>
          </p:cNvPr>
          <p:cNvGrpSpPr/>
          <p:nvPr/>
        </p:nvGrpSpPr>
        <p:grpSpPr>
          <a:xfrm>
            <a:off x="6588831" y="2309922"/>
            <a:ext cx="265176" cy="320040"/>
            <a:chOff x="11464322" y="2313830"/>
            <a:chExt cx="265176" cy="213360"/>
          </a:xfrm>
        </p:grpSpPr>
        <p:cxnSp>
          <p:nvCxnSpPr>
            <p:cNvPr id="45" name="Straight Connector 44">
              <a:extLst>
                <a:ext uri="{FF2B5EF4-FFF2-40B4-BE49-F238E27FC236}">
                  <a16:creationId xmlns:a16="http://schemas.microsoft.com/office/drawing/2014/main" id="{CEACF781-08E7-44C0-A6BE-ACE355124E8C}"/>
                </a:ext>
              </a:extLst>
            </p:cNvPr>
            <p:cNvCxnSpPr/>
            <p:nvPr/>
          </p:nvCxnSpPr>
          <p:spPr>
            <a:xfrm>
              <a:off x="11602277" y="2313830"/>
              <a:ext cx="0" cy="213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0EDE83-6346-43D2-816E-FD1ED18CF133}"/>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F52D26E-B331-46E5-B604-EA2C86CA1CD1}"/>
              </a:ext>
            </a:extLst>
          </p:cNvPr>
          <p:cNvGrpSpPr/>
          <p:nvPr/>
        </p:nvGrpSpPr>
        <p:grpSpPr>
          <a:xfrm>
            <a:off x="5583733" y="2442952"/>
            <a:ext cx="265176" cy="320040"/>
            <a:chOff x="11464322" y="2313830"/>
            <a:chExt cx="265176" cy="320040"/>
          </a:xfrm>
        </p:grpSpPr>
        <p:cxnSp>
          <p:nvCxnSpPr>
            <p:cNvPr id="48" name="Straight Connector 47">
              <a:extLst>
                <a:ext uri="{FF2B5EF4-FFF2-40B4-BE49-F238E27FC236}">
                  <a16:creationId xmlns:a16="http://schemas.microsoft.com/office/drawing/2014/main" id="{936D5E13-E29B-4CB9-8573-18218A9C6B79}"/>
                </a:ext>
              </a:extLst>
            </p:cNvPr>
            <p:cNvCxnSpPr/>
            <p:nvPr/>
          </p:nvCxnSpPr>
          <p:spPr>
            <a:xfrm>
              <a:off x="11602277"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70E9BC-6D38-4259-9411-D2A3BF3C5A4E}"/>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CF0C15F9-2DA1-43ED-B3C0-A567711E32B3}"/>
              </a:ext>
            </a:extLst>
          </p:cNvPr>
          <p:cNvGrpSpPr/>
          <p:nvPr/>
        </p:nvGrpSpPr>
        <p:grpSpPr>
          <a:xfrm>
            <a:off x="4624695" y="2725777"/>
            <a:ext cx="265176" cy="305802"/>
            <a:chOff x="11464322" y="2313830"/>
            <a:chExt cx="265176" cy="182880"/>
          </a:xfrm>
        </p:grpSpPr>
        <p:cxnSp>
          <p:nvCxnSpPr>
            <p:cNvPr id="51" name="Straight Connector 50">
              <a:extLst>
                <a:ext uri="{FF2B5EF4-FFF2-40B4-BE49-F238E27FC236}">
                  <a16:creationId xmlns:a16="http://schemas.microsoft.com/office/drawing/2014/main" id="{7AD63D0D-2788-418A-BE90-88D10E93A67B}"/>
                </a:ext>
              </a:extLst>
            </p:cNvPr>
            <p:cNvCxnSpPr/>
            <p:nvPr/>
          </p:nvCxnSpPr>
          <p:spPr>
            <a:xfrm>
              <a:off x="11602277" y="2313830"/>
              <a:ext cx="0"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B5B6CC0-1889-4988-A563-7D679FF9AB7F}"/>
                </a:ext>
              </a:extLst>
            </p:cNvPr>
            <p:cNvCxnSpPr>
              <a:cxnSpLocks/>
            </p:cNvCxnSpPr>
            <p:nvPr/>
          </p:nvCxnSpPr>
          <p:spPr>
            <a:xfrm rot="5400000">
              <a:off x="11596910" y="218124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2DF3AA1C-02BF-4446-92FC-7619BBDAB04A}"/>
              </a:ext>
            </a:extLst>
          </p:cNvPr>
          <p:cNvSpPr/>
          <p:nvPr/>
        </p:nvSpPr>
        <p:spPr>
          <a:xfrm>
            <a:off x="6002150" y="1983850"/>
            <a:ext cx="718466" cy="246221"/>
          </a:xfrm>
          <a:prstGeom prst="rect">
            <a:avLst/>
          </a:prstGeom>
        </p:spPr>
        <p:txBody>
          <a:bodyPr wrap="none">
            <a:spAutoFit/>
          </a:bodyPr>
          <a:lstStyle/>
          <a:p>
            <a:pPr algn="l" rtl="0"/>
            <a:r>
              <a:rPr lang="pl" sz="1000" b="0" i="0" u="none" baseline="0">
                <a:solidFill>
                  <a:srgbClr val="AE2573"/>
                </a:solidFill>
              </a:rPr>
              <a:t>p&lt;0,0001</a:t>
            </a:r>
            <a:endParaRPr lang="pl" sz="1000" dirty="0"/>
          </a:p>
        </p:txBody>
      </p:sp>
      <p:grpSp>
        <p:nvGrpSpPr>
          <p:cNvPr id="54" name="Group 53">
            <a:extLst>
              <a:ext uri="{FF2B5EF4-FFF2-40B4-BE49-F238E27FC236}">
                <a16:creationId xmlns:a16="http://schemas.microsoft.com/office/drawing/2014/main" id="{FE13B1C5-B1E2-475B-8E0C-B65D805EA555}"/>
              </a:ext>
            </a:extLst>
          </p:cNvPr>
          <p:cNvGrpSpPr/>
          <p:nvPr/>
        </p:nvGrpSpPr>
        <p:grpSpPr>
          <a:xfrm>
            <a:off x="4764501" y="2196156"/>
            <a:ext cx="1922422" cy="49832"/>
            <a:chOff x="9712259" y="2624318"/>
            <a:chExt cx="961211" cy="49832"/>
          </a:xfrm>
        </p:grpSpPr>
        <p:cxnSp>
          <p:nvCxnSpPr>
            <p:cNvPr id="55" name="Straight Connector 54">
              <a:extLst>
                <a:ext uri="{FF2B5EF4-FFF2-40B4-BE49-F238E27FC236}">
                  <a16:creationId xmlns:a16="http://schemas.microsoft.com/office/drawing/2014/main" id="{29CBBCD6-2069-4719-84FF-B74C95232082}"/>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B448DA1-96C2-4DFA-8F27-5502D497A247}"/>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E9FE110-A88A-4419-B558-60063E982241}"/>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066112B4-F36A-46AF-AA13-7A489CD1D2B7}"/>
              </a:ext>
            </a:extLst>
          </p:cNvPr>
          <p:cNvGrpSpPr/>
          <p:nvPr/>
        </p:nvGrpSpPr>
        <p:grpSpPr>
          <a:xfrm>
            <a:off x="8852306" y="2024512"/>
            <a:ext cx="1922422" cy="49832"/>
            <a:chOff x="9712259" y="2624318"/>
            <a:chExt cx="961211" cy="49832"/>
          </a:xfrm>
        </p:grpSpPr>
        <p:cxnSp>
          <p:nvCxnSpPr>
            <p:cNvPr id="59" name="Straight Connector 58">
              <a:extLst>
                <a:ext uri="{FF2B5EF4-FFF2-40B4-BE49-F238E27FC236}">
                  <a16:creationId xmlns:a16="http://schemas.microsoft.com/office/drawing/2014/main" id="{E18A2EC0-4B4B-4FBC-AA85-BB509CCC4E51}"/>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A6DDB01-250F-4991-9D6E-6643BD09E03B}"/>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A42A58-2EC5-4DA7-9D5E-7E6A62C2E822}"/>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5B37DA7B-6CE2-491B-969A-9DDFCA818F4B}"/>
              </a:ext>
            </a:extLst>
          </p:cNvPr>
          <p:cNvSpPr/>
          <p:nvPr/>
        </p:nvSpPr>
        <p:spPr>
          <a:xfrm>
            <a:off x="10101798" y="1849567"/>
            <a:ext cx="718466" cy="246221"/>
          </a:xfrm>
          <a:prstGeom prst="rect">
            <a:avLst/>
          </a:prstGeom>
        </p:spPr>
        <p:txBody>
          <a:bodyPr wrap="none">
            <a:spAutoFit/>
          </a:bodyPr>
          <a:lstStyle/>
          <a:p>
            <a:pPr algn="l" rtl="0"/>
            <a:r>
              <a:rPr lang="pl" sz="1000" b="0" i="0" u="none" baseline="0">
                <a:solidFill>
                  <a:srgbClr val="AE2573"/>
                </a:solidFill>
              </a:rPr>
              <a:t>p&lt;0,0001</a:t>
            </a:r>
            <a:endParaRPr lang="pl" sz="1000" dirty="0"/>
          </a:p>
        </p:txBody>
      </p:sp>
      <p:grpSp>
        <p:nvGrpSpPr>
          <p:cNvPr id="63" name="Group 62">
            <a:extLst>
              <a:ext uri="{FF2B5EF4-FFF2-40B4-BE49-F238E27FC236}">
                <a16:creationId xmlns:a16="http://schemas.microsoft.com/office/drawing/2014/main" id="{BDD307D5-6AC5-4B4A-87AE-D16B26517B73}"/>
              </a:ext>
            </a:extLst>
          </p:cNvPr>
          <p:cNvGrpSpPr/>
          <p:nvPr/>
        </p:nvGrpSpPr>
        <p:grpSpPr>
          <a:xfrm>
            <a:off x="7817525" y="3914590"/>
            <a:ext cx="3438277" cy="2524189"/>
            <a:chOff x="9812597" y="1694046"/>
            <a:chExt cx="5809523" cy="3025130"/>
          </a:xfrm>
        </p:grpSpPr>
        <p:graphicFrame>
          <p:nvGraphicFramePr>
            <p:cNvPr id="64" name="Chart 63">
              <a:extLst>
                <a:ext uri="{FF2B5EF4-FFF2-40B4-BE49-F238E27FC236}">
                  <a16:creationId xmlns:a16="http://schemas.microsoft.com/office/drawing/2014/main" id="{6053E93B-4038-4DB6-BB6A-62B6D497A52A}"/>
                </a:ext>
              </a:extLst>
            </p:cNvPr>
            <p:cNvGraphicFramePr/>
            <p:nvPr>
              <p:extLst>
                <p:ext uri="{D42A27DB-BD31-4B8C-83A1-F6EECF244321}">
                  <p14:modId xmlns:p14="http://schemas.microsoft.com/office/powerpoint/2010/main" val="1328575145"/>
                </p:ext>
              </p:extLst>
            </p:nvPr>
          </p:nvGraphicFramePr>
          <p:xfrm>
            <a:off x="10326942" y="1694046"/>
            <a:ext cx="5295178" cy="3025130"/>
          </p:xfrm>
          <a:graphic>
            <a:graphicData uri="http://schemas.openxmlformats.org/drawingml/2006/chart">
              <c:chart xmlns:c="http://schemas.openxmlformats.org/drawingml/2006/chart" xmlns:r="http://schemas.openxmlformats.org/officeDocument/2006/relationships" r:id="rId11"/>
            </a:graphicData>
          </a:graphic>
        </p:graphicFrame>
        <p:sp>
          <p:nvSpPr>
            <p:cNvPr id="65" name="TextBox 27">
              <a:extLst>
                <a:ext uri="{FF2B5EF4-FFF2-40B4-BE49-F238E27FC236}">
                  <a16:creationId xmlns:a16="http://schemas.microsoft.com/office/drawing/2014/main" id="{E27DF605-F4DC-435A-9477-CB13BB1B68EC}"/>
                </a:ext>
              </a:extLst>
            </p:cNvPr>
            <p:cNvSpPr txBox="1"/>
            <p:nvPr/>
          </p:nvSpPr>
          <p:spPr>
            <a:xfrm>
              <a:off x="9812597" y="2346641"/>
              <a:ext cx="598044" cy="2147055"/>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FEF</a:t>
              </a:r>
              <a:r>
                <a:rPr lang="pl" sz="1100" b="1" i="0" u="none" baseline="-25000"/>
                <a:t>25-75</a:t>
              </a:r>
              <a:r>
                <a:rPr lang="pl" sz="1100" b="1" i="0" u="none" baseline="0"/>
                <a:t> (L/s)</a:t>
              </a:r>
            </a:p>
          </p:txBody>
        </p:sp>
      </p:grpSp>
      <p:grpSp>
        <p:nvGrpSpPr>
          <p:cNvPr id="67" name="Group 66">
            <a:extLst>
              <a:ext uri="{FF2B5EF4-FFF2-40B4-BE49-F238E27FC236}">
                <a16:creationId xmlns:a16="http://schemas.microsoft.com/office/drawing/2014/main" id="{AB811F79-E1DC-42A0-9A51-AC248D18A4B7}"/>
              </a:ext>
            </a:extLst>
          </p:cNvPr>
          <p:cNvGrpSpPr/>
          <p:nvPr/>
        </p:nvGrpSpPr>
        <p:grpSpPr>
          <a:xfrm>
            <a:off x="8877041" y="4620955"/>
            <a:ext cx="1922422" cy="49832"/>
            <a:chOff x="9712259" y="2624318"/>
            <a:chExt cx="961211" cy="49832"/>
          </a:xfrm>
        </p:grpSpPr>
        <p:cxnSp>
          <p:nvCxnSpPr>
            <p:cNvPr id="68" name="Straight Connector 67">
              <a:extLst>
                <a:ext uri="{FF2B5EF4-FFF2-40B4-BE49-F238E27FC236}">
                  <a16:creationId xmlns:a16="http://schemas.microsoft.com/office/drawing/2014/main" id="{F72AD38A-B5DB-4FC7-BBC6-3E0D8CCD0550}"/>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A7125A6-ACE1-474A-895A-52D7B73D2714}"/>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DC62A9E-0F7F-4DA7-B051-E6E956286CF7}"/>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0B5E055-9648-4B64-A642-01EFCC65C264}"/>
              </a:ext>
            </a:extLst>
          </p:cNvPr>
          <p:cNvGrpSpPr/>
          <p:nvPr/>
        </p:nvGrpSpPr>
        <p:grpSpPr>
          <a:xfrm>
            <a:off x="3478538" y="3911796"/>
            <a:ext cx="3786969" cy="2524189"/>
            <a:chOff x="9641664" y="1695117"/>
            <a:chExt cx="6004143" cy="3025129"/>
          </a:xfrm>
        </p:grpSpPr>
        <p:graphicFrame>
          <p:nvGraphicFramePr>
            <p:cNvPr id="84" name="Chart 83">
              <a:extLst>
                <a:ext uri="{FF2B5EF4-FFF2-40B4-BE49-F238E27FC236}">
                  <a16:creationId xmlns:a16="http://schemas.microsoft.com/office/drawing/2014/main" id="{04BE3C8A-E34C-4D84-B73F-31989CFB82AE}"/>
                </a:ext>
              </a:extLst>
            </p:cNvPr>
            <p:cNvGraphicFramePr/>
            <p:nvPr>
              <p:extLst>
                <p:ext uri="{D42A27DB-BD31-4B8C-83A1-F6EECF244321}">
                  <p14:modId xmlns:p14="http://schemas.microsoft.com/office/powerpoint/2010/main" val="2445981896"/>
                </p:ext>
              </p:extLst>
            </p:nvPr>
          </p:nvGraphicFramePr>
          <p:xfrm>
            <a:off x="10202868" y="1695117"/>
            <a:ext cx="5442939" cy="3025129"/>
          </p:xfrm>
          <a:graphic>
            <a:graphicData uri="http://schemas.openxmlformats.org/drawingml/2006/chart">
              <c:chart xmlns:c="http://schemas.openxmlformats.org/drawingml/2006/chart" xmlns:r="http://schemas.openxmlformats.org/officeDocument/2006/relationships" r:id="rId12"/>
            </a:graphicData>
          </a:graphic>
        </p:graphicFrame>
        <p:sp>
          <p:nvSpPr>
            <p:cNvPr id="85" name="TextBox 27">
              <a:extLst>
                <a:ext uri="{FF2B5EF4-FFF2-40B4-BE49-F238E27FC236}">
                  <a16:creationId xmlns:a16="http://schemas.microsoft.com/office/drawing/2014/main" id="{8848CD05-1C05-4C53-873E-704E04D502A7}"/>
                </a:ext>
              </a:extLst>
            </p:cNvPr>
            <p:cNvSpPr txBox="1"/>
            <p:nvPr/>
          </p:nvSpPr>
          <p:spPr>
            <a:xfrm>
              <a:off x="9641664" y="2350131"/>
              <a:ext cx="598044" cy="2207735"/>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RV, ml </a:t>
              </a:r>
            </a:p>
          </p:txBody>
        </p:sp>
      </p:grpSp>
      <p:grpSp>
        <p:nvGrpSpPr>
          <p:cNvPr id="101" name="Group 100">
            <a:extLst>
              <a:ext uri="{FF2B5EF4-FFF2-40B4-BE49-F238E27FC236}">
                <a16:creationId xmlns:a16="http://schemas.microsoft.com/office/drawing/2014/main" id="{A062B7B8-0377-4937-9356-C4503903D122}"/>
              </a:ext>
            </a:extLst>
          </p:cNvPr>
          <p:cNvGrpSpPr/>
          <p:nvPr/>
        </p:nvGrpSpPr>
        <p:grpSpPr>
          <a:xfrm>
            <a:off x="4872567" y="4719333"/>
            <a:ext cx="1922422" cy="49832"/>
            <a:chOff x="9712259" y="2624318"/>
            <a:chExt cx="961211" cy="49832"/>
          </a:xfrm>
        </p:grpSpPr>
        <p:cxnSp>
          <p:nvCxnSpPr>
            <p:cNvPr id="108" name="Straight Connector 107">
              <a:extLst>
                <a:ext uri="{FF2B5EF4-FFF2-40B4-BE49-F238E27FC236}">
                  <a16:creationId xmlns:a16="http://schemas.microsoft.com/office/drawing/2014/main" id="{3933DC21-D51B-4ECD-B12A-6E5EE0596957}"/>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5863E57-3552-4565-861C-AF7DF1DCBFE5}"/>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CB2507D-9E93-49A3-BB69-93F954005398}"/>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Rectangle 98">
            <a:extLst>
              <a:ext uri="{FF2B5EF4-FFF2-40B4-BE49-F238E27FC236}">
                <a16:creationId xmlns:a16="http://schemas.microsoft.com/office/drawing/2014/main" id="{A05F2BE8-4301-424A-B06C-33893E5AAD09}"/>
              </a:ext>
            </a:extLst>
          </p:cNvPr>
          <p:cNvSpPr/>
          <p:nvPr/>
        </p:nvSpPr>
        <p:spPr>
          <a:xfrm>
            <a:off x="602162" y="2961201"/>
            <a:ext cx="2309749" cy="1500411"/>
          </a:xfrm>
          <a:prstGeom prst="rect">
            <a:avLst/>
          </a:prstGeom>
        </p:spPr>
        <p:txBody>
          <a:bodyPr wrap="square">
            <a:spAutoFit/>
          </a:bodyPr>
          <a:lstStyle/>
          <a:p>
            <a:pPr marL="182880" lvl="0" indent="-146304" algn="l" defTabSz="860382" rtl="0">
              <a:lnSpc>
                <a:spcPct val="90000"/>
              </a:lnSpc>
              <a:spcBef>
                <a:spcPts val="600"/>
              </a:spcBef>
              <a:buFont typeface="Arial" panose="020B0604020202020204" pitchFamily="34" charset="0"/>
              <a:buChar char="•"/>
              <a:defRPr/>
            </a:pPr>
            <a:r>
              <a:rPr lang="pl" sz="1200" b="0" i="0" u="none" baseline="0"/>
              <a:t>Pacjenci wykazywali atopię i utrzymujące się SEA: N=22</a:t>
            </a:r>
          </a:p>
          <a:p>
            <a:pPr marL="182880" lvl="0" indent="-173736" algn="l" defTabSz="860382" rtl="0">
              <a:lnSpc>
                <a:spcPct val="90000"/>
              </a:lnSpc>
              <a:spcBef>
                <a:spcPts val="600"/>
              </a:spcBef>
              <a:buFont typeface="Arial" panose="020B0604020202020204" pitchFamily="34" charset="0"/>
              <a:buChar char="•"/>
              <a:defRPr/>
            </a:pPr>
            <a:r>
              <a:rPr lang="pl" sz="1200" b="1" i="0" u="none" baseline="0"/>
              <a:t>bEOS, </a:t>
            </a:r>
            <a:r>
              <a:rPr lang="pl" sz="1200" b="0" i="0" u="none" baseline="0"/>
              <a:t>komórek/μl, (zakres): </a:t>
            </a:r>
            <a:br>
              <a:rPr lang="pl" sz="1200"/>
            </a:br>
            <a:r>
              <a:rPr lang="pl" sz="1200" b="0" i="0" u="none" baseline="0"/>
              <a:t>810 (507,5-1123)</a:t>
            </a:r>
          </a:p>
          <a:p>
            <a:pPr lvl="0" indent="-173736" algn="l" defTabSz="860382" rtl="0">
              <a:lnSpc>
                <a:spcPct val="90000"/>
              </a:lnSpc>
              <a:spcBef>
                <a:spcPts val="600"/>
              </a:spcBef>
              <a:buFont typeface="Arial" panose="020B0604020202020204" pitchFamily="34" charset="0"/>
              <a:buChar char="•"/>
              <a:defRPr/>
            </a:pPr>
            <a:r>
              <a:rPr lang="pl" sz="1200" b="1" i="0" u="none" baseline="0"/>
              <a:t>Polipy nosa</a:t>
            </a:r>
            <a:r>
              <a:rPr lang="pl" sz="1200" b="0" i="0" u="none" baseline="0"/>
              <a:t>, 83,3% </a:t>
            </a:r>
          </a:p>
          <a:p>
            <a:pPr marL="182880" lvl="0" indent="-173736" algn="l" defTabSz="860382" rtl="0">
              <a:lnSpc>
                <a:spcPct val="90000"/>
              </a:lnSpc>
              <a:spcBef>
                <a:spcPts val="600"/>
              </a:spcBef>
              <a:buFont typeface="Arial" panose="020B0604020202020204" pitchFamily="34" charset="0"/>
              <a:buChar char="•"/>
              <a:defRPr/>
            </a:pPr>
            <a:r>
              <a:rPr lang="pl" sz="1200" b="0" i="0" u="none" baseline="0"/>
              <a:t>Wszyscy pacjenci: stosowanie HD-ICS/ LABA + OCS</a:t>
            </a:r>
          </a:p>
        </p:txBody>
      </p:sp>
      <p:sp>
        <p:nvSpPr>
          <p:cNvPr id="113" name="Rectangle: Diagonal Corners Rounded 112">
            <a:extLst>
              <a:ext uri="{FF2B5EF4-FFF2-40B4-BE49-F238E27FC236}">
                <a16:creationId xmlns:a16="http://schemas.microsoft.com/office/drawing/2014/main" id="{55C1825B-5A64-4079-8EB1-58168E8013A0}"/>
              </a:ext>
            </a:extLst>
          </p:cNvPr>
          <p:cNvSpPr/>
          <p:nvPr/>
        </p:nvSpPr>
        <p:spPr>
          <a:xfrm>
            <a:off x="602162" y="2516481"/>
            <a:ext cx="2387975" cy="301359"/>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Badanie retrospektywne:</a:t>
            </a:r>
          </a:p>
        </p:txBody>
      </p:sp>
    </p:spTree>
    <p:extLst>
      <p:ext uri="{BB962C8B-B14F-4D97-AF65-F5344CB8AC3E}">
        <p14:creationId xmlns:p14="http://schemas.microsoft.com/office/powerpoint/2010/main" val="11392142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Graphic 164">
            <a:extLst>
              <a:ext uri="{FF2B5EF4-FFF2-40B4-BE49-F238E27FC236}">
                <a16:creationId xmlns:a16="http://schemas.microsoft.com/office/drawing/2014/main" id="{DC04E857-0267-4EE1-8A48-32CFC83105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7" y="1904944"/>
            <a:ext cx="3512864" cy="3490049"/>
          </a:xfrm>
          <a:prstGeom prst="rect">
            <a:avLst/>
          </a:prstGeom>
        </p:spPr>
      </p:pic>
      <p:sp>
        <p:nvSpPr>
          <p:cNvPr id="164" name="TextBox 163">
            <a:extLst>
              <a:ext uri="{FF2B5EF4-FFF2-40B4-BE49-F238E27FC236}">
                <a16:creationId xmlns:a16="http://schemas.microsoft.com/office/drawing/2014/main" id="{CBB740A2-9086-48DF-93D2-CEC8E5C27FCB}"/>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7" name="Picture 2" descr="Vector of Italian flag.">
            <a:extLst>
              <a:ext uri="{FF2B5EF4-FFF2-40B4-BE49-F238E27FC236}">
                <a16:creationId xmlns:a16="http://schemas.microsoft.com/office/drawing/2014/main" id="{BF3323F9-683A-4EE1-9177-1DEF911224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843" y="-5064"/>
            <a:ext cx="1681284" cy="925351"/>
          </a:xfrm>
          <a:prstGeom prst="rtTriangle">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lamp, knife, light&#10;&#10;Description automatically generated">
            <a:extLst>
              <a:ext uri="{FF2B5EF4-FFF2-40B4-BE49-F238E27FC236}">
                <a16:creationId xmlns:a16="http://schemas.microsoft.com/office/drawing/2014/main" id="{82B3091A-BBB5-4294-BD9D-073AC13DB2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133" name="Rectangle 132">
            <a:extLst>
              <a:ext uri="{FF2B5EF4-FFF2-40B4-BE49-F238E27FC236}">
                <a16:creationId xmlns:a16="http://schemas.microsoft.com/office/drawing/2014/main" id="{7E3AED9E-FC3D-4601-B7A2-E3644A3C6525}"/>
              </a:ext>
            </a:extLst>
          </p:cNvPr>
          <p:cNvSpPr/>
          <p:nvPr/>
        </p:nvSpPr>
        <p:spPr>
          <a:xfrm>
            <a:off x="6374040" y="5968293"/>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6" name="Rectangle 105">
            <a:extLst>
              <a:ext uri="{FF2B5EF4-FFF2-40B4-BE49-F238E27FC236}">
                <a16:creationId xmlns:a16="http://schemas.microsoft.com/office/drawing/2014/main" id="{8F998A9A-38DC-4A36-8F88-F83A4C9E66FA}"/>
              </a:ext>
            </a:extLst>
          </p:cNvPr>
          <p:cNvSpPr/>
          <p:nvPr/>
        </p:nvSpPr>
        <p:spPr>
          <a:xfrm>
            <a:off x="9149976" y="3230351"/>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0" name="Oval 89">
            <a:extLst>
              <a:ext uri="{FF2B5EF4-FFF2-40B4-BE49-F238E27FC236}">
                <a16:creationId xmlns:a16="http://schemas.microsoft.com/office/drawing/2014/main" id="{54492BC3-6A51-4D8A-870D-9E95AF8C6EF1}"/>
              </a:ext>
            </a:extLst>
          </p:cNvPr>
          <p:cNvSpPr/>
          <p:nvPr/>
        </p:nvSpPr>
        <p:spPr>
          <a:xfrm>
            <a:off x="9119979" y="2657702"/>
            <a:ext cx="60057"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71" name="Group 70">
            <a:extLst>
              <a:ext uri="{FF2B5EF4-FFF2-40B4-BE49-F238E27FC236}">
                <a16:creationId xmlns:a16="http://schemas.microsoft.com/office/drawing/2014/main" id="{16043CD3-4E84-43B0-A93A-BB0983D42B73}"/>
              </a:ext>
            </a:extLst>
          </p:cNvPr>
          <p:cNvGrpSpPr/>
          <p:nvPr/>
        </p:nvGrpSpPr>
        <p:grpSpPr>
          <a:xfrm>
            <a:off x="4040640" y="1702201"/>
            <a:ext cx="2962564" cy="2654155"/>
            <a:chOff x="9425297" y="1594130"/>
            <a:chExt cx="6102609" cy="3373699"/>
          </a:xfrm>
        </p:grpSpPr>
        <p:graphicFrame>
          <p:nvGraphicFramePr>
            <p:cNvPr id="73" name="Chart 72">
              <a:extLst>
                <a:ext uri="{FF2B5EF4-FFF2-40B4-BE49-F238E27FC236}">
                  <a16:creationId xmlns:a16="http://schemas.microsoft.com/office/drawing/2014/main" id="{DEC9A10F-8CC4-43A3-BDB2-C17760961EC8}"/>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7"/>
            </a:graphicData>
          </a:graphic>
        </p:graphicFrame>
        <p:sp>
          <p:nvSpPr>
            <p:cNvPr id="74" name="TextBox 27">
              <a:extLst>
                <a:ext uri="{FF2B5EF4-FFF2-40B4-BE49-F238E27FC236}">
                  <a16:creationId xmlns:a16="http://schemas.microsoft.com/office/drawing/2014/main" id="{DCC980B9-1156-4F2C-9089-364C9138F8A1}"/>
                </a:ext>
              </a:extLst>
            </p:cNvPr>
            <p:cNvSpPr txBox="1"/>
            <p:nvPr/>
          </p:nvSpPr>
          <p:spPr>
            <a:xfrm>
              <a:off x="9425297" y="2053131"/>
              <a:ext cx="713241" cy="2594686"/>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050" b="1" i="0" u="none" baseline="0" dirty="0"/>
                <a:t>Ocena punktowa SNOT-22 </a:t>
              </a:r>
            </a:p>
          </p:txBody>
        </p:sp>
      </p:grpSp>
      <p:sp>
        <p:nvSpPr>
          <p:cNvPr id="8" name="Text Placeholder 7">
            <a:extLst>
              <a:ext uri="{FF2B5EF4-FFF2-40B4-BE49-F238E27FC236}">
                <a16:creationId xmlns:a16="http://schemas.microsoft.com/office/drawing/2014/main" id="{1613F966-4D48-498C-B07F-190E553067BE}"/>
              </a:ext>
            </a:extLst>
          </p:cNvPr>
          <p:cNvSpPr>
            <a:spLocks noGrp="1"/>
          </p:cNvSpPr>
          <p:nvPr>
            <p:ph type="body" sz="quarter" idx="13"/>
          </p:nvPr>
        </p:nvSpPr>
        <p:spPr>
          <a:xfrm>
            <a:off x="457200" y="5799429"/>
            <a:ext cx="11263568" cy="1005840"/>
          </a:xfrm>
        </p:spPr>
        <p:txBody>
          <a:bodyPr>
            <a:normAutofit/>
          </a:bodyPr>
          <a:lstStyle/>
          <a:p>
            <a:pPr algn="l" rtl="0"/>
            <a:r>
              <a:rPr lang="pl" sz="900" b="0" i="0" u="none" baseline="0" dirty="0">
                <a:solidFill>
                  <a:srgbClr val="000000"/>
                </a:solidFill>
              </a:rPr>
              <a:t>Uwaga:</a:t>
            </a:r>
            <a:r>
              <a:rPr lang="pl" sz="900" b="0" i="0" u="none" baseline="0" dirty="0"/>
              <a:t> W trakcie badania nie zaobserwowano ciężkich zdarzeń niepożądanych. </a:t>
            </a:r>
            <a:r>
              <a:rPr lang="pl" sz="800" b="0" i="0" u="none" baseline="30000" dirty="0"/>
              <a:t>a </a:t>
            </a:r>
            <a:r>
              <a:rPr lang="pl" sz="800" b="0" i="0" u="none" baseline="0" dirty="0"/>
              <a:t>LAMA lub LTRA. bEOS = eozynofile we krwi; BL = ocena wyjściowa; CRSwNP = przewlekłe zapalenie zatok przynosowych z polipami; CT = tomografia komputerowa; HD = wysoka dawka; ICS = kortykosteroidy wziewne; LAMA = długo działający antagoniści receptora muskarynowego; LTRA = antagonista receptora leukotrienowego; NP = polipy nosa; NRS = skala numeryczna; SEA = ciężka astma eozynofilowa; SNOT-22 = 22-punktowy test wyników w obrębie zatok i nosa. Lombardo O et al. </a:t>
            </a:r>
            <a:r>
              <a:rPr lang="pl" sz="800" b="0" i="1" u="none" baseline="0" dirty="0"/>
              <a:t>Pul Pharmac Therap</a:t>
            </a:r>
            <a:r>
              <a:rPr lang="pl" sz="800" b="0" i="0" u="none" baseline="0" dirty="0"/>
              <a:t>. 2020;64:1-5.</a:t>
            </a:r>
          </a:p>
        </p:txBody>
      </p:sp>
      <p:sp>
        <p:nvSpPr>
          <p:cNvPr id="5" name="Slide Number Placeholder 4">
            <a:extLst>
              <a:ext uri="{FF2B5EF4-FFF2-40B4-BE49-F238E27FC236}">
                <a16:creationId xmlns:a16="http://schemas.microsoft.com/office/drawing/2014/main" id="{5F2B3F19-974F-4270-8A8D-D6EEDDEDE824}"/>
              </a:ext>
            </a:extLst>
          </p:cNvPr>
          <p:cNvSpPr>
            <a:spLocks noGrp="1"/>
          </p:cNvSpPr>
          <p:nvPr>
            <p:ph type="sldNum" sz="quarter" idx="12"/>
          </p:nvPr>
        </p:nvSpPr>
        <p:spPr/>
        <p:txBody>
          <a:bodyPr/>
          <a:lstStyle/>
          <a:p>
            <a:pPr algn="ctr" rtl="0"/>
            <a:fld id="{CC7432E5-F8E0-41AE-9A6B-AD730338B005}" type="slidenum">
              <a:rPr/>
              <a:pPr algn="ctr" rtl="0"/>
              <a:t>36</a:t>
            </a:fld>
            <a:endParaRPr lang="pl" dirty="0"/>
          </a:p>
        </p:txBody>
      </p:sp>
      <p:sp>
        <p:nvSpPr>
          <p:cNvPr id="2" name="Title 1">
            <a:extLst>
              <a:ext uri="{FF2B5EF4-FFF2-40B4-BE49-F238E27FC236}">
                <a16:creationId xmlns:a16="http://schemas.microsoft.com/office/drawing/2014/main" id="{A991EA05-883B-448D-A5DA-7923FAC77967}"/>
              </a:ext>
            </a:extLst>
          </p:cNvPr>
          <p:cNvSpPr>
            <a:spLocks noGrp="1"/>
          </p:cNvSpPr>
          <p:nvPr>
            <p:ph type="title"/>
          </p:nvPr>
        </p:nvSpPr>
        <p:spPr>
          <a:xfrm>
            <a:off x="1127051" y="319262"/>
            <a:ext cx="9792581" cy="800099"/>
          </a:xfrm>
        </p:spPr>
        <p:txBody>
          <a:bodyPr>
            <a:normAutofit fontScale="90000"/>
          </a:bodyPr>
          <a:lstStyle/>
          <a:p>
            <a:pPr algn="l" rtl="0"/>
            <a:r>
              <a:rPr lang="pl" b="1" i="0" u="none" baseline="0"/>
              <a:t>Lepsze wyniki pod względem polipów nosa* po 24 tygodniach leczenia benralizumabem u pacjentów z CRSwNP</a:t>
            </a:r>
            <a:endParaRPr lang="pl" dirty="0"/>
          </a:p>
        </p:txBody>
      </p:sp>
      <p:sp>
        <p:nvSpPr>
          <p:cNvPr id="31" name="TextBox 30">
            <a:extLst>
              <a:ext uri="{FF2B5EF4-FFF2-40B4-BE49-F238E27FC236}">
                <a16:creationId xmlns:a16="http://schemas.microsoft.com/office/drawing/2014/main" id="{B43BE2B1-7810-439C-890E-BB574B65E54A}"/>
              </a:ext>
            </a:extLst>
          </p:cNvPr>
          <p:cNvSpPr txBox="1"/>
          <p:nvPr/>
        </p:nvSpPr>
        <p:spPr>
          <a:xfrm>
            <a:off x="10796843" y="1104856"/>
            <a:ext cx="1390650" cy="276999"/>
          </a:xfrm>
          <a:prstGeom prst="rect">
            <a:avLst/>
          </a:prstGeom>
          <a:solidFill>
            <a:schemeClr val="bg1">
              <a:lumMod val="95000"/>
            </a:schemeClr>
          </a:solidFill>
        </p:spPr>
        <p:txBody>
          <a:bodyPr wrap="square" rtlCol="0">
            <a:spAutoFit/>
          </a:bodyPr>
          <a:lstStyle/>
          <a:p>
            <a:pPr algn="ctr" rtl="0"/>
            <a:r>
              <a:rPr lang="pl" sz="1200" b="1" i="0" u="none" baseline="0">
                <a:solidFill>
                  <a:srgbClr val="7F134C"/>
                </a:solidFill>
              </a:rPr>
              <a:t>CRSwNP  </a:t>
            </a:r>
          </a:p>
        </p:txBody>
      </p:sp>
      <p:pic>
        <p:nvPicPr>
          <p:cNvPr id="32" name="Picture 31" descr="home_icon.png">
            <a:hlinkClick r:id="rId8" action="ppaction://hlinksldjump"/>
            <a:extLst>
              <a:ext uri="{FF2B5EF4-FFF2-40B4-BE49-F238E27FC236}">
                <a16:creationId xmlns:a16="http://schemas.microsoft.com/office/drawing/2014/main" id="{529158A9-8BDC-47B4-B5FB-1A7D7ADE7868}"/>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72" name="TextBox 71">
            <a:extLst>
              <a:ext uri="{FF2B5EF4-FFF2-40B4-BE49-F238E27FC236}">
                <a16:creationId xmlns:a16="http://schemas.microsoft.com/office/drawing/2014/main" id="{A4C27972-EDAB-424C-8371-4CD94C07FB21}"/>
              </a:ext>
            </a:extLst>
          </p:cNvPr>
          <p:cNvSpPr txBox="1"/>
          <p:nvPr/>
        </p:nvSpPr>
        <p:spPr>
          <a:xfrm>
            <a:off x="840696" y="1271493"/>
            <a:ext cx="10680379" cy="535531"/>
          </a:xfrm>
          <a:prstGeom prst="rect">
            <a:avLst/>
          </a:prstGeom>
          <a:noFill/>
        </p:spPr>
        <p:txBody>
          <a:bodyPr wrap="square" rtlCol="0">
            <a:spAutoFit/>
          </a:bodyPr>
          <a:lstStyle/>
          <a:p>
            <a:pPr algn="ctr" rtl="0">
              <a:lnSpc>
                <a:spcPct val="90000"/>
              </a:lnSpc>
              <a:defRPr/>
            </a:pPr>
            <a:r>
              <a:rPr lang="pl" sz="1600" b="1" i="0" u="none" baseline="0">
                <a:solidFill>
                  <a:schemeClr val="accent2"/>
                </a:solidFill>
              </a:rPr>
              <a:t>Po 24 tygodniach stwierdzono znaczną poprawę pod względem objawów NP oraz </a:t>
            </a:r>
            <a:br>
              <a:rPr lang="pl" sz="1600" b="1">
                <a:solidFill>
                  <a:schemeClr val="accent2"/>
                </a:solidFill>
              </a:rPr>
            </a:br>
            <a:r>
              <a:rPr lang="pl" sz="1600" b="1" i="0" u="none" baseline="0">
                <a:solidFill>
                  <a:schemeClr val="accent2"/>
                </a:solidFill>
              </a:rPr>
              <a:t>znaczne zmniejszenie oceny punktowej SNOT-22 oraz endoskopii NP</a:t>
            </a:r>
            <a:endParaRPr lang="pl" b="1" dirty="0">
              <a:solidFill>
                <a:schemeClr val="accent2"/>
              </a:solidFill>
            </a:endParaRPr>
          </a:p>
        </p:txBody>
      </p:sp>
      <p:sp>
        <p:nvSpPr>
          <p:cNvPr id="13" name="TextBox 12">
            <a:extLst>
              <a:ext uri="{FF2B5EF4-FFF2-40B4-BE49-F238E27FC236}">
                <a16:creationId xmlns:a16="http://schemas.microsoft.com/office/drawing/2014/main" id="{14FAE505-FFFF-497A-A83D-BB6740619764}"/>
              </a:ext>
            </a:extLst>
          </p:cNvPr>
          <p:cNvSpPr txBox="1"/>
          <p:nvPr/>
        </p:nvSpPr>
        <p:spPr>
          <a:xfrm>
            <a:off x="7942296" y="1903983"/>
            <a:ext cx="2977336" cy="276999"/>
          </a:xfrm>
          <a:prstGeom prst="rect">
            <a:avLst/>
          </a:prstGeom>
          <a:noFill/>
        </p:spPr>
        <p:txBody>
          <a:bodyPr wrap="square" rtlCol="0">
            <a:spAutoFit/>
          </a:bodyPr>
          <a:lstStyle/>
          <a:p>
            <a:pPr algn="ctr" rtl="0"/>
            <a:r>
              <a:rPr lang="pl" sz="1200" b="1" i="0" u="none" baseline="0"/>
              <a:t>Zmniejszenie wielkości NP</a:t>
            </a:r>
          </a:p>
        </p:txBody>
      </p:sp>
      <p:sp>
        <p:nvSpPr>
          <p:cNvPr id="102" name="TextBox 101">
            <a:extLst>
              <a:ext uri="{FF2B5EF4-FFF2-40B4-BE49-F238E27FC236}">
                <a16:creationId xmlns:a16="http://schemas.microsoft.com/office/drawing/2014/main" id="{2C53B92B-485C-4354-8C95-20A7EA8A5D8A}"/>
              </a:ext>
            </a:extLst>
          </p:cNvPr>
          <p:cNvSpPr txBox="1"/>
          <p:nvPr/>
        </p:nvSpPr>
        <p:spPr>
          <a:xfrm>
            <a:off x="4474796" y="1892071"/>
            <a:ext cx="2625942" cy="276999"/>
          </a:xfrm>
          <a:prstGeom prst="rect">
            <a:avLst/>
          </a:prstGeom>
          <a:noFill/>
        </p:spPr>
        <p:txBody>
          <a:bodyPr wrap="square" rtlCol="0">
            <a:spAutoFit/>
          </a:bodyPr>
          <a:lstStyle/>
          <a:p>
            <a:pPr algn="ctr" rtl="0"/>
            <a:r>
              <a:rPr lang="pl" sz="1200" b="1" i="0" u="none" baseline="0"/>
              <a:t>Złagodzenie objawów NP</a:t>
            </a:r>
          </a:p>
        </p:txBody>
      </p:sp>
      <p:sp>
        <p:nvSpPr>
          <p:cNvPr id="104" name="TextBox 103">
            <a:extLst>
              <a:ext uri="{FF2B5EF4-FFF2-40B4-BE49-F238E27FC236}">
                <a16:creationId xmlns:a16="http://schemas.microsoft.com/office/drawing/2014/main" id="{328D7485-7E0F-4B9B-8AD2-FA0F0D389DC9}"/>
              </a:ext>
            </a:extLst>
          </p:cNvPr>
          <p:cNvSpPr txBox="1"/>
          <p:nvPr/>
        </p:nvSpPr>
        <p:spPr>
          <a:xfrm>
            <a:off x="7882952" y="4216863"/>
            <a:ext cx="3592404" cy="276999"/>
          </a:xfrm>
          <a:prstGeom prst="rect">
            <a:avLst/>
          </a:prstGeom>
          <a:noFill/>
        </p:spPr>
        <p:txBody>
          <a:bodyPr wrap="square" rtlCol="0">
            <a:spAutoFit/>
          </a:bodyPr>
          <a:lstStyle/>
          <a:p>
            <a:pPr algn="ctr" rtl="0"/>
            <a:r>
              <a:rPr lang="pl" sz="1200" b="1" i="0" u="none" baseline="0"/>
              <a:t>Lepsza przejrzystość zatok przynosowych</a:t>
            </a:r>
          </a:p>
        </p:txBody>
      </p:sp>
      <p:sp>
        <p:nvSpPr>
          <p:cNvPr id="14" name="Rectangle 13">
            <a:extLst>
              <a:ext uri="{FF2B5EF4-FFF2-40B4-BE49-F238E27FC236}">
                <a16:creationId xmlns:a16="http://schemas.microsoft.com/office/drawing/2014/main" id="{FE8F9AD5-2D11-431B-B0AD-0D20D49952ED}"/>
              </a:ext>
            </a:extLst>
          </p:cNvPr>
          <p:cNvSpPr/>
          <p:nvPr/>
        </p:nvSpPr>
        <p:spPr>
          <a:xfrm>
            <a:off x="6390268" y="3462980"/>
            <a:ext cx="1120820" cy="397032"/>
          </a:xfrm>
          <a:prstGeom prst="rect">
            <a:avLst/>
          </a:prstGeom>
        </p:spPr>
        <p:txBody>
          <a:bodyPr wrap="none">
            <a:spAutoFit/>
          </a:bodyPr>
          <a:lstStyle/>
          <a:p>
            <a:pPr algn="l" rtl="0">
              <a:lnSpc>
                <a:spcPct val="90000"/>
              </a:lnSpc>
            </a:pPr>
            <a:r>
              <a:rPr lang="pl" sz="1100" b="0" i="0" u="none" baseline="0" dirty="0">
                <a:solidFill>
                  <a:srgbClr val="AE2573"/>
                </a:solidFill>
              </a:rPr>
              <a:t>26,30 ± 19,74; </a:t>
            </a:r>
            <a:br>
              <a:rPr lang="pl" sz="1100" dirty="0">
                <a:solidFill>
                  <a:srgbClr val="AE2573"/>
                </a:solidFill>
              </a:rPr>
            </a:br>
            <a:r>
              <a:rPr lang="pl" sz="1100" b="0" i="0" u="none" baseline="0" dirty="0">
                <a:solidFill>
                  <a:srgbClr val="AE2573"/>
                </a:solidFill>
              </a:rPr>
              <a:t>p&lt;0,001</a:t>
            </a:r>
          </a:p>
        </p:txBody>
      </p:sp>
      <p:sp>
        <p:nvSpPr>
          <p:cNvPr id="16" name="Rectangle 15">
            <a:extLst>
              <a:ext uri="{FF2B5EF4-FFF2-40B4-BE49-F238E27FC236}">
                <a16:creationId xmlns:a16="http://schemas.microsoft.com/office/drawing/2014/main" id="{F84EE157-40C6-4827-BCE0-CFEA439450C0}"/>
              </a:ext>
            </a:extLst>
          </p:cNvPr>
          <p:cNvSpPr/>
          <p:nvPr/>
        </p:nvSpPr>
        <p:spPr>
          <a:xfrm>
            <a:off x="4890531" y="3542346"/>
            <a:ext cx="1082348" cy="244682"/>
          </a:xfrm>
          <a:prstGeom prst="rect">
            <a:avLst/>
          </a:prstGeom>
        </p:spPr>
        <p:txBody>
          <a:bodyPr wrap="none">
            <a:spAutoFit/>
          </a:bodyPr>
          <a:lstStyle/>
          <a:p>
            <a:pPr algn="l" rtl="0">
              <a:lnSpc>
                <a:spcPct val="90000"/>
              </a:lnSpc>
            </a:pPr>
            <a:r>
              <a:rPr lang="pl" sz="1100" b="0" i="0" u="none" baseline="0"/>
              <a:t>61,10 ± 17,20 </a:t>
            </a:r>
          </a:p>
        </p:txBody>
      </p:sp>
      <p:sp>
        <p:nvSpPr>
          <p:cNvPr id="17" name="Rectangle 16">
            <a:extLst>
              <a:ext uri="{FF2B5EF4-FFF2-40B4-BE49-F238E27FC236}">
                <a16:creationId xmlns:a16="http://schemas.microsoft.com/office/drawing/2014/main" id="{E5C86D0E-135A-42AF-8A5B-5CAE0A17DC5C}"/>
              </a:ext>
            </a:extLst>
          </p:cNvPr>
          <p:cNvSpPr/>
          <p:nvPr/>
        </p:nvSpPr>
        <p:spPr>
          <a:xfrm>
            <a:off x="4989632" y="5847005"/>
            <a:ext cx="886781" cy="244682"/>
          </a:xfrm>
          <a:prstGeom prst="rect">
            <a:avLst/>
          </a:prstGeom>
        </p:spPr>
        <p:txBody>
          <a:bodyPr wrap="none">
            <a:spAutoFit/>
          </a:bodyPr>
          <a:lstStyle/>
          <a:p>
            <a:pPr algn="l" rtl="0">
              <a:lnSpc>
                <a:spcPct val="90000"/>
              </a:lnSpc>
            </a:pPr>
            <a:r>
              <a:rPr lang="pl" sz="1100" b="0" i="0" u="none" baseline="0"/>
              <a:t>7,20 ± 1,55</a:t>
            </a:r>
          </a:p>
        </p:txBody>
      </p:sp>
      <p:sp>
        <p:nvSpPr>
          <p:cNvPr id="18" name="Rectangle 17">
            <a:extLst>
              <a:ext uri="{FF2B5EF4-FFF2-40B4-BE49-F238E27FC236}">
                <a16:creationId xmlns:a16="http://schemas.microsoft.com/office/drawing/2014/main" id="{A2435317-9389-4E7A-A087-7FD1988466FD}"/>
              </a:ext>
            </a:extLst>
          </p:cNvPr>
          <p:cNvSpPr/>
          <p:nvPr/>
        </p:nvSpPr>
        <p:spPr>
          <a:xfrm>
            <a:off x="6390268" y="5680921"/>
            <a:ext cx="963725" cy="397032"/>
          </a:xfrm>
          <a:prstGeom prst="rect">
            <a:avLst/>
          </a:prstGeom>
        </p:spPr>
        <p:txBody>
          <a:bodyPr wrap="none">
            <a:spAutoFit/>
          </a:bodyPr>
          <a:lstStyle/>
          <a:p>
            <a:pPr algn="l" rtl="0">
              <a:lnSpc>
                <a:spcPct val="90000"/>
              </a:lnSpc>
            </a:pPr>
            <a:r>
              <a:rPr lang="pl" sz="1100" b="0" i="0" u="none" baseline="0">
                <a:solidFill>
                  <a:srgbClr val="AE2573"/>
                </a:solidFill>
              </a:rPr>
              <a:t>3,40 ± 2,22; </a:t>
            </a:r>
            <a:br>
              <a:rPr lang="pl" sz="1100"/>
            </a:br>
            <a:r>
              <a:rPr lang="pl" sz="1100" b="0" i="0" u="none" baseline="0">
                <a:solidFill>
                  <a:srgbClr val="AE2573"/>
                </a:solidFill>
              </a:rPr>
              <a:t>p&lt;0,001</a:t>
            </a:r>
            <a:endParaRPr lang="pl" sz="1100" dirty="0"/>
          </a:p>
        </p:txBody>
      </p:sp>
      <p:sp>
        <p:nvSpPr>
          <p:cNvPr id="19" name="Rectangle 18">
            <a:extLst>
              <a:ext uri="{FF2B5EF4-FFF2-40B4-BE49-F238E27FC236}">
                <a16:creationId xmlns:a16="http://schemas.microsoft.com/office/drawing/2014/main" id="{3791208C-A977-49CE-8B79-5E7E3A55E33A}"/>
              </a:ext>
            </a:extLst>
          </p:cNvPr>
          <p:cNvSpPr/>
          <p:nvPr/>
        </p:nvSpPr>
        <p:spPr>
          <a:xfrm>
            <a:off x="10151572" y="3357680"/>
            <a:ext cx="963725" cy="397032"/>
          </a:xfrm>
          <a:prstGeom prst="rect">
            <a:avLst/>
          </a:prstGeom>
        </p:spPr>
        <p:txBody>
          <a:bodyPr wrap="none">
            <a:spAutoFit/>
          </a:bodyPr>
          <a:lstStyle/>
          <a:p>
            <a:pPr algn="l" rtl="0">
              <a:lnSpc>
                <a:spcPct val="90000"/>
              </a:lnSpc>
            </a:pPr>
            <a:r>
              <a:rPr lang="pl" sz="1100" b="0" i="0" u="none" baseline="0">
                <a:solidFill>
                  <a:srgbClr val="AE2573"/>
                </a:solidFill>
              </a:rPr>
              <a:t>2,50 ± 1,78; </a:t>
            </a:r>
            <a:br>
              <a:rPr lang="pl" sz="1100">
                <a:solidFill>
                  <a:srgbClr val="AE2573"/>
                </a:solidFill>
              </a:rPr>
            </a:br>
            <a:r>
              <a:rPr lang="pl" sz="1100" b="0" i="0" u="none" baseline="0">
                <a:solidFill>
                  <a:srgbClr val="AE2573"/>
                </a:solidFill>
              </a:rPr>
              <a:t>p&lt;0,001</a:t>
            </a:r>
          </a:p>
        </p:txBody>
      </p:sp>
      <p:sp>
        <p:nvSpPr>
          <p:cNvPr id="20" name="Rectangle 19">
            <a:extLst>
              <a:ext uri="{FF2B5EF4-FFF2-40B4-BE49-F238E27FC236}">
                <a16:creationId xmlns:a16="http://schemas.microsoft.com/office/drawing/2014/main" id="{D146DCC8-FF4F-4669-B2F4-DDC29A17C15D}"/>
              </a:ext>
            </a:extLst>
          </p:cNvPr>
          <p:cNvSpPr/>
          <p:nvPr/>
        </p:nvSpPr>
        <p:spPr>
          <a:xfrm>
            <a:off x="8690927" y="3574628"/>
            <a:ext cx="886781" cy="244682"/>
          </a:xfrm>
          <a:prstGeom prst="rect">
            <a:avLst/>
          </a:prstGeom>
        </p:spPr>
        <p:txBody>
          <a:bodyPr wrap="none">
            <a:spAutoFit/>
          </a:bodyPr>
          <a:lstStyle/>
          <a:p>
            <a:pPr algn="l" rtl="0">
              <a:lnSpc>
                <a:spcPct val="90000"/>
              </a:lnSpc>
            </a:pPr>
            <a:r>
              <a:rPr lang="pl" sz="1100" b="0" i="0" u="none" baseline="0"/>
              <a:t>4,20 ± 1,32</a:t>
            </a:r>
          </a:p>
        </p:txBody>
      </p:sp>
      <p:sp>
        <p:nvSpPr>
          <p:cNvPr id="21" name="Rectangle 20">
            <a:extLst>
              <a:ext uri="{FF2B5EF4-FFF2-40B4-BE49-F238E27FC236}">
                <a16:creationId xmlns:a16="http://schemas.microsoft.com/office/drawing/2014/main" id="{BA31B389-6864-40E3-A5B7-45BA0B795FD9}"/>
              </a:ext>
            </a:extLst>
          </p:cNvPr>
          <p:cNvSpPr/>
          <p:nvPr/>
        </p:nvSpPr>
        <p:spPr>
          <a:xfrm>
            <a:off x="8392624" y="5796539"/>
            <a:ext cx="965329" cy="244682"/>
          </a:xfrm>
          <a:prstGeom prst="rect">
            <a:avLst/>
          </a:prstGeom>
        </p:spPr>
        <p:txBody>
          <a:bodyPr wrap="none">
            <a:spAutoFit/>
          </a:bodyPr>
          <a:lstStyle/>
          <a:p>
            <a:pPr algn="l" rtl="0">
              <a:lnSpc>
                <a:spcPct val="90000"/>
              </a:lnSpc>
            </a:pPr>
            <a:r>
              <a:rPr lang="pl" sz="1100" b="0" i="0" u="none" baseline="0"/>
              <a:t>16,60 ± 5,50</a:t>
            </a:r>
          </a:p>
        </p:txBody>
      </p:sp>
      <p:sp>
        <p:nvSpPr>
          <p:cNvPr id="22" name="Rectangle 21">
            <a:extLst>
              <a:ext uri="{FF2B5EF4-FFF2-40B4-BE49-F238E27FC236}">
                <a16:creationId xmlns:a16="http://schemas.microsoft.com/office/drawing/2014/main" id="{46D15A95-B5AF-4E0F-9549-FB13AF182C4C}"/>
              </a:ext>
            </a:extLst>
          </p:cNvPr>
          <p:cNvSpPr/>
          <p:nvPr/>
        </p:nvSpPr>
        <p:spPr>
          <a:xfrm>
            <a:off x="10173751" y="5680921"/>
            <a:ext cx="963725" cy="397032"/>
          </a:xfrm>
          <a:prstGeom prst="rect">
            <a:avLst/>
          </a:prstGeom>
        </p:spPr>
        <p:txBody>
          <a:bodyPr wrap="none">
            <a:spAutoFit/>
          </a:bodyPr>
          <a:lstStyle/>
          <a:p>
            <a:pPr algn="l" rtl="0">
              <a:lnSpc>
                <a:spcPct val="90000"/>
              </a:lnSpc>
            </a:pPr>
            <a:r>
              <a:rPr lang="pl" sz="1100" b="0" i="0" u="none" baseline="0">
                <a:solidFill>
                  <a:srgbClr val="AE2573"/>
                </a:solidFill>
              </a:rPr>
              <a:t>6,90 ± 5,99; </a:t>
            </a:r>
            <a:br>
              <a:rPr lang="pl" sz="1100">
                <a:solidFill>
                  <a:srgbClr val="AE2573"/>
                </a:solidFill>
              </a:rPr>
            </a:br>
            <a:r>
              <a:rPr lang="pl" sz="1100" b="0" i="0" u="none" baseline="0">
                <a:solidFill>
                  <a:srgbClr val="AE2573"/>
                </a:solidFill>
              </a:rPr>
              <a:t>p&lt;0,001</a:t>
            </a:r>
          </a:p>
        </p:txBody>
      </p:sp>
      <p:sp>
        <p:nvSpPr>
          <p:cNvPr id="105" name="TextBox 104">
            <a:extLst>
              <a:ext uri="{FF2B5EF4-FFF2-40B4-BE49-F238E27FC236}">
                <a16:creationId xmlns:a16="http://schemas.microsoft.com/office/drawing/2014/main" id="{2EC6F392-090A-4082-BE1F-9BB61F41A423}"/>
              </a:ext>
            </a:extLst>
          </p:cNvPr>
          <p:cNvSpPr txBox="1"/>
          <p:nvPr/>
        </p:nvSpPr>
        <p:spPr>
          <a:xfrm>
            <a:off x="4286134" y="4212939"/>
            <a:ext cx="3111121" cy="276999"/>
          </a:xfrm>
          <a:prstGeom prst="rect">
            <a:avLst/>
          </a:prstGeom>
          <a:noFill/>
        </p:spPr>
        <p:txBody>
          <a:bodyPr wrap="square" rtlCol="0">
            <a:spAutoFit/>
          </a:bodyPr>
          <a:lstStyle/>
          <a:p>
            <a:pPr algn="ctr" rtl="0"/>
            <a:r>
              <a:rPr lang="pl" sz="1200" b="1" i="0" u="none" baseline="0"/>
              <a:t>Złagodzenie objawów NP</a:t>
            </a:r>
          </a:p>
        </p:txBody>
      </p:sp>
      <p:sp>
        <p:nvSpPr>
          <p:cNvPr id="3" name="Freeform: Shape 2">
            <a:extLst>
              <a:ext uri="{FF2B5EF4-FFF2-40B4-BE49-F238E27FC236}">
                <a16:creationId xmlns:a16="http://schemas.microsoft.com/office/drawing/2014/main" id="{2A332B61-5C5F-4534-A88D-6043E5A76A86}"/>
              </a:ext>
            </a:extLst>
          </p:cNvPr>
          <p:cNvSpPr/>
          <p:nvPr/>
        </p:nvSpPr>
        <p:spPr>
          <a:xfrm>
            <a:off x="5360894" y="2456329"/>
            <a:ext cx="1021977" cy="1231153"/>
          </a:xfrm>
          <a:custGeom>
            <a:avLst/>
            <a:gdLst>
              <a:gd name="connsiteX0" fmla="*/ 0 w 1021977"/>
              <a:gd name="connsiteY0" fmla="*/ 0 h 1231153"/>
              <a:gd name="connsiteX1" fmla="*/ 1021977 w 1021977"/>
              <a:gd name="connsiteY1" fmla="*/ 1231153 h 1231153"/>
            </a:gdLst>
            <a:ahLst/>
            <a:cxnLst>
              <a:cxn ang="0">
                <a:pos x="connsiteX0" y="connsiteY0"/>
              </a:cxn>
              <a:cxn ang="0">
                <a:pos x="connsiteX1" y="connsiteY1"/>
              </a:cxn>
            </a:cxnLst>
            <a:rect l="l" t="t" r="r" b="b"/>
            <a:pathLst>
              <a:path w="1021977" h="1231153">
                <a:moveTo>
                  <a:pt x="0" y="0"/>
                </a:moveTo>
                <a:lnTo>
                  <a:pt x="1021977" y="12311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 name="Freeform: Shape 3">
            <a:extLst>
              <a:ext uri="{FF2B5EF4-FFF2-40B4-BE49-F238E27FC236}">
                <a16:creationId xmlns:a16="http://schemas.microsoft.com/office/drawing/2014/main" id="{43337B33-DF15-4116-A2A2-C5156FEA4C77}"/>
              </a:ext>
            </a:extLst>
          </p:cNvPr>
          <p:cNvSpPr/>
          <p:nvPr/>
        </p:nvSpPr>
        <p:spPr>
          <a:xfrm>
            <a:off x="5348941" y="2683435"/>
            <a:ext cx="1016000" cy="77694"/>
          </a:xfrm>
          <a:custGeom>
            <a:avLst/>
            <a:gdLst>
              <a:gd name="connsiteX0" fmla="*/ 0 w 1016000"/>
              <a:gd name="connsiteY0" fmla="*/ 0 h 77694"/>
              <a:gd name="connsiteX1" fmla="*/ 1016000 w 1016000"/>
              <a:gd name="connsiteY1" fmla="*/ 77694 h 77694"/>
            </a:gdLst>
            <a:ahLst/>
            <a:cxnLst>
              <a:cxn ang="0">
                <a:pos x="connsiteX0" y="connsiteY0"/>
              </a:cxn>
              <a:cxn ang="0">
                <a:pos x="connsiteX1" y="connsiteY1"/>
              </a:cxn>
            </a:cxnLst>
            <a:rect l="l" t="t" r="r" b="b"/>
            <a:pathLst>
              <a:path w="1016000" h="77694">
                <a:moveTo>
                  <a:pt x="0" y="0"/>
                </a:moveTo>
                <a:lnTo>
                  <a:pt x="1016000" y="776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 name="Freeform: Shape 5">
            <a:extLst>
              <a:ext uri="{FF2B5EF4-FFF2-40B4-BE49-F238E27FC236}">
                <a16:creationId xmlns:a16="http://schemas.microsoft.com/office/drawing/2014/main" id="{3FF48CF2-3B85-49E9-BC1C-14F8A64D3D49}"/>
              </a:ext>
            </a:extLst>
          </p:cNvPr>
          <p:cNvSpPr/>
          <p:nvPr/>
        </p:nvSpPr>
        <p:spPr>
          <a:xfrm>
            <a:off x="5366871" y="2844800"/>
            <a:ext cx="1027953" cy="502024"/>
          </a:xfrm>
          <a:custGeom>
            <a:avLst/>
            <a:gdLst>
              <a:gd name="connsiteX0" fmla="*/ 0 w 1027953"/>
              <a:gd name="connsiteY0" fmla="*/ 0 h 502024"/>
              <a:gd name="connsiteX1" fmla="*/ 1027953 w 1027953"/>
              <a:gd name="connsiteY1" fmla="*/ 502024 h 502024"/>
            </a:gdLst>
            <a:ahLst/>
            <a:cxnLst>
              <a:cxn ang="0">
                <a:pos x="connsiteX0" y="connsiteY0"/>
              </a:cxn>
              <a:cxn ang="0">
                <a:pos x="connsiteX1" y="connsiteY1"/>
              </a:cxn>
            </a:cxnLst>
            <a:rect l="l" t="t" r="r" b="b"/>
            <a:pathLst>
              <a:path w="1027953" h="502024">
                <a:moveTo>
                  <a:pt x="0" y="0"/>
                </a:moveTo>
                <a:lnTo>
                  <a:pt x="1027953" y="5020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 name="Freeform: Shape 9">
            <a:extLst>
              <a:ext uri="{FF2B5EF4-FFF2-40B4-BE49-F238E27FC236}">
                <a16:creationId xmlns:a16="http://schemas.microsoft.com/office/drawing/2014/main" id="{00E5F346-57D2-4D84-A821-81EEEDA65DEF}"/>
              </a:ext>
            </a:extLst>
          </p:cNvPr>
          <p:cNvSpPr/>
          <p:nvPr/>
        </p:nvSpPr>
        <p:spPr>
          <a:xfrm>
            <a:off x="5390776" y="2683435"/>
            <a:ext cx="974165" cy="555812"/>
          </a:xfrm>
          <a:custGeom>
            <a:avLst/>
            <a:gdLst>
              <a:gd name="connsiteX0" fmla="*/ 0 w 974165"/>
              <a:gd name="connsiteY0" fmla="*/ 0 h 555812"/>
              <a:gd name="connsiteX1" fmla="*/ 974165 w 974165"/>
              <a:gd name="connsiteY1" fmla="*/ 555812 h 555812"/>
            </a:gdLst>
            <a:ahLst/>
            <a:cxnLst>
              <a:cxn ang="0">
                <a:pos x="connsiteX0" y="connsiteY0"/>
              </a:cxn>
              <a:cxn ang="0">
                <a:pos x="connsiteX1" y="connsiteY1"/>
              </a:cxn>
            </a:cxnLst>
            <a:rect l="l" t="t" r="r" b="b"/>
            <a:pathLst>
              <a:path w="974165" h="555812">
                <a:moveTo>
                  <a:pt x="0" y="0"/>
                </a:moveTo>
                <a:lnTo>
                  <a:pt x="974165" y="5558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 name="Freeform: Shape 14">
            <a:extLst>
              <a:ext uri="{FF2B5EF4-FFF2-40B4-BE49-F238E27FC236}">
                <a16:creationId xmlns:a16="http://schemas.microsoft.com/office/drawing/2014/main" id="{B1EC7F51-306B-4E80-91C5-209DD68C15C7}"/>
              </a:ext>
            </a:extLst>
          </p:cNvPr>
          <p:cNvSpPr/>
          <p:nvPr/>
        </p:nvSpPr>
        <p:spPr>
          <a:xfrm>
            <a:off x="5348941" y="3293035"/>
            <a:ext cx="1010024" cy="155389"/>
          </a:xfrm>
          <a:custGeom>
            <a:avLst/>
            <a:gdLst>
              <a:gd name="connsiteX0" fmla="*/ 0 w 1010024"/>
              <a:gd name="connsiteY0" fmla="*/ 0 h 155389"/>
              <a:gd name="connsiteX1" fmla="*/ 1010024 w 1010024"/>
              <a:gd name="connsiteY1" fmla="*/ 155389 h 155389"/>
            </a:gdLst>
            <a:ahLst/>
            <a:cxnLst>
              <a:cxn ang="0">
                <a:pos x="connsiteX0" y="connsiteY0"/>
              </a:cxn>
              <a:cxn ang="0">
                <a:pos x="connsiteX1" y="connsiteY1"/>
              </a:cxn>
            </a:cxnLst>
            <a:rect l="l" t="t" r="r" b="b"/>
            <a:pathLst>
              <a:path w="1010024" h="155389">
                <a:moveTo>
                  <a:pt x="0" y="0"/>
                </a:moveTo>
                <a:lnTo>
                  <a:pt x="1010024" y="1553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 name="Freeform: Shape 23">
            <a:extLst>
              <a:ext uri="{FF2B5EF4-FFF2-40B4-BE49-F238E27FC236}">
                <a16:creationId xmlns:a16="http://schemas.microsoft.com/office/drawing/2014/main" id="{E2534003-957E-4E77-B484-ACD7878C8796}"/>
              </a:ext>
            </a:extLst>
          </p:cNvPr>
          <p:cNvSpPr/>
          <p:nvPr/>
        </p:nvSpPr>
        <p:spPr>
          <a:xfrm>
            <a:off x="5360894" y="2844800"/>
            <a:ext cx="998071" cy="561788"/>
          </a:xfrm>
          <a:custGeom>
            <a:avLst/>
            <a:gdLst>
              <a:gd name="connsiteX0" fmla="*/ 0 w 998071"/>
              <a:gd name="connsiteY0" fmla="*/ 0 h 561788"/>
              <a:gd name="connsiteX1" fmla="*/ 998071 w 998071"/>
              <a:gd name="connsiteY1" fmla="*/ 561788 h 561788"/>
            </a:gdLst>
            <a:ahLst/>
            <a:cxnLst>
              <a:cxn ang="0">
                <a:pos x="connsiteX0" y="connsiteY0"/>
              </a:cxn>
              <a:cxn ang="0">
                <a:pos x="connsiteX1" y="connsiteY1"/>
              </a:cxn>
            </a:cxnLst>
            <a:rect l="l" t="t" r="r" b="b"/>
            <a:pathLst>
              <a:path w="998071" h="561788">
                <a:moveTo>
                  <a:pt x="0" y="0"/>
                </a:moveTo>
                <a:lnTo>
                  <a:pt x="998071" y="5617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 name="Freeform: Shape 26">
            <a:extLst>
              <a:ext uri="{FF2B5EF4-FFF2-40B4-BE49-F238E27FC236}">
                <a16:creationId xmlns:a16="http://schemas.microsoft.com/office/drawing/2014/main" id="{D16E4934-9A4E-4F73-9BFA-2F8347DDFD2E}"/>
              </a:ext>
            </a:extLst>
          </p:cNvPr>
          <p:cNvSpPr/>
          <p:nvPr/>
        </p:nvSpPr>
        <p:spPr>
          <a:xfrm>
            <a:off x="5354918" y="2940424"/>
            <a:ext cx="1021976" cy="537882"/>
          </a:xfrm>
          <a:custGeom>
            <a:avLst/>
            <a:gdLst>
              <a:gd name="connsiteX0" fmla="*/ 0 w 1021976"/>
              <a:gd name="connsiteY0" fmla="*/ 0 h 537882"/>
              <a:gd name="connsiteX1" fmla="*/ 1021976 w 1021976"/>
              <a:gd name="connsiteY1" fmla="*/ 537882 h 537882"/>
            </a:gdLst>
            <a:ahLst/>
            <a:cxnLst>
              <a:cxn ang="0">
                <a:pos x="connsiteX0" y="connsiteY0"/>
              </a:cxn>
              <a:cxn ang="0">
                <a:pos x="connsiteX1" y="connsiteY1"/>
              </a:cxn>
            </a:cxnLst>
            <a:rect l="l" t="t" r="r" b="b"/>
            <a:pathLst>
              <a:path w="1021976" h="537882">
                <a:moveTo>
                  <a:pt x="0" y="0"/>
                </a:moveTo>
                <a:lnTo>
                  <a:pt x="1021976" y="5378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 name="Freeform: Shape 27">
            <a:extLst>
              <a:ext uri="{FF2B5EF4-FFF2-40B4-BE49-F238E27FC236}">
                <a16:creationId xmlns:a16="http://schemas.microsoft.com/office/drawing/2014/main" id="{14888232-0C04-4972-A0E2-C15AE71FCB35}"/>
              </a:ext>
            </a:extLst>
          </p:cNvPr>
          <p:cNvSpPr/>
          <p:nvPr/>
        </p:nvSpPr>
        <p:spPr>
          <a:xfrm>
            <a:off x="5331012" y="3012141"/>
            <a:ext cx="1045882" cy="376518"/>
          </a:xfrm>
          <a:custGeom>
            <a:avLst/>
            <a:gdLst>
              <a:gd name="connsiteX0" fmla="*/ 0 w 1045882"/>
              <a:gd name="connsiteY0" fmla="*/ 0 h 376518"/>
              <a:gd name="connsiteX1" fmla="*/ 1045882 w 1045882"/>
              <a:gd name="connsiteY1" fmla="*/ 376518 h 376518"/>
            </a:gdLst>
            <a:ahLst/>
            <a:cxnLst>
              <a:cxn ang="0">
                <a:pos x="connsiteX0" y="connsiteY0"/>
              </a:cxn>
              <a:cxn ang="0">
                <a:pos x="connsiteX1" y="connsiteY1"/>
              </a:cxn>
            </a:cxnLst>
            <a:rect l="l" t="t" r="r" b="b"/>
            <a:pathLst>
              <a:path w="1045882" h="376518">
                <a:moveTo>
                  <a:pt x="0" y="0"/>
                </a:moveTo>
                <a:lnTo>
                  <a:pt x="1045882" y="37651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 name="Freeform: Shape 28">
            <a:extLst>
              <a:ext uri="{FF2B5EF4-FFF2-40B4-BE49-F238E27FC236}">
                <a16:creationId xmlns:a16="http://schemas.microsoft.com/office/drawing/2014/main" id="{A2BD9B95-D0CB-4524-A228-DA6EC455BF2B}"/>
              </a:ext>
            </a:extLst>
          </p:cNvPr>
          <p:cNvSpPr/>
          <p:nvPr/>
        </p:nvSpPr>
        <p:spPr>
          <a:xfrm>
            <a:off x="5354918" y="3107765"/>
            <a:ext cx="1004047" cy="663388"/>
          </a:xfrm>
          <a:custGeom>
            <a:avLst/>
            <a:gdLst>
              <a:gd name="connsiteX0" fmla="*/ 0 w 1004047"/>
              <a:gd name="connsiteY0" fmla="*/ 0 h 663388"/>
              <a:gd name="connsiteX1" fmla="*/ 1004047 w 1004047"/>
              <a:gd name="connsiteY1" fmla="*/ 663388 h 663388"/>
            </a:gdLst>
            <a:ahLst/>
            <a:cxnLst>
              <a:cxn ang="0">
                <a:pos x="connsiteX0" y="connsiteY0"/>
              </a:cxn>
              <a:cxn ang="0">
                <a:pos x="connsiteX1" y="connsiteY1"/>
              </a:cxn>
            </a:cxnLst>
            <a:rect l="l" t="t" r="r" b="b"/>
            <a:pathLst>
              <a:path w="1004047" h="663388">
                <a:moveTo>
                  <a:pt x="0" y="0"/>
                </a:moveTo>
                <a:lnTo>
                  <a:pt x="1004047" y="66338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 name="Freeform: Shape 33">
            <a:extLst>
              <a:ext uri="{FF2B5EF4-FFF2-40B4-BE49-F238E27FC236}">
                <a16:creationId xmlns:a16="http://schemas.microsoft.com/office/drawing/2014/main" id="{131880C1-554B-4404-912E-D5EE63E53226}"/>
              </a:ext>
            </a:extLst>
          </p:cNvPr>
          <p:cNvSpPr/>
          <p:nvPr/>
        </p:nvSpPr>
        <p:spPr>
          <a:xfrm>
            <a:off x="5354918" y="3167529"/>
            <a:ext cx="1004047" cy="561789"/>
          </a:xfrm>
          <a:custGeom>
            <a:avLst/>
            <a:gdLst>
              <a:gd name="connsiteX0" fmla="*/ 0 w 1004047"/>
              <a:gd name="connsiteY0" fmla="*/ 0 h 561789"/>
              <a:gd name="connsiteX1" fmla="*/ 1004047 w 1004047"/>
              <a:gd name="connsiteY1" fmla="*/ 561789 h 561789"/>
            </a:gdLst>
            <a:ahLst/>
            <a:cxnLst>
              <a:cxn ang="0">
                <a:pos x="connsiteX0" y="connsiteY0"/>
              </a:cxn>
              <a:cxn ang="0">
                <a:pos x="connsiteX1" y="connsiteY1"/>
              </a:cxn>
            </a:cxnLst>
            <a:rect l="l" t="t" r="r" b="b"/>
            <a:pathLst>
              <a:path w="1004047" h="561789">
                <a:moveTo>
                  <a:pt x="0" y="0"/>
                </a:moveTo>
                <a:lnTo>
                  <a:pt x="1004047" y="56178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 name="Freeform: Shape 34">
            <a:extLst>
              <a:ext uri="{FF2B5EF4-FFF2-40B4-BE49-F238E27FC236}">
                <a16:creationId xmlns:a16="http://schemas.microsoft.com/office/drawing/2014/main" id="{C6AFBC3D-2BDB-43AF-BCD2-A455FD856A64}"/>
              </a:ext>
            </a:extLst>
          </p:cNvPr>
          <p:cNvSpPr/>
          <p:nvPr/>
        </p:nvSpPr>
        <p:spPr>
          <a:xfrm rot="21386011">
            <a:off x="5408706" y="5121835"/>
            <a:ext cx="986118" cy="878541"/>
          </a:xfrm>
          <a:custGeom>
            <a:avLst/>
            <a:gdLst>
              <a:gd name="connsiteX0" fmla="*/ 0 w 986118"/>
              <a:gd name="connsiteY0" fmla="*/ 0 h 878541"/>
              <a:gd name="connsiteX1" fmla="*/ 986118 w 986118"/>
              <a:gd name="connsiteY1" fmla="*/ 878541 h 878541"/>
            </a:gdLst>
            <a:ahLst/>
            <a:cxnLst>
              <a:cxn ang="0">
                <a:pos x="connsiteX0" y="connsiteY0"/>
              </a:cxn>
              <a:cxn ang="0">
                <a:pos x="connsiteX1" y="connsiteY1"/>
              </a:cxn>
            </a:cxnLst>
            <a:rect l="l" t="t" r="r" b="b"/>
            <a:pathLst>
              <a:path w="986118" h="878541">
                <a:moveTo>
                  <a:pt x="0" y="0"/>
                </a:moveTo>
                <a:lnTo>
                  <a:pt x="986118" y="8785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6" name="Freeform: Shape 35">
            <a:extLst>
              <a:ext uri="{FF2B5EF4-FFF2-40B4-BE49-F238E27FC236}">
                <a16:creationId xmlns:a16="http://schemas.microsoft.com/office/drawing/2014/main" id="{1400B621-027A-4CC8-92E0-042A195D94F8}"/>
              </a:ext>
            </a:extLst>
          </p:cNvPr>
          <p:cNvSpPr/>
          <p:nvPr/>
        </p:nvSpPr>
        <p:spPr>
          <a:xfrm>
            <a:off x="5372847" y="5599953"/>
            <a:ext cx="1051859" cy="412376"/>
          </a:xfrm>
          <a:custGeom>
            <a:avLst/>
            <a:gdLst>
              <a:gd name="connsiteX0" fmla="*/ 0 w 1051859"/>
              <a:gd name="connsiteY0" fmla="*/ 0 h 412376"/>
              <a:gd name="connsiteX1" fmla="*/ 1051859 w 1051859"/>
              <a:gd name="connsiteY1" fmla="*/ 412376 h 412376"/>
            </a:gdLst>
            <a:ahLst/>
            <a:cxnLst>
              <a:cxn ang="0">
                <a:pos x="connsiteX0" y="connsiteY0"/>
              </a:cxn>
              <a:cxn ang="0">
                <a:pos x="connsiteX1" y="connsiteY1"/>
              </a:cxn>
            </a:cxnLst>
            <a:rect l="l" t="t" r="r" b="b"/>
            <a:pathLst>
              <a:path w="1051859" h="412376">
                <a:moveTo>
                  <a:pt x="0" y="0"/>
                </a:moveTo>
                <a:lnTo>
                  <a:pt x="1051859" y="4123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7" name="Freeform: Shape 36">
            <a:extLst>
              <a:ext uri="{FF2B5EF4-FFF2-40B4-BE49-F238E27FC236}">
                <a16:creationId xmlns:a16="http://schemas.microsoft.com/office/drawing/2014/main" id="{445D653A-5C90-483D-979A-FBD02035905E}"/>
              </a:ext>
            </a:extLst>
          </p:cNvPr>
          <p:cNvSpPr/>
          <p:nvPr/>
        </p:nvSpPr>
        <p:spPr>
          <a:xfrm>
            <a:off x="5390776" y="5229412"/>
            <a:ext cx="992095" cy="274917"/>
          </a:xfrm>
          <a:custGeom>
            <a:avLst/>
            <a:gdLst>
              <a:gd name="connsiteX0" fmla="*/ 0 w 992095"/>
              <a:gd name="connsiteY0" fmla="*/ 0 h 274917"/>
              <a:gd name="connsiteX1" fmla="*/ 992095 w 992095"/>
              <a:gd name="connsiteY1" fmla="*/ 274917 h 274917"/>
            </a:gdLst>
            <a:ahLst/>
            <a:cxnLst>
              <a:cxn ang="0">
                <a:pos x="connsiteX0" y="connsiteY0"/>
              </a:cxn>
              <a:cxn ang="0">
                <a:pos x="connsiteX1" y="connsiteY1"/>
              </a:cxn>
            </a:cxnLst>
            <a:rect l="l" t="t" r="r" b="b"/>
            <a:pathLst>
              <a:path w="992095" h="274917">
                <a:moveTo>
                  <a:pt x="0" y="0"/>
                </a:moveTo>
                <a:lnTo>
                  <a:pt x="992095" y="2749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 name="Freeform: Shape 37">
            <a:extLst>
              <a:ext uri="{FF2B5EF4-FFF2-40B4-BE49-F238E27FC236}">
                <a16:creationId xmlns:a16="http://schemas.microsoft.com/office/drawing/2014/main" id="{39270AC5-629F-4E01-9053-5A127060DBD3}"/>
              </a:ext>
            </a:extLst>
          </p:cNvPr>
          <p:cNvSpPr/>
          <p:nvPr/>
        </p:nvSpPr>
        <p:spPr>
          <a:xfrm>
            <a:off x="5390776" y="5325035"/>
            <a:ext cx="1010024" cy="5977"/>
          </a:xfrm>
          <a:custGeom>
            <a:avLst/>
            <a:gdLst>
              <a:gd name="connsiteX0" fmla="*/ 0 w 1010024"/>
              <a:gd name="connsiteY0" fmla="*/ 5977 h 5977"/>
              <a:gd name="connsiteX1" fmla="*/ 1010024 w 1010024"/>
              <a:gd name="connsiteY1" fmla="*/ 0 h 5977"/>
            </a:gdLst>
            <a:ahLst/>
            <a:cxnLst>
              <a:cxn ang="0">
                <a:pos x="connsiteX0" y="connsiteY0"/>
              </a:cxn>
              <a:cxn ang="0">
                <a:pos x="connsiteX1" y="connsiteY1"/>
              </a:cxn>
            </a:cxnLst>
            <a:rect l="l" t="t" r="r" b="b"/>
            <a:pathLst>
              <a:path w="1010024" h="5977">
                <a:moveTo>
                  <a:pt x="0" y="5977"/>
                </a:moveTo>
                <a:lnTo>
                  <a:pt x="101002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 name="Freeform: Shape 38">
            <a:extLst>
              <a:ext uri="{FF2B5EF4-FFF2-40B4-BE49-F238E27FC236}">
                <a16:creationId xmlns:a16="http://schemas.microsoft.com/office/drawing/2014/main" id="{373CD27B-69BB-4EBD-B8FD-88EC2C917CE4}"/>
              </a:ext>
            </a:extLst>
          </p:cNvPr>
          <p:cNvSpPr/>
          <p:nvPr/>
        </p:nvSpPr>
        <p:spPr>
          <a:xfrm>
            <a:off x="5390776" y="5331012"/>
            <a:ext cx="1021977" cy="579717"/>
          </a:xfrm>
          <a:custGeom>
            <a:avLst/>
            <a:gdLst>
              <a:gd name="connsiteX0" fmla="*/ 0 w 1021977"/>
              <a:gd name="connsiteY0" fmla="*/ 0 h 579717"/>
              <a:gd name="connsiteX1" fmla="*/ 1021977 w 1021977"/>
              <a:gd name="connsiteY1" fmla="*/ 579717 h 579717"/>
            </a:gdLst>
            <a:ahLst/>
            <a:cxnLst>
              <a:cxn ang="0">
                <a:pos x="connsiteX0" y="connsiteY0"/>
              </a:cxn>
              <a:cxn ang="0">
                <a:pos x="connsiteX1" y="connsiteY1"/>
              </a:cxn>
            </a:cxnLst>
            <a:rect l="l" t="t" r="r" b="b"/>
            <a:pathLst>
              <a:path w="1021977" h="579717">
                <a:moveTo>
                  <a:pt x="0" y="0"/>
                </a:moveTo>
                <a:lnTo>
                  <a:pt x="1021977" y="57971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 name="Freeform: Shape 39">
            <a:extLst>
              <a:ext uri="{FF2B5EF4-FFF2-40B4-BE49-F238E27FC236}">
                <a16:creationId xmlns:a16="http://schemas.microsoft.com/office/drawing/2014/main" id="{D6F926C6-40C9-44C6-BBBE-2FBCB94C9DC9}"/>
              </a:ext>
            </a:extLst>
          </p:cNvPr>
          <p:cNvSpPr/>
          <p:nvPr/>
        </p:nvSpPr>
        <p:spPr>
          <a:xfrm>
            <a:off x="5402729" y="5414682"/>
            <a:ext cx="974165" cy="286871"/>
          </a:xfrm>
          <a:custGeom>
            <a:avLst/>
            <a:gdLst>
              <a:gd name="connsiteX0" fmla="*/ 0 w 974165"/>
              <a:gd name="connsiteY0" fmla="*/ 0 h 286871"/>
              <a:gd name="connsiteX1" fmla="*/ 974165 w 974165"/>
              <a:gd name="connsiteY1" fmla="*/ 286871 h 286871"/>
            </a:gdLst>
            <a:ahLst/>
            <a:cxnLst>
              <a:cxn ang="0">
                <a:pos x="connsiteX0" y="connsiteY0"/>
              </a:cxn>
              <a:cxn ang="0">
                <a:pos x="connsiteX1" y="connsiteY1"/>
              </a:cxn>
            </a:cxnLst>
            <a:rect l="l" t="t" r="r" b="b"/>
            <a:pathLst>
              <a:path w="974165" h="286871">
                <a:moveTo>
                  <a:pt x="0" y="0"/>
                </a:moveTo>
                <a:lnTo>
                  <a:pt x="974165" y="2868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 name="Freeform: Shape 40">
            <a:extLst>
              <a:ext uri="{FF2B5EF4-FFF2-40B4-BE49-F238E27FC236}">
                <a16:creationId xmlns:a16="http://schemas.microsoft.com/office/drawing/2014/main" id="{BA7092AE-AA84-47AF-ADC2-6211B25FD970}"/>
              </a:ext>
            </a:extLst>
          </p:cNvPr>
          <p:cNvSpPr/>
          <p:nvPr/>
        </p:nvSpPr>
        <p:spPr>
          <a:xfrm>
            <a:off x="5390776" y="5522259"/>
            <a:ext cx="1021977" cy="370541"/>
          </a:xfrm>
          <a:custGeom>
            <a:avLst/>
            <a:gdLst>
              <a:gd name="connsiteX0" fmla="*/ 0 w 1021977"/>
              <a:gd name="connsiteY0" fmla="*/ 0 h 370541"/>
              <a:gd name="connsiteX1" fmla="*/ 1021977 w 1021977"/>
              <a:gd name="connsiteY1" fmla="*/ 370541 h 370541"/>
            </a:gdLst>
            <a:ahLst/>
            <a:cxnLst>
              <a:cxn ang="0">
                <a:pos x="connsiteX0" y="connsiteY0"/>
              </a:cxn>
              <a:cxn ang="0">
                <a:pos x="connsiteX1" y="connsiteY1"/>
              </a:cxn>
            </a:cxnLst>
            <a:rect l="l" t="t" r="r" b="b"/>
            <a:pathLst>
              <a:path w="1021977" h="370541">
                <a:moveTo>
                  <a:pt x="0" y="0"/>
                </a:moveTo>
                <a:lnTo>
                  <a:pt x="1021977" y="3705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 name="Freeform: Shape 41">
            <a:extLst>
              <a:ext uri="{FF2B5EF4-FFF2-40B4-BE49-F238E27FC236}">
                <a16:creationId xmlns:a16="http://schemas.microsoft.com/office/drawing/2014/main" id="{06341933-F3BB-47D9-A4BF-FB5E8226B93A}"/>
              </a:ext>
            </a:extLst>
          </p:cNvPr>
          <p:cNvSpPr/>
          <p:nvPr/>
        </p:nvSpPr>
        <p:spPr>
          <a:xfrm>
            <a:off x="5390776" y="5492376"/>
            <a:ext cx="1010024" cy="203200"/>
          </a:xfrm>
          <a:custGeom>
            <a:avLst/>
            <a:gdLst>
              <a:gd name="connsiteX0" fmla="*/ 0 w 1010024"/>
              <a:gd name="connsiteY0" fmla="*/ 0 h 203200"/>
              <a:gd name="connsiteX1" fmla="*/ 1010024 w 1010024"/>
              <a:gd name="connsiteY1" fmla="*/ 203200 h 203200"/>
            </a:gdLst>
            <a:ahLst/>
            <a:cxnLst>
              <a:cxn ang="0">
                <a:pos x="connsiteX0" y="connsiteY0"/>
              </a:cxn>
              <a:cxn ang="0">
                <a:pos x="connsiteX1" y="connsiteY1"/>
              </a:cxn>
            </a:cxnLst>
            <a:rect l="l" t="t" r="r" b="b"/>
            <a:pathLst>
              <a:path w="1010024" h="203200">
                <a:moveTo>
                  <a:pt x="0" y="0"/>
                </a:moveTo>
                <a:lnTo>
                  <a:pt x="1010024" y="2032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3" name="Freeform: Shape 42">
            <a:extLst>
              <a:ext uri="{FF2B5EF4-FFF2-40B4-BE49-F238E27FC236}">
                <a16:creationId xmlns:a16="http://schemas.microsoft.com/office/drawing/2014/main" id="{E80EDC86-1234-4196-851F-2CD1FD82A1C2}"/>
              </a:ext>
            </a:extLst>
          </p:cNvPr>
          <p:cNvSpPr/>
          <p:nvPr/>
        </p:nvSpPr>
        <p:spPr>
          <a:xfrm>
            <a:off x="5402729" y="5414682"/>
            <a:ext cx="992095" cy="388471"/>
          </a:xfrm>
          <a:custGeom>
            <a:avLst/>
            <a:gdLst>
              <a:gd name="connsiteX0" fmla="*/ 0 w 992095"/>
              <a:gd name="connsiteY0" fmla="*/ 0 h 388471"/>
              <a:gd name="connsiteX1" fmla="*/ 992095 w 992095"/>
              <a:gd name="connsiteY1" fmla="*/ 388471 h 388471"/>
            </a:gdLst>
            <a:ahLst/>
            <a:cxnLst>
              <a:cxn ang="0">
                <a:pos x="connsiteX0" y="connsiteY0"/>
              </a:cxn>
              <a:cxn ang="0">
                <a:pos x="connsiteX1" y="connsiteY1"/>
              </a:cxn>
            </a:cxnLst>
            <a:rect l="l" t="t" r="r" b="b"/>
            <a:pathLst>
              <a:path w="992095" h="388471">
                <a:moveTo>
                  <a:pt x="0" y="0"/>
                </a:moveTo>
                <a:lnTo>
                  <a:pt x="992095" y="388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4" name="Freeform: Shape 43">
            <a:extLst>
              <a:ext uri="{FF2B5EF4-FFF2-40B4-BE49-F238E27FC236}">
                <a16:creationId xmlns:a16="http://schemas.microsoft.com/office/drawing/2014/main" id="{7BB9056E-BAB5-4084-8F17-5731731F23D8}"/>
              </a:ext>
            </a:extLst>
          </p:cNvPr>
          <p:cNvSpPr/>
          <p:nvPr/>
        </p:nvSpPr>
        <p:spPr>
          <a:xfrm>
            <a:off x="5396753" y="5534212"/>
            <a:ext cx="998071" cy="268941"/>
          </a:xfrm>
          <a:custGeom>
            <a:avLst/>
            <a:gdLst>
              <a:gd name="connsiteX0" fmla="*/ 0 w 998071"/>
              <a:gd name="connsiteY0" fmla="*/ 0 h 268941"/>
              <a:gd name="connsiteX1" fmla="*/ 998071 w 998071"/>
              <a:gd name="connsiteY1" fmla="*/ 268941 h 268941"/>
            </a:gdLst>
            <a:ahLst/>
            <a:cxnLst>
              <a:cxn ang="0">
                <a:pos x="connsiteX0" y="connsiteY0"/>
              </a:cxn>
              <a:cxn ang="0">
                <a:pos x="connsiteX1" y="connsiteY1"/>
              </a:cxn>
            </a:cxnLst>
            <a:rect l="l" t="t" r="r" b="b"/>
            <a:pathLst>
              <a:path w="998071" h="268941">
                <a:moveTo>
                  <a:pt x="0" y="0"/>
                </a:moveTo>
                <a:lnTo>
                  <a:pt x="998071" y="2689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5" name="Freeform: Shape 44">
            <a:extLst>
              <a:ext uri="{FF2B5EF4-FFF2-40B4-BE49-F238E27FC236}">
                <a16:creationId xmlns:a16="http://schemas.microsoft.com/office/drawing/2014/main" id="{5D9B1A31-756F-4123-85A5-121E91FDA04F}"/>
              </a:ext>
            </a:extLst>
          </p:cNvPr>
          <p:cNvSpPr/>
          <p:nvPr/>
        </p:nvSpPr>
        <p:spPr>
          <a:xfrm>
            <a:off x="5402729" y="5157694"/>
            <a:ext cx="968189" cy="836706"/>
          </a:xfrm>
          <a:custGeom>
            <a:avLst/>
            <a:gdLst>
              <a:gd name="connsiteX0" fmla="*/ 968189 w 968189"/>
              <a:gd name="connsiteY0" fmla="*/ 836706 h 836706"/>
              <a:gd name="connsiteX1" fmla="*/ 0 w 968189"/>
              <a:gd name="connsiteY1" fmla="*/ 0 h 836706"/>
            </a:gdLst>
            <a:ahLst/>
            <a:cxnLst>
              <a:cxn ang="0">
                <a:pos x="connsiteX0" y="connsiteY0"/>
              </a:cxn>
              <a:cxn ang="0">
                <a:pos x="connsiteX1" y="connsiteY1"/>
              </a:cxn>
            </a:cxnLst>
            <a:rect l="l" t="t" r="r" b="b"/>
            <a:pathLst>
              <a:path w="968189" h="836706">
                <a:moveTo>
                  <a:pt x="968189" y="836706"/>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6" name="Freeform: Shape 45">
            <a:extLst>
              <a:ext uri="{FF2B5EF4-FFF2-40B4-BE49-F238E27FC236}">
                <a16:creationId xmlns:a16="http://schemas.microsoft.com/office/drawing/2014/main" id="{A367238F-053B-4BE2-B273-8F36B15B4F44}"/>
              </a:ext>
            </a:extLst>
          </p:cNvPr>
          <p:cNvSpPr/>
          <p:nvPr/>
        </p:nvSpPr>
        <p:spPr>
          <a:xfrm>
            <a:off x="9149976" y="5014259"/>
            <a:ext cx="1010024" cy="23906"/>
          </a:xfrm>
          <a:custGeom>
            <a:avLst/>
            <a:gdLst>
              <a:gd name="connsiteX0" fmla="*/ 0 w 1010024"/>
              <a:gd name="connsiteY0" fmla="*/ 0 h 23906"/>
              <a:gd name="connsiteX1" fmla="*/ 1010024 w 1010024"/>
              <a:gd name="connsiteY1" fmla="*/ 23906 h 23906"/>
            </a:gdLst>
            <a:ahLst/>
            <a:cxnLst>
              <a:cxn ang="0">
                <a:pos x="connsiteX0" y="connsiteY0"/>
              </a:cxn>
              <a:cxn ang="0">
                <a:pos x="connsiteX1" y="connsiteY1"/>
              </a:cxn>
            </a:cxnLst>
            <a:rect l="l" t="t" r="r" b="b"/>
            <a:pathLst>
              <a:path w="1010024" h="23906">
                <a:moveTo>
                  <a:pt x="0" y="0"/>
                </a:moveTo>
                <a:lnTo>
                  <a:pt x="1010024" y="239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7" name="Freeform: Shape 46">
            <a:extLst>
              <a:ext uri="{FF2B5EF4-FFF2-40B4-BE49-F238E27FC236}">
                <a16:creationId xmlns:a16="http://schemas.microsoft.com/office/drawing/2014/main" id="{57A0952B-D216-4BC5-AE1C-38F319502043}"/>
              </a:ext>
            </a:extLst>
          </p:cNvPr>
          <p:cNvSpPr/>
          <p:nvPr/>
        </p:nvSpPr>
        <p:spPr>
          <a:xfrm>
            <a:off x="9120094" y="4864847"/>
            <a:ext cx="1057835" cy="549835"/>
          </a:xfrm>
          <a:custGeom>
            <a:avLst/>
            <a:gdLst>
              <a:gd name="connsiteX0" fmla="*/ 0 w 1057835"/>
              <a:gd name="connsiteY0" fmla="*/ 0 h 549835"/>
              <a:gd name="connsiteX1" fmla="*/ 1057835 w 1057835"/>
              <a:gd name="connsiteY1" fmla="*/ 549835 h 549835"/>
              <a:gd name="connsiteX2" fmla="*/ 1057835 w 1057835"/>
              <a:gd name="connsiteY2" fmla="*/ 549835 h 549835"/>
            </a:gdLst>
            <a:ahLst/>
            <a:cxnLst>
              <a:cxn ang="0">
                <a:pos x="connsiteX0" y="connsiteY0"/>
              </a:cxn>
              <a:cxn ang="0">
                <a:pos x="connsiteX1" y="connsiteY1"/>
              </a:cxn>
              <a:cxn ang="0">
                <a:pos x="connsiteX2" y="connsiteY2"/>
              </a:cxn>
            </a:cxnLst>
            <a:rect l="l" t="t" r="r" b="b"/>
            <a:pathLst>
              <a:path w="1057835" h="549835">
                <a:moveTo>
                  <a:pt x="0" y="0"/>
                </a:moveTo>
                <a:lnTo>
                  <a:pt x="1057835" y="549835"/>
                </a:lnTo>
                <a:lnTo>
                  <a:pt x="1057835" y="54983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8" name="Freeform: Shape 47">
            <a:extLst>
              <a:ext uri="{FF2B5EF4-FFF2-40B4-BE49-F238E27FC236}">
                <a16:creationId xmlns:a16="http://schemas.microsoft.com/office/drawing/2014/main" id="{4008059E-A9B9-44F6-A60F-8FAFA9AF6DD7}"/>
              </a:ext>
            </a:extLst>
          </p:cNvPr>
          <p:cNvSpPr/>
          <p:nvPr/>
        </p:nvSpPr>
        <p:spPr>
          <a:xfrm>
            <a:off x="9167906" y="5749365"/>
            <a:ext cx="986118" cy="161364"/>
          </a:xfrm>
          <a:custGeom>
            <a:avLst/>
            <a:gdLst>
              <a:gd name="connsiteX0" fmla="*/ 0 w 986118"/>
              <a:gd name="connsiteY0" fmla="*/ 0 h 161364"/>
              <a:gd name="connsiteX1" fmla="*/ 986118 w 986118"/>
              <a:gd name="connsiteY1" fmla="*/ 161364 h 161364"/>
            </a:gdLst>
            <a:ahLst/>
            <a:cxnLst>
              <a:cxn ang="0">
                <a:pos x="connsiteX0" y="connsiteY0"/>
              </a:cxn>
              <a:cxn ang="0">
                <a:pos x="connsiteX1" y="connsiteY1"/>
              </a:cxn>
            </a:cxnLst>
            <a:rect l="l" t="t" r="r" b="b"/>
            <a:pathLst>
              <a:path w="986118" h="161364">
                <a:moveTo>
                  <a:pt x="0" y="0"/>
                </a:moveTo>
                <a:lnTo>
                  <a:pt x="986118" y="16136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9" name="Freeform: Shape 48">
            <a:extLst>
              <a:ext uri="{FF2B5EF4-FFF2-40B4-BE49-F238E27FC236}">
                <a16:creationId xmlns:a16="http://schemas.microsoft.com/office/drawing/2014/main" id="{D12A0A36-107E-41A2-A97D-75F4ADD3F187}"/>
              </a:ext>
            </a:extLst>
          </p:cNvPr>
          <p:cNvSpPr/>
          <p:nvPr/>
        </p:nvSpPr>
        <p:spPr>
          <a:xfrm>
            <a:off x="9138024" y="5546165"/>
            <a:ext cx="1051858" cy="364564"/>
          </a:xfrm>
          <a:custGeom>
            <a:avLst/>
            <a:gdLst>
              <a:gd name="connsiteX0" fmla="*/ 0 w 1051858"/>
              <a:gd name="connsiteY0" fmla="*/ 0 h 364564"/>
              <a:gd name="connsiteX1" fmla="*/ 1051858 w 1051858"/>
              <a:gd name="connsiteY1" fmla="*/ 364564 h 364564"/>
            </a:gdLst>
            <a:ahLst/>
            <a:cxnLst>
              <a:cxn ang="0">
                <a:pos x="connsiteX0" y="connsiteY0"/>
              </a:cxn>
              <a:cxn ang="0">
                <a:pos x="connsiteX1" y="connsiteY1"/>
              </a:cxn>
            </a:cxnLst>
            <a:rect l="l" t="t" r="r" b="b"/>
            <a:pathLst>
              <a:path w="1051858" h="364564">
                <a:moveTo>
                  <a:pt x="0" y="0"/>
                </a:moveTo>
                <a:lnTo>
                  <a:pt x="1051858" y="36456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0" name="Freeform: Shape 49">
            <a:extLst>
              <a:ext uri="{FF2B5EF4-FFF2-40B4-BE49-F238E27FC236}">
                <a16:creationId xmlns:a16="http://schemas.microsoft.com/office/drawing/2014/main" id="{18FED341-E5D5-4A2F-8B24-D3AF8D15CD07}"/>
              </a:ext>
            </a:extLst>
          </p:cNvPr>
          <p:cNvSpPr/>
          <p:nvPr/>
        </p:nvSpPr>
        <p:spPr>
          <a:xfrm>
            <a:off x="9144000" y="5414682"/>
            <a:ext cx="1021976" cy="394447"/>
          </a:xfrm>
          <a:custGeom>
            <a:avLst/>
            <a:gdLst>
              <a:gd name="connsiteX0" fmla="*/ 0 w 1021976"/>
              <a:gd name="connsiteY0" fmla="*/ 0 h 394447"/>
              <a:gd name="connsiteX1" fmla="*/ 1021976 w 1021976"/>
              <a:gd name="connsiteY1" fmla="*/ 394447 h 394447"/>
            </a:gdLst>
            <a:ahLst/>
            <a:cxnLst>
              <a:cxn ang="0">
                <a:pos x="connsiteX0" y="connsiteY0"/>
              </a:cxn>
              <a:cxn ang="0">
                <a:pos x="connsiteX1" y="connsiteY1"/>
              </a:cxn>
            </a:cxnLst>
            <a:rect l="l" t="t" r="r" b="b"/>
            <a:pathLst>
              <a:path w="1021976" h="394447">
                <a:moveTo>
                  <a:pt x="0" y="0"/>
                </a:moveTo>
                <a:lnTo>
                  <a:pt x="1021976" y="39444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 name="Freeform: Shape 50">
            <a:extLst>
              <a:ext uri="{FF2B5EF4-FFF2-40B4-BE49-F238E27FC236}">
                <a16:creationId xmlns:a16="http://schemas.microsoft.com/office/drawing/2014/main" id="{D045AA94-2B60-4E4C-8C30-24E3863E7AAE}"/>
              </a:ext>
            </a:extLst>
          </p:cNvPr>
          <p:cNvSpPr/>
          <p:nvPr/>
        </p:nvSpPr>
        <p:spPr>
          <a:xfrm>
            <a:off x="9155953" y="5259294"/>
            <a:ext cx="1016000" cy="400424"/>
          </a:xfrm>
          <a:custGeom>
            <a:avLst/>
            <a:gdLst>
              <a:gd name="connsiteX0" fmla="*/ 0 w 1016000"/>
              <a:gd name="connsiteY0" fmla="*/ 0 h 400424"/>
              <a:gd name="connsiteX1" fmla="*/ 1016000 w 1016000"/>
              <a:gd name="connsiteY1" fmla="*/ 400424 h 400424"/>
            </a:gdLst>
            <a:ahLst/>
            <a:cxnLst>
              <a:cxn ang="0">
                <a:pos x="connsiteX0" y="connsiteY0"/>
              </a:cxn>
              <a:cxn ang="0">
                <a:pos x="connsiteX1" y="connsiteY1"/>
              </a:cxn>
            </a:cxnLst>
            <a:rect l="l" t="t" r="r" b="b"/>
            <a:pathLst>
              <a:path w="1016000" h="400424">
                <a:moveTo>
                  <a:pt x="0" y="0"/>
                </a:moveTo>
                <a:lnTo>
                  <a:pt x="1016000" y="4004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 name="Freeform: Shape 51">
            <a:extLst>
              <a:ext uri="{FF2B5EF4-FFF2-40B4-BE49-F238E27FC236}">
                <a16:creationId xmlns:a16="http://schemas.microsoft.com/office/drawing/2014/main" id="{0EEFA0BE-4956-43CE-9005-89CE5A565039}"/>
              </a:ext>
            </a:extLst>
          </p:cNvPr>
          <p:cNvSpPr/>
          <p:nvPr/>
        </p:nvSpPr>
        <p:spPr>
          <a:xfrm>
            <a:off x="9138024" y="5211482"/>
            <a:ext cx="1057835" cy="609600"/>
          </a:xfrm>
          <a:custGeom>
            <a:avLst/>
            <a:gdLst>
              <a:gd name="connsiteX0" fmla="*/ 0 w 1057835"/>
              <a:gd name="connsiteY0" fmla="*/ 0 h 609600"/>
              <a:gd name="connsiteX1" fmla="*/ 1039905 w 1057835"/>
              <a:gd name="connsiteY1" fmla="*/ 609600 h 609600"/>
              <a:gd name="connsiteX2" fmla="*/ 1057835 w 1057835"/>
              <a:gd name="connsiteY2" fmla="*/ 609600 h 609600"/>
              <a:gd name="connsiteX3" fmla="*/ 1021976 w 1057835"/>
              <a:gd name="connsiteY3" fmla="*/ 597647 h 609600"/>
            </a:gdLst>
            <a:ahLst/>
            <a:cxnLst>
              <a:cxn ang="0">
                <a:pos x="connsiteX0" y="connsiteY0"/>
              </a:cxn>
              <a:cxn ang="0">
                <a:pos x="connsiteX1" y="connsiteY1"/>
              </a:cxn>
              <a:cxn ang="0">
                <a:pos x="connsiteX2" y="connsiteY2"/>
              </a:cxn>
              <a:cxn ang="0">
                <a:pos x="connsiteX3" y="connsiteY3"/>
              </a:cxn>
            </a:cxnLst>
            <a:rect l="l" t="t" r="r" b="b"/>
            <a:pathLst>
              <a:path w="1057835" h="609600">
                <a:moveTo>
                  <a:pt x="0" y="0"/>
                </a:moveTo>
                <a:lnTo>
                  <a:pt x="1039905" y="609600"/>
                </a:lnTo>
                <a:lnTo>
                  <a:pt x="1057835" y="609600"/>
                </a:lnTo>
                <a:lnTo>
                  <a:pt x="1021976" y="59764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 name="Freeform: Shape 53">
            <a:extLst>
              <a:ext uri="{FF2B5EF4-FFF2-40B4-BE49-F238E27FC236}">
                <a16:creationId xmlns:a16="http://schemas.microsoft.com/office/drawing/2014/main" id="{1D7FB51F-E8B3-4CF3-9EAC-F276E094676C}"/>
              </a:ext>
            </a:extLst>
          </p:cNvPr>
          <p:cNvSpPr/>
          <p:nvPr/>
        </p:nvSpPr>
        <p:spPr>
          <a:xfrm>
            <a:off x="9161929" y="5091953"/>
            <a:ext cx="998071" cy="872565"/>
          </a:xfrm>
          <a:custGeom>
            <a:avLst/>
            <a:gdLst>
              <a:gd name="connsiteX0" fmla="*/ 0 w 998071"/>
              <a:gd name="connsiteY0" fmla="*/ 0 h 872565"/>
              <a:gd name="connsiteX1" fmla="*/ 998071 w 998071"/>
              <a:gd name="connsiteY1" fmla="*/ 872565 h 872565"/>
            </a:gdLst>
            <a:ahLst/>
            <a:cxnLst>
              <a:cxn ang="0">
                <a:pos x="connsiteX0" y="connsiteY0"/>
              </a:cxn>
              <a:cxn ang="0">
                <a:pos x="connsiteX1" y="connsiteY1"/>
              </a:cxn>
            </a:cxnLst>
            <a:rect l="l" t="t" r="r" b="b"/>
            <a:pathLst>
              <a:path w="998071" h="872565">
                <a:moveTo>
                  <a:pt x="0" y="0"/>
                </a:moveTo>
                <a:lnTo>
                  <a:pt x="998071" y="8725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 name="Freeform: Shape 54">
            <a:extLst>
              <a:ext uri="{FF2B5EF4-FFF2-40B4-BE49-F238E27FC236}">
                <a16:creationId xmlns:a16="http://schemas.microsoft.com/office/drawing/2014/main" id="{32BB2839-44C8-4639-9E4D-6F02079BDF7C}"/>
              </a:ext>
            </a:extLst>
          </p:cNvPr>
          <p:cNvSpPr/>
          <p:nvPr/>
        </p:nvSpPr>
        <p:spPr>
          <a:xfrm>
            <a:off x="9138024" y="5103906"/>
            <a:ext cx="1045882" cy="633506"/>
          </a:xfrm>
          <a:custGeom>
            <a:avLst/>
            <a:gdLst>
              <a:gd name="connsiteX0" fmla="*/ 0 w 1045882"/>
              <a:gd name="connsiteY0" fmla="*/ 0 h 633506"/>
              <a:gd name="connsiteX1" fmla="*/ 1045882 w 1045882"/>
              <a:gd name="connsiteY1" fmla="*/ 633506 h 633506"/>
            </a:gdLst>
            <a:ahLst/>
            <a:cxnLst>
              <a:cxn ang="0">
                <a:pos x="connsiteX0" y="connsiteY0"/>
              </a:cxn>
              <a:cxn ang="0">
                <a:pos x="connsiteX1" y="connsiteY1"/>
              </a:cxn>
            </a:cxnLst>
            <a:rect l="l" t="t" r="r" b="b"/>
            <a:pathLst>
              <a:path w="1045882" h="633506">
                <a:moveTo>
                  <a:pt x="0" y="0"/>
                </a:moveTo>
                <a:lnTo>
                  <a:pt x="1045882" y="6335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 name="Freeform: Shape 55">
            <a:extLst>
              <a:ext uri="{FF2B5EF4-FFF2-40B4-BE49-F238E27FC236}">
                <a16:creationId xmlns:a16="http://schemas.microsoft.com/office/drawing/2014/main" id="{0B77B06A-E873-460F-BB32-91B3F09000A9}"/>
              </a:ext>
            </a:extLst>
          </p:cNvPr>
          <p:cNvSpPr/>
          <p:nvPr/>
        </p:nvSpPr>
        <p:spPr>
          <a:xfrm>
            <a:off x="9132047" y="2671482"/>
            <a:ext cx="1004047" cy="11953"/>
          </a:xfrm>
          <a:custGeom>
            <a:avLst/>
            <a:gdLst>
              <a:gd name="connsiteX0" fmla="*/ 0 w 1004047"/>
              <a:gd name="connsiteY0" fmla="*/ 0 h 11953"/>
              <a:gd name="connsiteX1" fmla="*/ 1004047 w 1004047"/>
              <a:gd name="connsiteY1" fmla="*/ 11953 h 11953"/>
            </a:gdLst>
            <a:ahLst/>
            <a:cxnLst>
              <a:cxn ang="0">
                <a:pos x="connsiteX0" y="connsiteY0"/>
              </a:cxn>
              <a:cxn ang="0">
                <a:pos x="connsiteX1" y="connsiteY1"/>
              </a:cxn>
            </a:cxnLst>
            <a:rect l="l" t="t" r="r" b="b"/>
            <a:pathLst>
              <a:path w="1004047" h="11953">
                <a:moveTo>
                  <a:pt x="0" y="0"/>
                </a:moveTo>
                <a:lnTo>
                  <a:pt x="1004047" y="1195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 name="Freeform: Shape 56">
            <a:extLst>
              <a:ext uri="{FF2B5EF4-FFF2-40B4-BE49-F238E27FC236}">
                <a16:creationId xmlns:a16="http://schemas.microsoft.com/office/drawing/2014/main" id="{0BAEE8DD-95D4-401C-872F-0DAC565E3265}"/>
              </a:ext>
            </a:extLst>
          </p:cNvPr>
          <p:cNvSpPr/>
          <p:nvPr/>
        </p:nvSpPr>
        <p:spPr>
          <a:xfrm>
            <a:off x="9149976" y="2671482"/>
            <a:ext cx="1016000" cy="209177"/>
          </a:xfrm>
          <a:custGeom>
            <a:avLst/>
            <a:gdLst>
              <a:gd name="connsiteX0" fmla="*/ 0 w 1016000"/>
              <a:gd name="connsiteY0" fmla="*/ 0 h 209177"/>
              <a:gd name="connsiteX1" fmla="*/ 1016000 w 1016000"/>
              <a:gd name="connsiteY1" fmla="*/ 209177 h 209177"/>
            </a:gdLst>
            <a:ahLst/>
            <a:cxnLst>
              <a:cxn ang="0">
                <a:pos x="connsiteX0" y="connsiteY0"/>
              </a:cxn>
              <a:cxn ang="0">
                <a:pos x="connsiteX1" y="connsiteY1"/>
              </a:cxn>
            </a:cxnLst>
            <a:rect l="l" t="t" r="r" b="b"/>
            <a:pathLst>
              <a:path w="1016000" h="209177">
                <a:moveTo>
                  <a:pt x="0" y="0"/>
                </a:moveTo>
                <a:lnTo>
                  <a:pt x="1016000" y="20917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 name="Freeform: Shape 57">
            <a:extLst>
              <a:ext uri="{FF2B5EF4-FFF2-40B4-BE49-F238E27FC236}">
                <a16:creationId xmlns:a16="http://schemas.microsoft.com/office/drawing/2014/main" id="{9A64C4C7-A752-4B6B-A0DA-503C0EB7E658}"/>
              </a:ext>
            </a:extLst>
          </p:cNvPr>
          <p:cNvSpPr/>
          <p:nvPr/>
        </p:nvSpPr>
        <p:spPr>
          <a:xfrm>
            <a:off x="9149976" y="2874682"/>
            <a:ext cx="1039906" cy="394447"/>
          </a:xfrm>
          <a:custGeom>
            <a:avLst/>
            <a:gdLst>
              <a:gd name="connsiteX0" fmla="*/ 0 w 1039906"/>
              <a:gd name="connsiteY0" fmla="*/ 0 h 394447"/>
              <a:gd name="connsiteX1" fmla="*/ 1039906 w 1039906"/>
              <a:gd name="connsiteY1" fmla="*/ 394447 h 394447"/>
            </a:gdLst>
            <a:ahLst/>
            <a:cxnLst>
              <a:cxn ang="0">
                <a:pos x="connsiteX0" y="connsiteY0"/>
              </a:cxn>
              <a:cxn ang="0">
                <a:pos x="connsiteX1" y="connsiteY1"/>
              </a:cxn>
            </a:cxnLst>
            <a:rect l="l" t="t" r="r" b="b"/>
            <a:pathLst>
              <a:path w="1039906" h="394447">
                <a:moveTo>
                  <a:pt x="0" y="0"/>
                </a:moveTo>
                <a:lnTo>
                  <a:pt x="1039906" y="39444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 name="Freeform: Shape 58">
            <a:extLst>
              <a:ext uri="{FF2B5EF4-FFF2-40B4-BE49-F238E27FC236}">
                <a16:creationId xmlns:a16="http://schemas.microsoft.com/office/drawing/2014/main" id="{01AB7BF5-02DC-496C-B8E1-624836C4F869}"/>
              </a:ext>
            </a:extLst>
          </p:cNvPr>
          <p:cNvSpPr/>
          <p:nvPr/>
        </p:nvSpPr>
        <p:spPr>
          <a:xfrm>
            <a:off x="9155953" y="3036047"/>
            <a:ext cx="1010023" cy="406400"/>
          </a:xfrm>
          <a:custGeom>
            <a:avLst/>
            <a:gdLst>
              <a:gd name="connsiteX0" fmla="*/ 0 w 1010023"/>
              <a:gd name="connsiteY0" fmla="*/ 0 h 406400"/>
              <a:gd name="connsiteX1" fmla="*/ 1010023 w 1010023"/>
              <a:gd name="connsiteY1" fmla="*/ 406400 h 406400"/>
            </a:gdLst>
            <a:ahLst/>
            <a:cxnLst>
              <a:cxn ang="0">
                <a:pos x="connsiteX0" y="connsiteY0"/>
              </a:cxn>
              <a:cxn ang="0">
                <a:pos x="connsiteX1" y="connsiteY1"/>
              </a:cxn>
            </a:cxnLst>
            <a:rect l="l" t="t" r="r" b="b"/>
            <a:pathLst>
              <a:path w="1010023" h="406400">
                <a:moveTo>
                  <a:pt x="0" y="0"/>
                </a:moveTo>
                <a:lnTo>
                  <a:pt x="1010023" y="406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 name="Freeform: Shape 59">
            <a:extLst>
              <a:ext uri="{FF2B5EF4-FFF2-40B4-BE49-F238E27FC236}">
                <a16:creationId xmlns:a16="http://schemas.microsoft.com/office/drawing/2014/main" id="{79779969-08F8-4E7C-8809-7CEB5B956D10}"/>
              </a:ext>
            </a:extLst>
          </p:cNvPr>
          <p:cNvSpPr/>
          <p:nvPr/>
        </p:nvSpPr>
        <p:spPr>
          <a:xfrm>
            <a:off x="9173882" y="3065929"/>
            <a:ext cx="980142" cy="555812"/>
          </a:xfrm>
          <a:custGeom>
            <a:avLst/>
            <a:gdLst>
              <a:gd name="connsiteX0" fmla="*/ 0 w 980142"/>
              <a:gd name="connsiteY0" fmla="*/ 0 h 555812"/>
              <a:gd name="connsiteX1" fmla="*/ 980142 w 980142"/>
              <a:gd name="connsiteY1" fmla="*/ 555812 h 555812"/>
            </a:gdLst>
            <a:ahLst/>
            <a:cxnLst>
              <a:cxn ang="0">
                <a:pos x="connsiteX0" y="connsiteY0"/>
              </a:cxn>
              <a:cxn ang="0">
                <a:pos x="connsiteX1" y="connsiteY1"/>
              </a:cxn>
            </a:cxnLst>
            <a:rect l="l" t="t" r="r" b="b"/>
            <a:pathLst>
              <a:path w="980142" h="555812">
                <a:moveTo>
                  <a:pt x="0" y="0"/>
                </a:moveTo>
                <a:lnTo>
                  <a:pt x="980142" y="5558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 name="Freeform: Shape 60">
            <a:extLst>
              <a:ext uri="{FF2B5EF4-FFF2-40B4-BE49-F238E27FC236}">
                <a16:creationId xmlns:a16="http://schemas.microsoft.com/office/drawing/2014/main" id="{F7557B4C-7778-4947-BC38-26FA414D47C4}"/>
              </a:ext>
            </a:extLst>
          </p:cNvPr>
          <p:cNvSpPr/>
          <p:nvPr/>
        </p:nvSpPr>
        <p:spPr>
          <a:xfrm>
            <a:off x="9155953" y="3257176"/>
            <a:ext cx="1004047" cy="364565"/>
          </a:xfrm>
          <a:custGeom>
            <a:avLst/>
            <a:gdLst>
              <a:gd name="connsiteX0" fmla="*/ 0 w 1004047"/>
              <a:gd name="connsiteY0" fmla="*/ 0 h 364565"/>
              <a:gd name="connsiteX1" fmla="*/ 1004047 w 1004047"/>
              <a:gd name="connsiteY1" fmla="*/ 364565 h 364565"/>
            </a:gdLst>
            <a:ahLst/>
            <a:cxnLst>
              <a:cxn ang="0">
                <a:pos x="connsiteX0" y="connsiteY0"/>
              </a:cxn>
              <a:cxn ang="0">
                <a:pos x="connsiteX1" y="connsiteY1"/>
              </a:cxn>
            </a:cxnLst>
            <a:rect l="l" t="t" r="r" b="b"/>
            <a:pathLst>
              <a:path w="1004047" h="364565">
                <a:moveTo>
                  <a:pt x="0" y="0"/>
                </a:moveTo>
                <a:lnTo>
                  <a:pt x="1004047" y="3645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2" name="Freeform: Shape 61">
            <a:extLst>
              <a:ext uri="{FF2B5EF4-FFF2-40B4-BE49-F238E27FC236}">
                <a16:creationId xmlns:a16="http://schemas.microsoft.com/office/drawing/2014/main" id="{863746F1-57EB-4345-BB2D-37658E657A6C}"/>
              </a:ext>
            </a:extLst>
          </p:cNvPr>
          <p:cNvSpPr/>
          <p:nvPr/>
        </p:nvSpPr>
        <p:spPr>
          <a:xfrm>
            <a:off x="9144000" y="3430494"/>
            <a:ext cx="1033929" cy="197224"/>
          </a:xfrm>
          <a:custGeom>
            <a:avLst/>
            <a:gdLst>
              <a:gd name="connsiteX0" fmla="*/ 0 w 1033929"/>
              <a:gd name="connsiteY0" fmla="*/ 0 h 197224"/>
              <a:gd name="connsiteX1" fmla="*/ 1033929 w 1033929"/>
              <a:gd name="connsiteY1" fmla="*/ 197224 h 197224"/>
            </a:gdLst>
            <a:ahLst/>
            <a:cxnLst>
              <a:cxn ang="0">
                <a:pos x="connsiteX0" y="connsiteY0"/>
              </a:cxn>
              <a:cxn ang="0">
                <a:pos x="connsiteX1" y="connsiteY1"/>
              </a:cxn>
            </a:cxnLst>
            <a:rect l="l" t="t" r="r" b="b"/>
            <a:pathLst>
              <a:path w="1033929" h="197224">
                <a:moveTo>
                  <a:pt x="0" y="0"/>
                </a:moveTo>
                <a:lnTo>
                  <a:pt x="1033929" y="1972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77" name="Group 76">
            <a:extLst>
              <a:ext uri="{FF2B5EF4-FFF2-40B4-BE49-F238E27FC236}">
                <a16:creationId xmlns:a16="http://schemas.microsoft.com/office/drawing/2014/main" id="{661F4223-ABE7-450A-95D1-F52D5FB6D2E0}"/>
              </a:ext>
            </a:extLst>
          </p:cNvPr>
          <p:cNvGrpSpPr/>
          <p:nvPr/>
        </p:nvGrpSpPr>
        <p:grpSpPr>
          <a:xfrm>
            <a:off x="4768630" y="3793225"/>
            <a:ext cx="2257927" cy="465259"/>
            <a:chOff x="4971849" y="3793225"/>
            <a:chExt cx="1849085" cy="465259"/>
          </a:xfrm>
        </p:grpSpPr>
        <p:sp>
          <p:nvSpPr>
            <p:cNvPr id="64" name="TextBox 63">
              <a:extLst>
                <a:ext uri="{FF2B5EF4-FFF2-40B4-BE49-F238E27FC236}">
                  <a16:creationId xmlns:a16="http://schemas.microsoft.com/office/drawing/2014/main" id="{DB726BD2-1E8D-4E9D-B617-E7039799A535}"/>
                </a:ext>
              </a:extLst>
            </p:cNvPr>
            <p:cNvSpPr txBox="1"/>
            <p:nvPr/>
          </p:nvSpPr>
          <p:spPr>
            <a:xfrm>
              <a:off x="4971849" y="3827597"/>
              <a:ext cx="923939" cy="430887"/>
            </a:xfrm>
            <a:prstGeom prst="rect">
              <a:avLst/>
            </a:prstGeom>
            <a:noFill/>
          </p:spPr>
          <p:txBody>
            <a:bodyPr wrap="square" rtlCol="0">
              <a:spAutoFit/>
            </a:bodyPr>
            <a:lstStyle/>
            <a:p>
              <a:pPr algn="ctr" rtl="0"/>
              <a:r>
                <a:rPr lang="pl" sz="1050" b="1" i="0" u="none" baseline="0"/>
                <a:t>Ocena wyjściowa</a:t>
              </a:r>
            </a:p>
          </p:txBody>
        </p:sp>
        <p:sp>
          <p:nvSpPr>
            <p:cNvPr id="75" name="TextBox 74">
              <a:extLst>
                <a:ext uri="{FF2B5EF4-FFF2-40B4-BE49-F238E27FC236}">
                  <a16:creationId xmlns:a16="http://schemas.microsoft.com/office/drawing/2014/main" id="{A0B45BC4-E439-4DCB-AB61-CF1C4B23E4BB}"/>
                </a:ext>
              </a:extLst>
            </p:cNvPr>
            <p:cNvSpPr txBox="1"/>
            <p:nvPr/>
          </p:nvSpPr>
          <p:spPr>
            <a:xfrm>
              <a:off x="5896995" y="3827597"/>
              <a:ext cx="923939" cy="261610"/>
            </a:xfrm>
            <a:prstGeom prst="rect">
              <a:avLst/>
            </a:prstGeom>
            <a:noFill/>
          </p:spPr>
          <p:txBody>
            <a:bodyPr wrap="square" rtlCol="0">
              <a:spAutoFit/>
            </a:bodyPr>
            <a:lstStyle/>
            <a:p>
              <a:pPr algn="ctr" rtl="0"/>
              <a:r>
                <a:rPr lang="pl" sz="1050" b="1" i="0" u="none" baseline="0" dirty="0"/>
                <a:t>24 tygodnie</a:t>
              </a:r>
            </a:p>
          </p:txBody>
        </p:sp>
        <p:cxnSp>
          <p:nvCxnSpPr>
            <p:cNvPr id="68" name="Straight Connector 67">
              <a:extLst>
                <a:ext uri="{FF2B5EF4-FFF2-40B4-BE49-F238E27FC236}">
                  <a16:creationId xmlns:a16="http://schemas.microsoft.com/office/drawing/2014/main" id="{C9A30629-4F8F-43B5-858B-F2B6B691EEAA}"/>
                </a:ext>
              </a:extLst>
            </p:cNvPr>
            <p:cNvCxnSpPr/>
            <p:nvPr/>
          </p:nvCxnSpPr>
          <p:spPr>
            <a:xfrm>
              <a:off x="5353590" y="3793225"/>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C32037-3235-4985-8C3D-F0378260EFCE}"/>
                </a:ext>
              </a:extLst>
            </p:cNvPr>
            <p:cNvCxnSpPr/>
            <p:nvPr/>
          </p:nvCxnSpPr>
          <p:spPr>
            <a:xfrm>
              <a:off x="6361393" y="3793225"/>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Isosceles Triangle 68">
            <a:extLst>
              <a:ext uri="{FF2B5EF4-FFF2-40B4-BE49-F238E27FC236}">
                <a16:creationId xmlns:a16="http://schemas.microsoft.com/office/drawing/2014/main" id="{8CDA8B4B-C4A1-4261-AEBD-D4B60A4A6997}"/>
              </a:ext>
            </a:extLst>
          </p:cNvPr>
          <p:cNvSpPr/>
          <p:nvPr/>
        </p:nvSpPr>
        <p:spPr>
          <a:xfrm>
            <a:off x="6350448" y="2735312"/>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0" name="Isosceles Triangle 79">
            <a:extLst>
              <a:ext uri="{FF2B5EF4-FFF2-40B4-BE49-F238E27FC236}">
                <a16:creationId xmlns:a16="http://schemas.microsoft.com/office/drawing/2014/main" id="{CADAE2A7-19EF-4388-A0D9-1E7EBF1EF36F}"/>
              </a:ext>
            </a:extLst>
          </p:cNvPr>
          <p:cNvSpPr/>
          <p:nvPr/>
        </p:nvSpPr>
        <p:spPr>
          <a:xfrm>
            <a:off x="5345057" y="2652500"/>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1" name="Isosceles Triangle 80">
            <a:extLst>
              <a:ext uri="{FF2B5EF4-FFF2-40B4-BE49-F238E27FC236}">
                <a16:creationId xmlns:a16="http://schemas.microsoft.com/office/drawing/2014/main" id="{3F358D95-72CB-4E55-94FF-76CE4B62FC6A}"/>
              </a:ext>
            </a:extLst>
          </p:cNvPr>
          <p:cNvSpPr/>
          <p:nvPr/>
        </p:nvSpPr>
        <p:spPr>
          <a:xfrm>
            <a:off x="6347397" y="3219452"/>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2" name="Isosceles Triangle 81">
            <a:extLst>
              <a:ext uri="{FF2B5EF4-FFF2-40B4-BE49-F238E27FC236}">
                <a16:creationId xmlns:a16="http://schemas.microsoft.com/office/drawing/2014/main" id="{5EF2F5D2-2A7B-4B3F-8AFB-C1780239AFFA}"/>
              </a:ext>
            </a:extLst>
          </p:cNvPr>
          <p:cNvSpPr/>
          <p:nvPr/>
        </p:nvSpPr>
        <p:spPr>
          <a:xfrm>
            <a:off x="5342421" y="2914068"/>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0" name="Oval 69">
            <a:extLst>
              <a:ext uri="{FF2B5EF4-FFF2-40B4-BE49-F238E27FC236}">
                <a16:creationId xmlns:a16="http://schemas.microsoft.com/office/drawing/2014/main" id="{E7B2FC24-1798-4E3D-87B4-BC6D13634C63}"/>
              </a:ext>
            </a:extLst>
          </p:cNvPr>
          <p:cNvSpPr/>
          <p:nvPr/>
        </p:nvSpPr>
        <p:spPr>
          <a:xfrm>
            <a:off x="5339698" y="3266608"/>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4" name="Oval 83">
            <a:extLst>
              <a:ext uri="{FF2B5EF4-FFF2-40B4-BE49-F238E27FC236}">
                <a16:creationId xmlns:a16="http://schemas.microsoft.com/office/drawing/2014/main" id="{2ED72107-B767-412B-950F-F74AF64BC0F7}"/>
              </a:ext>
            </a:extLst>
          </p:cNvPr>
          <p:cNvSpPr/>
          <p:nvPr/>
        </p:nvSpPr>
        <p:spPr>
          <a:xfrm>
            <a:off x="6347397" y="3418884"/>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5" name="Isosceles Triangle 84">
            <a:extLst>
              <a:ext uri="{FF2B5EF4-FFF2-40B4-BE49-F238E27FC236}">
                <a16:creationId xmlns:a16="http://schemas.microsoft.com/office/drawing/2014/main" id="{764805B5-8AFC-4826-8E2F-FBFB42878044}"/>
              </a:ext>
            </a:extLst>
          </p:cNvPr>
          <p:cNvSpPr/>
          <p:nvPr/>
        </p:nvSpPr>
        <p:spPr>
          <a:xfrm>
            <a:off x="10125572" y="2669540"/>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6" name="Isosceles Triangle 85">
            <a:extLst>
              <a:ext uri="{FF2B5EF4-FFF2-40B4-BE49-F238E27FC236}">
                <a16:creationId xmlns:a16="http://schemas.microsoft.com/office/drawing/2014/main" id="{11360886-95B0-4F59-BFA4-E03D338704D4}"/>
              </a:ext>
            </a:extLst>
          </p:cNvPr>
          <p:cNvSpPr/>
          <p:nvPr/>
        </p:nvSpPr>
        <p:spPr>
          <a:xfrm>
            <a:off x="9134317" y="2675022"/>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6" name="Rectangle 75">
            <a:extLst>
              <a:ext uri="{FF2B5EF4-FFF2-40B4-BE49-F238E27FC236}">
                <a16:creationId xmlns:a16="http://schemas.microsoft.com/office/drawing/2014/main" id="{BAB09AAB-9A0C-40CC-9F71-2CF0CC1534ED}"/>
              </a:ext>
            </a:extLst>
          </p:cNvPr>
          <p:cNvSpPr/>
          <p:nvPr/>
        </p:nvSpPr>
        <p:spPr>
          <a:xfrm>
            <a:off x="10133574" y="3231278"/>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8" name="Rectangle 87">
            <a:extLst>
              <a:ext uri="{FF2B5EF4-FFF2-40B4-BE49-F238E27FC236}">
                <a16:creationId xmlns:a16="http://schemas.microsoft.com/office/drawing/2014/main" id="{9CC8B9B6-92A9-4159-A0D4-FEF852B40B65}"/>
              </a:ext>
            </a:extLst>
          </p:cNvPr>
          <p:cNvSpPr/>
          <p:nvPr/>
        </p:nvSpPr>
        <p:spPr>
          <a:xfrm>
            <a:off x="9134317" y="2850199"/>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89" name="Oval 88">
            <a:extLst>
              <a:ext uri="{FF2B5EF4-FFF2-40B4-BE49-F238E27FC236}">
                <a16:creationId xmlns:a16="http://schemas.microsoft.com/office/drawing/2014/main" id="{CE486DFC-9189-405D-BDC2-0B94AA1C8177}"/>
              </a:ext>
            </a:extLst>
          </p:cNvPr>
          <p:cNvSpPr/>
          <p:nvPr/>
        </p:nvSpPr>
        <p:spPr>
          <a:xfrm>
            <a:off x="10122911" y="2852880"/>
            <a:ext cx="60057"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1" name="Rectangle 90">
            <a:extLst>
              <a:ext uri="{FF2B5EF4-FFF2-40B4-BE49-F238E27FC236}">
                <a16:creationId xmlns:a16="http://schemas.microsoft.com/office/drawing/2014/main" id="{D329370F-1D3E-4C89-B66B-721C3386B77E}"/>
              </a:ext>
            </a:extLst>
          </p:cNvPr>
          <p:cNvSpPr/>
          <p:nvPr/>
        </p:nvSpPr>
        <p:spPr>
          <a:xfrm>
            <a:off x="9119287" y="3227044"/>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2" name="Oval 91">
            <a:extLst>
              <a:ext uri="{FF2B5EF4-FFF2-40B4-BE49-F238E27FC236}">
                <a16:creationId xmlns:a16="http://schemas.microsoft.com/office/drawing/2014/main" id="{2D67CD3B-42DA-4089-8B3C-6AF33D16A667}"/>
              </a:ext>
            </a:extLst>
          </p:cNvPr>
          <p:cNvSpPr/>
          <p:nvPr/>
        </p:nvSpPr>
        <p:spPr>
          <a:xfrm>
            <a:off x="9113825" y="3415381"/>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3" name="Oval 92">
            <a:extLst>
              <a:ext uri="{FF2B5EF4-FFF2-40B4-BE49-F238E27FC236}">
                <a16:creationId xmlns:a16="http://schemas.microsoft.com/office/drawing/2014/main" id="{EE8D502E-A6D6-4A21-AA6F-77A0CC07D1AC}"/>
              </a:ext>
            </a:extLst>
          </p:cNvPr>
          <p:cNvSpPr/>
          <p:nvPr/>
        </p:nvSpPr>
        <p:spPr>
          <a:xfrm>
            <a:off x="10129311" y="3606579"/>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4" name="Isosceles Triangle 93">
            <a:extLst>
              <a:ext uri="{FF2B5EF4-FFF2-40B4-BE49-F238E27FC236}">
                <a16:creationId xmlns:a16="http://schemas.microsoft.com/office/drawing/2014/main" id="{E608B572-2EF5-48B9-8A09-28F3C5BC3504}"/>
              </a:ext>
            </a:extLst>
          </p:cNvPr>
          <p:cNvSpPr/>
          <p:nvPr/>
        </p:nvSpPr>
        <p:spPr>
          <a:xfrm rot="10800000">
            <a:off x="10132124" y="3410917"/>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5" name="Isosceles Triangle 94">
            <a:extLst>
              <a:ext uri="{FF2B5EF4-FFF2-40B4-BE49-F238E27FC236}">
                <a16:creationId xmlns:a16="http://schemas.microsoft.com/office/drawing/2014/main" id="{6CC3011A-5997-4883-A314-EE76DF328713}"/>
              </a:ext>
            </a:extLst>
          </p:cNvPr>
          <p:cNvSpPr/>
          <p:nvPr/>
        </p:nvSpPr>
        <p:spPr>
          <a:xfrm rot="10800000">
            <a:off x="9128163" y="3042751"/>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6" name="Rectangle 95">
            <a:extLst>
              <a:ext uri="{FF2B5EF4-FFF2-40B4-BE49-F238E27FC236}">
                <a16:creationId xmlns:a16="http://schemas.microsoft.com/office/drawing/2014/main" id="{EF2C2CA6-3A18-43FF-ADBA-86FD9A2D306A}"/>
              </a:ext>
            </a:extLst>
          </p:cNvPr>
          <p:cNvSpPr/>
          <p:nvPr/>
        </p:nvSpPr>
        <p:spPr>
          <a:xfrm>
            <a:off x="6368455" y="3653715"/>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7" name="Rectangle 96">
            <a:extLst>
              <a:ext uri="{FF2B5EF4-FFF2-40B4-BE49-F238E27FC236}">
                <a16:creationId xmlns:a16="http://schemas.microsoft.com/office/drawing/2014/main" id="{D6AE5051-6500-4CCA-BFC0-15D17C699420}"/>
              </a:ext>
            </a:extLst>
          </p:cNvPr>
          <p:cNvSpPr/>
          <p:nvPr/>
        </p:nvSpPr>
        <p:spPr>
          <a:xfrm>
            <a:off x="5321664" y="3154680"/>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8" name="Isosceles Triangle 97">
            <a:extLst>
              <a:ext uri="{FF2B5EF4-FFF2-40B4-BE49-F238E27FC236}">
                <a16:creationId xmlns:a16="http://schemas.microsoft.com/office/drawing/2014/main" id="{3BBD85E9-B559-49DA-94D4-B09AEAE0C1BB}"/>
              </a:ext>
            </a:extLst>
          </p:cNvPr>
          <p:cNvSpPr/>
          <p:nvPr/>
        </p:nvSpPr>
        <p:spPr>
          <a:xfrm rot="10800000">
            <a:off x="5354599" y="3094273"/>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9" name="Rectangle 98">
            <a:extLst>
              <a:ext uri="{FF2B5EF4-FFF2-40B4-BE49-F238E27FC236}">
                <a16:creationId xmlns:a16="http://schemas.microsoft.com/office/drawing/2014/main" id="{DA3B5FAC-28AC-48BD-963B-1FDCB2DF878D}"/>
              </a:ext>
            </a:extLst>
          </p:cNvPr>
          <p:cNvSpPr/>
          <p:nvPr/>
        </p:nvSpPr>
        <p:spPr>
          <a:xfrm>
            <a:off x="5344909" y="2999011"/>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0" name="Rectangle 99">
            <a:extLst>
              <a:ext uri="{FF2B5EF4-FFF2-40B4-BE49-F238E27FC236}">
                <a16:creationId xmlns:a16="http://schemas.microsoft.com/office/drawing/2014/main" id="{A4F0C89E-AC6A-4905-9C05-776F6B7888B7}"/>
              </a:ext>
            </a:extLst>
          </p:cNvPr>
          <p:cNvSpPr/>
          <p:nvPr/>
        </p:nvSpPr>
        <p:spPr>
          <a:xfrm>
            <a:off x="6344981" y="3364692"/>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1" name="Oval 100">
            <a:extLst>
              <a:ext uri="{FF2B5EF4-FFF2-40B4-BE49-F238E27FC236}">
                <a16:creationId xmlns:a16="http://schemas.microsoft.com/office/drawing/2014/main" id="{F0ABD955-E7AC-401C-A47C-BAE87E0D1136}"/>
              </a:ext>
            </a:extLst>
          </p:cNvPr>
          <p:cNvSpPr/>
          <p:nvPr/>
        </p:nvSpPr>
        <p:spPr>
          <a:xfrm>
            <a:off x="6338651" y="3303017"/>
            <a:ext cx="60057"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3" name="Oval 102">
            <a:extLst>
              <a:ext uri="{FF2B5EF4-FFF2-40B4-BE49-F238E27FC236}">
                <a16:creationId xmlns:a16="http://schemas.microsoft.com/office/drawing/2014/main" id="{7040715E-1824-4941-8EF4-0DE4B1A8216E}"/>
              </a:ext>
            </a:extLst>
          </p:cNvPr>
          <p:cNvSpPr/>
          <p:nvPr/>
        </p:nvSpPr>
        <p:spPr>
          <a:xfrm>
            <a:off x="5332958" y="2802964"/>
            <a:ext cx="60057"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8" name="Rectangle 107">
            <a:extLst>
              <a:ext uri="{FF2B5EF4-FFF2-40B4-BE49-F238E27FC236}">
                <a16:creationId xmlns:a16="http://schemas.microsoft.com/office/drawing/2014/main" id="{E2F67401-CB76-40D1-802A-30FFE20EAAD6}"/>
              </a:ext>
            </a:extLst>
          </p:cNvPr>
          <p:cNvSpPr/>
          <p:nvPr/>
        </p:nvSpPr>
        <p:spPr>
          <a:xfrm>
            <a:off x="5347296" y="2437263"/>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9" name="Rectangle 108">
            <a:extLst>
              <a:ext uri="{FF2B5EF4-FFF2-40B4-BE49-F238E27FC236}">
                <a16:creationId xmlns:a16="http://schemas.microsoft.com/office/drawing/2014/main" id="{DC26CE59-10B0-4C8C-94B1-16D59650A949}"/>
              </a:ext>
            </a:extLst>
          </p:cNvPr>
          <p:cNvSpPr/>
          <p:nvPr/>
        </p:nvSpPr>
        <p:spPr>
          <a:xfrm>
            <a:off x="6358964" y="3698881"/>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0" name="Isosceles Triangle 109">
            <a:extLst>
              <a:ext uri="{FF2B5EF4-FFF2-40B4-BE49-F238E27FC236}">
                <a16:creationId xmlns:a16="http://schemas.microsoft.com/office/drawing/2014/main" id="{A1DE2016-2E95-4137-B8CE-94C9971C0688}"/>
              </a:ext>
            </a:extLst>
          </p:cNvPr>
          <p:cNvSpPr/>
          <p:nvPr/>
        </p:nvSpPr>
        <p:spPr>
          <a:xfrm rot="10800000">
            <a:off x="6331175" y="3709339"/>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1" name="Isosceles Triangle 110">
            <a:extLst>
              <a:ext uri="{FF2B5EF4-FFF2-40B4-BE49-F238E27FC236}">
                <a16:creationId xmlns:a16="http://schemas.microsoft.com/office/drawing/2014/main" id="{4808F82D-0C0F-4A0A-8C3F-0C2D05730296}"/>
              </a:ext>
            </a:extLst>
          </p:cNvPr>
          <p:cNvSpPr/>
          <p:nvPr/>
        </p:nvSpPr>
        <p:spPr>
          <a:xfrm>
            <a:off x="6367987" y="5300163"/>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2" name="Isosceles Triangle 111">
            <a:extLst>
              <a:ext uri="{FF2B5EF4-FFF2-40B4-BE49-F238E27FC236}">
                <a16:creationId xmlns:a16="http://schemas.microsoft.com/office/drawing/2014/main" id="{A33E3F9C-353A-48DE-82EB-C9AE2A03DDCF}"/>
              </a:ext>
            </a:extLst>
          </p:cNvPr>
          <p:cNvSpPr/>
          <p:nvPr/>
        </p:nvSpPr>
        <p:spPr>
          <a:xfrm>
            <a:off x="5352452" y="5294721"/>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3" name="Isosceles Triangle 112">
            <a:extLst>
              <a:ext uri="{FF2B5EF4-FFF2-40B4-BE49-F238E27FC236}">
                <a16:creationId xmlns:a16="http://schemas.microsoft.com/office/drawing/2014/main" id="{10BFB7FB-3DC4-43AF-A5AD-8E46AF10DA58}"/>
              </a:ext>
            </a:extLst>
          </p:cNvPr>
          <p:cNvSpPr/>
          <p:nvPr/>
        </p:nvSpPr>
        <p:spPr>
          <a:xfrm rot="10800000">
            <a:off x="5343259" y="5203163"/>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4" name="Isosceles Triangle 113">
            <a:extLst>
              <a:ext uri="{FF2B5EF4-FFF2-40B4-BE49-F238E27FC236}">
                <a16:creationId xmlns:a16="http://schemas.microsoft.com/office/drawing/2014/main" id="{F06882F7-1F09-42BF-A004-A70D87D67B21}"/>
              </a:ext>
            </a:extLst>
          </p:cNvPr>
          <p:cNvSpPr/>
          <p:nvPr/>
        </p:nvSpPr>
        <p:spPr>
          <a:xfrm rot="10800000">
            <a:off x="6374203" y="5472041"/>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5" name="Isosceles Triangle 114">
            <a:extLst>
              <a:ext uri="{FF2B5EF4-FFF2-40B4-BE49-F238E27FC236}">
                <a16:creationId xmlns:a16="http://schemas.microsoft.com/office/drawing/2014/main" id="{5BF1723F-A68F-472D-9C57-DBFAC249C07E}"/>
              </a:ext>
            </a:extLst>
          </p:cNvPr>
          <p:cNvSpPr/>
          <p:nvPr/>
        </p:nvSpPr>
        <p:spPr>
          <a:xfrm rot="10800000">
            <a:off x="9135075" y="5534212"/>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6" name="Isosceles Triangle 115">
            <a:extLst>
              <a:ext uri="{FF2B5EF4-FFF2-40B4-BE49-F238E27FC236}">
                <a16:creationId xmlns:a16="http://schemas.microsoft.com/office/drawing/2014/main" id="{4CA85DFE-0972-42A0-99A2-DCD7FB368D4E}"/>
              </a:ext>
            </a:extLst>
          </p:cNvPr>
          <p:cNvSpPr/>
          <p:nvPr/>
        </p:nvSpPr>
        <p:spPr>
          <a:xfrm rot="10800000">
            <a:off x="10133574" y="5873932"/>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7" name="Isosceles Triangle 116">
            <a:extLst>
              <a:ext uri="{FF2B5EF4-FFF2-40B4-BE49-F238E27FC236}">
                <a16:creationId xmlns:a16="http://schemas.microsoft.com/office/drawing/2014/main" id="{8A2D1B8E-FFAE-4845-B434-AF07773CCD9B}"/>
              </a:ext>
            </a:extLst>
          </p:cNvPr>
          <p:cNvSpPr/>
          <p:nvPr/>
        </p:nvSpPr>
        <p:spPr>
          <a:xfrm>
            <a:off x="9142146" y="5009026"/>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8" name="Isosceles Triangle 117">
            <a:extLst>
              <a:ext uri="{FF2B5EF4-FFF2-40B4-BE49-F238E27FC236}">
                <a16:creationId xmlns:a16="http://schemas.microsoft.com/office/drawing/2014/main" id="{B2B6DA5D-FFCA-47B5-9E63-1CCE2DCAA18F}"/>
              </a:ext>
            </a:extLst>
          </p:cNvPr>
          <p:cNvSpPr/>
          <p:nvPr/>
        </p:nvSpPr>
        <p:spPr>
          <a:xfrm>
            <a:off x="10135198" y="5008193"/>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19" name="Oval 118">
            <a:extLst>
              <a:ext uri="{FF2B5EF4-FFF2-40B4-BE49-F238E27FC236}">
                <a16:creationId xmlns:a16="http://schemas.microsoft.com/office/drawing/2014/main" id="{6C23A377-4E75-4E53-A04E-2D4618E3B203}"/>
              </a:ext>
            </a:extLst>
          </p:cNvPr>
          <p:cNvSpPr/>
          <p:nvPr/>
        </p:nvSpPr>
        <p:spPr>
          <a:xfrm>
            <a:off x="9112778" y="4856616"/>
            <a:ext cx="60057"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0" name="Oval 119">
            <a:extLst>
              <a:ext uri="{FF2B5EF4-FFF2-40B4-BE49-F238E27FC236}">
                <a16:creationId xmlns:a16="http://schemas.microsoft.com/office/drawing/2014/main" id="{A3749938-175E-43D0-A7A4-DD68B1AB13E8}"/>
              </a:ext>
            </a:extLst>
          </p:cNvPr>
          <p:cNvSpPr/>
          <p:nvPr/>
        </p:nvSpPr>
        <p:spPr>
          <a:xfrm>
            <a:off x="10124555" y="5401011"/>
            <a:ext cx="60057" cy="457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1" name="Oval 120">
            <a:extLst>
              <a:ext uri="{FF2B5EF4-FFF2-40B4-BE49-F238E27FC236}">
                <a16:creationId xmlns:a16="http://schemas.microsoft.com/office/drawing/2014/main" id="{5D7E5B84-E469-4ADC-BEA3-19B2380E55E9}"/>
              </a:ext>
            </a:extLst>
          </p:cNvPr>
          <p:cNvSpPr/>
          <p:nvPr/>
        </p:nvSpPr>
        <p:spPr>
          <a:xfrm>
            <a:off x="6365306" y="5669447"/>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2" name="Oval 121">
            <a:extLst>
              <a:ext uri="{FF2B5EF4-FFF2-40B4-BE49-F238E27FC236}">
                <a16:creationId xmlns:a16="http://schemas.microsoft.com/office/drawing/2014/main" id="{E42594C8-3B5C-4673-B009-227930DB708E}"/>
              </a:ext>
            </a:extLst>
          </p:cNvPr>
          <p:cNvSpPr/>
          <p:nvPr/>
        </p:nvSpPr>
        <p:spPr>
          <a:xfrm>
            <a:off x="9126231" y="5727753"/>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3" name="Oval 122">
            <a:extLst>
              <a:ext uri="{FF2B5EF4-FFF2-40B4-BE49-F238E27FC236}">
                <a16:creationId xmlns:a16="http://schemas.microsoft.com/office/drawing/2014/main" id="{DAD5A729-5E75-4CBB-A280-3F49073470B5}"/>
              </a:ext>
            </a:extLst>
          </p:cNvPr>
          <p:cNvSpPr/>
          <p:nvPr/>
        </p:nvSpPr>
        <p:spPr>
          <a:xfrm>
            <a:off x="5363096" y="5402730"/>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4" name="Oval 123">
            <a:extLst>
              <a:ext uri="{FF2B5EF4-FFF2-40B4-BE49-F238E27FC236}">
                <a16:creationId xmlns:a16="http://schemas.microsoft.com/office/drawing/2014/main" id="{3AE22715-571B-467E-A882-D3DCF400F663}"/>
              </a:ext>
            </a:extLst>
          </p:cNvPr>
          <p:cNvSpPr/>
          <p:nvPr/>
        </p:nvSpPr>
        <p:spPr>
          <a:xfrm>
            <a:off x="10101845" y="5862531"/>
            <a:ext cx="60057" cy="4571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5" name="Rectangle 124">
            <a:extLst>
              <a:ext uri="{FF2B5EF4-FFF2-40B4-BE49-F238E27FC236}">
                <a16:creationId xmlns:a16="http://schemas.microsoft.com/office/drawing/2014/main" id="{EA53F33E-DDCC-40EE-883C-F0CDA720243A}"/>
              </a:ext>
            </a:extLst>
          </p:cNvPr>
          <p:cNvSpPr/>
          <p:nvPr/>
        </p:nvSpPr>
        <p:spPr>
          <a:xfrm>
            <a:off x="9138024" y="5252498"/>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6" name="Rectangle 125">
            <a:extLst>
              <a:ext uri="{FF2B5EF4-FFF2-40B4-BE49-F238E27FC236}">
                <a16:creationId xmlns:a16="http://schemas.microsoft.com/office/drawing/2014/main" id="{4A0D7A64-DB53-4856-B070-25D448CE141A}"/>
              </a:ext>
            </a:extLst>
          </p:cNvPr>
          <p:cNvSpPr/>
          <p:nvPr/>
        </p:nvSpPr>
        <p:spPr>
          <a:xfrm>
            <a:off x="10124292" y="5628823"/>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7" name="Rectangle 126">
            <a:extLst>
              <a:ext uri="{FF2B5EF4-FFF2-40B4-BE49-F238E27FC236}">
                <a16:creationId xmlns:a16="http://schemas.microsoft.com/office/drawing/2014/main" id="{2483B277-942B-4A51-9978-FCAD6AA17B85}"/>
              </a:ext>
            </a:extLst>
          </p:cNvPr>
          <p:cNvSpPr/>
          <p:nvPr/>
        </p:nvSpPr>
        <p:spPr>
          <a:xfrm>
            <a:off x="6360533" y="5790381"/>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8" name="Rectangle 127">
            <a:extLst>
              <a:ext uri="{FF2B5EF4-FFF2-40B4-BE49-F238E27FC236}">
                <a16:creationId xmlns:a16="http://schemas.microsoft.com/office/drawing/2014/main" id="{13F17FEB-4DFF-4905-81F2-B0A9F456FB94}"/>
              </a:ext>
            </a:extLst>
          </p:cNvPr>
          <p:cNvSpPr/>
          <p:nvPr/>
        </p:nvSpPr>
        <p:spPr>
          <a:xfrm>
            <a:off x="5357049" y="5497427"/>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29" name="Rectangle 128">
            <a:extLst>
              <a:ext uri="{FF2B5EF4-FFF2-40B4-BE49-F238E27FC236}">
                <a16:creationId xmlns:a16="http://schemas.microsoft.com/office/drawing/2014/main" id="{9A403BED-E6D4-48A0-B360-CAFA158F8CEE}"/>
              </a:ext>
            </a:extLst>
          </p:cNvPr>
          <p:cNvSpPr/>
          <p:nvPr/>
        </p:nvSpPr>
        <p:spPr>
          <a:xfrm>
            <a:off x="6366997" y="5884121"/>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0" name="Isosceles Triangle 129">
            <a:extLst>
              <a:ext uri="{FF2B5EF4-FFF2-40B4-BE49-F238E27FC236}">
                <a16:creationId xmlns:a16="http://schemas.microsoft.com/office/drawing/2014/main" id="{47C58630-F03C-4787-BDEE-F6F29CCEFF9A}"/>
              </a:ext>
            </a:extLst>
          </p:cNvPr>
          <p:cNvSpPr/>
          <p:nvPr/>
        </p:nvSpPr>
        <p:spPr>
          <a:xfrm rot="10800000">
            <a:off x="5364889" y="5580040"/>
            <a:ext cx="45719" cy="4571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1" name="Isosceles Triangle 130">
            <a:extLst>
              <a:ext uri="{FF2B5EF4-FFF2-40B4-BE49-F238E27FC236}">
                <a16:creationId xmlns:a16="http://schemas.microsoft.com/office/drawing/2014/main" id="{C1581FBB-4837-4753-B8A9-77CF1C98CF39}"/>
              </a:ext>
            </a:extLst>
          </p:cNvPr>
          <p:cNvSpPr/>
          <p:nvPr/>
        </p:nvSpPr>
        <p:spPr>
          <a:xfrm rot="10800000">
            <a:off x="6358963" y="5980054"/>
            <a:ext cx="45719" cy="4571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2" name="Rectangle 131">
            <a:extLst>
              <a:ext uri="{FF2B5EF4-FFF2-40B4-BE49-F238E27FC236}">
                <a16:creationId xmlns:a16="http://schemas.microsoft.com/office/drawing/2014/main" id="{05BA4523-2731-4343-9089-1B626BD311B2}"/>
              </a:ext>
            </a:extLst>
          </p:cNvPr>
          <p:cNvSpPr/>
          <p:nvPr/>
        </p:nvSpPr>
        <p:spPr>
          <a:xfrm>
            <a:off x="5352452" y="5110079"/>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4" name="Rectangle 133">
            <a:extLst>
              <a:ext uri="{FF2B5EF4-FFF2-40B4-BE49-F238E27FC236}">
                <a16:creationId xmlns:a16="http://schemas.microsoft.com/office/drawing/2014/main" id="{C0B2AD74-7642-4B56-86A3-F4ED85C3CCEE}"/>
              </a:ext>
            </a:extLst>
          </p:cNvPr>
          <p:cNvSpPr/>
          <p:nvPr/>
        </p:nvSpPr>
        <p:spPr>
          <a:xfrm>
            <a:off x="9129968" y="5396565"/>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5" name="Rectangle 134">
            <a:extLst>
              <a:ext uri="{FF2B5EF4-FFF2-40B4-BE49-F238E27FC236}">
                <a16:creationId xmlns:a16="http://schemas.microsoft.com/office/drawing/2014/main" id="{567B89F7-CC87-49A9-8176-92282748F1DA}"/>
              </a:ext>
            </a:extLst>
          </p:cNvPr>
          <p:cNvSpPr/>
          <p:nvPr/>
        </p:nvSpPr>
        <p:spPr>
          <a:xfrm>
            <a:off x="10149093" y="5789458"/>
            <a:ext cx="45719" cy="457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6" name="Isosceles Triangle 135">
            <a:extLst>
              <a:ext uri="{FF2B5EF4-FFF2-40B4-BE49-F238E27FC236}">
                <a16:creationId xmlns:a16="http://schemas.microsoft.com/office/drawing/2014/main" id="{9FE41185-ED8D-44D1-8949-E1A8999ABD2F}"/>
              </a:ext>
            </a:extLst>
          </p:cNvPr>
          <p:cNvSpPr/>
          <p:nvPr/>
        </p:nvSpPr>
        <p:spPr>
          <a:xfrm rot="10800000">
            <a:off x="10117401" y="5943936"/>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7" name="Isosceles Triangle 136">
            <a:extLst>
              <a:ext uri="{FF2B5EF4-FFF2-40B4-BE49-F238E27FC236}">
                <a16:creationId xmlns:a16="http://schemas.microsoft.com/office/drawing/2014/main" id="{99AE1392-D483-43BF-9FCA-66AD34ABFBD2}"/>
              </a:ext>
            </a:extLst>
          </p:cNvPr>
          <p:cNvSpPr/>
          <p:nvPr/>
        </p:nvSpPr>
        <p:spPr>
          <a:xfrm rot="10800000">
            <a:off x="9112778" y="5103730"/>
            <a:ext cx="45719" cy="45719"/>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8" name="Rectangle 137">
            <a:extLst>
              <a:ext uri="{FF2B5EF4-FFF2-40B4-BE49-F238E27FC236}">
                <a16:creationId xmlns:a16="http://schemas.microsoft.com/office/drawing/2014/main" id="{5A0C8E22-708F-4037-A2E0-3780A3C084DA}"/>
              </a:ext>
            </a:extLst>
          </p:cNvPr>
          <p:cNvSpPr/>
          <p:nvPr/>
        </p:nvSpPr>
        <p:spPr>
          <a:xfrm>
            <a:off x="9126071" y="5191292"/>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39" name="Rectangle 138">
            <a:extLst>
              <a:ext uri="{FF2B5EF4-FFF2-40B4-BE49-F238E27FC236}">
                <a16:creationId xmlns:a16="http://schemas.microsoft.com/office/drawing/2014/main" id="{C3B5E47C-0075-41B1-881A-0ED3F74BA033}"/>
              </a:ext>
            </a:extLst>
          </p:cNvPr>
          <p:cNvSpPr/>
          <p:nvPr/>
        </p:nvSpPr>
        <p:spPr>
          <a:xfrm>
            <a:off x="10164934" y="5702849"/>
            <a:ext cx="45719" cy="457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55" name="Group 154">
            <a:extLst>
              <a:ext uri="{FF2B5EF4-FFF2-40B4-BE49-F238E27FC236}">
                <a16:creationId xmlns:a16="http://schemas.microsoft.com/office/drawing/2014/main" id="{0970B28F-D5BA-4B25-8034-399606B59AEA}"/>
              </a:ext>
            </a:extLst>
          </p:cNvPr>
          <p:cNvGrpSpPr/>
          <p:nvPr/>
        </p:nvGrpSpPr>
        <p:grpSpPr>
          <a:xfrm>
            <a:off x="7869912" y="1664061"/>
            <a:ext cx="3090837" cy="2729197"/>
            <a:chOff x="9161066" y="1594130"/>
            <a:chExt cx="6366840" cy="3373699"/>
          </a:xfrm>
        </p:grpSpPr>
        <p:graphicFrame>
          <p:nvGraphicFramePr>
            <p:cNvPr id="156" name="Chart 155">
              <a:extLst>
                <a:ext uri="{FF2B5EF4-FFF2-40B4-BE49-F238E27FC236}">
                  <a16:creationId xmlns:a16="http://schemas.microsoft.com/office/drawing/2014/main" id="{A064C412-0100-43A8-AFB5-44B3296FE294}"/>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10"/>
            </a:graphicData>
          </a:graphic>
        </p:graphicFrame>
        <p:sp>
          <p:nvSpPr>
            <p:cNvPr id="157" name="TextBox 27">
              <a:extLst>
                <a:ext uri="{FF2B5EF4-FFF2-40B4-BE49-F238E27FC236}">
                  <a16:creationId xmlns:a16="http://schemas.microsoft.com/office/drawing/2014/main" id="{D4A8C85E-F25D-4AA5-B206-DAB950D7A7BB}"/>
                </a:ext>
              </a:extLst>
            </p:cNvPr>
            <p:cNvSpPr txBox="1"/>
            <p:nvPr/>
          </p:nvSpPr>
          <p:spPr>
            <a:xfrm>
              <a:off x="9161066" y="1984607"/>
              <a:ext cx="1077785" cy="2523981"/>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Endoskopowa ocena punktowa polipów nosa </a:t>
              </a:r>
            </a:p>
          </p:txBody>
        </p:sp>
      </p:grpSp>
      <p:grpSp>
        <p:nvGrpSpPr>
          <p:cNvPr id="158" name="Group 157">
            <a:extLst>
              <a:ext uri="{FF2B5EF4-FFF2-40B4-BE49-F238E27FC236}">
                <a16:creationId xmlns:a16="http://schemas.microsoft.com/office/drawing/2014/main" id="{363EE40F-32F1-4B66-99DB-C2CDDBFC8658}"/>
              </a:ext>
            </a:extLst>
          </p:cNvPr>
          <p:cNvGrpSpPr/>
          <p:nvPr/>
        </p:nvGrpSpPr>
        <p:grpSpPr>
          <a:xfrm>
            <a:off x="4076577" y="3936467"/>
            <a:ext cx="2942584" cy="2770632"/>
            <a:chOff x="9466454" y="1594130"/>
            <a:chExt cx="6061452" cy="3373699"/>
          </a:xfrm>
        </p:grpSpPr>
        <p:graphicFrame>
          <p:nvGraphicFramePr>
            <p:cNvPr id="159" name="Chart 158">
              <a:extLst>
                <a:ext uri="{FF2B5EF4-FFF2-40B4-BE49-F238E27FC236}">
                  <a16:creationId xmlns:a16="http://schemas.microsoft.com/office/drawing/2014/main" id="{5BFE7DD9-2062-486D-9A51-74F6F677BCA2}"/>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11"/>
            </a:graphicData>
          </a:graphic>
        </p:graphicFrame>
        <p:sp>
          <p:nvSpPr>
            <p:cNvPr id="160" name="TextBox 27">
              <a:extLst>
                <a:ext uri="{FF2B5EF4-FFF2-40B4-BE49-F238E27FC236}">
                  <a16:creationId xmlns:a16="http://schemas.microsoft.com/office/drawing/2014/main" id="{775A5C53-DDF8-4C44-B5B0-711A34E58B95}"/>
                </a:ext>
              </a:extLst>
            </p:cNvPr>
            <p:cNvSpPr txBox="1"/>
            <p:nvPr/>
          </p:nvSpPr>
          <p:spPr>
            <a:xfrm>
              <a:off x="9466454" y="2309775"/>
              <a:ext cx="729090"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NRS</a:t>
              </a:r>
            </a:p>
          </p:txBody>
        </p:sp>
      </p:grpSp>
      <p:grpSp>
        <p:nvGrpSpPr>
          <p:cNvPr id="161" name="Group 160">
            <a:extLst>
              <a:ext uri="{FF2B5EF4-FFF2-40B4-BE49-F238E27FC236}">
                <a16:creationId xmlns:a16="http://schemas.microsoft.com/office/drawing/2014/main" id="{AF4D908B-726A-4F1D-A9EA-1D12D42D968E}"/>
              </a:ext>
            </a:extLst>
          </p:cNvPr>
          <p:cNvGrpSpPr/>
          <p:nvPr/>
        </p:nvGrpSpPr>
        <p:grpSpPr>
          <a:xfrm>
            <a:off x="7782690" y="3975970"/>
            <a:ext cx="3090349" cy="2614727"/>
            <a:chOff x="9162071" y="1594130"/>
            <a:chExt cx="6365835" cy="3373699"/>
          </a:xfrm>
        </p:grpSpPr>
        <p:graphicFrame>
          <p:nvGraphicFramePr>
            <p:cNvPr id="162" name="Chart 161">
              <a:extLst>
                <a:ext uri="{FF2B5EF4-FFF2-40B4-BE49-F238E27FC236}">
                  <a16:creationId xmlns:a16="http://schemas.microsoft.com/office/drawing/2014/main" id="{40CA34BA-CB51-40D7-8C59-A84BD5ED18E3}"/>
                </a:ext>
              </a:extLst>
            </p:cNvPr>
            <p:cNvGraphicFramePr/>
            <p:nvPr/>
          </p:nvGraphicFramePr>
          <p:xfrm>
            <a:off x="10007320" y="1594130"/>
            <a:ext cx="5520586" cy="3373699"/>
          </p:xfrm>
          <a:graphic>
            <a:graphicData uri="http://schemas.openxmlformats.org/drawingml/2006/chart">
              <c:chart xmlns:c="http://schemas.openxmlformats.org/drawingml/2006/chart" xmlns:r="http://schemas.openxmlformats.org/officeDocument/2006/relationships" r:id="rId12"/>
            </a:graphicData>
          </a:graphic>
        </p:graphicFrame>
        <p:sp>
          <p:nvSpPr>
            <p:cNvPr id="163" name="TextBox 27">
              <a:extLst>
                <a:ext uri="{FF2B5EF4-FFF2-40B4-BE49-F238E27FC236}">
                  <a16:creationId xmlns:a16="http://schemas.microsoft.com/office/drawing/2014/main" id="{5452122B-56E9-4DDF-BFDC-95D9CFD67565}"/>
                </a:ext>
              </a:extLst>
            </p:cNvPr>
            <p:cNvSpPr txBox="1"/>
            <p:nvPr/>
          </p:nvSpPr>
          <p:spPr>
            <a:xfrm>
              <a:off x="9162071" y="2378734"/>
              <a:ext cx="1077785" cy="1997179"/>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a:t>Ocena punktowa Lund-Mackay CT </a:t>
              </a:r>
            </a:p>
          </p:txBody>
        </p:sp>
      </p:grpSp>
      <p:grpSp>
        <p:nvGrpSpPr>
          <p:cNvPr id="150" name="Group 149">
            <a:extLst>
              <a:ext uri="{FF2B5EF4-FFF2-40B4-BE49-F238E27FC236}">
                <a16:creationId xmlns:a16="http://schemas.microsoft.com/office/drawing/2014/main" id="{F918A207-E602-401F-B3DC-3A9F95779B58}"/>
              </a:ext>
            </a:extLst>
          </p:cNvPr>
          <p:cNvGrpSpPr/>
          <p:nvPr/>
        </p:nvGrpSpPr>
        <p:grpSpPr>
          <a:xfrm>
            <a:off x="8361795" y="6038778"/>
            <a:ext cx="2376945" cy="275510"/>
            <a:chOff x="4594234" y="3813697"/>
            <a:chExt cx="2376945" cy="275510"/>
          </a:xfrm>
          <a:solidFill>
            <a:schemeClr val="bg1"/>
          </a:solidFill>
        </p:grpSpPr>
        <p:sp>
          <p:nvSpPr>
            <p:cNvPr id="151" name="TextBox 150">
              <a:extLst>
                <a:ext uri="{FF2B5EF4-FFF2-40B4-BE49-F238E27FC236}">
                  <a16:creationId xmlns:a16="http://schemas.microsoft.com/office/drawing/2014/main" id="{95621C85-38CA-4CD5-B126-84A22126D41C}"/>
                </a:ext>
              </a:extLst>
            </p:cNvPr>
            <p:cNvSpPr txBox="1"/>
            <p:nvPr/>
          </p:nvSpPr>
          <p:spPr>
            <a:xfrm>
              <a:off x="4594234" y="3827597"/>
              <a:ext cx="1502721" cy="253916"/>
            </a:xfrm>
            <a:prstGeom prst="rect">
              <a:avLst/>
            </a:prstGeom>
            <a:noFill/>
          </p:spPr>
          <p:txBody>
            <a:bodyPr wrap="square" rtlCol="0">
              <a:spAutoFit/>
            </a:bodyPr>
            <a:lstStyle/>
            <a:p>
              <a:pPr algn="ctr" rtl="0"/>
              <a:r>
                <a:rPr lang="pl" sz="1050" b="1" i="0" u="none" baseline="0" dirty="0"/>
                <a:t>Ocena wyjściowa</a:t>
              </a:r>
            </a:p>
          </p:txBody>
        </p:sp>
        <p:sp>
          <p:nvSpPr>
            <p:cNvPr id="152" name="TextBox 151">
              <a:extLst>
                <a:ext uri="{FF2B5EF4-FFF2-40B4-BE49-F238E27FC236}">
                  <a16:creationId xmlns:a16="http://schemas.microsoft.com/office/drawing/2014/main" id="{C0CBA97D-18FF-4128-BD98-FEBA5649CDD3}"/>
                </a:ext>
              </a:extLst>
            </p:cNvPr>
            <p:cNvSpPr txBox="1"/>
            <p:nvPr/>
          </p:nvSpPr>
          <p:spPr>
            <a:xfrm>
              <a:off x="5896995" y="3827597"/>
              <a:ext cx="1074184" cy="261610"/>
            </a:xfrm>
            <a:prstGeom prst="rect">
              <a:avLst/>
            </a:prstGeom>
            <a:grpFill/>
          </p:spPr>
          <p:txBody>
            <a:bodyPr wrap="square" rtlCol="0">
              <a:spAutoFit/>
            </a:bodyPr>
            <a:lstStyle/>
            <a:p>
              <a:pPr algn="ctr" rtl="0"/>
              <a:r>
                <a:rPr lang="pl" sz="1050" b="1" i="0" u="none" baseline="0" dirty="0"/>
                <a:t>24 tygodnie</a:t>
              </a:r>
            </a:p>
          </p:txBody>
        </p:sp>
        <p:cxnSp>
          <p:nvCxnSpPr>
            <p:cNvPr id="153" name="Straight Connector 152">
              <a:extLst>
                <a:ext uri="{FF2B5EF4-FFF2-40B4-BE49-F238E27FC236}">
                  <a16:creationId xmlns:a16="http://schemas.microsoft.com/office/drawing/2014/main" id="{83AE70EF-534B-45D2-B454-3DBE17801896}"/>
                </a:ext>
              </a:extLst>
            </p:cNvPr>
            <p:cNvCxnSpPr/>
            <p:nvPr/>
          </p:nvCxnSpPr>
          <p:spPr>
            <a:xfrm>
              <a:off x="5353590" y="3813697"/>
              <a:ext cx="0" cy="914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89C0E07-4E0A-416B-850B-5469F0DFA6DF}"/>
                </a:ext>
              </a:extLst>
            </p:cNvPr>
            <p:cNvCxnSpPr/>
            <p:nvPr/>
          </p:nvCxnSpPr>
          <p:spPr>
            <a:xfrm>
              <a:off x="6361393" y="3813697"/>
              <a:ext cx="0" cy="914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E6B5DEFC-3D4C-4B6E-88E5-60975700399F}"/>
              </a:ext>
            </a:extLst>
          </p:cNvPr>
          <p:cNvGrpSpPr/>
          <p:nvPr/>
        </p:nvGrpSpPr>
        <p:grpSpPr>
          <a:xfrm>
            <a:off x="4614315" y="6103446"/>
            <a:ext cx="2336261" cy="275510"/>
            <a:chOff x="4607864" y="3813697"/>
            <a:chExt cx="2336261" cy="275510"/>
          </a:xfrm>
        </p:grpSpPr>
        <p:sp>
          <p:nvSpPr>
            <p:cNvPr id="146" name="TextBox 145">
              <a:extLst>
                <a:ext uri="{FF2B5EF4-FFF2-40B4-BE49-F238E27FC236}">
                  <a16:creationId xmlns:a16="http://schemas.microsoft.com/office/drawing/2014/main" id="{DC11A4C4-57FC-444D-B3CC-7E7FAB251C59}"/>
                </a:ext>
              </a:extLst>
            </p:cNvPr>
            <p:cNvSpPr txBox="1"/>
            <p:nvPr/>
          </p:nvSpPr>
          <p:spPr>
            <a:xfrm>
              <a:off x="4607864" y="3827597"/>
              <a:ext cx="1375429" cy="253916"/>
            </a:xfrm>
            <a:prstGeom prst="rect">
              <a:avLst/>
            </a:prstGeom>
            <a:noFill/>
          </p:spPr>
          <p:txBody>
            <a:bodyPr wrap="square" rtlCol="0">
              <a:spAutoFit/>
            </a:bodyPr>
            <a:lstStyle/>
            <a:p>
              <a:pPr algn="ctr" rtl="0"/>
              <a:r>
                <a:rPr lang="pl" sz="1050" b="1" i="0" u="none" baseline="0" dirty="0"/>
                <a:t>Ocena wyjściowa</a:t>
              </a:r>
            </a:p>
          </p:txBody>
        </p:sp>
        <p:sp>
          <p:nvSpPr>
            <p:cNvPr id="147" name="TextBox 146">
              <a:extLst>
                <a:ext uri="{FF2B5EF4-FFF2-40B4-BE49-F238E27FC236}">
                  <a16:creationId xmlns:a16="http://schemas.microsoft.com/office/drawing/2014/main" id="{2BE6AA23-B0C4-4B56-8415-D7A163DAEABB}"/>
                </a:ext>
              </a:extLst>
            </p:cNvPr>
            <p:cNvSpPr txBox="1"/>
            <p:nvPr/>
          </p:nvSpPr>
          <p:spPr>
            <a:xfrm>
              <a:off x="5817706" y="3827597"/>
              <a:ext cx="1126419" cy="261610"/>
            </a:xfrm>
            <a:prstGeom prst="rect">
              <a:avLst/>
            </a:prstGeom>
            <a:noFill/>
          </p:spPr>
          <p:txBody>
            <a:bodyPr wrap="square" rtlCol="0">
              <a:spAutoFit/>
            </a:bodyPr>
            <a:lstStyle/>
            <a:p>
              <a:pPr algn="ctr" rtl="0"/>
              <a:r>
                <a:rPr lang="pl" sz="1050" b="1" i="0" u="none" baseline="0" dirty="0"/>
                <a:t>24 tygodnie</a:t>
              </a:r>
            </a:p>
          </p:txBody>
        </p:sp>
        <p:cxnSp>
          <p:nvCxnSpPr>
            <p:cNvPr id="148" name="Straight Connector 147">
              <a:extLst>
                <a:ext uri="{FF2B5EF4-FFF2-40B4-BE49-F238E27FC236}">
                  <a16:creationId xmlns:a16="http://schemas.microsoft.com/office/drawing/2014/main" id="{11632F27-4535-4E48-952A-7228B6C627F7}"/>
                </a:ext>
              </a:extLst>
            </p:cNvPr>
            <p:cNvCxnSpPr/>
            <p:nvPr/>
          </p:nvCxnSpPr>
          <p:spPr>
            <a:xfrm>
              <a:off x="5353590" y="3813697"/>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45A13B6-4677-4717-A49E-C08C0AF177EB}"/>
                </a:ext>
              </a:extLst>
            </p:cNvPr>
            <p:cNvCxnSpPr/>
            <p:nvPr/>
          </p:nvCxnSpPr>
          <p:spPr>
            <a:xfrm>
              <a:off x="6361393" y="3813697"/>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6CC0B666-5A2D-4388-AA19-83D67140640D}"/>
              </a:ext>
            </a:extLst>
          </p:cNvPr>
          <p:cNvGrpSpPr/>
          <p:nvPr/>
        </p:nvGrpSpPr>
        <p:grpSpPr>
          <a:xfrm>
            <a:off x="8666579" y="3812871"/>
            <a:ext cx="2072163" cy="437963"/>
            <a:chOff x="4858761" y="3820521"/>
            <a:chExt cx="2072163" cy="437963"/>
          </a:xfrm>
        </p:grpSpPr>
        <p:sp>
          <p:nvSpPr>
            <p:cNvPr id="141" name="TextBox 140">
              <a:extLst>
                <a:ext uri="{FF2B5EF4-FFF2-40B4-BE49-F238E27FC236}">
                  <a16:creationId xmlns:a16="http://schemas.microsoft.com/office/drawing/2014/main" id="{143F5818-0E93-42AE-98F2-6062C7474EA5}"/>
                </a:ext>
              </a:extLst>
            </p:cNvPr>
            <p:cNvSpPr txBox="1"/>
            <p:nvPr/>
          </p:nvSpPr>
          <p:spPr>
            <a:xfrm>
              <a:off x="4858761" y="3827597"/>
              <a:ext cx="1037027" cy="430887"/>
            </a:xfrm>
            <a:prstGeom prst="rect">
              <a:avLst/>
            </a:prstGeom>
            <a:noFill/>
          </p:spPr>
          <p:txBody>
            <a:bodyPr wrap="square" rtlCol="0">
              <a:spAutoFit/>
            </a:bodyPr>
            <a:lstStyle/>
            <a:p>
              <a:pPr algn="ctr" rtl="0"/>
              <a:r>
                <a:rPr lang="pl" sz="1050" b="1" i="0" u="none" baseline="0" dirty="0"/>
                <a:t>Ocena wyjściowa</a:t>
              </a:r>
            </a:p>
          </p:txBody>
        </p:sp>
        <p:sp>
          <p:nvSpPr>
            <p:cNvPr id="142" name="TextBox 141">
              <a:extLst>
                <a:ext uri="{FF2B5EF4-FFF2-40B4-BE49-F238E27FC236}">
                  <a16:creationId xmlns:a16="http://schemas.microsoft.com/office/drawing/2014/main" id="{FC53678A-DDDE-4E7D-AF71-FE44D68BFD20}"/>
                </a:ext>
              </a:extLst>
            </p:cNvPr>
            <p:cNvSpPr txBox="1"/>
            <p:nvPr/>
          </p:nvSpPr>
          <p:spPr>
            <a:xfrm>
              <a:off x="5896995" y="3827597"/>
              <a:ext cx="1033929" cy="261610"/>
            </a:xfrm>
            <a:prstGeom prst="rect">
              <a:avLst/>
            </a:prstGeom>
            <a:noFill/>
          </p:spPr>
          <p:txBody>
            <a:bodyPr wrap="square" rtlCol="0">
              <a:spAutoFit/>
            </a:bodyPr>
            <a:lstStyle/>
            <a:p>
              <a:pPr algn="ctr" rtl="0"/>
              <a:r>
                <a:rPr lang="pl" sz="1050" b="1" i="0" u="none" baseline="0" dirty="0"/>
                <a:t>24 tygodnie</a:t>
              </a:r>
            </a:p>
          </p:txBody>
        </p:sp>
        <p:cxnSp>
          <p:nvCxnSpPr>
            <p:cNvPr id="143" name="Straight Connector 142">
              <a:extLst>
                <a:ext uri="{FF2B5EF4-FFF2-40B4-BE49-F238E27FC236}">
                  <a16:creationId xmlns:a16="http://schemas.microsoft.com/office/drawing/2014/main" id="{183B47AA-262E-433B-BB2B-4DBEC0379DA4}"/>
                </a:ext>
              </a:extLst>
            </p:cNvPr>
            <p:cNvCxnSpPr/>
            <p:nvPr/>
          </p:nvCxnSpPr>
          <p:spPr>
            <a:xfrm>
              <a:off x="5353590" y="3820521"/>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958E2A3-4835-48BD-9F0F-FEE315F49FE1}"/>
                </a:ext>
              </a:extLst>
            </p:cNvPr>
            <p:cNvCxnSpPr/>
            <p:nvPr/>
          </p:nvCxnSpPr>
          <p:spPr>
            <a:xfrm>
              <a:off x="6361393" y="3820521"/>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96090B69-C878-4546-B56A-5EA3D9E3DFD0}"/>
              </a:ext>
            </a:extLst>
          </p:cNvPr>
          <p:cNvSpPr/>
          <p:nvPr/>
        </p:nvSpPr>
        <p:spPr>
          <a:xfrm>
            <a:off x="550538" y="2694995"/>
            <a:ext cx="2530892" cy="2151358"/>
          </a:xfrm>
          <a:prstGeom prst="rect">
            <a:avLst/>
          </a:prstGeom>
        </p:spPr>
        <p:txBody>
          <a:bodyPr wrap="square">
            <a:spAutoFit/>
          </a:bodyPr>
          <a:lstStyle/>
          <a:p>
            <a:pPr marL="182880" lvl="0" indent="-182880" algn="l" defTabSz="860382" rtl="0">
              <a:lnSpc>
                <a:spcPct val="90000"/>
              </a:lnSpc>
              <a:spcBef>
                <a:spcPts val="600"/>
              </a:spcBef>
              <a:buFont typeface="Arial" panose="020B0604020202020204" pitchFamily="34" charset="0"/>
              <a:buChar char="•"/>
              <a:defRPr/>
            </a:pPr>
            <a:r>
              <a:rPr lang="pl" sz="1200" b="0" i="0" u="none" baseline="0" dirty="0"/>
              <a:t>Pacjenci z atopową, utrzymującą się SEA i CRSwNP: N=10</a:t>
            </a:r>
            <a:endParaRPr lang="pl" sz="1200" dirty="0"/>
          </a:p>
          <a:p>
            <a:pPr marL="182880" lvl="0" indent="-182880" algn="l" defTabSz="860382" rtl="0">
              <a:lnSpc>
                <a:spcPct val="90000"/>
              </a:lnSpc>
              <a:spcBef>
                <a:spcPts val="600"/>
              </a:spcBef>
              <a:buFont typeface="Arial" panose="020B0604020202020204" pitchFamily="34" charset="0"/>
              <a:buChar char="•"/>
              <a:defRPr/>
            </a:pPr>
            <a:r>
              <a:rPr lang="pl" sz="1200" b="0" i="0" u="none" baseline="0" dirty="0"/>
              <a:t>HD-ICS/LABA/LAMA + dodatkowy lek kontrolny</a:t>
            </a:r>
            <a:r>
              <a:rPr lang="pl" sz="1200" b="0" i="0" u="none" baseline="30000" dirty="0"/>
              <a:t>a</a:t>
            </a:r>
            <a:endParaRPr lang="pl" sz="1200" dirty="0"/>
          </a:p>
          <a:p>
            <a:pPr marL="182880" lvl="0" indent="-182880" algn="l" defTabSz="860382" rtl="0">
              <a:lnSpc>
                <a:spcPct val="90000"/>
              </a:lnSpc>
              <a:spcBef>
                <a:spcPts val="600"/>
              </a:spcBef>
              <a:buFont typeface="Arial" panose="020B0604020202020204" pitchFamily="34" charset="0"/>
              <a:buChar char="•"/>
              <a:defRPr/>
            </a:pPr>
            <a:r>
              <a:rPr lang="pl" sz="1200" b="0" i="0" u="none" baseline="0" dirty="0"/>
              <a:t>Chirurgiczne usunięcie NP &gt;6 miesięcy przed rozpoczęciem stosowania benralizumabu</a:t>
            </a:r>
          </a:p>
          <a:p>
            <a:pPr marL="182880" lvl="0" indent="-182880" algn="l" defTabSz="860382" rtl="0">
              <a:lnSpc>
                <a:spcPct val="90000"/>
              </a:lnSpc>
              <a:spcBef>
                <a:spcPts val="600"/>
              </a:spcBef>
              <a:buFont typeface="Arial" panose="020B0604020202020204" pitchFamily="34" charset="0"/>
              <a:buChar char="•"/>
              <a:defRPr/>
            </a:pPr>
            <a:r>
              <a:rPr lang="pl" sz="1200" b="0" i="0" u="none" baseline="0" dirty="0"/>
              <a:t>bEOS, komórek/μl: ~807,3</a:t>
            </a:r>
            <a:br>
              <a:rPr lang="pl" sz="1200" b="0" i="0" u="none" baseline="0" dirty="0"/>
            </a:br>
            <a:r>
              <a:rPr lang="pl" sz="1200" b="0" i="0" u="none" baseline="0" dirty="0"/>
              <a:t>na etapie BL do 0 po 24 tygodniach (p&lt;0,0001)</a:t>
            </a:r>
          </a:p>
        </p:txBody>
      </p:sp>
      <p:sp>
        <p:nvSpPr>
          <p:cNvPr id="167" name="Rectangle: Diagonal Corners Rounded 166">
            <a:extLst>
              <a:ext uri="{FF2B5EF4-FFF2-40B4-BE49-F238E27FC236}">
                <a16:creationId xmlns:a16="http://schemas.microsoft.com/office/drawing/2014/main" id="{6A48DB80-FBAE-4618-BB4F-63C2B645E1A3}"/>
              </a:ext>
            </a:extLst>
          </p:cNvPr>
          <p:cNvSpPr/>
          <p:nvPr/>
        </p:nvSpPr>
        <p:spPr>
          <a:xfrm>
            <a:off x="595966" y="2448972"/>
            <a:ext cx="2485668" cy="301359"/>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Przegląd retrospektywny: </a:t>
            </a:r>
          </a:p>
        </p:txBody>
      </p:sp>
      <p:sp>
        <p:nvSpPr>
          <p:cNvPr id="166" name="TextBox 165">
            <a:extLst>
              <a:ext uri="{FF2B5EF4-FFF2-40B4-BE49-F238E27FC236}">
                <a16:creationId xmlns:a16="http://schemas.microsoft.com/office/drawing/2014/main" id="{66EA95A0-0221-42EF-A6C7-2C58986FDE67}"/>
              </a:ext>
            </a:extLst>
          </p:cNvPr>
          <p:cNvSpPr txBox="1"/>
          <p:nvPr/>
        </p:nvSpPr>
        <p:spPr>
          <a:xfrm>
            <a:off x="467579" y="5921243"/>
            <a:ext cx="3350968" cy="430887"/>
          </a:xfrm>
          <a:prstGeom prst="rect">
            <a:avLst/>
          </a:prstGeom>
          <a:noFill/>
        </p:spPr>
        <p:txBody>
          <a:bodyPr wrap="square" rtlCol="0">
            <a:spAutoFit/>
          </a:bodyPr>
          <a:lstStyle/>
          <a:p>
            <a:pPr algn="l" rtl="0">
              <a:buClr>
                <a:schemeClr val="accent1"/>
              </a:buClr>
            </a:pPr>
            <a:r>
              <a:rPr lang="pl" sz="1100" b="1" i="0" u="none" baseline="0" dirty="0"/>
              <a:t>*Benralizumab nie jest </a:t>
            </a:r>
            <a:r>
              <a:rPr lang="pl" sz="1100" b="1" dirty="0"/>
              <a:t>zarejestrowany w </a:t>
            </a:r>
            <a:r>
              <a:rPr lang="pl" sz="1100" b="1" i="0" u="none" baseline="0" dirty="0"/>
              <a:t> leczeniu polipów nosa.</a:t>
            </a:r>
          </a:p>
        </p:txBody>
      </p:sp>
    </p:spTree>
    <p:extLst>
      <p:ext uri="{BB962C8B-B14F-4D97-AF65-F5344CB8AC3E}">
        <p14:creationId xmlns:p14="http://schemas.microsoft.com/office/powerpoint/2010/main" val="196401224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aphic 42">
            <a:extLst>
              <a:ext uri="{FF2B5EF4-FFF2-40B4-BE49-F238E27FC236}">
                <a16:creationId xmlns:a16="http://schemas.microsoft.com/office/drawing/2014/main" id="{BEA8D584-21F5-45F2-A68C-8A2CAED23F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238" y="1525787"/>
            <a:ext cx="3487311" cy="2430077"/>
          </a:xfrm>
          <a:prstGeom prst="rect">
            <a:avLst/>
          </a:prstGeom>
        </p:spPr>
      </p:pic>
      <p:sp>
        <p:nvSpPr>
          <p:cNvPr id="42" name="TextBox 41">
            <a:extLst>
              <a:ext uri="{FF2B5EF4-FFF2-40B4-BE49-F238E27FC236}">
                <a16:creationId xmlns:a16="http://schemas.microsoft.com/office/drawing/2014/main" id="{8377BC6F-1965-4115-9E1F-87792637DF11}"/>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236" name="Connector: Elbow 235">
            <a:extLst>
              <a:ext uri="{FF2B5EF4-FFF2-40B4-BE49-F238E27FC236}">
                <a16:creationId xmlns:a16="http://schemas.microsoft.com/office/drawing/2014/main" id="{06BA526C-3166-499A-99A5-25582057C51F}"/>
              </a:ext>
            </a:extLst>
          </p:cNvPr>
          <p:cNvCxnSpPr>
            <a:cxnSpLocks/>
          </p:cNvCxnSpPr>
          <p:nvPr/>
        </p:nvCxnSpPr>
        <p:spPr>
          <a:xfrm rot="16200000" flipH="1">
            <a:off x="3312743" y="4442905"/>
            <a:ext cx="688338" cy="651035"/>
          </a:xfrm>
          <a:prstGeom prst="bentConnector3">
            <a:avLst>
              <a:gd name="adj1" fmla="val -37396"/>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4F54F3-C349-4609-AFEE-01462D5C7942}"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Subtitle 2">
            <a:extLst>
              <a:ext uri="{FF2B5EF4-FFF2-40B4-BE49-F238E27FC236}">
                <a16:creationId xmlns:a16="http://schemas.microsoft.com/office/drawing/2014/main" id="{5E2E9C8B-9F99-4A89-A14D-3F68FCE1E1C5}"/>
              </a:ext>
            </a:extLst>
          </p:cNvPr>
          <p:cNvSpPr>
            <a:spLocks noGrp="1"/>
          </p:cNvSpPr>
          <p:nvPr>
            <p:ph type="body" sz="quarter" idx="13"/>
          </p:nvPr>
        </p:nvSpPr>
        <p:spPr>
          <a:xfrm>
            <a:off x="420752" y="5889684"/>
            <a:ext cx="8122468" cy="1005840"/>
          </a:xfrm>
        </p:spPr>
        <p:txBody>
          <a:bodyPr>
            <a:normAutofit/>
          </a:bodyPr>
          <a:lstStyle/>
          <a:p>
            <a:pPr algn="l" rtl="0"/>
            <a:r>
              <a:rPr lang="pl" sz="900" b="0" i="0" u="none" baseline="0"/>
              <a:t>. </a:t>
            </a:r>
            <a:endParaRPr lang="pl" sz="900" dirty="0">
              <a:solidFill>
                <a:srgbClr val="000000"/>
              </a:solidFill>
            </a:endParaRPr>
          </a:p>
        </p:txBody>
      </p:sp>
      <p:sp>
        <p:nvSpPr>
          <p:cNvPr id="16" name="Rectangle 15">
            <a:extLst>
              <a:ext uri="{FF2B5EF4-FFF2-40B4-BE49-F238E27FC236}">
                <a16:creationId xmlns:a16="http://schemas.microsoft.com/office/drawing/2014/main" id="{FAB98A9F-1BE7-479A-B757-F7D1A4BF9885}"/>
              </a:ext>
            </a:extLst>
          </p:cNvPr>
          <p:cNvSpPr/>
          <p:nvPr/>
        </p:nvSpPr>
        <p:spPr>
          <a:xfrm>
            <a:off x="3337418" y="2423372"/>
            <a:ext cx="8520561" cy="34663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pl"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TextBox 109">
            <a:extLst>
              <a:ext uri="{FF2B5EF4-FFF2-40B4-BE49-F238E27FC236}">
                <a16:creationId xmlns:a16="http://schemas.microsoft.com/office/drawing/2014/main" id="{730FFF15-7428-4D29-B930-239D02FAB998}"/>
              </a:ext>
            </a:extLst>
          </p:cNvPr>
          <p:cNvSpPr txBox="1"/>
          <p:nvPr/>
        </p:nvSpPr>
        <p:spPr>
          <a:xfrm>
            <a:off x="401013" y="1122903"/>
            <a:ext cx="10867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600" b="0" i="0" u="none" strike="noStrike" kern="1200" cap="none" spc="0" normalizeH="0" baseline="0">
                <a:ln>
                  <a:noFill/>
                </a:ln>
                <a:solidFill>
                  <a:schemeClr val="accent2"/>
                </a:solidFill>
                <a:effectLst/>
                <a:uLnTx/>
                <a:uFillTx/>
                <a:latin typeface="+mn-latin"/>
                <a:ea typeface="+mn-ea"/>
                <a:cs typeface="+mn-cs"/>
                <a:sym typeface="+mn-sym"/>
              </a:rPr>
              <a:t>. </a:t>
            </a:r>
            <a:br>
              <a:rPr kumimoji="0" lang="pl" sz="1600" b="0" i="0" u="none" strike="noStrike" kern="1200" cap="none" spc="0" normalizeH="0" baseline="0">
                <a:ln>
                  <a:noFill/>
                </a:ln>
                <a:solidFill>
                  <a:schemeClr val="accent2"/>
                </a:solidFill>
                <a:effectLst/>
                <a:uLnTx/>
                <a:uFillTx/>
                <a:ea typeface="+mn-ea"/>
                <a:cs typeface="+mn-cs"/>
              </a:rPr>
            </a:br>
            <a:r>
              <a:rPr kumimoji="0" lang="pl" sz="1600" b="1" i="0" u="none" strike="noStrike" kern="1200" cap="none" spc="0" normalizeH="0" baseline="0">
                <a:ln>
                  <a:noFill/>
                </a:ln>
                <a:solidFill>
                  <a:schemeClr val="accent2"/>
                </a:solidFill>
                <a:effectLst/>
                <a:uLnTx/>
                <a:uFillTx/>
                <a:latin typeface="+mn-latin"/>
                <a:ea typeface="+mn-ea"/>
                <a:cs typeface="+mn-cs"/>
                <a:sym typeface="+mn-sym"/>
              </a:rPr>
              <a:t>Zmniejszenie odsetka zaostrzeń oraz konieczności stosowania sterydów było wyraźniejsze u pacjentów z polipowatością </a:t>
            </a:r>
            <a:endParaRPr kumimoji="0" lang="pl" sz="1600" b="1" i="0" u="none" strike="noStrike" kern="1200" cap="none" spc="0" normalizeH="0" baseline="0" noProof="0" dirty="0">
              <a:ln>
                <a:noFill/>
              </a:ln>
              <a:solidFill>
                <a:schemeClr val="accent2"/>
              </a:solidFill>
              <a:effectLst/>
              <a:uLnTx/>
              <a:uFillTx/>
              <a:ea typeface="+mn-ea"/>
              <a:cs typeface="+mn-cs"/>
            </a:endParaRPr>
          </a:p>
        </p:txBody>
      </p:sp>
      <p:sp>
        <p:nvSpPr>
          <p:cNvPr id="94" name="TextBox 93">
            <a:extLst>
              <a:ext uri="{FF2B5EF4-FFF2-40B4-BE49-F238E27FC236}">
                <a16:creationId xmlns:a16="http://schemas.microsoft.com/office/drawing/2014/main" id="{97758440-8F8F-45ED-843D-1CC9998E1B80}"/>
              </a:ext>
            </a:extLst>
          </p:cNvPr>
          <p:cNvSpPr txBox="1"/>
          <p:nvPr/>
        </p:nvSpPr>
        <p:spPr>
          <a:xfrm>
            <a:off x="10799463" y="1107923"/>
            <a:ext cx="1390650" cy="274320"/>
          </a:xfrm>
          <a:prstGeom prst="rect">
            <a:avLst/>
          </a:prstGeom>
          <a:solidFill>
            <a:schemeClr val="bg1">
              <a:lumMod val="95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Polipy nosa</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pic>
        <p:nvPicPr>
          <p:cNvPr id="95" name="Picture 94" descr="home_icon.png">
            <a:hlinkClick r:id="rId5"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22" name="Subtitle 2">
            <a:extLst>
              <a:ext uri="{FF2B5EF4-FFF2-40B4-BE49-F238E27FC236}">
                <a16:creationId xmlns:a16="http://schemas.microsoft.com/office/drawing/2014/main" id="{04EACF3E-7024-49A8-84BB-AF3D1BD68D9D}"/>
              </a:ext>
            </a:extLst>
          </p:cNvPr>
          <p:cNvSpPr txBox="1">
            <a:spLocks/>
          </p:cNvSpPr>
          <p:nvPr/>
        </p:nvSpPr>
        <p:spPr>
          <a:xfrm>
            <a:off x="457200" y="5851602"/>
            <a:ext cx="10572750" cy="100584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sz="1000" kern="1200">
                <a:solidFill>
                  <a:schemeClr val="tx1"/>
                </a:solidFill>
                <a:latin typeface="+mn-lt"/>
                <a:ea typeface="+mn-ea"/>
                <a:cs typeface="+mn-cs"/>
              </a:defRPr>
            </a:lvl1pPr>
            <a:lvl2pPr marL="228600" indent="0" algn="l"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90000"/>
              </a:lnSpc>
              <a:spcBef>
                <a:spcPts val="800"/>
              </a:spcBef>
              <a:buClr>
                <a:schemeClr val="accent1"/>
              </a:buClr>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90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pl" sz="900" b="0" i="0" u="none" baseline="30000" dirty="0"/>
              <a:t>a </a:t>
            </a:r>
            <a:r>
              <a:rPr lang="pl" sz="900" b="0" i="0" u="none" baseline="0" dirty="0"/>
              <a:t>Ekwiwalent prednizonu; </a:t>
            </a:r>
            <a:r>
              <a:rPr lang="pl" sz="900" b="0" i="0" u="none" baseline="30000" dirty="0"/>
              <a:t>b </a:t>
            </a:r>
            <a:r>
              <a:rPr lang="pl" sz="900" b="0" i="0" u="none" baseline="0" dirty="0"/>
              <a:t>Ocena punktowa SNOT-22 niedostępna w całkowitej populacji astmy ani w kohortach NP. AEs = zdarzenia niepożądane; NP = polipowatość nosa; OCS = kortykosteroidy doustne; SEA = ciężka astma eozynofilowa; SNOT-22 = 22-punktowy test wyników w obrębie zatok i nosa. Bagnasco D et al. </a:t>
            </a:r>
            <a:r>
              <a:rPr lang="pl" sz="900" b="0" i="1" u="none" baseline="0" dirty="0"/>
              <a:t>Respir Med. </a:t>
            </a:r>
            <a:r>
              <a:rPr lang="pl" sz="900" b="0" i="0" u="none" baseline="0" dirty="0"/>
              <a:t>2020;171:106080.</a:t>
            </a:r>
            <a:endParaRPr lang="pl" sz="900" dirty="0">
              <a:solidFill>
                <a:srgbClr val="000000"/>
              </a:solidFill>
            </a:endParaRPr>
          </a:p>
        </p:txBody>
      </p:sp>
      <p:pic>
        <p:nvPicPr>
          <p:cNvPr id="26" name="Picture 2" descr="Vector of Italian flag.">
            <a:extLst>
              <a:ext uri="{FF2B5EF4-FFF2-40B4-BE49-F238E27FC236}">
                <a16:creationId xmlns:a16="http://schemas.microsoft.com/office/drawing/2014/main" id="{752B8B4F-87BA-4BC9-810E-5A8C35F459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0" y="-4"/>
            <a:ext cx="1683127" cy="818639"/>
          </a:xfrm>
          <a:prstGeom prst="rtTriangle">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lamp, knife, light&#10;&#10;Description automatically generated">
            <a:extLst>
              <a:ext uri="{FF2B5EF4-FFF2-40B4-BE49-F238E27FC236}">
                <a16:creationId xmlns:a16="http://schemas.microsoft.com/office/drawing/2014/main" id="{D901D473-3C81-4A86-BBE1-149DCF71EA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200150" y="228602"/>
            <a:ext cx="9594073" cy="800099"/>
          </a:xfrm>
        </p:spPr>
        <p:txBody>
          <a:bodyPr>
            <a:normAutofit fontScale="90000"/>
          </a:bodyPr>
          <a:lstStyle/>
          <a:p>
            <a:pPr algn="l" rtl="0"/>
            <a:br>
              <a:rPr lang="pl" b="0"/>
            </a:br>
            <a:r>
              <a:rPr lang="pl" b="1" i="0" u="none" baseline="0"/>
              <a:t>Skuteczność benralizumabu u pacjentów z ciężką astmą i polipami nosa po 6 miesiącach</a:t>
            </a:r>
            <a:endParaRPr lang="pl" dirty="0"/>
          </a:p>
        </p:txBody>
      </p:sp>
      <p:grpSp>
        <p:nvGrpSpPr>
          <p:cNvPr id="25" name="Group 24">
            <a:extLst>
              <a:ext uri="{FF2B5EF4-FFF2-40B4-BE49-F238E27FC236}">
                <a16:creationId xmlns:a16="http://schemas.microsoft.com/office/drawing/2014/main" id="{D2C6A3FD-A938-422C-8D34-2F83E8D6F280}"/>
              </a:ext>
            </a:extLst>
          </p:cNvPr>
          <p:cNvGrpSpPr/>
          <p:nvPr/>
        </p:nvGrpSpPr>
        <p:grpSpPr>
          <a:xfrm>
            <a:off x="5959449" y="1724781"/>
            <a:ext cx="5861115" cy="2283768"/>
            <a:chOff x="5955126" y="1926286"/>
            <a:chExt cx="5861115" cy="2283768"/>
          </a:xfrm>
        </p:grpSpPr>
        <p:graphicFrame>
          <p:nvGraphicFramePr>
            <p:cNvPr id="7" name="Chart 6">
              <a:extLst>
                <a:ext uri="{FF2B5EF4-FFF2-40B4-BE49-F238E27FC236}">
                  <a16:creationId xmlns:a16="http://schemas.microsoft.com/office/drawing/2014/main" id="{0A7E22D9-E325-43FA-9D17-0B5902209F72}"/>
                </a:ext>
              </a:extLst>
            </p:cNvPr>
            <p:cNvGraphicFramePr/>
            <p:nvPr>
              <p:extLst>
                <p:ext uri="{D42A27DB-BD31-4B8C-83A1-F6EECF244321}">
                  <p14:modId xmlns:p14="http://schemas.microsoft.com/office/powerpoint/2010/main" val="73395577"/>
                </p:ext>
              </p:extLst>
            </p:nvPr>
          </p:nvGraphicFramePr>
          <p:xfrm>
            <a:off x="6342273" y="1926286"/>
            <a:ext cx="5295183" cy="2283768"/>
          </p:xfrm>
          <a:graphic>
            <a:graphicData uri="http://schemas.openxmlformats.org/drawingml/2006/chart">
              <c:chart xmlns:c="http://schemas.openxmlformats.org/drawingml/2006/chart" xmlns:r="http://schemas.openxmlformats.org/officeDocument/2006/relationships" r:id="rId9"/>
            </a:graphicData>
          </a:graphic>
        </p:graphicFrame>
        <p:sp>
          <p:nvSpPr>
            <p:cNvPr id="174" name="TextBox 173">
              <a:extLst>
                <a:ext uri="{FF2B5EF4-FFF2-40B4-BE49-F238E27FC236}">
                  <a16:creationId xmlns:a16="http://schemas.microsoft.com/office/drawing/2014/main" id="{F39A8942-9577-4C44-8EB3-B47A294DBCA9}"/>
                </a:ext>
              </a:extLst>
            </p:cNvPr>
            <p:cNvSpPr txBox="1"/>
            <p:nvPr/>
          </p:nvSpPr>
          <p:spPr>
            <a:xfrm>
              <a:off x="6707402" y="1975713"/>
              <a:ext cx="4888791" cy="461665"/>
            </a:xfrm>
            <a:prstGeom prst="rect">
              <a:avLst/>
            </a:prstGeom>
            <a:noFill/>
          </p:spPr>
          <p:txBody>
            <a:bodyPr wrap="square" rtlCol="0">
              <a:spAutoFit/>
            </a:bodyPr>
            <a:lstStyle/>
            <a:p>
              <a:pPr algn="ctr" rtl="0"/>
              <a:r>
                <a:rPr lang="pl" sz="1200" b="1" i="0" u="none" baseline="0" dirty="0"/>
                <a:t>Zmiana odsetka zaostrzeń po 24 tygodniach stosowania benralizumabu</a:t>
              </a:r>
            </a:p>
          </p:txBody>
        </p:sp>
        <p:cxnSp>
          <p:nvCxnSpPr>
            <p:cNvPr id="176" name="Connector: Elbow 175">
              <a:extLst>
                <a:ext uri="{FF2B5EF4-FFF2-40B4-BE49-F238E27FC236}">
                  <a16:creationId xmlns:a16="http://schemas.microsoft.com/office/drawing/2014/main" id="{8373F21D-4652-4ACC-BDED-990D29266531}"/>
                </a:ext>
              </a:extLst>
            </p:cNvPr>
            <p:cNvCxnSpPr>
              <a:cxnSpLocks/>
            </p:cNvCxnSpPr>
            <p:nvPr/>
          </p:nvCxnSpPr>
          <p:spPr>
            <a:xfrm rot="16200000" flipH="1">
              <a:off x="10286628" y="2693300"/>
              <a:ext cx="822746" cy="663900"/>
            </a:xfrm>
            <a:prstGeom prst="bentConnector3">
              <a:avLst>
                <a:gd name="adj1" fmla="val -1141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Connector: Elbow 176">
              <a:extLst>
                <a:ext uri="{FF2B5EF4-FFF2-40B4-BE49-F238E27FC236}">
                  <a16:creationId xmlns:a16="http://schemas.microsoft.com/office/drawing/2014/main" id="{44159997-2A27-4F21-A314-5AF474D8CD9B}"/>
                </a:ext>
              </a:extLst>
            </p:cNvPr>
            <p:cNvCxnSpPr>
              <a:cxnSpLocks/>
            </p:cNvCxnSpPr>
            <p:nvPr/>
          </p:nvCxnSpPr>
          <p:spPr>
            <a:xfrm rot="16200000" flipH="1">
              <a:off x="8554428" y="2604026"/>
              <a:ext cx="891393" cy="682792"/>
            </a:xfrm>
            <a:prstGeom prst="bentConnector3">
              <a:avLst>
                <a:gd name="adj1" fmla="val -1073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Connector: Elbow 177">
              <a:extLst>
                <a:ext uri="{FF2B5EF4-FFF2-40B4-BE49-F238E27FC236}">
                  <a16:creationId xmlns:a16="http://schemas.microsoft.com/office/drawing/2014/main" id="{5D19E61E-D8E1-4E13-BD46-89EC520D5060}"/>
                </a:ext>
              </a:extLst>
            </p:cNvPr>
            <p:cNvCxnSpPr>
              <a:cxnSpLocks/>
            </p:cNvCxnSpPr>
            <p:nvPr/>
          </p:nvCxnSpPr>
          <p:spPr>
            <a:xfrm rot="16200000" flipH="1">
              <a:off x="6847107" y="2659166"/>
              <a:ext cx="891393" cy="682792"/>
            </a:xfrm>
            <a:prstGeom prst="bentConnector3">
              <a:avLst>
                <a:gd name="adj1" fmla="val -10739"/>
              </a:avLst>
            </a:prstGeom>
            <a:ln>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209905CC-7EC0-4FCC-9FA4-6A752FB87038}"/>
                </a:ext>
              </a:extLst>
            </p:cNvPr>
            <p:cNvSpPr txBox="1"/>
            <p:nvPr/>
          </p:nvSpPr>
          <p:spPr>
            <a:xfrm>
              <a:off x="7467610" y="2511744"/>
              <a:ext cx="928814" cy="461665"/>
            </a:xfrm>
            <a:prstGeom prst="rect">
              <a:avLst/>
            </a:prstGeom>
            <a:solidFill>
              <a:schemeClr val="bg1"/>
            </a:solidFill>
          </p:spPr>
          <p:txBody>
            <a:bodyPr wrap="square" rtlCol="0">
              <a:spAutoFit/>
            </a:bodyPr>
            <a:lstStyle/>
            <a:p>
              <a:pPr algn="l" rtl="0"/>
              <a:r>
                <a:rPr lang="pl" sz="1200" b="1" i="0" u="none" baseline="0">
                  <a:solidFill>
                    <a:schemeClr val="accent2"/>
                  </a:solidFill>
                </a:rPr>
                <a:t>∆ 91%, p&lt;0,0001</a:t>
              </a:r>
            </a:p>
          </p:txBody>
        </p:sp>
        <p:sp>
          <p:nvSpPr>
            <p:cNvPr id="180" name="TextBox 179">
              <a:extLst>
                <a:ext uri="{FF2B5EF4-FFF2-40B4-BE49-F238E27FC236}">
                  <a16:creationId xmlns:a16="http://schemas.microsoft.com/office/drawing/2014/main" id="{075C3EF9-67CD-4673-8820-E1F1D2DEBED2}"/>
                </a:ext>
              </a:extLst>
            </p:cNvPr>
            <p:cNvSpPr txBox="1"/>
            <p:nvPr/>
          </p:nvSpPr>
          <p:spPr>
            <a:xfrm>
              <a:off x="9168421" y="2518965"/>
              <a:ext cx="853883" cy="461665"/>
            </a:xfrm>
            <a:prstGeom prst="rect">
              <a:avLst/>
            </a:prstGeom>
            <a:solidFill>
              <a:schemeClr val="bg1"/>
            </a:solidFill>
          </p:spPr>
          <p:txBody>
            <a:bodyPr wrap="square" rtlCol="0">
              <a:spAutoFit/>
            </a:bodyPr>
            <a:lstStyle/>
            <a:p>
              <a:pPr algn="l" rtl="0"/>
              <a:r>
                <a:rPr lang="pl" sz="1200" b="1" i="0" u="none" baseline="0">
                  <a:solidFill>
                    <a:schemeClr val="accent2"/>
                  </a:solidFill>
                </a:rPr>
                <a:t>∆ 93%, p&lt;0,0001</a:t>
              </a:r>
            </a:p>
          </p:txBody>
        </p:sp>
        <p:sp>
          <p:nvSpPr>
            <p:cNvPr id="181" name="TextBox 180">
              <a:extLst>
                <a:ext uri="{FF2B5EF4-FFF2-40B4-BE49-F238E27FC236}">
                  <a16:creationId xmlns:a16="http://schemas.microsoft.com/office/drawing/2014/main" id="{BE0AF21A-27F5-42D1-95D2-ED473CB9404D}"/>
                </a:ext>
              </a:extLst>
            </p:cNvPr>
            <p:cNvSpPr txBox="1"/>
            <p:nvPr/>
          </p:nvSpPr>
          <p:spPr>
            <a:xfrm>
              <a:off x="10887427" y="2663474"/>
              <a:ext cx="928814" cy="461665"/>
            </a:xfrm>
            <a:prstGeom prst="rect">
              <a:avLst/>
            </a:prstGeom>
            <a:solidFill>
              <a:schemeClr val="bg1"/>
            </a:solidFill>
          </p:spPr>
          <p:txBody>
            <a:bodyPr wrap="square" rtlCol="0">
              <a:spAutoFit/>
            </a:bodyPr>
            <a:lstStyle/>
            <a:p>
              <a:pPr algn="l" rtl="0"/>
              <a:r>
                <a:rPr lang="pl" sz="1200" b="1" i="0" u="none" baseline="0">
                  <a:solidFill>
                    <a:schemeClr val="accent2"/>
                  </a:solidFill>
                </a:rPr>
                <a:t>∆ 89%, p&lt;0,0001</a:t>
              </a:r>
            </a:p>
          </p:txBody>
        </p:sp>
        <p:sp>
          <p:nvSpPr>
            <p:cNvPr id="24" name="TextBox 23">
              <a:extLst>
                <a:ext uri="{FF2B5EF4-FFF2-40B4-BE49-F238E27FC236}">
                  <a16:creationId xmlns:a16="http://schemas.microsoft.com/office/drawing/2014/main" id="{B2C0FA3F-977E-4503-84F6-054C24DE0FA3}"/>
                </a:ext>
              </a:extLst>
            </p:cNvPr>
            <p:cNvSpPr txBox="1"/>
            <p:nvPr/>
          </p:nvSpPr>
          <p:spPr>
            <a:xfrm>
              <a:off x="5955126" y="2423372"/>
              <a:ext cx="369332" cy="1202031"/>
            </a:xfrm>
            <a:prstGeom prst="rect">
              <a:avLst/>
            </a:prstGeom>
            <a:noFill/>
          </p:spPr>
          <p:txBody>
            <a:bodyPr vert="vert270" wrap="square" rtlCol="0">
              <a:spAutoFit/>
            </a:bodyPr>
            <a:lstStyle/>
            <a:p>
              <a:pPr algn="ctr" rtl="0"/>
              <a:r>
                <a:rPr lang="pl" sz="1200" b="0" i="0" u="none" baseline="0"/>
                <a:t>Średnia  </a:t>
              </a:r>
            </a:p>
          </p:txBody>
        </p:sp>
      </p:grpSp>
      <p:grpSp>
        <p:nvGrpSpPr>
          <p:cNvPr id="186" name="Group 185">
            <a:extLst>
              <a:ext uri="{FF2B5EF4-FFF2-40B4-BE49-F238E27FC236}">
                <a16:creationId xmlns:a16="http://schemas.microsoft.com/office/drawing/2014/main" id="{29CA166B-6AE0-4CA1-9DFB-F4486E9D1F59}"/>
              </a:ext>
            </a:extLst>
          </p:cNvPr>
          <p:cNvGrpSpPr/>
          <p:nvPr/>
        </p:nvGrpSpPr>
        <p:grpSpPr>
          <a:xfrm>
            <a:off x="6373763" y="4084902"/>
            <a:ext cx="5295183" cy="2283768"/>
            <a:chOff x="6342273" y="1926286"/>
            <a:chExt cx="5295183" cy="2283768"/>
          </a:xfrm>
        </p:grpSpPr>
        <p:graphicFrame>
          <p:nvGraphicFramePr>
            <p:cNvPr id="187" name="Chart 186">
              <a:extLst>
                <a:ext uri="{FF2B5EF4-FFF2-40B4-BE49-F238E27FC236}">
                  <a16:creationId xmlns:a16="http://schemas.microsoft.com/office/drawing/2014/main" id="{9CA69209-8E67-4ABC-ADE5-D5D36DB09FC7}"/>
                </a:ext>
              </a:extLst>
            </p:cNvPr>
            <p:cNvGraphicFramePr/>
            <p:nvPr>
              <p:extLst>
                <p:ext uri="{D42A27DB-BD31-4B8C-83A1-F6EECF244321}">
                  <p14:modId xmlns:p14="http://schemas.microsoft.com/office/powerpoint/2010/main" val="715114518"/>
                </p:ext>
              </p:extLst>
            </p:nvPr>
          </p:nvGraphicFramePr>
          <p:xfrm>
            <a:off x="6342273" y="1926286"/>
            <a:ext cx="5295183" cy="2283768"/>
          </p:xfrm>
          <a:graphic>
            <a:graphicData uri="http://schemas.openxmlformats.org/drawingml/2006/chart">
              <c:chart xmlns:c="http://schemas.openxmlformats.org/drawingml/2006/chart" xmlns:r="http://schemas.openxmlformats.org/officeDocument/2006/relationships" r:id="rId10"/>
            </a:graphicData>
          </a:graphic>
        </p:graphicFrame>
        <p:sp>
          <p:nvSpPr>
            <p:cNvPr id="188" name="TextBox 187">
              <a:extLst>
                <a:ext uri="{FF2B5EF4-FFF2-40B4-BE49-F238E27FC236}">
                  <a16:creationId xmlns:a16="http://schemas.microsoft.com/office/drawing/2014/main" id="{C18EB058-5C9C-46D7-9A3A-D085DFD38A25}"/>
                </a:ext>
              </a:extLst>
            </p:cNvPr>
            <p:cNvSpPr txBox="1"/>
            <p:nvPr/>
          </p:nvSpPr>
          <p:spPr>
            <a:xfrm>
              <a:off x="6680234" y="1942461"/>
              <a:ext cx="4564925" cy="276999"/>
            </a:xfrm>
            <a:prstGeom prst="rect">
              <a:avLst/>
            </a:prstGeom>
            <a:noFill/>
          </p:spPr>
          <p:txBody>
            <a:bodyPr wrap="square" rtlCol="0">
              <a:spAutoFit/>
            </a:bodyPr>
            <a:lstStyle/>
            <a:p>
              <a:pPr algn="ctr" rtl="0"/>
              <a:r>
                <a:rPr lang="pl" sz="1200" b="1" i="0" u="none" baseline="0" dirty="0"/>
                <a:t>Zmiana SNOT-22</a:t>
              </a:r>
              <a:r>
                <a:rPr lang="pl" sz="1200" b="1" i="0" u="none" baseline="30000" dirty="0"/>
                <a:t>b</a:t>
              </a:r>
              <a:r>
                <a:rPr lang="pl" sz="1200" b="1" i="0" u="none" baseline="0" dirty="0"/>
                <a:t> po 24 tygodniach stosowania benralizumabu*</a:t>
              </a:r>
            </a:p>
          </p:txBody>
        </p:sp>
        <p:cxnSp>
          <p:nvCxnSpPr>
            <p:cNvPr id="190" name="Connector: Elbow 189">
              <a:extLst>
                <a:ext uri="{FF2B5EF4-FFF2-40B4-BE49-F238E27FC236}">
                  <a16:creationId xmlns:a16="http://schemas.microsoft.com/office/drawing/2014/main" id="{D841157F-A3CD-4DA4-AA41-AA39D027A308}"/>
                </a:ext>
              </a:extLst>
            </p:cNvPr>
            <p:cNvCxnSpPr>
              <a:cxnSpLocks/>
            </p:cNvCxnSpPr>
            <p:nvPr/>
          </p:nvCxnSpPr>
          <p:spPr>
            <a:xfrm rot="5400000" flipH="1" flipV="1">
              <a:off x="8480448" y="2746367"/>
              <a:ext cx="893141" cy="890849"/>
            </a:xfrm>
            <a:prstGeom prst="bentConnector3">
              <a:avLst>
                <a:gd name="adj1" fmla="val 133521"/>
              </a:avLst>
            </a:prstGeom>
            <a:ln>
              <a:tailEnd type="triangl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883545C-59B4-4311-BB5F-50F5E059FE65}"/>
                </a:ext>
              </a:extLst>
            </p:cNvPr>
            <p:cNvSpPr txBox="1"/>
            <p:nvPr/>
          </p:nvSpPr>
          <p:spPr>
            <a:xfrm>
              <a:off x="9131525" y="2382279"/>
              <a:ext cx="1800275" cy="182880"/>
            </a:xfrm>
            <a:prstGeom prst="rect">
              <a:avLst/>
            </a:prstGeom>
            <a:solidFill>
              <a:schemeClr val="bg1"/>
            </a:solidFill>
          </p:spPr>
          <p:txBody>
            <a:bodyPr wrap="square" rtlCol="0">
              <a:spAutoFit/>
            </a:bodyPr>
            <a:lstStyle/>
            <a:p>
              <a:pPr algn="l" rtl="0"/>
              <a:r>
                <a:rPr lang="pl" sz="1200" b="1" i="0" u="none" baseline="0">
                  <a:solidFill>
                    <a:schemeClr val="accent2"/>
                  </a:solidFill>
                </a:rPr>
                <a:t>∆ 23,8%, p=0,0037</a:t>
              </a:r>
            </a:p>
          </p:txBody>
        </p:sp>
        <p:sp>
          <p:nvSpPr>
            <p:cNvPr id="195" name="TextBox 194">
              <a:extLst>
                <a:ext uri="{FF2B5EF4-FFF2-40B4-BE49-F238E27FC236}">
                  <a16:creationId xmlns:a16="http://schemas.microsoft.com/office/drawing/2014/main" id="{C02E1CA7-E0CD-4F91-897D-3C0E718422FD}"/>
                </a:ext>
              </a:extLst>
            </p:cNvPr>
            <p:cNvSpPr txBox="1"/>
            <p:nvPr/>
          </p:nvSpPr>
          <p:spPr>
            <a:xfrm>
              <a:off x="7413032" y="2399135"/>
              <a:ext cx="369332" cy="1567515"/>
            </a:xfrm>
            <a:prstGeom prst="rect">
              <a:avLst/>
            </a:prstGeom>
            <a:noFill/>
          </p:spPr>
          <p:txBody>
            <a:bodyPr vert="vert270" wrap="square" rtlCol="0">
              <a:spAutoFit/>
            </a:bodyPr>
            <a:lstStyle/>
            <a:p>
              <a:pPr algn="ctr" rtl="0"/>
              <a:r>
                <a:rPr lang="pl" sz="1200" b="0" i="0" u="none" baseline="0"/>
                <a:t>Średnia  </a:t>
              </a:r>
            </a:p>
          </p:txBody>
        </p:sp>
      </p:grpSp>
      <p:grpSp>
        <p:nvGrpSpPr>
          <p:cNvPr id="208" name="Group 207">
            <a:extLst>
              <a:ext uri="{FF2B5EF4-FFF2-40B4-BE49-F238E27FC236}">
                <a16:creationId xmlns:a16="http://schemas.microsoft.com/office/drawing/2014/main" id="{78C9F277-082C-4964-A671-3D7C19242EA9}"/>
              </a:ext>
            </a:extLst>
          </p:cNvPr>
          <p:cNvGrpSpPr/>
          <p:nvPr/>
        </p:nvGrpSpPr>
        <p:grpSpPr>
          <a:xfrm>
            <a:off x="501457" y="3693658"/>
            <a:ext cx="5879339" cy="2450216"/>
            <a:chOff x="5955126" y="1807200"/>
            <a:chExt cx="5879339" cy="2450216"/>
          </a:xfrm>
        </p:grpSpPr>
        <p:graphicFrame>
          <p:nvGraphicFramePr>
            <p:cNvPr id="209" name="Chart 208">
              <a:extLst>
                <a:ext uri="{FF2B5EF4-FFF2-40B4-BE49-F238E27FC236}">
                  <a16:creationId xmlns:a16="http://schemas.microsoft.com/office/drawing/2014/main" id="{B0136437-1623-423E-9A70-78788933AA6C}"/>
                </a:ext>
              </a:extLst>
            </p:cNvPr>
            <p:cNvGraphicFramePr/>
            <p:nvPr>
              <p:extLst>
                <p:ext uri="{D42A27DB-BD31-4B8C-83A1-F6EECF244321}">
                  <p14:modId xmlns:p14="http://schemas.microsoft.com/office/powerpoint/2010/main" val="2094468710"/>
                </p:ext>
              </p:extLst>
            </p:nvPr>
          </p:nvGraphicFramePr>
          <p:xfrm>
            <a:off x="6342273" y="1926286"/>
            <a:ext cx="5295183" cy="2331130"/>
          </p:xfrm>
          <a:graphic>
            <a:graphicData uri="http://schemas.openxmlformats.org/drawingml/2006/chart">
              <c:chart xmlns:c="http://schemas.openxmlformats.org/drawingml/2006/chart" xmlns:r="http://schemas.openxmlformats.org/officeDocument/2006/relationships" r:id="rId11"/>
            </a:graphicData>
          </a:graphic>
        </p:graphicFrame>
        <p:sp>
          <p:nvSpPr>
            <p:cNvPr id="210" name="TextBox 209">
              <a:extLst>
                <a:ext uri="{FF2B5EF4-FFF2-40B4-BE49-F238E27FC236}">
                  <a16:creationId xmlns:a16="http://schemas.microsoft.com/office/drawing/2014/main" id="{A37099E4-4C7A-466E-9243-BBAC805293FB}"/>
                </a:ext>
              </a:extLst>
            </p:cNvPr>
            <p:cNvSpPr txBox="1"/>
            <p:nvPr/>
          </p:nvSpPr>
          <p:spPr>
            <a:xfrm>
              <a:off x="6626349" y="1807200"/>
              <a:ext cx="4607152" cy="461665"/>
            </a:xfrm>
            <a:prstGeom prst="rect">
              <a:avLst/>
            </a:prstGeom>
            <a:noFill/>
          </p:spPr>
          <p:txBody>
            <a:bodyPr wrap="square" rtlCol="0">
              <a:spAutoFit/>
            </a:bodyPr>
            <a:lstStyle/>
            <a:p>
              <a:pPr algn="ctr" rtl="0"/>
              <a:r>
                <a:rPr lang="pl" sz="1200" b="1" i="0" u="none" baseline="0" dirty="0"/>
                <a:t>Zmiana dobowej dawki OCS</a:t>
              </a:r>
              <a:r>
                <a:rPr lang="pl" sz="1200" b="1" i="0" u="none" baseline="30000" dirty="0"/>
                <a:t>a</a:t>
              </a:r>
              <a:r>
                <a:rPr lang="pl" sz="1200" b="1" i="0" u="none" baseline="0" dirty="0"/>
                <a:t> po 24 tygodniach stosowania benralizumabu</a:t>
              </a:r>
            </a:p>
          </p:txBody>
        </p:sp>
        <p:cxnSp>
          <p:nvCxnSpPr>
            <p:cNvPr id="211" name="Connector: Elbow 210">
              <a:extLst>
                <a:ext uri="{FF2B5EF4-FFF2-40B4-BE49-F238E27FC236}">
                  <a16:creationId xmlns:a16="http://schemas.microsoft.com/office/drawing/2014/main" id="{6F637050-FFFA-4CAA-A807-6BDD2A6AB47B}"/>
                </a:ext>
              </a:extLst>
            </p:cNvPr>
            <p:cNvCxnSpPr>
              <a:cxnSpLocks/>
            </p:cNvCxnSpPr>
            <p:nvPr/>
          </p:nvCxnSpPr>
          <p:spPr>
            <a:xfrm rot="16200000" flipH="1">
              <a:off x="10428862" y="2295756"/>
              <a:ext cx="714007" cy="703229"/>
            </a:xfrm>
            <a:prstGeom prst="bentConnector3">
              <a:avLst>
                <a:gd name="adj1" fmla="val -1571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3" name="Connector: Elbow 212">
              <a:extLst>
                <a:ext uri="{FF2B5EF4-FFF2-40B4-BE49-F238E27FC236}">
                  <a16:creationId xmlns:a16="http://schemas.microsoft.com/office/drawing/2014/main" id="{F4942900-6A33-4F6C-AF84-AADD773F0CFE}"/>
                </a:ext>
              </a:extLst>
            </p:cNvPr>
            <p:cNvCxnSpPr>
              <a:cxnSpLocks/>
            </p:cNvCxnSpPr>
            <p:nvPr/>
          </p:nvCxnSpPr>
          <p:spPr>
            <a:xfrm rot="16200000" flipH="1">
              <a:off x="7158974" y="2432684"/>
              <a:ext cx="647728" cy="627645"/>
            </a:xfrm>
            <a:prstGeom prst="bentConnector3">
              <a:avLst>
                <a:gd name="adj1" fmla="val -26158"/>
              </a:avLst>
            </a:prstGeom>
            <a:ln>
              <a:tailEnd type="triangle"/>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1F96019B-D19E-493C-B5A9-9A6838BA4344}"/>
                </a:ext>
              </a:extLst>
            </p:cNvPr>
            <p:cNvSpPr txBox="1"/>
            <p:nvPr/>
          </p:nvSpPr>
          <p:spPr>
            <a:xfrm>
              <a:off x="7572091" y="2397806"/>
              <a:ext cx="841739" cy="461665"/>
            </a:xfrm>
            <a:prstGeom prst="rect">
              <a:avLst/>
            </a:prstGeom>
            <a:solidFill>
              <a:schemeClr val="bg1"/>
            </a:solidFill>
          </p:spPr>
          <p:txBody>
            <a:bodyPr wrap="square" rtlCol="0">
              <a:spAutoFit/>
            </a:bodyPr>
            <a:lstStyle/>
            <a:p>
              <a:pPr algn="l" rtl="0"/>
              <a:r>
                <a:rPr lang="pl" sz="1200" b="1" i="0" u="none" baseline="0">
                  <a:solidFill>
                    <a:schemeClr val="accent2"/>
                  </a:solidFill>
                </a:rPr>
                <a:t>∆ 54%, p&lt;0,0001</a:t>
              </a:r>
            </a:p>
          </p:txBody>
        </p:sp>
        <p:sp>
          <p:nvSpPr>
            <p:cNvPr id="216" name="TextBox 215">
              <a:extLst>
                <a:ext uri="{FF2B5EF4-FFF2-40B4-BE49-F238E27FC236}">
                  <a16:creationId xmlns:a16="http://schemas.microsoft.com/office/drawing/2014/main" id="{72488705-3502-44EF-9DFB-09B9F1766030}"/>
                </a:ext>
              </a:extLst>
            </p:cNvPr>
            <p:cNvSpPr txBox="1"/>
            <p:nvPr/>
          </p:nvSpPr>
          <p:spPr>
            <a:xfrm>
              <a:off x="10905651" y="2337245"/>
              <a:ext cx="928814" cy="461665"/>
            </a:xfrm>
            <a:prstGeom prst="rect">
              <a:avLst/>
            </a:prstGeom>
            <a:solidFill>
              <a:schemeClr val="bg1"/>
            </a:solidFill>
          </p:spPr>
          <p:txBody>
            <a:bodyPr wrap="square" rtlCol="0">
              <a:spAutoFit/>
            </a:bodyPr>
            <a:lstStyle/>
            <a:p>
              <a:pPr algn="l" rtl="0"/>
              <a:r>
                <a:rPr lang="pl" sz="1200" b="1" i="0" u="none" baseline="0">
                  <a:solidFill>
                    <a:schemeClr val="accent2"/>
                  </a:solidFill>
                </a:rPr>
                <a:t>∆ 56%, p=0,0002</a:t>
              </a:r>
            </a:p>
          </p:txBody>
        </p:sp>
        <p:sp>
          <p:nvSpPr>
            <p:cNvPr id="217" name="TextBox 216">
              <a:extLst>
                <a:ext uri="{FF2B5EF4-FFF2-40B4-BE49-F238E27FC236}">
                  <a16:creationId xmlns:a16="http://schemas.microsoft.com/office/drawing/2014/main" id="{8067AC6C-853F-4C15-BAD5-7D7A263D902E}"/>
                </a:ext>
              </a:extLst>
            </p:cNvPr>
            <p:cNvSpPr txBox="1"/>
            <p:nvPr/>
          </p:nvSpPr>
          <p:spPr>
            <a:xfrm>
              <a:off x="5955126" y="2423373"/>
              <a:ext cx="369332" cy="1105242"/>
            </a:xfrm>
            <a:prstGeom prst="rect">
              <a:avLst/>
            </a:prstGeom>
            <a:noFill/>
          </p:spPr>
          <p:txBody>
            <a:bodyPr vert="vert270" wrap="square" rtlCol="0">
              <a:spAutoFit/>
            </a:bodyPr>
            <a:lstStyle/>
            <a:p>
              <a:pPr algn="ctr" rtl="0"/>
              <a:r>
                <a:rPr lang="pl" sz="1200" b="0" i="0" u="none" baseline="0"/>
                <a:t>Średnia  </a:t>
              </a:r>
            </a:p>
          </p:txBody>
        </p:sp>
        <p:sp>
          <p:nvSpPr>
            <p:cNvPr id="215" name="TextBox 214">
              <a:extLst>
                <a:ext uri="{FF2B5EF4-FFF2-40B4-BE49-F238E27FC236}">
                  <a16:creationId xmlns:a16="http://schemas.microsoft.com/office/drawing/2014/main" id="{5C866067-8BD2-479B-A692-1B96514708B5}"/>
                </a:ext>
              </a:extLst>
            </p:cNvPr>
            <p:cNvSpPr txBox="1"/>
            <p:nvPr/>
          </p:nvSpPr>
          <p:spPr>
            <a:xfrm>
              <a:off x="9169856" y="2519795"/>
              <a:ext cx="853883" cy="461665"/>
            </a:xfrm>
            <a:prstGeom prst="rect">
              <a:avLst/>
            </a:prstGeom>
            <a:solidFill>
              <a:schemeClr val="bg1"/>
            </a:solidFill>
          </p:spPr>
          <p:txBody>
            <a:bodyPr wrap="square" rtlCol="0">
              <a:spAutoFit/>
            </a:bodyPr>
            <a:lstStyle/>
            <a:p>
              <a:pPr algn="l" rtl="0"/>
              <a:r>
                <a:rPr lang="pl" sz="1200" b="1" i="0" u="none" baseline="0">
                  <a:solidFill>
                    <a:schemeClr val="accent2"/>
                  </a:solidFill>
                </a:rPr>
                <a:t>∆ 61%, p&lt;0,0001</a:t>
              </a:r>
            </a:p>
          </p:txBody>
        </p:sp>
      </p:grpSp>
      <p:sp>
        <p:nvSpPr>
          <p:cNvPr id="5" name="Rectangle 4">
            <a:extLst>
              <a:ext uri="{FF2B5EF4-FFF2-40B4-BE49-F238E27FC236}">
                <a16:creationId xmlns:a16="http://schemas.microsoft.com/office/drawing/2014/main" id="{D9AC87F2-E407-4F21-A943-D0199AE29F63}"/>
              </a:ext>
            </a:extLst>
          </p:cNvPr>
          <p:cNvSpPr/>
          <p:nvPr/>
        </p:nvSpPr>
        <p:spPr>
          <a:xfrm>
            <a:off x="480894" y="6308512"/>
            <a:ext cx="9868917" cy="246221"/>
          </a:xfrm>
          <a:prstGeom prst="rect">
            <a:avLst/>
          </a:prstGeom>
        </p:spPr>
        <p:txBody>
          <a:bodyPr wrap="square">
            <a:spAutoFit/>
          </a:bodyPr>
          <a:lstStyle/>
          <a:p>
            <a:pPr algn="l" rtl="0"/>
            <a:r>
              <a:rPr lang="pl" sz="1000" b="0" i="0" u="none" baseline="0">
                <a:solidFill>
                  <a:srgbClr val="000000"/>
                </a:solidFill>
              </a:rPr>
              <a:t>AE wystąpiły u 15% pacjentów: gorączka w dniu pierwszego podania, 6,8% oraz zakażenie wirusem półpaśca, 3,4%. Żaden z pacjentów nie musiał zaprzestawać leczenia. </a:t>
            </a:r>
            <a:endParaRPr lang="pl" sz="1000" dirty="0"/>
          </a:p>
        </p:txBody>
      </p:sp>
      <p:sp>
        <p:nvSpPr>
          <p:cNvPr id="47" name="TextBox 46">
            <a:extLst>
              <a:ext uri="{FF2B5EF4-FFF2-40B4-BE49-F238E27FC236}">
                <a16:creationId xmlns:a16="http://schemas.microsoft.com/office/drawing/2014/main" id="{638B679C-A272-4420-8BCD-264CC6EC5AB2}"/>
              </a:ext>
            </a:extLst>
          </p:cNvPr>
          <p:cNvSpPr txBox="1"/>
          <p:nvPr/>
        </p:nvSpPr>
        <p:spPr>
          <a:xfrm>
            <a:off x="420752" y="2314185"/>
            <a:ext cx="2539409" cy="911019"/>
          </a:xfrm>
          <a:prstGeom prst="rect">
            <a:avLst/>
          </a:prstGeom>
          <a:noFill/>
        </p:spPr>
        <p:txBody>
          <a:bodyPr wrap="square">
            <a:spAutoFit/>
          </a:bodyPr>
          <a:lstStyle/>
          <a:p>
            <a:pPr marL="91440" lvl="0" indent="-182880" algn="l" defTabSz="860382" rtl="0">
              <a:lnSpc>
                <a:spcPct val="90000"/>
              </a:lnSpc>
              <a:spcBef>
                <a:spcPct val="30000"/>
              </a:spcBef>
              <a:buFont typeface="Arial" panose="020B0604020202020204" pitchFamily="34" charset="0"/>
              <a:buChar char="•"/>
              <a:defRPr/>
            </a:pPr>
            <a:r>
              <a:rPr lang="pl" sz="1200" b="0" i="0" u="none" baseline="0" dirty="0"/>
              <a:t>Pacjenci z SEA: N=59</a:t>
            </a:r>
            <a:endParaRPr lang="pl" sz="1200" dirty="0"/>
          </a:p>
          <a:p>
            <a:pPr marL="91440" indent="-182880" algn="l" defTabSz="860382" rtl="0">
              <a:lnSpc>
                <a:spcPct val="90000"/>
              </a:lnSpc>
              <a:spcBef>
                <a:spcPts val="600"/>
              </a:spcBef>
              <a:buFont typeface="Arial" panose="020B0604020202020204" pitchFamily="34" charset="0"/>
              <a:buChar char="•"/>
              <a:defRPr/>
            </a:pPr>
            <a:r>
              <a:rPr lang="pl" sz="1200" b="1" i="0" u="none" baseline="0" dirty="0"/>
              <a:t>Polipowatość nosa, </a:t>
            </a:r>
            <a:r>
              <a:rPr lang="pl" sz="1200" b="0" i="0" u="none" baseline="0" dirty="0"/>
              <a:t>34 (58%)</a:t>
            </a:r>
          </a:p>
          <a:p>
            <a:pPr marL="91440" lvl="0" indent="-182880" algn="l" defTabSz="860382" rtl="0">
              <a:lnSpc>
                <a:spcPct val="90000"/>
              </a:lnSpc>
              <a:spcBef>
                <a:spcPts val="600"/>
              </a:spcBef>
              <a:buFont typeface="Arial" panose="020B0604020202020204" pitchFamily="34" charset="0"/>
              <a:buChar char="•"/>
              <a:defRPr/>
            </a:pPr>
            <a:r>
              <a:rPr lang="pl" sz="1200" b="1" i="0" u="none" baseline="0" dirty="0"/>
              <a:t>Konieczność stosowania</a:t>
            </a:r>
            <a:br>
              <a:rPr lang="pl" sz="1200" b="1" i="0" u="none" baseline="0" dirty="0"/>
            </a:br>
            <a:r>
              <a:rPr lang="pl" sz="1200" b="1" i="0" u="none" baseline="0" dirty="0"/>
              <a:t>  OCS, </a:t>
            </a:r>
            <a:r>
              <a:rPr lang="pl" sz="1200" b="0" i="0" u="none" baseline="0" dirty="0"/>
              <a:t>41 (69%)</a:t>
            </a:r>
          </a:p>
        </p:txBody>
      </p:sp>
      <p:sp>
        <p:nvSpPr>
          <p:cNvPr id="45" name="Rectangle: Diagonal Corners Rounded 44">
            <a:extLst>
              <a:ext uri="{FF2B5EF4-FFF2-40B4-BE49-F238E27FC236}">
                <a16:creationId xmlns:a16="http://schemas.microsoft.com/office/drawing/2014/main" id="{5B14B557-563A-4495-8748-C602AE096F12}"/>
              </a:ext>
            </a:extLst>
          </p:cNvPr>
          <p:cNvSpPr/>
          <p:nvPr/>
        </p:nvSpPr>
        <p:spPr>
          <a:xfrm>
            <a:off x="591484" y="1902756"/>
            <a:ext cx="2448654" cy="316682"/>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400" b="1" i="0" u="none" baseline="0">
                <a:solidFill>
                  <a:schemeClr val="accent2"/>
                </a:solidFill>
              </a:rPr>
              <a:t>Badanie retrospektywne: </a:t>
            </a:r>
          </a:p>
        </p:txBody>
      </p:sp>
      <p:sp>
        <p:nvSpPr>
          <p:cNvPr id="44" name="TextBox 43">
            <a:extLst>
              <a:ext uri="{FF2B5EF4-FFF2-40B4-BE49-F238E27FC236}">
                <a16:creationId xmlns:a16="http://schemas.microsoft.com/office/drawing/2014/main" id="{C3C69515-2C07-4092-9FC5-6864FAE14236}"/>
              </a:ext>
            </a:extLst>
          </p:cNvPr>
          <p:cNvSpPr txBox="1"/>
          <p:nvPr/>
        </p:nvSpPr>
        <p:spPr>
          <a:xfrm>
            <a:off x="433507" y="6072930"/>
            <a:ext cx="4104009" cy="261610"/>
          </a:xfrm>
          <a:prstGeom prst="rect">
            <a:avLst/>
          </a:prstGeom>
          <a:noFill/>
        </p:spPr>
        <p:txBody>
          <a:bodyPr wrap="none" rtlCol="0">
            <a:spAutoFit/>
          </a:bodyPr>
          <a:lstStyle/>
          <a:p>
            <a:pPr algn="l" rtl="0">
              <a:buClr>
                <a:schemeClr val="accent1"/>
              </a:buClr>
            </a:pPr>
            <a:r>
              <a:rPr lang="pl" sz="1100" b="1" i="0" u="none" baseline="0" dirty="0"/>
              <a:t>*Benralizumab nie jest wskazany w leczeniu polipów nosa.</a:t>
            </a:r>
          </a:p>
        </p:txBody>
      </p:sp>
    </p:spTree>
    <p:extLst>
      <p:ext uri="{BB962C8B-B14F-4D97-AF65-F5344CB8AC3E}">
        <p14:creationId xmlns:p14="http://schemas.microsoft.com/office/powerpoint/2010/main" val="127990533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64AD30C-00CE-4864-A2EC-8D08B0453CF0}"/>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52" name="Picture 2">
            <a:extLst>
              <a:ext uri="{FF2B5EF4-FFF2-40B4-BE49-F238E27FC236}">
                <a16:creationId xmlns:a16="http://schemas.microsoft.com/office/drawing/2014/main" id="{5E216198-BE23-4BB2-9EC7-0C2F802ED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 y="0"/>
            <a:ext cx="1683127" cy="1053907"/>
          </a:xfrm>
          <a:prstGeom prst="rtTriangle">
            <a:avLst/>
          </a:prstGeom>
          <a:noFill/>
          <a:extLst>
            <a:ext uri="{909E8E84-426E-40DD-AFC4-6F175D3DCCD1}">
              <a14:hiddenFill xmlns:a14="http://schemas.microsoft.com/office/drawing/2010/main">
                <a:solidFill>
                  <a:srgbClr val="FFFFFF"/>
                </a:solidFill>
              </a14:hiddenFill>
            </a:ext>
          </a:extLst>
        </p:spPr>
      </p:pic>
      <p:pic>
        <p:nvPicPr>
          <p:cNvPr id="115" name="Picture 114" descr="A picture containing lamp, knife, light&#10;&#10;Description automatically generated">
            <a:extLst>
              <a:ext uri="{FF2B5EF4-FFF2-40B4-BE49-F238E27FC236}">
                <a16:creationId xmlns:a16="http://schemas.microsoft.com/office/drawing/2014/main" id="{9854AF0E-EF98-4396-A37C-AA4AC8539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7" name="Slide Number Placeholder 6">
            <a:extLst>
              <a:ext uri="{FF2B5EF4-FFF2-40B4-BE49-F238E27FC236}">
                <a16:creationId xmlns:a16="http://schemas.microsoft.com/office/drawing/2014/main" id="{B391EEFF-D0AD-488D-9BF1-B4C4F84BF6FB}"/>
              </a:ext>
            </a:extLst>
          </p:cNvPr>
          <p:cNvSpPr>
            <a:spLocks noGrp="1"/>
          </p:cNvSpPr>
          <p:nvPr>
            <p:ph type="sldNum" sz="quarter" idx="12"/>
          </p:nvPr>
        </p:nvSpPr>
        <p:spPr/>
        <p:txBody>
          <a:bodyPr/>
          <a:lstStyle/>
          <a:p>
            <a:pPr algn="r" rtl="0"/>
            <a:fld id="{CC7432E5-F8E0-41AE-9A6B-AD730338B005}" type="slidenum">
              <a:rPr/>
              <a:pPr algn="r" rtl="0"/>
              <a:t>38</a:t>
            </a:fld>
            <a:endParaRPr lang="pl" dirty="0"/>
          </a:p>
        </p:txBody>
      </p:sp>
      <p:sp>
        <p:nvSpPr>
          <p:cNvPr id="8" name="Text Placeholder 7">
            <a:extLst>
              <a:ext uri="{FF2B5EF4-FFF2-40B4-BE49-F238E27FC236}">
                <a16:creationId xmlns:a16="http://schemas.microsoft.com/office/drawing/2014/main" id="{1613F966-4D48-498C-B07F-190E553067BE}"/>
              </a:ext>
            </a:extLst>
          </p:cNvPr>
          <p:cNvSpPr>
            <a:spLocks noGrp="1"/>
          </p:cNvSpPr>
          <p:nvPr>
            <p:ph type="body" sz="quarter" idx="13"/>
          </p:nvPr>
        </p:nvSpPr>
        <p:spPr>
          <a:xfrm>
            <a:off x="457199" y="5830328"/>
            <a:ext cx="11008895" cy="1005840"/>
          </a:xfrm>
        </p:spPr>
        <p:txBody>
          <a:bodyPr/>
          <a:lstStyle/>
          <a:p>
            <a:pPr algn="l" rtl="0"/>
            <a:r>
              <a:rPr lang="pl" sz="850" b="0" i="0" u="none" baseline="0"/>
              <a:t>Dobra lub doskonała odpowiedź z oceną punktową GETE 1-2. ACT = test kontroli astmy; BL = ocena wyjściowa; bEOS = eozynofile we krwi; GETE = Globalna ocena skuteczności leczenia; NP = polipy nosa; OCS = kortykosteroidy doustne; SEA = ciężka astma eozynofilowa. Luzietoso MF et al. </a:t>
            </a:r>
            <a:r>
              <a:rPr lang="pl" sz="850" b="0" i="1" u="none" baseline="0"/>
              <a:t>Eur Respir J. </a:t>
            </a:r>
            <a:r>
              <a:rPr lang="pl" sz="850" b="0" i="0" u="none" baseline="0"/>
              <a:t>2020;56:2258.</a:t>
            </a:r>
          </a:p>
        </p:txBody>
      </p:sp>
      <p:sp>
        <p:nvSpPr>
          <p:cNvPr id="129" name="TextBox 128">
            <a:extLst>
              <a:ext uri="{FF2B5EF4-FFF2-40B4-BE49-F238E27FC236}">
                <a16:creationId xmlns:a16="http://schemas.microsoft.com/office/drawing/2014/main" id="{A2139780-4EAE-453E-B6E7-157D7E05E770}"/>
              </a:ext>
            </a:extLst>
          </p:cNvPr>
          <p:cNvSpPr txBox="1"/>
          <p:nvPr/>
        </p:nvSpPr>
        <p:spPr>
          <a:xfrm flipH="1">
            <a:off x="7657023" y="5039122"/>
            <a:ext cx="751665" cy="338554"/>
          </a:xfrm>
          <a:prstGeom prst="rect">
            <a:avLst/>
          </a:prstGeom>
          <a:noFill/>
        </p:spPr>
        <p:txBody>
          <a:bodyPr wrap="square" rtlCol="0">
            <a:spAutoFit/>
          </a:bodyPr>
          <a:lstStyle/>
          <a:p>
            <a:pPr algn="ctr" rtl="0"/>
            <a:r>
              <a:rPr lang="pl" sz="1600" b="1" i="0" u="none" baseline="0">
                <a:solidFill>
                  <a:schemeClr val="bg1"/>
                </a:solidFill>
              </a:rPr>
              <a:t>67%</a:t>
            </a:r>
          </a:p>
        </p:txBody>
      </p:sp>
      <p:sp>
        <p:nvSpPr>
          <p:cNvPr id="2" name="Title 1">
            <a:extLst>
              <a:ext uri="{FF2B5EF4-FFF2-40B4-BE49-F238E27FC236}">
                <a16:creationId xmlns:a16="http://schemas.microsoft.com/office/drawing/2014/main" id="{A991EA05-883B-448D-A5DA-7923FAC77967}"/>
              </a:ext>
            </a:extLst>
          </p:cNvPr>
          <p:cNvSpPr>
            <a:spLocks noGrp="1"/>
          </p:cNvSpPr>
          <p:nvPr>
            <p:ph type="title"/>
          </p:nvPr>
        </p:nvSpPr>
        <p:spPr>
          <a:xfrm>
            <a:off x="1447799" y="288762"/>
            <a:ext cx="9287369" cy="800099"/>
          </a:xfrm>
        </p:spPr>
        <p:txBody>
          <a:bodyPr>
            <a:noAutofit/>
          </a:bodyPr>
          <a:lstStyle/>
          <a:p>
            <a:pPr algn="l" rtl="0"/>
            <a:r>
              <a:rPr lang="pl" sz="2200" b="1" i="0" u="none" baseline="0" dirty="0"/>
              <a:t>Badanie retrospektywne: korzyści z leczenia benralizumabem po</a:t>
            </a:r>
            <a:br>
              <a:rPr lang="pl" sz="2200" b="1" i="0" u="none" baseline="0" dirty="0"/>
            </a:br>
            <a:r>
              <a:rPr lang="pl" sz="2200" b="1" i="0" u="none" baseline="0" dirty="0"/>
              <a:t>6 miesiącach od przejścia z wcześniejszego stosowania mepolizumabu przez 12 miesięcy</a:t>
            </a:r>
          </a:p>
        </p:txBody>
      </p:sp>
      <p:sp>
        <p:nvSpPr>
          <p:cNvPr id="121" name="TextBox 120">
            <a:extLst>
              <a:ext uri="{FF2B5EF4-FFF2-40B4-BE49-F238E27FC236}">
                <a16:creationId xmlns:a16="http://schemas.microsoft.com/office/drawing/2014/main" id="{36F46946-8156-4387-ACC9-69FA46A5B448}"/>
              </a:ext>
            </a:extLst>
          </p:cNvPr>
          <p:cNvSpPr txBox="1"/>
          <p:nvPr/>
        </p:nvSpPr>
        <p:spPr>
          <a:xfrm>
            <a:off x="10802443" y="1106128"/>
            <a:ext cx="1389888" cy="52322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1" i="0" u="none" baseline="0" dirty="0">
                <a:solidFill>
                  <a:srgbClr val="7F134C"/>
                </a:solidFill>
                <a:latin typeface="Arial" panose="020B0604020202020204"/>
                <a:ea typeface="Arial" panose="020B0604020202020204"/>
                <a:cs typeface="Arial" panose="020B0604020202020204"/>
                <a:sym typeface="Arial" panose="020B0604020202020204"/>
              </a:rPr>
              <a:t>Bezpośrednia zmiana leków</a:t>
            </a:r>
            <a:br>
              <a:rPr lang="pl" sz="1400" b="1" i="0" u="none" baseline="0" dirty="0">
                <a:solidFill>
                  <a:srgbClr val="7F134C"/>
                </a:solidFill>
                <a:latin typeface="Arial" panose="020B0604020202020204"/>
                <a:ea typeface="Arial" panose="020B0604020202020204"/>
                <a:cs typeface="Arial" panose="020B0604020202020204"/>
                <a:sym typeface="Arial" panose="020B0604020202020204"/>
              </a:rPr>
            </a:br>
            <a:r>
              <a:rPr lang="pl" sz="800" b="1" i="0" u="none" baseline="0" dirty="0">
                <a:solidFill>
                  <a:srgbClr val="7F134C"/>
                </a:solidFill>
                <a:latin typeface="Arial" panose="020B0604020202020204"/>
                <a:ea typeface="Arial" panose="020B0604020202020204"/>
                <a:cs typeface="Arial" panose="020B0604020202020204"/>
                <a:sym typeface="Arial" panose="020B0604020202020204"/>
              </a:rPr>
              <a:t>(bez okresu eliminacji)</a:t>
            </a:r>
          </a:p>
        </p:txBody>
      </p:sp>
      <p:pic>
        <p:nvPicPr>
          <p:cNvPr id="122" name="Picture 121" descr="home_icon.png">
            <a:hlinkClick r:id="rId5" action="ppaction://hlinksldjump"/>
            <a:extLst>
              <a:ext uri="{FF2B5EF4-FFF2-40B4-BE49-F238E27FC236}">
                <a16:creationId xmlns:a16="http://schemas.microsoft.com/office/drawing/2014/main" id="{73C12294-FF31-4794-BC15-D7880535AD58}"/>
              </a:ext>
            </a:extLst>
          </p:cNvPr>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85" name="AutoShape 17" descr="Light-Purple_Bkgnd">
            <a:extLst>
              <a:ext uri="{FF2B5EF4-FFF2-40B4-BE49-F238E27FC236}">
                <a16:creationId xmlns:a16="http://schemas.microsoft.com/office/drawing/2014/main" id="{D99C4E94-CAEB-4EE8-AF18-82A8CE0300F6}"/>
              </a:ext>
            </a:extLst>
          </p:cNvPr>
          <p:cNvSpPr>
            <a:spLocks noChangeArrowheads="1"/>
          </p:cNvSpPr>
          <p:nvPr/>
        </p:nvSpPr>
        <p:spPr bwMode="invGray">
          <a:xfrm>
            <a:off x="457199" y="1252760"/>
            <a:ext cx="10382457" cy="714893"/>
          </a:xfrm>
          <a:prstGeom prst="roundRect">
            <a:avLst/>
          </a:prstGeom>
          <a:noFill/>
          <a:ln w="19050">
            <a:noFill/>
            <a:headEnd/>
            <a:tailEnd/>
          </a:ln>
          <a:effectLst/>
        </p:spPr>
        <p:style>
          <a:lnRef idx="1">
            <a:schemeClr val="accent5"/>
          </a:lnRef>
          <a:fillRef idx="3">
            <a:schemeClr val="accent5"/>
          </a:fillRef>
          <a:effectRef idx="2">
            <a:schemeClr val="accent5"/>
          </a:effectRef>
          <a:fontRef idx="minor">
            <a:schemeClr val="lt1"/>
          </a:fontRef>
        </p:style>
        <p:txBody>
          <a:bodyPr tIns="36000" bIns="91440" anchor="ctr"/>
          <a:lstStyle/>
          <a:p>
            <a:pPr algn="ctr" rtl="0"/>
            <a:r>
              <a:rPr lang="pl" sz="1500" b="1" i="0" u="none" baseline="0" dirty="0">
                <a:solidFill>
                  <a:schemeClr val="accent2"/>
                </a:solidFill>
              </a:rPr>
              <a:t>Pacjenci leczeni benralizumabem przez 6 miesięcy po umiarkowanej/złej odpowiedzi na mepolizumab; </a:t>
            </a:r>
            <a:br>
              <a:rPr lang="pl" sz="1500" b="1" dirty="0">
                <a:solidFill>
                  <a:schemeClr val="accent2"/>
                </a:solidFill>
              </a:rPr>
            </a:br>
            <a:r>
              <a:rPr lang="pl" sz="1500" b="1" i="0" u="none" baseline="0" dirty="0">
                <a:solidFill>
                  <a:schemeClr val="accent2"/>
                </a:solidFill>
              </a:rPr>
              <a:t>u 48% zaobserwowano doskonałą lub dobrą odpowiedź (</a:t>
            </a:r>
            <a:r>
              <a:rPr lang="pl" sz="1500" b="1" i="0" u="none" baseline="0" dirty="0">
                <a:solidFill>
                  <a:srgbClr val="0D3759"/>
                </a:solidFill>
              </a:rPr>
              <a:t>ocena punktowa GETE 1-2; p=0,012)</a:t>
            </a:r>
            <a:r>
              <a:rPr lang="pl" sz="1500" b="1" i="0" u="none" baseline="0" dirty="0"/>
              <a:t> </a:t>
            </a:r>
            <a:r>
              <a:rPr lang="pl" sz="1500" b="1" i="0" u="none" baseline="0" dirty="0">
                <a:solidFill>
                  <a:schemeClr val="accent2"/>
                </a:solidFill>
              </a:rPr>
              <a:t>ze</a:t>
            </a:r>
            <a:r>
              <a:rPr lang="pl" sz="1500" b="1" i="0" u="none" baseline="0" dirty="0"/>
              <a:t> </a:t>
            </a:r>
            <a:r>
              <a:rPr lang="pl" sz="1500" b="1" i="0" u="none" baseline="0" dirty="0">
                <a:solidFill>
                  <a:srgbClr val="AE2573"/>
                </a:solidFill>
              </a:rPr>
              <a:t>znaczną poprawą pod względem odsetka zaostrzeń i oceny punktowej ACT</a:t>
            </a:r>
          </a:p>
        </p:txBody>
      </p:sp>
      <p:grpSp>
        <p:nvGrpSpPr>
          <p:cNvPr id="86" name="Group 85">
            <a:extLst>
              <a:ext uri="{FF2B5EF4-FFF2-40B4-BE49-F238E27FC236}">
                <a16:creationId xmlns:a16="http://schemas.microsoft.com/office/drawing/2014/main" id="{E52E5C19-50BE-475C-AEA5-EF5C04384EAF}"/>
              </a:ext>
            </a:extLst>
          </p:cNvPr>
          <p:cNvGrpSpPr/>
          <p:nvPr/>
        </p:nvGrpSpPr>
        <p:grpSpPr>
          <a:xfrm>
            <a:off x="382821" y="2113005"/>
            <a:ext cx="3302258" cy="2646651"/>
            <a:chOff x="457198" y="1329999"/>
            <a:chExt cx="5019348" cy="1938692"/>
          </a:xfrm>
        </p:grpSpPr>
        <p:sp>
          <p:nvSpPr>
            <p:cNvPr id="87" name="Rectangle 86">
              <a:extLst>
                <a:ext uri="{FF2B5EF4-FFF2-40B4-BE49-F238E27FC236}">
                  <a16:creationId xmlns:a16="http://schemas.microsoft.com/office/drawing/2014/main" id="{A2B88BAE-2B34-4727-81AA-9F547A9F2BA3}"/>
                </a:ext>
              </a:extLst>
            </p:cNvPr>
            <p:cNvSpPr/>
            <p:nvPr/>
          </p:nvSpPr>
          <p:spPr>
            <a:xfrm>
              <a:off x="469634" y="1349397"/>
              <a:ext cx="5006912" cy="1881933"/>
            </a:xfrm>
            <a:prstGeom prst="rect">
              <a:avLst/>
            </a:prstGeom>
          </p:spPr>
          <p:txBody>
            <a:bodyPr wrap="square">
              <a:spAutoFit/>
            </a:bodyPr>
            <a:lstStyle/>
            <a:p>
              <a:pPr algn="l" defTabSz="1079734" rtl="0">
                <a:buClr>
                  <a:srgbClr val="C4D600"/>
                </a:buClr>
                <a:defRPr/>
              </a:pPr>
              <a:r>
                <a:rPr lang="pl" sz="1450" b="0" i="0" u="none" baseline="0" dirty="0"/>
                <a:t>Analiza retrospektywna: </a:t>
              </a:r>
            </a:p>
            <a:p>
              <a:pPr marL="274320" indent="-182880" algn="l" defTabSz="1079734" rtl="0">
                <a:buClr>
                  <a:schemeClr val="accent1"/>
                </a:buClr>
                <a:buFont typeface="Arial" panose="020B0604020202020204" pitchFamily="34" charset="0"/>
                <a:buChar char="•"/>
                <a:defRPr/>
              </a:pPr>
              <a:r>
                <a:rPr lang="pl" sz="1450" b="0" i="0" u="none" baseline="0" dirty="0"/>
                <a:t>Pacjenci z SEA: N=22</a:t>
              </a:r>
            </a:p>
            <a:p>
              <a:pPr marL="274320" indent="-182880" algn="l" defTabSz="1079734" rtl="0">
                <a:buClr>
                  <a:schemeClr val="accent1"/>
                </a:buClr>
                <a:buFont typeface="Arial" panose="020B0604020202020204" pitchFamily="34" charset="0"/>
                <a:buChar char="•"/>
                <a:defRPr/>
              </a:pPr>
              <a:r>
                <a:rPr lang="pl" sz="1450" b="0" i="0" u="none" baseline="0" dirty="0"/>
                <a:t>Wiek: 49 </a:t>
              </a:r>
              <a:r>
                <a:rPr lang="pl" sz="14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±11 lat</a:t>
              </a:r>
              <a:endParaRPr lang="pl" sz="1450" dirty="0"/>
            </a:p>
            <a:p>
              <a:pPr marL="274320" lvl="0" indent="-182880" algn="l" defTabSz="860382" rtl="0">
                <a:lnSpc>
                  <a:spcPct val="90000"/>
                </a:lnSpc>
                <a:spcBef>
                  <a:spcPct val="30000"/>
                </a:spcBef>
                <a:buClr>
                  <a:schemeClr val="accent1"/>
                </a:buClr>
                <a:buFont typeface="Arial" panose="020B0604020202020204" pitchFamily="34" charset="0"/>
                <a:buChar char="•"/>
                <a:defRPr/>
              </a:pPr>
              <a:r>
                <a:rPr lang="pl" sz="1450" b="0" i="0" u="none" baseline="0" dirty="0"/>
                <a:t>NP w wywiadzie, 55%</a:t>
              </a:r>
            </a:p>
            <a:p>
              <a:pPr marL="274320" lvl="0" indent="-182880" algn="l" defTabSz="860382" rtl="0">
                <a:lnSpc>
                  <a:spcPct val="90000"/>
                </a:lnSpc>
                <a:spcBef>
                  <a:spcPct val="30000"/>
                </a:spcBef>
                <a:buClr>
                  <a:schemeClr val="accent1"/>
                </a:buClr>
                <a:buFont typeface="Arial" panose="020B0604020202020204" pitchFamily="34" charset="0"/>
                <a:buChar char="•"/>
                <a:defRPr/>
              </a:pPr>
              <a:r>
                <a:rPr lang="pl" sz="1450" b="0" i="0" u="none" baseline="0" dirty="0"/>
                <a:t>bEOS </a:t>
              </a:r>
              <a:r>
                <a:rPr lang="pl" sz="14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12 miesięcy po mepo w por. z 6 miesięcy po benra 186 komórek/μl w por. z 0 komórek/µl (p&lt;0,05)</a:t>
              </a:r>
            </a:p>
            <a:p>
              <a:pPr marL="274320" lvl="0" indent="-182880" algn="l" defTabSz="860382" rtl="0">
                <a:lnSpc>
                  <a:spcPct val="90000"/>
                </a:lnSpc>
                <a:spcBef>
                  <a:spcPct val="30000"/>
                </a:spcBef>
                <a:buClr>
                  <a:schemeClr val="accent1"/>
                </a:buClr>
                <a:buFont typeface="Arial" panose="020B0604020202020204" pitchFamily="34" charset="0"/>
                <a:buChar char="•"/>
                <a:defRPr/>
              </a:pPr>
              <a:r>
                <a:rPr lang="pl" sz="14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Umiarkowana lub zła odpowiedź na mepo (ocena punktowa GETE 3-4 po 12 miesiącach)  </a:t>
              </a:r>
            </a:p>
          </p:txBody>
        </p:sp>
        <p:sp>
          <p:nvSpPr>
            <p:cNvPr id="89" name="Rectangle: Rounded Corners 88">
              <a:extLst>
                <a:ext uri="{FF2B5EF4-FFF2-40B4-BE49-F238E27FC236}">
                  <a16:creationId xmlns:a16="http://schemas.microsoft.com/office/drawing/2014/main" id="{92A1B097-0B47-4162-928C-5A7D459C1A58}"/>
                </a:ext>
              </a:extLst>
            </p:cNvPr>
            <p:cNvSpPr/>
            <p:nvPr/>
          </p:nvSpPr>
          <p:spPr>
            <a:xfrm>
              <a:off x="457198" y="1329999"/>
              <a:ext cx="5019348" cy="1938692"/>
            </a:xfrm>
            <a:prstGeom prst="roundRect">
              <a:avLst>
                <a:gd name="adj" fmla="val 78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165" name="Straight Connector 164">
            <a:extLst>
              <a:ext uri="{FF2B5EF4-FFF2-40B4-BE49-F238E27FC236}">
                <a16:creationId xmlns:a16="http://schemas.microsoft.com/office/drawing/2014/main" id="{EEA7880F-21F5-4EEC-BF0A-50C5378047B3}"/>
              </a:ext>
            </a:extLst>
          </p:cNvPr>
          <p:cNvCxnSpPr>
            <a:cxnSpLocks/>
          </p:cNvCxnSpPr>
          <p:nvPr/>
        </p:nvCxnSpPr>
        <p:spPr>
          <a:xfrm rot="5400000">
            <a:off x="2193494" y="3883606"/>
            <a:ext cx="3840480"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F21B64FD-DCDE-4EB8-9036-F4D8CD8E62B0}"/>
              </a:ext>
            </a:extLst>
          </p:cNvPr>
          <p:cNvGrpSpPr/>
          <p:nvPr/>
        </p:nvGrpSpPr>
        <p:grpSpPr>
          <a:xfrm>
            <a:off x="4081519" y="1975587"/>
            <a:ext cx="3828393" cy="2283768"/>
            <a:chOff x="5955126" y="1926286"/>
            <a:chExt cx="5682330" cy="2283768"/>
          </a:xfrm>
        </p:grpSpPr>
        <p:graphicFrame>
          <p:nvGraphicFramePr>
            <p:cNvPr id="59" name="Chart 58">
              <a:extLst>
                <a:ext uri="{FF2B5EF4-FFF2-40B4-BE49-F238E27FC236}">
                  <a16:creationId xmlns:a16="http://schemas.microsoft.com/office/drawing/2014/main" id="{4ED60379-F0A8-49C3-8554-270F65ADBE00}"/>
                </a:ext>
              </a:extLst>
            </p:cNvPr>
            <p:cNvGraphicFramePr/>
            <p:nvPr>
              <p:extLst>
                <p:ext uri="{D42A27DB-BD31-4B8C-83A1-F6EECF244321}">
                  <p14:modId xmlns:p14="http://schemas.microsoft.com/office/powerpoint/2010/main" val="125367034"/>
                </p:ext>
              </p:extLst>
            </p:nvPr>
          </p:nvGraphicFramePr>
          <p:xfrm>
            <a:off x="6342273" y="1926286"/>
            <a:ext cx="5295183" cy="2283768"/>
          </p:xfrm>
          <a:graphic>
            <a:graphicData uri="http://schemas.openxmlformats.org/drawingml/2006/chart">
              <c:chart xmlns:c="http://schemas.openxmlformats.org/drawingml/2006/chart" xmlns:r="http://schemas.openxmlformats.org/officeDocument/2006/relationships" r:id="rId7"/>
            </a:graphicData>
          </a:graphic>
        </p:graphicFrame>
        <p:sp>
          <p:nvSpPr>
            <p:cNvPr id="60" name="TextBox 59">
              <a:extLst>
                <a:ext uri="{FF2B5EF4-FFF2-40B4-BE49-F238E27FC236}">
                  <a16:creationId xmlns:a16="http://schemas.microsoft.com/office/drawing/2014/main" id="{76E100AE-19B6-4525-833E-9C39FD4349C7}"/>
                </a:ext>
              </a:extLst>
            </p:cNvPr>
            <p:cNvSpPr txBox="1"/>
            <p:nvPr/>
          </p:nvSpPr>
          <p:spPr>
            <a:xfrm>
              <a:off x="6707402" y="1975713"/>
              <a:ext cx="4564925" cy="276999"/>
            </a:xfrm>
            <a:prstGeom prst="rect">
              <a:avLst/>
            </a:prstGeom>
            <a:noFill/>
          </p:spPr>
          <p:txBody>
            <a:bodyPr wrap="square" rtlCol="0">
              <a:spAutoFit/>
            </a:bodyPr>
            <a:lstStyle/>
            <a:p>
              <a:pPr algn="ctr" rtl="0"/>
              <a:r>
                <a:rPr lang="pl" sz="1200" b="1" i="0" u="none" baseline="0"/>
                <a:t>Zmiana odsetka zaostrzeń</a:t>
              </a:r>
            </a:p>
          </p:txBody>
        </p:sp>
        <p:cxnSp>
          <p:nvCxnSpPr>
            <p:cNvPr id="61" name="Connector: Elbow 60">
              <a:extLst>
                <a:ext uri="{FF2B5EF4-FFF2-40B4-BE49-F238E27FC236}">
                  <a16:creationId xmlns:a16="http://schemas.microsoft.com/office/drawing/2014/main" id="{01F99DEB-1C03-4565-9A92-D7AFCACF5CC9}"/>
                </a:ext>
              </a:extLst>
            </p:cNvPr>
            <p:cNvCxnSpPr>
              <a:cxnSpLocks/>
            </p:cNvCxnSpPr>
            <p:nvPr/>
          </p:nvCxnSpPr>
          <p:spPr>
            <a:xfrm rot="16200000" flipH="1">
              <a:off x="9796115" y="1942449"/>
              <a:ext cx="424086" cy="1746975"/>
            </a:xfrm>
            <a:prstGeom prst="bentConnector3">
              <a:avLst>
                <a:gd name="adj1" fmla="val -32497"/>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9A6664F-4768-4E90-907D-97BAF21FEE7B}"/>
                </a:ext>
              </a:extLst>
            </p:cNvPr>
            <p:cNvSpPr txBox="1"/>
            <p:nvPr/>
          </p:nvSpPr>
          <p:spPr>
            <a:xfrm>
              <a:off x="9255408" y="2226330"/>
              <a:ext cx="1492628" cy="276999"/>
            </a:xfrm>
            <a:prstGeom prst="rect">
              <a:avLst/>
            </a:prstGeom>
            <a:noFill/>
          </p:spPr>
          <p:txBody>
            <a:bodyPr wrap="square" rtlCol="0">
              <a:spAutoFit/>
            </a:bodyPr>
            <a:lstStyle/>
            <a:p>
              <a:pPr algn="ctr" rtl="0"/>
              <a:r>
                <a:rPr lang="pl" sz="1200" b="1" i="0" u="none" baseline="0">
                  <a:solidFill>
                    <a:schemeClr val="accent2"/>
                  </a:solidFill>
                </a:rPr>
                <a:t>p&lt;0,05</a:t>
              </a:r>
            </a:p>
          </p:txBody>
        </p:sp>
        <p:sp>
          <p:nvSpPr>
            <p:cNvPr id="65" name="TextBox 64">
              <a:extLst>
                <a:ext uri="{FF2B5EF4-FFF2-40B4-BE49-F238E27FC236}">
                  <a16:creationId xmlns:a16="http://schemas.microsoft.com/office/drawing/2014/main" id="{48387EC5-D1BC-415C-8877-E7414552EA8F}"/>
                </a:ext>
              </a:extLst>
            </p:cNvPr>
            <p:cNvSpPr txBox="1"/>
            <p:nvPr/>
          </p:nvSpPr>
          <p:spPr>
            <a:xfrm>
              <a:off x="5955126" y="2423372"/>
              <a:ext cx="525343" cy="1137395"/>
            </a:xfrm>
            <a:prstGeom prst="rect">
              <a:avLst/>
            </a:prstGeom>
            <a:noFill/>
          </p:spPr>
          <p:txBody>
            <a:bodyPr vert="vert270" wrap="square" rtlCol="0">
              <a:spAutoFit/>
            </a:bodyPr>
            <a:lstStyle/>
            <a:p>
              <a:pPr algn="ctr" rtl="0"/>
              <a:r>
                <a:rPr lang="pl" sz="1100" b="1" i="0" u="none" baseline="0"/>
                <a:t>Średnia  </a:t>
              </a:r>
            </a:p>
          </p:txBody>
        </p:sp>
      </p:grpSp>
      <p:grpSp>
        <p:nvGrpSpPr>
          <p:cNvPr id="51" name="Group 50">
            <a:extLst>
              <a:ext uri="{FF2B5EF4-FFF2-40B4-BE49-F238E27FC236}">
                <a16:creationId xmlns:a16="http://schemas.microsoft.com/office/drawing/2014/main" id="{09CD9D67-0449-4160-B35E-7A8D8214610C}"/>
              </a:ext>
            </a:extLst>
          </p:cNvPr>
          <p:cNvGrpSpPr/>
          <p:nvPr/>
        </p:nvGrpSpPr>
        <p:grpSpPr>
          <a:xfrm>
            <a:off x="8060530" y="1980614"/>
            <a:ext cx="3869427" cy="2268339"/>
            <a:chOff x="7426122" y="1677611"/>
            <a:chExt cx="5901867" cy="2718506"/>
          </a:xfrm>
        </p:grpSpPr>
        <p:graphicFrame>
          <p:nvGraphicFramePr>
            <p:cNvPr id="53" name="Chart 52">
              <a:extLst>
                <a:ext uri="{FF2B5EF4-FFF2-40B4-BE49-F238E27FC236}">
                  <a16:creationId xmlns:a16="http://schemas.microsoft.com/office/drawing/2014/main" id="{BB9D79B5-2CE0-4945-9215-E490708D99B7}"/>
                </a:ext>
              </a:extLst>
            </p:cNvPr>
            <p:cNvGraphicFramePr/>
            <p:nvPr>
              <p:extLst>
                <p:ext uri="{D42A27DB-BD31-4B8C-83A1-F6EECF244321}">
                  <p14:modId xmlns:p14="http://schemas.microsoft.com/office/powerpoint/2010/main" val="1113013668"/>
                </p:ext>
              </p:extLst>
            </p:nvPr>
          </p:nvGraphicFramePr>
          <p:xfrm>
            <a:off x="8032811" y="1677611"/>
            <a:ext cx="5295178" cy="2718506"/>
          </p:xfrm>
          <a:graphic>
            <a:graphicData uri="http://schemas.openxmlformats.org/drawingml/2006/chart">
              <c:chart xmlns:c="http://schemas.openxmlformats.org/drawingml/2006/chart" xmlns:r="http://schemas.openxmlformats.org/officeDocument/2006/relationships" r:id="rId8"/>
            </a:graphicData>
          </a:graphic>
        </p:graphicFrame>
        <p:sp>
          <p:nvSpPr>
            <p:cNvPr id="54" name="TextBox 20">
              <a:extLst>
                <a:ext uri="{FF2B5EF4-FFF2-40B4-BE49-F238E27FC236}">
                  <a16:creationId xmlns:a16="http://schemas.microsoft.com/office/drawing/2014/main" id="{F905CEDA-D89B-4030-975C-DEB84AB64C92}"/>
                </a:ext>
              </a:extLst>
            </p:cNvPr>
            <p:cNvSpPr txBox="1"/>
            <p:nvPr/>
          </p:nvSpPr>
          <p:spPr>
            <a:xfrm>
              <a:off x="8585246" y="1719611"/>
              <a:ext cx="4564926" cy="331971"/>
            </a:xfrm>
            <a:prstGeom prst="rect">
              <a:avLst/>
            </a:prstGeom>
            <a:noFill/>
          </p:spPr>
          <p:txBody>
            <a:bodyPr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200" b="1" i="0" u="none" baseline="0"/>
                <a:t>Zmiana dobowej dawki OCS</a:t>
              </a:r>
            </a:p>
          </p:txBody>
        </p:sp>
        <p:sp>
          <p:nvSpPr>
            <p:cNvPr id="57" name="TextBox 27">
              <a:extLst>
                <a:ext uri="{FF2B5EF4-FFF2-40B4-BE49-F238E27FC236}">
                  <a16:creationId xmlns:a16="http://schemas.microsoft.com/office/drawing/2014/main" id="{0BB7F17D-1503-4A30-A94F-D29B54EF978F}"/>
                </a:ext>
              </a:extLst>
            </p:cNvPr>
            <p:cNvSpPr txBox="1"/>
            <p:nvPr/>
          </p:nvSpPr>
          <p:spPr>
            <a:xfrm>
              <a:off x="7426122" y="2222996"/>
              <a:ext cx="539854" cy="1585463"/>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dirty="0"/>
                <a:t>Dawka mg/d, średnia  </a:t>
              </a:r>
            </a:p>
          </p:txBody>
        </p:sp>
      </p:grpSp>
      <p:grpSp>
        <p:nvGrpSpPr>
          <p:cNvPr id="62" name="Group 61">
            <a:extLst>
              <a:ext uri="{FF2B5EF4-FFF2-40B4-BE49-F238E27FC236}">
                <a16:creationId xmlns:a16="http://schemas.microsoft.com/office/drawing/2014/main" id="{FA876B99-7895-4B9A-991C-8F1F7949D64C}"/>
              </a:ext>
            </a:extLst>
          </p:cNvPr>
          <p:cNvGrpSpPr/>
          <p:nvPr/>
        </p:nvGrpSpPr>
        <p:grpSpPr>
          <a:xfrm>
            <a:off x="8067241" y="4181436"/>
            <a:ext cx="3853898" cy="2268339"/>
            <a:chOff x="7449807" y="1677611"/>
            <a:chExt cx="5878182" cy="2718506"/>
          </a:xfrm>
        </p:grpSpPr>
        <p:graphicFrame>
          <p:nvGraphicFramePr>
            <p:cNvPr id="63" name="Chart 62">
              <a:extLst>
                <a:ext uri="{FF2B5EF4-FFF2-40B4-BE49-F238E27FC236}">
                  <a16:creationId xmlns:a16="http://schemas.microsoft.com/office/drawing/2014/main" id="{C4835822-DF68-49B5-8352-C61D9EBF6490}"/>
                </a:ext>
              </a:extLst>
            </p:cNvPr>
            <p:cNvGraphicFramePr/>
            <p:nvPr>
              <p:extLst>
                <p:ext uri="{D42A27DB-BD31-4B8C-83A1-F6EECF244321}">
                  <p14:modId xmlns:p14="http://schemas.microsoft.com/office/powerpoint/2010/main" val="2904670907"/>
                </p:ext>
              </p:extLst>
            </p:nvPr>
          </p:nvGraphicFramePr>
          <p:xfrm>
            <a:off x="8032811" y="1677611"/>
            <a:ext cx="5295178" cy="2718506"/>
          </p:xfrm>
          <a:graphic>
            <a:graphicData uri="http://schemas.openxmlformats.org/drawingml/2006/chart">
              <c:chart xmlns:c="http://schemas.openxmlformats.org/drawingml/2006/chart" xmlns:r="http://schemas.openxmlformats.org/officeDocument/2006/relationships" r:id="rId9"/>
            </a:graphicData>
          </a:graphic>
        </p:graphicFrame>
        <p:sp>
          <p:nvSpPr>
            <p:cNvPr id="66" name="TextBox 20">
              <a:extLst>
                <a:ext uri="{FF2B5EF4-FFF2-40B4-BE49-F238E27FC236}">
                  <a16:creationId xmlns:a16="http://schemas.microsoft.com/office/drawing/2014/main" id="{4CBEEF88-472A-4AFB-A7ED-065859930004}"/>
                </a:ext>
              </a:extLst>
            </p:cNvPr>
            <p:cNvSpPr txBox="1"/>
            <p:nvPr/>
          </p:nvSpPr>
          <p:spPr>
            <a:xfrm>
              <a:off x="8585246" y="1719611"/>
              <a:ext cx="4564926" cy="331971"/>
            </a:xfrm>
            <a:prstGeom prst="rect">
              <a:avLst/>
            </a:prstGeom>
            <a:noFill/>
          </p:spPr>
          <p:txBody>
            <a:bodyPr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200" b="1" i="0" u="none" baseline="0"/>
                <a:t>Zmiana kontroli astmy</a:t>
              </a:r>
            </a:p>
          </p:txBody>
        </p:sp>
        <p:cxnSp>
          <p:nvCxnSpPr>
            <p:cNvPr id="67" name="Connector: Elbow 66">
              <a:extLst>
                <a:ext uri="{FF2B5EF4-FFF2-40B4-BE49-F238E27FC236}">
                  <a16:creationId xmlns:a16="http://schemas.microsoft.com/office/drawing/2014/main" id="{968C3175-2FBE-4405-B337-A5756521D6AA}"/>
                </a:ext>
              </a:extLst>
            </p:cNvPr>
            <p:cNvCxnSpPr>
              <a:cxnSpLocks/>
            </p:cNvCxnSpPr>
            <p:nvPr/>
          </p:nvCxnSpPr>
          <p:spPr>
            <a:xfrm rot="16200000">
              <a:off x="11550324" y="1649261"/>
              <a:ext cx="438348" cy="1673633"/>
            </a:xfrm>
            <a:prstGeom prst="bentConnector3">
              <a:avLst>
                <a:gd name="adj1" fmla="val 135109"/>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26">
              <a:extLst>
                <a:ext uri="{FF2B5EF4-FFF2-40B4-BE49-F238E27FC236}">
                  <a16:creationId xmlns:a16="http://schemas.microsoft.com/office/drawing/2014/main" id="{F75E9FBF-9CE0-4548-A188-966BB3A7F992}"/>
                </a:ext>
              </a:extLst>
            </p:cNvPr>
            <p:cNvSpPr txBox="1"/>
            <p:nvPr/>
          </p:nvSpPr>
          <p:spPr>
            <a:xfrm>
              <a:off x="11023182" y="2093582"/>
              <a:ext cx="1492630" cy="276999"/>
            </a:xfrm>
            <a:prstGeom prst="rect">
              <a:avLst/>
            </a:prstGeom>
            <a:noFill/>
          </p:spPr>
          <p:txBody>
            <a:bodyPr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200" b="1" i="0" u="none" baseline="0">
                  <a:solidFill>
                    <a:schemeClr val="accent2"/>
                  </a:solidFill>
                </a:rPr>
                <a:t>p&lt;0,05</a:t>
              </a:r>
            </a:p>
          </p:txBody>
        </p:sp>
        <p:sp>
          <p:nvSpPr>
            <p:cNvPr id="69" name="TextBox 27">
              <a:extLst>
                <a:ext uri="{FF2B5EF4-FFF2-40B4-BE49-F238E27FC236}">
                  <a16:creationId xmlns:a16="http://schemas.microsoft.com/office/drawing/2014/main" id="{5B13017B-83BB-49EC-BB0B-57E19840C3FC}"/>
                </a:ext>
              </a:extLst>
            </p:cNvPr>
            <p:cNvSpPr txBox="1"/>
            <p:nvPr/>
          </p:nvSpPr>
          <p:spPr>
            <a:xfrm>
              <a:off x="7449807" y="2220605"/>
              <a:ext cx="514034" cy="1585463"/>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lnSpc>
                  <a:spcPct val="90000"/>
                </a:lnSpc>
              </a:pPr>
              <a:r>
                <a:rPr lang="pl" sz="1100" b="1" i="0" u="none" baseline="0" dirty="0"/>
                <a:t>Ocena punktowa ACT, średnia  </a:t>
              </a:r>
            </a:p>
          </p:txBody>
        </p:sp>
      </p:grpSp>
      <p:grpSp>
        <p:nvGrpSpPr>
          <p:cNvPr id="70" name="Group 69">
            <a:extLst>
              <a:ext uri="{FF2B5EF4-FFF2-40B4-BE49-F238E27FC236}">
                <a16:creationId xmlns:a16="http://schemas.microsoft.com/office/drawing/2014/main" id="{E088D687-D707-4A59-8EC7-1DAC370F04A5}"/>
              </a:ext>
            </a:extLst>
          </p:cNvPr>
          <p:cNvGrpSpPr/>
          <p:nvPr/>
        </p:nvGrpSpPr>
        <p:grpSpPr>
          <a:xfrm>
            <a:off x="4077936" y="4181766"/>
            <a:ext cx="3749332" cy="2268339"/>
            <a:chOff x="7609294" y="1677611"/>
            <a:chExt cx="5718695" cy="2718506"/>
          </a:xfrm>
        </p:grpSpPr>
        <p:graphicFrame>
          <p:nvGraphicFramePr>
            <p:cNvPr id="71" name="Chart 70">
              <a:extLst>
                <a:ext uri="{FF2B5EF4-FFF2-40B4-BE49-F238E27FC236}">
                  <a16:creationId xmlns:a16="http://schemas.microsoft.com/office/drawing/2014/main" id="{0860FA86-3416-4B03-8263-6B9BA623A539}"/>
                </a:ext>
              </a:extLst>
            </p:cNvPr>
            <p:cNvGraphicFramePr/>
            <p:nvPr>
              <p:extLst>
                <p:ext uri="{D42A27DB-BD31-4B8C-83A1-F6EECF244321}">
                  <p14:modId xmlns:p14="http://schemas.microsoft.com/office/powerpoint/2010/main" val="3041510909"/>
                </p:ext>
              </p:extLst>
            </p:nvPr>
          </p:nvGraphicFramePr>
          <p:xfrm>
            <a:off x="8032811" y="1677611"/>
            <a:ext cx="5295178" cy="2718506"/>
          </p:xfrm>
          <a:graphic>
            <a:graphicData uri="http://schemas.openxmlformats.org/drawingml/2006/chart">
              <c:chart xmlns:c="http://schemas.openxmlformats.org/drawingml/2006/chart" xmlns:r="http://schemas.openxmlformats.org/officeDocument/2006/relationships" r:id="rId10"/>
            </a:graphicData>
          </a:graphic>
        </p:graphicFrame>
        <p:sp>
          <p:nvSpPr>
            <p:cNvPr id="72" name="TextBox 20">
              <a:extLst>
                <a:ext uri="{FF2B5EF4-FFF2-40B4-BE49-F238E27FC236}">
                  <a16:creationId xmlns:a16="http://schemas.microsoft.com/office/drawing/2014/main" id="{097DE5DB-EC7B-4CD1-B8CB-CAE76BF887FE}"/>
                </a:ext>
              </a:extLst>
            </p:cNvPr>
            <p:cNvSpPr txBox="1"/>
            <p:nvPr/>
          </p:nvSpPr>
          <p:spPr>
            <a:xfrm>
              <a:off x="8585246" y="1719611"/>
              <a:ext cx="4564925" cy="331971"/>
            </a:xfrm>
            <a:prstGeom prst="rect">
              <a:avLst/>
            </a:prstGeom>
            <a:noFill/>
          </p:spPr>
          <p:txBody>
            <a:bodyPr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200" b="1" i="0" u="none" baseline="0"/>
                <a:t>Zmiana czynności płuc</a:t>
              </a:r>
            </a:p>
          </p:txBody>
        </p:sp>
        <p:sp>
          <p:nvSpPr>
            <p:cNvPr id="75" name="TextBox 27">
              <a:extLst>
                <a:ext uri="{FF2B5EF4-FFF2-40B4-BE49-F238E27FC236}">
                  <a16:creationId xmlns:a16="http://schemas.microsoft.com/office/drawing/2014/main" id="{3907DB06-F251-46AE-95DD-952C7B3A1B18}"/>
                </a:ext>
              </a:extLst>
            </p:cNvPr>
            <p:cNvSpPr txBox="1"/>
            <p:nvPr/>
          </p:nvSpPr>
          <p:spPr>
            <a:xfrm>
              <a:off x="7609294" y="2096848"/>
              <a:ext cx="539854" cy="1616382"/>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dirty="0"/>
                <a:t>FEV</a:t>
              </a:r>
              <a:r>
                <a:rPr lang="pl" sz="1100" b="1" i="0" u="none" baseline="-25000" dirty="0"/>
                <a:t>1</a:t>
              </a:r>
              <a:r>
                <a:rPr lang="pl" sz="1100" b="1" i="0" u="none" baseline="0" dirty="0"/>
                <a:t>, (%) średnia  </a:t>
              </a:r>
            </a:p>
          </p:txBody>
        </p:sp>
      </p:grpSp>
      <p:sp>
        <p:nvSpPr>
          <p:cNvPr id="36" name="TextBox 35">
            <a:extLst>
              <a:ext uri="{FF2B5EF4-FFF2-40B4-BE49-F238E27FC236}">
                <a16:creationId xmlns:a16="http://schemas.microsoft.com/office/drawing/2014/main" id="{44E79C52-2A9D-48FB-ABC5-ECF4D3623DAE}"/>
              </a:ext>
            </a:extLst>
          </p:cNvPr>
          <p:cNvSpPr txBox="1"/>
          <p:nvPr/>
        </p:nvSpPr>
        <p:spPr>
          <a:xfrm>
            <a:off x="448381" y="6345606"/>
            <a:ext cx="10152059" cy="230832"/>
          </a:xfrm>
          <a:prstGeom prst="rect">
            <a:avLst/>
          </a:prstGeom>
          <a:noFill/>
        </p:spPr>
        <p:txBody>
          <a:bodyPr wrap="square">
            <a:spAutoFit/>
          </a:bodyPr>
          <a:lstStyle/>
          <a:p>
            <a:pPr algn="l" rtl="0"/>
            <a:r>
              <a:rPr lang="pl" sz="900" b="0" i="0" u="none" baseline="0"/>
              <a:t>Uwaga: </a:t>
            </a:r>
            <a:r>
              <a:rPr lang="pl" sz="900" b="1" i="0" u="none" baseline="0">
                <a:solidFill>
                  <a:srgbClr val="000000"/>
                </a:solidFill>
              </a:rPr>
              <a:t>są to dane obserwacyjne. Skuteczność i bezpieczeństwo stosowania benralizumabu nie zostały ocenione w bezpośrednich badaniach porównawczych z mepolizumabem. </a:t>
            </a:r>
            <a:endParaRPr lang="pl" sz="900" dirty="0"/>
          </a:p>
        </p:txBody>
      </p:sp>
    </p:spTree>
    <p:extLst>
      <p:ext uri="{BB962C8B-B14F-4D97-AF65-F5344CB8AC3E}">
        <p14:creationId xmlns:p14="http://schemas.microsoft.com/office/powerpoint/2010/main" val="26318789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2667-A19B-4D50-8C76-051F75E7B379}"/>
              </a:ext>
            </a:extLst>
          </p:cNvPr>
          <p:cNvSpPr>
            <a:spLocks noGrp="1"/>
          </p:cNvSpPr>
          <p:nvPr>
            <p:ph type="title"/>
          </p:nvPr>
        </p:nvSpPr>
        <p:spPr>
          <a:xfrm>
            <a:off x="104872" y="176755"/>
            <a:ext cx="10799872" cy="800099"/>
          </a:xfrm>
        </p:spPr>
        <p:txBody>
          <a:bodyPr>
            <a:normAutofit fontScale="90000"/>
          </a:bodyPr>
          <a:lstStyle/>
          <a:p>
            <a:pPr algn="l" rtl="0"/>
            <a:r>
              <a:rPr lang="pl" b="1" i="0" u="none" baseline="0" dirty="0"/>
              <a:t>RCT wykluczają ~90% chorych na astmę objętych rutynową opieką </a:t>
            </a:r>
            <a:r>
              <a:rPr lang="pl" b="1" i="0" u="none" baseline="30000" dirty="0"/>
              <a:t>1</a:t>
            </a:r>
            <a:endParaRPr lang="pl" dirty="0"/>
          </a:p>
        </p:txBody>
      </p:sp>
      <p:sp>
        <p:nvSpPr>
          <p:cNvPr id="4" name="Slide Number Placeholder 3">
            <a:extLst>
              <a:ext uri="{FF2B5EF4-FFF2-40B4-BE49-F238E27FC236}">
                <a16:creationId xmlns:a16="http://schemas.microsoft.com/office/drawing/2014/main" id="{CFDFFCD0-A002-4A8E-8BA6-5AF195E68A51}"/>
              </a:ext>
            </a:extLst>
          </p:cNvPr>
          <p:cNvSpPr>
            <a:spLocks noGrp="1"/>
          </p:cNvSpPr>
          <p:nvPr>
            <p:ph type="sldNum" sz="quarter" idx="12"/>
          </p:nvPr>
        </p:nvSpPr>
        <p:spPr/>
        <p:txBody>
          <a:bodyPr/>
          <a:lstStyle/>
          <a:p>
            <a:pPr lvl="0" algn="r" rtl="0"/>
            <a:fld id="{3C4F54F3-C349-4609-AFEE-01462D5C7942}" type="slidenum">
              <a:rPr/>
              <a:pPr lvl="0"/>
              <a:t>3</a:t>
            </a:fld>
            <a:endParaRPr lang="pl" noProof="0" dirty="0"/>
          </a:p>
        </p:txBody>
      </p:sp>
      <p:sp>
        <p:nvSpPr>
          <p:cNvPr id="3" name="Subtitle 2">
            <a:extLst>
              <a:ext uri="{FF2B5EF4-FFF2-40B4-BE49-F238E27FC236}">
                <a16:creationId xmlns:a16="http://schemas.microsoft.com/office/drawing/2014/main" id="{1469B417-CFA1-4031-ABD5-BB9E83D382F1}"/>
              </a:ext>
            </a:extLst>
          </p:cNvPr>
          <p:cNvSpPr>
            <a:spLocks noGrp="1"/>
          </p:cNvSpPr>
          <p:nvPr>
            <p:ph type="body" sz="quarter" idx="13"/>
          </p:nvPr>
        </p:nvSpPr>
        <p:spPr>
          <a:xfrm>
            <a:off x="457200" y="5852160"/>
            <a:ext cx="10724796" cy="1005840"/>
          </a:xfrm>
        </p:spPr>
        <p:txBody>
          <a:bodyPr/>
          <a:lstStyle/>
          <a:p>
            <a:pPr algn="l" rtl="0"/>
            <a:r>
              <a:rPr lang="pl" b="0" i="0" u="none" baseline="0" dirty="0"/>
              <a:t>CV = sercowo-naczyniowe; FEV</a:t>
            </a:r>
            <a:r>
              <a:rPr lang="pl" b="0" i="0" u="none" baseline="-25000" dirty="0"/>
              <a:t>1 </a:t>
            </a:r>
            <a:r>
              <a:rPr lang="pl" b="0" i="0" u="none" baseline="0" dirty="0"/>
              <a:t>= natężona objętość wydechowa pierwszosekundowa; H/o = w wywiadzie; Hx rev = </a:t>
            </a:r>
            <a:r>
              <a:rPr lang="pl" b="0" i="0" u="none" baseline="0" dirty="0">
                <a:solidFill>
                  <a:srgbClr val="000000"/>
                </a:solidFill>
              </a:rPr>
              <a:t>odwracalność FEV</a:t>
            </a:r>
            <a:r>
              <a:rPr lang="pl" b="0" i="0" u="none" baseline="-25000" dirty="0">
                <a:solidFill>
                  <a:srgbClr val="000000"/>
                </a:solidFill>
              </a:rPr>
              <a:t>1</a:t>
            </a:r>
            <a:r>
              <a:rPr lang="pl" b="0" i="0" u="none" baseline="0" dirty="0">
                <a:solidFill>
                  <a:srgbClr val="000000"/>
                </a:solidFill>
              </a:rPr>
              <a:t> na poziomie 12% w ciągu ostatnich 12 miesięcy; </a:t>
            </a:r>
            <a:br>
              <a:rPr lang="pl" dirty="0">
                <a:solidFill>
                  <a:srgbClr val="000000"/>
                </a:solidFill>
              </a:rPr>
            </a:br>
            <a:r>
              <a:rPr lang="pl" b="0" i="0" u="none" baseline="0" dirty="0">
                <a:solidFill>
                  <a:srgbClr val="000000"/>
                </a:solidFill>
              </a:rPr>
              <a:t>ICS = kortykosteroidy wziewne; PY = paczkolata; RCT = randomizowane badania z grupą kontrolną; </a:t>
            </a:r>
            <a:r>
              <a:rPr lang="pl" b="0" i="0" u="none" baseline="0" dirty="0"/>
              <a:t>VAS = </a:t>
            </a:r>
            <a:r>
              <a:rPr lang="pl" b="0" i="0" u="none" baseline="0" dirty="0">
                <a:solidFill>
                  <a:srgbClr val="000000"/>
                </a:solidFill>
              </a:rPr>
              <a:t>wzrokowa skala analogowa.</a:t>
            </a:r>
          </a:p>
          <a:p>
            <a:pPr algn="l" rtl="0"/>
            <a:r>
              <a:rPr lang="pl" b="0" i="0" u="none" baseline="0" dirty="0"/>
              <a:t>1. Price D et al. </a:t>
            </a:r>
            <a:r>
              <a:rPr lang="pl" b="0" i="1" u="none" baseline="0" dirty="0"/>
              <a:t>Breathe</a:t>
            </a:r>
            <a:r>
              <a:rPr lang="pl" b="0" i="0" u="none" baseline="0" dirty="0"/>
              <a:t>. 2015;11:26-38; 2. Bleecker ER et al. Załącznik uzupełniający. </a:t>
            </a:r>
            <a:r>
              <a:rPr lang="pl" b="0" i="1" u="none" baseline="0" dirty="0"/>
              <a:t>Lancet. </a:t>
            </a:r>
            <a:r>
              <a:rPr lang="pl" b="0" i="0" u="none" baseline="0" dirty="0"/>
              <a:t>2016;388:2115-2127; 3. FitzGerald JM et al. Załącznik uzupełniający. </a:t>
            </a:r>
            <a:r>
              <a:rPr lang="pl" b="0" i="1" u="none" baseline="0" dirty="0"/>
              <a:t>Lancet. </a:t>
            </a:r>
            <a:r>
              <a:rPr lang="pl" b="0" i="0" u="none" baseline="0" dirty="0"/>
              <a:t>2016;388:2128-2141; 4. Nair P et al. Załącznik uzupełniający. </a:t>
            </a:r>
            <a:r>
              <a:rPr lang="pl" b="0" i="1" u="none" baseline="0" dirty="0"/>
              <a:t>N Engl J Med</a:t>
            </a:r>
            <a:r>
              <a:rPr lang="pl" b="0" i="0" u="none" baseline="0" dirty="0"/>
              <a:t>. 2017;376:2448-2458. </a:t>
            </a:r>
            <a:endParaRPr lang="pl" dirty="0"/>
          </a:p>
        </p:txBody>
      </p:sp>
      <p:graphicFrame>
        <p:nvGraphicFramePr>
          <p:cNvPr id="8" name="Content Placeholder 7">
            <a:extLst>
              <a:ext uri="{FF2B5EF4-FFF2-40B4-BE49-F238E27FC236}">
                <a16:creationId xmlns:a16="http://schemas.microsoft.com/office/drawing/2014/main" id="{8D739B4C-6318-4272-A9D4-89CEAF350830}"/>
              </a:ext>
            </a:extLst>
          </p:cNvPr>
          <p:cNvGraphicFramePr>
            <a:graphicFrameLocks noGrp="1"/>
          </p:cNvGraphicFramePr>
          <p:nvPr>
            <p:ph idx="1"/>
            <p:extLst>
              <p:ext uri="{D42A27DB-BD31-4B8C-83A1-F6EECF244321}">
                <p14:modId xmlns:p14="http://schemas.microsoft.com/office/powerpoint/2010/main" val="1525427646"/>
              </p:ext>
            </p:extLst>
          </p:nvPr>
        </p:nvGraphicFramePr>
        <p:xfrm>
          <a:off x="613610" y="1662353"/>
          <a:ext cx="5043411" cy="475799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DF4C4064-5F39-4731-89E1-F331BE118D8A}"/>
              </a:ext>
            </a:extLst>
          </p:cNvPr>
          <p:cNvSpPr txBox="1"/>
          <p:nvPr/>
        </p:nvSpPr>
        <p:spPr>
          <a:xfrm>
            <a:off x="300784" y="2703901"/>
            <a:ext cx="400110" cy="3036172"/>
          </a:xfrm>
          <a:prstGeom prst="rect">
            <a:avLst/>
          </a:prstGeom>
          <a:noFill/>
        </p:spPr>
        <p:txBody>
          <a:bodyPr vert="vert270" wrap="square" rtlCol="0">
            <a:spAutoFit/>
          </a:bodyPr>
          <a:lstStyle/>
          <a:p>
            <a:pPr algn="ctr" rtl="0"/>
            <a:r>
              <a:rPr lang="pl" sz="1400" b="1" i="0" u="none" baseline="0"/>
              <a:t>Pacjenci, %</a:t>
            </a:r>
          </a:p>
        </p:txBody>
      </p:sp>
      <p:sp>
        <p:nvSpPr>
          <p:cNvPr id="41" name="Rectangle 40">
            <a:extLst>
              <a:ext uri="{FF2B5EF4-FFF2-40B4-BE49-F238E27FC236}">
                <a16:creationId xmlns:a16="http://schemas.microsoft.com/office/drawing/2014/main" id="{E015FF48-2CCC-4F42-BC9F-9FB92E197A25}"/>
              </a:ext>
            </a:extLst>
          </p:cNvPr>
          <p:cNvSpPr/>
          <p:nvPr/>
        </p:nvSpPr>
        <p:spPr>
          <a:xfrm>
            <a:off x="6485803" y="1651917"/>
            <a:ext cx="4723146" cy="523220"/>
          </a:xfrm>
          <a:prstGeom prst="rect">
            <a:avLst/>
          </a:prstGeom>
          <a:solidFill>
            <a:schemeClr val="bg1">
              <a:lumMod val="95000"/>
            </a:schemeClr>
          </a:solidFill>
          <a:ln>
            <a:noFill/>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lvl="0" algn="ctr" rtl="0">
              <a:defRPr/>
            </a:pPr>
            <a:r>
              <a:rPr lang="pl" sz="1400" b="1" i="0" u="none" baseline="0">
                <a:solidFill>
                  <a:schemeClr val="accent2"/>
                </a:solidFill>
              </a:rPr>
              <a:t>Pacjenci często wykluczani z RCT </a:t>
            </a:r>
            <a:br>
              <a:rPr lang="pl" sz="1400" b="1">
                <a:solidFill>
                  <a:schemeClr val="accent2"/>
                </a:solidFill>
              </a:rPr>
            </a:br>
            <a:r>
              <a:rPr lang="pl" sz="1400" b="1" i="0" u="none" baseline="0">
                <a:solidFill>
                  <a:schemeClr val="accent2"/>
                </a:solidFill>
              </a:rPr>
              <a:t>dotyczących benralizumabu</a:t>
            </a:r>
            <a:r>
              <a:rPr lang="pl" sz="1400" b="1" i="0" u="none" baseline="30000">
                <a:solidFill>
                  <a:schemeClr val="accent2"/>
                </a:solidFill>
              </a:rPr>
              <a:t>2-4</a:t>
            </a:r>
            <a:endParaRPr lang="pl" sz="1400" b="1" dirty="0">
              <a:solidFill>
                <a:schemeClr val="accent2"/>
              </a:solidFill>
            </a:endParaRPr>
          </a:p>
        </p:txBody>
      </p:sp>
      <p:sp>
        <p:nvSpPr>
          <p:cNvPr id="45" name="Rectangle 44">
            <a:extLst>
              <a:ext uri="{FF2B5EF4-FFF2-40B4-BE49-F238E27FC236}">
                <a16:creationId xmlns:a16="http://schemas.microsoft.com/office/drawing/2014/main" id="{42B2E245-80F9-4DB2-8022-DC9EAF24591E}"/>
              </a:ext>
            </a:extLst>
          </p:cNvPr>
          <p:cNvSpPr/>
          <p:nvPr/>
        </p:nvSpPr>
        <p:spPr>
          <a:xfrm>
            <a:off x="700894" y="1651917"/>
            <a:ext cx="4943955" cy="523220"/>
          </a:xfrm>
          <a:prstGeom prst="rect">
            <a:avLst/>
          </a:prstGeom>
          <a:solidFill>
            <a:schemeClr val="bg1">
              <a:lumMod val="95000"/>
            </a:schemeClr>
          </a:solidFill>
          <a:ln>
            <a:noFill/>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lvl="0" algn="ctr" rtl="0">
              <a:defRPr/>
            </a:pPr>
            <a:r>
              <a:rPr lang="pl" sz="1400" b="1" i="0" u="none" baseline="0" dirty="0">
                <a:solidFill>
                  <a:schemeClr val="accent2"/>
                </a:solidFill>
              </a:rPr>
              <a:t>Pacjenci uczestniczący w badaniach dotyczących astmy z cechami często wykluczanymi w RCT</a:t>
            </a:r>
            <a:r>
              <a:rPr lang="pl" sz="1400" b="1" i="0" u="none" baseline="30000" dirty="0">
                <a:solidFill>
                  <a:schemeClr val="accent2"/>
                </a:solidFill>
              </a:rPr>
              <a:t>1</a:t>
            </a:r>
            <a:endParaRPr lang="pl" sz="1400" b="1" dirty="0">
              <a:solidFill>
                <a:schemeClr val="accent2"/>
              </a:solidFill>
            </a:endParaRPr>
          </a:p>
        </p:txBody>
      </p:sp>
      <p:grpSp>
        <p:nvGrpSpPr>
          <p:cNvPr id="9" name="Group 8">
            <a:extLst>
              <a:ext uri="{FF2B5EF4-FFF2-40B4-BE49-F238E27FC236}">
                <a16:creationId xmlns:a16="http://schemas.microsoft.com/office/drawing/2014/main" id="{C420B38E-3EAC-41B6-A16A-FBEAF8F67A94}"/>
              </a:ext>
            </a:extLst>
          </p:cNvPr>
          <p:cNvGrpSpPr/>
          <p:nvPr/>
        </p:nvGrpSpPr>
        <p:grpSpPr>
          <a:xfrm>
            <a:off x="6296090" y="2442289"/>
            <a:ext cx="5041609" cy="3477822"/>
            <a:chOff x="6296090" y="2242264"/>
            <a:chExt cx="5041609" cy="3477822"/>
          </a:xfrm>
        </p:grpSpPr>
        <p:grpSp>
          <p:nvGrpSpPr>
            <p:cNvPr id="40" name="Group 39">
              <a:extLst>
                <a:ext uri="{FF2B5EF4-FFF2-40B4-BE49-F238E27FC236}">
                  <a16:creationId xmlns:a16="http://schemas.microsoft.com/office/drawing/2014/main" id="{652E6E6A-2CCA-43E0-B43F-8A2CB28C8CC3}"/>
                </a:ext>
              </a:extLst>
            </p:cNvPr>
            <p:cNvGrpSpPr/>
            <p:nvPr/>
          </p:nvGrpSpPr>
          <p:grpSpPr>
            <a:xfrm>
              <a:off x="6296090" y="2242264"/>
              <a:ext cx="5041609" cy="3477822"/>
              <a:chOff x="5622318" y="2242264"/>
              <a:chExt cx="5041609" cy="3477822"/>
            </a:xfrm>
          </p:grpSpPr>
          <p:grpSp>
            <p:nvGrpSpPr>
              <p:cNvPr id="7" name="Group 6">
                <a:extLst>
                  <a:ext uri="{FF2B5EF4-FFF2-40B4-BE49-F238E27FC236}">
                    <a16:creationId xmlns:a16="http://schemas.microsoft.com/office/drawing/2014/main" id="{94BCFF60-2B1E-436E-B00B-CAE7AFF5A581}"/>
                  </a:ext>
                </a:extLst>
              </p:cNvPr>
              <p:cNvGrpSpPr/>
              <p:nvPr/>
            </p:nvGrpSpPr>
            <p:grpSpPr>
              <a:xfrm rot="16200000">
                <a:off x="6371679" y="1492903"/>
                <a:ext cx="3477822" cy="4976544"/>
                <a:chOff x="1157036" y="2142241"/>
                <a:chExt cx="6397186" cy="5809778"/>
              </a:xfrm>
            </p:grpSpPr>
            <p:sp>
              <p:nvSpPr>
                <p:cNvPr id="5" name="Hexagon 4">
                  <a:extLst>
                    <a:ext uri="{FF2B5EF4-FFF2-40B4-BE49-F238E27FC236}">
                      <a16:creationId xmlns:a16="http://schemas.microsoft.com/office/drawing/2014/main" id="{20226DDB-C970-444A-801D-A0ED987AE5AF}"/>
                    </a:ext>
                  </a:extLst>
                </p:cNvPr>
                <p:cNvSpPr/>
                <p:nvPr/>
              </p:nvSpPr>
              <p:spPr>
                <a:xfrm rot="16200000">
                  <a:off x="4349267" y="2171276"/>
                  <a:ext cx="2165985" cy="2133922"/>
                </a:xfrm>
                <a:prstGeom prst="hexagon">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 name="Hexagon 27">
                  <a:extLst>
                    <a:ext uri="{FF2B5EF4-FFF2-40B4-BE49-F238E27FC236}">
                      <a16:creationId xmlns:a16="http://schemas.microsoft.com/office/drawing/2014/main" id="{7625A84C-CE08-4D30-BBF7-05A61A5AC98A}"/>
                    </a:ext>
                  </a:extLst>
                </p:cNvPr>
                <p:cNvSpPr/>
                <p:nvPr/>
              </p:nvSpPr>
              <p:spPr>
                <a:xfrm rot="16200000">
                  <a:off x="3273285" y="3994216"/>
                  <a:ext cx="2165985" cy="2133922"/>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accent2"/>
                    </a:solidFill>
                  </a:endParaRPr>
                </a:p>
              </p:txBody>
            </p:sp>
            <p:sp>
              <p:nvSpPr>
                <p:cNvPr id="29" name="Hexagon 28">
                  <a:extLst>
                    <a:ext uri="{FF2B5EF4-FFF2-40B4-BE49-F238E27FC236}">
                      <a16:creationId xmlns:a16="http://schemas.microsoft.com/office/drawing/2014/main" id="{7367FDE6-1194-4A5C-A666-11371F9C24FA}"/>
                    </a:ext>
                  </a:extLst>
                </p:cNvPr>
                <p:cNvSpPr/>
                <p:nvPr/>
              </p:nvSpPr>
              <p:spPr>
                <a:xfrm rot="16200000">
                  <a:off x="2215344" y="2158273"/>
                  <a:ext cx="2165985" cy="2133922"/>
                </a:xfrm>
                <a:prstGeom prst="hexagon">
                  <a:avLst/>
                </a:prstGeom>
                <a:solidFill>
                  <a:srgbClr val="AE25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bg1"/>
                    </a:solidFill>
                  </a:endParaRPr>
                </a:p>
              </p:txBody>
            </p:sp>
            <p:sp>
              <p:nvSpPr>
                <p:cNvPr id="30" name="Hexagon 29">
                  <a:extLst>
                    <a:ext uri="{FF2B5EF4-FFF2-40B4-BE49-F238E27FC236}">
                      <a16:creationId xmlns:a16="http://schemas.microsoft.com/office/drawing/2014/main" id="{6A5F8068-3756-4045-BBE8-847A534A1A99}"/>
                    </a:ext>
                  </a:extLst>
                </p:cNvPr>
                <p:cNvSpPr/>
                <p:nvPr/>
              </p:nvSpPr>
              <p:spPr>
                <a:xfrm rot="16200000">
                  <a:off x="1125092" y="3987416"/>
                  <a:ext cx="2197809" cy="2133922"/>
                </a:xfrm>
                <a:prstGeom prst="hexagon">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 name="Hexagon 30">
                  <a:extLst>
                    <a:ext uri="{FF2B5EF4-FFF2-40B4-BE49-F238E27FC236}">
                      <a16:creationId xmlns:a16="http://schemas.microsoft.com/office/drawing/2014/main" id="{A66D3657-A177-4A8C-BA91-57FC757E65B4}"/>
                    </a:ext>
                  </a:extLst>
                </p:cNvPr>
                <p:cNvSpPr/>
                <p:nvPr/>
              </p:nvSpPr>
              <p:spPr>
                <a:xfrm rot="16200000">
                  <a:off x="5407611" y="3997557"/>
                  <a:ext cx="2159300" cy="2133922"/>
                </a:xfrm>
                <a:prstGeom prst="hex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6" name="Group 5">
                  <a:extLst>
                    <a:ext uri="{FF2B5EF4-FFF2-40B4-BE49-F238E27FC236}">
                      <a16:creationId xmlns:a16="http://schemas.microsoft.com/office/drawing/2014/main" id="{012227BA-D80A-4552-B255-A72B9F90FAFE}"/>
                    </a:ext>
                  </a:extLst>
                </p:cNvPr>
                <p:cNvGrpSpPr/>
                <p:nvPr/>
              </p:nvGrpSpPr>
              <p:grpSpPr>
                <a:xfrm>
                  <a:off x="2279186" y="5786034"/>
                  <a:ext cx="4263302" cy="2165985"/>
                  <a:chOff x="3498548" y="4304458"/>
                  <a:chExt cx="4263302" cy="2165985"/>
                </a:xfrm>
              </p:grpSpPr>
              <p:sp>
                <p:nvSpPr>
                  <p:cNvPr id="34" name="Hexagon 33">
                    <a:extLst>
                      <a:ext uri="{FF2B5EF4-FFF2-40B4-BE49-F238E27FC236}">
                        <a16:creationId xmlns:a16="http://schemas.microsoft.com/office/drawing/2014/main" id="{8D4E9CCE-2B8A-4D03-AA80-D9B2FD7D323C}"/>
                      </a:ext>
                    </a:extLst>
                  </p:cNvPr>
                  <p:cNvSpPr/>
                  <p:nvPr/>
                </p:nvSpPr>
                <p:spPr>
                  <a:xfrm rot="16200000">
                    <a:off x="3482517" y="4320490"/>
                    <a:ext cx="2165984" cy="213392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 name="Hexagon 34">
                    <a:extLst>
                      <a:ext uri="{FF2B5EF4-FFF2-40B4-BE49-F238E27FC236}">
                        <a16:creationId xmlns:a16="http://schemas.microsoft.com/office/drawing/2014/main" id="{035EA5ED-7B42-4DED-AB2D-DFF23A649478}"/>
                      </a:ext>
                    </a:extLst>
                  </p:cNvPr>
                  <p:cNvSpPr/>
                  <p:nvPr/>
                </p:nvSpPr>
                <p:spPr>
                  <a:xfrm rot="16200000">
                    <a:off x="5611896" y="4320490"/>
                    <a:ext cx="2165985" cy="2133922"/>
                  </a:xfrm>
                  <a:prstGeom prst="hexagon">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sp>
            <p:nvSpPr>
              <p:cNvPr id="11" name="Rectangle 10">
                <a:extLst>
                  <a:ext uri="{FF2B5EF4-FFF2-40B4-BE49-F238E27FC236}">
                    <a16:creationId xmlns:a16="http://schemas.microsoft.com/office/drawing/2014/main" id="{1F10E19E-45B6-40F3-8D37-BB2FC6BE7341}"/>
                  </a:ext>
                </a:extLst>
              </p:cNvPr>
              <p:cNvSpPr/>
              <p:nvPr/>
            </p:nvSpPr>
            <p:spPr>
              <a:xfrm>
                <a:off x="7323980" y="4645022"/>
                <a:ext cx="1580702" cy="990015"/>
              </a:xfrm>
              <a:prstGeom prst="rect">
                <a:avLst/>
              </a:prstGeom>
            </p:spPr>
            <p:txBody>
              <a:bodyPr wrap="square" anchor="ctr">
                <a:spAutoFit/>
              </a:bodyPr>
              <a:lstStyle/>
              <a:p>
                <a:pPr marL="91440" lvl="0" indent="-91440" algn="l" rtl="0">
                  <a:spcBef>
                    <a:spcPts val="400"/>
                  </a:spcBef>
                  <a:buClr>
                    <a:schemeClr val="accent1"/>
                  </a:buClr>
                  <a:buFont typeface="Arial" panose="020B0604020202020204" pitchFamily="34" charset="0"/>
                  <a:buChar char="•"/>
                  <a:defRPr/>
                </a:pPr>
                <a:r>
                  <a:rPr lang="pl" sz="1100" b="1" i="0" u="none" baseline="0" dirty="0">
                    <a:solidFill>
                      <a:schemeClr val="bg1"/>
                    </a:solidFill>
                  </a:rPr>
                  <a:t>Nadużywanie alkoholu lub narkotyków h/o</a:t>
                </a:r>
              </a:p>
              <a:p>
                <a:pPr marL="91440" indent="-91440" algn="l" rtl="0">
                  <a:spcBef>
                    <a:spcPts val="400"/>
                  </a:spcBef>
                  <a:buClr>
                    <a:schemeClr val="accent1"/>
                  </a:buClr>
                  <a:buFont typeface="Arial" panose="020B0604020202020204" pitchFamily="34" charset="0"/>
                  <a:buChar char="•"/>
                  <a:defRPr/>
                </a:pPr>
                <a:r>
                  <a:rPr lang="pl" sz="1100" b="1" i="0" u="none" baseline="0" dirty="0">
                    <a:solidFill>
                      <a:schemeClr val="bg1"/>
                    </a:solidFill>
                  </a:rPr>
                  <a:t>Aktualne palący lub byli palacze</a:t>
                </a:r>
              </a:p>
            </p:txBody>
          </p:sp>
          <p:sp>
            <p:nvSpPr>
              <p:cNvPr id="14" name="Rectangle 13">
                <a:extLst>
                  <a:ext uri="{FF2B5EF4-FFF2-40B4-BE49-F238E27FC236}">
                    <a16:creationId xmlns:a16="http://schemas.microsoft.com/office/drawing/2014/main" id="{91FFBD3C-9EB9-44CC-8486-30F328C357AB}"/>
                  </a:ext>
                </a:extLst>
              </p:cNvPr>
              <p:cNvSpPr/>
              <p:nvPr/>
            </p:nvSpPr>
            <p:spPr>
              <a:xfrm>
                <a:off x="5722691" y="4199709"/>
                <a:ext cx="1719794" cy="600164"/>
              </a:xfrm>
              <a:prstGeom prst="rect">
                <a:avLst/>
              </a:prstGeom>
            </p:spPr>
            <p:txBody>
              <a:bodyPr wrap="square">
                <a:spAutoFit/>
              </a:bodyPr>
              <a:lstStyle/>
              <a:p>
                <a:pPr lvl="0" algn="ctr" rtl="0">
                  <a:spcBef>
                    <a:spcPts val="400"/>
                  </a:spcBef>
                  <a:buClr>
                    <a:schemeClr val="accent1"/>
                  </a:buClr>
                  <a:defRPr/>
                </a:pPr>
                <a:r>
                  <a:rPr lang="pl" sz="1100" b="1" i="0" u="none" baseline="0" dirty="0">
                    <a:solidFill>
                      <a:schemeClr val="bg1"/>
                    </a:solidFill>
                  </a:rPr>
                  <a:t>Stosowanie leków immunosupresyjnych, w tym biologicznych</a:t>
                </a:r>
              </a:p>
            </p:txBody>
          </p:sp>
          <p:sp>
            <p:nvSpPr>
              <p:cNvPr id="18" name="Rectangle 17">
                <a:extLst>
                  <a:ext uri="{FF2B5EF4-FFF2-40B4-BE49-F238E27FC236}">
                    <a16:creationId xmlns:a16="http://schemas.microsoft.com/office/drawing/2014/main" id="{EAD52925-0B07-486B-8AFB-72341394F17A}"/>
                  </a:ext>
                </a:extLst>
              </p:cNvPr>
              <p:cNvSpPr/>
              <p:nvPr/>
            </p:nvSpPr>
            <p:spPr>
              <a:xfrm>
                <a:off x="5674068" y="3163280"/>
                <a:ext cx="1825869" cy="600164"/>
              </a:xfrm>
              <a:prstGeom prst="rect">
                <a:avLst/>
              </a:prstGeom>
            </p:spPr>
            <p:txBody>
              <a:bodyPr wrap="square">
                <a:spAutoFit/>
              </a:bodyPr>
              <a:lstStyle/>
              <a:p>
                <a:pPr lvl="0" algn="ctr" rtl="0">
                  <a:spcBef>
                    <a:spcPts val="400"/>
                  </a:spcBef>
                  <a:buClr>
                    <a:schemeClr val="accent1"/>
                  </a:buClr>
                  <a:defRPr/>
                </a:pPr>
                <a:r>
                  <a:rPr lang="pl" sz="1100" b="1" i="0" u="none" baseline="0">
                    <a:solidFill>
                      <a:schemeClr val="bg1"/>
                    </a:solidFill>
                  </a:rPr>
                  <a:t>Nowotwór złośliwy h/o lub występujący obecnie</a:t>
                </a:r>
              </a:p>
            </p:txBody>
          </p:sp>
          <p:sp>
            <p:nvSpPr>
              <p:cNvPr id="36" name="Rectangle 35">
                <a:extLst>
                  <a:ext uri="{FF2B5EF4-FFF2-40B4-BE49-F238E27FC236}">
                    <a16:creationId xmlns:a16="http://schemas.microsoft.com/office/drawing/2014/main" id="{56C8A62E-340C-4A4D-B463-7317734BA846}"/>
                  </a:ext>
                </a:extLst>
              </p:cNvPr>
              <p:cNvSpPr/>
              <p:nvPr/>
            </p:nvSpPr>
            <p:spPr>
              <a:xfrm>
                <a:off x="5870803" y="3088930"/>
                <a:ext cx="1328602" cy="276999"/>
              </a:xfrm>
              <a:prstGeom prst="rect">
                <a:avLst/>
              </a:prstGeom>
            </p:spPr>
            <p:txBody>
              <a:bodyPr wrap="square">
                <a:spAutoFit/>
              </a:bodyPr>
              <a:lstStyle/>
              <a:p>
                <a:pPr lvl="0" algn="ctr" rtl="0">
                  <a:spcBef>
                    <a:spcPts val="400"/>
                  </a:spcBef>
                  <a:buClr>
                    <a:schemeClr val="accent1"/>
                  </a:buClr>
                  <a:defRPr/>
                </a:pPr>
                <a:endParaRPr lang="pl" sz="1200" b="1" dirty="0">
                  <a:solidFill>
                    <a:schemeClr val="bg1"/>
                  </a:solidFill>
                </a:endParaRPr>
              </a:p>
            </p:txBody>
          </p:sp>
          <p:sp>
            <p:nvSpPr>
              <p:cNvPr id="37" name="Rectangle 36">
                <a:extLst>
                  <a:ext uri="{FF2B5EF4-FFF2-40B4-BE49-F238E27FC236}">
                    <a16:creationId xmlns:a16="http://schemas.microsoft.com/office/drawing/2014/main" id="{BF4E07CB-DED8-4600-8889-BDDEAC84341E}"/>
                  </a:ext>
                </a:extLst>
              </p:cNvPr>
              <p:cNvSpPr/>
              <p:nvPr/>
            </p:nvSpPr>
            <p:spPr>
              <a:xfrm>
                <a:off x="8838007" y="3088930"/>
                <a:ext cx="1670216" cy="600164"/>
              </a:xfrm>
              <a:prstGeom prst="rect">
                <a:avLst/>
              </a:prstGeom>
            </p:spPr>
            <p:txBody>
              <a:bodyPr wrap="square">
                <a:spAutoFit/>
              </a:bodyPr>
              <a:lstStyle/>
              <a:p>
                <a:pPr lvl="0" algn="ctr" rtl="0">
                  <a:spcBef>
                    <a:spcPts val="400"/>
                  </a:spcBef>
                  <a:buClr>
                    <a:schemeClr val="accent1"/>
                  </a:buClr>
                  <a:defRPr/>
                </a:pPr>
                <a:r>
                  <a:rPr lang="pl" sz="1100" b="1" i="0" u="none" baseline="0" dirty="0">
                    <a:solidFill>
                      <a:schemeClr val="bg1"/>
                    </a:solidFill>
                  </a:rPr>
                  <a:t>Potwierdzone upośledzenie odporności h/o</a:t>
                </a:r>
              </a:p>
            </p:txBody>
          </p:sp>
          <p:sp>
            <p:nvSpPr>
              <p:cNvPr id="38" name="Rectangle 37">
                <a:extLst>
                  <a:ext uri="{FF2B5EF4-FFF2-40B4-BE49-F238E27FC236}">
                    <a16:creationId xmlns:a16="http://schemas.microsoft.com/office/drawing/2014/main" id="{3A141476-00DC-4D34-9D76-0C528F48560C}"/>
                  </a:ext>
                </a:extLst>
              </p:cNvPr>
              <p:cNvSpPr/>
              <p:nvPr/>
            </p:nvSpPr>
            <p:spPr>
              <a:xfrm>
                <a:off x="7243398" y="2503876"/>
                <a:ext cx="1770966" cy="600164"/>
              </a:xfrm>
              <a:prstGeom prst="rect">
                <a:avLst/>
              </a:prstGeom>
            </p:spPr>
            <p:txBody>
              <a:bodyPr wrap="square">
                <a:spAutoFit/>
              </a:bodyPr>
              <a:lstStyle/>
              <a:p>
                <a:pPr lvl="0" algn="ctr" rtl="0">
                  <a:spcBef>
                    <a:spcPts val="600"/>
                  </a:spcBef>
                  <a:buClr>
                    <a:schemeClr val="accent1"/>
                  </a:buClr>
                  <a:defRPr/>
                </a:pPr>
                <a:r>
                  <a:rPr lang="pl" sz="1100" b="1" i="0" u="none" baseline="0">
                    <a:solidFill>
                      <a:schemeClr val="bg1"/>
                    </a:solidFill>
                  </a:rPr>
                  <a:t>Klinicznie istotna choroba płuc inna niż astma </a:t>
                </a:r>
              </a:p>
            </p:txBody>
          </p:sp>
          <p:sp>
            <p:nvSpPr>
              <p:cNvPr id="39" name="Rectangle 38">
                <a:extLst>
                  <a:ext uri="{FF2B5EF4-FFF2-40B4-BE49-F238E27FC236}">
                    <a16:creationId xmlns:a16="http://schemas.microsoft.com/office/drawing/2014/main" id="{792DC495-C6D0-4F94-9AE9-EDD03A697F8A}"/>
                  </a:ext>
                </a:extLst>
              </p:cNvPr>
              <p:cNvSpPr/>
              <p:nvPr/>
            </p:nvSpPr>
            <p:spPr>
              <a:xfrm>
                <a:off x="8695425" y="4175535"/>
                <a:ext cx="1968502"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rtl="0">
                  <a:spcBef>
                    <a:spcPts val="400"/>
                  </a:spcBef>
                  <a:buClr>
                    <a:schemeClr val="accent1"/>
                  </a:buClr>
                  <a:defRPr/>
                </a:pPr>
                <a:r>
                  <a:rPr lang="pl" sz="1100" b="1" i="0" u="none" baseline="0" dirty="0">
                    <a:solidFill>
                      <a:schemeClr val="bg1"/>
                    </a:solidFill>
                  </a:rPr>
                  <a:t>Niestabilne </a:t>
                </a:r>
                <a:br>
                  <a:rPr lang="pl" sz="1100" b="1" dirty="0">
                    <a:solidFill>
                      <a:schemeClr val="bg1"/>
                    </a:solidFill>
                  </a:rPr>
                </a:br>
                <a:r>
                  <a:rPr lang="pl" sz="1100" b="1" i="0" u="none" baseline="0" dirty="0">
                    <a:solidFill>
                      <a:schemeClr val="bg1"/>
                    </a:solidFill>
                  </a:rPr>
                  <a:t>choroby współistniejące: </a:t>
                </a:r>
                <a:br>
                  <a:rPr lang="pl" sz="1100" b="1" dirty="0">
                    <a:solidFill>
                      <a:schemeClr val="bg1"/>
                    </a:solidFill>
                  </a:rPr>
                </a:br>
                <a:r>
                  <a:rPr lang="pl" sz="1100" b="1" i="0" u="none" baseline="0" dirty="0">
                    <a:solidFill>
                      <a:schemeClr val="bg1"/>
                    </a:solidFill>
                  </a:rPr>
                  <a:t>np. CV, nerek, </a:t>
                </a:r>
                <a:br>
                  <a:rPr lang="pl" sz="1100" b="1" dirty="0">
                    <a:solidFill>
                      <a:schemeClr val="bg1"/>
                    </a:solidFill>
                  </a:rPr>
                </a:br>
                <a:r>
                  <a:rPr lang="pl" sz="1100" b="1" i="0" u="none" baseline="0" dirty="0">
                    <a:solidFill>
                      <a:schemeClr val="bg1"/>
                    </a:solidFill>
                  </a:rPr>
                  <a:t>wątroby</a:t>
                </a:r>
              </a:p>
            </p:txBody>
          </p:sp>
        </p:grpSp>
        <p:sp>
          <p:nvSpPr>
            <p:cNvPr id="46" name="Rectangle 45">
              <a:extLst>
                <a:ext uri="{FF2B5EF4-FFF2-40B4-BE49-F238E27FC236}">
                  <a16:creationId xmlns:a16="http://schemas.microsoft.com/office/drawing/2014/main" id="{D3FCD3C1-E617-49EF-9CF0-51E0F7B165B8}"/>
                </a:ext>
              </a:extLst>
            </p:cNvPr>
            <p:cNvSpPr/>
            <p:nvPr/>
          </p:nvSpPr>
          <p:spPr>
            <a:xfrm>
              <a:off x="8146450" y="3746299"/>
              <a:ext cx="1321406" cy="461665"/>
            </a:xfrm>
            <a:prstGeom prst="rect">
              <a:avLst/>
            </a:prstGeom>
          </p:spPr>
          <p:txBody>
            <a:bodyPr wrap="square">
              <a:spAutoFit/>
            </a:bodyPr>
            <a:lstStyle/>
            <a:p>
              <a:pPr lvl="0" algn="ctr" rtl="0">
                <a:spcBef>
                  <a:spcPts val="400"/>
                </a:spcBef>
                <a:buClr>
                  <a:schemeClr val="accent1"/>
                </a:buClr>
                <a:defRPr/>
              </a:pPr>
              <a:r>
                <a:rPr lang="pl" sz="1200" b="1" i="0" u="none" baseline="0">
                  <a:solidFill>
                    <a:schemeClr val="accent2"/>
                  </a:solidFill>
                </a:rPr>
                <a:t>Kryteria wykluczenia</a:t>
              </a:r>
            </a:p>
          </p:txBody>
        </p:sp>
      </p:grpSp>
      <p:sp>
        <p:nvSpPr>
          <p:cNvPr id="12" name="TextBox 11">
            <a:extLst>
              <a:ext uri="{FF2B5EF4-FFF2-40B4-BE49-F238E27FC236}">
                <a16:creationId xmlns:a16="http://schemas.microsoft.com/office/drawing/2014/main" id="{F22B8CE7-83C6-46F0-8C67-44BB1A2D1AC2}"/>
              </a:ext>
            </a:extLst>
          </p:cNvPr>
          <p:cNvSpPr txBox="1"/>
          <p:nvPr/>
        </p:nvSpPr>
        <p:spPr>
          <a:xfrm>
            <a:off x="1201003" y="5740073"/>
            <a:ext cx="3940067" cy="307777"/>
          </a:xfrm>
          <a:prstGeom prst="rect">
            <a:avLst/>
          </a:prstGeom>
          <a:noFill/>
        </p:spPr>
        <p:txBody>
          <a:bodyPr wrap="square" rtlCol="0">
            <a:spAutoFit/>
          </a:bodyPr>
          <a:lstStyle/>
          <a:p>
            <a:pPr algn="ctr" rtl="0"/>
            <a:r>
              <a:rPr lang="pl" sz="1400" b="1" i="0" u="none" baseline="0"/>
              <a:t>Cechy wykluczające</a:t>
            </a:r>
          </a:p>
        </p:txBody>
      </p:sp>
      <p:grpSp>
        <p:nvGrpSpPr>
          <p:cNvPr id="47" name="Group 46">
            <a:extLst>
              <a:ext uri="{FF2B5EF4-FFF2-40B4-BE49-F238E27FC236}">
                <a16:creationId xmlns:a16="http://schemas.microsoft.com/office/drawing/2014/main" id="{D2B8225C-7786-45E7-ADAC-713E0BEBE1C1}"/>
              </a:ext>
            </a:extLst>
          </p:cNvPr>
          <p:cNvGrpSpPr/>
          <p:nvPr/>
        </p:nvGrpSpPr>
        <p:grpSpPr>
          <a:xfrm>
            <a:off x="10808238" y="-761"/>
            <a:ext cx="1389888" cy="1534844"/>
            <a:chOff x="10808238" y="-761"/>
            <a:chExt cx="1389888" cy="1534844"/>
          </a:xfrm>
        </p:grpSpPr>
        <p:sp>
          <p:nvSpPr>
            <p:cNvPr id="48" name="TextBox 47">
              <a:extLst>
                <a:ext uri="{FF2B5EF4-FFF2-40B4-BE49-F238E27FC236}">
                  <a16:creationId xmlns:a16="http://schemas.microsoft.com/office/drawing/2014/main" id="{09AE99E1-DDE4-4AC6-8004-D829F9E0E074}"/>
                </a:ext>
              </a:extLst>
            </p:cNvPr>
            <p:cNvSpPr txBox="1"/>
            <p:nvPr/>
          </p:nvSpPr>
          <p:spPr>
            <a:xfrm rot="10800000">
              <a:off x="10808238" y="-761"/>
              <a:ext cx="1389888" cy="1124712"/>
            </a:xfrm>
            <a:prstGeom prst="rect">
              <a:avLst/>
            </a:prstGeom>
            <a:solidFill>
              <a:srgbClr val="921657"/>
            </a:solidFill>
          </p:spPr>
          <p:txBody>
            <a:bodyPr wrap="square" rtlCol="0">
              <a:spAutoFit/>
            </a:bodyPr>
            <a:lstStyle/>
            <a:p>
              <a:endParaRPr lang="pl" dirty="0"/>
            </a:p>
          </p:txBody>
        </p:sp>
        <p:sp>
          <p:nvSpPr>
            <p:cNvPr id="49" name="TextBox 48">
              <a:extLst>
                <a:ext uri="{FF2B5EF4-FFF2-40B4-BE49-F238E27FC236}">
                  <a16:creationId xmlns:a16="http://schemas.microsoft.com/office/drawing/2014/main" id="{B3817A7D-F223-4E4B-B62C-6B0C525D9DBE}"/>
                </a:ext>
              </a:extLst>
            </p:cNvPr>
            <p:cNvSpPr txBox="1"/>
            <p:nvPr/>
          </p:nvSpPr>
          <p:spPr>
            <a:xfrm>
              <a:off x="10808238" y="1103196"/>
              <a:ext cx="1389888" cy="430887"/>
            </a:xfrm>
            <a:prstGeom prst="rect">
              <a:avLst/>
            </a:prstGeom>
            <a:solidFill>
              <a:schemeClr val="bg1">
                <a:lumMod val="95000"/>
              </a:schemeClr>
            </a:solidFill>
          </p:spPr>
          <p:txBody>
            <a:bodyPr wrap="square" rtlCol="0">
              <a:spAutoFit/>
            </a:bodyPr>
            <a:lstStyle/>
            <a:p>
              <a:pPr algn="ctr" rtl="0"/>
              <a:r>
                <a:rPr lang="pl" sz="1100" b="1" i="0" u="none" baseline="0" dirty="0">
                  <a:solidFill>
                    <a:schemeClr val="accent1"/>
                  </a:solidFill>
                </a:rPr>
                <a:t>Kryteria włączenia do RCT</a:t>
              </a:r>
            </a:p>
          </p:txBody>
        </p:sp>
      </p:grpSp>
      <p:pic>
        <p:nvPicPr>
          <p:cNvPr id="50" name="Picture 49" descr="home_icon.png">
            <a:hlinkClick r:id="rId4" action="ppaction://hlinksldjump"/>
            <a:extLst>
              <a:ext uri="{FF2B5EF4-FFF2-40B4-BE49-F238E27FC236}">
                <a16:creationId xmlns:a16="http://schemas.microsoft.com/office/drawing/2014/main" id="{570CA9F7-FDB6-4D88-A066-8F764F273EA2}"/>
              </a:ext>
            </a:extLst>
          </p:cNvPr>
          <p:cNvPicPr>
            <a:picLocks noChangeAspect="1"/>
          </p:cNvPicPr>
          <p:nvPr/>
        </p:nvPicPr>
        <p:blipFill>
          <a:blip r:embed="rId5"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1252751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TextBox 437">
            <a:extLst>
              <a:ext uri="{FF2B5EF4-FFF2-40B4-BE49-F238E27FC236}">
                <a16:creationId xmlns:a16="http://schemas.microsoft.com/office/drawing/2014/main" id="{599E57D9-D343-4A64-97F3-C29E06F166A5}"/>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504" name="Straight Connector 503">
            <a:extLst>
              <a:ext uri="{FF2B5EF4-FFF2-40B4-BE49-F238E27FC236}">
                <a16:creationId xmlns:a16="http://schemas.microsoft.com/office/drawing/2014/main" id="{A5072CB5-2E95-4432-9DB9-3F8EFBF98F9C}"/>
              </a:ext>
            </a:extLst>
          </p:cNvPr>
          <p:cNvCxnSpPr/>
          <p:nvPr/>
        </p:nvCxnSpPr>
        <p:spPr>
          <a:xfrm>
            <a:off x="5438367" y="5030715"/>
            <a:ext cx="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4E1AD0F2-0F14-43F1-9358-06BA1ED0A3CF}"/>
              </a:ext>
            </a:extLst>
          </p:cNvPr>
          <p:cNvCxnSpPr/>
          <p:nvPr/>
        </p:nvCxnSpPr>
        <p:spPr>
          <a:xfrm>
            <a:off x="6271189" y="4990959"/>
            <a:ext cx="0" cy="457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ACB830DD-5BB6-48B3-82AF-CE49E8892D9C}"/>
              </a:ext>
            </a:extLst>
          </p:cNvPr>
          <p:cNvCxnSpPr/>
          <p:nvPr/>
        </p:nvCxnSpPr>
        <p:spPr>
          <a:xfrm>
            <a:off x="7104946" y="4900581"/>
            <a:ext cx="0" cy="5760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B70A8C07-F7FD-4221-9806-91C13158EE7F}"/>
              </a:ext>
            </a:extLst>
          </p:cNvPr>
          <p:cNvGrpSpPr/>
          <p:nvPr/>
        </p:nvGrpSpPr>
        <p:grpSpPr>
          <a:xfrm>
            <a:off x="8078451" y="2164638"/>
            <a:ext cx="3647332" cy="1886526"/>
            <a:chOff x="7548870" y="2133536"/>
            <a:chExt cx="3647332" cy="1886526"/>
          </a:xfrm>
        </p:grpSpPr>
        <p:cxnSp>
          <p:nvCxnSpPr>
            <p:cNvPr id="75" name="Straight Connector 74">
              <a:extLst>
                <a:ext uri="{FF2B5EF4-FFF2-40B4-BE49-F238E27FC236}">
                  <a16:creationId xmlns:a16="http://schemas.microsoft.com/office/drawing/2014/main" id="{C260B12E-5FAC-4B84-A60F-D0FA84E29BFF}"/>
                </a:ext>
              </a:extLst>
            </p:cNvPr>
            <p:cNvCxnSpPr/>
            <p:nvPr/>
          </p:nvCxnSpPr>
          <p:spPr>
            <a:xfrm>
              <a:off x="8759225" y="3094185"/>
              <a:ext cx="0" cy="3657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7C1A888-65A4-46E3-9D3C-0C26D1FBD8AD}"/>
                </a:ext>
              </a:extLst>
            </p:cNvPr>
            <p:cNvCxnSpPr/>
            <p:nvPr/>
          </p:nvCxnSpPr>
          <p:spPr>
            <a:xfrm>
              <a:off x="9712259" y="3185869"/>
              <a:ext cx="0" cy="2743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4214469-3854-4692-9CE8-AB39F20D5B9D}"/>
                </a:ext>
              </a:extLst>
            </p:cNvPr>
            <p:cNvCxnSpPr/>
            <p:nvPr/>
          </p:nvCxnSpPr>
          <p:spPr>
            <a:xfrm>
              <a:off x="10671920" y="3292351"/>
              <a:ext cx="0" cy="1828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CF9C2D1D-0487-4B37-90F3-1137D16FA504}"/>
                </a:ext>
              </a:extLst>
            </p:cNvPr>
            <p:cNvGrpSpPr/>
            <p:nvPr/>
          </p:nvGrpSpPr>
          <p:grpSpPr>
            <a:xfrm>
              <a:off x="7548870" y="2133536"/>
              <a:ext cx="3647332" cy="1886526"/>
              <a:chOff x="7548870" y="2133536"/>
              <a:chExt cx="3647332" cy="1886526"/>
            </a:xfrm>
          </p:grpSpPr>
          <p:grpSp>
            <p:nvGrpSpPr>
              <p:cNvPr id="88" name="Group 87">
                <a:extLst>
                  <a:ext uri="{FF2B5EF4-FFF2-40B4-BE49-F238E27FC236}">
                    <a16:creationId xmlns:a16="http://schemas.microsoft.com/office/drawing/2014/main" id="{4020781A-1DAB-4719-9F35-AEF32839FDCF}"/>
                  </a:ext>
                </a:extLst>
              </p:cNvPr>
              <p:cNvGrpSpPr/>
              <p:nvPr/>
            </p:nvGrpSpPr>
            <p:grpSpPr>
              <a:xfrm>
                <a:off x="9529379" y="3321756"/>
                <a:ext cx="369857" cy="118872"/>
                <a:chOff x="8980069" y="3267075"/>
                <a:chExt cx="369857" cy="128016"/>
              </a:xfrm>
            </p:grpSpPr>
            <p:sp>
              <p:nvSpPr>
                <p:cNvPr id="90" name="Rectangle 89">
                  <a:extLst>
                    <a:ext uri="{FF2B5EF4-FFF2-40B4-BE49-F238E27FC236}">
                      <a16:creationId xmlns:a16="http://schemas.microsoft.com/office/drawing/2014/main" id="{14257483-2F27-45C6-9FC7-C05BB163B62A}"/>
                    </a:ext>
                  </a:extLst>
                </p:cNvPr>
                <p:cNvSpPr/>
                <p:nvPr/>
              </p:nvSpPr>
              <p:spPr>
                <a:xfrm>
                  <a:off x="8980069" y="3267075"/>
                  <a:ext cx="365760" cy="128016"/>
                </a:xfrm>
                <a:prstGeom prst="rect">
                  <a:avLst/>
                </a:prstGeom>
                <a:solidFill>
                  <a:schemeClr val="accent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91" name="Straight Connector 90">
                  <a:extLst>
                    <a:ext uri="{FF2B5EF4-FFF2-40B4-BE49-F238E27FC236}">
                      <a16:creationId xmlns:a16="http://schemas.microsoft.com/office/drawing/2014/main" id="{468D4698-91CE-4BF8-B050-050533E2CE33}"/>
                    </a:ext>
                  </a:extLst>
                </p:cNvPr>
                <p:cNvCxnSpPr/>
                <p:nvPr/>
              </p:nvCxnSpPr>
              <p:spPr>
                <a:xfrm>
                  <a:off x="8984166" y="3347249"/>
                  <a:ext cx="365760"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B4578189-9755-424D-B1EF-A13DA21FA770}"/>
                  </a:ext>
                </a:extLst>
              </p:cNvPr>
              <p:cNvGrpSpPr/>
              <p:nvPr/>
            </p:nvGrpSpPr>
            <p:grpSpPr>
              <a:xfrm>
                <a:off x="7548870" y="2133536"/>
                <a:ext cx="3647332" cy="1886526"/>
                <a:chOff x="7548870" y="2133536"/>
                <a:chExt cx="3647332" cy="1886526"/>
              </a:xfrm>
            </p:grpSpPr>
            <p:sp>
              <p:nvSpPr>
                <p:cNvPr id="76" name="TextBox 75">
                  <a:extLst>
                    <a:ext uri="{FF2B5EF4-FFF2-40B4-BE49-F238E27FC236}">
                      <a16:creationId xmlns:a16="http://schemas.microsoft.com/office/drawing/2014/main" id="{7B2E4FA2-F568-497A-9EC1-601ABC433B04}"/>
                    </a:ext>
                  </a:extLst>
                </p:cNvPr>
                <p:cNvSpPr txBox="1"/>
                <p:nvPr/>
              </p:nvSpPr>
              <p:spPr>
                <a:xfrm>
                  <a:off x="9709052" y="2331336"/>
                  <a:ext cx="986786" cy="261610"/>
                </a:xfrm>
                <a:prstGeom prst="rect">
                  <a:avLst/>
                </a:prstGeom>
                <a:noFill/>
              </p:spPr>
              <p:txBody>
                <a:bodyPr wrap="square" rtlCol="0">
                  <a:spAutoFit/>
                </a:bodyPr>
                <a:lstStyle/>
                <a:p>
                  <a:pPr algn="ctr" rtl="0"/>
                  <a:r>
                    <a:rPr lang="pl" sz="1100" b="0" i="0" u="none" baseline="0">
                      <a:solidFill>
                        <a:srgbClr val="AE2573"/>
                      </a:solidFill>
                    </a:rPr>
                    <a:t>p&lt;0,001</a:t>
                  </a:r>
                </a:p>
              </p:txBody>
            </p:sp>
            <p:sp>
              <p:nvSpPr>
                <p:cNvPr id="114" name="TextBox 113">
                  <a:extLst>
                    <a:ext uri="{FF2B5EF4-FFF2-40B4-BE49-F238E27FC236}">
                      <a16:creationId xmlns:a16="http://schemas.microsoft.com/office/drawing/2014/main" id="{B533FF14-D171-46C5-886E-87C25E1FC7CB}"/>
                    </a:ext>
                  </a:extLst>
                </p:cNvPr>
                <p:cNvSpPr txBox="1"/>
                <p:nvPr/>
              </p:nvSpPr>
              <p:spPr>
                <a:xfrm>
                  <a:off x="8778819" y="2506565"/>
                  <a:ext cx="1877798" cy="261610"/>
                </a:xfrm>
                <a:prstGeom prst="rect">
                  <a:avLst/>
                </a:prstGeom>
                <a:noFill/>
              </p:spPr>
              <p:txBody>
                <a:bodyPr wrap="square" rtlCol="0">
                  <a:spAutoFit/>
                </a:bodyPr>
                <a:lstStyle/>
                <a:p>
                  <a:pPr algn="ctr" rtl="0"/>
                  <a:r>
                    <a:rPr lang="pl" sz="1100" b="0" i="0" u="none" baseline="0">
                      <a:solidFill>
                        <a:srgbClr val="AE2573"/>
                      </a:solidFill>
                    </a:rPr>
                    <a:t>p&lt;0,001</a:t>
                  </a:r>
                </a:p>
              </p:txBody>
            </p:sp>
            <p:sp>
              <p:nvSpPr>
                <p:cNvPr id="116" name="TextBox 115">
                  <a:extLst>
                    <a:ext uri="{FF2B5EF4-FFF2-40B4-BE49-F238E27FC236}">
                      <a16:creationId xmlns:a16="http://schemas.microsoft.com/office/drawing/2014/main" id="{D641A5E7-66E1-418B-BC81-0731E4F5EEAC}"/>
                    </a:ext>
                  </a:extLst>
                </p:cNvPr>
                <p:cNvSpPr txBox="1"/>
                <p:nvPr/>
              </p:nvSpPr>
              <p:spPr>
                <a:xfrm>
                  <a:off x="8779722" y="2641604"/>
                  <a:ext cx="949737" cy="261610"/>
                </a:xfrm>
                <a:prstGeom prst="rect">
                  <a:avLst/>
                </a:prstGeom>
                <a:noFill/>
              </p:spPr>
              <p:txBody>
                <a:bodyPr wrap="square" rtlCol="0">
                  <a:spAutoFit/>
                </a:bodyPr>
                <a:lstStyle/>
                <a:p>
                  <a:pPr algn="ctr" rtl="0"/>
                  <a:r>
                    <a:rPr lang="pl" sz="1100" b="0" i="0" u="none" baseline="0">
                      <a:solidFill>
                        <a:srgbClr val="AE2573"/>
                      </a:solidFill>
                    </a:rPr>
                    <a:t>p=0,0031</a:t>
                  </a:r>
                </a:p>
              </p:txBody>
            </p:sp>
            <p:grpSp>
              <p:nvGrpSpPr>
                <p:cNvPr id="148" name="Group 147">
                  <a:extLst>
                    <a:ext uri="{FF2B5EF4-FFF2-40B4-BE49-F238E27FC236}">
                      <a16:creationId xmlns:a16="http://schemas.microsoft.com/office/drawing/2014/main" id="{902BA6E3-2FD6-4C11-9572-0D562E659B55}"/>
                    </a:ext>
                  </a:extLst>
                </p:cNvPr>
                <p:cNvGrpSpPr/>
                <p:nvPr/>
              </p:nvGrpSpPr>
              <p:grpSpPr>
                <a:xfrm>
                  <a:off x="7548870" y="2133536"/>
                  <a:ext cx="3647332" cy="1886526"/>
                  <a:chOff x="7548870" y="2133536"/>
                  <a:chExt cx="3647332" cy="1886526"/>
                </a:xfrm>
              </p:grpSpPr>
              <p:grpSp>
                <p:nvGrpSpPr>
                  <p:cNvPr id="72" name="Group 71">
                    <a:extLst>
                      <a:ext uri="{FF2B5EF4-FFF2-40B4-BE49-F238E27FC236}">
                        <a16:creationId xmlns:a16="http://schemas.microsoft.com/office/drawing/2014/main" id="{B8D0FF7D-0578-48E6-8CF7-12669748C8DD}"/>
                      </a:ext>
                    </a:extLst>
                  </p:cNvPr>
                  <p:cNvGrpSpPr/>
                  <p:nvPr/>
                </p:nvGrpSpPr>
                <p:grpSpPr>
                  <a:xfrm>
                    <a:off x="8575882" y="3267075"/>
                    <a:ext cx="368013" cy="128016"/>
                    <a:chOff x="8977816" y="3267075"/>
                    <a:chExt cx="368013" cy="128016"/>
                  </a:xfrm>
                </p:grpSpPr>
                <p:sp>
                  <p:nvSpPr>
                    <p:cNvPr id="69" name="Rectangle 68">
                      <a:extLst>
                        <a:ext uri="{FF2B5EF4-FFF2-40B4-BE49-F238E27FC236}">
                          <a16:creationId xmlns:a16="http://schemas.microsoft.com/office/drawing/2014/main" id="{27F2795A-81E8-4463-A4EC-A8BF090147E0}"/>
                        </a:ext>
                      </a:extLst>
                    </p:cNvPr>
                    <p:cNvSpPr/>
                    <p:nvPr/>
                  </p:nvSpPr>
                  <p:spPr>
                    <a:xfrm>
                      <a:off x="8980069" y="3267075"/>
                      <a:ext cx="365760" cy="128016"/>
                    </a:xfrm>
                    <a:prstGeom prst="rect">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71" name="Straight Connector 70">
                      <a:extLst>
                        <a:ext uri="{FF2B5EF4-FFF2-40B4-BE49-F238E27FC236}">
                          <a16:creationId xmlns:a16="http://schemas.microsoft.com/office/drawing/2014/main" id="{328989D8-A8A5-42FE-BB0B-A1F68BAB2849}"/>
                        </a:ext>
                      </a:extLst>
                    </p:cNvPr>
                    <p:cNvCxnSpPr/>
                    <p:nvPr/>
                  </p:nvCxnSpPr>
                  <p:spPr>
                    <a:xfrm>
                      <a:off x="8977816" y="3325607"/>
                      <a:ext cx="365760"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3BD9C93B-B98D-4F4A-9DAB-F7A0D87C6A88}"/>
                      </a:ext>
                    </a:extLst>
                  </p:cNvPr>
                  <p:cNvGrpSpPr/>
                  <p:nvPr/>
                </p:nvGrpSpPr>
                <p:grpSpPr>
                  <a:xfrm>
                    <a:off x="7548870" y="2133536"/>
                    <a:ext cx="3647332" cy="1886526"/>
                    <a:chOff x="7548870" y="2133536"/>
                    <a:chExt cx="3647332" cy="1886526"/>
                  </a:xfrm>
                </p:grpSpPr>
                <p:sp>
                  <p:nvSpPr>
                    <p:cNvPr id="144" name="TextBox 143">
                      <a:extLst>
                        <a:ext uri="{FF2B5EF4-FFF2-40B4-BE49-F238E27FC236}">
                          <a16:creationId xmlns:a16="http://schemas.microsoft.com/office/drawing/2014/main" id="{193BB21E-C89D-4CE6-91F5-0CEF8E0839C7}"/>
                        </a:ext>
                      </a:extLst>
                    </p:cNvPr>
                    <p:cNvSpPr txBox="1"/>
                    <p:nvPr/>
                  </p:nvSpPr>
                  <p:spPr>
                    <a:xfrm>
                      <a:off x="7981063" y="2133536"/>
                      <a:ext cx="2995465" cy="276999"/>
                    </a:xfrm>
                    <a:prstGeom prst="rect">
                      <a:avLst/>
                    </a:prstGeom>
                    <a:noFill/>
                  </p:spPr>
                  <p:txBody>
                    <a:bodyPr wrap="square" rtlCol="0">
                      <a:spAutoFit/>
                    </a:bodyPr>
                    <a:lstStyle/>
                    <a:p>
                      <a:pPr algn="ctr" rtl="0"/>
                      <a:r>
                        <a:rPr lang="pl" sz="1200" b="1" i="0" u="none" baseline="0"/>
                        <a:t>Zmiana dawki OCS</a:t>
                      </a:r>
                      <a:endParaRPr lang="pl" sz="1200" dirty="0"/>
                    </a:p>
                  </p:txBody>
                </p:sp>
                <p:grpSp>
                  <p:nvGrpSpPr>
                    <p:cNvPr id="146" name="Group 145">
                      <a:extLst>
                        <a:ext uri="{FF2B5EF4-FFF2-40B4-BE49-F238E27FC236}">
                          <a16:creationId xmlns:a16="http://schemas.microsoft.com/office/drawing/2014/main" id="{0D120917-8E43-485A-8C11-59F5A4F98E12}"/>
                        </a:ext>
                      </a:extLst>
                    </p:cNvPr>
                    <p:cNvGrpSpPr/>
                    <p:nvPr/>
                  </p:nvGrpSpPr>
                  <p:grpSpPr>
                    <a:xfrm>
                      <a:off x="7548870" y="2278074"/>
                      <a:ext cx="3647332" cy="1741988"/>
                      <a:chOff x="7548870" y="2278074"/>
                      <a:chExt cx="3647332" cy="1741988"/>
                    </a:xfrm>
                  </p:grpSpPr>
                  <p:grpSp>
                    <p:nvGrpSpPr>
                      <p:cNvPr id="138" name="Group 137">
                        <a:extLst>
                          <a:ext uri="{FF2B5EF4-FFF2-40B4-BE49-F238E27FC236}">
                            <a16:creationId xmlns:a16="http://schemas.microsoft.com/office/drawing/2014/main" id="{85AE0354-D836-4AE4-95EB-9A09399CF1B1}"/>
                          </a:ext>
                        </a:extLst>
                      </p:cNvPr>
                      <p:cNvGrpSpPr/>
                      <p:nvPr/>
                    </p:nvGrpSpPr>
                    <p:grpSpPr>
                      <a:xfrm>
                        <a:off x="7877176" y="2278074"/>
                        <a:ext cx="3319026" cy="1741988"/>
                        <a:chOff x="7877176" y="2278074"/>
                        <a:chExt cx="3319026" cy="1741988"/>
                      </a:xfrm>
                    </p:grpSpPr>
                    <p:grpSp>
                      <p:nvGrpSpPr>
                        <p:cNvPr id="127" name="Group 126">
                          <a:extLst>
                            <a:ext uri="{FF2B5EF4-FFF2-40B4-BE49-F238E27FC236}">
                              <a16:creationId xmlns:a16="http://schemas.microsoft.com/office/drawing/2014/main" id="{82FCF637-26CA-4BE1-A3EB-250BB0A90885}"/>
                            </a:ext>
                          </a:extLst>
                        </p:cNvPr>
                        <p:cNvGrpSpPr/>
                        <p:nvPr/>
                      </p:nvGrpSpPr>
                      <p:grpSpPr>
                        <a:xfrm>
                          <a:off x="7877176" y="2278074"/>
                          <a:ext cx="3319026" cy="1741988"/>
                          <a:chOff x="7877176" y="2278074"/>
                          <a:chExt cx="3319026" cy="1741988"/>
                        </a:xfrm>
                      </p:grpSpPr>
                      <p:graphicFrame>
                        <p:nvGraphicFramePr>
                          <p:cNvPr id="81" name="Chart 80">
                            <a:extLst>
                              <a:ext uri="{FF2B5EF4-FFF2-40B4-BE49-F238E27FC236}">
                                <a16:creationId xmlns:a16="http://schemas.microsoft.com/office/drawing/2014/main" id="{181588B7-8ABD-4D9F-BDDE-82BF535618C2}"/>
                              </a:ext>
                            </a:extLst>
                          </p:cNvPr>
                          <p:cNvGraphicFramePr/>
                          <p:nvPr>
                            <p:extLst>
                              <p:ext uri="{D42A27DB-BD31-4B8C-83A1-F6EECF244321}">
                                <p14:modId xmlns:p14="http://schemas.microsoft.com/office/powerpoint/2010/main" val="1127522736"/>
                              </p:ext>
                            </p:extLst>
                          </p:nvPr>
                        </p:nvGraphicFramePr>
                        <p:xfrm>
                          <a:off x="7877176" y="2278074"/>
                          <a:ext cx="3319026" cy="1741988"/>
                        </p:xfrm>
                        <a:graphic>
                          <a:graphicData uri="http://schemas.openxmlformats.org/drawingml/2006/chart">
                            <c:chart xmlns:c="http://schemas.openxmlformats.org/drawingml/2006/chart" xmlns:r="http://schemas.openxmlformats.org/officeDocument/2006/relationships" r:id="rId3"/>
                          </a:graphicData>
                        </a:graphic>
                      </p:graphicFrame>
                      <p:sp>
                        <p:nvSpPr>
                          <p:cNvPr id="93" name="Rectangle 92">
                            <a:extLst>
                              <a:ext uri="{FF2B5EF4-FFF2-40B4-BE49-F238E27FC236}">
                                <a16:creationId xmlns:a16="http://schemas.microsoft.com/office/drawing/2014/main" id="{F60925EA-1DB6-4D5F-BA61-CD18F1238670}"/>
                              </a:ext>
                            </a:extLst>
                          </p:cNvPr>
                          <p:cNvSpPr/>
                          <p:nvPr/>
                        </p:nvSpPr>
                        <p:spPr>
                          <a:xfrm>
                            <a:off x="10478992" y="3402079"/>
                            <a:ext cx="365760" cy="73152"/>
                          </a:xfrm>
                          <a:prstGeom prst="rect">
                            <a:avLst/>
                          </a:prstGeom>
                          <a:solidFill>
                            <a:schemeClr val="accent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6" name="Oval 95">
                            <a:extLst>
                              <a:ext uri="{FF2B5EF4-FFF2-40B4-BE49-F238E27FC236}">
                                <a16:creationId xmlns:a16="http://schemas.microsoft.com/office/drawing/2014/main" id="{9AE0E499-19FA-4A65-A9AA-355A97F5D14A}"/>
                              </a:ext>
                            </a:extLst>
                          </p:cNvPr>
                          <p:cNvSpPr/>
                          <p:nvPr/>
                        </p:nvSpPr>
                        <p:spPr>
                          <a:xfrm>
                            <a:off x="10682121" y="284711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7" name="Oval 96">
                            <a:extLst>
                              <a:ext uri="{FF2B5EF4-FFF2-40B4-BE49-F238E27FC236}">
                                <a16:creationId xmlns:a16="http://schemas.microsoft.com/office/drawing/2014/main" id="{EDFF891F-51AE-4936-8F0E-C75EE9E6981F}"/>
                              </a:ext>
                            </a:extLst>
                          </p:cNvPr>
                          <p:cNvSpPr/>
                          <p:nvPr/>
                        </p:nvSpPr>
                        <p:spPr>
                          <a:xfrm>
                            <a:off x="10634440" y="314921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8" name="Oval 97">
                            <a:extLst>
                              <a:ext uri="{FF2B5EF4-FFF2-40B4-BE49-F238E27FC236}">
                                <a16:creationId xmlns:a16="http://schemas.microsoft.com/office/drawing/2014/main" id="{DEF78032-4511-4464-B51A-813A3CA0C98F}"/>
                              </a:ext>
                            </a:extLst>
                          </p:cNvPr>
                          <p:cNvSpPr/>
                          <p:nvPr/>
                        </p:nvSpPr>
                        <p:spPr>
                          <a:xfrm>
                            <a:off x="10564085" y="326523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0" name="Oval 99">
                            <a:extLst>
                              <a:ext uri="{FF2B5EF4-FFF2-40B4-BE49-F238E27FC236}">
                                <a16:creationId xmlns:a16="http://schemas.microsoft.com/office/drawing/2014/main" id="{ED89DECC-BEDC-4C59-9EF4-0EB83BEACBE1}"/>
                              </a:ext>
                            </a:extLst>
                          </p:cNvPr>
                          <p:cNvSpPr/>
                          <p:nvPr/>
                        </p:nvSpPr>
                        <p:spPr>
                          <a:xfrm>
                            <a:off x="10740193" y="3279426"/>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102" name="Oval 101">
                          <a:extLst>
                            <a:ext uri="{FF2B5EF4-FFF2-40B4-BE49-F238E27FC236}">
                              <a16:creationId xmlns:a16="http://schemas.microsoft.com/office/drawing/2014/main" id="{317A1187-FAFA-43E0-B860-FE79CDB2D0E2}"/>
                            </a:ext>
                          </a:extLst>
                        </p:cNvPr>
                        <p:cNvSpPr/>
                        <p:nvPr/>
                      </p:nvSpPr>
                      <p:spPr>
                        <a:xfrm>
                          <a:off x="9562702" y="330938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145" name="TextBox 144">
                        <a:extLst>
                          <a:ext uri="{FF2B5EF4-FFF2-40B4-BE49-F238E27FC236}">
                            <a16:creationId xmlns:a16="http://schemas.microsoft.com/office/drawing/2014/main" id="{509A00FC-7ED7-4AF6-8AE5-583A2A1F6874}"/>
                          </a:ext>
                        </a:extLst>
                      </p:cNvPr>
                      <p:cNvSpPr txBox="1"/>
                      <p:nvPr/>
                    </p:nvSpPr>
                    <p:spPr>
                      <a:xfrm>
                        <a:off x="7548870" y="2311823"/>
                        <a:ext cx="369332" cy="1417681"/>
                      </a:xfrm>
                      <a:prstGeom prst="rect">
                        <a:avLst/>
                      </a:prstGeom>
                      <a:noFill/>
                    </p:spPr>
                    <p:txBody>
                      <a:bodyPr vert="vert270" wrap="square" rtlCol="0">
                        <a:spAutoFit/>
                      </a:bodyPr>
                      <a:lstStyle/>
                      <a:p>
                        <a:pPr algn="ctr" rtl="0"/>
                        <a:r>
                          <a:rPr lang="pl" sz="1200" b="1" i="0" u="none" baseline="0" dirty="0"/>
                          <a:t>Dawka, mg/dobę </a:t>
                        </a:r>
                      </a:p>
                    </p:txBody>
                  </p:sp>
                </p:grpSp>
              </p:grpSp>
            </p:grpSp>
          </p:grpSp>
        </p:grpSp>
      </p:grpSp>
      <p:pic>
        <p:nvPicPr>
          <p:cNvPr id="6146" name="Picture 2">
            <a:extLst>
              <a:ext uri="{FF2B5EF4-FFF2-40B4-BE49-F238E27FC236}">
                <a16:creationId xmlns:a16="http://schemas.microsoft.com/office/drawing/2014/main" id="{D918CC73-36EC-45AA-A440-1AB2E127A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2" y="-17277"/>
            <a:ext cx="1683127" cy="714893"/>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descr="A picture containing lamp, knife, light&#10;&#10;Description automatically generated">
            <a:extLst>
              <a:ext uri="{FF2B5EF4-FFF2-40B4-BE49-F238E27FC236}">
                <a16:creationId xmlns:a16="http://schemas.microsoft.com/office/drawing/2014/main" id="{9854AF0E-EF98-4396-A37C-AA4AC8539F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7" name="Slide Number Placeholder 6">
            <a:extLst>
              <a:ext uri="{FF2B5EF4-FFF2-40B4-BE49-F238E27FC236}">
                <a16:creationId xmlns:a16="http://schemas.microsoft.com/office/drawing/2014/main" id="{B391EEFF-D0AD-488D-9BF1-B4C4F84BF6FB}"/>
              </a:ext>
            </a:extLst>
          </p:cNvPr>
          <p:cNvSpPr>
            <a:spLocks noGrp="1"/>
          </p:cNvSpPr>
          <p:nvPr>
            <p:ph type="sldNum" sz="quarter" idx="12"/>
          </p:nvPr>
        </p:nvSpPr>
        <p:spPr/>
        <p:txBody>
          <a:bodyPr/>
          <a:lstStyle/>
          <a:p>
            <a:pPr algn="r" rtl="0"/>
            <a:fld id="{CC7432E5-F8E0-41AE-9A6B-AD730338B005}" type="slidenum">
              <a:rPr/>
              <a:pPr algn="r" rtl="0"/>
              <a:t>39</a:t>
            </a:fld>
            <a:endParaRPr lang="pl" dirty="0"/>
          </a:p>
        </p:txBody>
      </p:sp>
      <p:sp>
        <p:nvSpPr>
          <p:cNvPr id="8" name="Text Placeholder 7">
            <a:extLst>
              <a:ext uri="{FF2B5EF4-FFF2-40B4-BE49-F238E27FC236}">
                <a16:creationId xmlns:a16="http://schemas.microsoft.com/office/drawing/2014/main" id="{1613F966-4D48-498C-B07F-190E553067BE}"/>
              </a:ext>
            </a:extLst>
          </p:cNvPr>
          <p:cNvSpPr>
            <a:spLocks noGrp="1"/>
          </p:cNvSpPr>
          <p:nvPr>
            <p:ph type="body" sz="quarter" idx="13"/>
          </p:nvPr>
        </p:nvSpPr>
        <p:spPr>
          <a:xfrm>
            <a:off x="457199" y="5851602"/>
            <a:ext cx="11401725" cy="1005840"/>
          </a:xfrm>
        </p:spPr>
        <p:txBody>
          <a:bodyPr>
            <a:normAutofit/>
          </a:bodyPr>
          <a:lstStyle/>
          <a:p>
            <a:endParaRPr lang="pl" sz="700" dirty="0"/>
          </a:p>
          <a:p>
            <a:pPr algn="l" rtl="0"/>
            <a:r>
              <a:rPr lang="pl" sz="900" b="0" i="0" u="none" baseline="0" dirty="0"/>
              <a:t>Uwaga: leczenie benralizumabem zakończono ze względu na niewystarczającą odpowiedź u 6 pacjentów (10%), AE u 3 pacjentów (5%) oraz odstawienie leku po decyzji pacjenta u 1 osoby (2%).</a:t>
            </a:r>
            <a:endParaRPr lang="pl" sz="900" dirty="0"/>
          </a:p>
          <a:p>
            <a:pPr algn="l" rtl="0"/>
            <a:r>
              <a:rPr lang="pl" sz="800" b="0" i="0" u="none" baseline="0" dirty="0"/>
              <a:t>ACT = test kontroli astmy; AEs = zdarzenia niepożądane; bEOS = eozynofile we krwi; CRwNP = przewlekłe zapalenie zatok przynosowych z polipami; </a:t>
            </a:r>
            <a:r>
              <a:rPr lang="pl" sz="800" b="0" i="0" u="none" baseline="0" dirty="0">
                <a:solidFill>
                  <a:srgbClr val="000000"/>
                </a:solidFill>
              </a:rPr>
              <a:t>FEV</a:t>
            </a:r>
            <a:r>
              <a:rPr lang="pl" sz="800" b="0" i="0" u="none" baseline="-25000" dirty="0">
                <a:solidFill>
                  <a:srgbClr val="000000"/>
                </a:solidFill>
              </a:rPr>
              <a:t>1</a:t>
            </a:r>
            <a:r>
              <a:rPr lang="pl" sz="800" b="0" i="0" u="none" baseline="0" dirty="0">
                <a:solidFill>
                  <a:srgbClr val="000000"/>
                </a:solidFill>
              </a:rPr>
              <a:t> = </a:t>
            </a:r>
            <a:r>
              <a:rPr lang="pl" sz="800" b="0" i="0" u="none" baseline="0" dirty="0"/>
              <a:t>natężona objętość wydechowa pierwszosekundowa; IL5 = interleukina 5; IL-5R</a:t>
            </a:r>
            <a:r>
              <a:rPr lang="pl" sz="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α = receptor alfa interleukiny 5; </a:t>
            </a:r>
            <a:r>
              <a:rPr lang="pl" sz="800" b="0" i="0" u="none" baseline="0" dirty="0"/>
              <a:t>OCS = kortykosteroidy doustne; SEA = ciężka astma eozynofilowa. </a:t>
            </a:r>
          </a:p>
          <a:p>
            <a:pPr algn="l" rtl="0"/>
            <a:r>
              <a:rPr lang="pl" sz="800" b="0" i="0" u="none" baseline="0" dirty="0"/>
              <a:t>Drick N et al. </a:t>
            </a:r>
            <a:r>
              <a:rPr lang="pl" sz="800" b="0" i="1" u="none" baseline="0" dirty="0"/>
              <a:t>J Allergy Clin Immunol Pract. </a:t>
            </a:r>
            <a:r>
              <a:rPr lang="pl" sz="800" b="0" i="0" u="none" baseline="0" dirty="0"/>
              <a:t>2020;8:736-738.</a:t>
            </a:r>
          </a:p>
        </p:txBody>
      </p:sp>
      <p:sp>
        <p:nvSpPr>
          <p:cNvPr id="2" name="Title 1">
            <a:extLst>
              <a:ext uri="{FF2B5EF4-FFF2-40B4-BE49-F238E27FC236}">
                <a16:creationId xmlns:a16="http://schemas.microsoft.com/office/drawing/2014/main" id="{A991EA05-883B-448D-A5DA-7923FAC77967}"/>
              </a:ext>
            </a:extLst>
          </p:cNvPr>
          <p:cNvSpPr>
            <a:spLocks noGrp="1"/>
          </p:cNvSpPr>
          <p:nvPr>
            <p:ph type="title"/>
          </p:nvPr>
        </p:nvSpPr>
        <p:spPr>
          <a:xfrm>
            <a:off x="1533525" y="288762"/>
            <a:ext cx="9201644" cy="800099"/>
          </a:xfrm>
        </p:spPr>
        <p:txBody>
          <a:bodyPr>
            <a:noAutofit/>
          </a:bodyPr>
          <a:lstStyle/>
          <a:p>
            <a:pPr algn="l" rtl="0"/>
            <a:r>
              <a:rPr lang="pl" sz="2200" b="1" i="0" u="none" baseline="0" dirty="0"/>
              <a:t>Badanie retrospektywne: kliniczne korzyści z leczenia benralizumabem po 6 miesiącach od przejścia z wcześniejszego stosowania anty-IL5</a:t>
            </a:r>
          </a:p>
        </p:txBody>
      </p:sp>
      <p:sp>
        <p:nvSpPr>
          <p:cNvPr id="121" name="TextBox 120">
            <a:extLst>
              <a:ext uri="{FF2B5EF4-FFF2-40B4-BE49-F238E27FC236}">
                <a16:creationId xmlns:a16="http://schemas.microsoft.com/office/drawing/2014/main" id="{36F46946-8156-4387-ACC9-69FA46A5B448}"/>
              </a:ext>
            </a:extLst>
          </p:cNvPr>
          <p:cNvSpPr txBox="1"/>
          <p:nvPr/>
        </p:nvSpPr>
        <p:spPr>
          <a:xfrm>
            <a:off x="10802443" y="1106128"/>
            <a:ext cx="1389888" cy="500137"/>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50" b="1" i="0" u="none" baseline="0" dirty="0">
                <a:solidFill>
                  <a:srgbClr val="7F134C"/>
                </a:solidFill>
                <a:latin typeface="Arial" panose="020B0604020202020204"/>
                <a:ea typeface="Arial" panose="020B0604020202020204"/>
                <a:cs typeface="Arial" panose="020B0604020202020204"/>
                <a:sym typeface="Arial" panose="020B0604020202020204"/>
              </a:rPr>
              <a:t>Zmiana leków </a:t>
            </a:r>
          </a:p>
          <a:p>
            <a:pPr marL="0" marR="0" lvl="0" indent="0" algn="ctr" defTabSz="914400" rtl="0" eaLnBrk="1" fontAlgn="auto" latinLnBrk="0" hangingPunct="1">
              <a:lnSpc>
                <a:spcPct val="100000"/>
              </a:lnSpc>
              <a:spcBef>
                <a:spcPts val="0"/>
              </a:spcBef>
              <a:spcAft>
                <a:spcPts val="0"/>
              </a:spcAft>
              <a:buClrTx/>
              <a:buSzTx/>
              <a:buFontTx/>
              <a:buNone/>
              <a:tabLst/>
              <a:defRPr/>
            </a:pPr>
            <a:r>
              <a:rPr lang="pl" sz="800" b="1" i="0" u="none" baseline="0" dirty="0">
                <a:solidFill>
                  <a:srgbClr val="7F134C"/>
                </a:solidFill>
                <a:latin typeface="Arial" panose="020B0604020202020204"/>
                <a:ea typeface="Arial" panose="020B0604020202020204"/>
                <a:cs typeface="Arial" panose="020B0604020202020204"/>
                <a:sym typeface="Arial" panose="020B0604020202020204"/>
              </a:rPr>
              <a:t>(Okres eliminacji</a:t>
            </a:r>
            <a:br>
              <a:rPr lang="pl" sz="800" b="1" i="0" u="none" baseline="0" dirty="0">
                <a:solidFill>
                  <a:srgbClr val="7F134C"/>
                </a:solidFill>
                <a:latin typeface="Arial" panose="020B0604020202020204"/>
                <a:ea typeface="Arial" panose="020B0604020202020204"/>
                <a:cs typeface="Arial" panose="020B0604020202020204"/>
                <a:sym typeface="Arial" panose="020B0604020202020204"/>
              </a:rPr>
            </a:br>
            <a:r>
              <a:rPr lang="pl" sz="800" b="1" i="0" u="none" baseline="0" dirty="0">
                <a:solidFill>
                  <a:srgbClr val="7F134C"/>
                </a:solidFill>
                <a:latin typeface="Arial" panose="020B0604020202020204"/>
                <a:ea typeface="Arial" panose="020B0604020202020204"/>
                <a:cs typeface="Arial" panose="020B0604020202020204"/>
                <a:sym typeface="Arial" panose="020B0604020202020204"/>
              </a:rPr>
              <a:t>~1-3 miesiące)</a:t>
            </a:r>
          </a:p>
        </p:txBody>
      </p:sp>
      <p:pic>
        <p:nvPicPr>
          <p:cNvPr id="122" name="Picture 121" descr="home_icon.png">
            <a:hlinkClick r:id="rId6" action="ppaction://hlinksldjump"/>
            <a:extLst>
              <a:ext uri="{FF2B5EF4-FFF2-40B4-BE49-F238E27FC236}">
                <a16:creationId xmlns:a16="http://schemas.microsoft.com/office/drawing/2014/main" id="{73C12294-FF31-4794-BC15-D7880535AD58}"/>
              </a:ext>
            </a:extLst>
          </p:cNvPr>
          <p:cNvPicPr>
            <a:picLocks noChangeAspect="1"/>
          </p:cNvPicPr>
          <p:nvPr/>
        </p:nvPicPr>
        <p:blipFill>
          <a:blip r:embed="rId7"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85" name="AutoShape 17" descr="Light-Purple_Bkgnd">
            <a:extLst>
              <a:ext uri="{FF2B5EF4-FFF2-40B4-BE49-F238E27FC236}">
                <a16:creationId xmlns:a16="http://schemas.microsoft.com/office/drawing/2014/main" id="{D99C4E94-CAEB-4EE8-AF18-82A8CE0300F6}"/>
              </a:ext>
            </a:extLst>
          </p:cNvPr>
          <p:cNvSpPr>
            <a:spLocks noChangeArrowheads="1"/>
          </p:cNvSpPr>
          <p:nvPr/>
        </p:nvSpPr>
        <p:spPr bwMode="invGray">
          <a:xfrm>
            <a:off x="391002" y="1252760"/>
            <a:ext cx="10557403" cy="714893"/>
          </a:xfrm>
          <a:prstGeom prst="roundRect">
            <a:avLst/>
          </a:prstGeom>
          <a:noFill/>
          <a:ln w="19050">
            <a:noFill/>
            <a:headEnd/>
            <a:tailEnd/>
          </a:ln>
          <a:effectLst/>
        </p:spPr>
        <p:style>
          <a:lnRef idx="1">
            <a:schemeClr val="accent5"/>
          </a:lnRef>
          <a:fillRef idx="3">
            <a:schemeClr val="accent5"/>
          </a:fillRef>
          <a:effectRef idx="2">
            <a:schemeClr val="accent5"/>
          </a:effectRef>
          <a:fontRef idx="minor">
            <a:schemeClr val="lt1"/>
          </a:fontRef>
        </p:style>
        <p:txBody>
          <a:bodyPr tIns="36000" bIns="91440" anchor="ctr"/>
          <a:lstStyle/>
          <a:p>
            <a:pPr algn="ctr" rtl="0"/>
            <a:r>
              <a:rPr lang="pl" sz="1500" b="1" i="0" u="none" baseline="0" dirty="0">
                <a:solidFill>
                  <a:schemeClr val="accent2"/>
                </a:solidFill>
              </a:rPr>
              <a:t>U pacjentów, którzy przeszli na benralizumab na ~6 miesięcy po niewystarczającej odpowiedzi na anty-IL5, obserwowano</a:t>
            </a:r>
            <a:r>
              <a:rPr lang="pl" sz="1500" b="1" i="0" u="none" baseline="0" dirty="0"/>
              <a:t> </a:t>
            </a:r>
            <a:r>
              <a:rPr lang="pl" sz="1500" b="1" i="0" u="none" baseline="0" dirty="0">
                <a:solidFill>
                  <a:srgbClr val="AE2573"/>
                </a:solidFill>
              </a:rPr>
              <a:t>znaczną poprawę pod względem czynności płuc, kontroli astmy i zmniejszenia dobowej dawki OCS</a:t>
            </a:r>
          </a:p>
        </p:txBody>
      </p:sp>
      <p:grpSp>
        <p:nvGrpSpPr>
          <p:cNvPr id="86" name="Group 85">
            <a:extLst>
              <a:ext uri="{FF2B5EF4-FFF2-40B4-BE49-F238E27FC236}">
                <a16:creationId xmlns:a16="http://schemas.microsoft.com/office/drawing/2014/main" id="{E52E5C19-50BE-475C-AEA5-EF5C04384EAF}"/>
              </a:ext>
            </a:extLst>
          </p:cNvPr>
          <p:cNvGrpSpPr/>
          <p:nvPr/>
        </p:nvGrpSpPr>
        <p:grpSpPr>
          <a:xfrm>
            <a:off x="382821" y="2069757"/>
            <a:ext cx="3635193" cy="3046726"/>
            <a:chOff x="457198" y="1295123"/>
            <a:chExt cx="5525401" cy="2765511"/>
          </a:xfrm>
        </p:grpSpPr>
        <p:sp>
          <p:nvSpPr>
            <p:cNvPr id="87" name="Rectangle 86">
              <a:extLst>
                <a:ext uri="{FF2B5EF4-FFF2-40B4-BE49-F238E27FC236}">
                  <a16:creationId xmlns:a16="http://schemas.microsoft.com/office/drawing/2014/main" id="{A2B88BAE-2B34-4727-81AA-9F547A9F2BA3}"/>
                </a:ext>
              </a:extLst>
            </p:cNvPr>
            <p:cNvSpPr/>
            <p:nvPr/>
          </p:nvSpPr>
          <p:spPr>
            <a:xfrm>
              <a:off x="469633" y="1349397"/>
              <a:ext cx="5512966" cy="2376531"/>
            </a:xfrm>
            <a:prstGeom prst="rect">
              <a:avLst/>
            </a:prstGeom>
          </p:spPr>
          <p:txBody>
            <a:bodyPr wrap="square">
              <a:spAutoFit/>
            </a:bodyPr>
            <a:lstStyle/>
            <a:p>
              <a:pPr algn="l" defTabSz="1079734" rtl="0">
                <a:buClr>
                  <a:srgbClr val="C4D600"/>
                </a:buClr>
                <a:defRPr/>
              </a:pPr>
              <a:r>
                <a:rPr lang="pl" sz="1400" b="0" i="0" u="none" baseline="0" dirty="0"/>
                <a:t>Analiza retrospektywna: </a:t>
              </a:r>
            </a:p>
            <a:p>
              <a:pPr marL="274320" indent="-182880" algn="l" defTabSz="1079734" rtl="0">
                <a:buClr>
                  <a:schemeClr val="accent1"/>
                </a:buClr>
                <a:buFont typeface="Arial" panose="020B0604020202020204" pitchFamily="34" charset="0"/>
                <a:buChar char="•"/>
                <a:defRPr/>
              </a:pPr>
              <a:r>
                <a:rPr lang="pl" sz="1400" b="0" i="0" u="none" baseline="0" dirty="0"/>
                <a:t>Pacjenci z SEA: N=60</a:t>
              </a:r>
            </a:p>
            <a:p>
              <a:pPr marL="274320" lvl="0" indent="-182880" algn="l" defTabSz="860382" rtl="0">
                <a:lnSpc>
                  <a:spcPct val="90000"/>
                </a:lnSpc>
                <a:spcBef>
                  <a:spcPct val="30000"/>
                </a:spcBef>
                <a:buClr>
                  <a:schemeClr val="accent1"/>
                </a:buClr>
                <a:buFont typeface="Arial" panose="020B0604020202020204" pitchFamily="34" charset="0"/>
                <a:buChar char="•"/>
                <a:defRPr/>
              </a:pPr>
              <a:r>
                <a:rPr lang="pl" sz="1400" b="0" i="0" u="none" baseline="0" dirty="0"/>
                <a:t>CRwNP w wywiadzie, 45%</a:t>
              </a:r>
            </a:p>
            <a:p>
              <a:pPr marL="274320" lvl="0" indent="-182880" algn="l" defTabSz="860382" rtl="0">
                <a:lnSpc>
                  <a:spcPct val="90000"/>
                </a:lnSpc>
                <a:spcBef>
                  <a:spcPct val="30000"/>
                </a:spcBef>
                <a:buClr>
                  <a:schemeClr val="accent1"/>
                </a:buClr>
                <a:buFont typeface="Arial" panose="020B0604020202020204" pitchFamily="34" charset="0"/>
                <a:buChar char="•"/>
                <a:defRPr/>
              </a:pPr>
              <a:r>
                <a:rPr lang="pl" sz="1400" b="0" i="0" u="none" baseline="0" dirty="0"/>
                <a:t>Mediana dawki OCS</a:t>
              </a:r>
            </a:p>
            <a:p>
              <a:pPr lvl="1" indent="-137160" algn="l" defTabSz="860382" rtl="0">
                <a:lnSpc>
                  <a:spcPct val="90000"/>
                </a:lnSpc>
                <a:spcBef>
                  <a:spcPts val="300"/>
                </a:spcBef>
                <a:buClr>
                  <a:schemeClr val="accent1"/>
                </a:buClr>
                <a:buFont typeface="Arial" panose="020B0604020202020204" pitchFamily="34" charset="0"/>
                <a:buChar char="̶"/>
                <a:defRPr/>
              </a:pPr>
              <a:r>
                <a:rPr lang="pl" sz="1200" b="0" i="0" u="none" baseline="0" dirty="0"/>
                <a:t>10 mg/dobę, ocena wyjściowa</a:t>
              </a:r>
            </a:p>
            <a:p>
              <a:pPr lvl="1" indent="-137160" algn="l" defTabSz="860382" rtl="0">
                <a:lnSpc>
                  <a:spcPct val="90000"/>
                </a:lnSpc>
                <a:spcBef>
                  <a:spcPts val="300"/>
                </a:spcBef>
                <a:buClr>
                  <a:schemeClr val="accent1"/>
                </a:buClr>
                <a:buFont typeface="Arial" panose="020B0604020202020204" pitchFamily="34" charset="0"/>
                <a:buChar char="̶"/>
                <a:defRPr/>
              </a:pPr>
              <a:r>
                <a:rPr lang="pl" sz="1200" b="0" i="0" u="none" baseline="0" dirty="0"/>
                <a:t>5 mg/dobę, mediana 8 miesięcy anty-IL5</a:t>
              </a:r>
            </a:p>
            <a:p>
              <a:pPr lvl="1" indent="-137160" algn="l" defTabSz="860382" rtl="0">
                <a:lnSpc>
                  <a:spcPct val="90000"/>
                </a:lnSpc>
                <a:spcBef>
                  <a:spcPts val="300"/>
                </a:spcBef>
                <a:buClr>
                  <a:schemeClr val="accent1"/>
                </a:buClr>
                <a:buFont typeface="Arial" panose="020B0604020202020204" pitchFamily="34" charset="0"/>
                <a:buChar char="̶"/>
                <a:defRPr/>
              </a:pPr>
              <a:r>
                <a:rPr lang="pl" sz="1200" b="0" i="0" u="none" baseline="0" dirty="0"/>
                <a:t>0 mg/dobę, 4-6 miesięcy anty-IL5R </a:t>
              </a:r>
              <a:r>
                <a:rPr lang="pl"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α</a:t>
              </a:r>
              <a:endParaRPr lang="pl" sz="1200" dirty="0"/>
            </a:p>
            <a:p>
              <a:pPr marL="274320" lvl="0" indent="-182880" algn="l" defTabSz="860382" rtl="0">
                <a:lnSpc>
                  <a:spcPct val="90000"/>
                </a:lnSpc>
                <a:spcBef>
                  <a:spcPct val="30000"/>
                </a:spcBef>
                <a:buClr>
                  <a:schemeClr val="accent1"/>
                </a:buClr>
                <a:buFont typeface="Arial" panose="020B0604020202020204" pitchFamily="34" charset="0"/>
                <a:buChar char="•"/>
                <a:defRPr/>
              </a:pPr>
              <a:r>
                <a:rPr lang="pl" sz="1400" b="0" i="0" u="none" baseline="0" dirty="0"/>
                <a:t>Mediana bEOS </a:t>
              </a:r>
              <a:r>
                <a:rPr lang="pl"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zmniejszyła się z </a:t>
              </a:r>
              <a:br>
                <a:rPr lang="pl" sz="1400" dirty="0">
                  <a:cs typeface="Arial" panose="020B0604020202020204" pitchFamily="34" charset="0"/>
                </a:rPr>
              </a:br>
              <a:r>
                <a:rPr lang="pl"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84 komórek/μl po anty-IL5 do </a:t>
              </a:r>
              <a:br>
                <a:rPr lang="pl" sz="1400" dirty="0">
                  <a:cs typeface="Arial" panose="020B0604020202020204" pitchFamily="34" charset="0"/>
                </a:rPr>
              </a:br>
              <a:r>
                <a:rPr lang="pl"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7 komórek/ul po benralizumabie (p&lt;0,001) </a:t>
              </a:r>
            </a:p>
            <a:p>
              <a:pPr marL="274320" lvl="0" indent="-182880" algn="l" defTabSz="860382" rtl="0">
                <a:lnSpc>
                  <a:spcPct val="90000"/>
                </a:lnSpc>
                <a:spcBef>
                  <a:spcPct val="30000"/>
                </a:spcBef>
                <a:buClr>
                  <a:schemeClr val="accent1"/>
                </a:buClr>
                <a:buFont typeface="Arial" panose="020B0604020202020204" pitchFamily="34" charset="0"/>
                <a:buChar char="•"/>
                <a:defRPr/>
              </a:pPr>
              <a:r>
                <a:rPr lang="pl"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Czas trwania leczenia anty-IL5: mediana 8 miesięcy (zakres 4-30) </a:t>
              </a:r>
            </a:p>
          </p:txBody>
        </p:sp>
        <p:sp>
          <p:nvSpPr>
            <p:cNvPr id="89" name="Rectangle: Rounded Corners 88">
              <a:extLst>
                <a:ext uri="{FF2B5EF4-FFF2-40B4-BE49-F238E27FC236}">
                  <a16:creationId xmlns:a16="http://schemas.microsoft.com/office/drawing/2014/main" id="{92A1B097-0B47-4162-928C-5A7D459C1A58}"/>
                </a:ext>
              </a:extLst>
            </p:cNvPr>
            <p:cNvSpPr/>
            <p:nvPr/>
          </p:nvSpPr>
          <p:spPr>
            <a:xfrm>
              <a:off x="457198" y="1295123"/>
              <a:ext cx="5475827" cy="2765511"/>
            </a:xfrm>
            <a:prstGeom prst="roundRect">
              <a:avLst>
                <a:gd name="adj" fmla="val 78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165" name="Straight Connector 164">
            <a:extLst>
              <a:ext uri="{FF2B5EF4-FFF2-40B4-BE49-F238E27FC236}">
                <a16:creationId xmlns:a16="http://schemas.microsoft.com/office/drawing/2014/main" id="{EEA7880F-21F5-4EEC-BF0A-50C5378047B3}"/>
              </a:ext>
            </a:extLst>
          </p:cNvPr>
          <p:cNvCxnSpPr>
            <a:cxnSpLocks/>
          </p:cNvCxnSpPr>
          <p:nvPr/>
        </p:nvCxnSpPr>
        <p:spPr>
          <a:xfrm rot="5400000">
            <a:off x="2193494" y="3883606"/>
            <a:ext cx="3840480"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D16EF47B-F85A-4175-B3BB-A59472F80A97}"/>
              </a:ext>
            </a:extLst>
          </p:cNvPr>
          <p:cNvGraphicFramePr/>
          <p:nvPr>
            <p:extLst>
              <p:ext uri="{D42A27DB-BD31-4B8C-83A1-F6EECF244321}">
                <p14:modId xmlns:p14="http://schemas.microsoft.com/office/powerpoint/2010/main" val="1182709932"/>
              </p:ext>
            </p:extLst>
          </p:nvPr>
        </p:nvGraphicFramePr>
        <p:xfrm>
          <a:off x="4583396" y="2278074"/>
          <a:ext cx="3073623" cy="1741988"/>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24">
            <a:extLst>
              <a:ext uri="{FF2B5EF4-FFF2-40B4-BE49-F238E27FC236}">
                <a16:creationId xmlns:a16="http://schemas.microsoft.com/office/drawing/2014/main" id="{1B9F813E-1018-42FE-AA2F-927EE8257376}"/>
              </a:ext>
            </a:extLst>
          </p:cNvPr>
          <p:cNvSpPr txBox="1"/>
          <p:nvPr/>
        </p:nvSpPr>
        <p:spPr>
          <a:xfrm>
            <a:off x="4103075" y="2517093"/>
            <a:ext cx="369332" cy="1202031"/>
          </a:xfrm>
          <a:prstGeom prst="rect">
            <a:avLst/>
          </a:prstGeom>
          <a:noFill/>
        </p:spPr>
        <p:txBody>
          <a:bodyPr vert="vert270" wrap="square" rtlCol="0">
            <a:spAutoFit/>
          </a:bodyPr>
          <a:lstStyle/>
          <a:p>
            <a:pPr algn="ctr" rtl="0"/>
            <a:r>
              <a:rPr lang="pl" sz="1200" b="1" i="0" u="none" baseline="0"/>
              <a:t>Średnia  </a:t>
            </a:r>
          </a:p>
        </p:txBody>
      </p:sp>
      <p:sp>
        <p:nvSpPr>
          <p:cNvPr id="26" name="TextBox 25">
            <a:extLst>
              <a:ext uri="{FF2B5EF4-FFF2-40B4-BE49-F238E27FC236}">
                <a16:creationId xmlns:a16="http://schemas.microsoft.com/office/drawing/2014/main" id="{26E22943-5774-49A9-AB9E-C0F882BA0A3E}"/>
              </a:ext>
            </a:extLst>
          </p:cNvPr>
          <p:cNvSpPr txBox="1"/>
          <p:nvPr/>
        </p:nvSpPr>
        <p:spPr>
          <a:xfrm>
            <a:off x="4542389" y="2125230"/>
            <a:ext cx="2995465" cy="276999"/>
          </a:xfrm>
          <a:prstGeom prst="rect">
            <a:avLst/>
          </a:prstGeom>
          <a:noFill/>
        </p:spPr>
        <p:txBody>
          <a:bodyPr wrap="square" rtlCol="0">
            <a:spAutoFit/>
          </a:bodyPr>
          <a:lstStyle/>
          <a:p>
            <a:pPr algn="ctr" rtl="0"/>
            <a:r>
              <a:rPr lang="pl" sz="1200" b="1" i="0" u="none" baseline="0"/>
              <a:t>Zmiana odsetka zaostrzeń</a:t>
            </a:r>
            <a:endParaRPr lang="pl" sz="1200" dirty="0"/>
          </a:p>
        </p:txBody>
      </p:sp>
      <p:sp>
        <p:nvSpPr>
          <p:cNvPr id="68" name="Rectangle 67">
            <a:extLst>
              <a:ext uri="{FF2B5EF4-FFF2-40B4-BE49-F238E27FC236}">
                <a16:creationId xmlns:a16="http://schemas.microsoft.com/office/drawing/2014/main" id="{39437E67-B610-4A57-B74D-763AD337C982}"/>
              </a:ext>
            </a:extLst>
          </p:cNvPr>
          <p:cNvSpPr/>
          <p:nvPr/>
        </p:nvSpPr>
        <p:spPr>
          <a:xfrm>
            <a:off x="5505316" y="2319692"/>
            <a:ext cx="976124" cy="261610"/>
          </a:xfrm>
          <a:prstGeom prst="rect">
            <a:avLst/>
          </a:prstGeom>
        </p:spPr>
        <p:txBody>
          <a:bodyPr wrap="square">
            <a:spAutoFit/>
          </a:bodyPr>
          <a:lstStyle/>
          <a:p>
            <a:pPr algn="ctr" rtl="0"/>
            <a:r>
              <a:rPr lang="pl" sz="1100" b="0" i="0" u="none" baseline="0">
                <a:solidFill>
                  <a:srgbClr val="AE2573"/>
                </a:solidFill>
              </a:rPr>
              <a:t>p&lt;0,001</a:t>
            </a:r>
          </a:p>
        </p:txBody>
      </p:sp>
      <p:sp>
        <p:nvSpPr>
          <p:cNvPr id="73" name="Oval 72">
            <a:extLst>
              <a:ext uri="{FF2B5EF4-FFF2-40B4-BE49-F238E27FC236}">
                <a16:creationId xmlns:a16="http://schemas.microsoft.com/office/drawing/2014/main" id="{84F709A3-072D-40D1-971E-4DF3338012DF}"/>
              </a:ext>
            </a:extLst>
          </p:cNvPr>
          <p:cNvSpPr/>
          <p:nvPr/>
        </p:nvSpPr>
        <p:spPr>
          <a:xfrm>
            <a:off x="9308400" y="288070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99" name="Oval 98">
            <a:extLst>
              <a:ext uri="{FF2B5EF4-FFF2-40B4-BE49-F238E27FC236}">
                <a16:creationId xmlns:a16="http://schemas.microsoft.com/office/drawing/2014/main" id="{41AF9050-68AC-4704-88B1-6B5B569E584B}"/>
              </a:ext>
            </a:extLst>
          </p:cNvPr>
          <p:cNvSpPr/>
          <p:nvPr/>
        </p:nvSpPr>
        <p:spPr>
          <a:xfrm>
            <a:off x="9352214" y="311070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1" name="Oval 100">
            <a:extLst>
              <a:ext uri="{FF2B5EF4-FFF2-40B4-BE49-F238E27FC236}">
                <a16:creationId xmlns:a16="http://schemas.microsoft.com/office/drawing/2014/main" id="{90CD3004-CBAE-4C2C-B0C2-A5059EB73F4D}"/>
              </a:ext>
            </a:extLst>
          </p:cNvPr>
          <p:cNvSpPr/>
          <p:nvPr/>
        </p:nvSpPr>
        <p:spPr>
          <a:xfrm>
            <a:off x="9352583" y="319072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3" name="Oval 102">
            <a:extLst>
              <a:ext uri="{FF2B5EF4-FFF2-40B4-BE49-F238E27FC236}">
                <a16:creationId xmlns:a16="http://schemas.microsoft.com/office/drawing/2014/main" id="{173902B1-AAC3-40D2-BACE-A50EE4F7F8FE}"/>
              </a:ext>
            </a:extLst>
          </p:cNvPr>
          <p:cNvSpPr/>
          <p:nvPr/>
        </p:nvSpPr>
        <p:spPr>
          <a:xfrm>
            <a:off x="9295649" y="319072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4" name="Oval 103">
            <a:extLst>
              <a:ext uri="{FF2B5EF4-FFF2-40B4-BE49-F238E27FC236}">
                <a16:creationId xmlns:a16="http://schemas.microsoft.com/office/drawing/2014/main" id="{62801322-1E9E-42CE-A2BA-3CB955788454}"/>
              </a:ext>
            </a:extLst>
          </p:cNvPr>
          <p:cNvSpPr/>
          <p:nvPr/>
        </p:nvSpPr>
        <p:spPr>
          <a:xfrm>
            <a:off x="9223831" y="318540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5" name="Oval 104">
            <a:extLst>
              <a:ext uri="{FF2B5EF4-FFF2-40B4-BE49-F238E27FC236}">
                <a16:creationId xmlns:a16="http://schemas.microsoft.com/office/drawing/2014/main" id="{195D0F68-48BA-46D7-BCDD-E0154854FA95}"/>
              </a:ext>
            </a:extLst>
          </p:cNvPr>
          <p:cNvSpPr/>
          <p:nvPr/>
        </p:nvSpPr>
        <p:spPr>
          <a:xfrm>
            <a:off x="9183650" y="318476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6" name="Oval 105">
            <a:extLst>
              <a:ext uri="{FF2B5EF4-FFF2-40B4-BE49-F238E27FC236}">
                <a16:creationId xmlns:a16="http://schemas.microsoft.com/office/drawing/2014/main" id="{AA1C073A-5CF1-46FA-B163-DE13EF50ED8A}"/>
              </a:ext>
            </a:extLst>
          </p:cNvPr>
          <p:cNvSpPr/>
          <p:nvPr/>
        </p:nvSpPr>
        <p:spPr>
          <a:xfrm>
            <a:off x="9390015" y="326470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7" name="Oval 106">
            <a:extLst>
              <a:ext uri="{FF2B5EF4-FFF2-40B4-BE49-F238E27FC236}">
                <a16:creationId xmlns:a16="http://schemas.microsoft.com/office/drawing/2014/main" id="{A41B2B22-0E8F-4382-A5C9-027705EF2406}"/>
              </a:ext>
            </a:extLst>
          </p:cNvPr>
          <p:cNvSpPr/>
          <p:nvPr/>
        </p:nvSpPr>
        <p:spPr>
          <a:xfrm>
            <a:off x="9288853" y="326505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8" name="Oval 107">
            <a:extLst>
              <a:ext uri="{FF2B5EF4-FFF2-40B4-BE49-F238E27FC236}">
                <a16:creationId xmlns:a16="http://schemas.microsoft.com/office/drawing/2014/main" id="{BF8F87D1-7DF0-4147-9E9C-7D41EBA58A13}"/>
              </a:ext>
            </a:extLst>
          </p:cNvPr>
          <p:cNvSpPr/>
          <p:nvPr/>
        </p:nvSpPr>
        <p:spPr>
          <a:xfrm>
            <a:off x="9228231" y="325866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09" name="Oval 108">
            <a:extLst>
              <a:ext uri="{FF2B5EF4-FFF2-40B4-BE49-F238E27FC236}">
                <a16:creationId xmlns:a16="http://schemas.microsoft.com/office/drawing/2014/main" id="{9F980006-D155-4958-8563-50B5F1255698}"/>
              </a:ext>
            </a:extLst>
          </p:cNvPr>
          <p:cNvSpPr/>
          <p:nvPr/>
        </p:nvSpPr>
        <p:spPr>
          <a:xfrm>
            <a:off x="9214515" y="349129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25" name="Group 124">
            <a:extLst>
              <a:ext uri="{FF2B5EF4-FFF2-40B4-BE49-F238E27FC236}">
                <a16:creationId xmlns:a16="http://schemas.microsoft.com/office/drawing/2014/main" id="{BD9FD3C2-8334-4CCA-8ECD-0CBCC6EA5954}"/>
              </a:ext>
            </a:extLst>
          </p:cNvPr>
          <p:cNvGrpSpPr/>
          <p:nvPr/>
        </p:nvGrpSpPr>
        <p:grpSpPr>
          <a:xfrm>
            <a:off x="10226395" y="2563016"/>
            <a:ext cx="960120" cy="49832"/>
            <a:chOff x="9712259" y="2624318"/>
            <a:chExt cx="960120" cy="49832"/>
          </a:xfrm>
        </p:grpSpPr>
        <p:cxnSp>
          <p:nvCxnSpPr>
            <p:cNvPr id="120" name="Straight Connector 119">
              <a:extLst>
                <a:ext uri="{FF2B5EF4-FFF2-40B4-BE49-F238E27FC236}">
                  <a16:creationId xmlns:a16="http://schemas.microsoft.com/office/drawing/2014/main" id="{E5F430EE-959B-4C50-837A-5CD4359971EB}"/>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3ABB828-06F4-48D2-B331-7B876C1808CF}"/>
                </a:ext>
              </a:extLst>
            </p:cNvPr>
            <p:cNvCxnSpPr/>
            <p:nvPr/>
          </p:nvCxnSpPr>
          <p:spPr>
            <a:xfrm>
              <a:off x="10672062"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997B8C2-AD5C-4E93-BB4E-A0AB9A6369B3}"/>
                </a:ext>
              </a:extLst>
            </p:cNvPr>
            <p:cNvCxnSpPr/>
            <p:nvPr/>
          </p:nvCxnSpPr>
          <p:spPr>
            <a:xfrm>
              <a:off x="9715731"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2CC80015-661C-4F3A-B9FB-0F85DBF2D021}"/>
              </a:ext>
            </a:extLst>
          </p:cNvPr>
          <p:cNvGrpSpPr/>
          <p:nvPr/>
        </p:nvGrpSpPr>
        <p:grpSpPr>
          <a:xfrm>
            <a:off x="9286910" y="2867141"/>
            <a:ext cx="962998" cy="51738"/>
            <a:chOff x="9709381" y="2628181"/>
            <a:chExt cx="962998" cy="51738"/>
          </a:xfrm>
        </p:grpSpPr>
        <p:cxnSp>
          <p:nvCxnSpPr>
            <p:cNvPr id="131" name="Straight Connector 130">
              <a:extLst>
                <a:ext uri="{FF2B5EF4-FFF2-40B4-BE49-F238E27FC236}">
                  <a16:creationId xmlns:a16="http://schemas.microsoft.com/office/drawing/2014/main" id="{1F9639DC-C21D-485D-82A1-ED42B92BED23}"/>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7A6C170-6F1F-4706-8FFD-BE4ADE84858D}"/>
                </a:ext>
              </a:extLst>
            </p:cNvPr>
            <p:cNvCxnSpPr/>
            <p:nvPr/>
          </p:nvCxnSpPr>
          <p:spPr>
            <a:xfrm>
              <a:off x="10668390" y="2634199"/>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F6692FA-EFDB-41F8-BED1-35DEC0AC0ADD}"/>
                </a:ext>
              </a:extLst>
            </p:cNvPr>
            <p:cNvCxnSpPr/>
            <p:nvPr/>
          </p:nvCxnSpPr>
          <p:spPr>
            <a:xfrm>
              <a:off x="9709381" y="2634199"/>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81FA127B-8991-4AC0-852D-DEC31293EEF2}"/>
              </a:ext>
            </a:extLst>
          </p:cNvPr>
          <p:cNvGrpSpPr/>
          <p:nvPr/>
        </p:nvGrpSpPr>
        <p:grpSpPr>
          <a:xfrm>
            <a:off x="9288343" y="2727537"/>
            <a:ext cx="1922422" cy="49832"/>
            <a:chOff x="9712259" y="2624318"/>
            <a:chExt cx="961211" cy="49832"/>
          </a:xfrm>
        </p:grpSpPr>
        <p:cxnSp>
          <p:nvCxnSpPr>
            <p:cNvPr id="135" name="Straight Connector 134">
              <a:extLst>
                <a:ext uri="{FF2B5EF4-FFF2-40B4-BE49-F238E27FC236}">
                  <a16:creationId xmlns:a16="http://schemas.microsoft.com/office/drawing/2014/main" id="{2C09DFD6-0455-4D24-8F29-50E63061ECC1}"/>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D4ACCAE-3F6D-4892-B290-2B0917CC107A}"/>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1F4ECE0-3ACC-493A-A284-13ADBDC0A828}"/>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117554AD-3069-4A2A-91F1-769D17AD9947}"/>
              </a:ext>
            </a:extLst>
          </p:cNvPr>
          <p:cNvGrpSpPr/>
          <p:nvPr/>
        </p:nvGrpSpPr>
        <p:grpSpPr>
          <a:xfrm>
            <a:off x="5086291" y="2716049"/>
            <a:ext cx="960120" cy="49832"/>
            <a:chOff x="9712259" y="2624318"/>
            <a:chExt cx="960120" cy="49832"/>
          </a:xfrm>
        </p:grpSpPr>
        <p:cxnSp>
          <p:nvCxnSpPr>
            <p:cNvPr id="141" name="Straight Connector 140">
              <a:extLst>
                <a:ext uri="{FF2B5EF4-FFF2-40B4-BE49-F238E27FC236}">
                  <a16:creationId xmlns:a16="http://schemas.microsoft.com/office/drawing/2014/main" id="{6E156C88-5686-4D57-8B9D-4F350844630E}"/>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482C875-FE93-401D-A300-26913A59BA50}"/>
                </a:ext>
              </a:extLst>
            </p:cNvPr>
            <p:cNvCxnSpPr/>
            <p:nvPr/>
          </p:nvCxnSpPr>
          <p:spPr>
            <a:xfrm>
              <a:off x="1066839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6E2C1C7-9E89-4F15-940C-5437FD7C6691}"/>
                </a:ext>
              </a:extLst>
            </p:cNvPr>
            <p:cNvCxnSpPr/>
            <p:nvPr/>
          </p:nvCxnSpPr>
          <p:spPr>
            <a:xfrm>
              <a:off x="9715731"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4" name="Oval 153">
            <a:extLst>
              <a:ext uri="{FF2B5EF4-FFF2-40B4-BE49-F238E27FC236}">
                <a16:creationId xmlns:a16="http://schemas.microsoft.com/office/drawing/2014/main" id="{1F307722-03BE-4093-B3A3-0D0F66C81010}"/>
              </a:ext>
            </a:extLst>
          </p:cNvPr>
          <p:cNvSpPr/>
          <p:nvPr/>
        </p:nvSpPr>
        <p:spPr>
          <a:xfrm>
            <a:off x="9193419" y="337703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5" name="Oval 154">
            <a:extLst>
              <a:ext uri="{FF2B5EF4-FFF2-40B4-BE49-F238E27FC236}">
                <a16:creationId xmlns:a16="http://schemas.microsoft.com/office/drawing/2014/main" id="{DE456C8C-E1A6-4733-B581-FFA8709F1D3D}"/>
              </a:ext>
            </a:extLst>
          </p:cNvPr>
          <p:cNvSpPr/>
          <p:nvPr/>
        </p:nvSpPr>
        <p:spPr>
          <a:xfrm>
            <a:off x="9362583" y="338170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6" name="Oval 155">
            <a:extLst>
              <a:ext uri="{FF2B5EF4-FFF2-40B4-BE49-F238E27FC236}">
                <a16:creationId xmlns:a16="http://schemas.microsoft.com/office/drawing/2014/main" id="{DD455471-CEFC-4170-AAC5-78F82126EA8D}"/>
              </a:ext>
            </a:extLst>
          </p:cNvPr>
          <p:cNvSpPr/>
          <p:nvPr/>
        </p:nvSpPr>
        <p:spPr>
          <a:xfrm>
            <a:off x="9173320" y="333796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7" name="Oval 156">
            <a:extLst>
              <a:ext uri="{FF2B5EF4-FFF2-40B4-BE49-F238E27FC236}">
                <a16:creationId xmlns:a16="http://schemas.microsoft.com/office/drawing/2014/main" id="{9EA76771-5070-4A1C-9B0E-A0CAAA1E9BCC}"/>
              </a:ext>
            </a:extLst>
          </p:cNvPr>
          <p:cNvSpPr/>
          <p:nvPr/>
        </p:nvSpPr>
        <p:spPr>
          <a:xfrm>
            <a:off x="9253723" y="334299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8" name="Oval 157">
            <a:extLst>
              <a:ext uri="{FF2B5EF4-FFF2-40B4-BE49-F238E27FC236}">
                <a16:creationId xmlns:a16="http://schemas.microsoft.com/office/drawing/2014/main" id="{A3CE91CE-A658-44A9-9459-8227D02DC07C}"/>
              </a:ext>
            </a:extLst>
          </p:cNvPr>
          <p:cNvSpPr/>
          <p:nvPr/>
        </p:nvSpPr>
        <p:spPr>
          <a:xfrm>
            <a:off x="9296813" y="334102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9" name="Oval 158">
            <a:extLst>
              <a:ext uri="{FF2B5EF4-FFF2-40B4-BE49-F238E27FC236}">
                <a16:creationId xmlns:a16="http://schemas.microsoft.com/office/drawing/2014/main" id="{6C7ED45D-75B3-4F07-97C8-D1CAA8F3C765}"/>
              </a:ext>
            </a:extLst>
          </p:cNvPr>
          <p:cNvSpPr/>
          <p:nvPr/>
        </p:nvSpPr>
        <p:spPr>
          <a:xfrm>
            <a:off x="9392989" y="333796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0" name="Oval 159">
            <a:extLst>
              <a:ext uri="{FF2B5EF4-FFF2-40B4-BE49-F238E27FC236}">
                <a16:creationId xmlns:a16="http://schemas.microsoft.com/office/drawing/2014/main" id="{189507BF-522C-4437-9931-423B1D3B7242}"/>
              </a:ext>
            </a:extLst>
          </p:cNvPr>
          <p:cNvSpPr/>
          <p:nvPr/>
        </p:nvSpPr>
        <p:spPr>
          <a:xfrm>
            <a:off x="9359330" y="333858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1" name="Oval 160">
            <a:extLst>
              <a:ext uri="{FF2B5EF4-FFF2-40B4-BE49-F238E27FC236}">
                <a16:creationId xmlns:a16="http://schemas.microsoft.com/office/drawing/2014/main" id="{4F3F8739-281E-4AF3-90B9-4049E56EE6D4}"/>
              </a:ext>
            </a:extLst>
          </p:cNvPr>
          <p:cNvSpPr/>
          <p:nvPr/>
        </p:nvSpPr>
        <p:spPr>
          <a:xfrm>
            <a:off x="9327220" y="333724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2" name="Oval 161">
            <a:extLst>
              <a:ext uri="{FF2B5EF4-FFF2-40B4-BE49-F238E27FC236}">
                <a16:creationId xmlns:a16="http://schemas.microsoft.com/office/drawing/2014/main" id="{8230C1A7-2D54-4243-B0E5-43D968AC8998}"/>
              </a:ext>
            </a:extLst>
          </p:cNvPr>
          <p:cNvSpPr/>
          <p:nvPr/>
        </p:nvSpPr>
        <p:spPr>
          <a:xfrm>
            <a:off x="10178789" y="3025846"/>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3" name="Oval 162">
            <a:extLst>
              <a:ext uri="{FF2B5EF4-FFF2-40B4-BE49-F238E27FC236}">
                <a16:creationId xmlns:a16="http://schemas.microsoft.com/office/drawing/2014/main" id="{5F15FB69-320F-4029-A1DB-03B95DD3F7F1}"/>
              </a:ext>
            </a:extLst>
          </p:cNvPr>
          <p:cNvSpPr/>
          <p:nvPr/>
        </p:nvSpPr>
        <p:spPr>
          <a:xfrm>
            <a:off x="11212410" y="288446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4" name="Oval 163">
            <a:extLst>
              <a:ext uri="{FF2B5EF4-FFF2-40B4-BE49-F238E27FC236}">
                <a16:creationId xmlns:a16="http://schemas.microsoft.com/office/drawing/2014/main" id="{793CA432-5AF5-46A8-B843-ADE8AE5C7833}"/>
              </a:ext>
            </a:extLst>
          </p:cNvPr>
          <p:cNvSpPr/>
          <p:nvPr/>
        </p:nvSpPr>
        <p:spPr>
          <a:xfrm>
            <a:off x="11163906" y="318080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6" name="Oval 165">
            <a:extLst>
              <a:ext uri="{FF2B5EF4-FFF2-40B4-BE49-F238E27FC236}">
                <a16:creationId xmlns:a16="http://schemas.microsoft.com/office/drawing/2014/main" id="{B537E14B-C5D6-4D37-9370-6D27A58BEF14}"/>
              </a:ext>
            </a:extLst>
          </p:cNvPr>
          <p:cNvSpPr/>
          <p:nvPr/>
        </p:nvSpPr>
        <p:spPr>
          <a:xfrm>
            <a:off x="11093665" y="329248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7" name="Oval 166">
            <a:extLst>
              <a:ext uri="{FF2B5EF4-FFF2-40B4-BE49-F238E27FC236}">
                <a16:creationId xmlns:a16="http://schemas.microsoft.com/office/drawing/2014/main" id="{09378254-575A-47A6-9A2D-F1C2CF0EFABE}"/>
              </a:ext>
            </a:extLst>
          </p:cNvPr>
          <p:cNvSpPr/>
          <p:nvPr/>
        </p:nvSpPr>
        <p:spPr>
          <a:xfrm>
            <a:off x="10224871" y="325543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8" name="Oval 167">
            <a:extLst>
              <a:ext uri="{FF2B5EF4-FFF2-40B4-BE49-F238E27FC236}">
                <a16:creationId xmlns:a16="http://schemas.microsoft.com/office/drawing/2014/main" id="{C43078D3-F7F5-47BA-9C3D-363B2E467D27}"/>
              </a:ext>
            </a:extLst>
          </p:cNvPr>
          <p:cNvSpPr/>
          <p:nvPr/>
        </p:nvSpPr>
        <p:spPr>
          <a:xfrm>
            <a:off x="10136574" y="318031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69" name="Oval 168">
            <a:extLst>
              <a:ext uri="{FF2B5EF4-FFF2-40B4-BE49-F238E27FC236}">
                <a16:creationId xmlns:a16="http://schemas.microsoft.com/office/drawing/2014/main" id="{046E876C-FE76-4DBC-B625-56DC22DB2D84}"/>
              </a:ext>
            </a:extLst>
          </p:cNvPr>
          <p:cNvSpPr/>
          <p:nvPr/>
        </p:nvSpPr>
        <p:spPr>
          <a:xfrm>
            <a:off x="10182008" y="3176626"/>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0" name="Oval 169">
            <a:extLst>
              <a:ext uri="{FF2B5EF4-FFF2-40B4-BE49-F238E27FC236}">
                <a16:creationId xmlns:a16="http://schemas.microsoft.com/office/drawing/2014/main" id="{5A579762-9C7D-4A9C-B5C2-52A88C0F180A}"/>
              </a:ext>
            </a:extLst>
          </p:cNvPr>
          <p:cNvSpPr/>
          <p:nvPr/>
        </p:nvSpPr>
        <p:spPr>
          <a:xfrm>
            <a:off x="10211200" y="318712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1" name="Oval 170">
            <a:extLst>
              <a:ext uri="{FF2B5EF4-FFF2-40B4-BE49-F238E27FC236}">
                <a16:creationId xmlns:a16="http://schemas.microsoft.com/office/drawing/2014/main" id="{357E0FA2-0EC4-42CD-8956-C0CAF96FC6EC}"/>
              </a:ext>
            </a:extLst>
          </p:cNvPr>
          <p:cNvSpPr/>
          <p:nvPr/>
        </p:nvSpPr>
        <p:spPr>
          <a:xfrm>
            <a:off x="10241840" y="318414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2" name="Oval 171">
            <a:extLst>
              <a:ext uri="{FF2B5EF4-FFF2-40B4-BE49-F238E27FC236}">
                <a16:creationId xmlns:a16="http://schemas.microsoft.com/office/drawing/2014/main" id="{B423E023-62BC-40CF-A828-4B2A26AA1622}"/>
              </a:ext>
            </a:extLst>
          </p:cNvPr>
          <p:cNvSpPr/>
          <p:nvPr/>
        </p:nvSpPr>
        <p:spPr>
          <a:xfrm>
            <a:off x="10277857" y="318350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3" name="Oval 172">
            <a:extLst>
              <a:ext uri="{FF2B5EF4-FFF2-40B4-BE49-F238E27FC236}">
                <a16:creationId xmlns:a16="http://schemas.microsoft.com/office/drawing/2014/main" id="{E07B2FC9-D472-449E-9E02-2CC8259DCA38}"/>
              </a:ext>
            </a:extLst>
          </p:cNvPr>
          <p:cNvSpPr/>
          <p:nvPr/>
        </p:nvSpPr>
        <p:spPr>
          <a:xfrm>
            <a:off x="10133274" y="349205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4" name="Oval 173">
            <a:extLst>
              <a:ext uri="{FF2B5EF4-FFF2-40B4-BE49-F238E27FC236}">
                <a16:creationId xmlns:a16="http://schemas.microsoft.com/office/drawing/2014/main" id="{0EC95035-F4E2-4E53-B25C-51AAA10FE07B}"/>
              </a:ext>
            </a:extLst>
          </p:cNvPr>
          <p:cNvSpPr/>
          <p:nvPr/>
        </p:nvSpPr>
        <p:spPr>
          <a:xfrm>
            <a:off x="10323082" y="349205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5" name="Oval 174">
            <a:extLst>
              <a:ext uri="{FF2B5EF4-FFF2-40B4-BE49-F238E27FC236}">
                <a16:creationId xmlns:a16="http://schemas.microsoft.com/office/drawing/2014/main" id="{5D323014-A709-4FAC-9753-4F6298DFFA07}"/>
              </a:ext>
            </a:extLst>
          </p:cNvPr>
          <p:cNvSpPr/>
          <p:nvPr/>
        </p:nvSpPr>
        <p:spPr>
          <a:xfrm>
            <a:off x="10273099" y="349687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6" name="Oval 175">
            <a:extLst>
              <a:ext uri="{FF2B5EF4-FFF2-40B4-BE49-F238E27FC236}">
                <a16:creationId xmlns:a16="http://schemas.microsoft.com/office/drawing/2014/main" id="{77AE9D8F-19F2-4200-8AF2-32EC093B5DE7}"/>
              </a:ext>
            </a:extLst>
          </p:cNvPr>
          <p:cNvSpPr/>
          <p:nvPr/>
        </p:nvSpPr>
        <p:spPr>
          <a:xfrm>
            <a:off x="10224916" y="348431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7" name="Oval 176">
            <a:extLst>
              <a:ext uri="{FF2B5EF4-FFF2-40B4-BE49-F238E27FC236}">
                <a16:creationId xmlns:a16="http://schemas.microsoft.com/office/drawing/2014/main" id="{569522BB-F4BA-4D3C-B9B4-D99C333AFC1D}"/>
              </a:ext>
            </a:extLst>
          </p:cNvPr>
          <p:cNvSpPr/>
          <p:nvPr/>
        </p:nvSpPr>
        <p:spPr>
          <a:xfrm>
            <a:off x="10194871" y="349397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8" name="Oval 177">
            <a:extLst>
              <a:ext uri="{FF2B5EF4-FFF2-40B4-BE49-F238E27FC236}">
                <a16:creationId xmlns:a16="http://schemas.microsoft.com/office/drawing/2014/main" id="{2914473C-39C5-4276-A1F8-CF2B98D1C20B}"/>
              </a:ext>
            </a:extLst>
          </p:cNvPr>
          <p:cNvSpPr/>
          <p:nvPr/>
        </p:nvSpPr>
        <p:spPr>
          <a:xfrm>
            <a:off x="10172320" y="349095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9" name="Oval 178">
            <a:extLst>
              <a:ext uri="{FF2B5EF4-FFF2-40B4-BE49-F238E27FC236}">
                <a16:creationId xmlns:a16="http://schemas.microsoft.com/office/drawing/2014/main" id="{05406841-64B7-4F67-AFE8-6443F975CFA5}"/>
              </a:ext>
            </a:extLst>
          </p:cNvPr>
          <p:cNvSpPr/>
          <p:nvPr/>
        </p:nvSpPr>
        <p:spPr>
          <a:xfrm>
            <a:off x="10224871" y="333363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0" name="Oval 179">
            <a:extLst>
              <a:ext uri="{FF2B5EF4-FFF2-40B4-BE49-F238E27FC236}">
                <a16:creationId xmlns:a16="http://schemas.microsoft.com/office/drawing/2014/main" id="{C35C82C6-6E1D-4723-8AF1-6484D3EB5C1E}"/>
              </a:ext>
            </a:extLst>
          </p:cNvPr>
          <p:cNvSpPr/>
          <p:nvPr/>
        </p:nvSpPr>
        <p:spPr>
          <a:xfrm>
            <a:off x="10198644" y="341668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1" name="Oval 180">
            <a:extLst>
              <a:ext uri="{FF2B5EF4-FFF2-40B4-BE49-F238E27FC236}">
                <a16:creationId xmlns:a16="http://schemas.microsoft.com/office/drawing/2014/main" id="{0D67B302-0566-453F-81ED-ACE1516E37BD}"/>
              </a:ext>
            </a:extLst>
          </p:cNvPr>
          <p:cNvSpPr/>
          <p:nvPr/>
        </p:nvSpPr>
        <p:spPr>
          <a:xfrm>
            <a:off x="10336798" y="341668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2" name="Oval 181">
            <a:extLst>
              <a:ext uri="{FF2B5EF4-FFF2-40B4-BE49-F238E27FC236}">
                <a16:creationId xmlns:a16="http://schemas.microsoft.com/office/drawing/2014/main" id="{A6F7B5C2-A2DA-4365-9FF4-6438088B9F09}"/>
              </a:ext>
            </a:extLst>
          </p:cNvPr>
          <p:cNvSpPr/>
          <p:nvPr/>
        </p:nvSpPr>
        <p:spPr>
          <a:xfrm>
            <a:off x="11269774" y="331229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3" name="Oval 182">
            <a:extLst>
              <a:ext uri="{FF2B5EF4-FFF2-40B4-BE49-F238E27FC236}">
                <a16:creationId xmlns:a16="http://schemas.microsoft.com/office/drawing/2014/main" id="{E7F42E54-D796-495A-AA91-1E2DF2D536E1}"/>
              </a:ext>
            </a:extLst>
          </p:cNvPr>
          <p:cNvSpPr/>
          <p:nvPr/>
        </p:nvSpPr>
        <p:spPr>
          <a:xfrm>
            <a:off x="11281905" y="337470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4" name="Oval 183">
            <a:extLst>
              <a:ext uri="{FF2B5EF4-FFF2-40B4-BE49-F238E27FC236}">
                <a16:creationId xmlns:a16="http://schemas.microsoft.com/office/drawing/2014/main" id="{B5866902-435B-4AB9-8702-B4EB8C95F1E2}"/>
              </a:ext>
            </a:extLst>
          </p:cNvPr>
          <p:cNvSpPr/>
          <p:nvPr/>
        </p:nvSpPr>
        <p:spPr>
          <a:xfrm>
            <a:off x="11136474" y="340232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5" name="Oval 184">
            <a:extLst>
              <a:ext uri="{FF2B5EF4-FFF2-40B4-BE49-F238E27FC236}">
                <a16:creationId xmlns:a16="http://schemas.microsoft.com/office/drawing/2014/main" id="{FEA5B489-3C30-4073-B152-F5D716C1C97F}"/>
              </a:ext>
            </a:extLst>
          </p:cNvPr>
          <p:cNvSpPr/>
          <p:nvPr/>
        </p:nvSpPr>
        <p:spPr>
          <a:xfrm>
            <a:off x="11197986" y="341608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6" name="Oval 185">
            <a:extLst>
              <a:ext uri="{FF2B5EF4-FFF2-40B4-BE49-F238E27FC236}">
                <a16:creationId xmlns:a16="http://schemas.microsoft.com/office/drawing/2014/main" id="{EE12BD43-B0A6-4324-91DB-D6006A57C5E2}"/>
              </a:ext>
            </a:extLst>
          </p:cNvPr>
          <p:cNvSpPr/>
          <p:nvPr/>
        </p:nvSpPr>
        <p:spPr>
          <a:xfrm>
            <a:off x="11132762" y="345688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7" name="Oval 186">
            <a:extLst>
              <a:ext uri="{FF2B5EF4-FFF2-40B4-BE49-F238E27FC236}">
                <a16:creationId xmlns:a16="http://schemas.microsoft.com/office/drawing/2014/main" id="{BCF5DD00-B4FE-466B-97C7-7911A1232005}"/>
              </a:ext>
            </a:extLst>
          </p:cNvPr>
          <p:cNvSpPr/>
          <p:nvPr/>
        </p:nvSpPr>
        <p:spPr>
          <a:xfrm>
            <a:off x="11105330" y="345936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8" name="Oval 187">
            <a:extLst>
              <a:ext uri="{FF2B5EF4-FFF2-40B4-BE49-F238E27FC236}">
                <a16:creationId xmlns:a16="http://schemas.microsoft.com/office/drawing/2014/main" id="{5855DB56-B56D-48C1-9DA9-80EC1806A990}"/>
              </a:ext>
            </a:extLst>
          </p:cNvPr>
          <p:cNvSpPr/>
          <p:nvPr/>
        </p:nvSpPr>
        <p:spPr>
          <a:xfrm>
            <a:off x="11223778" y="3457426"/>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89" name="Oval 188">
            <a:extLst>
              <a:ext uri="{FF2B5EF4-FFF2-40B4-BE49-F238E27FC236}">
                <a16:creationId xmlns:a16="http://schemas.microsoft.com/office/drawing/2014/main" id="{D776C682-E08C-4A98-8FED-D2541C0B4006}"/>
              </a:ext>
            </a:extLst>
          </p:cNvPr>
          <p:cNvSpPr/>
          <p:nvPr/>
        </p:nvSpPr>
        <p:spPr>
          <a:xfrm>
            <a:off x="11276926" y="341962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0" name="Oval 189">
            <a:extLst>
              <a:ext uri="{FF2B5EF4-FFF2-40B4-BE49-F238E27FC236}">
                <a16:creationId xmlns:a16="http://schemas.microsoft.com/office/drawing/2014/main" id="{CAD8381B-1897-4EE2-BB1F-A376FE990B59}"/>
              </a:ext>
            </a:extLst>
          </p:cNvPr>
          <p:cNvSpPr/>
          <p:nvPr/>
        </p:nvSpPr>
        <p:spPr>
          <a:xfrm>
            <a:off x="11246769" y="341770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1" name="Oval 190">
            <a:extLst>
              <a:ext uri="{FF2B5EF4-FFF2-40B4-BE49-F238E27FC236}">
                <a16:creationId xmlns:a16="http://schemas.microsoft.com/office/drawing/2014/main" id="{0247DB9D-F67B-4FBC-B0B5-441EE952EB9B}"/>
              </a:ext>
            </a:extLst>
          </p:cNvPr>
          <p:cNvSpPr/>
          <p:nvPr/>
        </p:nvSpPr>
        <p:spPr>
          <a:xfrm>
            <a:off x="11070961" y="343040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2" name="Oval 191">
            <a:extLst>
              <a:ext uri="{FF2B5EF4-FFF2-40B4-BE49-F238E27FC236}">
                <a16:creationId xmlns:a16="http://schemas.microsoft.com/office/drawing/2014/main" id="{6E523B4C-DDC0-47EF-9244-1A0E71572690}"/>
              </a:ext>
            </a:extLst>
          </p:cNvPr>
          <p:cNvSpPr/>
          <p:nvPr/>
        </p:nvSpPr>
        <p:spPr>
          <a:xfrm>
            <a:off x="10121755" y="334473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3" name="Oval 192">
            <a:extLst>
              <a:ext uri="{FF2B5EF4-FFF2-40B4-BE49-F238E27FC236}">
                <a16:creationId xmlns:a16="http://schemas.microsoft.com/office/drawing/2014/main" id="{BA296C38-15B3-45BF-84FA-A8D5A140C565}"/>
              </a:ext>
            </a:extLst>
          </p:cNvPr>
          <p:cNvSpPr/>
          <p:nvPr/>
        </p:nvSpPr>
        <p:spPr>
          <a:xfrm>
            <a:off x="10300555" y="334222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4" name="Oval 193">
            <a:extLst>
              <a:ext uri="{FF2B5EF4-FFF2-40B4-BE49-F238E27FC236}">
                <a16:creationId xmlns:a16="http://schemas.microsoft.com/office/drawing/2014/main" id="{907C1723-B394-4B2B-9C8F-D73F5753DDCF}"/>
              </a:ext>
            </a:extLst>
          </p:cNvPr>
          <p:cNvSpPr/>
          <p:nvPr/>
        </p:nvSpPr>
        <p:spPr>
          <a:xfrm>
            <a:off x="10357366" y="334473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5" name="Oval 194">
            <a:extLst>
              <a:ext uri="{FF2B5EF4-FFF2-40B4-BE49-F238E27FC236}">
                <a16:creationId xmlns:a16="http://schemas.microsoft.com/office/drawing/2014/main" id="{54A777EB-7209-4578-8F91-54B53FB71E08}"/>
              </a:ext>
            </a:extLst>
          </p:cNvPr>
          <p:cNvSpPr/>
          <p:nvPr/>
        </p:nvSpPr>
        <p:spPr>
          <a:xfrm>
            <a:off x="10298684" y="338992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6" name="Oval 195">
            <a:extLst>
              <a:ext uri="{FF2B5EF4-FFF2-40B4-BE49-F238E27FC236}">
                <a16:creationId xmlns:a16="http://schemas.microsoft.com/office/drawing/2014/main" id="{4DA4862F-32A7-45E0-A5CC-CC33DC72BBE7}"/>
              </a:ext>
            </a:extLst>
          </p:cNvPr>
          <p:cNvSpPr/>
          <p:nvPr/>
        </p:nvSpPr>
        <p:spPr>
          <a:xfrm>
            <a:off x="10110918" y="341902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7" name="Oval 196">
            <a:extLst>
              <a:ext uri="{FF2B5EF4-FFF2-40B4-BE49-F238E27FC236}">
                <a16:creationId xmlns:a16="http://schemas.microsoft.com/office/drawing/2014/main" id="{3A81E790-E9D8-4574-B1B4-35F93335FB53}"/>
              </a:ext>
            </a:extLst>
          </p:cNvPr>
          <p:cNvSpPr/>
          <p:nvPr/>
        </p:nvSpPr>
        <p:spPr>
          <a:xfrm>
            <a:off x="10255448" y="342060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8" name="Oval 197">
            <a:extLst>
              <a:ext uri="{FF2B5EF4-FFF2-40B4-BE49-F238E27FC236}">
                <a16:creationId xmlns:a16="http://schemas.microsoft.com/office/drawing/2014/main" id="{52325228-F84A-48C7-A998-CF2399284BE7}"/>
              </a:ext>
            </a:extLst>
          </p:cNvPr>
          <p:cNvSpPr/>
          <p:nvPr/>
        </p:nvSpPr>
        <p:spPr>
          <a:xfrm>
            <a:off x="10305111" y="341902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99" name="Oval 198">
            <a:extLst>
              <a:ext uri="{FF2B5EF4-FFF2-40B4-BE49-F238E27FC236}">
                <a16:creationId xmlns:a16="http://schemas.microsoft.com/office/drawing/2014/main" id="{75D2E39D-D98E-440F-AB1D-CB9B1DCB274D}"/>
              </a:ext>
            </a:extLst>
          </p:cNvPr>
          <p:cNvSpPr/>
          <p:nvPr/>
        </p:nvSpPr>
        <p:spPr>
          <a:xfrm>
            <a:off x="10195145" y="346117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0" name="Oval 199">
            <a:extLst>
              <a:ext uri="{FF2B5EF4-FFF2-40B4-BE49-F238E27FC236}">
                <a16:creationId xmlns:a16="http://schemas.microsoft.com/office/drawing/2014/main" id="{C7EE830B-4EE7-4861-8ACA-6B0BCD426248}"/>
              </a:ext>
            </a:extLst>
          </p:cNvPr>
          <p:cNvSpPr/>
          <p:nvPr/>
        </p:nvSpPr>
        <p:spPr>
          <a:xfrm>
            <a:off x="10243274" y="346117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1" name="Oval 200">
            <a:extLst>
              <a:ext uri="{FF2B5EF4-FFF2-40B4-BE49-F238E27FC236}">
                <a16:creationId xmlns:a16="http://schemas.microsoft.com/office/drawing/2014/main" id="{853CFBA2-5F70-49D6-8630-D312A4C94137}"/>
              </a:ext>
            </a:extLst>
          </p:cNvPr>
          <p:cNvSpPr/>
          <p:nvPr/>
        </p:nvSpPr>
        <p:spPr>
          <a:xfrm>
            <a:off x="11320806" y="327842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2" name="Oval 201">
            <a:extLst>
              <a:ext uri="{FF2B5EF4-FFF2-40B4-BE49-F238E27FC236}">
                <a16:creationId xmlns:a16="http://schemas.microsoft.com/office/drawing/2014/main" id="{127EC0C6-8552-4675-B403-5CEC36A48A1A}"/>
              </a:ext>
            </a:extLst>
          </p:cNvPr>
          <p:cNvSpPr/>
          <p:nvPr/>
        </p:nvSpPr>
        <p:spPr>
          <a:xfrm>
            <a:off x="11244596" y="331354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3" name="Oval 202">
            <a:extLst>
              <a:ext uri="{FF2B5EF4-FFF2-40B4-BE49-F238E27FC236}">
                <a16:creationId xmlns:a16="http://schemas.microsoft.com/office/drawing/2014/main" id="{AA573301-B90D-49ED-AA55-D2995317B125}"/>
              </a:ext>
            </a:extLst>
          </p:cNvPr>
          <p:cNvSpPr/>
          <p:nvPr/>
        </p:nvSpPr>
        <p:spPr>
          <a:xfrm>
            <a:off x="11304251" y="349129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4" name="Oval 203">
            <a:extLst>
              <a:ext uri="{FF2B5EF4-FFF2-40B4-BE49-F238E27FC236}">
                <a16:creationId xmlns:a16="http://schemas.microsoft.com/office/drawing/2014/main" id="{6195D955-5DBC-45D8-8826-47231A5A7031}"/>
              </a:ext>
            </a:extLst>
          </p:cNvPr>
          <p:cNvSpPr/>
          <p:nvPr/>
        </p:nvSpPr>
        <p:spPr>
          <a:xfrm>
            <a:off x="11251210" y="349260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5" name="Oval 204">
            <a:extLst>
              <a:ext uri="{FF2B5EF4-FFF2-40B4-BE49-F238E27FC236}">
                <a16:creationId xmlns:a16="http://schemas.microsoft.com/office/drawing/2014/main" id="{5774EC20-1B95-43E1-8585-3DEE58074D8D}"/>
              </a:ext>
            </a:extLst>
          </p:cNvPr>
          <p:cNvSpPr/>
          <p:nvPr/>
        </p:nvSpPr>
        <p:spPr>
          <a:xfrm>
            <a:off x="11201753" y="349620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6" name="Oval 205">
            <a:extLst>
              <a:ext uri="{FF2B5EF4-FFF2-40B4-BE49-F238E27FC236}">
                <a16:creationId xmlns:a16="http://schemas.microsoft.com/office/drawing/2014/main" id="{97624AAF-7A70-49B6-8CB0-E90CF9600C30}"/>
              </a:ext>
            </a:extLst>
          </p:cNvPr>
          <p:cNvSpPr/>
          <p:nvPr/>
        </p:nvSpPr>
        <p:spPr>
          <a:xfrm>
            <a:off x="11070961" y="348236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8" name="Oval 207">
            <a:extLst>
              <a:ext uri="{FF2B5EF4-FFF2-40B4-BE49-F238E27FC236}">
                <a16:creationId xmlns:a16="http://schemas.microsoft.com/office/drawing/2014/main" id="{6B76491D-4772-49E4-B9D7-0DA4D6576530}"/>
              </a:ext>
            </a:extLst>
          </p:cNvPr>
          <p:cNvSpPr/>
          <p:nvPr/>
        </p:nvSpPr>
        <p:spPr>
          <a:xfrm>
            <a:off x="11140835" y="349676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09" name="Oval 208">
            <a:extLst>
              <a:ext uri="{FF2B5EF4-FFF2-40B4-BE49-F238E27FC236}">
                <a16:creationId xmlns:a16="http://schemas.microsoft.com/office/drawing/2014/main" id="{A40836FB-2B54-46C9-9AC3-856CFDFA4E8C}"/>
              </a:ext>
            </a:extLst>
          </p:cNvPr>
          <p:cNvSpPr/>
          <p:nvPr/>
        </p:nvSpPr>
        <p:spPr>
          <a:xfrm>
            <a:off x="11106650" y="349787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0" name="Oval 209">
            <a:extLst>
              <a:ext uri="{FF2B5EF4-FFF2-40B4-BE49-F238E27FC236}">
                <a16:creationId xmlns:a16="http://schemas.microsoft.com/office/drawing/2014/main" id="{05F5F046-8CAD-441C-A9E5-FD337D798F91}"/>
              </a:ext>
            </a:extLst>
          </p:cNvPr>
          <p:cNvSpPr/>
          <p:nvPr/>
        </p:nvSpPr>
        <p:spPr>
          <a:xfrm>
            <a:off x="11077714" y="350441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1" name="Oval 210">
            <a:extLst>
              <a:ext uri="{FF2B5EF4-FFF2-40B4-BE49-F238E27FC236}">
                <a16:creationId xmlns:a16="http://schemas.microsoft.com/office/drawing/2014/main" id="{8F114054-8C8A-4759-876F-8978FAD6EEBA}"/>
              </a:ext>
            </a:extLst>
          </p:cNvPr>
          <p:cNvSpPr/>
          <p:nvPr/>
        </p:nvSpPr>
        <p:spPr>
          <a:xfrm>
            <a:off x="11200711" y="344199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12" name="Oval 211">
            <a:extLst>
              <a:ext uri="{FF2B5EF4-FFF2-40B4-BE49-F238E27FC236}">
                <a16:creationId xmlns:a16="http://schemas.microsoft.com/office/drawing/2014/main" id="{DD0C5E2C-0122-478F-9373-0121B987D4AC}"/>
              </a:ext>
            </a:extLst>
          </p:cNvPr>
          <p:cNvSpPr/>
          <p:nvPr/>
        </p:nvSpPr>
        <p:spPr>
          <a:xfrm>
            <a:off x="11170223" y="343640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243" name="Straight Connector 242">
            <a:extLst>
              <a:ext uri="{FF2B5EF4-FFF2-40B4-BE49-F238E27FC236}">
                <a16:creationId xmlns:a16="http://schemas.microsoft.com/office/drawing/2014/main" id="{B245DDAF-0ACB-4CB2-8D21-DA5B9282314B}"/>
              </a:ext>
            </a:extLst>
          </p:cNvPr>
          <p:cNvCxnSpPr/>
          <p:nvPr/>
        </p:nvCxnSpPr>
        <p:spPr>
          <a:xfrm>
            <a:off x="9294257" y="4886646"/>
            <a:ext cx="0" cy="6400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4995352-BBFB-4DF4-8A2C-C7D450EA9420}"/>
              </a:ext>
            </a:extLst>
          </p:cNvPr>
          <p:cNvCxnSpPr/>
          <p:nvPr/>
        </p:nvCxnSpPr>
        <p:spPr>
          <a:xfrm>
            <a:off x="10208838" y="4821181"/>
            <a:ext cx="0" cy="6400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273FB321-97FA-44F8-8D8D-90BE6978ABA0}"/>
              </a:ext>
            </a:extLst>
          </p:cNvPr>
          <p:cNvCxnSpPr/>
          <p:nvPr/>
        </p:nvCxnSpPr>
        <p:spPr>
          <a:xfrm>
            <a:off x="11150190" y="4860232"/>
            <a:ext cx="0" cy="6400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Rectangle 266">
            <a:extLst>
              <a:ext uri="{FF2B5EF4-FFF2-40B4-BE49-F238E27FC236}">
                <a16:creationId xmlns:a16="http://schemas.microsoft.com/office/drawing/2014/main" id="{3A920C37-E608-4E31-9DBB-01A1A39D4F45}"/>
              </a:ext>
            </a:extLst>
          </p:cNvPr>
          <p:cNvSpPr/>
          <p:nvPr/>
        </p:nvSpPr>
        <p:spPr>
          <a:xfrm>
            <a:off x="8967720" y="5205050"/>
            <a:ext cx="640079" cy="189566"/>
          </a:xfrm>
          <a:prstGeom prst="rect">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5" name="TextBox 254">
            <a:extLst>
              <a:ext uri="{FF2B5EF4-FFF2-40B4-BE49-F238E27FC236}">
                <a16:creationId xmlns:a16="http://schemas.microsoft.com/office/drawing/2014/main" id="{31D3F83D-C0D0-44FE-92C5-1A23C7645AC1}"/>
              </a:ext>
            </a:extLst>
          </p:cNvPr>
          <p:cNvSpPr txBox="1"/>
          <p:nvPr/>
        </p:nvSpPr>
        <p:spPr>
          <a:xfrm>
            <a:off x="8516095" y="4126187"/>
            <a:ext cx="2995465" cy="276999"/>
          </a:xfrm>
          <a:prstGeom prst="rect">
            <a:avLst/>
          </a:prstGeom>
          <a:noFill/>
        </p:spPr>
        <p:txBody>
          <a:bodyPr wrap="square" rtlCol="0">
            <a:spAutoFit/>
          </a:bodyPr>
          <a:lstStyle/>
          <a:p>
            <a:pPr algn="ctr" rtl="0"/>
            <a:r>
              <a:rPr lang="pl" sz="1200" b="1" i="0" u="none" baseline="0"/>
              <a:t>Zmiana objawów astmy</a:t>
            </a:r>
            <a:endParaRPr lang="pl" sz="1200" dirty="0"/>
          </a:p>
        </p:txBody>
      </p:sp>
      <p:sp>
        <p:nvSpPr>
          <p:cNvPr id="264" name="Oval 263">
            <a:extLst>
              <a:ext uri="{FF2B5EF4-FFF2-40B4-BE49-F238E27FC236}">
                <a16:creationId xmlns:a16="http://schemas.microsoft.com/office/drawing/2014/main" id="{1258A8C1-D681-44DA-A5FC-DD3584368CEE}"/>
              </a:ext>
            </a:extLst>
          </p:cNvPr>
          <p:cNvSpPr/>
          <p:nvPr/>
        </p:nvSpPr>
        <p:spPr>
          <a:xfrm>
            <a:off x="11169472" y="5173384"/>
            <a:ext cx="27432" cy="282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60" name="Oval 259">
            <a:extLst>
              <a:ext uri="{FF2B5EF4-FFF2-40B4-BE49-F238E27FC236}">
                <a16:creationId xmlns:a16="http://schemas.microsoft.com/office/drawing/2014/main" id="{F0F5005C-BF66-4042-8870-772053BEC3C4}"/>
              </a:ext>
            </a:extLst>
          </p:cNvPr>
          <p:cNvSpPr/>
          <p:nvPr/>
        </p:nvSpPr>
        <p:spPr>
          <a:xfrm>
            <a:off x="10097734" y="5338524"/>
            <a:ext cx="27432" cy="282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8" name="TextBox 257">
            <a:extLst>
              <a:ext uri="{FF2B5EF4-FFF2-40B4-BE49-F238E27FC236}">
                <a16:creationId xmlns:a16="http://schemas.microsoft.com/office/drawing/2014/main" id="{550964C5-CAAE-4D0C-9E66-EA5DBF3DDA00}"/>
              </a:ext>
            </a:extLst>
          </p:cNvPr>
          <p:cNvSpPr txBox="1"/>
          <p:nvPr/>
        </p:nvSpPr>
        <p:spPr>
          <a:xfrm>
            <a:off x="8074039" y="4487281"/>
            <a:ext cx="553998" cy="1249061"/>
          </a:xfrm>
          <a:prstGeom prst="rect">
            <a:avLst/>
          </a:prstGeom>
          <a:noFill/>
        </p:spPr>
        <p:txBody>
          <a:bodyPr vert="vert270" wrap="square" rtlCol="0">
            <a:spAutoFit/>
          </a:bodyPr>
          <a:lstStyle/>
          <a:p>
            <a:pPr algn="ctr" rtl="0"/>
            <a:r>
              <a:rPr lang="pl" sz="1200" b="1" i="0" u="none" baseline="0" dirty="0"/>
              <a:t>Ocena punktowa ACT</a:t>
            </a:r>
          </a:p>
        </p:txBody>
      </p:sp>
      <p:sp>
        <p:nvSpPr>
          <p:cNvPr id="271" name="Rectangle 270">
            <a:extLst>
              <a:ext uri="{FF2B5EF4-FFF2-40B4-BE49-F238E27FC236}">
                <a16:creationId xmlns:a16="http://schemas.microsoft.com/office/drawing/2014/main" id="{2DE7E2FE-BAD3-428F-9A2C-5566FADCF954}"/>
              </a:ext>
            </a:extLst>
          </p:cNvPr>
          <p:cNvSpPr/>
          <p:nvPr/>
        </p:nvSpPr>
        <p:spPr>
          <a:xfrm>
            <a:off x="10825693" y="4954510"/>
            <a:ext cx="652984" cy="256668"/>
          </a:xfrm>
          <a:prstGeom prst="rect">
            <a:avLst/>
          </a:prstGeom>
          <a:solidFill>
            <a:schemeClr val="accent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72" name="Rectangle 271">
            <a:extLst>
              <a:ext uri="{FF2B5EF4-FFF2-40B4-BE49-F238E27FC236}">
                <a16:creationId xmlns:a16="http://schemas.microsoft.com/office/drawing/2014/main" id="{B4818BF1-1E62-4C2E-95E5-464023F45F6C}"/>
              </a:ext>
            </a:extLst>
          </p:cNvPr>
          <p:cNvSpPr/>
          <p:nvPr/>
        </p:nvSpPr>
        <p:spPr>
          <a:xfrm>
            <a:off x="9896091" y="5005355"/>
            <a:ext cx="646677" cy="301321"/>
          </a:xfrm>
          <a:prstGeom prst="rect">
            <a:avLst/>
          </a:prstGeom>
          <a:solidFill>
            <a:schemeClr val="accent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274" name="Straight Connector 273">
            <a:extLst>
              <a:ext uri="{FF2B5EF4-FFF2-40B4-BE49-F238E27FC236}">
                <a16:creationId xmlns:a16="http://schemas.microsoft.com/office/drawing/2014/main" id="{E0DBA668-7658-4673-BAE6-2771FEBEFB20}"/>
              </a:ext>
            </a:extLst>
          </p:cNvPr>
          <p:cNvCxnSpPr/>
          <p:nvPr/>
        </p:nvCxnSpPr>
        <p:spPr>
          <a:xfrm>
            <a:off x="10824545" y="5047036"/>
            <a:ext cx="640080"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62B0B40B-D256-47BD-AED0-9E8CF8625A4A}"/>
              </a:ext>
            </a:extLst>
          </p:cNvPr>
          <p:cNvCxnSpPr/>
          <p:nvPr/>
        </p:nvCxnSpPr>
        <p:spPr>
          <a:xfrm>
            <a:off x="9902263" y="5103836"/>
            <a:ext cx="640080"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9FC0EF31-A2D9-4AC5-8C60-3CD557B2D3C9}"/>
              </a:ext>
            </a:extLst>
          </p:cNvPr>
          <p:cNvCxnSpPr/>
          <p:nvPr/>
        </p:nvCxnSpPr>
        <p:spPr>
          <a:xfrm>
            <a:off x="8975609" y="5338524"/>
            <a:ext cx="640080"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5" name="Oval 284">
            <a:extLst>
              <a:ext uri="{FF2B5EF4-FFF2-40B4-BE49-F238E27FC236}">
                <a16:creationId xmlns:a16="http://schemas.microsoft.com/office/drawing/2014/main" id="{B6AC8ADD-0F31-4E8F-BEC8-F8A8EE23D52B}"/>
              </a:ext>
            </a:extLst>
          </p:cNvPr>
          <p:cNvSpPr/>
          <p:nvPr/>
        </p:nvSpPr>
        <p:spPr>
          <a:xfrm>
            <a:off x="9236715" y="484740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pic>
        <p:nvPicPr>
          <p:cNvPr id="152" name="Picture 151">
            <a:extLst>
              <a:ext uri="{FF2B5EF4-FFF2-40B4-BE49-F238E27FC236}">
                <a16:creationId xmlns:a16="http://schemas.microsoft.com/office/drawing/2014/main" id="{EA010E68-D165-4760-A62F-1BCEC3F10859}"/>
              </a:ext>
            </a:extLst>
          </p:cNvPr>
          <p:cNvPicPr>
            <a:picLocks noChangeAspect="1"/>
          </p:cNvPicPr>
          <p:nvPr/>
        </p:nvPicPr>
        <p:blipFill>
          <a:blip r:embed="rId9"/>
          <a:stretch>
            <a:fillRect/>
          </a:stretch>
        </p:blipFill>
        <p:spPr>
          <a:xfrm>
            <a:off x="9244293" y="4884159"/>
            <a:ext cx="36579" cy="42676"/>
          </a:xfrm>
          <a:prstGeom prst="rect">
            <a:avLst/>
          </a:prstGeom>
        </p:spPr>
      </p:pic>
      <p:sp>
        <p:nvSpPr>
          <p:cNvPr id="286" name="Oval 285">
            <a:extLst>
              <a:ext uri="{FF2B5EF4-FFF2-40B4-BE49-F238E27FC236}">
                <a16:creationId xmlns:a16="http://schemas.microsoft.com/office/drawing/2014/main" id="{682A454E-DAD5-4B76-939D-1A6C81320425}"/>
              </a:ext>
            </a:extLst>
          </p:cNvPr>
          <p:cNvSpPr/>
          <p:nvPr/>
        </p:nvSpPr>
        <p:spPr>
          <a:xfrm>
            <a:off x="9244293" y="493182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7" name="Oval 286">
            <a:extLst>
              <a:ext uri="{FF2B5EF4-FFF2-40B4-BE49-F238E27FC236}">
                <a16:creationId xmlns:a16="http://schemas.microsoft.com/office/drawing/2014/main" id="{D0C62D3E-1026-4759-97D4-E6038F694780}"/>
              </a:ext>
            </a:extLst>
          </p:cNvPr>
          <p:cNvSpPr/>
          <p:nvPr/>
        </p:nvSpPr>
        <p:spPr>
          <a:xfrm>
            <a:off x="9110452" y="513524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8" name="Oval 287">
            <a:extLst>
              <a:ext uri="{FF2B5EF4-FFF2-40B4-BE49-F238E27FC236}">
                <a16:creationId xmlns:a16="http://schemas.microsoft.com/office/drawing/2014/main" id="{6B20A95C-7879-481C-B201-EF5ED81CCED7}"/>
              </a:ext>
            </a:extLst>
          </p:cNvPr>
          <p:cNvSpPr/>
          <p:nvPr/>
        </p:nvSpPr>
        <p:spPr>
          <a:xfrm>
            <a:off x="9172688" y="501251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89" name="Oval 288">
            <a:extLst>
              <a:ext uri="{FF2B5EF4-FFF2-40B4-BE49-F238E27FC236}">
                <a16:creationId xmlns:a16="http://schemas.microsoft.com/office/drawing/2014/main" id="{EEBBA55E-160A-4E0F-8C4D-D85BD6BF0D08}"/>
              </a:ext>
            </a:extLst>
          </p:cNvPr>
          <p:cNvSpPr/>
          <p:nvPr/>
        </p:nvSpPr>
        <p:spPr>
          <a:xfrm>
            <a:off x="9165987" y="500571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0" name="Oval 289">
            <a:extLst>
              <a:ext uri="{FF2B5EF4-FFF2-40B4-BE49-F238E27FC236}">
                <a16:creationId xmlns:a16="http://schemas.microsoft.com/office/drawing/2014/main" id="{CA21C3F2-6894-4EE5-BA9A-9AC2FC78E7AC}"/>
              </a:ext>
            </a:extLst>
          </p:cNvPr>
          <p:cNvSpPr/>
          <p:nvPr/>
        </p:nvSpPr>
        <p:spPr>
          <a:xfrm>
            <a:off x="9373830" y="4993369"/>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1" name="Oval 290">
            <a:extLst>
              <a:ext uri="{FF2B5EF4-FFF2-40B4-BE49-F238E27FC236}">
                <a16:creationId xmlns:a16="http://schemas.microsoft.com/office/drawing/2014/main" id="{1331EF27-9533-4771-BB56-F9A45290E9B8}"/>
              </a:ext>
            </a:extLst>
          </p:cNvPr>
          <p:cNvSpPr/>
          <p:nvPr/>
        </p:nvSpPr>
        <p:spPr>
          <a:xfrm>
            <a:off x="9379646" y="502342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2" name="Oval 291">
            <a:extLst>
              <a:ext uri="{FF2B5EF4-FFF2-40B4-BE49-F238E27FC236}">
                <a16:creationId xmlns:a16="http://schemas.microsoft.com/office/drawing/2014/main" id="{C8F6E605-9C35-4B7B-91A3-D9C7C5EC5789}"/>
              </a:ext>
            </a:extLst>
          </p:cNvPr>
          <p:cNvSpPr/>
          <p:nvPr/>
        </p:nvSpPr>
        <p:spPr>
          <a:xfrm>
            <a:off x="9379646" y="506808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3" name="Oval 292">
            <a:extLst>
              <a:ext uri="{FF2B5EF4-FFF2-40B4-BE49-F238E27FC236}">
                <a16:creationId xmlns:a16="http://schemas.microsoft.com/office/drawing/2014/main" id="{A377F52A-B760-476F-8FE5-4C7EC922CEA1}"/>
              </a:ext>
            </a:extLst>
          </p:cNvPr>
          <p:cNvSpPr/>
          <p:nvPr/>
        </p:nvSpPr>
        <p:spPr>
          <a:xfrm>
            <a:off x="9346088" y="511273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4" name="Oval 293">
            <a:extLst>
              <a:ext uri="{FF2B5EF4-FFF2-40B4-BE49-F238E27FC236}">
                <a16:creationId xmlns:a16="http://schemas.microsoft.com/office/drawing/2014/main" id="{464A4878-FB04-4F8A-A500-94DC6FB196D8}"/>
              </a:ext>
            </a:extLst>
          </p:cNvPr>
          <p:cNvSpPr/>
          <p:nvPr/>
        </p:nvSpPr>
        <p:spPr>
          <a:xfrm>
            <a:off x="9345614" y="515643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5" name="Oval 294">
            <a:extLst>
              <a:ext uri="{FF2B5EF4-FFF2-40B4-BE49-F238E27FC236}">
                <a16:creationId xmlns:a16="http://schemas.microsoft.com/office/drawing/2014/main" id="{9D550496-11A9-47CD-A61D-9B0D02A25B88}"/>
              </a:ext>
            </a:extLst>
          </p:cNvPr>
          <p:cNvSpPr/>
          <p:nvPr/>
        </p:nvSpPr>
        <p:spPr>
          <a:xfrm>
            <a:off x="9211413" y="511648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6" name="Oval 295">
            <a:extLst>
              <a:ext uri="{FF2B5EF4-FFF2-40B4-BE49-F238E27FC236}">
                <a16:creationId xmlns:a16="http://schemas.microsoft.com/office/drawing/2014/main" id="{FF47F337-2663-435C-9D60-9BF9A1C37093}"/>
              </a:ext>
            </a:extLst>
          </p:cNvPr>
          <p:cNvSpPr/>
          <p:nvPr/>
        </p:nvSpPr>
        <p:spPr>
          <a:xfrm>
            <a:off x="9183823" y="517599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7" name="Oval 296">
            <a:extLst>
              <a:ext uri="{FF2B5EF4-FFF2-40B4-BE49-F238E27FC236}">
                <a16:creationId xmlns:a16="http://schemas.microsoft.com/office/drawing/2014/main" id="{BF133AB1-F4CC-4B36-8E0B-D6A0C04D8ECB}"/>
              </a:ext>
            </a:extLst>
          </p:cNvPr>
          <p:cNvSpPr/>
          <p:nvPr/>
        </p:nvSpPr>
        <p:spPr>
          <a:xfrm>
            <a:off x="9172688" y="519052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8" name="Oval 297">
            <a:extLst>
              <a:ext uri="{FF2B5EF4-FFF2-40B4-BE49-F238E27FC236}">
                <a16:creationId xmlns:a16="http://schemas.microsoft.com/office/drawing/2014/main" id="{83601EBE-B0F2-48E4-9E95-83A1AF49AF27}"/>
              </a:ext>
            </a:extLst>
          </p:cNvPr>
          <p:cNvSpPr/>
          <p:nvPr/>
        </p:nvSpPr>
        <p:spPr>
          <a:xfrm>
            <a:off x="9373830" y="520224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99" name="Oval 298">
            <a:extLst>
              <a:ext uri="{FF2B5EF4-FFF2-40B4-BE49-F238E27FC236}">
                <a16:creationId xmlns:a16="http://schemas.microsoft.com/office/drawing/2014/main" id="{4D4EC891-AA65-4AF0-8BF2-C688AC62305E}"/>
              </a:ext>
            </a:extLst>
          </p:cNvPr>
          <p:cNvSpPr/>
          <p:nvPr/>
        </p:nvSpPr>
        <p:spPr>
          <a:xfrm>
            <a:off x="9295249" y="522514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0" name="Oval 299">
            <a:extLst>
              <a:ext uri="{FF2B5EF4-FFF2-40B4-BE49-F238E27FC236}">
                <a16:creationId xmlns:a16="http://schemas.microsoft.com/office/drawing/2014/main" id="{6EF9DD5C-73EB-417D-B70D-C3F72023951B}"/>
              </a:ext>
            </a:extLst>
          </p:cNvPr>
          <p:cNvSpPr/>
          <p:nvPr/>
        </p:nvSpPr>
        <p:spPr>
          <a:xfrm>
            <a:off x="9327785" y="525992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1" name="Oval 300">
            <a:extLst>
              <a:ext uri="{FF2B5EF4-FFF2-40B4-BE49-F238E27FC236}">
                <a16:creationId xmlns:a16="http://schemas.microsoft.com/office/drawing/2014/main" id="{0640DD5F-C9B8-403C-AA27-1F52F9CB115D}"/>
              </a:ext>
            </a:extLst>
          </p:cNvPr>
          <p:cNvSpPr/>
          <p:nvPr/>
        </p:nvSpPr>
        <p:spPr>
          <a:xfrm>
            <a:off x="9392199" y="526967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2" name="Oval 301">
            <a:extLst>
              <a:ext uri="{FF2B5EF4-FFF2-40B4-BE49-F238E27FC236}">
                <a16:creationId xmlns:a16="http://schemas.microsoft.com/office/drawing/2014/main" id="{CC49B7A4-3A58-4C4F-B158-5FC49F41F006}"/>
              </a:ext>
            </a:extLst>
          </p:cNvPr>
          <p:cNvSpPr/>
          <p:nvPr/>
        </p:nvSpPr>
        <p:spPr>
          <a:xfrm>
            <a:off x="9447474" y="526452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3" name="Oval 302">
            <a:extLst>
              <a:ext uri="{FF2B5EF4-FFF2-40B4-BE49-F238E27FC236}">
                <a16:creationId xmlns:a16="http://schemas.microsoft.com/office/drawing/2014/main" id="{CDE749A6-9262-4D0B-8727-83D27833F96F}"/>
              </a:ext>
            </a:extLst>
          </p:cNvPr>
          <p:cNvSpPr/>
          <p:nvPr/>
        </p:nvSpPr>
        <p:spPr>
          <a:xfrm>
            <a:off x="9447474" y="542027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4" name="Oval 303">
            <a:extLst>
              <a:ext uri="{FF2B5EF4-FFF2-40B4-BE49-F238E27FC236}">
                <a16:creationId xmlns:a16="http://schemas.microsoft.com/office/drawing/2014/main" id="{EACDEE05-9A68-4F14-A6E8-60CA4FE51851}"/>
              </a:ext>
            </a:extLst>
          </p:cNvPr>
          <p:cNvSpPr/>
          <p:nvPr/>
        </p:nvSpPr>
        <p:spPr>
          <a:xfrm>
            <a:off x="9439442" y="537743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5" name="Oval 304">
            <a:extLst>
              <a:ext uri="{FF2B5EF4-FFF2-40B4-BE49-F238E27FC236}">
                <a16:creationId xmlns:a16="http://schemas.microsoft.com/office/drawing/2014/main" id="{D8419B06-E771-4430-B986-AFB665963703}"/>
              </a:ext>
            </a:extLst>
          </p:cNvPr>
          <p:cNvSpPr/>
          <p:nvPr/>
        </p:nvSpPr>
        <p:spPr>
          <a:xfrm>
            <a:off x="9429671" y="534252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6" name="Oval 305">
            <a:extLst>
              <a:ext uri="{FF2B5EF4-FFF2-40B4-BE49-F238E27FC236}">
                <a16:creationId xmlns:a16="http://schemas.microsoft.com/office/drawing/2014/main" id="{C54F8CA9-3F94-4952-8636-D9FFF748B67B}"/>
              </a:ext>
            </a:extLst>
          </p:cNvPr>
          <p:cNvSpPr/>
          <p:nvPr/>
        </p:nvSpPr>
        <p:spPr>
          <a:xfrm>
            <a:off x="9373830" y="5369896"/>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7" name="Oval 306">
            <a:extLst>
              <a:ext uri="{FF2B5EF4-FFF2-40B4-BE49-F238E27FC236}">
                <a16:creationId xmlns:a16="http://schemas.microsoft.com/office/drawing/2014/main" id="{0B82780B-DC57-4F3B-BF6A-59E3FAE346B4}"/>
              </a:ext>
            </a:extLst>
          </p:cNvPr>
          <p:cNvSpPr/>
          <p:nvPr/>
        </p:nvSpPr>
        <p:spPr>
          <a:xfrm>
            <a:off x="9329343" y="536877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8" name="Oval 307">
            <a:extLst>
              <a:ext uri="{FF2B5EF4-FFF2-40B4-BE49-F238E27FC236}">
                <a16:creationId xmlns:a16="http://schemas.microsoft.com/office/drawing/2014/main" id="{6641D58B-6B04-4462-8851-69F648A67673}"/>
              </a:ext>
            </a:extLst>
          </p:cNvPr>
          <p:cNvSpPr/>
          <p:nvPr/>
        </p:nvSpPr>
        <p:spPr>
          <a:xfrm>
            <a:off x="9386762" y="544295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09" name="Oval 308">
            <a:extLst>
              <a:ext uri="{FF2B5EF4-FFF2-40B4-BE49-F238E27FC236}">
                <a16:creationId xmlns:a16="http://schemas.microsoft.com/office/drawing/2014/main" id="{152E63EC-7CE5-47EF-8891-CD8ED0FD9FF1}"/>
              </a:ext>
            </a:extLst>
          </p:cNvPr>
          <p:cNvSpPr/>
          <p:nvPr/>
        </p:nvSpPr>
        <p:spPr>
          <a:xfrm>
            <a:off x="9352214" y="5442946"/>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0" name="Oval 309">
            <a:extLst>
              <a:ext uri="{FF2B5EF4-FFF2-40B4-BE49-F238E27FC236}">
                <a16:creationId xmlns:a16="http://schemas.microsoft.com/office/drawing/2014/main" id="{31C43D89-7C6F-4A32-8330-B59A82A35E4C}"/>
              </a:ext>
            </a:extLst>
          </p:cNvPr>
          <p:cNvSpPr/>
          <p:nvPr/>
        </p:nvSpPr>
        <p:spPr>
          <a:xfrm>
            <a:off x="9390205" y="548858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1" name="Oval 310">
            <a:extLst>
              <a:ext uri="{FF2B5EF4-FFF2-40B4-BE49-F238E27FC236}">
                <a16:creationId xmlns:a16="http://schemas.microsoft.com/office/drawing/2014/main" id="{75513AF3-3966-499F-96BB-74BFAF281118}"/>
              </a:ext>
            </a:extLst>
          </p:cNvPr>
          <p:cNvSpPr/>
          <p:nvPr/>
        </p:nvSpPr>
        <p:spPr>
          <a:xfrm>
            <a:off x="9352214" y="548188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2" name="Oval 311">
            <a:extLst>
              <a:ext uri="{FF2B5EF4-FFF2-40B4-BE49-F238E27FC236}">
                <a16:creationId xmlns:a16="http://schemas.microsoft.com/office/drawing/2014/main" id="{503F8324-F638-4EE6-84E2-D9C25B17E1DE}"/>
              </a:ext>
            </a:extLst>
          </p:cNvPr>
          <p:cNvSpPr/>
          <p:nvPr/>
        </p:nvSpPr>
        <p:spPr>
          <a:xfrm>
            <a:off x="9315627" y="546115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3" name="Oval 312">
            <a:extLst>
              <a:ext uri="{FF2B5EF4-FFF2-40B4-BE49-F238E27FC236}">
                <a16:creationId xmlns:a16="http://schemas.microsoft.com/office/drawing/2014/main" id="{DE6778BA-7032-485A-855B-7A9988962292}"/>
              </a:ext>
            </a:extLst>
          </p:cNvPr>
          <p:cNvSpPr/>
          <p:nvPr/>
        </p:nvSpPr>
        <p:spPr>
          <a:xfrm>
            <a:off x="9158972" y="549418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4" name="Oval 313">
            <a:extLst>
              <a:ext uri="{FF2B5EF4-FFF2-40B4-BE49-F238E27FC236}">
                <a16:creationId xmlns:a16="http://schemas.microsoft.com/office/drawing/2014/main" id="{185BC2DC-E046-4925-9F40-9B0FB897BE52}"/>
              </a:ext>
            </a:extLst>
          </p:cNvPr>
          <p:cNvSpPr/>
          <p:nvPr/>
        </p:nvSpPr>
        <p:spPr>
          <a:xfrm>
            <a:off x="9158972" y="545463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5" name="Oval 314">
            <a:extLst>
              <a:ext uri="{FF2B5EF4-FFF2-40B4-BE49-F238E27FC236}">
                <a16:creationId xmlns:a16="http://schemas.microsoft.com/office/drawing/2014/main" id="{2910A0C2-64FD-4A0A-8539-024F5ACCC3A6}"/>
              </a:ext>
            </a:extLst>
          </p:cNvPr>
          <p:cNvSpPr/>
          <p:nvPr/>
        </p:nvSpPr>
        <p:spPr>
          <a:xfrm>
            <a:off x="9121571" y="544065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6" name="Oval 315">
            <a:extLst>
              <a:ext uri="{FF2B5EF4-FFF2-40B4-BE49-F238E27FC236}">
                <a16:creationId xmlns:a16="http://schemas.microsoft.com/office/drawing/2014/main" id="{58A7E35F-2577-4241-B9A7-59269957CA5A}"/>
              </a:ext>
            </a:extLst>
          </p:cNvPr>
          <p:cNvSpPr/>
          <p:nvPr/>
        </p:nvSpPr>
        <p:spPr>
          <a:xfrm>
            <a:off x="9210322" y="544798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7" name="Oval 316">
            <a:extLst>
              <a:ext uri="{FF2B5EF4-FFF2-40B4-BE49-F238E27FC236}">
                <a16:creationId xmlns:a16="http://schemas.microsoft.com/office/drawing/2014/main" id="{A0309C1A-032F-4B62-B788-7C2C03B4C6CE}"/>
              </a:ext>
            </a:extLst>
          </p:cNvPr>
          <p:cNvSpPr/>
          <p:nvPr/>
        </p:nvSpPr>
        <p:spPr>
          <a:xfrm>
            <a:off x="9172688" y="539282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18" name="Oval 317">
            <a:extLst>
              <a:ext uri="{FF2B5EF4-FFF2-40B4-BE49-F238E27FC236}">
                <a16:creationId xmlns:a16="http://schemas.microsoft.com/office/drawing/2014/main" id="{5309DE61-027A-4526-BBC8-D4010672B6DA}"/>
              </a:ext>
            </a:extLst>
          </p:cNvPr>
          <p:cNvSpPr/>
          <p:nvPr/>
        </p:nvSpPr>
        <p:spPr>
          <a:xfrm>
            <a:off x="9234458" y="541548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3" name="Isosceles Triangle 152">
            <a:extLst>
              <a:ext uri="{FF2B5EF4-FFF2-40B4-BE49-F238E27FC236}">
                <a16:creationId xmlns:a16="http://schemas.microsoft.com/office/drawing/2014/main" id="{43687AAE-3146-4F1E-B49A-446E882AFAE3}"/>
              </a:ext>
            </a:extLst>
          </p:cNvPr>
          <p:cNvSpPr/>
          <p:nvPr/>
        </p:nvSpPr>
        <p:spPr>
          <a:xfrm flipH="1">
            <a:off x="10148315" y="5488582"/>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0" name="Isosceles Triangle 319">
            <a:extLst>
              <a:ext uri="{FF2B5EF4-FFF2-40B4-BE49-F238E27FC236}">
                <a16:creationId xmlns:a16="http://schemas.microsoft.com/office/drawing/2014/main" id="{EBCB17E8-87AE-4705-BE73-861016D20FF8}"/>
              </a:ext>
            </a:extLst>
          </p:cNvPr>
          <p:cNvSpPr/>
          <p:nvPr/>
        </p:nvSpPr>
        <p:spPr>
          <a:xfrm flipH="1">
            <a:off x="10019958" y="538462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1" name="Isosceles Triangle 320">
            <a:extLst>
              <a:ext uri="{FF2B5EF4-FFF2-40B4-BE49-F238E27FC236}">
                <a16:creationId xmlns:a16="http://schemas.microsoft.com/office/drawing/2014/main" id="{976DFCFF-CA8A-4C7B-A8F2-82C59C335BA3}"/>
              </a:ext>
            </a:extLst>
          </p:cNvPr>
          <p:cNvSpPr/>
          <p:nvPr/>
        </p:nvSpPr>
        <p:spPr>
          <a:xfrm flipH="1">
            <a:off x="10245616" y="541845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2" name="Isosceles Triangle 321">
            <a:extLst>
              <a:ext uri="{FF2B5EF4-FFF2-40B4-BE49-F238E27FC236}">
                <a16:creationId xmlns:a16="http://schemas.microsoft.com/office/drawing/2014/main" id="{D4D0A654-8287-47C3-89CF-8FB8B8AF5ADA}"/>
              </a:ext>
            </a:extLst>
          </p:cNvPr>
          <p:cNvSpPr/>
          <p:nvPr/>
        </p:nvSpPr>
        <p:spPr>
          <a:xfrm flipH="1">
            <a:off x="10304669" y="5369582"/>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3" name="Isosceles Triangle 322">
            <a:extLst>
              <a:ext uri="{FF2B5EF4-FFF2-40B4-BE49-F238E27FC236}">
                <a16:creationId xmlns:a16="http://schemas.microsoft.com/office/drawing/2014/main" id="{67812651-93CA-4276-9105-9247EAD3CE0E}"/>
              </a:ext>
            </a:extLst>
          </p:cNvPr>
          <p:cNvSpPr/>
          <p:nvPr/>
        </p:nvSpPr>
        <p:spPr>
          <a:xfrm flipH="1">
            <a:off x="10187933" y="542232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4" name="Isosceles Triangle 323">
            <a:extLst>
              <a:ext uri="{FF2B5EF4-FFF2-40B4-BE49-F238E27FC236}">
                <a16:creationId xmlns:a16="http://schemas.microsoft.com/office/drawing/2014/main" id="{AEB29C1F-6971-4822-A8C2-0272264CD113}"/>
              </a:ext>
            </a:extLst>
          </p:cNvPr>
          <p:cNvSpPr/>
          <p:nvPr/>
        </p:nvSpPr>
        <p:spPr>
          <a:xfrm flipH="1">
            <a:off x="10164846" y="538206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5" name="Isosceles Triangle 324">
            <a:extLst>
              <a:ext uri="{FF2B5EF4-FFF2-40B4-BE49-F238E27FC236}">
                <a16:creationId xmlns:a16="http://schemas.microsoft.com/office/drawing/2014/main" id="{1398C5BE-0A2A-4897-87A1-62A05D010C49}"/>
              </a:ext>
            </a:extLst>
          </p:cNvPr>
          <p:cNvSpPr/>
          <p:nvPr/>
        </p:nvSpPr>
        <p:spPr>
          <a:xfrm flipH="1">
            <a:off x="10389491" y="541091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6" name="Isosceles Triangle 325">
            <a:extLst>
              <a:ext uri="{FF2B5EF4-FFF2-40B4-BE49-F238E27FC236}">
                <a16:creationId xmlns:a16="http://schemas.microsoft.com/office/drawing/2014/main" id="{C487D883-0C9C-449F-A69C-07B5BAB861DE}"/>
              </a:ext>
            </a:extLst>
          </p:cNvPr>
          <p:cNvSpPr/>
          <p:nvPr/>
        </p:nvSpPr>
        <p:spPr>
          <a:xfrm flipH="1">
            <a:off x="10363731" y="541462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7" name="Isosceles Triangle 326">
            <a:extLst>
              <a:ext uri="{FF2B5EF4-FFF2-40B4-BE49-F238E27FC236}">
                <a16:creationId xmlns:a16="http://schemas.microsoft.com/office/drawing/2014/main" id="{6E772D32-ED9F-4834-8DB6-469F09FF162A}"/>
              </a:ext>
            </a:extLst>
          </p:cNvPr>
          <p:cNvSpPr/>
          <p:nvPr/>
        </p:nvSpPr>
        <p:spPr>
          <a:xfrm flipH="1">
            <a:off x="10256240" y="530907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8" name="Isosceles Triangle 327">
            <a:extLst>
              <a:ext uri="{FF2B5EF4-FFF2-40B4-BE49-F238E27FC236}">
                <a16:creationId xmlns:a16="http://schemas.microsoft.com/office/drawing/2014/main" id="{48B83649-255B-4381-8510-609A2796AD4E}"/>
              </a:ext>
            </a:extLst>
          </p:cNvPr>
          <p:cNvSpPr/>
          <p:nvPr/>
        </p:nvSpPr>
        <p:spPr>
          <a:xfrm flipH="1">
            <a:off x="10207644" y="529710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29" name="Isosceles Triangle 328">
            <a:extLst>
              <a:ext uri="{FF2B5EF4-FFF2-40B4-BE49-F238E27FC236}">
                <a16:creationId xmlns:a16="http://schemas.microsoft.com/office/drawing/2014/main" id="{BF4D7CCA-19B6-4AE0-9D99-34CBCC0C8DBE}"/>
              </a:ext>
            </a:extLst>
          </p:cNvPr>
          <p:cNvSpPr/>
          <p:nvPr/>
        </p:nvSpPr>
        <p:spPr>
          <a:xfrm flipH="1">
            <a:off x="10146990" y="527555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0" name="Isosceles Triangle 329">
            <a:extLst>
              <a:ext uri="{FF2B5EF4-FFF2-40B4-BE49-F238E27FC236}">
                <a16:creationId xmlns:a16="http://schemas.microsoft.com/office/drawing/2014/main" id="{0BB86325-3262-409E-8AEA-4A3671E968B2}"/>
              </a:ext>
            </a:extLst>
          </p:cNvPr>
          <p:cNvSpPr/>
          <p:nvPr/>
        </p:nvSpPr>
        <p:spPr>
          <a:xfrm flipH="1">
            <a:off x="10343468" y="529383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1" name="Isosceles Triangle 330">
            <a:extLst>
              <a:ext uri="{FF2B5EF4-FFF2-40B4-BE49-F238E27FC236}">
                <a16:creationId xmlns:a16="http://schemas.microsoft.com/office/drawing/2014/main" id="{43F0C43C-92EC-4379-983E-F256D96678F7}"/>
              </a:ext>
            </a:extLst>
          </p:cNvPr>
          <p:cNvSpPr/>
          <p:nvPr/>
        </p:nvSpPr>
        <p:spPr>
          <a:xfrm flipH="1">
            <a:off x="10281391" y="522380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2" name="Isosceles Triangle 331">
            <a:extLst>
              <a:ext uri="{FF2B5EF4-FFF2-40B4-BE49-F238E27FC236}">
                <a16:creationId xmlns:a16="http://schemas.microsoft.com/office/drawing/2014/main" id="{3B348C0C-65CD-4D75-9E94-263D76888066}"/>
              </a:ext>
            </a:extLst>
          </p:cNvPr>
          <p:cNvSpPr/>
          <p:nvPr/>
        </p:nvSpPr>
        <p:spPr>
          <a:xfrm flipH="1">
            <a:off x="10371203" y="527824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3" name="Isosceles Triangle 332">
            <a:extLst>
              <a:ext uri="{FF2B5EF4-FFF2-40B4-BE49-F238E27FC236}">
                <a16:creationId xmlns:a16="http://schemas.microsoft.com/office/drawing/2014/main" id="{3A1740B8-3DF2-457F-BFAF-D80AE81EE36A}"/>
              </a:ext>
            </a:extLst>
          </p:cNvPr>
          <p:cNvSpPr/>
          <p:nvPr/>
        </p:nvSpPr>
        <p:spPr>
          <a:xfrm flipH="1">
            <a:off x="10356141" y="524793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4" name="Isosceles Triangle 333">
            <a:extLst>
              <a:ext uri="{FF2B5EF4-FFF2-40B4-BE49-F238E27FC236}">
                <a16:creationId xmlns:a16="http://schemas.microsoft.com/office/drawing/2014/main" id="{A1217ED5-DB02-455A-A8A7-7B1829C3A78A}"/>
              </a:ext>
            </a:extLst>
          </p:cNvPr>
          <p:cNvSpPr/>
          <p:nvPr/>
        </p:nvSpPr>
        <p:spPr>
          <a:xfrm flipH="1">
            <a:off x="10070614" y="531875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5" name="Isosceles Triangle 334">
            <a:extLst>
              <a:ext uri="{FF2B5EF4-FFF2-40B4-BE49-F238E27FC236}">
                <a16:creationId xmlns:a16="http://schemas.microsoft.com/office/drawing/2014/main" id="{541956FF-C206-4F7F-8219-A81D637A5A24}"/>
              </a:ext>
            </a:extLst>
          </p:cNvPr>
          <p:cNvSpPr/>
          <p:nvPr/>
        </p:nvSpPr>
        <p:spPr>
          <a:xfrm flipH="1">
            <a:off x="10117946" y="533120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6" name="Isosceles Triangle 335">
            <a:extLst>
              <a:ext uri="{FF2B5EF4-FFF2-40B4-BE49-F238E27FC236}">
                <a16:creationId xmlns:a16="http://schemas.microsoft.com/office/drawing/2014/main" id="{BE035D5A-9F18-4D73-8E78-F7194556827C}"/>
              </a:ext>
            </a:extLst>
          </p:cNvPr>
          <p:cNvSpPr/>
          <p:nvPr/>
        </p:nvSpPr>
        <p:spPr>
          <a:xfrm flipH="1">
            <a:off x="10093648" y="533023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7" name="Isosceles Triangle 336">
            <a:extLst>
              <a:ext uri="{FF2B5EF4-FFF2-40B4-BE49-F238E27FC236}">
                <a16:creationId xmlns:a16="http://schemas.microsoft.com/office/drawing/2014/main" id="{392E0A71-7F77-48AE-9586-A7F2BE910CC5}"/>
              </a:ext>
            </a:extLst>
          </p:cNvPr>
          <p:cNvSpPr/>
          <p:nvPr/>
        </p:nvSpPr>
        <p:spPr>
          <a:xfrm flipH="1">
            <a:off x="10201209" y="482976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8" name="Isosceles Triangle 337">
            <a:extLst>
              <a:ext uri="{FF2B5EF4-FFF2-40B4-BE49-F238E27FC236}">
                <a16:creationId xmlns:a16="http://schemas.microsoft.com/office/drawing/2014/main" id="{E419053F-F383-4A8A-BC46-446BCF7D11F0}"/>
              </a:ext>
            </a:extLst>
          </p:cNvPr>
          <p:cNvSpPr/>
          <p:nvPr/>
        </p:nvSpPr>
        <p:spPr>
          <a:xfrm flipH="1">
            <a:off x="10199412" y="519430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39" name="Isosceles Triangle 338">
            <a:extLst>
              <a:ext uri="{FF2B5EF4-FFF2-40B4-BE49-F238E27FC236}">
                <a16:creationId xmlns:a16="http://schemas.microsoft.com/office/drawing/2014/main" id="{F3B72531-3C6B-4B03-A7C7-5994F4CE3136}"/>
              </a:ext>
            </a:extLst>
          </p:cNvPr>
          <p:cNvSpPr/>
          <p:nvPr/>
        </p:nvSpPr>
        <p:spPr>
          <a:xfrm flipH="1">
            <a:off x="10229011" y="515509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0" name="Isosceles Triangle 339">
            <a:extLst>
              <a:ext uri="{FF2B5EF4-FFF2-40B4-BE49-F238E27FC236}">
                <a16:creationId xmlns:a16="http://schemas.microsoft.com/office/drawing/2014/main" id="{5C352531-4515-4826-A180-4C8E955214DD}"/>
              </a:ext>
            </a:extLst>
          </p:cNvPr>
          <p:cNvSpPr/>
          <p:nvPr/>
        </p:nvSpPr>
        <p:spPr>
          <a:xfrm flipH="1">
            <a:off x="10181574" y="517539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1" name="Isosceles Triangle 340">
            <a:extLst>
              <a:ext uri="{FF2B5EF4-FFF2-40B4-BE49-F238E27FC236}">
                <a16:creationId xmlns:a16="http://schemas.microsoft.com/office/drawing/2014/main" id="{850FE32C-B29A-4E4E-B7DD-3B5ACE49E5FB}"/>
              </a:ext>
            </a:extLst>
          </p:cNvPr>
          <p:cNvSpPr/>
          <p:nvPr/>
        </p:nvSpPr>
        <p:spPr>
          <a:xfrm flipH="1">
            <a:off x="10082717" y="512881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2" name="Isosceles Triangle 341">
            <a:extLst>
              <a:ext uri="{FF2B5EF4-FFF2-40B4-BE49-F238E27FC236}">
                <a16:creationId xmlns:a16="http://schemas.microsoft.com/office/drawing/2014/main" id="{38C8AEE7-6EF9-4CC0-B450-2301FFE86428}"/>
              </a:ext>
            </a:extLst>
          </p:cNvPr>
          <p:cNvSpPr/>
          <p:nvPr/>
        </p:nvSpPr>
        <p:spPr>
          <a:xfrm flipH="1">
            <a:off x="10046644" y="510180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3" name="Isosceles Triangle 342">
            <a:extLst>
              <a:ext uri="{FF2B5EF4-FFF2-40B4-BE49-F238E27FC236}">
                <a16:creationId xmlns:a16="http://schemas.microsoft.com/office/drawing/2014/main" id="{98F7A43A-A99D-464C-AEED-6E83CF47F171}"/>
              </a:ext>
            </a:extLst>
          </p:cNvPr>
          <p:cNvSpPr/>
          <p:nvPr/>
        </p:nvSpPr>
        <p:spPr>
          <a:xfrm flipH="1">
            <a:off x="10131201" y="509241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4" name="Isosceles Triangle 343">
            <a:extLst>
              <a:ext uri="{FF2B5EF4-FFF2-40B4-BE49-F238E27FC236}">
                <a16:creationId xmlns:a16="http://schemas.microsoft.com/office/drawing/2014/main" id="{DF5CD9DC-921D-48EA-9848-205F66B5A5A6}"/>
              </a:ext>
            </a:extLst>
          </p:cNvPr>
          <p:cNvSpPr/>
          <p:nvPr/>
        </p:nvSpPr>
        <p:spPr>
          <a:xfrm flipH="1">
            <a:off x="10232896" y="5066742"/>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5" name="Isosceles Triangle 344">
            <a:extLst>
              <a:ext uri="{FF2B5EF4-FFF2-40B4-BE49-F238E27FC236}">
                <a16:creationId xmlns:a16="http://schemas.microsoft.com/office/drawing/2014/main" id="{9F6A6EC6-175A-4912-95B9-E2E04FAD3C07}"/>
              </a:ext>
            </a:extLst>
          </p:cNvPr>
          <p:cNvSpPr/>
          <p:nvPr/>
        </p:nvSpPr>
        <p:spPr>
          <a:xfrm flipH="1">
            <a:off x="10198726" y="511473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6" name="Isosceles Triangle 345">
            <a:extLst>
              <a:ext uri="{FF2B5EF4-FFF2-40B4-BE49-F238E27FC236}">
                <a16:creationId xmlns:a16="http://schemas.microsoft.com/office/drawing/2014/main" id="{32B960A4-52ED-48B4-92A2-8C11A4BC0420}"/>
              </a:ext>
            </a:extLst>
          </p:cNvPr>
          <p:cNvSpPr/>
          <p:nvPr/>
        </p:nvSpPr>
        <p:spPr>
          <a:xfrm flipH="1">
            <a:off x="10155929" y="511503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7" name="Isosceles Triangle 346">
            <a:extLst>
              <a:ext uri="{FF2B5EF4-FFF2-40B4-BE49-F238E27FC236}">
                <a16:creationId xmlns:a16="http://schemas.microsoft.com/office/drawing/2014/main" id="{45C13907-3856-4FD9-853A-B256116C8198}"/>
              </a:ext>
            </a:extLst>
          </p:cNvPr>
          <p:cNvSpPr/>
          <p:nvPr/>
        </p:nvSpPr>
        <p:spPr>
          <a:xfrm flipH="1">
            <a:off x="10379105" y="486300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8" name="Isosceles Triangle 347">
            <a:extLst>
              <a:ext uri="{FF2B5EF4-FFF2-40B4-BE49-F238E27FC236}">
                <a16:creationId xmlns:a16="http://schemas.microsoft.com/office/drawing/2014/main" id="{C6D6DEB6-EF37-4674-AD54-1B071B1623D7}"/>
              </a:ext>
            </a:extLst>
          </p:cNvPr>
          <p:cNvSpPr/>
          <p:nvPr/>
        </p:nvSpPr>
        <p:spPr>
          <a:xfrm flipH="1">
            <a:off x="10301353" y="4866487"/>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49" name="Isosceles Triangle 348">
            <a:extLst>
              <a:ext uri="{FF2B5EF4-FFF2-40B4-BE49-F238E27FC236}">
                <a16:creationId xmlns:a16="http://schemas.microsoft.com/office/drawing/2014/main" id="{9EC1A469-A819-450F-BA62-4BFD4B362E30}"/>
              </a:ext>
            </a:extLst>
          </p:cNvPr>
          <p:cNvSpPr/>
          <p:nvPr/>
        </p:nvSpPr>
        <p:spPr>
          <a:xfrm flipH="1">
            <a:off x="10152813" y="482547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0" name="Isosceles Triangle 349">
            <a:extLst>
              <a:ext uri="{FF2B5EF4-FFF2-40B4-BE49-F238E27FC236}">
                <a16:creationId xmlns:a16="http://schemas.microsoft.com/office/drawing/2014/main" id="{2BD1A74C-EF55-4ACF-A2C8-C0878E3D4121}"/>
              </a:ext>
            </a:extLst>
          </p:cNvPr>
          <p:cNvSpPr/>
          <p:nvPr/>
        </p:nvSpPr>
        <p:spPr>
          <a:xfrm flipH="1">
            <a:off x="10182227" y="482547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1" name="Isosceles Triangle 350">
            <a:extLst>
              <a:ext uri="{FF2B5EF4-FFF2-40B4-BE49-F238E27FC236}">
                <a16:creationId xmlns:a16="http://schemas.microsoft.com/office/drawing/2014/main" id="{139EF81B-75E6-49BA-9A94-541D25415C49}"/>
              </a:ext>
            </a:extLst>
          </p:cNvPr>
          <p:cNvSpPr/>
          <p:nvPr/>
        </p:nvSpPr>
        <p:spPr>
          <a:xfrm flipH="1">
            <a:off x="10056723" y="501229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2" name="Isosceles Triangle 351">
            <a:extLst>
              <a:ext uri="{FF2B5EF4-FFF2-40B4-BE49-F238E27FC236}">
                <a16:creationId xmlns:a16="http://schemas.microsoft.com/office/drawing/2014/main" id="{E780D96E-E22D-4665-8A69-D45D267A91A4}"/>
              </a:ext>
            </a:extLst>
          </p:cNvPr>
          <p:cNvSpPr/>
          <p:nvPr/>
        </p:nvSpPr>
        <p:spPr>
          <a:xfrm flipH="1">
            <a:off x="10068484" y="491752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3" name="Isosceles Triangle 352">
            <a:extLst>
              <a:ext uri="{FF2B5EF4-FFF2-40B4-BE49-F238E27FC236}">
                <a16:creationId xmlns:a16="http://schemas.microsoft.com/office/drawing/2014/main" id="{9D07534C-8320-4070-B00A-D45B9C4A67ED}"/>
              </a:ext>
            </a:extLst>
          </p:cNvPr>
          <p:cNvSpPr/>
          <p:nvPr/>
        </p:nvSpPr>
        <p:spPr>
          <a:xfrm flipH="1">
            <a:off x="10094625" y="500937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4" name="Isosceles Triangle 353">
            <a:extLst>
              <a:ext uri="{FF2B5EF4-FFF2-40B4-BE49-F238E27FC236}">
                <a16:creationId xmlns:a16="http://schemas.microsoft.com/office/drawing/2014/main" id="{6B547637-FB1B-46B7-8BAD-2B0A2BB04A67}"/>
              </a:ext>
            </a:extLst>
          </p:cNvPr>
          <p:cNvSpPr/>
          <p:nvPr/>
        </p:nvSpPr>
        <p:spPr>
          <a:xfrm flipH="1">
            <a:off x="10162951" y="492154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5" name="Isosceles Triangle 354">
            <a:extLst>
              <a:ext uri="{FF2B5EF4-FFF2-40B4-BE49-F238E27FC236}">
                <a16:creationId xmlns:a16="http://schemas.microsoft.com/office/drawing/2014/main" id="{44735958-5640-4777-A2A5-EA46AAA27D8E}"/>
              </a:ext>
            </a:extLst>
          </p:cNvPr>
          <p:cNvSpPr/>
          <p:nvPr/>
        </p:nvSpPr>
        <p:spPr>
          <a:xfrm flipH="1">
            <a:off x="10223789" y="4921144"/>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6" name="Isosceles Triangle 355">
            <a:extLst>
              <a:ext uri="{FF2B5EF4-FFF2-40B4-BE49-F238E27FC236}">
                <a16:creationId xmlns:a16="http://schemas.microsoft.com/office/drawing/2014/main" id="{768F8E03-F49D-4471-8808-36B6DCF6C88B}"/>
              </a:ext>
            </a:extLst>
          </p:cNvPr>
          <p:cNvSpPr/>
          <p:nvPr/>
        </p:nvSpPr>
        <p:spPr>
          <a:xfrm flipH="1">
            <a:off x="10201422" y="4939984"/>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7" name="Isosceles Triangle 356">
            <a:extLst>
              <a:ext uri="{FF2B5EF4-FFF2-40B4-BE49-F238E27FC236}">
                <a16:creationId xmlns:a16="http://schemas.microsoft.com/office/drawing/2014/main" id="{96B3E6B6-E995-4A06-84DC-4E202643A0D9}"/>
              </a:ext>
            </a:extLst>
          </p:cNvPr>
          <p:cNvSpPr/>
          <p:nvPr/>
        </p:nvSpPr>
        <p:spPr>
          <a:xfrm flipH="1">
            <a:off x="10347377" y="492416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8" name="Isosceles Triangle 357">
            <a:extLst>
              <a:ext uri="{FF2B5EF4-FFF2-40B4-BE49-F238E27FC236}">
                <a16:creationId xmlns:a16="http://schemas.microsoft.com/office/drawing/2014/main" id="{F34C657F-8D61-432B-B4CE-D64FCDF984AA}"/>
              </a:ext>
            </a:extLst>
          </p:cNvPr>
          <p:cNvSpPr/>
          <p:nvPr/>
        </p:nvSpPr>
        <p:spPr>
          <a:xfrm flipH="1">
            <a:off x="10352794" y="498204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59" name="Isosceles Triangle 358">
            <a:extLst>
              <a:ext uri="{FF2B5EF4-FFF2-40B4-BE49-F238E27FC236}">
                <a16:creationId xmlns:a16="http://schemas.microsoft.com/office/drawing/2014/main" id="{AF677DB7-A9BD-4569-9C8F-45F15908B0B8}"/>
              </a:ext>
            </a:extLst>
          </p:cNvPr>
          <p:cNvSpPr/>
          <p:nvPr/>
        </p:nvSpPr>
        <p:spPr>
          <a:xfrm flipH="1">
            <a:off x="10384969" y="508612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60" name="Isosceles Triangle 359">
            <a:extLst>
              <a:ext uri="{FF2B5EF4-FFF2-40B4-BE49-F238E27FC236}">
                <a16:creationId xmlns:a16="http://schemas.microsoft.com/office/drawing/2014/main" id="{9B9580EB-934C-4E85-8CF0-EDD6F301F05D}"/>
              </a:ext>
            </a:extLst>
          </p:cNvPr>
          <p:cNvSpPr/>
          <p:nvPr/>
        </p:nvSpPr>
        <p:spPr>
          <a:xfrm flipH="1">
            <a:off x="10268188" y="504275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61" name="Isosceles Triangle 360">
            <a:extLst>
              <a:ext uri="{FF2B5EF4-FFF2-40B4-BE49-F238E27FC236}">
                <a16:creationId xmlns:a16="http://schemas.microsoft.com/office/drawing/2014/main" id="{28CB1A5D-803F-4F77-8344-88B814FB3D12}"/>
              </a:ext>
            </a:extLst>
          </p:cNvPr>
          <p:cNvSpPr/>
          <p:nvPr/>
        </p:nvSpPr>
        <p:spPr>
          <a:xfrm flipH="1">
            <a:off x="10263103" y="499351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62" name="Isosceles Triangle 361">
            <a:extLst>
              <a:ext uri="{FF2B5EF4-FFF2-40B4-BE49-F238E27FC236}">
                <a16:creationId xmlns:a16="http://schemas.microsoft.com/office/drawing/2014/main" id="{3989531B-6553-4DDE-85CD-A656AEE1B267}"/>
              </a:ext>
            </a:extLst>
          </p:cNvPr>
          <p:cNvSpPr/>
          <p:nvPr/>
        </p:nvSpPr>
        <p:spPr>
          <a:xfrm flipH="1">
            <a:off x="10305136" y="499658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63" name="Isosceles Triangle 362">
            <a:extLst>
              <a:ext uri="{FF2B5EF4-FFF2-40B4-BE49-F238E27FC236}">
                <a16:creationId xmlns:a16="http://schemas.microsoft.com/office/drawing/2014/main" id="{CA1FDB7E-B7A0-4099-A287-E2F34EF852F6}"/>
              </a:ext>
            </a:extLst>
          </p:cNvPr>
          <p:cNvSpPr/>
          <p:nvPr/>
        </p:nvSpPr>
        <p:spPr>
          <a:xfrm flipH="1">
            <a:off x="10327155" y="499657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64" name="Isosceles Triangle 363">
            <a:extLst>
              <a:ext uri="{FF2B5EF4-FFF2-40B4-BE49-F238E27FC236}">
                <a16:creationId xmlns:a16="http://schemas.microsoft.com/office/drawing/2014/main" id="{E499B335-52F4-4D18-A508-05F2A38AFA6F}"/>
              </a:ext>
            </a:extLst>
          </p:cNvPr>
          <p:cNvSpPr/>
          <p:nvPr/>
        </p:nvSpPr>
        <p:spPr>
          <a:xfrm flipH="1">
            <a:off x="10038435" y="491650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365" name="Group 364">
            <a:extLst>
              <a:ext uri="{FF2B5EF4-FFF2-40B4-BE49-F238E27FC236}">
                <a16:creationId xmlns:a16="http://schemas.microsoft.com/office/drawing/2014/main" id="{C20A44F5-54D8-48E5-A49A-3DDED1D07A57}"/>
              </a:ext>
            </a:extLst>
          </p:cNvPr>
          <p:cNvGrpSpPr/>
          <p:nvPr/>
        </p:nvGrpSpPr>
        <p:grpSpPr>
          <a:xfrm>
            <a:off x="10218232" y="4739901"/>
            <a:ext cx="914400" cy="49832"/>
            <a:chOff x="9712259" y="2624318"/>
            <a:chExt cx="960120" cy="49832"/>
          </a:xfrm>
        </p:grpSpPr>
        <p:cxnSp>
          <p:nvCxnSpPr>
            <p:cNvPr id="366" name="Straight Connector 365">
              <a:extLst>
                <a:ext uri="{FF2B5EF4-FFF2-40B4-BE49-F238E27FC236}">
                  <a16:creationId xmlns:a16="http://schemas.microsoft.com/office/drawing/2014/main" id="{EC06C1C3-5F4A-412D-8E1E-B3DD28E93B19}"/>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81D842BA-F385-4BE8-80D6-B76A79EBAE8F}"/>
                </a:ext>
              </a:extLst>
            </p:cNvPr>
            <p:cNvCxnSpPr/>
            <p:nvPr/>
          </p:nvCxnSpPr>
          <p:spPr>
            <a:xfrm>
              <a:off x="10672062"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E699919-30C2-4F55-8401-E18E79EF283A}"/>
                </a:ext>
              </a:extLst>
            </p:cNvPr>
            <p:cNvCxnSpPr/>
            <p:nvPr/>
          </p:nvCxnSpPr>
          <p:spPr>
            <a:xfrm>
              <a:off x="9715731"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9" name="TextBox 318">
            <a:extLst>
              <a:ext uri="{FF2B5EF4-FFF2-40B4-BE49-F238E27FC236}">
                <a16:creationId xmlns:a16="http://schemas.microsoft.com/office/drawing/2014/main" id="{886B16A9-862D-4AEE-943D-2CF3468B1270}"/>
              </a:ext>
            </a:extLst>
          </p:cNvPr>
          <p:cNvSpPr txBox="1"/>
          <p:nvPr/>
        </p:nvSpPr>
        <p:spPr>
          <a:xfrm>
            <a:off x="10228943" y="4543396"/>
            <a:ext cx="914872" cy="261610"/>
          </a:xfrm>
          <a:prstGeom prst="rect">
            <a:avLst/>
          </a:prstGeom>
          <a:noFill/>
        </p:spPr>
        <p:txBody>
          <a:bodyPr wrap="square" rtlCol="0">
            <a:spAutoFit/>
          </a:bodyPr>
          <a:lstStyle/>
          <a:p>
            <a:pPr algn="ctr" rtl="0"/>
            <a:r>
              <a:rPr lang="pl" sz="1100" b="0" i="0" u="none" baseline="0">
                <a:solidFill>
                  <a:srgbClr val="AE2573"/>
                </a:solidFill>
              </a:rPr>
              <a:t>p=0,006</a:t>
            </a:r>
          </a:p>
        </p:txBody>
      </p:sp>
      <p:sp>
        <p:nvSpPr>
          <p:cNvPr id="370" name="TextBox 369">
            <a:extLst>
              <a:ext uri="{FF2B5EF4-FFF2-40B4-BE49-F238E27FC236}">
                <a16:creationId xmlns:a16="http://schemas.microsoft.com/office/drawing/2014/main" id="{81B2C786-FF60-4A55-BEA5-57D02AB267E7}"/>
              </a:ext>
            </a:extLst>
          </p:cNvPr>
          <p:cNvSpPr txBox="1"/>
          <p:nvPr/>
        </p:nvSpPr>
        <p:spPr>
          <a:xfrm>
            <a:off x="9279174" y="4618492"/>
            <a:ext cx="903090" cy="261610"/>
          </a:xfrm>
          <a:prstGeom prst="rect">
            <a:avLst/>
          </a:prstGeom>
          <a:noFill/>
        </p:spPr>
        <p:txBody>
          <a:bodyPr wrap="square" rtlCol="0">
            <a:spAutoFit/>
          </a:bodyPr>
          <a:lstStyle/>
          <a:p>
            <a:pPr algn="ctr" rtl="0"/>
            <a:r>
              <a:rPr lang="pl" sz="1100" b="0" i="0" u="none" baseline="0">
                <a:solidFill>
                  <a:srgbClr val="AE2573"/>
                </a:solidFill>
              </a:rPr>
              <a:t>p&lt;0,001</a:t>
            </a:r>
          </a:p>
        </p:txBody>
      </p:sp>
      <p:grpSp>
        <p:nvGrpSpPr>
          <p:cNvPr id="371" name="Group 370">
            <a:extLst>
              <a:ext uri="{FF2B5EF4-FFF2-40B4-BE49-F238E27FC236}">
                <a16:creationId xmlns:a16="http://schemas.microsoft.com/office/drawing/2014/main" id="{30AB3267-3883-4F34-B211-18210D773D6B}"/>
              </a:ext>
            </a:extLst>
          </p:cNvPr>
          <p:cNvGrpSpPr/>
          <p:nvPr/>
        </p:nvGrpSpPr>
        <p:grpSpPr>
          <a:xfrm>
            <a:off x="9283155" y="4815019"/>
            <a:ext cx="914400" cy="49832"/>
            <a:chOff x="9712259" y="2624318"/>
            <a:chExt cx="960120" cy="49832"/>
          </a:xfrm>
        </p:grpSpPr>
        <p:cxnSp>
          <p:nvCxnSpPr>
            <p:cNvPr id="372" name="Straight Connector 371">
              <a:extLst>
                <a:ext uri="{FF2B5EF4-FFF2-40B4-BE49-F238E27FC236}">
                  <a16:creationId xmlns:a16="http://schemas.microsoft.com/office/drawing/2014/main" id="{296D3C3A-F9CE-48A6-B86E-B0A38F506187}"/>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6151F33E-68C9-4D47-B7CE-E16EFFD20974}"/>
                </a:ext>
              </a:extLst>
            </p:cNvPr>
            <p:cNvCxnSpPr/>
            <p:nvPr/>
          </p:nvCxnSpPr>
          <p:spPr>
            <a:xfrm>
              <a:off x="10672062"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CDC9559-C079-41CA-80D7-A5731A3F7044}"/>
                </a:ext>
              </a:extLst>
            </p:cNvPr>
            <p:cNvCxnSpPr/>
            <p:nvPr/>
          </p:nvCxnSpPr>
          <p:spPr>
            <a:xfrm>
              <a:off x="9715731"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44" name="Rectangle 6143">
            <a:extLst>
              <a:ext uri="{FF2B5EF4-FFF2-40B4-BE49-F238E27FC236}">
                <a16:creationId xmlns:a16="http://schemas.microsoft.com/office/drawing/2014/main" id="{AD4D1BB9-6A66-4BE4-B44C-5889B247A113}"/>
              </a:ext>
            </a:extLst>
          </p:cNvPr>
          <p:cNvSpPr/>
          <p:nvPr/>
        </p:nvSpPr>
        <p:spPr>
          <a:xfrm>
            <a:off x="11303173" y="534252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76" name="Rectangle 375">
            <a:extLst>
              <a:ext uri="{FF2B5EF4-FFF2-40B4-BE49-F238E27FC236}">
                <a16:creationId xmlns:a16="http://schemas.microsoft.com/office/drawing/2014/main" id="{0F08AF2F-ACCB-43DE-AC1A-623BE6B45FB4}"/>
              </a:ext>
            </a:extLst>
          </p:cNvPr>
          <p:cNvSpPr/>
          <p:nvPr/>
        </p:nvSpPr>
        <p:spPr>
          <a:xfrm>
            <a:off x="11020997" y="5461150"/>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77" name="Rectangle 376">
            <a:extLst>
              <a:ext uri="{FF2B5EF4-FFF2-40B4-BE49-F238E27FC236}">
                <a16:creationId xmlns:a16="http://schemas.microsoft.com/office/drawing/2014/main" id="{AAE54957-38B1-4A85-AB04-7CE1E75E09B8}"/>
              </a:ext>
            </a:extLst>
          </p:cNvPr>
          <p:cNvSpPr/>
          <p:nvPr/>
        </p:nvSpPr>
        <p:spPr>
          <a:xfrm>
            <a:off x="10991234" y="548188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78" name="Rectangle 377">
            <a:extLst>
              <a:ext uri="{FF2B5EF4-FFF2-40B4-BE49-F238E27FC236}">
                <a16:creationId xmlns:a16="http://schemas.microsoft.com/office/drawing/2014/main" id="{55B298D8-5FB7-4BAC-B643-A3674CE3E71C}"/>
              </a:ext>
            </a:extLst>
          </p:cNvPr>
          <p:cNvSpPr/>
          <p:nvPr/>
        </p:nvSpPr>
        <p:spPr>
          <a:xfrm>
            <a:off x="11132330" y="5412460"/>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79" name="Rectangle 378">
            <a:extLst>
              <a:ext uri="{FF2B5EF4-FFF2-40B4-BE49-F238E27FC236}">
                <a16:creationId xmlns:a16="http://schemas.microsoft.com/office/drawing/2014/main" id="{0634B3C4-5996-4AA1-AB8F-02B479AD4AE4}"/>
              </a:ext>
            </a:extLst>
          </p:cNvPr>
          <p:cNvSpPr/>
          <p:nvPr/>
        </p:nvSpPr>
        <p:spPr>
          <a:xfrm>
            <a:off x="11113828" y="5302402"/>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0" name="Rectangle 379">
            <a:extLst>
              <a:ext uri="{FF2B5EF4-FFF2-40B4-BE49-F238E27FC236}">
                <a16:creationId xmlns:a16="http://schemas.microsoft.com/office/drawing/2014/main" id="{BED4B9D7-97A7-4B55-AE34-8BCF1F703BA9}"/>
              </a:ext>
            </a:extLst>
          </p:cNvPr>
          <p:cNvSpPr/>
          <p:nvPr/>
        </p:nvSpPr>
        <p:spPr>
          <a:xfrm>
            <a:off x="11059675" y="526967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1" name="Rectangle 380">
            <a:extLst>
              <a:ext uri="{FF2B5EF4-FFF2-40B4-BE49-F238E27FC236}">
                <a16:creationId xmlns:a16="http://schemas.microsoft.com/office/drawing/2014/main" id="{CE5F7420-7666-4A19-BC1D-25FB9D86B038}"/>
              </a:ext>
            </a:extLst>
          </p:cNvPr>
          <p:cNvSpPr/>
          <p:nvPr/>
        </p:nvSpPr>
        <p:spPr>
          <a:xfrm>
            <a:off x="11018065" y="5248840"/>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2" name="Rectangle 381">
            <a:extLst>
              <a:ext uri="{FF2B5EF4-FFF2-40B4-BE49-F238E27FC236}">
                <a16:creationId xmlns:a16="http://schemas.microsoft.com/office/drawing/2014/main" id="{F7B08C89-4D3E-4B15-BB43-3A405DAA8442}"/>
              </a:ext>
            </a:extLst>
          </p:cNvPr>
          <p:cNvSpPr/>
          <p:nvPr/>
        </p:nvSpPr>
        <p:spPr>
          <a:xfrm>
            <a:off x="10998180" y="5362660"/>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3" name="Rectangle 382">
            <a:extLst>
              <a:ext uri="{FF2B5EF4-FFF2-40B4-BE49-F238E27FC236}">
                <a16:creationId xmlns:a16="http://schemas.microsoft.com/office/drawing/2014/main" id="{1DD065E5-BB77-4E2A-B6A3-2A364876AC5C}"/>
              </a:ext>
            </a:extLst>
          </p:cNvPr>
          <p:cNvSpPr/>
          <p:nvPr/>
        </p:nvSpPr>
        <p:spPr>
          <a:xfrm>
            <a:off x="10982540" y="534252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4" name="Rectangle 383">
            <a:extLst>
              <a:ext uri="{FF2B5EF4-FFF2-40B4-BE49-F238E27FC236}">
                <a16:creationId xmlns:a16="http://schemas.microsoft.com/office/drawing/2014/main" id="{9723CC8C-5C42-43E3-A394-1BCF2F8BE344}"/>
              </a:ext>
            </a:extLst>
          </p:cNvPr>
          <p:cNvSpPr/>
          <p:nvPr/>
        </p:nvSpPr>
        <p:spPr>
          <a:xfrm>
            <a:off x="11237494" y="526255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5" name="Rectangle 384">
            <a:extLst>
              <a:ext uri="{FF2B5EF4-FFF2-40B4-BE49-F238E27FC236}">
                <a16:creationId xmlns:a16="http://schemas.microsoft.com/office/drawing/2014/main" id="{EBFDBF9E-3915-4CFF-A294-70F74CDAE5C9}"/>
              </a:ext>
            </a:extLst>
          </p:cNvPr>
          <p:cNvSpPr/>
          <p:nvPr/>
        </p:nvSpPr>
        <p:spPr>
          <a:xfrm>
            <a:off x="11200136" y="526255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6" name="Rectangle 385">
            <a:extLst>
              <a:ext uri="{FF2B5EF4-FFF2-40B4-BE49-F238E27FC236}">
                <a16:creationId xmlns:a16="http://schemas.microsoft.com/office/drawing/2014/main" id="{2495FBF4-CC5F-4B15-BE99-4FC5A5C6CC61}"/>
              </a:ext>
            </a:extLst>
          </p:cNvPr>
          <p:cNvSpPr/>
          <p:nvPr/>
        </p:nvSpPr>
        <p:spPr>
          <a:xfrm>
            <a:off x="11138401" y="483907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7" name="Rectangle 386">
            <a:extLst>
              <a:ext uri="{FF2B5EF4-FFF2-40B4-BE49-F238E27FC236}">
                <a16:creationId xmlns:a16="http://schemas.microsoft.com/office/drawing/2014/main" id="{18445EDA-8B36-4D32-AEE4-248B06F573F1}"/>
              </a:ext>
            </a:extLst>
          </p:cNvPr>
          <p:cNvSpPr/>
          <p:nvPr/>
        </p:nvSpPr>
        <p:spPr>
          <a:xfrm>
            <a:off x="11272028" y="520006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8" name="Rectangle 387">
            <a:extLst>
              <a:ext uri="{FF2B5EF4-FFF2-40B4-BE49-F238E27FC236}">
                <a16:creationId xmlns:a16="http://schemas.microsoft.com/office/drawing/2014/main" id="{6B8333BC-D951-4587-8393-6F3AD94C3486}"/>
              </a:ext>
            </a:extLst>
          </p:cNvPr>
          <p:cNvSpPr/>
          <p:nvPr/>
        </p:nvSpPr>
        <p:spPr>
          <a:xfrm>
            <a:off x="11216121" y="5195172"/>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9" name="Rectangle 388">
            <a:extLst>
              <a:ext uri="{FF2B5EF4-FFF2-40B4-BE49-F238E27FC236}">
                <a16:creationId xmlns:a16="http://schemas.microsoft.com/office/drawing/2014/main" id="{E22B1C09-B8E7-443E-BE07-B0C1F0E1A721}"/>
              </a:ext>
            </a:extLst>
          </p:cNvPr>
          <p:cNvSpPr/>
          <p:nvPr/>
        </p:nvSpPr>
        <p:spPr>
          <a:xfrm>
            <a:off x="11177552" y="518374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0" name="Rectangle 389">
            <a:extLst>
              <a:ext uri="{FF2B5EF4-FFF2-40B4-BE49-F238E27FC236}">
                <a16:creationId xmlns:a16="http://schemas.microsoft.com/office/drawing/2014/main" id="{8582C02F-7448-46B1-89CB-72B663C871CF}"/>
              </a:ext>
            </a:extLst>
          </p:cNvPr>
          <p:cNvSpPr/>
          <p:nvPr/>
        </p:nvSpPr>
        <p:spPr>
          <a:xfrm>
            <a:off x="10997937" y="519395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1" name="Rectangle 390">
            <a:extLst>
              <a:ext uri="{FF2B5EF4-FFF2-40B4-BE49-F238E27FC236}">
                <a16:creationId xmlns:a16="http://schemas.microsoft.com/office/drawing/2014/main" id="{3EB43B7C-BE85-483C-B341-AA60BE1BBD0A}"/>
              </a:ext>
            </a:extLst>
          </p:cNvPr>
          <p:cNvSpPr/>
          <p:nvPr/>
        </p:nvSpPr>
        <p:spPr>
          <a:xfrm>
            <a:off x="11287384" y="510167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2" name="Rectangle 391">
            <a:extLst>
              <a:ext uri="{FF2B5EF4-FFF2-40B4-BE49-F238E27FC236}">
                <a16:creationId xmlns:a16="http://schemas.microsoft.com/office/drawing/2014/main" id="{67CC832B-755E-4FF6-AE16-7E3972456A06}"/>
              </a:ext>
            </a:extLst>
          </p:cNvPr>
          <p:cNvSpPr/>
          <p:nvPr/>
        </p:nvSpPr>
        <p:spPr>
          <a:xfrm>
            <a:off x="11237494" y="5087304"/>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3" name="Rectangle 392">
            <a:extLst>
              <a:ext uri="{FF2B5EF4-FFF2-40B4-BE49-F238E27FC236}">
                <a16:creationId xmlns:a16="http://schemas.microsoft.com/office/drawing/2014/main" id="{F10B0C2B-30E8-4398-A98D-63C1F7F41EDE}"/>
              </a:ext>
            </a:extLst>
          </p:cNvPr>
          <p:cNvSpPr/>
          <p:nvPr/>
        </p:nvSpPr>
        <p:spPr>
          <a:xfrm>
            <a:off x="11263376" y="514795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4" name="Rectangle 393">
            <a:extLst>
              <a:ext uri="{FF2B5EF4-FFF2-40B4-BE49-F238E27FC236}">
                <a16:creationId xmlns:a16="http://schemas.microsoft.com/office/drawing/2014/main" id="{89A59A19-593B-4881-B59D-6BE43FBA39E6}"/>
              </a:ext>
            </a:extLst>
          </p:cNvPr>
          <p:cNvSpPr/>
          <p:nvPr/>
        </p:nvSpPr>
        <p:spPr>
          <a:xfrm>
            <a:off x="11291956" y="517364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5" name="Rectangle 394">
            <a:extLst>
              <a:ext uri="{FF2B5EF4-FFF2-40B4-BE49-F238E27FC236}">
                <a16:creationId xmlns:a16="http://schemas.microsoft.com/office/drawing/2014/main" id="{384B81EE-FFBD-4A92-BFD7-C30EDDAC0270}"/>
              </a:ext>
            </a:extLst>
          </p:cNvPr>
          <p:cNvSpPr/>
          <p:nvPr/>
        </p:nvSpPr>
        <p:spPr>
          <a:xfrm>
            <a:off x="11319774" y="515890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6" name="Rectangle 395">
            <a:extLst>
              <a:ext uri="{FF2B5EF4-FFF2-40B4-BE49-F238E27FC236}">
                <a16:creationId xmlns:a16="http://schemas.microsoft.com/office/drawing/2014/main" id="{647963E2-2A68-4D50-9D2D-2A756A136E53}"/>
              </a:ext>
            </a:extLst>
          </p:cNvPr>
          <p:cNvSpPr/>
          <p:nvPr/>
        </p:nvSpPr>
        <p:spPr>
          <a:xfrm>
            <a:off x="11218740" y="512584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7" name="Rectangle 396">
            <a:extLst>
              <a:ext uri="{FF2B5EF4-FFF2-40B4-BE49-F238E27FC236}">
                <a16:creationId xmlns:a16="http://schemas.microsoft.com/office/drawing/2014/main" id="{7085A4FE-7312-4595-9C8B-8BB5B7621CFE}"/>
              </a:ext>
            </a:extLst>
          </p:cNvPr>
          <p:cNvSpPr/>
          <p:nvPr/>
        </p:nvSpPr>
        <p:spPr>
          <a:xfrm>
            <a:off x="11190236" y="514421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8" name="Rectangle 397">
            <a:extLst>
              <a:ext uri="{FF2B5EF4-FFF2-40B4-BE49-F238E27FC236}">
                <a16:creationId xmlns:a16="http://schemas.microsoft.com/office/drawing/2014/main" id="{6427F39A-C6A5-4BDD-9F52-52993F10FAF6}"/>
              </a:ext>
            </a:extLst>
          </p:cNvPr>
          <p:cNvSpPr/>
          <p:nvPr/>
        </p:nvSpPr>
        <p:spPr>
          <a:xfrm>
            <a:off x="11053155" y="516908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99" name="Rectangle 398">
            <a:extLst>
              <a:ext uri="{FF2B5EF4-FFF2-40B4-BE49-F238E27FC236}">
                <a16:creationId xmlns:a16="http://schemas.microsoft.com/office/drawing/2014/main" id="{C7D7680F-1475-4C75-963A-380DE6D86B49}"/>
              </a:ext>
            </a:extLst>
          </p:cNvPr>
          <p:cNvSpPr/>
          <p:nvPr/>
        </p:nvSpPr>
        <p:spPr>
          <a:xfrm>
            <a:off x="11073177" y="519354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0" name="Rectangle 399">
            <a:extLst>
              <a:ext uri="{FF2B5EF4-FFF2-40B4-BE49-F238E27FC236}">
                <a16:creationId xmlns:a16="http://schemas.microsoft.com/office/drawing/2014/main" id="{089D9DB9-9ABF-41A7-AAD0-928A34BBAC13}"/>
              </a:ext>
            </a:extLst>
          </p:cNvPr>
          <p:cNvSpPr/>
          <p:nvPr/>
        </p:nvSpPr>
        <p:spPr>
          <a:xfrm>
            <a:off x="11109042" y="520116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1" name="Rectangle 400">
            <a:extLst>
              <a:ext uri="{FF2B5EF4-FFF2-40B4-BE49-F238E27FC236}">
                <a16:creationId xmlns:a16="http://schemas.microsoft.com/office/drawing/2014/main" id="{BB572D7C-CA19-4498-B6DC-756319DF7228}"/>
              </a:ext>
            </a:extLst>
          </p:cNvPr>
          <p:cNvSpPr/>
          <p:nvPr/>
        </p:nvSpPr>
        <p:spPr>
          <a:xfrm>
            <a:off x="11150914" y="519436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2" name="Rectangle 401">
            <a:extLst>
              <a:ext uri="{FF2B5EF4-FFF2-40B4-BE49-F238E27FC236}">
                <a16:creationId xmlns:a16="http://schemas.microsoft.com/office/drawing/2014/main" id="{D1256DC8-8F04-47B5-BF47-C3EA7DE0674C}"/>
              </a:ext>
            </a:extLst>
          </p:cNvPr>
          <p:cNvSpPr/>
          <p:nvPr/>
        </p:nvSpPr>
        <p:spPr>
          <a:xfrm>
            <a:off x="11300685" y="5018702"/>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3" name="Rectangle 402">
            <a:extLst>
              <a:ext uri="{FF2B5EF4-FFF2-40B4-BE49-F238E27FC236}">
                <a16:creationId xmlns:a16="http://schemas.microsoft.com/office/drawing/2014/main" id="{82E8A541-43B2-4B4F-B51E-A7611A1B1C9D}"/>
              </a:ext>
            </a:extLst>
          </p:cNvPr>
          <p:cNvSpPr/>
          <p:nvPr/>
        </p:nvSpPr>
        <p:spPr>
          <a:xfrm>
            <a:off x="11237494" y="484607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4" name="Rectangle 403">
            <a:extLst>
              <a:ext uri="{FF2B5EF4-FFF2-40B4-BE49-F238E27FC236}">
                <a16:creationId xmlns:a16="http://schemas.microsoft.com/office/drawing/2014/main" id="{C2ACD5C9-6963-4F88-925A-8E87245CC282}"/>
              </a:ext>
            </a:extLst>
          </p:cNvPr>
          <p:cNvSpPr/>
          <p:nvPr/>
        </p:nvSpPr>
        <p:spPr>
          <a:xfrm>
            <a:off x="11304251" y="493258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5" name="Rectangle 404">
            <a:extLst>
              <a:ext uri="{FF2B5EF4-FFF2-40B4-BE49-F238E27FC236}">
                <a16:creationId xmlns:a16="http://schemas.microsoft.com/office/drawing/2014/main" id="{6365B204-F30B-49BE-BDDE-14779CEFC071}"/>
              </a:ext>
            </a:extLst>
          </p:cNvPr>
          <p:cNvSpPr/>
          <p:nvPr/>
        </p:nvSpPr>
        <p:spPr>
          <a:xfrm>
            <a:off x="11246172" y="495416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6" name="Rectangle 405">
            <a:extLst>
              <a:ext uri="{FF2B5EF4-FFF2-40B4-BE49-F238E27FC236}">
                <a16:creationId xmlns:a16="http://schemas.microsoft.com/office/drawing/2014/main" id="{4742619A-F727-4C42-991E-41A54E3AD53C}"/>
              </a:ext>
            </a:extLst>
          </p:cNvPr>
          <p:cNvSpPr/>
          <p:nvPr/>
        </p:nvSpPr>
        <p:spPr>
          <a:xfrm>
            <a:off x="11196346" y="4972102"/>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7" name="Rectangle 406">
            <a:extLst>
              <a:ext uri="{FF2B5EF4-FFF2-40B4-BE49-F238E27FC236}">
                <a16:creationId xmlns:a16="http://schemas.microsoft.com/office/drawing/2014/main" id="{C7460A95-4111-46B5-B69F-EEE2872E7DAB}"/>
              </a:ext>
            </a:extLst>
          </p:cNvPr>
          <p:cNvSpPr/>
          <p:nvPr/>
        </p:nvSpPr>
        <p:spPr>
          <a:xfrm>
            <a:off x="11165997" y="497482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8" name="Rectangle 407">
            <a:extLst>
              <a:ext uri="{FF2B5EF4-FFF2-40B4-BE49-F238E27FC236}">
                <a16:creationId xmlns:a16="http://schemas.microsoft.com/office/drawing/2014/main" id="{557C4F56-9F6B-4F77-A097-B727E9EAE66A}"/>
              </a:ext>
            </a:extLst>
          </p:cNvPr>
          <p:cNvSpPr/>
          <p:nvPr/>
        </p:nvSpPr>
        <p:spPr>
          <a:xfrm>
            <a:off x="11261945" y="4905314"/>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09" name="Rectangle 408">
            <a:extLst>
              <a:ext uri="{FF2B5EF4-FFF2-40B4-BE49-F238E27FC236}">
                <a16:creationId xmlns:a16="http://schemas.microsoft.com/office/drawing/2014/main" id="{A731A3DB-FF51-480D-BD1F-2682B48E0B17}"/>
              </a:ext>
            </a:extLst>
          </p:cNvPr>
          <p:cNvSpPr/>
          <p:nvPr/>
        </p:nvSpPr>
        <p:spPr>
          <a:xfrm>
            <a:off x="11209129" y="491191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0" name="Rectangle 409">
            <a:extLst>
              <a:ext uri="{FF2B5EF4-FFF2-40B4-BE49-F238E27FC236}">
                <a16:creationId xmlns:a16="http://schemas.microsoft.com/office/drawing/2014/main" id="{2EA37755-8C81-4677-9AFF-DC6A9CE1E23B}"/>
              </a:ext>
            </a:extLst>
          </p:cNvPr>
          <p:cNvSpPr/>
          <p:nvPr/>
        </p:nvSpPr>
        <p:spPr>
          <a:xfrm>
            <a:off x="11237494" y="488373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1" name="Rectangle 410">
            <a:extLst>
              <a:ext uri="{FF2B5EF4-FFF2-40B4-BE49-F238E27FC236}">
                <a16:creationId xmlns:a16="http://schemas.microsoft.com/office/drawing/2014/main" id="{DBB7F74F-1F3C-4188-886B-1DBACA425BD7}"/>
              </a:ext>
            </a:extLst>
          </p:cNvPr>
          <p:cNvSpPr/>
          <p:nvPr/>
        </p:nvSpPr>
        <p:spPr>
          <a:xfrm>
            <a:off x="11018065" y="4999534"/>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2" name="Rectangle 411">
            <a:extLst>
              <a:ext uri="{FF2B5EF4-FFF2-40B4-BE49-F238E27FC236}">
                <a16:creationId xmlns:a16="http://schemas.microsoft.com/office/drawing/2014/main" id="{1E8697F9-AD46-421E-B579-B2227519586A}"/>
              </a:ext>
            </a:extLst>
          </p:cNvPr>
          <p:cNvSpPr/>
          <p:nvPr/>
        </p:nvSpPr>
        <p:spPr>
          <a:xfrm>
            <a:off x="11080587" y="496110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3" name="Rectangle 412">
            <a:extLst>
              <a:ext uri="{FF2B5EF4-FFF2-40B4-BE49-F238E27FC236}">
                <a16:creationId xmlns:a16="http://schemas.microsoft.com/office/drawing/2014/main" id="{ACA42D86-9D87-42CB-B956-0CAE071454F6}"/>
              </a:ext>
            </a:extLst>
          </p:cNvPr>
          <p:cNvSpPr/>
          <p:nvPr/>
        </p:nvSpPr>
        <p:spPr>
          <a:xfrm>
            <a:off x="11114605" y="496520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4" name="Rectangle 413">
            <a:extLst>
              <a:ext uri="{FF2B5EF4-FFF2-40B4-BE49-F238E27FC236}">
                <a16:creationId xmlns:a16="http://schemas.microsoft.com/office/drawing/2014/main" id="{AD6B63A3-B69D-40D6-B6A0-421246EC49DC}"/>
              </a:ext>
            </a:extLst>
          </p:cNvPr>
          <p:cNvSpPr/>
          <p:nvPr/>
        </p:nvSpPr>
        <p:spPr>
          <a:xfrm>
            <a:off x="11150846" y="503159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5" name="Rectangle 414">
            <a:extLst>
              <a:ext uri="{FF2B5EF4-FFF2-40B4-BE49-F238E27FC236}">
                <a16:creationId xmlns:a16="http://schemas.microsoft.com/office/drawing/2014/main" id="{CEA88269-97E4-471F-BBBE-D5307D66A0A0}"/>
              </a:ext>
            </a:extLst>
          </p:cNvPr>
          <p:cNvSpPr/>
          <p:nvPr/>
        </p:nvSpPr>
        <p:spPr>
          <a:xfrm>
            <a:off x="11217153" y="503434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6" name="Rectangle 415">
            <a:extLst>
              <a:ext uri="{FF2B5EF4-FFF2-40B4-BE49-F238E27FC236}">
                <a16:creationId xmlns:a16="http://schemas.microsoft.com/office/drawing/2014/main" id="{2129EAD7-21EA-4F64-B82D-639FF9D23C72}"/>
              </a:ext>
            </a:extLst>
          </p:cNvPr>
          <p:cNvSpPr/>
          <p:nvPr/>
        </p:nvSpPr>
        <p:spPr>
          <a:xfrm>
            <a:off x="10965241" y="512288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7" name="Rectangle 416">
            <a:extLst>
              <a:ext uri="{FF2B5EF4-FFF2-40B4-BE49-F238E27FC236}">
                <a16:creationId xmlns:a16="http://schemas.microsoft.com/office/drawing/2014/main" id="{D8C3D683-EA89-4C7B-9F0B-7CBACC77F9C2}"/>
              </a:ext>
            </a:extLst>
          </p:cNvPr>
          <p:cNvSpPr/>
          <p:nvPr/>
        </p:nvSpPr>
        <p:spPr>
          <a:xfrm>
            <a:off x="10999281" y="512152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8" name="Rectangle 417">
            <a:extLst>
              <a:ext uri="{FF2B5EF4-FFF2-40B4-BE49-F238E27FC236}">
                <a16:creationId xmlns:a16="http://schemas.microsoft.com/office/drawing/2014/main" id="{B71185FC-D81B-49AA-A908-25E30B0AB0DE}"/>
              </a:ext>
            </a:extLst>
          </p:cNvPr>
          <p:cNvSpPr/>
          <p:nvPr/>
        </p:nvSpPr>
        <p:spPr>
          <a:xfrm>
            <a:off x="10957025" y="502248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19" name="Rectangle 418">
            <a:extLst>
              <a:ext uri="{FF2B5EF4-FFF2-40B4-BE49-F238E27FC236}">
                <a16:creationId xmlns:a16="http://schemas.microsoft.com/office/drawing/2014/main" id="{1EE2ADC7-EF26-49EF-9300-2F550ABB4BB1}"/>
              </a:ext>
            </a:extLst>
          </p:cNvPr>
          <p:cNvSpPr/>
          <p:nvPr/>
        </p:nvSpPr>
        <p:spPr>
          <a:xfrm>
            <a:off x="10963802" y="4952804"/>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0" name="Rectangle 419">
            <a:extLst>
              <a:ext uri="{FF2B5EF4-FFF2-40B4-BE49-F238E27FC236}">
                <a16:creationId xmlns:a16="http://schemas.microsoft.com/office/drawing/2014/main" id="{115CDB8D-A6C4-4A7B-B4BE-03ED06E4A80C}"/>
              </a:ext>
            </a:extLst>
          </p:cNvPr>
          <p:cNvSpPr/>
          <p:nvPr/>
        </p:nvSpPr>
        <p:spPr>
          <a:xfrm>
            <a:off x="10948405" y="4926812"/>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1" name="Rectangle 420">
            <a:extLst>
              <a:ext uri="{FF2B5EF4-FFF2-40B4-BE49-F238E27FC236}">
                <a16:creationId xmlns:a16="http://schemas.microsoft.com/office/drawing/2014/main" id="{E83579DE-371A-4AF2-B350-DC4DD713B4C6}"/>
              </a:ext>
            </a:extLst>
          </p:cNvPr>
          <p:cNvSpPr/>
          <p:nvPr/>
        </p:nvSpPr>
        <p:spPr>
          <a:xfrm>
            <a:off x="11017775" y="483843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2" name="Rectangle 421">
            <a:extLst>
              <a:ext uri="{FF2B5EF4-FFF2-40B4-BE49-F238E27FC236}">
                <a16:creationId xmlns:a16="http://schemas.microsoft.com/office/drawing/2014/main" id="{75D39327-B7EC-4356-9FE7-139F5998EA44}"/>
              </a:ext>
            </a:extLst>
          </p:cNvPr>
          <p:cNvSpPr/>
          <p:nvPr/>
        </p:nvSpPr>
        <p:spPr>
          <a:xfrm>
            <a:off x="11054833" y="488103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3" name="Rectangle 422">
            <a:extLst>
              <a:ext uri="{FF2B5EF4-FFF2-40B4-BE49-F238E27FC236}">
                <a16:creationId xmlns:a16="http://schemas.microsoft.com/office/drawing/2014/main" id="{5E378016-C8CD-404B-AD09-538FE6EEEB16}"/>
              </a:ext>
            </a:extLst>
          </p:cNvPr>
          <p:cNvSpPr/>
          <p:nvPr/>
        </p:nvSpPr>
        <p:spPr>
          <a:xfrm>
            <a:off x="11066871" y="482416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4" name="Rectangle 423">
            <a:extLst>
              <a:ext uri="{FF2B5EF4-FFF2-40B4-BE49-F238E27FC236}">
                <a16:creationId xmlns:a16="http://schemas.microsoft.com/office/drawing/2014/main" id="{B4EFA51F-22F9-4C56-B706-8B0824B494DB}"/>
              </a:ext>
            </a:extLst>
          </p:cNvPr>
          <p:cNvSpPr/>
          <p:nvPr/>
        </p:nvSpPr>
        <p:spPr>
          <a:xfrm>
            <a:off x="11089884" y="4843474"/>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aphicFrame>
        <p:nvGraphicFramePr>
          <p:cNvPr id="444" name="Chart 443">
            <a:extLst>
              <a:ext uri="{FF2B5EF4-FFF2-40B4-BE49-F238E27FC236}">
                <a16:creationId xmlns:a16="http://schemas.microsoft.com/office/drawing/2014/main" id="{286F3C48-7BDB-4B80-9721-86593FBDF9C2}"/>
              </a:ext>
            </a:extLst>
          </p:cNvPr>
          <p:cNvGraphicFramePr/>
          <p:nvPr>
            <p:extLst>
              <p:ext uri="{D42A27DB-BD31-4B8C-83A1-F6EECF244321}">
                <p14:modId xmlns:p14="http://schemas.microsoft.com/office/powerpoint/2010/main" val="3203042279"/>
              </p:ext>
            </p:extLst>
          </p:nvPr>
        </p:nvGraphicFramePr>
        <p:xfrm>
          <a:off x="8539899" y="4395229"/>
          <a:ext cx="3319026" cy="17419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83" name="Chart 482">
            <a:extLst>
              <a:ext uri="{FF2B5EF4-FFF2-40B4-BE49-F238E27FC236}">
                <a16:creationId xmlns:a16="http://schemas.microsoft.com/office/drawing/2014/main" id="{120ADE29-9D92-46D9-91A7-8FAAA9314C93}"/>
              </a:ext>
            </a:extLst>
          </p:cNvPr>
          <p:cNvGraphicFramePr/>
          <p:nvPr>
            <p:extLst>
              <p:ext uri="{D42A27DB-BD31-4B8C-83A1-F6EECF244321}">
                <p14:modId xmlns:p14="http://schemas.microsoft.com/office/powerpoint/2010/main" val="2138878811"/>
              </p:ext>
            </p:extLst>
          </p:nvPr>
        </p:nvGraphicFramePr>
        <p:xfrm>
          <a:off x="4454405" y="4334056"/>
          <a:ext cx="3347720" cy="1741988"/>
        </p:xfrm>
        <a:graphic>
          <a:graphicData uri="http://schemas.openxmlformats.org/drawingml/2006/chart">
            <c:chart xmlns:c="http://schemas.openxmlformats.org/drawingml/2006/chart" xmlns:r="http://schemas.openxmlformats.org/officeDocument/2006/relationships" r:id="rId11"/>
          </a:graphicData>
        </a:graphic>
      </p:graphicFrame>
      <p:sp>
        <p:nvSpPr>
          <p:cNvPr id="484" name="TextBox 483">
            <a:extLst>
              <a:ext uri="{FF2B5EF4-FFF2-40B4-BE49-F238E27FC236}">
                <a16:creationId xmlns:a16="http://schemas.microsoft.com/office/drawing/2014/main" id="{B343430D-2B8E-454E-AB51-08DC812ADC29}"/>
              </a:ext>
            </a:extLst>
          </p:cNvPr>
          <p:cNvSpPr txBox="1"/>
          <p:nvPr/>
        </p:nvSpPr>
        <p:spPr>
          <a:xfrm>
            <a:off x="4690256" y="4126187"/>
            <a:ext cx="2995465" cy="276999"/>
          </a:xfrm>
          <a:prstGeom prst="rect">
            <a:avLst/>
          </a:prstGeom>
          <a:noFill/>
        </p:spPr>
        <p:txBody>
          <a:bodyPr wrap="square" rtlCol="0">
            <a:spAutoFit/>
          </a:bodyPr>
          <a:lstStyle/>
          <a:p>
            <a:pPr algn="ctr" rtl="0"/>
            <a:r>
              <a:rPr lang="pl" sz="1200" b="1" i="0" u="none" baseline="0"/>
              <a:t>Zmiana czynności płuc</a:t>
            </a:r>
            <a:endParaRPr lang="pl" sz="1200" dirty="0"/>
          </a:p>
        </p:txBody>
      </p:sp>
      <p:sp>
        <p:nvSpPr>
          <p:cNvPr id="485" name="Rectangle 484">
            <a:extLst>
              <a:ext uri="{FF2B5EF4-FFF2-40B4-BE49-F238E27FC236}">
                <a16:creationId xmlns:a16="http://schemas.microsoft.com/office/drawing/2014/main" id="{DC951E40-4B20-4EE7-B19B-A7EFEF72CE48}"/>
              </a:ext>
            </a:extLst>
          </p:cNvPr>
          <p:cNvSpPr/>
          <p:nvPr/>
        </p:nvSpPr>
        <p:spPr>
          <a:xfrm>
            <a:off x="5974009" y="5194690"/>
            <a:ext cx="594360" cy="182198"/>
          </a:xfrm>
          <a:prstGeom prst="rect">
            <a:avLst/>
          </a:prstGeom>
          <a:solidFill>
            <a:schemeClr val="accent6"/>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86" name="Rectangle 485">
            <a:extLst>
              <a:ext uri="{FF2B5EF4-FFF2-40B4-BE49-F238E27FC236}">
                <a16:creationId xmlns:a16="http://schemas.microsoft.com/office/drawing/2014/main" id="{3201D31C-FE95-48B8-AB11-B90BF7497BD5}"/>
              </a:ext>
            </a:extLst>
          </p:cNvPr>
          <p:cNvSpPr/>
          <p:nvPr/>
        </p:nvSpPr>
        <p:spPr>
          <a:xfrm>
            <a:off x="6796652" y="5154549"/>
            <a:ext cx="603504" cy="200260"/>
          </a:xfrm>
          <a:prstGeom prst="rect">
            <a:avLst/>
          </a:prstGeom>
          <a:solidFill>
            <a:schemeClr val="accent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87" name="Rectangle 486">
            <a:extLst>
              <a:ext uri="{FF2B5EF4-FFF2-40B4-BE49-F238E27FC236}">
                <a16:creationId xmlns:a16="http://schemas.microsoft.com/office/drawing/2014/main" id="{F2A0510C-08BA-4917-94C5-08D923D1F0F7}"/>
              </a:ext>
            </a:extLst>
          </p:cNvPr>
          <p:cNvSpPr/>
          <p:nvPr/>
        </p:nvSpPr>
        <p:spPr>
          <a:xfrm>
            <a:off x="5146797" y="5198415"/>
            <a:ext cx="594360" cy="164000"/>
          </a:xfrm>
          <a:prstGeom prst="rect">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488" name="Straight Connector 487">
            <a:extLst>
              <a:ext uri="{FF2B5EF4-FFF2-40B4-BE49-F238E27FC236}">
                <a16:creationId xmlns:a16="http://schemas.microsoft.com/office/drawing/2014/main" id="{449426B0-5473-430E-A2AD-D44C65263DC7}"/>
              </a:ext>
            </a:extLst>
          </p:cNvPr>
          <p:cNvCxnSpPr/>
          <p:nvPr/>
        </p:nvCxnSpPr>
        <p:spPr>
          <a:xfrm>
            <a:off x="6793755" y="5284511"/>
            <a:ext cx="603504"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287F1D03-FE2C-4AB7-BEF9-6CD12D307321}"/>
              </a:ext>
            </a:extLst>
          </p:cNvPr>
          <p:cNvCxnSpPr/>
          <p:nvPr/>
        </p:nvCxnSpPr>
        <p:spPr>
          <a:xfrm>
            <a:off x="5974009" y="5295647"/>
            <a:ext cx="594360"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FCFA7D06-B735-472A-995A-046AD2BEE49F}"/>
              </a:ext>
            </a:extLst>
          </p:cNvPr>
          <p:cNvCxnSpPr/>
          <p:nvPr/>
        </p:nvCxnSpPr>
        <p:spPr>
          <a:xfrm>
            <a:off x="5146797" y="5301066"/>
            <a:ext cx="594360" cy="0"/>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91" name="TextBox 490">
            <a:extLst>
              <a:ext uri="{FF2B5EF4-FFF2-40B4-BE49-F238E27FC236}">
                <a16:creationId xmlns:a16="http://schemas.microsoft.com/office/drawing/2014/main" id="{2950D741-0DD7-4853-B899-DA2EDE5E195E}"/>
              </a:ext>
            </a:extLst>
          </p:cNvPr>
          <p:cNvSpPr txBox="1"/>
          <p:nvPr/>
        </p:nvSpPr>
        <p:spPr>
          <a:xfrm>
            <a:off x="4113784" y="4618492"/>
            <a:ext cx="369332" cy="1032459"/>
          </a:xfrm>
          <a:prstGeom prst="rect">
            <a:avLst/>
          </a:prstGeom>
          <a:noFill/>
        </p:spPr>
        <p:txBody>
          <a:bodyPr vert="vert270" wrap="square" rtlCol="0">
            <a:spAutoFit/>
          </a:bodyPr>
          <a:lstStyle/>
          <a:p>
            <a:pPr algn="ctr" rtl="0"/>
            <a:r>
              <a:rPr lang="pl" sz="1200" b="1" i="0" u="none" baseline="0"/>
              <a:t>FEV</a:t>
            </a:r>
            <a:r>
              <a:rPr lang="pl" sz="1200" b="1" i="0" u="none" baseline="-25000"/>
              <a:t>1</a:t>
            </a:r>
            <a:r>
              <a:rPr lang="pl" sz="1200" b="1" i="0" u="none" baseline="0"/>
              <a:t>, L</a:t>
            </a:r>
          </a:p>
        </p:txBody>
      </p:sp>
      <p:grpSp>
        <p:nvGrpSpPr>
          <p:cNvPr id="492" name="Group 491">
            <a:extLst>
              <a:ext uri="{FF2B5EF4-FFF2-40B4-BE49-F238E27FC236}">
                <a16:creationId xmlns:a16="http://schemas.microsoft.com/office/drawing/2014/main" id="{1A64749F-36CB-4226-8264-961ECE6D881F}"/>
              </a:ext>
            </a:extLst>
          </p:cNvPr>
          <p:cNvGrpSpPr/>
          <p:nvPr/>
        </p:nvGrpSpPr>
        <p:grpSpPr>
          <a:xfrm>
            <a:off x="6274175" y="4726398"/>
            <a:ext cx="822960" cy="51738"/>
            <a:chOff x="9709381" y="2628181"/>
            <a:chExt cx="962998" cy="51738"/>
          </a:xfrm>
        </p:grpSpPr>
        <p:cxnSp>
          <p:nvCxnSpPr>
            <p:cNvPr id="493" name="Straight Connector 492">
              <a:extLst>
                <a:ext uri="{FF2B5EF4-FFF2-40B4-BE49-F238E27FC236}">
                  <a16:creationId xmlns:a16="http://schemas.microsoft.com/office/drawing/2014/main" id="{1A624BD1-CAA9-491D-8D7A-79A50D35E2AC}"/>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4FD7C789-FAE7-42AC-969C-0EA05628CB27}"/>
                </a:ext>
              </a:extLst>
            </p:cNvPr>
            <p:cNvCxnSpPr/>
            <p:nvPr/>
          </p:nvCxnSpPr>
          <p:spPr>
            <a:xfrm>
              <a:off x="10668390" y="2634199"/>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8A3989D3-A93A-4058-B4C2-82236AC4D4EB}"/>
                </a:ext>
              </a:extLst>
            </p:cNvPr>
            <p:cNvCxnSpPr/>
            <p:nvPr/>
          </p:nvCxnSpPr>
          <p:spPr>
            <a:xfrm>
              <a:off x="9709381" y="2634199"/>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6" name="Group 495">
            <a:extLst>
              <a:ext uri="{FF2B5EF4-FFF2-40B4-BE49-F238E27FC236}">
                <a16:creationId xmlns:a16="http://schemas.microsoft.com/office/drawing/2014/main" id="{6854E57B-6A12-45AC-AA3C-07D0C0C9EFD7}"/>
              </a:ext>
            </a:extLst>
          </p:cNvPr>
          <p:cNvGrpSpPr/>
          <p:nvPr/>
        </p:nvGrpSpPr>
        <p:grpSpPr>
          <a:xfrm>
            <a:off x="5420110" y="4794335"/>
            <a:ext cx="822960" cy="51738"/>
            <a:chOff x="9709381" y="2628181"/>
            <a:chExt cx="962998" cy="51738"/>
          </a:xfrm>
        </p:grpSpPr>
        <p:cxnSp>
          <p:nvCxnSpPr>
            <p:cNvPr id="497" name="Straight Connector 496">
              <a:extLst>
                <a:ext uri="{FF2B5EF4-FFF2-40B4-BE49-F238E27FC236}">
                  <a16:creationId xmlns:a16="http://schemas.microsoft.com/office/drawing/2014/main" id="{4F562193-E40F-4A85-8156-E96F89369281}"/>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63BF367A-3990-4BDB-A8A5-23A1BA19A41D}"/>
                </a:ext>
              </a:extLst>
            </p:cNvPr>
            <p:cNvCxnSpPr/>
            <p:nvPr/>
          </p:nvCxnSpPr>
          <p:spPr>
            <a:xfrm>
              <a:off x="10668390" y="2634199"/>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D134D9C0-8B5E-41A0-BCA8-9295BB37AFEB}"/>
                </a:ext>
              </a:extLst>
            </p:cNvPr>
            <p:cNvCxnSpPr/>
            <p:nvPr/>
          </p:nvCxnSpPr>
          <p:spPr>
            <a:xfrm>
              <a:off x="9709381" y="2634199"/>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0" name="Rectangle 499">
            <a:extLst>
              <a:ext uri="{FF2B5EF4-FFF2-40B4-BE49-F238E27FC236}">
                <a16:creationId xmlns:a16="http://schemas.microsoft.com/office/drawing/2014/main" id="{BAB8A69C-8E77-4572-A6C4-A4BF05FC5832}"/>
              </a:ext>
            </a:extLst>
          </p:cNvPr>
          <p:cNvSpPr/>
          <p:nvPr/>
        </p:nvSpPr>
        <p:spPr>
          <a:xfrm>
            <a:off x="6424249" y="4516337"/>
            <a:ext cx="697627" cy="261610"/>
          </a:xfrm>
          <a:prstGeom prst="rect">
            <a:avLst/>
          </a:prstGeom>
        </p:spPr>
        <p:txBody>
          <a:bodyPr wrap="none">
            <a:spAutoFit/>
          </a:bodyPr>
          <a:lstStyle/>
          <a:p>
            <a:pPr algn="l" rtl="0"/>
            <a:r>
              <a:rPr lang="pl" sz="1100" b="0" i="0" u="none" baseline="0">
                <a:solidFill>
                  <a:srgbClr val="AE2573"/>
                </a:solidFill>
              </a:rPr>
              <a:t>p=0,056</a:t>
            </a:r>
          </a:p>
        </p:txBody>
      </p:sp>
      <p:sp>
        <p:nvSpPr>
          <p:cNvPr id="501" name="Rectangle 500">
            <a:extLst>
              <a:ext uri="{FF2B5EF4-FFF2-40B4-BE49-F238E27FC236}">
                <a16:creationId xmlns:a16="http://schemas.microsoft.com/office/drawing/2014/main" id="{27D91CF3-7A65-476C-A99D-F768EE2BE98E}"/>
              </a:ext>
            </a:extLst>
          </p:cNvPr>
          <p:cNvSpPr/>
          <p:nvPr/>
        </p:nvSpPr>
        <p:spPr>
          <a:xfrm>
            <a:off x="5521237" y="4609096"/>
            <a:ext cx="697627" cy="261610"/>
          </a:xfrm>
          <a:prstGeom prst="rect">
            <a:avLst/>
          </a:prstGeom>
        </p:spPr>
        <p:txBody>
          <a:bodyPr wrap="none">
            <a:spAutoFit/>
          </a:bodyPr>
          <a:lstStyle/>
          <a:p>
            <a:pPr algn="l" rtl="0"/>
            <a:r>
              <a:rPr lang="pl" sz="1100" b="0" i="0" u="none" baseline="0">
                <a:solidFill>
                  <a:srgbClr val="AE2573"/>
                </a:solidFill>
              </a:rPr>
              <a:t>p=0,180</a:t>
            </a:r>
          </a:p>
        </p:txBody>
      </p:sp>
      <p:sp>
        <p:nvSpPr>
          <p:cNvPr id="505" name="Rectangle 504">
            <a:extLst>
              <a:ext uri="{FF2B5EF4-FFF2-40B4-BE49-F238E27FC236}">
                <a16:creationId xmlns:a16="http://schemas.microsoft.com/office/drawing/2014/main" id="{5B5DF720-96E0-4806-9636-67863427AE49}"/>
              </a:ext>
            </a:extLst>
          </p:cNvPr>
          <p:cNvSpPr/>
          <p:nvPr/>
        </p:nvSpPr>
        <p:spPr>
          <a:xfrm>
            <a:off x="7252745" y="491134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06" name="Rectangle 505">
            <a:extLst>
              <a:ext uri="{FF2B5EF4-FFF2-40B4-BE49-F238E27FC236}">
                <a16:creationId xmlns:a16="http://schemas.microsoft.com/office/drawing/2014/main" id="{ECAB94E8-A9D7-4B6E-B62F-70F2CC086EA3}"/>
              </a:ext>
            </a:extLst>
          </p:cNvPr>
          <p:cNvSpPr/>
          <p:nvPr/>
        </p:nvSpPr>
        <p:spPr>
          <a:xfrm>
            <a:off x="6997363" y="488231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07" name="Rectangle 506">
            <a:extLst>
              <a:ext uri="{FF2B5EF4-FFF2-40B4-BE49-F238E27FC236}">
                <a16:creationId xmlns:a16="http://schemas.microsoft.com/office/drawing/2014/main" id="{E60B4ED8-F033-47B0-95A0-A7E0C2B7F9B1}"/>
              </a:ext>
            </a:extLst>
          </p:cNvPr>
          <p:cNvSpPr/>
          <p:nvPr/>
        </p:nvSpPr>
        <p:spPr>
          <a:xfrm>
            <a:off x="6934541" y="493877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08" name="Rectangle 507">
            <a:extLst>
              <a:ext uri="{FF2B5EF4-FFF2-40B4-BE49-F238E27FC236}">
                <a16:creationId xmlns:a16="http://schemas.microsoft.com/office/drawing/2014/main" id="{A6717979-8528-4ACF-991F-FBCAADF23AF7}"/>
              </a:ext>
            </a:extLst>
          </p:cNvPr>
          <p:cNvSpPr/>
          <p:nvPr/>
        </p:nvSpPr>
        <p:spPr>
          <a:xfrm>
            <a:off x="6964704" y="498980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09" name="Rectangle 508">
            <a:extLst>
              <a:ext uri="{FF2B5EF4-FFF2-40B4-BE49-F238E27FC236}">
                <a16:creationId xmlns:a16="http://schemas.microsoft.com/office/drawing/2014/main" id="{6C93C682-C0FF-4576-A764-4925E332BB8F}"/>
              </a:ext>
            </a:extLst>
          </p:cNvPr>
          <p:cNvSpPr/>
          <p:nvPr/>
        </p:nvSpPr>
        <p:spPr>
          <a:xfrm>
            <a:off x="6961973" y="506364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0" name="Rectangle 509">
            <a:extLst>
              <a:ext uri="{FF2B5EF4-FFF2-40B4-BE49-F238E27FC236}">
                <a16:creationId xmlns:a16="http://schemas.microsoft.com/office/drawing/2014/main" id="{A8088664-1B89-4E0A-9449-B07E32A44BFD}"/>
              </a:ext>
            </a:extLst>
          </p:cNvPr>
          <p:cNvSpPr/>
          <p:nvPr/>
        </p:nvSpPr>
        <p:spPr>
          <a:xfrm>
            <a:off x="6953525" y="510909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1" name="Rectangle 510">
            <a:extLst>
              <a:ext uri="{FF2B5EF4-FFF2-40B4-BE49-F238E27FC236}">
                <a16:creationId xmlns:a16="http://schemas.microsoft.com/office/drawing/2014/main" id="{770E5E99-DA0D-4258-A589-7F41D9B3E314}"/>
              </a:ext>
            </a:extLst>
          </p:cNvPr>
          <p:cNvSpPr/>
          <p:nvPr/>
        </p:nvSpPr>
        <p:spPr>
          <a:xfrm>
            <a:off x="7192069" y="5068082"/>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2" name="Rectangle 511">
            <a:extLst>
              <a:ext uri="{FF2B5EF4-FFF2-40B4-BE49-F238E27FC236}">
                <a16:creationId xmlns:a16="http://schemas.microsoft.com/office/drawing/2014/main" id="{DB249533-A25E-4151-9D33-75D8C193C46D}"/>
              </a:ext>
            </a:extLst>
          </p:cNvPr>
          <p:cNvSpPr/>
          <p:nvPr/>
        </p:nvSpPr>
        <p:spPr>
          <a:xfrm>
            <a:off x="7178476" y="508179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3" name="Rectangle 512">
            <a:extLst>
              <a:ext uri="{FF2B5EF4-FFF2-40B4-BE49-F238E27FC236}">
                <a16:creationId xmlns:a16="http://schemas.microsoft.com/office/drawing/2014/main" id="{D83CCD72-CAB2-424F-A669-D80F70871487}"/>
              </a:ext>
            </a:extLst>
          </p:cNvPr>
          <p:cNvSpPr/>
          <p:nvPr/>
        </p:nvSpPr>
        <p:spPr>
          <a:xfrm>
            <a:off x="7192192" y="512019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4" name="Rectangle 513">
            <a:extLst>
              <a:ext uri="{FF2B5EF4-FFF2-40B4-BE49-F238E27FC236}">
                <a16:creationId xmlns:a16="http://schemas.microsoft.com/office/drawing/2014/main" id="{FD889762-F0AE-4099-A665-EB2FF0E4EA30}"/>
              </a:ext>
            </a:extLst>
          </p:cNvPr>
          <p:cNvSpPr/>
          <p:nvPr/>
        </p:nvSpPr>
        <p:spPr>
          <a:xfrm>
            <a:off x="7137178" y="509385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5" name="Rectangle 514">
            <a:extLst>
              <a:ext uri="{FF2B5EF4-FFF2-40B4-BE49-F238E27FC236}">
                <a16:creationId xmlns:a16="http://schemas.microsoft.com/office/drawing/2014/main" id="{F3C72BA8-B87E-493C-8D3B-F1669E3A9940}"/>
              </a:ext>
            </a:extLst>
          </p:cNvPr>
          <p:cNvSpPr/>
          <p:nvPr/>
        </p:nvSpPr>
        <p:spPr>
          <a:xfrm>
            <a:off x="7115889" y="5101020"/>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6" name="Rectangle 515">
            <a:extLst>
              <a:ext uri="{FF2B5EF4-FFF2-40B4-BE49-F238E27FC236}">
                <a16:creationId xmlns:a16="http://schemas.microsoft.com/office/drawing/2014/main" id="{78E66BA7-A56D-4ADB-B132-5CBFED740744}"/>
              </a:ext>
            </a:extLst>
          </p:cNvPr>
          <p:cNvSpPr/>
          <p:nvPr/>
        </p:nvSpPr>
        <p:spPr>
          <a:xfrm>
            <a:off x="7073194" y="510909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7" name="Rectangle 516">
            <a:extLst>
              <a:ext uri="{FF2B5EF4-FFF2-40B4-BE49-F238E27FC236}">
                <a16:creationId xmlns:a16="http://schemas.microsoft.com/office/drawing/2014/main" id="{F2B175A1-D9A7-40D8-BEAB-39C8065E3740}"/>
              </a:ext>
            </a:extLst>
          </p:cNvPr>
          <p:cNvSpPr/>
          <p:nvPr/>
        </p:nvSpPr>
        <p:spPr>
          <a:xfrm>
            <a:off x="6996885" y="514381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8" name="Rectangle 517">
            <a:extLst>
              <a:ext uri="{FF2B5EF4-FFF2-40B4-BE49-F238E27FC236}">
                <a16:creationId xmlns:a16="http://schemas.microsoft.com/office/drawing/2014/main" id="{96796DDC-2ACA-4FD7-8AA6-3F082FF55369}"/>
              </a:ext>
            </a:extLst>
          </p:cNvPr>
          <p:cNvSpPr/>
          <p:nvPr/>
        </p:nvSpPr>
        <p:spPr>
          <a:xfrm>
            <a:off x="7037512" y="511648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9" name="Rectangle 518">
            <a:extLst>
              <a:ext uri="{FF2B5EF4-FFF2-40B4-BE49-F238E27FC236}">
                <a16:creationId xmlns:a16="http://schemas.microsoft.com/office/drawing/2014/main" id="{A0DC4700-948B-440D-BC38-589540A320C1}"/>
              </a:ext>
            </a:extLst>
          </p:cNvPr>
          <p:cNvSpPr/>
          <p:nvPr/>
        </p:nvSpPr>
        <p:spPr>
          <a:xfrm>
            <a:off x="7038834" y="514441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0" name="Rectangle 519">
            <a:extLst>
              <a:ext uri="{FF2B5EF4-FFF2-40B4-BE49-F238E27FC236}">
                <a16:creationId xmlns:a16="http://schemas.microsoft.com/office/drawing/2014/main" id="{E996B4A0-FF77-4EB4-A9BC-35221D155DED}"/>
              </a:ext>
            </a:extLst>
          </p:cNvPr>
          <p:cNvSpPr/>
          <p:nvPr/>
        </p:nvSpPr>
        <p:spPr>
          <a:xfrm>
            <a:off x="6931906" y="520006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1" name="Rectangle 520">
            <a:extLst>
              <a:ext uri="{FF2B5EF4-FFF2-40B4-BE49-F238E27FC236}">
                <a16:creationId xmlns:a16="http://schemas.microsoft.com/office/drawing/2014/main" id="{DF341ABC-2875-4F52-8637-3D08E29B8615}"/>
              </a:ext>
            </a:extLst>
          </p:cNvPr>
          <p:cNvSpPr/>
          <p:nvPr/>
        </p:nvSpPr>
        <p:spPr>
          <a:xfrm>
            <a:off x="6942101" y="525310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2" name="Rectangle 521">
            <a:extLst>
              <a:ext uri="{FF2B5EF4-FFF2-40B4-BE49-F238E27FC236}">
                <a16:creationId xmlns:a16="http://schemas.microsoft.com/office/drawing/2014/main" id="{A74C27A1-ADDA-4D4B-8C85-F2293F64BEBA}"/>
              </a:ext>
            </a:extLst>
          </p:cNvPr>
          <p:cNvSpPr/>
          <p:nvPr/>
        </p:nvSpPr>
        <p:spPr>
          <a:xfrm>
            <a:off x="7100047" y="519075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3" name="Rectangle 522">
            <a:extLst>
              <a:ext uri="{FF2B5EF4-FFF2-40B4-BE49-F238E27FC236}">
                <a16:creationId xmlns:a16="http://schemas.microsoft.com/office/drawing/2014/main" id="{41285DD2-1055-43AC-84CF-4D9FFFCE85E2}"/>
              </a:ext>
            </a:extLst>
          </p:cNvPr>
          <p:cNvSpPr/>
          <p:nvPr/>
        </p:nvSpPr>
        <p:spPr>
          <a:xfrm>
            <a:off x="7057554" y="520511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4" name="Rectangle 523">
            <a:extLst>
              <a:ext uri="{FF2B5EF4-FFF2-40B4-BE49-F238E27FC236}">
                <a16:creationId xmlns:a16="http://schemas.microsoft.com/office/drawing/2014/main" id="{E8E61739-FFD7-451B-B435-E41022C257C9}"/>
              </a:ext>
            </a:extLst>
          </p:cNvPr>
          <p:cNvSpPr/>
          <p:nvPr/>
        </p:nvSpPr>
        <p:spPr>
          <a:xfrm>
            <a:off x="7265060" y="518600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5" name="Rectangle 524">
            <a:extLst>
              <a:ext uri="{FF2B5EF4-FFF2-40B4-BE49-F238E27FC236}">
                <a16:creationId xmlns:a16="http://schemas.microsoft.com/office/drawing/2014/main" id="{B4797591-5A31-41D5-AEFA-1DD7F1E6CBFF}"/>
              </a:ext>
            </a:extLst>
          </p:cNvPr>
          <p:cNvSpPr/>
          <p:nvPr/>
        </p:nvSpPr>
        <p:spPr>
          <a:xfrm>
            <a:off x="7154927" y="517267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6" name="Rectangle 525">
            <a:extLst>
              <a:ext uri="{FF2B5EF4-FFF2-40B4-BE49-F238E27FC236}">
                <a16:creationId xmlns:a16="http://schemas.microsoft.com/office/drawing/2014/main" id="{8893E48D-B488-42C0-AC81-B5569B576BD8}"/>
              </a:ext>
            </a:extLst>
          </p:cNvPr>
          <p:cNvSpPr/>
          <p:nvPr/>
        </p:nvSpPr>
        <p:spPr>
          <a:xfrm>
            <a:off x="7252034" y="515795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7" name="Rectangle 526">
            <a:extLst>
              <a:ext uri="{FF2B5EF4-FFF2-40B4-BE49-F238E27FC236}">
                <a16:creationId xmlns:a16="http://schemas.microsoft.com/office/drawing/2014/main" id="{44526997-D50C-49A2-BEC2-41DD9C94657C}"/>
              </a:ext>
            </a:extLst>
          </p:cNvPr>
          <p:cNvSpPr/>
          <p:nvPr/>
        </p:nvSpPr>
        <p:spPr>
          <a:xfrm>
            <a:off x="7166147" y="513930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8" name="Rectangle 527">
            <a:extLst>
              <a:ext uri="{FF2B5EF4-FFF2-40B4-BE49-F238E27FC236}">
                <a16:creationId xmlns:a16="http://schemas.microsoft.com/office/drawing/2014/main" id="{DCC0B333-04E3-491D-B295-965E629B3AD8}"/>
              </a:ext>
            </a:extLst>
          </p:cNvPr>
          <p:cNvSpPr/>
          <p:nvPr/>
        </p:nvSpPr>
        <p:spPr>
          <a:xfrm>
            <a:off x="6997240" y="524243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9" name="Rectangle 528">
            <a:extLst>
              <a:ext uri="{FF2B5EF4-FFF2-40B4-BE49-F238E27FC236}">
                <a16:creationId xmlns:a16="http://schemas.microsoft.com/office/drawing/2014/main" id="{0576C607-CA16-4ECD-99F2-509923EC2C84}"/>
              </a:ext>
            </a:extLst>
          </p:cNvPr>
          <p:cNvSpPr/>
          <p:nvPr/>
        </p:nvSpPr>
        <p:spPr>
          <a:xfrm>
            <a:off x="6983307" y="522749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0" name="Rectangle 529">
            <a:extLst>
              <a:ext uri="{FF2B5EF4-FFF2-40B4-BE49-F238E27FC236}">
                <a16:creationId xmlns:a16="http://schemas.microsoft.com/office/drawing/2014/main" id="{E58C3E02-FB53-432B-B218-749F5C51EE11}"/>
              </a:ext>
            </a:extLst>
          </p:cNvPr>
          <p:cNvSpPr/>
          <p:nvPr/>
        </p:nvSpPr>
        <p:spPr>
          <a:xfrm>
            <a:off x="7000402" y="529635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1" name="Rectangle 530">
            <a:extLst>
              <a:ext uri="{FF2B5EF4-FFF2-40B4-BE49-F238E27FC236}">
                <a16:creationId xmlns:a16="http://schemas.microsoft.com/office/drawing/2014/main" id="{6D689EA5-42A3-4A77-9A57-34D326E8B2B2}"/>
              </a:ext>
            </a:extLst>
          </p:cNvPr>
          <p:cNvSpPr/>
          <p:nvPr/>
        </p:nvSpPr>
        <p:spPr>
          <a:xfrm>
            <a:off x="7080555" y="526212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2" name="Rectangle 531">
            <a:extLst>
              <a:ext uri="{FF2B5EF4-FFF2-40B4-BE49-F238E27FC236}">
                <a16:creationId xmlns:a16="http://schemas.microsoft.com/office/drawing/2014/main" id="{338011FD-3FC7-4E35-8EF2-A1D2BAA81508}"/>
              </a:ext>
            </a:extLst>
          </p:cNvPr>
          <p:cNvSpPr/>
          <p:nvPr/>
        </p:nvSpPr>
        <p:spPr>
          <a:xfrm>
            <a:off x="7223526" y="525894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3" name="Rectangle 532">
            <a:extLst>
              <a:ext uri="{FF2B5EF4-FFF2-40B4-BE49-F238E27FC236}">
                <a16:creationId xmlns:a16="http://schemas.microsoft.com/office/drawing/2014/main" id="{C4FBBACB-3289-4600-BBAD-8516CB18662C}"/>
              </a:ext>
            </a:extLst>
          </p:cNvPr>
          <p:cNvSpPr/>
          <p:nvPr/>
        </p:nvSpPr>
        <p:spPr>
          <a:xfrm>
            <a:off x="7175456" y="525615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4" name="Rectangle 533">
            <a:extLst>
              <a:ext uri="{FF2B5EF4-FFF2-40B4-BE49-F238E27FC236}">
                <a16:creationId xmlns:a16="http://schemas.microsoft.com/office/drawing/2014/main" id="{55848B83-E09F-427C-86E3-51C95145A6C2}"/>
              </a:ext>
            </a:extLst>
          </p:cNvPr>
          <p:cNvSpPr/>
          <p:nvPr/>
        </p:nvSpPr>
        <p:spPr>
          <a:xfrm>
            <a:off x="7163823" y="5478725"/>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5" name="Rectangle 534">
            <a:extLst>
              <a:ext uri="{FF2B5EF4-FFF2-40B4-BE49-F238E27FC236}">
                <a16:creationId xmlns:a16="http://schemas.microsoft.com/office/drawing/2014/main" id="{22EFD8A5-01B8-419C-8E5C-AB36002BBE8E}"/>
              </a:ext>
            </a:extLst>
          </p:cNvPr>
          <p:cNvSpPr/>
          <p:nvPr/>
        </p:nvSpPr>
        <p:spPr>
          <a:xfrm>
            <a:off x="7168457" y="543308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6" name="Rectangle 535">
            <a:extLst>
              <a:ext uri="{FF2B5EF4-FFF2-40B4-BE49-F238E27FC236}">
                <a16:creationId xmlns:a16="http://schemas.microsoft.com/office/drawing/2014/main" id="{FCA74EF5-97BB-4DE6-95F9-4B5A887D24EC}"/>
              </a:ext>
            </a:extLst>
          </p:cNvPr>
          <p:cNvSpPr/>
          <p:nvPr/>
        </p:nvSpPr>
        <p:spPr>
          <a:xfrm>
            <a:off x="7171287" y="538099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7" name="Rectangle 536">
            <a:extLst>
              <a:ext uri="{FF2B5EF4-FFF2-40B4-BE49-F238E27FC236}">
                <a16:creationId xmlns:a16="http://schemas.microsoft.com/office/drawing/2014/main" id="{FEDA8877-439C-4C6A-BF62-49DF5C7ACD00}"/>
              </a:ext>
            </a:extLst>
          </p:cNvPr>
          <p:cNvSpPr/>
          <p:nvPr/>
        </p:nvSpPr>
        <p:spPr>
          <a:xfrm>
            <a:off x="7104303" y="5435272"/>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8" name="Rectangle 537">
            <a:extLst>
              <a:ext uri="{FF2B5EF4-FFF2-40B4-BE49-F238E27FC236}">
                <a16:creationId xmlns:a16="http://schemas.microsoft.com/office/drawing/2014/main" id="{A694BF85-2A0C-4979-A4A6-66C14B6B70B8}"/>
              </a:ext>
            </a:extLst>
          </p:cNvPr>
          <p:cNvSpPr/>
          <p:nvPr/>
        </p:nvSpPr>
        <p:spPr>
          <a:xfrm>
            <a:off x="7082897" y="5361820"/>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9" name="Rectangle 538">
            <a:extLst>
              <a:ext uri="{FF2B5EF4-FFF2-40B4-BE49-F238E27FC236}">
                <a16:creationId xmlns:a16="http://schemas.microsoft.com/office/drawing/2014/main" id="{BA885D0B-34FC-4418-814A-E741554D608F}"/>
              </a:ext>
            </a:extLst>
          </p:cNvPr>
          <p:cNvSpPr/>
          <p:nvPr/>
        </p:nvSpPr>
        <p:spPr>
          <a:xfrm>
            <a:off x="7221716" y="532765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0" name="Rectangle 539">
            <a:extLst>
              <a:ext uri="{FF2B5EF4-FFF2-40B4-BE49-F238E27FC236}">
                <a16:creationId xmlns:a16="http://schemas.microsoft.com/office/drawing/2014/main" id="{14AE7711-7381-4320-83B3-09F31991283C}"/>
              </a:ext>
            </a:extLst>
          </p:cNvPr>
          <p:cNvSpPr/>
          <p:nvPr/>
        </p:nvSpPr>
        <p:spPr>
          <a:xfrm>
            <a:off x="7259022" y="5372016"/>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1" name="Rectangle 540">
            <a:extLst>
              <a:ext uri="{FF2B5EF4-FFF2-40B4-BE49-F238E27FC236}">
                <a16:creationId xmlns:a16="http://schemas.microsoft.com/office/drawing/2014/main" id="{2E60E95A-B63C-4B7C-851F-D55CC1611F28}"/>
              </a:ext>
            </a:extLst>
          </p:cNvPr>
          <p:cNvSpPr/>
          <p:nvPr/>
        </p:nvSpPr>
        <p:spPr>
          <a:xfrm>
            <a:off x="7224472" y="5311879"/>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2" name="Rectangle 541">
            <a:extLst>
              <a:ext uri="{FF2B5EF4-FFF2-40B4-BE49-F238E27FC236}">
                <a16:creationId xmlns:a16="http://schemas.microsoft.com/office/drawing/2014/main" id="{FFE3C6AC-87A5-4D21-8A75-38229BCA3E72}"/>
              </a:ext>
            </a:extLst>
          </p:cNvPr>
          <p:cNvSpPr/>
          <p:nvPr/>
        </p:nvSpPr>
        <p:spPr>
          <a:xfrm>
            <a:off x="6961973" y="5406713"/>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3" name="Rectangle 542">
            <a:extLst>
              <a:ext uri="{FF2B5EF4-FFF2-40B4-BE49-F238E27FC236}">
                <a16:creationId xmlns:a16="http://schemas.microsoft.com/office/drawing/2014/main" id="{1FC785A1-185C-4216-84ED-98E5E22BA24B}"/>
              </a:ext>
            </a:extLst>
          </p:cNvPr>
          <p:cNvSpPr/>
          <p:nvPr/>
        </p:nvSpPr>
        <p:spPr>
          <a:xfrm>
            <a:off x="6975472" y="5361731"/>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4" name="Rectangle 543">
            <a:extLst>
              <a:ext uri="{FF2B5EF4-FFF2-40B4-BE49-F238E27FC236}">
                <a16:creationId xmlns:a16="http://schemas.microsoft.com/office/drawing/2014/main" id="{2D695D92-8A3D-4CAA-A276-11FAD9EFFAEF}"/>
              </a:ext>
            </a:extLst>
          </p:cNvPr>
          <p:cNvSpPr/>
          <p:nvPr/>
        </p:nvSpPr>
        <p:spPr>
          <a:xfrm>
            <a:off x="7031997" y="5401998"/>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5" name="Rectangle 544">
            <a:extLst>
              <a:ext uri="{FF2B5EF4-FFF2-40B4-BE49-F238E27FC236}">
                <a16:creationId xmlns:a16="http://schemas.microsoft.com/office/drawing/2014/main" id="{AFD6B880-DE9C-42ED-8126-6B1069F0BD38}"/>
              </a:ext>
            </a:extLst>
          </p:cNvPr>
          <p:cNvSpPr/>
          <p:nvPr/>
        </p:nvSpPr>
        <p:spPr>
          <a:xfrm>
            <a:off x="7002904" y="5435207"/>
            <a:ext cx="27432" cy="274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6" name="Isosceles Triangle 545">
            <a:extLst>
              <a:ext uri="{FF2B5EF4-FFF2-40B4-BE49-F238E27FC236}">
                <a16:creationId xmlns:a16="http://schemas.microsoft.com/office/drawing/2014/main" id="{B52F784C-EA81-4D16-8F3C-866CCAC0555E}"/>
              </a:ext>
            </a:extLst>
          </p:cNvPr>
          <p:cNvSpPr/>
          <p:nvPr/>
        </p:nvSpPr>
        <p:spPr>
          <a:xfrm flipH="1">
            <a:off x="6341423" y="482518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7" name="Isosceles Triangle 546">
            <a:extLst>
              <a:ext uri="{FF2B5EF4-FFF2-40B4-BE49-F238E27FC236}">
                <a16:creationId xmlns:a16="http://schemas.microsoft.com/office/drawing/2014/main" id="{14D8EB77-D50C-4965-8125-C6BEB8F5AB6B}"/>
              </a:ext>
            </a:extLst>
          </p:cNvPr>
          <p:cNvSpPr/>
          <p:nvPr/>
        </p:nvSpPr>
        <p:spPr>
          <a:xfrm flipH="1">
            <a:off x="6393570" y="495606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8" name="Isosceles Triangle 547">
            <a:extLst>
              <a:ext uri="{FF2B5EF4-FFF2-40B4-BE49-F238E27FC236}">
                <a16:creationId xmlns:a16="http://schemas.microsoft.com/office/drawing/2014/main" id="{885AFAED-0854-4A47-ADD3-D960942936BC}"/>
              </a:ext>
            </a:extLst>
          </p:cNvPr>
          <p:cNvSpPr/>
          <p:nvPr/>
        </p:nvSpPr>
        <p:spPr>
          <a:xfrm flipH="1">
            <a:off x="6160840" y="495926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9" name="Isosceles Triangle 548">
            <a:extLst>
              <a:ext uri="{FF2B5EF4-FFF2-40B4-BE49-F238E27FC236}">
                <a16:creationId xmlns:a16="http://schemas.microsoft.com/office/drawing/2014/main" id="{41138820-F1A6-4E28-9FC4-1F64CAE5448A}"/>
              </a:ext>
            </a:extLst>
          </p:cNvPr>
          <p:cNvSpPr/>
          <p:nvPr/>
        </p:nvSpPr>
        <p:spPr>
          <a:xfrm flipH="1">
            <a:off x="6219293" y="5009674"/>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0" name="Isosceles Triangle 549">
            <a:extLst>
              <a:ext uri="{FF2B5EF4-FFF2-40B4-BE49-F238E27FC236}">
                <a16:creationId xmlns:a16="http://schemas.microsoft.com/office/drawing/2014/main" id="{5349A0FC-83D1-4293-A8F4-5196D1CCCB09}"/>
              </a:ext>
            </a:extLst>
          </p:cNvPr>
          <p:cNvSpPr/>
          <p:nvPr/>
        </p:nvSpPr>
        <p:spPr>
          <a:xfrm flipH="1">
            <a:off x="6353616" y="5015612"/>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1" name="Isosceles Triangle 550">
            <a:extLst>
              <a:ext uri="{FF2B5EF4-FFF2-40B4-BE49-F238E27FC236}">
                <a16:creationId xmlns:a16="http://schemas.microsoft.com/office/drawing/2014/main" id="{0898A01F-4783-4056-9086-0C645165C544}"/>
              </a:ext>
            </a:extLst>
          </p:cNvPr>
          <p:cNvSpPr/>
          <p:nvPr/>
        </p:nvSpPr>
        <p:spPr>
          <a:xfrm flipH="1">
            <a:off x="6390987" y="502165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2" name="Isosceles Triangle 551">
            <a:extLst>
              <a:ext uri="{FF2B5EF4-FFF2-40B4-BE49-F238E27FC236}">
                <a16:creationId xmlns:a16="http://schemas.microsoft.com/office/drawing/2014/main" id="{84BBD441-7C9E-4098-8A39-90FAD828DE94}"/>
              </a:ext>
            </a:extLst>
          </p:cNvPr>
          <p:cNvSpPr/>
          <p:nvPr/>
        </p:nvSpPr>
        <p:spPr>
          <a:xfrm flipH="1">
            <a:off x="6196496" y="508792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3" name="Isosceles Triangle 552">
            <a:extLst>
              <a:ext uri="{FF2B5EF4-FFF2-40B4-BE49-F238E27FC236}">
                <a16:creationId xmlns:a16="http://schemas.microsoft.com/office/drawing/2014/main" id="{D5D3B79A-E3A4-49DC-8A7E-76687175705F}"/>
              </a:ext>
            </a:extLst>
          </p:cNvPr>
          <p:cNvSpPr/>
          <p:nvPr/>
        </p:nvSpPr>
        <p:spPr>
          <a:xfrm flipH="1">
            <a:off x="6316074" y="513019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4" name="Isosceles Triangle 553">
            <a:extLst>
              <a:ext uri="{FF2B5EF4-FFF2-40B4-BE49-F238E27FC236}">
                <a16:creationId xmlns:a16="http://schemas.microsoft.com/office/drawing/2014/main" id="{06E678EC-7CD5-4C94-81FB-BD5DA763FBA0}"/>
              </a:ext>
            </a:extLst>
          </p:cNvPr>
          <p:cNvSpPr/>
          <p:nvPr/>
        </p:nvSpPr>
        <p:spPr>
          <a:xfrm flipH="1">
            <a:off x="6222750" y="5159923"/>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5" name="Isosceles Triangle 554">
            <a:extLst>
              <a:ext uri="{FF2B5EF4-FFF2-40B4-BE49-F238E27FC236}">
                <a16:creationId xmlns:a16="http://schemas.microsoft.com/office/drawing/2014/main" id="{2E496E61-E6D0-482B-B59C-18E59FA15F4F}"/>
              </a:ext>
            </a:extLst>
          </p:cNvPr>
          <p:cNvSpPr/>
          <p:nvPr/>
        </p:nvSpPr>
        <p:spPr>
          <a:xfrm flipH="1">
            <a:off x="6275891" y="5168477"/>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6" name="Isosceles Triangle 555">
            <a:extLst>
              <a:ext uri="{FF2B5EF4-FFF2-40B4-BE49-F238E27FC236}">
                <a16:creationId xmlns:a16="http://schemas.microsoft.com/office/drawing/2014/main" id="{130532ED-0281-41DF-9542-37CE0FF39FD4}"/>
              </a:ext>
            </a:extLst>
          </p:cNvPr>
          <p:cNvSpPr/>
          <p:nvPr/>
        </p:nvSpPr>
        <p:spPr>
          <a:xfrm flipH="1">
            <a:off x="6389617" y="513019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7" name="Isosceles Triangle 556">
            <a:extLst>
              <a:ext uri="{FF2B5EF4-FFF2-40B4-BE49-F238E27FC236}">
                <a16:creationId xmlns:a16="http://schemas.microsoft.com/office/drawing/2014/main" id="{C926848B-956F-4DFE-B3F3-AECD9F815DF6}"/>
              </a:ext>
            </a:extLst>
          </p:cNvPr>
          <p:cNvSpPr/>
          <p:nvPr/>
        </p:nvSpPr>
        <p:spPr>
          <a:xfrm flipH="1">
            <a:off x="6414440" y="5106377"/>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8" name="Isosceles Triangle 557">
            <a:extLst>
              <a:ext uri="{FF2B5EF4-FFF2-40B4-BE49-F238E27FC236}">
                <a16:creationId xmlns:a16="http://schemas.microsoft.com/office/drawing/2014/main" id="{8176154F-6903-40BC-8293-03AC79204172}"/>
              </a:ext>
            </a:extLst>
          </p:cNvPr>
          <p:cNvSpPr/>
          <p:nvPr/>
        </p:nvSpPr>
        <p:spPr>
          <a:xfrm flipH="1">
            <a:off x="6156994" y="510897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59" name="Isosceles Triangle 558">
            <a:extLst>
              <a:ext uri="{FF2B5EF4-FFF2-40B4-BE49-F238E27FC236}">
                <a16:creationId xmlns:a16="http://schemas.microsoft.com/office/drawing/2014/main" id="{60C22279-E27A-4B37-9A28-AE7673F783E4}"/>
              </a:ext>
            </a:extLst>
          </p:cNvPr>
          <p:cNvSpPr/>
          <p:nvPr/>
        </p:nvSpPr>
        <p:spPr>
          <a:xfrm flipH="1">
            <a:off x="6103308" y="516165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0" name="Isosceles Triangle 559">
            <a:extLst>
              <a:ext uri="{FF2B5EF4-FFF2-40B4-BE49-F238E27FC236}">
                <a16:creationId xmlns:a16="http://schemas.microsoft.com/office/drawing/2014/main" id="{5BBDC0AB-9692-4327-938F-98E96A027BE1}"/>
              </a:ext>
            </a:extLst>
          </p:cNvPr>
          <p:cNvSpPr/>
          <p:nvPr/>
        </p:nvSpPr>
        <p:spPr>
          <a:xfrm flipH="1">
            <a:off x="6090653" y="513881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1" name="Isosceles Triangle 560">
            <a:extLst>
              <a:ext uri="{FF2B5EF4-FFF2-40B4-BE49-F238E27FC236}">
                <a16:creationId xmlns:a16="http://schemas.microsoft.com/office/drawing/2014/main" id="{BFCE42A4-BEAE-49B1-8C2B-F77A3751C1ED}"/>
              </a:ext>
            </a:extLst>
          </p:cNvPr>
          <p:cNvSpPr/>
          <p:nvPr/>
        </p:nvSpPr>
        <p:spPr>
          <a:xfrm flipH="1">
            <a:off x="6139717" y="539445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2" name="Isosceles Triangle 561">
            <a:extLst>
              <a:ext uri="{FF2B5EF4-FFF2-40B4-BE49-F238E27FC236}">
                <a16:creationId xmlns:a16="http://schemas.microsoft.com/office/drawing/2014/main" id="{7640E000-49B4-41E0-85FE-E7051BF42DE6}"/>
              </a:ext>
            </a:extLst>
          </p:cNvPr>
          <p:cNvSpPr/>
          <p:nvPr/>
        </p:nvSpPr>
        <p:spPr>
          <a:xfrm flipH="1">
            <a:off x="6148137" y="545657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3" name="Isosceles Triangle 562">
            <a:extLst>
              <a:ext uri="{FF2B5EF4-FFF2-40B4-BE49-F238E27FC236}">
                <a16:creationId xmlns:a16="http://schemas.microsoft.com/office/drawing/2014/main" id="{93CF578D-93D2-48B3-912C-8ED855592101}"/>
              </a:ext>
            </a:extLst>
          </p:cNvPr>
          <p:cNvSpPr/>
          <p:nvPr/>
        </p:nvSpPr>
        <p:spPr>
          <a:xfrm flipH="1">
            <a:off x="6086010" y="529855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4" name="Isosceles Triangle 563">
            <a:extLst>
              <a:ext uri="{FF2B5EF4-FFF2-40B4-BE49-F238E27FC236}">
                <a16:creationId xmlns:a16="http://schemas.microsoft.com/office/drawing/2014/main" id="{6DCB7D59-0D39-4D7A-B7AB-459256B0B929}"/>
              </a:ext>
            </a:extLst>
          </p:cNvPr>
          <p:cNvSpPr/>
          <p:nvPr/>
        </p:nvSpPr>
        <p:spPr>
          <a:xfrm flipH="1">
            <a:off x="6259049" y="5457786"/>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5" name="Isosceles Triangle 564">
            <a:extLst>
              <a:ext uri="{FF2B5EF4-FFF2-40B4-BE49-F238E27FC236}">
                <a16:creationId xmlns:a16="http://schemas.microsoft.com/office/drawing/2014/main" id="{2D808B8B-1108-4D8D-8738-919BDF977277}"/>
              </a:ext>
            </a:extLst>
          </p:cNvPr>
          <p:cNvSpPr/>
          <p:nvPr/>
        </p:nvSpPr>
        <p:spPr>
          <a:xfrm flipH="1">
            <a:off x="6344375" y="545484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6" name="Isosceles Triangle 565">
            <a:extLst>
              <a:ext uri="{FF2B5EF4-FFF2-40B4-BE49-F238E27FC236}">
                <a16:creationId xmlns:a16="http://schemas.microsoft.com/office/drawing/2014/main" id="{281FF50A-F056-4C98-B6B1-73E91CACBC17}"/>
              </a:ext>
            </a:extLst>
          </p:cNvPr>
          <p:cNvSpPr/>
          <p:nvPr/>
        </p:nvSpPr>
        <p:spPr>
          <a:xfrm flipH="1">
            <a:off x="6267940" y="540074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7" name="Isosceles Triangle 566">
            <a:extLst>
              <a:ext uri="{FF2B5EF4-FFF2-40B4-BE49-F238E27FC236}">
                <a16:creationId xmlns:a16="http://schemas.microsoft.com/office/drawing/2014/main" id="{ADD53C93-07F9-4C77-ADD6-6D5E43DC9060}"/>
              </a:ext>
            </a:extLst>
          </p:cNvPr>
          <p:cNvSpPr/>
          <p:nvPr/>
        </p:nvSpPr>
        <p:spPr>
          <a:xfrm flipH="1">
            <a:off x="6329599" y="5397889"/>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8" name="Isosceles Triangle 567">
            <a:extLst>
              <a:ext uri="{FF2B5EF4-FFF2-40B4-BE49-F238E27FC236}">
                <a16:creationId xmlns:a16="http://schemas.microsoft.com/office/drawing/2014/main" id="{E886AA7B-8FFD-4597-BABB-291D5DE7BBBD}"/>
              </a:ext>
            </a:extLst>
          </p:cNvPr>
          <p:cNvSpPr/>
          <p:nvPr/>
        </p:nvSpPr>
        <p:spPr>
          <a:xfrm flipH="1">
            <a:off x="6347759" y="536682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9" name="Isosceles Triangle 568">
            <a:extLst>
              <a:ext uri="{FF2B5EF4-FFF2-40B4-BE49-F238E27FC236}">
                <a16:creationId xmlns:a16="http://schemas.microsoft.com/office/drawing/2014/main" id="{6592BA5B-CA1D-43F3-8508-98E28D3D4B1D}"/>
              </a:ext>
            </a:extLst>
          </p:cNvPr>
          <p:cNvSpPr/>
          <p:nvPr/>
        </p:nvSpPr>
        <p:spPr>
          <a:xfrm flipH="1">
            <a:off x="6207693" y="542453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0" name="Isosceles Triangle 569">
            <a:extLst>
              <a:ext uri="{FF2B5EF4-FFF2-40B4-BE49-F238E27FC236}">
                <a16:creationId xmlns:a16="http://schemas.microsoft.com/office/drawing/2014/main" id="{14D51464-F059-44EC-913C-899D4B0DF328}"/>
              </a:ext>
            </a:extLst>
          </p:cNvPr>
          <p:cNvSpPr/>
          <p:nvPr/>
        </p:nvSpPr>
        <p:spPr>
          <a:xfrm flipH="1">
            <a:off x="6401672" y="530250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1" name="Isosceles Triangle 570">
            <a:extLst>
              <a:ext uri="{FF2B5EF4-FFF2-40B4-BE49-F238E27FC236}">
                <a16:creationId xmlns:a16="http://schemas.microsoft.com/office/drawing/2014/main" id="{9A4DBF74-FF3E-4129-A852-14B53575E71F}"/>
              </a:ext>
            </a:extLst>
          </p:cNvPr>
          <p:cNvSpPr/>
          <p:nvPr/>
        </p:nvSpPr>
        <p:spPr>
          <a:xfrm flipH="1">
            <a:off x="6350146" y="5322024"/>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2" name="Isosceles Triangle 571">
            <a:extLst>
              <a:ext uri="{FF2B5EF4-FFF2-40B4-BE49-F238E27FC236}">
                <a16:creationId xmlns:a16="http://schemas.microsoft.com/office/drawing/2014/main" id="{CAB1A1D5-D0BF-495D-B239-7E235257054A}"/>
              </a:ext>
            </a:extLst>
          </p:cNvPr>
          <p:cNvSpPr/>
          <p:nvPr/>
        </p:nvSpPr>
        <p:spPr>
          <a:xfrm flipH="1">
            <a:off x="6353391" y="5264447"/>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3" name="Isosceles Triangle 572">
            <a:extLst>
              <a:ext uri="{FF2B5EF4-FFF2-40B4-BE49-F238E27FC236}">
                <a16:creationId xmlns:a16="http://schemas.microsoft.com/office/drawing/2014/main" id="{5AB4D502-4AEC-4599-8754-3960EA7D276B}"/>
              </a:ext>
            </a:extLst>
          </p:cNvPr>
          <p:cNvSpPr/>
          <p:nvPr/>
        </p:nvSpPr>
        <p:spPr>
          <a:xfrm flipH="1">
            <a:off x="6310192" y="532324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4" name="Isosceles Triangle 573">
            <a:extLst>
              <a:ext uri="{FF2B5EF4-FFF2-40B4-BE49-F238E27FC236}">
                <a16:creationId xmlns:a16="http://schemas.microsoft.com/office/drawing/2014/main" id="{B0BBE59B-836B-46B7-B1BD-32BD01A27F24}"/>
              </a:ext>
            </a:extLst>
          </p:cNvPr>
          <p:cNvSpPr/>
          <p:nvPr/>
        </p:nvSpPr>
        <p:spPr>
          <a:xfrm flipH="1">
            <a:off x="6234649" y="530242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5" name="Isosceles Triangle 574">
            <a:extLst>
              <a:ext uri="{FF2B5EF4-FFF2-40B4-BE49-F238E27FC236}">
                <a16:creationId xmlns:a16="http://schemas.microsoft.com/office/drawing/2014/main" id="{A7D5BE77-D621-44DB-BEE6-EAA158235F57}"/>
              </a:ext>
            </a:extLst>
          </p:cNvPr>
          <p:cNvSpPr/>
          <p:nvPr/>
        </p:nvSpPr>
        <p:spPr>
          <a:xfrm flipH="1">
            <a:off x="6282474" y="530194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6" name="Isosceles Triangle 575">
            <a:extLst>
              <a:ext uri="{FF2B5EF4-FFF2-40B4-BE49-F238E27FC236}">
                <a16:creationId xmlns:a16="http://schemas.microsoft.com/office/drawing/2014/main" id="{F7FE0CDB-A1D9-4E5F-A2C9-2EA5E77D2DC1}"/>
              </a:ext>
            </a:extLst>
          </p:cNvPr>
          <p:cNvSpPr/>
          <p:nvPr/>
        </p:nvSpPr>
        <p:spPr>
          <a:xfrm flipH="1">
            <a:off x="6148581" y="522822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7" name="Isosceles Triangle 576">
            <a:extLst>
              <a:ext uri="{FF2B5EF4-FFF2-40B4-BE49-F238E27FC236}">
                <a16:creationId xmlns:a16="http://schemas.microsoft.com/office/drawing/2014/main" id="{76147C1F-FDDA-4C09-A48C-4A0CC489ABB1}"/>
              </a:ext>
            </a:extLst>
          </p:cNvPr>
          <p:cNvSpPr/>
          <p:nvPr/>
        </p:nvSpPr>
        <p:spPr>
          <a:xfrm flipH="1">
            <a:off x="6130621" y="5214270"/>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8" name="Isosceles Triangle 577">
            <a:extLst>
              <a:ext uri="{FF2B5EF4-FFF2-40B4-BE49-F238E27FC236}">
                <a16:creationId xmlns:a16="http://schemas.microsoft.com/office/drawing/2014/main" id="{CABFF34E-9021-4A1E-9220-290A58106D26}"/>
              </a:ext>
            </a:extLst>
          </p:cNvPr>
          <p:cNvSpPr/>
          <p:nvPr/>
        </p:nvSpPr>
        <p:spPr>
          <a:xfrm flipH="1">
            <a:off x="6412977" y="5188392"/>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9" name="Isosceles Triangle 578">
            <a:extLst>
              <a:ext uri="{FF2B5EF4-FFF2-40B4-BE49-F238E27FC236}">
                <a16:creationId xmlns:a16="http://schemas.microsoft.com/office/drawing/2014/main" id="{1C0AF761-50EF-4520-987A-847DC0E72A8A}"/>
              </a:ext>
            </a:extLst>
          </p:cNvPr>
          <p:cNvSpPr/>
          <p:nvPr/>
        </p:nvSpPr>
        <p:spPr>
          <a:xfrm flipH="1">
            <a:off x="6380701" y="517821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0" name="Isosceles Triangle 579">
            <a:extLst>
              <a:ext uri="{FF2B5EF4-FFF2-40B4-BE49-F238E27FC236}">
                <a16:creationId xmlns:a16="http://schemas.microsoft.com/office/drawing/2014/main" id="{B5358F92-614D-4806-98D5-B16ADA48D0A9}"/>
              </a:ext>
            </a:extLst>
          </p:cNvPr>
          <p:cNvSpPr/>
          <p:nvPr/>
        </p:nvSpPr>
        <p:spPr>
          <a:xfrm flipH="1">
            <a:off x="6335865" y="522787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1" name="Isosceles Triangle 580">
            <a:extLst>
              <a:ext uri="{FF2B5EF4-FFF2-40B4-BE49-F238E27FC236}">
                <a16:creationId xmlns:a16="http://schemas.microsoft.com/office/drawing/2014/main" id="{0470D4B9-6D27-4CA2-8972-F6EA6CAD716E}"/>
              </a:ext>
            </a:extLst>
          </p:cNvPr>
          <p:cNvSpPr/>
          <p:nvPr/>
        </p:nvSpPr>
        <p:spPr>
          <a:xfrm flipH="1">
            <a:off x="6338811" y="518618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2" name="Isosceles Triangle 581">
            <a:extLst>
              <a:ext uri="{FF2B5EF4-FFF2-40B4-BE49-F238E27FC236}">
                <a16:creationId xmlns:a16="http://schemas.microsoft.com/office/drawing/2014/main" id="{0E1FE350-8909-4E6A-9B6B-3A75711CA14C}"/>
              </a:ext>
            </a:extLst>
          </p:cNvPr>
          <p:cNvSpPr/>
          <p:nvPr/>
        </p:nvSpPr>
        <p:spPr>
          <a:xfrm flipH="1">
            <a:off x="6213937" y="5245104"/>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3" name="Isosceles Triangle 582">
            <a:extLst>
              <a:ext uri="{FF2B5EF4-FFF2-40B4-BE49-F238E27FC236}">
                <a16:creationId xmlns:a16="http://schemas.microsoft.com/office/drawing/2014/main" id="{1BCF4D54-8A18-41BE-A726-1BDA40E737F3}"/>
              </a:ext>
            </a:extLst>
          </p:cNvPr>
          <p:cNvSpPr/>
          <p:nvPr/>
        </p:nvSpPr>
        <p:spPr>
          <a:xfrm flipH="1">
            <a:off x="6264520" y="5257988"/>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4" name="Isosceles Triangle 583">
            <a:extLst>
              <a:ext uri="{FF2B5EF4-FFF2-40B4-BE49-F238E27FC236}">
                <a16:creationId xmlns:a16="http://schemas.microsoft.com/office/drawing/2014/main" id="{5EF9F302-7357-4B3E-BD7A-ADDFC5CBFEC4}"/>
              </a:ext>
            </a:extLst>
          </p:cNvPr>
          <p:cNvSpPr/>
          <p:nvPr/>
        </p:nvSpPr>
        <p:spPr>
          <a:xfrm flipH="1">
            <a:off x="6210677" y="5236391"/>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5" name="Isosceles Triangle 584">
            <a:extLst>
              <a:ext uri="{FF2B5EF4-FFF2-40B4-BE49-F238E27FC236}">
                <a16:creationId xmlns:a16="http://schemas.microsoft.com/office/drawing/2014/main" id="{C89BB5FE-8FE5-4B8A-B496-B04CCECA38F8}"/>
              </a:ext>
            </a:extLst>
          </p:cNvPr>
          <p:cNvSpPr/>
          <p:nvPr/>
        </p:nvSpPr>
        <p:spPr>
          <a:xfrm flipH="1">
            <a:off x="6404787" y="5370685"/>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6" name="Isosceles Triangle 585">
            <a:extLst>
              <a:ext uri="{FF2B5EF4-FFF2-40B4-BE49-F238E27FC236}">
                <a16:creationId xmlns:a16="http://schemas.microsoft.com/office/drawing/2014/main" id="{CB5BFAC3-F077-407F-BB43-4C6458618744}"/>
              </a:ext>
            </a:extLst>
          </p:cNvPr>
          <p:cNvSpPr/>
          <p:nvPr/>
        </p:nvSpPr>
        <p:spPr>
          <a:xfrm flipH="1">
            <a:off x="6399975" y="5394787"/>
            <a:ext cx="36576" cy="3657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7" name="Oval 586">
            <a:extLst>
              <a:ext uri="{FF2B5EF4-FFF2-40B4-BE49-F238E27FC236}">
                <a16:creationId xmlns:a16="http://schemas.microsoft.com/office/drawing/2014/main" id="{89308FCC-F053-4B71-BF55-AFC55633E886}"/>
              </a:ext>
            </a:extLst>
          </p:cNvPr>
          <p:cNvSpPr/>
          <p:nvPr/>
        </p:nvSpPr>
        <p:spPr>
          <a:xfrm>
            <a:off x="5466506" y="502618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8" name="Oval 587">
            <a:extLst>
              <a:ext uri="{FF2B5EF4-FFF2-40B4-BE49-F238E27FC236}">
                <a16:creationId xmlns:a16="http://schemas.microsoft.com/office/drawing/2014/main" id="{317DC2F0-9035-44FF-9B0C-2F9A77838DAC}"/>
              </a:ext>
            </a:extLst>
          </p:cNvPr>
          <p:cNvSpPr/>
          <p:nvPr/>
        </p:nvSpPr>
        <p:spPr>
          <a:xfrm>
            <a:off x="5360123" y="506021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9" name="Oval 588">
            <a:extLst>
              <a:ext uri="{FF2B5EF4-FFF2-40B4-BE49-F238E27FC236}">
                <a16:creationId xmlns:a16="http://schemas.microsoft.com/office/drawing/2014/main" id="{362EBF1E-7952-44E6-98E6-2DCB888AF5BB}"/>
              </a:ext>
            </a:extLst>
          </p:cNvPr>
          <p:cNvSpPr/>
          <p:nvPr/>
        </p:nvSpPr>
        <p:spPr>
          <a:xfrm>
            <a:off x="5339523" y="503878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0" name="Oval 589">
            <a:extLst>
              <a:ext uri="{FF2B5EF4-FFF2-40B4-BE49-F238E27FC236}">
                <a16:creationId xmlns:a16="http://schemas.microsoft.com/office/drawing/2014/main" id="{23096152-CEF9-40B7-A9B1-F9F153686F94}"/>
              </a:ext>
            </a:extLst>
          </p:cNvPr>
          <p:cNvSpPr/>
          <p:nvPr/>
        </p:nvSpPr>
        <p:spPr>
          <a:xfrm>
            <a:off x="5575724" y="515724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1" name="Oval 590">
            <a:extLst>
              <a:ext uri="{FF2B5EF4-FFF2-40B4-BE49-F238E27FC236}">
                <a16:creationId xmlns:a16="http://schemas.microsoft.com/office/drawing/2014/main" id="{37357F04-AA3C-4D9E-9FE5-370837628BFA}"/>
              </a:ext>
            </a:extLst>
          </p:cNvPr>
          <p:cNvSpPr/>
          <p:nvPr/>
        </p:nvSpPr>
        <p:spPr>
          <a:xfrm>
            <a:off x="5518243" y="510258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2" name="Oval 591">
            <a:extLst>
              <a:ext uri="{FF2B5EF4-FFF2-40B4-BE49-F238E27FC236}">
                <a16:creationId xmlns:a16="http://schemas.microsoft.com/office/drawing/2014/main" id="{15411542-63F5-45BF-AECE-07575970A82F}"/>
              </a:ext>
            </a:extLst>
          </p:cNvPr>
          <p:cNvSpPr/>
          <p:nvPr/>
        </p:nvSpPr>
        <p:spPr>
          <a:xfrm>
            <a:off x="5473165" y="509290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3" name="Oval 592">
            <a:extLst>
              <a:ext uri="{FF2B5EF4-FFF2-40B4-BE49-F238E27FC236}">
                <a16:creationId xmlns:a16="http://schemas.microsoft.com/office/drawing/2014/main" id="{F44D7A02-DD93-484F-909D-097ADD2CDC84}"/>
              </a:ext>
            </a:extLst>
          </p:cNvPr>
          <p:cNvSpPr/>
          <p:nvPr/>
        </p:nvSpPr>
        <p:spPr>
          <a:xfrm>
            <a:off x="5489887" y="508179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4" name="Oval 593">
            <a:extLst>
              <a:ext uri="{FF2B5EF4-FFF2-40B4-BE49-F238E27FC236}">
                <a16:creationId xmlns:a16="http://schemas.microsoft.com/office/drawing/2014/main" id="{8460C51C-95B0-4E70-BDFF-96E803B4E2B2}"/>
              </a:ext>
            </a:extLst>
          </p:cNvPr>
          <p:cNvSpPr/>
          <p:nvPr/>
        </p:nvSpPr>
        <p:spPr>
          <a:xfrm>
            <a:off x="5404685" y="510376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5" name="Oval 594">
            <a:extLst>
              <a:ext uri="{FF2B5EF4-FFF2-40B4-BE49-F238E27FC236}">
                <a16:creationId xmlns:a16="http://schemas.microsoft.com/office/drawing/2014/main" id="{F9C050C0-00D7-4A75-A8E6-DD22B9282B6F}"/>
              </a:ext>
            </a:extLst>
          </p:cNvPr>
          <p:cNvSpPr/>
          <p:nvPr/>
        </p:nvSpPr>
        <p:spPr>
          <a:xfrm>
            <a:off x="5401311" y="515294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6" name="Oval 595">
            <a:extLst>
              <a:ext uri="{FF2B5EF4-FFF2-40B4-BE49-F238E27FC236}">
                <a16:creationId xmlns:a16="http://schemas.microsoft.com/office/drawing/2014/main" id="{0964F1A2-C0DB-4861-9702-B3DAC0CEB9E2}"/>
              </a:ext>
            </a:extLst>
          </p:cNvPr>
          <p:cNvSpPr/>
          <p:nvPr/>
        </p:nvSpPr>
        <p:spPr>
          <a:xfrm>
            <a:off x="5288261" y="508149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7" name="Oval 596">
            <a:extLst>
              <a:ext uri="{FF2B5EF4-FFF2-40B4-BE49-F238E27FC236}">
                <a16:creationId xmlns:a16="http://schemas.microsoft.com/office/drawing/2014/main" id="{60CEF0AF-5ED0-4958-AC83-2613DAC08322}"/>
              </a:ext>
            </a:extLst>
          </p:cNvPr>
          <p:cNvSpPr/>
          <p:nvPr/>
        </p:nvSpPr>
        <p:spPr>
          <a:xfrm>
            <a:off x="5328122" y="512527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8" name="Oval 597">
            <a:extLst>
              <a:ext uri="{FF2B5EF4-FFF2-40B4-BE49-F238E27FC236}">
                <a16:creationId xmlns:a16="http://schemas.microsoft.com/office/drawing/2014/main" id="{F13647F0-5749-49ED-A4E3-40B5EE27F98E}"/>
              </a:ext>
            </a:extLst>
          </p:cNvPr>
          <p:cNvSpPr/>
          <p:nvPr/>
        </p:nvSpPr>
        <p:spPr>
          <a:xfrm>
            <a:off x="5335249" y="517285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99" name="Oval 598">
            <a:extLst>
              <a:ext uri="{FF2B5EF4-FFF2-40B4-BE49-F238E27FC236}">
                <a16:creationId xmlns:a16="http://schemas.microsoft.com/office/drawing/2014/main" id="{355E9D3C-7FDE-43C1-B37F-28D37D78D619}"/>
              </a:ext>
            </a:extLst>
          </p:cNvPr>
          <p:cNvSpPr/>
          <p:nvPr/>
        </p:nvSpPr>
        <p:spPr>
          <a:xfrm>
            <a:off x="5369120" y="517924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0" name="Oval 599">
            <a:extLst>
              <a:ext uri="{FF2B5EF4-FFF2-40B4-BE49-F238E27FC236}">
                <a16:creationId xmlns:a16="http://schemas.microsoft.com/office/drawing/2014/main" id="{362A747C-B949-4B02-AA91-4DDA473D9121}"/>
              </a:ext>
            </a:extLst>
          </p:cNvPr>
          <p:cNvSpPr/>
          <p:nvPr/>
        </p:nvSpPr>
        <p:spPr>
          <a:xfrm>
            <a:off x="5452142" y="520511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1" name="Oval 600">
            <a:extLst>
              <a:ext uri="{FF2B5EF4-FFF2-40B4-BE49-F238E27FC236}">
                <a16:creationId xmlns:a16="http://schemas.microsoft.com/office/drawing/2014/main" id="{D4CC0997-911F-4F05-AE58-0D557BA1EC81}"/>
              </a:ext>
            </a:extLst>
          </p:cNvPr>
          <p:cNvSpPr/>
          <p:nvPr/>
        </p:nvSpPr>
        <p:spPr>
          <a:xfrm>
            <a:off x="5493665" y="515158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2" name="Oval 601">
            <a:extLst>
              <a:ext uri="{FF2B5EF4-FFF2-40B4-BE49-F238E27FC236}">
                <a16:creationId xmlns:a16="http://schemas.microsoft.com/office/drawing/2014/main" id="{07B19886-E3AA-42C0-95E8-F41026CA6323}"/>
              </a:ext>
            </a:extLst>
          </p:cNvPr>
          <p:cNvSpPr/>
          <p:nvPr/>
        </p:nvSpPr>
        <p:spPr>
          <a:xfrm>
            <a:off x="5527971" y="518634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3" name="Oval 602">
            <a:extLst>
              <a:ext uri="{FF2B5EF4-FFF2-40B4-BE49-F238E27FC236}">
                <a16:creationId xmlns:a16="http://schemas.microsoft.com/office/drawing/2014/main" id="{4EF1C459-0669-4ED9-9FE4-2E25BBD5C673}"/>
              </a:ext>
            </a:extLst>
          </p:cNvPr>
          <p:cNvSpPr/>
          <p:nvPr/>
        </p:nvSpPr>
        <p:spPr>
          <a:xfrm>
            <a:off x="5499144" y="519038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4" name="Oval 603">
            <a:extLst>
              <a:ext uri="{FF2B5EF4-FFF2-40B4-BE49-F238E27FC236}">
                <a16:creationId xmlns:a16="http://schemas.microsoft.com/office/drawing/2014/main" id="{72D19EF8-4BC0-4F5E-9AD4-72375BDFF83A}"/>
              </a:ext>
            </a:extLst>
          </p:cNvPr>
          <p:cNvSpPr/>
          <p:nvPr/>
        </p:nvSpPr>
        <p:spPr>
          <a:xfrm>
            <a:off x="5469417" y="524936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5" name="Oval 604">
            <a:extLst>
              <a:ext uri="{FF2B5EF4-FFF2-40B4-BE49-F238E27FC236}">
                <a16:creationId xmlns:a16="http://schemas.microsoft.com/office/drawing/2014/main" id="{7761BBED-806E-4CB9-B135-391922D6AB5B}"/>
              </a:ext>
            </a:extLst>
          </p:cNvPr>
          <p:cNvSpPr/>
          <p:nvPr/>
        </p:nvSpPr>
        <p:spPr>
          <a:xfrm>
            <a:off x="5575114" y="526534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6" name="Oval 605">
            <a:extLst>
              <a:ext uri="{FF2B5EF4-FFF2-40B4-BE49-F238E27FC236}">
                <a16:creationId xmlns:a16="http://schemas.microsoft.com/office/drawing/2014/main" id="{3E71B4B5-6909-4109-8484-9A98C3F94629}"/>
              </a:ext>
            </a:extLst>
          </p:cNvPr>
          <p:cNvSpPr/>
          <p:nvPr/>
        </p:nvSpPr>
        <p:spPr>
          <a:xfrm>
            <a:off x="5578250" y="533054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7" name="Oval 606">
            <a:extLst>
              <a:ext uri="{FF2B5EF4-FFF2-40B4-BE49-F238E27FC236}">
                <a16:creationId xmlns:a16="http://schemas.microsoft.com/office/drawing/2014/main" id="{0BB8583A-0D70-49C6-B8F7-35921F2ACAF9}"/>
              </a:ext>
            </a:extLst>
          </p:cNvPr>
          <p:cNvSpPr/>
          <p:nvPr/>
        </p:nvSpPr>
        <p:spPr>
          <a:xfrm>
            <a:off x="5550158" y="545129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8" name="Oval 607">
            <a:extLst>
              <a:ext uri="{FF2B5EF4-FFF2-40B4-BE49-F238E27FC236}">
                <a16:creationId xmlns:a16="http://schemas.microsoft.com/office/drawing/2014/main" id="{3713B63D-FE39-4FFB-A76A-DA6127A404A4}"/>
              </a:ext>
            </a:extLst>
          </p:cNvPr>
          <p:cNvSpPr/>
          <p:nvPr/>
        </p:nvSpPr>
        <p:spPr>
          <a:xfrm>
            <a:off x="5460900" y="547163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9" name="Oval 608">
            <a:extLst>
              <a:ext uri="{FF2B5EF4-FFF2-40B4-BE49-F238E27FC236}">
                <a16:creationId xmlns:a16="http://schemas.microsoft.com/office/drawing/2014/main" id="{2F23B84C-79C0-400C-BC99-B1270CBAC5DF}"/>
              </a:ext>
            </a:extLst>
          </p:cNvPr>
          <p:cNvSpPr/>
          <p:nvPr/>
        </p:nvSpPr>
        <p:spPr>
          <a:xfrm>
            <a:off x="5495448" y="544889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0" name="Oval 609">
            <a:extLst>
              <a:ext uri="{FF2B5EF4-FFF2-40B4-BE49-F238E27FC236}">
                <a16:creationId xmlns:a16="http://schemas.microsoft.com/office/drawing/2014/main" id="{BC65062C-57CE-40F3-9EE8-B4F7851750CB}"/>
              </a:ext>
            </a:extLst>
          </p:cNvPr>
          <p:cNvSpPr/>
          <p:nvPr/>
        </p:nvSpPr>
        <p:spPr>
          <a:xfrm>
            <a:off x="5517636" y="5422321"/>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1" name="Oval 610">
            <a:extLst>
              <a:ext uri="{FF2B5EF4-FFF2-40B4-BE49-F238E27FC236}">
                <a16:creationId xmlns:a16="http://schemas.microsoft.com/office/drawing/2014/main" id="{CD59C762-556B-4A4B-A441-34D15056B92D}"/>
              </a:ext>
            </a:extLst>
          </p:cNvPr>
          <p:cNvSpPr/>
          <p:nvPr/>
        </p:nvSpPr>
        <p:spPr>
          <a:xfrm>
            <a:off x="5468410" y="5300717"/>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2" name="Oval 611">
            <a:extLst>
              <a:ext uri="{FF2B5EF4-FFF2-40B4-BE49-F238E27FC236}">
                <a16:creationId xmlns:a16="http://schemas.microsoft.com/office/drawing/2014/main" id="{3C60778C-5E67-4FE6-BC83-B5859041ECDB}"/>
              </a:ext>
            </a:extLst>
          </p:cNvPr>
          <p:cNvSpPr/>
          <p:nvPr/>
        </p:nvSpPr>
        <p:spPr>
          <a:xfrm>
            <a:off x="5332997" y="528549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3" name="Oval 612">
            <a:extLst>
              <a:ext uri="{FF2B5EF4-FFF2-40B4-BE49-F238E27FC236}">
                <a16:creationId xmlns:a16="http://schemas.microsoft.com/office/drawing/2014/main" id="{9AAF3EF0-6EF2-4AFC-9F64-0FE10B8C5592}"/>
              </a:ext>
            </a:extLst>
          </p:cNvPr>
          <p:cNvSpPr/>
          <p:nvPr/>
        </p:nvSpPr>
        <p:spPr>
          <a:xfrm>
            <a:off x="5402202" y="531288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4" name="Oval 613">
            <a:extLst>
              <a:ext uri="{FF2B5EF4-FFF2-40B4-BE49-F238E27FC236}">
                <a16:creationId xmlns:a16="http://schemas.microsoft.com/office/drawing/2014/main" id="{2CFBB350-5606-4DE2-82A3-FF762E47E938}"/>
              </a:ext>
            </a:extLst>
          </p:cNvPr>
          <p:cNvSpPr/>
          <p:nvPr/>
        </p:nvSpPr>
        <p:spPr>
          <a:xfrm>
            <a:off x="5404243" y="5388053"/>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5" name="Oval 614">
            <a:extLst>
              <a:ext uri="{FF2B5EF4-FFF2-40B4-BE49-F238E27FC236}">
                <a16:creationId xmlns:a16="http://schemas.microsoft.com/office/drawing/2014/main" id="{C8965F91-B256-444B-A004-96B9BE507A66}"/>
              </a:ext>
            </a:extLst>
          </p:cNvPr>
          <p:cNvSpPr/>
          <p:nvPr/>
        </p:nvSpPr>
        <p:spPr>
          <a:xfrm>
            <a:off x="5356073" y="5334108"/>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6" name="Oval 615">
            <a:extLst>
              <a:ext uri="{FF2B5EF4-FFF2-40B4-BE49-F238E27FC236}">
                <a16:creationId xmlns:a16="http://schemas.microsoft.com/office/drawing/2014/main" id="{ACFE4F2D-18A8-4E79-9DA9-D4A7690C27F4}"/>
              </a:ext>
            </a:extLst>
          </p:cNvPr>
          <p:cNvSpPr/>
          <p:nvPr/>
        </p:nvSpPr>
        <p:spPr>
          <a:xfrm>
            <a:off x="5259014" y="535122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7" name="Oval 616">
            <a:extLst>
              <a:ext uri="{FF2B5EF4-FFF2-40B4-BE49-F238E27FC236}">
                <a16:creationId xmlns:a16="http://schemas.microsoft.com/office/drawing/2014/main" id="{517B2A1B-6567-4C75-9468-801D6411F42B}"/>
              </a:ext>
            </a:extLst>
          </p:cNvPr>
          <p:cNvSpPr/>
          <p:nvPr/>
        </p:nvSpPr>
        <p:spPr>
          <a:xfrm>
            <a:off x="5285385" y="5457290"/>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8" name="Oval 617">
            <a:extLst>
              <a:ext uri="{FF2B5EF4-FFF2-40B4-BE49-F238E27FC236}">
                <a16:creationId xmlns:a16="http://schemas.microsoft.com/office/drawing/2014/main" id="{F4790D41-ED99-45CC-8123-02A4821DA372}"/>
              </a:ext>
            </a:extLst>
          </p:cNvPr>
          <p:cNvSpPr/>
          <p:nvPr/>
        </p:nvSpPr>
        <p:spPr>
          <a:xfrm>
            <a:off x="5294106" y="5435075"/>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9" name="Oval 618">
            <a:extLst>
              <a:ext uri="{FF2B5EF4-FFF2-40B4-BE49-F238E27FC236}">
                <a16:creationId xmlns:a16="http://schemas.microsoft.com/office/drawing/2014/main" id="{AD6713D6-5ADB-4815-B588-59D2786FBFCE}"/>
              </a:ext>
            </a:extLst>
          </p:cNvPr>
          <p:cNvSpPr/>
          <p:nvPr/>
        </p:nvSpPr>
        <p:spPr>
          <a:xfrm>
            <a:off x="5268393" y="5394382"/>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21" name="Oval 620">
            <a:extLst>
              <a:ext uri="{FF2B5EF4-FFF2-40B4-BE49-F238E27FC236}">
                <a16:creationId xmlns:a16="http://schemas.microsoft.com/office/drawing/2014/main" id="{13B2D216-2B7C-48B6-AA97-E7294118DAF2}"/>
              </a:ext>
            </a:extLst>
          </p:cNvPr>
          <p:cNvSpPr/>
          <p:nvPr/>
        </p:nvSpPr>
        <p:spPr>
          <a:xfrm>
            <a:off x="5336593" y="5378224"/>
            <a:ext cx="27432" cy="274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47" name="TextBox 6146">
            <a:extLst>
              <a:ext uri="{FF2B5EF4-FFF2-40B4-BE49-F238E27FC236}">
                <a16:creationId xmlns:a16="http://schemas.microsoft.com/office/drawing/2014/main" id="{6F862596-6024-47D2-BE5D-0647CFCE5D7F}"/>
              </a:ext>
            </a:extLst>
          </p:cNvPr>
          <p:cNvSpPr txBox="1"/>
          <p:nvPr/>
        </p:nvSpPr>
        <p:spPr>
          <a:xfrm flipH="1">
            <a:off x="9092693" y="5528080"/>
            <a:ext cx="356616" cy="91440"/>
          </a:xfrm>
          <a:prstGeom prst="rect">
            <a:avLst/>
          </a:prstGeom>
          <a:solidFill>
            <a:schemeClr val="bg1"/>
          </a:solidFill>
        </p:spPr>
        <p:txBody>
          <a:bodyPr wrap="square" rtlCol="0" anchor="ctr">
            <a:spAutoFit/>
          </a:bodyPr>
          <a:lstStyle/>
          <a:p>
            <a:pPr algn="l" rtl="0"/>
            <a:r>
              <a:rPr lang="pl" sz="1200" b="1" i="0" u="none" baseline="0"/>
              <a:t>10</a:t>
            </a:r>
          </a:p>
        </p:txBody>
      </p:sp>
      <p:sp>
        <p:nvSpPr>
          <p:cNvPr id="634" name="TextBox 633">
            <a:extLst>
              <a:ext uri="{FF2B5EF4-FFF2-40B4-BE49-F238E27FC236}">
                <a16:creationId xmlns:a16="http://schemas.microsoft.com/office/drawing/2014/main" id="{60E990D6-2FEA-4D5D-ABD9-8E02D08D66F7}"/>
              </a:ext>
            </a:extLst>
          </p:cNvPr>
          <p:cNvSpPr txBox="1"/>
          <p:nvPr/>
        </p:nvSpPr>
        <p:spPr>
          <a:xfrm flipH="1">
            <a:off x="9854308" y="5515725"/>
            <a:ext cx="746993" cy="91440"/>
          </a:xfrm>
          <a:prstGeom prst="rect">
            <a:avLst/>
          </a:prstGeom>
          <a:solidFill>
            <a:schemeClr val="bg1"/>
          </a:solidFill>
        </p:spPr>
        <p:txBody>
          <a:bodyPr wrap="square" rtlCol="0" anchor="ctr">
            <a:spAutoFit/>
          </a:bodyPr>
          <a:lstStyle/>
          <a:p>
            <a:pPr algn="ctr" rtl="0"/>
            <a:r>
              <a:rPr lang="pl" sz="1200" b="1" i="0" u="none" baseline="0"/>
              <a:t>16</a:t>
            </a:r>
          </a:p>
        </p:txBody>
      </p:sp>
      <p:sp>
        <p:nvSpPr>
          <p:cNvPr id="635" name="TextBox 634">
            <a:extLst>
              <a:ext uri="{FF2B5EF4-FFF2-40B4-BE49-F238E27FC236}">
                <a16:creationId xmlns:a16="http://schemas.microsoft.com/office/drawing/2014/main" id="{FBF976D9-34A5-4F95-9AF9-B8A8F8F9EB80}"/>
              </a:ext>
            </a:extLst>
          </p:cNvPr>
          <p:cNvSpPr txBox="1"/>
          <p:nvPr/>
        </p:nvSpPr>
        <p:spPr>
          <a:xfrm flipH="1">
            <a:off x="10805398" y="5516481"/>
            <a:ext cx="746993" cy="91440"/>
          </a:xfrm>
          <a:prstGeom prst="rect">
            <a:avLst/>
          </a:prstGeom>
          <a:solidFill>
            <a:schemeClr val="bg1"/>
          </a:solidFill>
        </p:spPr>
        <p:txBody>
          <a:bodyPr wrap="square" rtlCol="0" anchor="ctr">
            <a:spAutoFit/>
          </a:bodyPr>
          <a:lstStyle/>
          <a:p>
            <a:pPr algn="ctr" rtl="0"/>
            <a:r>
              <a:rPr lang="pl" sz="1200" b="1" i="0" u="none" baseline="0"/>
              <a:t>19</a:t>
            </a:r>
          </a:p>
        </p:txBody>
      </p:sp>
      <p:grpSp>
        <p:nvGrpSpPr>
          <p:cNvPr id="637" name="Group 636">
            <a:extLst>
              <a:ext uri="{FF2B5EF4-FFF2-40B4-BE49-F238E27FC236}">
                <a16:creationId xmlns:a16="http://schemas.microsoft.com/office/drawing/2014/main" id="{CBBAB08C-68B4-4FE6-B85D-7BD4FCDE1BF1}"/>
              </a:ext>
            </a:extLst>
          </p:cNvPr>
          <p:cNvGrpSpPr/>
          <p:nvPr/>
        </p:nvGrpSpPr>
        <p:grpSpPr>
          <a:xfrm>
            <a:off x="5060010" y="2492508"/>
            <a:ext cx="1922422" cy="49832"/>
            <a:chOff x="9712259" y="2624318"/>
            <a:chExt cx="961211" cy="49832"/>
          </a:xfrm>
        </p:grpSpPr>
        <p:cxnSp>
          <p:nvCxnSpPr>
            <p:cNvPr id="638" name="Straight Connector 637">
              <a:extLst>
                <a:ext uri="{FF2B5EF4-FFF2-40B4-BE49-F238E27FC236}">
                  <a16:creationId xmlns:a16="http://schemas.microsoft.com/office/drawing/2014/main" id="{64B6ADD1-5DEA-42F9-A2E5-F96FF2B3E90C}"/>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6D7A5EE3-F266-40D4-83EF-5B33F85F8CE3}"/>
                </a:ext>
              </a:extLst>
            </p:cNvPr>
            <p:cNvCxnSpPr/>
            <p:nvPr/>
          </p:nvCxnSpPr>
          <p:spPr>
            <a:xfrm>
              <a:off x="1067347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A1E9045A-C0B6-461D-99DF-B61F0B40F490}"/>
                </a:ext>
              </a:extLst>
            </p:cNvPr>
            <p:cNvCxnSpPr/>
            <p:nvPr/>
          </p:nvCxnSpPr>
          <p:spPr>
            <a:xfrm>
              <a:off x="9713826"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1" name="Rectangle 640">
            <a:extLst>
              <a:ext uri="{FF2B5EF4-FFF2-40B4-BE49-F238E27FC236}">
                <a16:creationId xmlns:a16="http://schemas.microsoft.com/office/drawing/2014/main" id="{C2F13BC8-A5FA-41F8-92AA-1F62F2B262D4}"/>
              </a:ext>
            </a:extLst>
          </p:cNvPr>
          <p:cNvSpPr/>
          <p:nvPr/>
        </p:nvSpPr>
        <p:spPr>
          <a:xfrm>
            <a:off x="6098765" y="2836796"/>
            <a:ext cx="953365" cy="261610"/>
          </a:xfrm>
          <a:prstGeom prst="rect">
            <a:avLst/>
          </a:prstGeom>
        </p:spPr>
        <p:txBody>
          <a:bodyPr wrap="square">
            <a:spAutoFit/>
          </a:bodyPr>
          <a:lstStyle/>
          <a:p>
            <a:pPr algn="ctr" rtl="0"/>
            <a:r>
              <a:rPr lang="pl" sz="1100" b="0" i="0" u="none" baseline="0">
                <a:solidFill>
                  <a:srgbClr val="AE2573"/>
                </a:solidFill>
              </a:rPr>
              <a:t>p&lt;0,092</a:t>
            </a:r>
          </a:p>
        </p:txBody>
      </p:sp>
      <p:sp>
        <p:nvSpPr>
          <p:cNvPr id="643" name="Rectangle 642">
            <a:extLst>
              <a:ext uri="{FF2B5EF4-FFF2-40B4-BE49-F238E27FC236}">
                <a16:creationId xmlns:a16="http://schemas.microsoft.com/office/drawing/2014/main" id="{1CFBEBCB-A237-4B67-9411-256B04C3CF87}"/>
              </a:ext>
            </a:extLst>
          </p:cNvPr>
          <p:cNvSpPr/>
          <p:nvPr/>
        </p:nvSpPr>
        <p:spPr>
          <a:xfrm>
            <a:off x="5103302" y="2528339"/>
            <a:ext cx="976124" cy="261610"/>
          </a:xfrm>
          <a:prstGeom prst="rect">
            <a:avLst/>
          </a:prstGeom>
        </p:spPr>
        <p:txBody>
          <a:bodyPr wrap="square">
            <a:spAutoFit/>
          </a:bodyPr>
          <a:lstStyle/>
          <a:p>
            <a:pPr algn="ctr" rtl="0"/>
            <a:r>
              <a:rPr lang="pl" sz="1100" b="0" i="0" u="none" baseline="0">
                <a:solidFill>
                  <a:srgbClr val="AE2573"/>
                </a:solidFill>
              </a:rPr>
              <a:t>p&lt;0,001</a:t>
            </a:r>
          </a:p>
        </p:txBody>
      </p:sp>
      <p:grpSp>
        <p:nvGrpSpPr>
          <p:cNvPr id="644" name="Group 643">
            <a:extLst>
              <a:ext uri="{FF2B5EF4-FFF2-40B4-BE49-F238E27FC236}">
                <a16:creationId xmlns:a16="http://schemas.microsoft.com/office/drawing/2014/main" id="{938BC3FB-33FC-4CBC-A54F-2E41E5D76F43}"/>
              </a:ext>
            </a:extLst>
          </p:cNvPr>
          <p:cNvGrpSpPr/>
          <p:nvPr/>
        </p:nvGrpSpPr>
        <p:grpSpPr>
          <a:xfrm>
            <a:off x="6096000" y="3068277"/>
            <a:ext cx="960120" cy="49832"/>
            <a:chOff x="9712259" y="2624318"/>
            <a:chExt cx="960120" cy="49832"/>
          </a:xfrm>
        </p:grpSpPr>
        <p:cxnSp>
          <p:nvCxnSpPr>
            <p:cNvPr id="645" name="Straight Connector 644">
              <a:extLst>
                <a:ext uri="{FF2B5EF4-FFF2-40B4-BE49-F238E27FC236}">
                  <a16:creationId xmlns:a16="http://schemas.microsoft.com/office/drawing/2014/main" id="{7F7AA3A3-B936-4EE0-9C3A-56F59739C7C8}"/>
                </a:ext>
              </a:extLst>
            </p:cNvPr>
            <p:cNvCxnSpPr/>
            <p:nvPr/>
          </p:nvCxnSpPr>
          <p:spPr>
            <a:xfrm>
              <a:off x="9712259" y="2628181"/>
              <a:ext cx="96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938F31FF-6C80-44BD-B9BB-E606E173B9A7}"/>
                </a:ext>
              </a:extLst>
            </p:cNvPr>
            <p:cNvCxnSpPr/>
            <p:nvPr/>
          </p:nvCxnSpPr>
          <p:spPr>
            <a:xfrm>
              <a:off x="10668390" y="2624318"/>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84D79116-2FF2-4750-818C-6A7A7C91577B}"/>
                </a:ext>
              </a:extLst>
            </p:cNvPr>
            <p:cNvCxnSpPr/>
            <p:nvPr/>
          </p:nvCxnSpPr>
          <p:spPr>
            <a:xfrm>
              <a:off x="9715731" y="2628430"/>
              <a:ext cx="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7" name="TextBox 436">
            <a:extLst>
              <a:ext uri="{FF2B5EF4-FFF2-40B4-BE49-F238E27FC236}">
                <a16:creationId xmlns:a16="http://schemas.microsoft.com/office/drawing/2014/main" id="{6E35F41C-8C99-4AD9-A15B-4B4614AC5174}"/>
              </a:ext>
            </a:extLst>
          </p:cNvPr>
          <p:cNvSpPr txBox="1"/>
          <p:nvPr/>
        </p:nvSpPr>
        <p:spPr>
          <a:xfrm>
            <a:off x="449242" y="6053406"/>
            <a:ext cx="11409682" cy="246221"/>
          </a:xfrm>
          <a:prstGeom prst="rect">
            <a:avLst/>
          </a:prstGeom>
          <a:noFill/>
        </p:spPr>
        <p:txBody>
          <a:bodyPr wrap="square">
            <a:spAutoFit/>
          </a:bodyPr>
          <a:lstStyle/>
          <a:p>
            <a:pPr algn="l" rtl="0"/>
            <a:r>
              <a:rPr lang="pl" sz="1000" b="0" i="0" u="none" baseline="0" dirty="0"/>
              <a:t>Uwaga: </a:t>
            </a:r>
            <a:r>
              <a:rPr lang="pl" sz="1000" b="1" i="0" u="none" baseline="0" dirty="0">
                <a:solidFill>
                  <a:srgbClr val="000000"/>
                </a:solidFill>
              </a:rPr>
              <a:t>są to dane obserwacyjne. Skuteczność i bezpieczeństwo stosowania benralizumabu nie zostały ocenione w bezpośrednich badaniach porównawczych z leczeniem anty-IL5. </a:t>
            </a:r>
            <a:endParaRPr lang="pl" sz="1000" dirty="0"/>
          </a:p>
        </p:txBody>
      </p:sp>
      <p:sp>
        <p:nvSpPr>
          <p:cNvPr id="439" name="TextBox 438">
            <a:extLst>
              <a:ext uri="{FF2B5EF4-FFF2-40B4-BE49-F238E27FC236}">
                <a16:creationId xmlns:a16="http://schemas.microsoft.com/office/drawing/2014/main" id="{C7C8A3BB-A6FE-4134-9101-ABFFF83314BB}"/>
              </a:ext>
            </a:extLst>
          </p:cNvPr>
          <p:cNvSpPr txBox="1"/>
          <p:nvPr/>
        </p:nvSpPr>
        <p:spPr>
          <a:xfrm>
            <a:off x="6723922" y="3573920"/>
            <a:ext cx="963725" cy="276999"/>
          </a:xfrm>
          <a:prstGeom prst="rect">
            <a:avLst/>
          </a:prstGeom>
          <a:solidFill>
            <a:schemeClr val="bg1"/>
          </a:solidFill>
        </p:spPr>
        <p:txBody>
          <a:bodyPr wrap="none" rtlCol="0">
            <a:spAutoFit/>
          </a:bodyPr>
          <a:lstStyle/>
          <a:p>
            <a:pPr algn="l" rtl="0">
              <a:buClr>
                <a:schemeClr val="accent1"/>
              </a:buClr>
            </a:pPr>
            <a:r>
              <a:rPr lang="pl" sz="1200" b="1" i="0" u="none" baseline="0"/>
              <a:t>Anty-IL5Rα</a:t>
            </a:r>
            <a:endParaRPr lang="pl" sz="1200" b="1" dirty="0"/>
          </a:p>
        </p:txBody>
      </p:sp>
      <p:sp>
        <p:nvSpPr>
          <p:cNvPr id="440" name="TextBox 439">
            <a:extLst>
              <a:ext uri="{FF2B5EF4-FFF2-40B4-BE49-F238E27FC236}">
                <a16:creationId xmlns:a16="http://schemas.microsoft.com/office/drawing/2014/main" id="{594000A8-8E5E-4BFF-BDC7-7FC1DE8F8E99}"/>
              </a:ext>
            </a:extLst>
          </p:cNvPr>
          <p:cNvSpPr txBox="1"/>
          <p:nvPr/>
        </p:nvSpPr>
        <p:spPr>
          <a:xfrm>
            <a:off x="10732026" y="3605248"/>
            <a:ext cx="963725" cy="276999"/>
          </a:xfrm>
          <a:prstGeom prst="rect">
            <a:avLst/>
          </a:prstGeom>
          <a:solidFill>
            <a:schemeClr val="bg1"/>
          </a:solidFill>
        </p:spPr>
        <p:txBody>
          <a:bodyPr wrap="none" rtlCol="0">
            <a:spAutoFit/>
          </a:bodyPr>
          <a:lstStyle/>
          <a:p>
            <a:pPr algn="l" rtl="0">
              <a:buClr>
                <a:schemeClr val="accent1"/>
              </a:buClr>
            </a:pPr>
            <a:r>
              <a:rPr lang="pl" sz="1200" b="1" i="0" u="none" baseline="0"/>
              <a:t>Anty-IL5Rα</a:t>
            </a:r>
            <a:endParaRPr lang="pl" sz="1200" b="1" dirty="0"/>
          </a:p>
        </p:txBody>
      </p:sp>
      <p:sp>
        <p:nvSpPr>
          <p:cNvPr id="441" name="TextBox 440">
            <a:extLst>
              <a:ext uri="{FF2B5EF4-FFF2-40B4-BE49-F238E27FC236}">
                <a16:creationId xmlns:a16="http://schemas.microsoft.com/office/drawing/2014/main" id="{14A39F56-20C5-460F-879A-46E7FA280220}"/>
              </a:ext>
            </a:extLst>
          </p:cNvPr>
          <p:cNvSpPr txBox="1"/>
          <p:nvPr/>
        </p:nvSpPr>
        <p:spPr>
          <a:xfrm>
            <a:off x="6767285" y="5604605"/>
            <a:ext cx="963725" cy="276999"/>
          </a:xfrm>
          <a:prstGeom prst="rect">
            <a:avLst/>
          </a:prstGeom>
          <a:solidFill>
            <a:schemeClr val="bg1"/>
          </a:solidFill>
        </p:spPr>
        <p:txBody>
          <a:bodyPr wrap="none" rtlCol="0">
            <a:spAutoFit/>
          </a:bodyPr>
          <a:lstStyle/>
          <a:p>
            <a:pPr algn="l" rtl="0">
              <a:buClr>
                <a:schemeClr val="accent1"/>
              </a:buClr>
            </a:pPr>
            <a:r>
              <a:rPr lang="pl" sz="1200" b="1" i="0" u="none" baseline="0"/>
              <a:t>Anty-IL5Rα</a:t>
            </a:r>
            <a:endParaRPr lang="pl" sz="1200" b="1" dirty="0"/>
          </a:p>
        </p:txBody>
      </p:sp>
      <p:sp>
        <p:nvSpPr>
          <p:cNvPr id="442" name="TextBox 441">
            <a:extLst>
              <a:ext uri="{FF2B5EF4-FFF2-40B4-BE49-F238E27FC236}">
                <a16:creationId xmlns:a16="http://schemas.microsoft.com/office/drawing/2014/main" id="{BDC86510-3CA4-4576-9748-3F5C4F2E526A}"/>
              </a:ext>
            </a:extLst>
          </p:cNvPr>
          <p:cNvSpPr txBox="1"/>
          <p:nvPr/>
        </p:nvSpPr>
        <p:spPr>
          <a:xfrm>
            <a:off x="10723121" y="5668435"/>
            <a:ext cx="963725" cy="276999"/>
          </a:xfrm>
          <a:prstGeom prst="rect">
            <a:avLst/>
          </a:prstGeom>
          <a:solidFill>
            <a:schemeClr val="bg1"/>
          </a:solidFill>
        </p:spPr>
        <p:txBody>
          <a:bodyPr wrap="none" rtlCol="0">
            <a:spAutoFit/>
          </a:bodyPr>
          <a:lstStyle/>
          <a:p>
            <a:pPr algn="l" rtl="0">
              <a:buClr>
                <a:schemeClr val="accent1"/>
              </a:buClr>
            </a:pPr>
            <a:r>
              <a:rPr lang="pl" sz="1200" b="1" i="0" u="none" baseline="0"/>
              <a:t>Anty-IL5Rα</a:t>
            </a:r>
            <a:endParaRPr lang="pl" sz="1200" b="1" dirty="0"/>
          </a:p>
        </p:txBody>
      </p:sp>
    </p:spTree>
    <p:extLst>
      <p:ext uri="{BB962C8B-B14F-4D97-AF65-F5344CB8AC3E}">
        <p14:creationId xmlns:p14="http://schemas.microsoft.com/office/powerpoint/2010/main" val="123535562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171">
            <a:extLst>
              <a:ext uri="{FF2B5EF4-FFF2-40B4-BE49-F238E27FC236}">
                <a16:creationId xmlns:a16="http://schemas.microsoft.com/office/drawing/2014/main" id="{F2CAF071-261F-4BCE-A142-E5B60E78826D}"/>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Slide Number Placeholder 12">
            <a:extLst>
              <a:ext uri="{FF2B5EF4-FFF2-40B4-BE49-F238E27FC236}">
                <a16:creationId xmlns:a16="http://schemas.microsoft.com/office/drawing/2014/main" id="{51D26851-FCCC-46A3-B10D-B7E7C7E20B85}"/>
              </a:ext>
            </a:extLst>
          </p:cNvPr>
          <p:cNvSpPr>
            <a:spLocks noGrp="1"/>
          </p:cNvSpPr>
          <p:nvPr>
            <p:ph type="sldNum" sz="quarter" idx="12"/>
          </p:nvPr>
        </p:nvSpPr>
        <p:spPr/>
        <p:txBody>
          <a:bodyPr/>
          <a:lstStyle/>
          <a:p>
            <a:pPr algn="ctr" rtl="0"/>
            <a:fld id="{CC7432E5-F8E0-41AE-9A6B-AD730338B005}" type="slidenum">
              <a:rPr/>
              <a:pPr algn="ctr" rtl="0"/>
              <a:t>40</a:t>
            </a:fld>
            <a:endParaRPr lang="pl" dirty="0"/>
          </a:p>
        </p:txBody>
      </p:sp>
      <p:sp>
        <p:nvSpPr>
          <p:cNvPr id="18" name="Text Placeholder 17">
            <a:extLst>
              <a:ext uri="{FF2B5EF4-FFF2-40B4-BE49-F238E27FC236}">
                <a16:creationId xmlns:a16="http://schemas.microsoft.com/office/drawing/2014/main" id="{1A008851-6148-4CFC-BF41-FFB9DF2ABF6F}"/>
              </a:ext>
            </a:extLst>
          </p:cNvPr>
          <p:cNvSpPr>
            <a:spLocks noGrp="1"/>
          </p:cNvSpPr>
          <p:nvPr>
            <p:ph type="body" sz="quarter" idx="13"/>
          </p:nvPr>
        </p:nvSpPr>
        <p:spPr>
          <a:xfrm>
            <a:off x="457200" y="5851602"/>
            <a:ext cx="9855200" cy="1005840"/>
          </a:xfrm>
        </p:spPr>
        <p:txBody>
          <a:bodyPr/>
          <a:lstStyle/>
          <a:p>
            <a:pPr algn="l" rtl="0"/>
            <a:r>
              <a:rPr lang="pl" b="0" i="0" u="none" baseline="0"/>
              <a:t>bEOS = eozynofile we krwi</a:t>
            </a:r>
            <a:r>
              <a:rPr lang="pl" b="0" i="0" u="none" baseline="0">
                <a:solidFill>
                  <a:prstClr val="black"/>
                </a:solidFill>
                <a:ea typeface="Times New Roman" panose="02020603050405020304" pitchFamily="18" charset="0"/>
                <a:cs typeface="Arial" panose="020B0604020202020204" pitchFamily="34" charset="0"/>
              </a:rPr>
              <a:t>; BL = ocena wyjściowa; SC = podskórne; SEA = ciężka astma eozynofilowa.</a:t>
            </a:r>
          </a:p>
          <a:p>
            <a:pPr algn="l" rtl="0"/>
            <a:r>
              <a:rPr lang="pl" b="0" i="0" u="none" baseline="0"/>
              <a:t>Moran AM et al. </a:t>
            </a:r>
            <a:r>
              <a:rPr lang="pl" b="0" i="1" u="none" baseline="0"/>
              <a:t>Am J Respir Crit Care Med.</a:t>
            </a:r>
            <a:r>
              <a:rPr lang="pl" b="0" i="0" u="none" baseline="0"/>
              <a:t>2020;202:1314-1316</a:t>
            </a:r>
            <a:r>
              <a:rPr lang="pl" b="0" i="1" u="none" baseline="0">
                <a:solidFill>
                  <a:srgbClr val="4472C4"/>
                </a:solidFill>
                <a:latin typeface="Calibri" panose="020F0502020204030204"/>
                <a:ea typeface="Calibri" panose="020F0502020204030204"/>
                <a:cs typeface="Calibri" panose="020F0502020204030204"/>
                <a:sym typeface="Calibri" panose="020F0502020204030204"/>
              </a:rPr>
              <a:t>.</a:t>
            </a:r>
            <a:endParaRPr lang="pl" dirty="0">
              <a:solidFill>
                <a:srgbClr val="4472C4"/>
              </a:solidFill>
              <a:latin typeface="Calibri" panose="020F0502020204030204"/>
            </a:endParaRPr>
          </a:p>
        </p:txBody>
      </p:sp>
      <p:sp>
        <p:nvSpPr>
          <p:cNvPr id="17" name="Rectangle 16">
            <a:extLst>
              <a:ext uri="{FF2B5EF4-FFF2-40B4-BE49-F238E27FC236}">
                <a16:creationId xmlns:a16="http://schemas.microsoft.com/office/drawing/2014/main" id="{FA94C7B8-C2F5-4212-9D13-CC21CCA48113}"/>
              </a:ext>
            </a:extLst>
          </p:cNvPr>
          <p:cNvSpPr/>
          <p:nvPr/>
        </p:nvSpPr>
        <p:spPr>
          <a:xfrm>
            <a:off x="6010475" y="1757678"/>
            <a:ext cx="5815898" cy="738664"/>
          </a:xfrm>
          <a:prstGeom prst="rect">
            <a:avLst/>
          </a:prstGeom>
        </p:spPr>
        <p:txBody>
          <a:bodyPr wrap="square">
            <a:spAutoFit/>
          </a:bodyPr>
          <a:lstStyle/>
          <a:p>
            <a:pPr algn="ctr" rtl="0">
              <a:spcBef>
                <a:spcPts val="600"/>
              </a:spcBef>
              <a:buClr>
                <a:schemeClr val="accent1"/>
              </a:buClr>
            </a:pPr>
            <a:r>
              <a:rPr lang="pl" sz="1400" b="1" i="0" u="none" baseline="0" dirty="0">
                <a:solidFill>
                  <a:schemeClr val="accent2"/>
                </a:solidFill>
                <a:ea typeface="Times New Roman" panose="02020603050405020304" pitchFamily="18" charset="0"/>
                <a:cs typeface="Arial" panose="020B0604020202020204" pitchFamily="34" charset="0"/>
              </a:rPr>
              <a:t>Odsetek</a:t>
            </a:r>
            <a:r>
              <a:rPr lang="pl" sz="1400" b="1" i="0" u="none" baseline="0" dirty="0">
                <a:ea typeface="Times New Roman" panose="02020603050405020304" pitchFamily="18" charset="0"/>
                <a:cs typeface="Arial" panose="020B0604020202020204" pitchFamily="34" charset="0"/>
              </a:rPr>
              <a:t> </a:t>
            </a:r>
            <a:r>
              <a:rPr lang="pl" sz="1400" b="1" i="0" u="none" baseline="0" dirty="0">
                <a:solidFill>
                  <a:srgbClr val="AE2573"/>
                </a:solidFill>
                <a:ea typeface="Times New Roman" panose="02020603050405020304" pitchFamily="18" charset="0"/>
                <a:cs typeface="Arial" panose="020B0604020202020204" pitchFamily="34" charset="0"/>
              </a:rPr>
              <a:t>zmniejszenia poziomu bEOS</a:t>
            </a:r>
            <a:r>
              <a:rPr lang="pl" sz="1400" b="1" i="0" u="none" baseline="0" dirty="0">
                <a:ea typeface="Times New Roman" panose="02020603050405020304" pitchFamily="18" charset="0"/>
                <a:cs typeface="Arial" panose="020B0604020202020204" pitchFamily="34" charset="0"/>
              </a:rPr>
              <a:t> </a:t>
            </a:r>
            <a:r>
              <a:rPr lang="pl" sz="1400" b="1" dirty="0">
                <a:solidFill>
                  <a:schemeClr val="accent2"/>
                </a:solidFill>
                <a:cs typeface="Arial" panose="020B0604020202020204" pitchFamily="34" charset="0"/>
              </a:rPr>
              <a:t>był</a:t>
            </a:r>
            <a:r>
              <a:rPr lang="pl" sz="1400" b="1" i="0" u="none" baseline="0" dirty="0">
                <a:ea typeface="Times New Roman" panose="02020603050405020304" pitchFamily="18" charset="0"/>
                <a:cs typeface="Arial" panose="020B0604020202020204" pitchFamily="34" charset="0"/>
              </a:rPr>
              <a:t> </a:t>
            </a:r>
            <a:r>
              <a:rPr lang="pl" sz="1400" b="1" i="0" u="none" baseline="0" dirty="0">
                <a:solidFill>
                  <a:srgbClr val="AE2573"/>
                </a:solidFill>
                <a:ea typeface="Times New Roman" panose="02020603050405020304" pitchFamily="18" charset="0"/>
                <a:cs typeface="Arial" panose="020B0604020202020204" pitchFamily="34" charset="0"/>
              </a:rPr>
              <a:t>wyraźniejszy w przypadku benralizumabu</a:t>
            </a:r>
            <a:r>
              <a:rPr lang="pl" sz="1400" b="1" i="0" u="none" baseline="0" dirty="0">
                <a:ea typeface="Times New Roman" panose="02020603050405020304" pitchFamily="18" charset="0"/>
                <a:cs typeface="Arial" panose="020B0604020202020204" pitchFamily="34" charset="0"/>
              </a:rPr>
              <a:t> </a:t>
            </a:r>
            <a:r>
              <a:rPr lang="pl" sz="1400" b="1" dirty="0">
                <a:solidFill>
                  <a:schemeClr val="accent2"/>
                </a:solidFill>
                <a:cs typeface="Arial" panose="020B0604020202020204" pitchFamily="34" charset="0"/>
              </a:rPr>
              <a:t>w porównaniu z prednizolonem i mepolizumabem</a:t>
            </a:r>
          </a:p>
        </p:txBody>
      </p:sp>
      <p:grpSp>
        <p:nvGrpSpPr>
          <p:cNvPr id="110" name="Group 109">
            <a:extLst>
              <a:ext uri="{FF2B5EF4-FFF2-40B4-BE49-F238E27FC236}">
                <a16:creationId xmlns:a16="http://schemas.microsoft.com/office/drawing/2014/main" id="{8590904B-31F4-48E2-81B3-350A99579C63}"/>
              </a:ext>
            </a:extLst>
          </p:cNvPr>
          <p:cNvGrpSpPr/>
          <p:nvPr/>
        </p:nvGrpSpPr>
        <p:grpSpPr>
          <a:xfrm>
            <a:off x="450295" y="4939075"/>
            <a:ext cx="5476231" cy="807033"/>
            <a:chOff x="579097" y="4350898"/>
            <a:chExt cx="4622077" cy="735658"/>
          </a:xfrm>
        </p:grpSpPr>
        <p:sp>
          <p:nvSpPr>
            <p:cNvPr id="111" name="Rectangle: Rounded Corners 110">
              <a:extLst>
                <a:ext uri="{FF2B5EF4-FFF2-40B4-BE49-F238E27FC236}">
                  <a16:creationId xmlns:a16="http://schemas.microsoft.com/office/drawing/2014/main" id="{016AA309-AB19-45BF-89D8-B5EC6D9ED081}"/>
                </a:ext>
              </a:extLst>
            </p:cNvPr>
            <p:cNvSpPr/>
            <p:nvPr/>
          </p:nvSpPr>
          <p:spPr>
            <a:xfrm>
              <a:off x="856072" y="4350898"/>
              <a:ext cx="4345102" cy="735658"/>
            </a:xfrm>
            <a:prstGeom prst="roundRect">
              <a:avLst/>
            </a:prstGeom>
            <a:solidFill>
              <a:srgbClr val="AE2573"/>
            </a:solid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l" defTabSz="1079734" rtl="0">
                <a:defRPr/>
              </a:pPr>
              <a:r>
                <a:rPr lang="pl" sz="1300" b="1" i="0" u="none" baseline="0">
                  <a:solidFill>
                    <a:schemeClr val="bg1"/>
                  </a:solidFill>
                </a:rPr>
                <a:t>Średni czas do spadku bEOS o 50% od BL:</a:t>
              </a:r>
            </a:p>
            <a:p>
              <a:pPr marL="365760" indent="-182880" algn="l" defTabSz="1079734" rtl="0">
                <a:buFont typeface="Arial" panose="020B0604020202020204" pitchFamily="34" charset="0"/>
                <a:buChar char="•"/>
                <a:defRPr/>
              </a:pPr>
              <a:r>
                <a:rPr lang="pl" sz="1300" b="1" i="0" u="none" baseline="0">
                  <a:solidFill>
                    <a:schemeClr val="bg1"/>
                  </a:solidFill>
                </a:rPr>
                <a:t>1,7 godziny po podaniu benralizumabu, p&lt;0,001</a:t>
              </a:r>
            </a:p>
            <a:p>
              <a:pPr marL="365760" indent="-182880" algn="l" defTabSz="1079734" rtl="0">
                <a:buFont typeface="Arial" panose="020B0604020202020204" pitchFamily="34" charset="0"/>
                <a:buChar char="•"/>
                <a:defRPr/>
              </a:pPr>
              <a:r>
                <a:rPr lang="pl" sz="1300" b="0" i="0" u="none" baseline="0">
                  <a:solidFill>
                    <a:schemeClr val="bg1"/>
                  </a:solidFill>
                </a:rPr>
                <a:t>2,5 godziny po podaniu prednizolonu, p&lt;0,001</a:t>
              </a:r>
            </a:p>
            <a:p>
              <a:pPr marL="365760" indent="-182880" algn="l" defTabSz="1079734" rtl="0">
                <a:buFont typeface="Arial" panose="020B0604020202020204" pitchFamily="34" charset="0"/>
                <a:buChar char="•"/>
                <a:defRPr/>
              </a:pPr>
              <a:r>
                <a:rPr lang="pl" sz="1300" b="0" i="0" u="none" baseline="0">
                  <a:solidFill>
                    <a:schemeClr val="bg1"/>
                  </a:solidFill>
                </a:rPr>
                <a:t>25,8 godziny po podaniu mepolizumabu, p&lt;0,874</a:t>
              </a:r>
            </a:p>
          </p:txBody>
        </p:sp>
        <p:sp>
          <p:nvSpPr>
            <p:cNvPr id="112" name="Oval 111">
              <a:extLst>
                <a:ext uri="{FF2B5EF4-FFF2-40B4-BE49-F238E27FC236}">
                  <a16:creationId xmlns:a16="http://schemas.microsoft.com/office/drawing/2014/main" id="{E1750CE5-25AE-4D4E-8B6F-C40B4B3FFE86}"/>
                </a:ext>
              </a:extLst>
            </p:cNvPr>
            <p:cNvSpPr/>
            <p:nvPr/>
          </p:nvSpPr>
          <p:spPr>
            <a:xfrm>
              <a:off x="579097" y="4350898"/>
              <a:ext cx="720000" cy="720000"/>
            </a:xfrm>
            <a:prstGeom prst="ellipse">
              <a:avLst/>
            </a:prstGeom>
            <a:solidFill>
              <a:schemeClr val="bg1">
                <a:lumMod val="95000"/>
              </a:schemeClr>
            </a:solidFill>
            <a:ln>
              <a:solidFill>
                <a:srgbClr val="AE257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300" b="0" i="0" u="none" strike="noStrike" kern="1200" cap="none" spc="0" normalizeH="0" baseline="0" noProof="0" dirty="0">
                <a:ln>
                  <a:noFill/>
                </a:ln>
                <a:solidFill>
                  <a:schemeClr val="bg1"/>
                </a:solidFill>
                <a:effectLst/>
                <a:uLnTx/>
                <a:uFillTx/>
                <a:ea typeface="+mn-ea"/>
                <a:cs typeface="+mn-cs"/>
              </a:endParaRPr>
            </a:p>
          </p:txBody>
        </p:sp>
        <p:pic>
          <p:nvPicPr>
            <p:cNvPr id="113" name="Graphic 112">
              <a:extLst>
                <a:ext uri="{FF2B5EF4-FFF2-40B4-BE49-F238E27FC236}">
                  <a16:creationId xmlns:a16="http://schemas.microsoft.com/office/drawing/2014/main" id="{53B3477D-4076-4019-BE0D-E9B81CD2AF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786" y="4432513"/>
              <a:ext cx="556767" cy="556768"/>
            </a:xfrm>
            <a:prstGeom prst="rect">
              <a:avLst/>
            </a:prstGeom>
          </p:spPr>
        </p:pic>
      </p:grpSp>
      <p:sp>
        <p:nvSpPr>
          <p:cNvPr id="183" name="Rectangle 182">
            <a:extLst>
              <a:ext uri="{FF2B5EF4-FFF2-40B4-BE49-F238E27FC236}">
                <a16:creationId xmlns:a16="http://schemas.microsoft.com/office/drawing/2014/main" id="{4C119BC3-7593-4B79-B59F-74FAC9391269}"/>
              </a:ext>
            </a:extLst>
          </p:cNvPr>
          <p:cNvSpPr/>
          <p:nvPr/>
        </p:nvSpPr>
        <p:spPr>
          <a:xfrm>
            <a:off x="486686" y="4440873"/>
            <a:ext cx="2010487" cy="338554"/>
          </a:xfrm>
          <a:prstGeom prst="rect">
            <a:avLst/>
          </a:prstGeom>
        </p:spPr>
        <p:txBody>
          <a:bodyPr wrap="none">
            <a:spAutoFit/>
          </a:bodyPr>
          <a:lstStyle/>
          <a:p>
            <a:pPr lvl="0" algn="l" defTabSz="1079734" rtl="0">
              <a:buClr>
                <a:srgbClr val="C4D600"/>
              </a:buClr>
              <a:defRPr/>
            </a:pPr>
            <a:r>
              <a:rPr lang="pl" sz="1600" b="1" i="0" u="none" baseline="0">
                <a:solidFill>
                  <a:schemeClr val="accent1"/>
                </a:solidFill>
              </a:rPr>
              <a:t>Badania diagnostyczne </a:t>
            </a:r>
          </a:p>
        </p:txBody>
      </p:sp>
      <p:pic>
        <p:nvPicPr>
          <p:cNvPr id="225" name="Picture 2" descr="UK flag">
            <a:extLst>
              <a:ext uri="{FF2B5EF4-FFF2-40B4-BE49-F238E27FC236}">
                <a16:creationId xmlns:a16="http://schemas.microsoft.com/office/drawing/2014/main" id="{7138CAC9-E3BB-4FFE-B92B-27AAB41779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226" name="Picture 225" descr="A picture containing lamp, knife, light&#10;&#10;Description automatically generated">
            <a:extLst>
              <a:ext uri="{FF2B5EF4-FFF2-40B4-BE49-F238E27FC236}">
                <a16:creationId xmlns:a16="http://schemas.microsoft.com/office/drawing/2014/main" id="{E2823E33-1FB9-4311-87DF-1EE6266E3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15" name="Title 14">
            <a:extLst>
              <a:ext uri="{FF2B5EF4-FFF2-40B4-BE49-F238E27FC236}">
                <a16:creationId xmlns:a16="http://schemas.microsoft.com/office/drawing/2014/main" id="{122FD184-AAB5-4727-A7F0-0E40441825AE}"/>
              </a:ext>
            </a:extLst>
          </p:cNvPr>
          <p:cNvSpPr>
            <a:spLocks noGrp="1"/>
          </p:cNvSpPr>
          <p:nvPr>
            <p:ph type="title"/>
          </p:nvPr>
        </p:nvSpPr>
        <p:spPr>
          <a:xfrm>
            <a:off x="1366892" y="313369"/>
            <a:ext cx="9691374" cy="800099"/>
          </a:xfrm>
        </p:spPr>
        <p:txBody>
          <a:bodyPr>
            <a:noAutofit/>
          </a:bodyPr>
          <a:lstStyle/>
          <a:p>
            <a:pPr algn="l" rtl="0"/>
            <a:r>
              <a:rPr lang="pl" sz="2200" b="1" i="0" u="none" baseline="0" dirty="0"/>
              <a:t>Znaczne, szybkie zmniejszenie liczby eozynofilów we krwi podczas leczenia benralizumabem w porównaniu z prednizolonem i mepolizumabem</a:t>
            </a:r>
          </a:p>
        </p:txBody>
      </p:sp>
      <p:sp>
        <p:nvSpPr>
          <p:cNvPr id="223" name="TextBox 222">
            <a:extLst>
              <a:ext uri="{FF2B5EF4-FFF2-40B4-BE49-F238E27FC236}">
                <a16:creationId xmlns:a16="http://schemas.microsoft.com/office/drawing/2014/main" id="{1B2F541B-F383-41C9-9922-E1F5DDA66E1C}"/>
              </a:ext>
            </a:extLst>
          </p:cNvPr>
          <p:cNvSpPr txBox="1"/>
          <p:nvPr/>
        </p:nvSpPr>
        <p:spPr>
          <a:xfrm>
            <a:off x="10801882" y="1134447"/>
            <a:ext cx="1390650" cy="380480"/>
          </a:xfrm>
          <a:prstGeom prst="rect">
            <a:avLst/>
          </a:prstGeom>
          <a:solidFill>
            <a:schemeClr val="bg1">
              <a:lumMod val="95000"/>
            </a:schemeClr>
          </a:solid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000" b="1" i="0" u="none" baseline="0" dirty="0">
                <a:solidFill>
                  <a:srgbClr val="7F134C"/>
                </a:solidFill>
                <a:latin typeface="Arial" panose="020B0604020202020204"/>
                <a:ea typeface="Arial" panose="020B0604020202020204"/>
                <a:cs typeface="Arial" panose="020B0604020202020204"/>
                <a:sym typeface="Arial" panose="020B0604020202020204"/>
              </a:rPr>
              <a:t>Leczenie na oddziale ratunkowym</a:t>
            </a:r>
            <a:endParaRPr kumimoji="0" lang="pl" sz="10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pic>
        <p:nvPicPr>
          <p:cNvPr id="224" name="Picture 223" descr="home_icon.png">
            <a:hlinkClick r:id="rId7" action="ppaction://hlinksldjump"/>
            <a:extLst>
              <a:ext uri="{FF2B5EF4-FFF2-40B4-BE49-F238E27FC236}">
                <a16:creationId xmlns:a16="http://schemas.microsoft.com/office/drawing/2014/main" id="{C543BD2C-128D-437C-BE0F-9916FB7F29C8}"/>
              </a:ext>
            </a:extLst>
          </p:cNvPr>
          <p:cNvPicPr>
            <a:picLocks noChangeAspect="1"/>
          </p:cNvPicPr>
          <p:nvPr/>
        </p:nvPicPr>
        <p:blipFill>
          <a:blip r:embed="rId8"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pSp>
        <p:nvGrpSpPr>
          <p:cNvPr id="317" name="Group 316">
            <a:extLst>
              <a:ext uri="{FF2B5EF4-FFF2-40B4-BE49-F238E27FC236}">
                <a16:creationId xmlns:a16="http://schemas.microsoft.com/office/drawing/2014/main" id="{CE8AD75C-3A28-40D1-8D19-1B7BFD9EA8BD}"/>
              </a:ext>
            </a:extLst>
          </p:cNvPr>
          <p:cNvGrpSpPr/>
          <p:nvPr/>
        </p:nvGrpSpPr>
        <p:grpSpPr>
          <a:xfrm>
            <a:off x="590241" y="1789509"/>
            <a:ext cx="4208604" cy="2194560"/>
            <a:chOff x="590241" y="1789509"/>
            <a:chExt cx="4208604" cy="2194560"/>
          </a:xfrm>
        </p:grpSpPr>
        <p:sp>
          <p:nvSpPr>
            <p:cNvPr id="227" name="Rectangle: Diagonal Corners Rounded 226">
              <a:extLst>
                <a:ext uri="{FF2B5EF4-FFF2-40B4-BE49-F238E27FC236}">
                  <a16:creationId xmlns:a16="http://schemas.microsoft.com/office/drawing/2014/main" id="{8E0C83A8-6819-4FDE-A13D-51B0D9011558}"/>
                </a:ext>
              </a:extLst>
            </p:cNvPr>
            <p:cNvSpPr/>
            <p:nvPr/>
          </p:nvSpPr>
          <p:spPr>
            <a:xfrm>
              <a:off x="590241" y="1789509"/>
              <a:ext cx="4129306" cy="2194560"/>
            </a:xfrm>
            <a:prstGeom prst="round2DiagRect">
              <a:avLst/>
            </a:prstGeom>
            <a:solidFill>
              <a:srgbClr val="AE2573"/>
            </a:solidFill>
          </p:spPr>
          <p:txBody>
            <a:bodyPr wrap="square">
              <a:spAutoFit/>
            </a:bodyPr>
            <a:lstStyle/>
            <a:p>
              <a:pPr marL="91440" lvl="0" indent="-182880" algn="l" defTabSz="860382" rtl="0">
                <a:lnSpc>
                  <a:spcPct val="90000"/>
                </a:lnSpc>
                <a:spcBef>
                  <a:spcPct val="30000"/>
                </a:spcBef>
                <a:buClr>
                  <a:srgbClr val="860A53"/>
                </a:buClr>
                <a:defRPr/>
              </a:pPr>
              <a:endParaRPr lang="pl" sz="1400" dirty="0">
                <a:solidFill>
                  <a:schemeClr val="bg1"/>
                </a:solidFill>
              </a:endParaRPr>
            </a:p>
          </p:txBody>
        </p:sp>
        <p:sp>
          <p:nvSpPr>
            <p:cNvPr id="228" name="Rectangle 227">
              <a:extLst>
                <a:ext uri="{FF2B5EF4-FFF2-40B4-BE49-F238E27FC236}">
                  <a16:creationId xmlns:a16="http://schemas.microsoft.com/office/drawing/2014/main" id="{F91A0E16-BD05-4E8C-9BF9-7C7F22270BB2}"/>
                </a:ext>
              </a:extLst>
            </p:cNvPr>
            <p:cNvSpPr/>
            <p:nvPr/>
          </p:nvSpPr>
          <p:spPr>
            <a:xfrm>
              <a:off x="611117" y="1918291"/>
              <a:ext cx="4187728" cy="1989775"/>
            </a:xfrm>
            <a:prstGeom prst="rect">
              <a:avLst/>
            </a:prstGeom>
          </p:spPr>
          <p:txBody>
            <a:bodyPr wrap="square">
              <a:spAutoFit/>
            </a:bodyPr>
            <a:lstStyle/>
            <a:p>
              <a:pPr lvl="0" algn="l" defTabSz="860382" rtl="0">
                <a:lnSpc>
                  <a:spcPct val="90000"/>
                </a:lnSpc>
                <a:spcBef>
                  <a:spcPct val="30000"/>
                </a:spcBef>
                <a:buClr>
                  <a:srgbClr val="860A53"/>
                </a:buClr>
                <a:defRPr/>
              </a:pPr>
              <a:r>
                <a:rPr lang="pl" sz="1400" b="0" i="0" u="none" baseline="0">
                  <a:solidFill>
                    <a:schemeClr val="bg1"/>
                  </a:solidFill>
                </a:rPr>
                <a:t>Obserwacyjne badanie cząstkowe badania Oxford Airways </a:t>
              </a:r>
              <a:endParaRPr lang="pl" sz="1400" dirty="0">
                <a:solidFill>
                  <a:schemeClr val="bg1"/>
                </a:solidFill>
              </a:endParaRPr>
            </a:p>
            <a:p>
              <a:pPr lvl="0" indent="-182880" algn="l" defTabSz="860382" rtl="0">
                <a:lnSpc>
                  <a:spcPct val="90000"/>
                </a:lnSpc>
                <a:spcBef>
                  <a:spcPts val="600"/>
                </a:spcBef>
                <a:buClr>
                  <a:schemeClr val="bg1"/>
                </a:buClr>
                <a:buFont typeface="Arial" panose="020B0604020202020204" pitchFamily="34" charset="0"/>
                <a:buChar char="•"/>
                <a:defRPr/>
              </a:pPr>
              <a:r>
                <a:rPr lang="pl" sz="1400" b="0" i="0" u="none" baseline="0">
                  <a:solidFill>
                    <a:schemeClr val="bg1"/>
                  </a:solidFill>
                </a:rPr>
                <a:t>Pacjenci z SEA: N=18</a:t>
              </a:r>
              <a:endParaRPr lang="pl" sz="1400" dirty="0">
                <a:solidFill>
                  <a:schemeClr val="bg1"/>
                </a:solidFill>
              </a:endParaRPr>
            </a:p>
            <a:p>
              <a:pPr indent="-182880" algn="l" defTabSz="860382" rtl="0">
                <a:lnSpc>
                  <a:spcPct val="90000"/>
                </a:lnSpc>
                <a:spcBef>
                  <a:spcPts val="600"/>
                </a:spcBef>
                <a:buClr>
                  <a:srgbClr val="FFFFFF"/>
                </a:buClr>
                <a:buFont typeface="Arial" panose="020B0604020202020204" pitchFamily="34" charset="0"/>
                <a:buChar char="•"/>
                <a:defRPr/>
              </a:pPr>
              <a:r>
                <a:rPr lang="pl" sz="1400" b="0" i="0" u="none" baseline="0">
                  <a:solidFill>
                    <a:schemeClr val="bg1"/>
                  </a:solidFill>
                </a:rPr>
                <a:t>bEOS, komórek/μl: &gt;300 komórek/μl</a:t>
              </a:r>
            </a:p>
            <a:p>
              <a:pPr indent="-182880" algn="l" defTabSz="860382" rtl="0">
                <a:lnSpc>
                  <a:spcPct val="90000"/>
                </a:lnSpc>
                <a:spcBef>
                  <a:spcPts val="600"/>
                </a:spcBef>
                <a:buClr>
                  <a:srgbClr val="FFFFFF"/>
                </a:buClr>
                <a:buFont typeface="Arial" panose="020B0604020202020204" pitchFamily="34" charset="0"/>
                <a:buChar char="•"/>
                <a:defRPr/>
              </a:pPr>
              <a:r>
                <a:rPr lang="pl" sz="1400" b="0" i="0" u="none" baseline="0">
                  <a:solidFill>
                    <a:schemeClr val="bg1"/>
                  </a:solidFill>
                </a:rPr>
                <a:t>Leczenie podtrzymujące za pomocą:</a:t>
              </a:r>
            </a:p>
            <a:p>
              <a:pPr marL="640080" lvl="1" indent="-285750" algn="l" defTabSz="860382" rtl="0">
                <a:lnSpc>
                  <a:spcPct val="90000"/>
                </a:lnSpc>
                <a:spcBef>
                  <a:spcPts val="300"/>
                </a:spcBef>
                <a:buClr>
                  <a:srgbClr val="FFFFFF"/>
                </a:buClr>
                <a:buFont typeface="Arial" panose="020B0604020202020204" pitchFamily="34" charset="0"/>
                <a:buChar char="̶"/>
                <a:defRPr/>
              </a:pPr>
              <a:r>
                <a:rPr lang="pl" sz="1400" b="0" i="0" u="none" baseline="0">
                  <a:solidFill>
                    <a:schemeClr val="bg1"/>
                  </a:solidFill>
                </a:rPr>
                <a:t>Prednizolonu 30 mg na dobę x 5 dni</a:t>
              </a:r>
            </a:p>
            <a:p>
              <a:pPr marL="640080" lvl="1" indent="-285750" algn="l" defTabSz="860382" rtl="0">
                <a:lnSpc>
                  <a:spcPct val="90000"/>
                </a:lnSpc>
                <a:spcBef>
                  <a:spcPts val="300"/>
                </a:spcBef>
                <a:buClr>
                  <a:srgbClr val="FFFFFF"/>
                </a:buClr>
                <a:buFont typeface="Arial" panose="020B0604020202020204" pitchFamily="34" charset="0"/>
                <a:buChar char="̶"/>
                <a:defRPr/>
              </a:pPr>
              <a:r>
                <a:rPr lang="pl" sz="1400" b="0" i="0" u="none" baseline="0">
                  <a:solidFill>
                    <a:schemeClr val="bg1"/>
                  </a:solidFill>
                </a:rPr>
                <a:t>Mepolizumabu 100 mg SC</a:t>
              </a:r>
            </a:p>
            <a:p>
              <a:pPr marL="640080" lvl="1" indent="-285750" algn="l" defTabSz="860382" rtl="0">
                <a:lnSpc>
                  <a:spcPct val="90000"/>
                </a:lnSpc>
                <a:spcBef>
                  <a:spcPts val="300"/>
                </a:spcBef>
                <a:buClr>
                  <a:srgbClr val="FFFFFF"/>
                </a:buClr>
                <a:buFont typeface="Arial" panose="020B0604020202020204" pitchFamily="34" charset="0"/>
                <a:buChar char="̶"/>
                <a:defRPr/>
              </a:pPr>
              <a:r>
                <a:rPr lang="pl" sz="1400" b="0" i="0" u="none" baseline="0">
                  <a:solidFill>
                    <a:schemeClr val="bg1"/>
                  </a:solidFill>
                </a:rPr>
                <a:t>Benralizumabu 30 mg SC</a:t>
              </a:r>
            </a:p>
          </p:txBody>
        </p:sp>
      </p:grpSp>
      <p:grpSp>
        <p:nvGrpSpPr>
          <p:cNvPr id="288" name="Group 287">
            <a:extLst>
              <a:ext uri="{FF2B5EF4-FFF2-40B4-BE49-F238E27FC236}">
                <a16:creationId xmlns:a16="http://schemas.microsoft.com/office/drawing/2014/main" id="{CE4EB6FC-B583-4530-918A-F1E7524F9910}"/>
              </a:ext>
            </a:extLst>
          </p:cNvPr>
          <p:cNvGrpSpPr/>
          <p:nvPr/>
        </p:nvGrpSpPr>
        <p:grpSpPr>
          <a:xfrm>
            <a:off x="7361167" y="2855672"/>
            <a:ext cx="81829" cy="109728"/>
            <a:chOff x="11732203" y="3650971"/>
            <a:chExt cx="81829" cy="340582"/>
          </a:xfrm>
        </p:grpSpPr>
        <p:cxnSp>
          <p:nvCxnSpPr>
            <p:cNvPr id="289" name="Straight Connector 288">
              <a:extLst>
                <a:ext uri="{FF2B5EF4-FFF2-40B4-BE49-F238E27FC236}">
                  <a16:creationId xmlns:a16="http://schemas.microsoft.com/office/drawing/2014/main" id="{0F04CEF5-D273-4F7C-8B7A-A6CC32E5F6A8}"/>
                </a:ext>
              </a:extLst>
            </p:cNvPr>
            <p:cNvCxnSpPr>
              <a:cxnSpLocks/>
            </p:cNvCxnSpPr>
            <p:nvPr/>
          </p:nvCxnSpPr>
          <p:spPr>
            <a:xfrm rot="5400000">
              <a:off x="11612436" y="3822668"/>
              <a:ext cx="3200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3C0FDA5D-2DBB-4615-9D07-F43336E9013A}"/>
                </a:ext>
              </a:extLst>
            </p:cNvPr>
            <p:cNvCxnSpPr/>
            <p:nvPr/>
          </p:nvCxnSpPr>
          <p:spPr>
            <a:xfrm>
              <a:off x="11732203" y="3991553"/>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9A8F541C-D2F4-4CE7-81A1-F3B7078B1084}"/>
                </a:ext>
              </a:extLst>
            </p:cNvPr>
            <p:cNvCxnSpPr/>
            <p:nvPr/>
          </p:nvCxnSpPr>
          <p:spPr>
            <a:xfrm>
              <a:off x="11733526" y="3650971"/>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6790A051-A81F-4994-80A2-6B6B3B9175DC}"/>
              </a:ext>
            </a:extLst>
          </p:cNvPr>
          <p:cNvGrpSpPr/>
          <p:nvPr/>
        </p:nvGrpSpPr>
        <p:grpSpPr>
          <a:xfrm>
            <a:off x="7111308" y="2797391"/>
            <a:ext cx="81829" cy="155448"/>
            <a:chOff x="11732203" y="3650971"/>
            <a:chExt cx="81829" cy="340582"/>
          </a:xfrm>
        </p:grpSpPr>
        <p:cxnSp>
          <p:nvCxnSpPr>
            <p:cNvPr id="297" name="Straight Connector 296">
              <a:extLst>
                <a:ext uri="{FF2B5EF4-FFF2-40B4-BE49-F238E27FC236}">
                  <a16:creationId xmlns:a16="http://schemas.microsoft.com/office/drawing/2014/main" id="{A9A281F9-F2DA-4584-A551-9D3030157099}"/>
                </a:ext>
              </a:extLst>
            </p:cNvPr>
            <p:cNvCxnSpPr>
              <a:cxnSpLocks/>
            </p:cNvCxnSpPr>
            <p:nvPr/>
          </p:nvCxnSpPr>
          <p:spPr>
            <a:xfrm rot="5400000">
              <a:off x="11612436" y="3822668"/>
              <a:ext cx="320040"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2517B57-82F9-463A-B537-198E6B50E41B}"/>
                </a:ext>
              </a:extLst>
            </p:cNvPr>
            <p:cNvCxnSpPr/>
            <p:nvPr/>
          </p:nvCxnSpPr>
          <p:spPr>
            <a:xfrm>
              <a:off x="11732203" y="3991553"/>
              <a:ext cx="80506"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ABE4B8BF-B609-4240-B2A9-A1483B5CA10E}"/>
                </a:ext>
              </a:extLst>
            </p:cNvPr>
            <p:cNvCxnSpPr/>
            <p:nvPr/>
          </p:nvCxnSpPr>
          <p:spPr>
            <a:xfrm>
              <a:off x="11733526" y="3650971"/>
              <a:ext cx="80506"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0571EBCF-08F0-4BD4-911B-3F46B473EC1D}"/>
              </a:ext>
            </a:extLst>
          </p:cNvPr>
          <p:cNvGrpSpPr/>
          <p:nvPr/>
        </p:nvGrpSpPr>
        <p:grpSpPr>
          <a:xfrm>
            <a:off x="7349533" y="2884399"/>
            <a:ext cx="81829" cy="219456"/>
            <a:chOff x="11732203" y="3650971"/>
            <a:chExt cx="81829" cy="340582"/>
          </a:xfrm>
        </p:grpSpPr>
        <p:cxnSp>
          <p:nvCxnSpPr>
            <p:cNvPr id="305" name="Straight Connector 304">
              <a:extLst>
                <a:ext uri="{FF2B5EF4-FFF2-40B4-BE49-F238E27FC236}">
                  <a16:creationId xmlns:a16="http://schemas.microsoft.com/office/drawing/2014/main" id="{32513C8F-2788-4186-9243-9D2F962DB210}"/>
                </a:ext>
              </a:extLst>
            </p:cNvPr>
            <p:cNvCxnSpPr>
              <a:cxnSpLocks/>
            </p:cNvCxnSpPr>
            <p:nvPr/>
          </p:nvCxnSpPr>
          <p:spPr>
            <a:xfrm rot="5400000">
              <a:off x="11612436" y="3822668"/>
              <a:ext cx="320040"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330FDEA-A56C-4A28-B7BE-7F4D4DD7B0C1}"/>
                </a:ext>
              </a:extLst>
            </p:cNvPr>
            <p:cNvCxnSpPr/>
            <p:nvPr/>
          </p:nvCxnSpPr>
          <p:spPr>
            <a:xfrm>
              <a:off x="11732203" y="3991553"/>
              <a:ext cx="80506"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0AC153D-9FE8-465B-8988-FEB488FD3C92}"/>
                </a:ext>
              </a:extLst>
            </p:cNvPr>
            <p:cNvCxnSpPr/>
            <p:nvPr/>
          </p:nvCxnSpPr>
          <p:spPr>
            <a:xfrm>
              <a:off x="11733526" y="3650971"/>
              <a:ext cx="80506"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grpSp>
      <p:sp>
        <p:nvSpPr>
          <p:cNvPr id="312" name="Rectangle 311">
            <a:extLst>
              <a:ext uri="{FF2B5EF4-FFF2-40B4-BE49-F238E27FC236}">
                <a16:creationId xmlns:a16="http://schemas.microsoft.com/office/drawing/2014/main" id="{EB874B7D-F3A8-4F38-9A35-2524ADF950F1}"/>
              </a:ext>
            </a:extLst>
          </p:cNvPr>
          <p:cNvSpPr/>
          <p:nvPr/>
        </p:nvSpPr>
        <p:spPr>
          <a:xfrm>
            <a:off x="7529627" y="3325059"/>
            <a:ext cx="1963999" cy="261610"/>
          </a:xfrm>
          <a:prstGeom prst="rect">
            <a:avLst/>
          </a:prstGeom>
        </p:spPr>
        <p:txBody>
          <a:bodyPr wrap="none">
            <a:spAutoFit/>
          </a:bodyPr>
          <a:lstStyle/>
          <a:p>
            <a:pPr algn="l" rtl="0"/>
            <a:r>
              <a:rPr lang="pl" sz="1100" b="1" i="0" u="none" baseline="0">
                <a:solidFill>
                  <a:srgbClr val="95C276"/>
                </a:solidFill>
              </a:rPr>
              <a:t>p&lt;0,05; od BL po 4 godzinach</a:t>
            </a:r>
          </a:p>
        </p:txBody>
      </p:sp>
      <p:grpSp>
        <p:nvGrpSpPr>
          <p:cNvPr id="315" name="Group 314">
            <a:extLst>
              <a:ext uri="{FF2B5EF4-FFF2-40B4-BE49-F238E27FC236}">
                <a16:creationId xmlns:a16="http://schemas.microsoft.com/office/drawing/2014/main" id="{A0C3657C-71A4-4728-9552-BBB1C38012CD}"/>
              </a:ext>
            </a:extLst>
          </p:cNvPr>
          <p:cNvGrpSpPr/>
          <p:nvPr/>
        </p:nvGrpSpPr>
        <p:grpSpPr>
          <a:xfrm>
            <a:off x="6010474" y="2539377"/>
            <a:ext cx="6546219" cy="3080414"/>
            <a:chOff x="6010474" y="2539377"/>
            <a:chExt cx="6546219" cy="3080414"/>
          </a:xfrm>
        </p:grpSpPr>
        <p:grpSp>
          <p:nvGrpSpPr>
            <p:cNvPr id="311" name="Group 310">
              <a:extLst>
                <a:ext uri="{FF2B5EF4-FFF2-40B4-BE49-F238E27FC236}">
                  <a16:creationId xmlns:a16="http://schemas.microsoft.com/office/drawing/2014/main" id="{15CBA24A-C4ED-41FE-871D-1AE33598ACE7}"/>
                </a:ext>
              </a:extLst>
            </p:cNvPr>
            <p:cNvGrpSpPr/>
            <p:nvPr/>
          </p:nvGrpSpPr>
          <p:grpSpPr>
            <a:xfrm>
              <a:off x="6010474" y="2539377"/>
              <a:ext cx="6061211" cy="3080414"/>
              <a:chOff x="6130794" y="2539377"/>
              <a:chExt cx="6061211" cy="3080414"/>
            </a:xfrm>
          </p:grpSpPr>
          <p:grpSp>
            <p:nvGrpSpPr>
              <p:cNvPr id="309" name="Group 308">
                <a:extLst>
                  <a:ext uri="{FF2B5EF4-FFF2-40B4-BE49-F238E27FC236}">
                    <a16:creationId xmlns:a16="http://schemas.microsoft.com/office/drawing/2014/main" id="{FEBCA7B5-B8CE-4007-BA61-3BBD796B8616}"/>
                  </a:ext>
                </a:extLst>
              </p:cNvPr>
              <p:cNvGrpSpPr/>
              <p:nvPr/>
            </p:nvGrpSpPr>
            <p:grpSpPr>
              <a:xfrm>
                <a:off x="6130794" y="2539377"/>
                <a:ext cx="6061211" cy="3080414"/>
                <a:chOff x="6130794" y="2539377"/>
                <a:chExt cx="6061211" cy="3080414"/>
              </a:xfrm>
            </p:grpSpPr>
            <p:grpSp>
              <p:nvGrpSpPr>
                <p:cNvPr id="272" name="Group 271">
                  <a:extLst>
                    <a:ext uri="{FF2B5EF4-FFF2-40B4-BE49-F238E27FC236}">
                      <a16:creationId xmlns:a16="http://schemas.microsoft.com/office/drawing/2014/main" id="{CF7458D1-5205-483C-AB82-C4BC8116658D}"/>
                    </a:ext>
                  </a:extLst>
                </p:cNvPr>
                <p:cNvGrpSpPr/>
                <p:nvPr/>
              </p:nvGrpSpPr>
              <p:grpSpPr>
                <a:xfrm>
                  <a:off x="10287879" y="3199839"/>
                  <a:ext cx="81829" cy="155448"/>
                  <a:chOff x="11732203" y="3650971"/>
                  <a:chExt cx="81829" cy="340582"/>
                </a:xfrm>
              </p:grpSpPr>
              <p:cxnSp>
                <p:nvCxnSpPr>
                  <p:cNvPr id="273" name="Straight Connector 272">
                    <a:extLst>
                      <a:ext uri="{FF2B5EF4-FFF2-40B4-BE49-F238E27FC236}">
                        <a16:creationId xmlns:a16="http://schemas.microsoft.com/office/drawing/2014/main" id="{04C7F14C-8546-4265-8574-2E7A432912B2}"/>
                      </a:ext>
                    </a:extLst>
                  </p:cNvPr>
                  <p:cNvCxnSpPr>
                    <a:cxnSpLocks/>
                  </p:cNvCxnSpPr>
                  <p:nvPr/>
                </p:nvCxnSpPr>
                <p:spPr>
                  <a:xfrm rot="5400000">
                    <a:off x="11612436" y="3822668"/>
                    <a:ext cx="3200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30813AC-799C-4124-925C-9F9C04547CFA}"/>
                      </a:ext>
                    </a:extLst>
                  </p:cNvPr>
                  <p:cNvCxnSpPr/>
                  <p:nvPr/>
                </p:nvCxnSpPr>
                <p:spPr>
                  <a:xfrm>
                    <a:off x="11732203" y="3991553"/>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A392F80-08BD-411F-A063-21C679035080}"/>
                      </a:ext>
                    </a:extLst>
                  </p:cNvPr>
                  <p:cNvCxnSpPr/>
                  <p:nvPr/>
                </p:nvCxnSpPr>
                <p:spPr>
                  <a:xfrm>
                    <a:off x="11733526" y="3650971"/>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6C1D039E-2A92-48C0-964A-D519B44EAA3E}"/>
                    </a:ext>
                  </a:extLst>
                </p:cNvPr>
                <p:cNvGrpSpPr/>
                <p:nvPr/>
              </p:nvGrpSpPr>
              <p:grpSpPr>
                <a:xfrm>
                  <a:off x="6130794" y="2539377"/>
                  <a:ext cx="6061211" cy="3080414"/>
                  <a:chOff x="6130794" y="2539377"/>
                  <a:chExt cx="6061211" cy="3080414"/>
                </a:xfrm>
              </p:grpSpPr>
              <p:grpSp>
                <p:nvGrpSpPr>
                  <p:cNvPr id="300" name="Group 299">
                    <a:extLst>
                      <a:ext uri="{FF2B5EF4-FFF2-40B4-BE49-F238E27FC236}">
                        <a16:creationId xmlns:a16="http://schemas.microsoft.com/office/drawing/2014/main" id="{FBD3C353-5BAA-41E9-AEB4-81079185E6F9}"/>
                      </a:ext>
                    </a:extLst>
                  </p:cNvPr>
                  <p:cNvGrpSpPr/>
                  <p:nvPr/>
                </p:nvGrpSpPr>
                <p:grpSpPr>
                  <a:xfrm>
                    <a:off x="7650925" y="3482466"/>
                    <a:ext cx="81829" cy="137160"/>
                    <a:chOff x="11732203" y="3650971"/>
                    <a:chExt cx="81829" cy="340582"/>
                  </a:xfrm>
                </p:grpSpPr>
                <p:cxnSp>
                  <p:nvCxnSpPr>
                    <p:cNvPr id="301" name="Straight Connector 300">
                      <a:extLst>
                        <a:ext uri="{FF2B5EF4-FFF2-40B4-BE49-F238E27FC236}">
                          <a16:creationId xmlns:a16="http://schemas.microsoft.com/office/drawing/2014/main" id="{FAFC9A5C-484F-45BE-A3AE-2B76417F25D3}"/>
                        </a:ext>
                      </a:extLst>
                    </p:cNvPr>
                    <p:cNvCxnSpPr>
                      <a:cxnSpLocks/>
                    </p:cNvCxnSpPr>
                    <p:nvPr/>
                  </p:nvCxnSpPr>
                  <p:spPr>
                    <a:xfrm rot="5400000">
                      <a:off x="11612436" y="3822668"/>
                      <a:ext cx="320040"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890E92E7-8E8D-4AC8-B514-3B8B4BD5EC26}"/>
                        </a:ext>
                      </a:extLst>
                    </p:cNvPr>
                    <p:cNvCxnSpPr/>
                    <p:nvPr/>
                  </p:nvCxnSpPr>
                  <p:spPr>
                    <a:xfrm>
                      <a:off x="11732203" y="3991553"/>
                      <a:ext cx="80506"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BD480E9B-E349-40BB-9793-A8280831C095}"/>
                        </a:ext>
                      </a:extLst>
                    </p:cNvPr>
                    <p:cNvCxnSpPr/>
                    <p:nvPr/>
                  </p:nvCxnSpPr>
                  <p:spPr>
                    <a:xfrm>
                      <a:off x="11733526" y="3650971"/>
                      <a:ext cx="80506"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52F0393B-D658-4CC7-A2B3-48AEB3C54807}"/>
                      </a:ext>
                    </a:extLst>
                  </p:cNvPr>
                  <p:cNvGrpSpPr/>
                  <p:nvPr/>
                </p:nvGrpSpPr>
                <p:grpSpPr>
                  <a:xfrm>
                    <a:off x="6130794" y="2539377"/>
                    <a:ext cx="6061211" cy="3080414"/>
                    <a:chOff x="6130060" y="2557863"/>
                    <a:chExt cx="5933103" cy="2311021"/>
                  </a:xfrm>
                </p:grpSpPr>
                <p:cxnSp>
                  <p:nvCxnSpPr>
                    <p:cNvPr id="231" name="Straight Connector 230">
                      <a:extLst>
                        <a:ext uri="{FF2B5EF4-FFF2-40B4-BE49-F238E27FC236}">
                          <a16:creationId xmlns:a16="http://schemas.microsoft.com/office/drawing/2014/main" id="{50DF7D48-2B39-48F1-BC7F-0EBB077E66E3}"/>
                        </a:ext>
                      </a:extLst>
                    </p:cNvPr>
                    <p:cNvCxnSpPr/>
                    <p:nvPr/>
                  </p:nvCxnSpPr>
                  <p:spPr>
                    <a:xfrm>
                      <a:off x="11621848" y="4250063"/>
                      <a:ext cx="2743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DA6F3AEA-5264-4811-BC48-23B436478E28}"/>
                        </a:ext>
                      </a:extLst>
                    </p:cNvPr>
                    <p:cNvGrpSpPr/>
                    <p:nvPr/>
                  </p:nvGrpSpPr>
                  <p:grpSpPr>
                    <a:xfrm>
                      <a:off x="6130060" y="2557863"/>
                      <a:ext cx="5933103" cy="2311021"/>
                      <a:chOff x="6130060" y="2557863"/>
                      <a:chExt cx="5933103" cy="2311021"/>
                    </a:xfrm>
                  </p:grpSpPr>
                  <p:sp>
                    <p:nvSpPr>
                      <p:cNvPr id="230" name="TextBox 229">
                        <a:extLst>
                          <a:ext uri="{FF2B5EF4-FFF2-40B4-BE49-F238E27FC236}">
                            <a16:creationId xmlns:a16="http://schemas.microsoft.com/office/drawing/2014/main" id="{420264FA-1BD3-4F5A-A8F1-91DA125F2A6B}"/>
                          </a:ext>
                        </a:extLst>
                      </p:cNvPr>
                      <p:cNvSpPr txBox="1"/>
                      <p:nvPr/>
                    </p:nvSpPr>
                    <p:spPr>
                      <a:xfrm>
                        <a:off x="7962800" y="3896960"/>
                        <a:ext cx="1235675" cy="253916"/>
                      </a:xfrm>
                      <a:prstGeom prst="rect">
                        <a:avLst/>
                      </a:prstGeom>
                      <a:noFill/>
                    </p:spPr>
                    <p:txBody>
                      <a:bodyPr wrap="square" rtlCol="0">
                        <a:spAutoFit/>
                      </a:bodyPr>
                      <a:lstStyle/>
                      <a:p>
                        <a:pPr algn="l" rtl="0"/>
                        <a:r>
                          <a:rPr lang="pl" sz="1000" b="0" i="0" u="none" baseline="0"/>
                          <a:t>Benralizumab</a:t>
                        </a:r>
                      </a:p>
                    </p:txBody>
                  </p:sp>
                  <p:grpSp>
                    <p:nvGrpSpPr>
                      <p:cNvPr id="152" name="Group 151">
                        <a:extLst>
                          <a:ext uri="{FF2B5EF4-FFF2-40B4-BE49-F238E27FC236}">
                            <a16:creationId xmlns:a16="http://schemas.microsoft.com/office/drawing/2014/main" id="{595FC6B2-C7E5-4259-B064-32118F3A5173}"/>
                          </a:ext>
                        </a:extLst>
                      </p:cNvPr>
                      <p:cNvGrpSpPr/>
                      <p:nvPr/>
                    </p:nvGrpSpPr>
                    <p:grpSpPr>
                      <a:xfrm>
                        <a:off x="6130060" y="2557863"/>
                        <a:ext cx="5933103" cy="2311021"/>
                        <a:chOff x="6130060" y="2557863"/>
                        <a:chExt cx="5933103" cy="2311021"/>
                      </a:xfrm>
                    </p:grpSpPr>
                    <p:cxnSp>
                      <p:nvCxnSpPr>
                        <p:cNvPr id="86" name="Straight Connector 85">
                          <a:extLst>
                            <a:ext uri="{FF2B5EF4-FFF2-40B4-BE49-F238E27FC236}">
                              <a16:creationId xmlns:a16="http://schemas.microsoft.com/office/drawing/2014/main" id="{0A8007CA-2633-41DB-9F32-77506729C39A}"/>
                            </a:ext>
                          </a:extLst>
                        </p:cNvPr>
                        <p:cNvCxnSpPr>
                          <a:cxnSpLocks/>
                        </p:cNvCxnSpPr>
                        <p:nvPr/>
                      </p:nvCxnSpPr>
                      <p:spPr>
                        <a:xfrm rot="5400000">
                          <a:off x="6184351" y="3436351"/>
                          <a:ext cx="1645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978A2E29-BFB2-42DC-864A-727E3D6408EB}"/>
                            </a:ext>
                          </a:extLst>
                        </p:cNvPr>
                        <p:cNvGrpSpPr/>
                        <p:nvPr/>
                      </p:nvGrpSpPr>
                      <p:grpSpPr>
                        <a:xfrm>
                          <a:off x="6130060" y="2557863"/>
                          <a:ext cx="5933103" cy="2311021"/>
                          <a:chOff x="6130060" y="2557863"/>
                          <a:chExt cx="5933103" cy="2311021"/>
                        </a:xfrm>
                      </p:grpSpPr>
                      <p:cxnSp>
                        <p:nvCxnSpPr>
                          <p:cNvPr id="74" name="Straight Connector 73">
                            <a:extLst>
                              <a:ext uri="{FF2B5EF4-FFF2-40B4-BE49-F238E27FC236}">
                                <a16:creationId xmlns:a16="http://schemas.microsoft.com/office/drawing/2014/main" id="{BEF339EC-1B34-4DAE-A7EF-B120EF179B51}"/>
                              </a:ext>
                            </a:extLst>
                          </p:cNvPr>
                          <p:cNvCxnSpPr/>
                          <p:nvPr/>
                        </p:nvCxnSpPr>
                        <p:spPr>
                          <a:xfrm>
                            <a:off x="6950021" y="4263433"/>
                            <a:ext cx="34058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2FE4F2A2-094E-4052-9F92-C30AC68E83D3}"/>
                              </a:ext>
                            </a:extLst>
                          </p:cNvPr>
                          <p:cNvGrpSpPr/>
                          <p:nvPr/>
                        </p:nvGrpSpPr>
                        <p:grpSpPr>
                          <a:xfrm>
                            <a:off x="6130060" y="2557863"/>
                            <a:ext cx="5933103" cy="2311021"/>
                            <a:chOff x="6130060" y="2557863"/>
                            <a:chExt cx="5933103" cy="2311021"/>
                          </a:xfrm>
                        </p:grpSpPr>
                        <p:cxnSp>
                          <p:nvCxnSpPr>
                            <p:cNvPr id="48" name="Straight Connector 47">
                              <a:extLst>
                                <a:ext uri="{FF2B5EF4-FFF2-40B4-BE49-F238E27FC236}">
                                  <a16:creationId xmlns:a16="http://schemas.microsoft.com/office/drawing/2014/main" id="{F97AE60C-A6C7-428C-9306-9A041BC8D5A9}"/>
                                </a:ext>
                              </a:extLst>
                            </p:cNvPr>
                            <p:cNvCxnSpPr/>
                            <p:nvPr/>
                          </p:nvCxnSpPr>
                          <p:spPr>
                            <a:xfrm>
                              <a:off x="10796843" y="4246420"/>
                              <a:ext cx="2743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505B342C-CAE2-4428-84CA-F64095E8A6BD}"/>
                                </a:ext>
                              </a:extLst>
                            </p:cNvPr>
                            <p:cNvSpPr/>
                            <p:nvPr/>
                          </p:nvSpPr>
                          <p:spPr>
                            <a:xfrm>
                              <a:off x="8138380" y="2886789"/>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36" name="Oval 235">
                              <a:extLst>
                                <a:ext uri="{FF2B5EF4-FFF2-40B4-BE49-F238E27FC236}">
                                  <a16:creationId xmlns:a16="http://schemas.microsoft.com/office/drawing/2014/main" id="{EB2C4BBC-88B5-4479-B0EC-5668EE947960}"/>
                                </a:ext>
                              </a:extLst>
                            </p:cNvPr>
                            <p:cNvSpPr/>
                            <p:nvPr/>
                          </p:nvSpPr>
                          <p:spPr>
                            <a:xfrm>
                              <a:off x="7896694" y="2886789"/>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09" name="Group 108">
                              <a:extLst>
                                <a:ext uri="{FF2B5EF4-FFF2-40B4-BE49-F238E27FC236}">
                                  <a16:creationId xmlns:a16="http://schemas.microsoft.com/office/drawing/2014/main" id="{25EDFB33-D6E3-4E18-9EEB-2062969DC6E2}"/>
                                </a:ext>
                              </a:extLst>
                            </p:cNvPr>
                            <p:cNvGrpSpPr/>
                            <p:nvPr/>
                          </p:nvGrpSpPr>
                          <p:grpSpPr>
                            <a:xfrm>
                              <a:off x="6130060" y="2557863"/>
                              <a:ext cx="5933103" cy="2311021"/>
                              <a:chOff x="6130060" y="2557863"/>
                              <a:chExt cx="5933103" cy="2311021"/>
                            </a:xfrm>
                          </p:grpSpPr>
                          <p:sp>
                            <p:nvSpPr>
                              <p:cNvPr id="237" name="Oval 236">
                                <a:extLst>
                                  <a:ext uri="{FF2B5EF4-FFF2-40B4-BE49-F238E27FC236}">
                                    <a16:creationId xmlns:a16="http://schemas.microsoft.com/office/drawing/2014/main" id="{3209DB30-7B0C-412E-97DE-70890A80BD4A}"/>
                                  </a:ext>
                                </a:extLst>
                              </p:cNvPr>
                              <p:cNvSpPr/>
                              <p:nvPr/>
                            </p:nvSpPr>
                            <p:spPr>
                              <a:xfrm>
                                <a:off x="7617102" y="2911637"/>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38" name="Oval 237">
                                <a:extLst>
                                  <a:ext uri="{FF2B5EF4-FFF2-40B4-BE49-F238E27FC236}">
                                    <a16:creationId xmlns:a16="http://schemas.microsoft.com/office/drawing/2014/main" id="{C4ADDDA7-DD26-4C4A-AE39-6E7C792C6EDB}"/>
                                  </a:ext>
                                </a:extLst>
                              </p:cNvPr>
                              <p:cNvSpPr/>
                              <p:nvPr/>
                            </p:nvSpPr>
                            <p:spPr>
                              <a:xfrm>
                                <a:off x="10987029" y="3174252"/>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39" name="Oval 238">
                                <a:extLst>
                                  <a:ext uri="{FF2B5EF4-FFF2-40B4-BE49-F238E27FC236}">
                                    <a16:creationId xmlns:a16="http://schemas.microsoft.com/office/drawing/2014/main" id="{84C4F674-7FDD-430E-B5E7-EC60F92966F7}"/>
                                  </a:ext>
                                </a:extLst>
                              </p:cNvPr>
                              <p:cNvSpPr/>
                              <p:nvPr/>
                            </p:nvSpPr>
                            <p:spPr>
                              <a:xfrm>
                                <a:off x="11767930" y="3277925"/>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0" name="Oval 239">
                                <a:extLst>
                                  <a:ext uri="{FF2B5EF4-FFF2-40B4-BE49-F238E27FC236}">
                                    <a16:creationId xmlns:a16="http://schemas.microsoft.com/office/drawing/2014/main" id="{F1ED899D-EFD8-420A-9E33-C3D5234B2A06}"/>
                                  </a:ext>
                                </a:extLst>
                              </p:cNvPr>
                              <p:cNvSpPr/>
                              <p:nvPr/>
                            </p:nvSpPr>
                            <p:spPr>
                              <a:xfrm>
                                <a:off x="7377514" y="2896234"/>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1" name="Oval 240">
                                <a:extLst>
                                  <a:ext uri="{FF2B5EF4-FFF2-40B4-BE49-F238E27FC236}">
                                    <a16:creationId xmlns:a16="http://schemas.microsoft.com/office/drawing/2014/main" id="{79DBAADA-6D78-42FA-B6B6-7A2B34B62885}"/>
                                  </a:ext>
                                </a:extLst>
                              </p:cNvPr>
                              <p:cNvSpPr/>
                              <p:nvPr/>
                            </p:nvSpPr>
                            <p:spPr>
                              <a:xfrm>
                                <a:off x="7631845" y="3470861"/>
                                <a:ext cx="47708" cy="4572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2" name="Oval 241">
                                <a:extLst>
                                  <a:ext uri="{FF2B5EF4-FFF2-40B4-BE49-F238E27FC236}">
                                    <a16:creationId xmlns:a16="http://schemas.microsoft.com/office/drawing/2014/main" id="{02176914-52C5-4301-A420-0B92974024C4}"/>
                                  </a:ext>
                                </a:extLst>
                              </p:cNvPr>
                              <p:cNvSpPr/>
                              <p:nvPr/>
                            </p:nvSpPr>
                            <p:spPr>
                              <a:xfrm>
                                <a:off x="11759008" y="3814493"/>
                                <a:ext cx="47708" cy="4572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3" name="Oval 242">
                                <a:extLst>
                                  <a:ext uri="{FF2B5EF4-FFF2-40B4-BE49-F238E27FC236}">
                                    <a16:creationId xmlns:a16="http://schemas.microsoft.com/office/drawing/2014/main" id="{4C1571C3-7869-4E5B-9536-0B0BCCDC5E5D}"/>
                                  </a:ext>
                                </a:extLst>
                              </p:cNvPr>
                              <p:cNvSpPr/>
                              <p:nvPr/>
                            </p:nvSpPr>
                            <p:spPr>
                              <a:xfrm>
                                <a:off x="7379746" y="3131331"/>
                                <a:ext cx="47708" cy="4572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4" name="Oval 243">
                                <a:extLst>
                                  <a:ext uri="{FF2B5EF4-FFF2-40B4-BE49-F238E27FC236}">
                                    <a16:creationId xmlns:a16="http://schemas.microsoft.com/office/drawing/2014/main" id="{F555316D-69C7-42BE-87ED-47827B0981C3}"/>
                                  </a:ext>
                                </a:extLst>
                              </p:cNvPr>
                              <p:cNvSpPr/>
                              <p:nvPr/>
                            </p:nvSpPr>
                            <p:spPr>
                              <a:xfrm>
                                <a:off x="7128369" y="2811098"/>
                                <a:ext cx="47708" cy="4572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5" name="Oval 244">
                                <a:extLst>
                                  <a:ext uri="{FF2B5EF4-FFF2-40B4-BE49-F238E27FC236}">
                                    <a16:creationId xmlns:a16="http://schemas.microsoft.com/office/drawing/2014/main" id="{46CFA9EA-BC49-4BC6-80A2-D569F4EA6214}"/>
                                  </a:ext>
                                </a:extLst>
                              </p:cNvPr>
                              <p:cNvSpPr/>
                              <p:nvPr/>
                            </p:nvSpPr>
                            <p:spPr>
                              <a:xfrm>
                                <a:off x="7626805" y="3322058"/>
                                <a:ext cx="47708" cy="45720"/>
                              </a:xfrm>
                              <a:prstGeom prst="ellipse">
                                <a:avLst/>
                              </a:prstGeom>
                              <a:solidFill>
                                <a:srgbClr val="95C276"/>
                              </a:solidFill>
                              <a:ln>
                                <a:solidFill>
                                  <a:srgbClr val="95C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6" name="Oval 245">
                                <a:extLst>
                                  <a:ext uri="{FF2B5EF4-FFF2-40B4-BE49-F238E27FC236}">
                                    <a16:creationId xmlns:a16="http://schemas.microsoft.com/office/drawing/2014/main" id="{8E25F664-5D17-4C39-B96B-60B406CE5BEC}"/>
                                  </a:ext>
                                </a:extLst>
                              </p:cNvPr>
                              <p:cNvSpPr/>
                              <p:nvPr/>
                            </p:nvSpPr>
                            <p:spPr>
                              <a:xfrm>
                                <a:off x="7383952" y="2972239"/>
                                <a:ext cx="47708" cy="45720"/>
                              </a:xfrm>
                              <a:prstGeom prst="ellipse">
                                <a:avLst/>
                              </a:prstGeom>
                              <a:solidFill>
                                <a:srgbClr val="95C276"/>
                              </a:solidFill>
                              <a:ln>
                                <a:solidFill>
                                  <a:srgbClr val="95C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7" name="Oval 246">
                                <a:extLst>
                                  <a:ext uri="{FF2B5EF4-FFF2-40B4-BE49-F238E27FC236}">
                                    <a16:creationId xmlns:a16="http://schemas.microsoft.com/office/drawing/2014/main" id="{3F58ED09-1A12-41D5-873E-F25122632AD6}"/>
                                  </a:ext>
                                </a:extLst>
                              </p:cNvPr>
                              <p:cNvSpPr/>
                              <p:nvPr/>
                            </p:nvSpPr>
                            <p:spPr>
                              <a:xfrm>
                                <a:off x="7118908" y="2878076"/>
                                <a:ext cx="47708" cy="45720"/>
                              </a:xfrm>
                              <a:prstGeom prst="ellipse">
                                <a:avLst/>
                              </a:prstGeom>
                              <a:solidFill>
                                <a:srgbClr val="95C276"/>
                              </a:solidFill>
                              <a:ln>
                                <a:solidFill>
                                  <a:srgbClr val="95C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48" name="Oval 247">
                                <a:extLst>
                                  <a:ext uri="{FF2B5EF4-FFF2-40B4-BE49-F238E27FC236}">
                                    <a16:creationId xmlns:a16="http://schemas.microsoft.com/office/drawing/2014/main" id="{34423429-617B-4AEA-A142-CF8707704630}"/>
                                  </a:ext>
                                </a:extLst>
                              </p:cNvPr>
                              <p:cNvSpPr/>
                              <p:nvPr/>
                            </p:nvSpPr>
                            <p:spPr>
                              <a:xfrm>
                                <a:off x="7848674" y="4104545"/>
                                <a:ext cx="47708" cy="45720"/>
                              </a:xfrm>
                              <a:prstGeom prst="ellipse">
                                <a:avLst/>
                              </a:prstGeom>
                              <a:solidFill>
                                <a:srgbClr val="95C276"/>
                              </a:solidFill>
                              <a:ln>
                                <a:solidFill>
                                  <a:srgbClr val="95C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0" name="Oval 249">
                                <a:extLst>
                                  <a:ext uri="{FF2B5EF4-FFF2-40B4-BE49-F238E27FC236}">
                                    <a16:creationId xmlns:a16="http://schemas.microsoft.com/office/drawing/2014/main" id="{4EF6C065-4BC7-4BA7-81C1-14425192A53F}"/>
                                  </a:ext>
                                </a:extLst>
                              </p:cNvPr>
                              <p:cNvSpPr/>
                              <p:nvPr/>
                            </p:nvSpPr>
                            <p:spPr>
                              <a:xfrm>
                                <a:off x="7848674" y="3834504"/>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07" name="Group 106">
                                <a:extLst>
                                  <a:ext uri="{FF2B5EF4-FFF2-40B4-BE49-F238E27FC236}">
                                    <a16:creationId xmlns:a16="http://schemas.microsoft.com/office/drawing/2014/main" id="{1D7B00C0-3136-413F-9A47-FFC2536B1C6A}"/>
                                  </a:ext>
                                </a:extLst>
                              </p:cNvPr>
                              <p:cNvGrpSpPr/>
                              <p:nvPr/>
                            </p:nvGrpSpPr>
                            <p:grpSpPr>
                              <a:xfrm>
                                <a:off x="6130060" y="2557863"/>
                                <a:ext cx="5933103" cy="2311021"/>
                                <a:chOff x="6130060" y="2557863"/>
                                <a:chExt cx="5933103" cy="2311021"/>
                              </a:xfrm>
                            </p:grpSpPr>
                            <p:grpSp>
                              <p:nvGrpSpPr>
                                <p:cNvPr id="98" name="Group 97">
                                  <a:extLst>
                                    <a:ext uri="{FF2B5EF4-FFF2-40B4-BE49-F238E27FC236}">
                                      <a16:creationId xmlns:a16="http://schemas.microsoft.com/office/drawing/2014/main" id="{B8A7CDAD-9E37-4F2E-841A-2CE8D0C1C0FA}"/>
                                    </a:ext>
                                  </a:extLst>
                                </p:cNvPr>
                                <p:cNvGrpSpPr/>
                                <p:nvPr/>
                              </p:nvGrpSpPr>
                              <p:grpSpPr>
                                <a:xfrm>
                                  <a:off x="11725575" y="3658922"/>
                                  <a:ext cx="87134" cy="332631"/>
                                  <a:chOff x="11725575" y="3658922"/>
                                  <a:chExt cx="87134" cy="332631"/>
                                </a:xfrm>
                              </p:grpSpPr>
                              <p:cxnSp>
                                <p:nvCxnSpPr>
                                  <p:cNvPr id="89" name="Straight Connector 88">
                                    <a:extLst>
                                      <a:ext uri="{FF2B5EF4-FFF2-40B4-BE49-F238E27FC236}">
                                        <a16:creationId xmlns:a16="http://schemas.microsoft.com/office/drawing/2014/main" id="{30C7737F-ED13-4242-96A6-DCF8405B69B9}"/>
                                      </a:ext>
                                    </a:extLst>
                                  </p:cNvPr>
                                  <p:cNvCxnSpPr>
                                    <a:cxnSpLocks/>
                                  </p:cNvCxnSpPr>
                                  <p:nvPr/>
                                </p:nvCxnSpPr>
                                <p:spPr>
                                  <a:xfrm rot="5400000">
                                    <a:off x="11612436" y="3822668"/>
                                    <a:ext cx="3200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5A60B49-C2B2-41D1-AEDE-CFACB1E17130}"/>
                                      </a:ext>
                                    </a:extLst>
                                  </p:cNvPr>
                                  <p:cNvCxnSpPr/>
                                  <p:nvPr/>
                                </p:nvCxnSpPr>
                                <p:spPr>
                                  <a:xfrm>
                                    <a:off x="11732203" y="3991553"/>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E71A913-3C95-4506-8C6F-3FC8E2EF2857}"/>
                                      </a:ext>
                                    </a:extLst>
                                  </p:cNvPr>
                                  <p:cNvCxnSpPr/>
                                  <p:nvPr/>
                                </p:nvCxnSpPr>
                                <p:spPr>
                                  <a:xfrm>
                                    <a:off x="11725575" y="3658922"/>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284A6AA1-D9B9-4908-8F71-4FA15DB22751}"/>
                                    </a:ext>
                                  </a:extLst>
                                </p:cNvPr>
                                <p:cNvGrpSpPr/>
                                <p:nvPr/>
                              </p:nvGrpSpPr>
                              <p:grpSpPr>
                                <a:xfrm>
                                  <a:off x="11742529" y="3189067"/>
                                  <a:ext cx="81829" cy="201168"/>
                                  <a:chOff x="11732203" y="3650971"/>
                                  <a:chExt cx="81829" cy="340582"/>
                                </a:xfrm>
                              </p:grpSpPr>
                              <p:cxnSp>
                                <p:nvCxnSpPr>
                                  <p:cNvPr id="265" name="Straight Connector 264">
                                    <a:extLst>
                                      <a:ext uri="{FF2B5EF4-FFF2-40B4-BE49-F238E27FC236}">
                                        <a16:creationId xmlns:a16="http://schemas.microsoft.com/office/drawing/2014/main" id="{0C834B41-38EE-41D5-BDF1-4C7A8A0EFF39}"/>
                                      </a:ext>
                                    </a:extLst>
                                  </p:cNvPr>
                                  <p:cNvCxnSpPr>
                                    <a:cxnSpLocks/>
                                  </p:cNvCxnSpPr>
                                  <p:nvPr/>
                                </p:nvCxnSpPr>
                                <p:spPr>
                                  <a:xfrm rot="5400000">
                                    <a:off x="11612436" y="3822668"/>
                                    <a:ext cx="3200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6E4F1015-406C-46FC-A831-3E8594736685}"/>
                                      </a:ext>
                                    </a:extLst>
                                  </p:cNvPr>
                                  <p:cNvCxnSpPr/>
                                  <p:nvPr/>
                                </p:nvCxnSpPr>
                                <p:spPr>
                                  <a:xfrm>
                                    <a:off x="11732203" y="3991553"/>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DDE8C98-2A00-4A79-A9AE-8A04D4780FA7}"/>
                                      </a:ext>
                                    </a:extLst>
                                  </p:cNvPr>
                                  <p:cNvCxnSpPr/>
                                  <p:nvPr/>
                                </p:nvCxnSpPr>
                                <p:spPr>
                                  <a:xfrm>
                                    <a:off x="11733526" y="3650971"/>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652E70BB-47B4-48CD-BBF3-43EB0762172C}"/>
                                    </a:ext>
                                  </a:extLst>
                                </p:cNvPr>
                                <p:cNvGrpSpPr/>
                                <p:nvPr/>
                              </p:nvGrpSpPr>
                              <p:grpSpPr>
                                <a:xfrm>
                                  <a:off x="10969968" y="3128532"/>
                                  <a:ext cx="81829" cy="128016"/>
                                  <a:chOff x="11732203" y="3650971"/>
                                  <a:chExt cx="81829" cy="340582"/>
                                </a:xfrm>
                              </p:grpSpPr>
                              <p:cxnSp>
                                <p:nvCxnSpPr>
                                  <p:cNvPr id="269" name="Straight Connector 268">
                                    <a:extLst>
                                      <a:ext uri="{FF2B5EF4-FFF2-40B4-BE49-F238E27FC236}">
                                        <a16:creationId xmlns:a16="http://schemas.microsoft.com/office/drawing/2014/main" id="{AB5CC673-BF7C-4ADB-91EC-AB7437129CD7}"/>
                                      </a:ext>
                                    </a:extLst>
                                  </p:cNvPr>
                                  <p:cNvCxnSpPr>
                                    <a:cxnSpLocks/>
                                  </p:cNvCxnSpPr>
                                  <p:nvPr/>
                                </p:nvCxnSpPr>
                                <p:spPr>
                                  <a:xfrm rot="5400000">
                                    <a:off x="11612436" y="3822668"/>
                                    <a:ext cx="3200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1556B04-6847-4C2C-865C-330634867273}"/>
                                      </a:ext>
                                    </a:extLst>
                                  </p:cNvPr>
                                  <p:cNvCxnSpPr/>
                                  <p:nvPr/>
                                </p:nvCxnSpPr>
                                <p:spPr>
                                  <a:xfrm>
                                    <a:off x="11732203" y="3991553"/>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7B64230-5FF9-4D67-BF7F-002B763448C4}"/>
                                      </a:ext>
                                    </a:extLst>
                                  </p:cNvPr>
                                  <p:cNvCxnSpPr/>
                                  <p:nvPr/>
                                </p:nvCxnSpPr>
                                <p:spPr>
                                  <a:xfrm>
                                    <a:off x="11733526" y="3650971"/>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E11E0C75-B356-45F5-A4B3-10CE253102E3}"/>
                                    </a:ext>
                                  </a:extLst>
                                </p:cNvPr>
                                <p:cNvGrpSpPr/>
                                <p:nvPr/>
                              </p:nvGrpSpPr>
                              <p:grpSpPr>
                                <a:xfrm>
                                  <a:off x="6130060" y="2557863"/>
                                  <a:ext cx="5933103" cy="2311021"/>
                                  <a:chOff x="6130060" y="2557863"/>
                                  <a:chExt cx="5933103" cy="2311021"/>
                                </a:xfrm>
                              </p:grpSpPr>
                              <p:sp>
                                <p:nvSpPr>
                                  <p:cNvPr id="235" name="Oval 234">
                                    <a:extLst>
                                      <a:ext uri="{FF2B5EF4-FFF2-40B4-BE49-F238E27FC236}">
                                        <a16:creationId xmlns:a16="http://schemas.microsoft.com/office/drawing/2014/main" id="{2114C122-A695-464F-959B-653543D9A449}"/>
                                      </a:ext>
                                    </a:extLst>
                                  </p:cNvPr>
                                  <p:cNvSpPr/>
                                  <p:nvPr/>
                                </p:nvSpPr>
                                <p:spPr>
                                  <a:xfrm>
                                    <a:off x="10205552" y="3096449"/>
                                    <a:ext cx="47708" cy="457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252" name="Group 251">
                                    <a:extLst>
                                      <a:ext uri="{FF2B5EF4-FFF2-40B4-BE49-F238E27FC236}">
                                        <a16:creationId xmlns:a16="http://schemas.microsoft.com/office/drawing/2014/main" id="{8DC6C7E3-9D13-4798-992C-230395EA8C68}"/>
                                      </a:ext>
                                    </a:extLst>
                                  </p:cNvPr>
                                  <p:cNvGrpSpPr/>
                                  <p:nvPr/>
                                </p:nvGrpSpPr>
                                <p:grpSpPr>
                                  <a:xfrm>
                                    <a:off x="7623340" y="3282364"/>
                                    <a:ext cx="81829" cy="457200"/>
                                    <a:chOff x="11732203" y="3656536"/>
                                    <a:chExt cx="81829" cy="335017"/>
                                  </a:xfrm>
                                </p:grpSpPr>
                                <p:cxnSp>
                                  <p:nvCxnSpPr>
                                    <p:cNvPr id="253" name="Straight Connector 252">
                                      <a:extLst>
                                        <a:ext uri="{FF2B5EF4-FFF2-40B4-BE49-F238E27FC236}">
                                          <a16:creationId xmlns:a16="http://schemas.microsoft.com/office/drawing/2014/main" id="{C0474CF3-9BA6-421D-A901-3323C421E18F}"/>
                                        </a:ext>
                                      </a:extLst>
                                    </p:cNvPr>
                                    <p:cNvCxnSpPr>
                                      <a:cxnSpLocks/>
                                    </p:cNvCxnSpPr>
                                    <p:nvPr/>
                                  </p:nvCxnSpPr>
                                  <p:spPr>
                                    <a:xfrm rot="5400000">
                                      <a:off x="11612436" y="3822668"/>
                                      <a:ext cx="3200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864C1B3-32E6-405C-8B4F-35E371AC0C0F}"/>
                                        </a:ext>
                                      </a:extLst>
                                    </p:cNvPr>
                                    <p:cNvCxnSpPr/>
                                    <p:nvPr/>
                                  </p:nvCxnSpPr>
                                  <p:spPr>
                                    <a:xfrm>
                                      <a:off x="11732203" y="3991553"/>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CA0942EA-A37C-4CD5-874E-9C519EA1CBC4}"/>
                                        </a:ext>
                                      </a:extLst>
                                    </p:cNvPr>
                                    <p:cNvCxnSpPr/>
                                    <p:nvPr/>
                                  </p:nvCxnSpPr>
                                  <p:spPr>
                                    <a:xfrm>
                                      <a:off x="11733526" y="3656536"/>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DAB30B49-DC2D-49F0-A239-A8E6CA3489F9}"/>
                                      </a:ext>
                                    </a:extLst>
                                  </p:cNvPr>
                                  <p:cNvGrpSpPr/>
                                  <p:nvPr/>
                                </p:nvGrpSpPr>
                                <p:grpSpPr>
                                  <a:xfrm>
                                    <a:off x="7365080" y="2968130"/>
                                    <a:ext cx="81829" cy="393192"/>
                                    <a:chOff x="11732203" y="3650971"/>
                                    <a:chExt cx="81829" cy="340582"/>
                                  </a:xfrm>
                                </p:grpSpPr>
                                <p:cxnSp>
                                  <p:nvCxnSpPr>
                                    <p:cNvPr id="257" name="Straight Connector 256">
                                      <a:extLst>
                                        <a:ext uri="{FF2B5EF4-FFF2-40B4-BE49-F238E27FC236}">
                                          <a16:creationId xmlns:a16="http://schemas.microsoft.com/office/drawing/2014/main" id="{141746E2-1504-4486-98B4-1B31B69955D7}"/>
                                        </a:ext>
                                      </a:extLst>
                                    </p:cNvPr>
                                    <p:cNvCxnSpPr>
                                      <a:cxnSpLocks/>
                                    </p:cNvCxnSpPr>
                                    <p:nvPr/>
                                  </p:nvCxnSpPr>
                                  <p:spPr>
                                    <a:xfrm rot="5400000">
                                      <a:off x="11612436" y="3822668"/>
                                      <a:ext cx="3200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A6FAF81E-0EAB-4AC6-92B6-15E07E7A9372}"/>
                                        </a:ext>
                                      </a:extLst>
                                    </p:cNvPr>
                                    <p:cNvCxnSpPr/>
                                    <p:nvPr/>
                                  </p:nvCxnSpPr>
                                  <p:spPr>
                                    <a:xfrm>
                                      <a:off x="11732203" y="3991553"/>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3E165AE-3D11-4D0A-83A7-85EE0F613DD9}"/>
                                        </a:ext>
                                      </a:extLst>
                                    </p:cNvPr>
                                    <p:cNvCxnSpPr/>
                                    <p:nvPr/>
                                  </p:nvCxnSpPr>
                                  <p:spPr>
                                    <a:xfrm>
                                      <a:off x="11733526" y="3650971"/>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0E24B53C-F546-4C42-B355-64C2E1BF12A4}"/>
                                      </a:ext>
                                    </a:extLst>
                                  </p:cNvPr>
                                  <p:cNvGrpSpPr/>
                                  <p:nvPr/>
                                </p:nvGrpSpPr>
                                <p:grpSpPr>
                                  <a:xfrm>
                                    <a:off x="7113791" y="2769149"/>
                                    <a:ext cx="81829" cy="155448"/>
                                    <a:chOff x="11732203" y="3650971"/>
                                    <a:chExt cx="81829" cy="340582"/>
                                  </a:xfrm>
                                </p:grpSpPr>
                                <p:cxnSp>
                                  <p:nvCxnSpPr>
                                    <p:cNvPr id="261" name="Straight Connector 260">
                                      <a:extLst>
                                        <a:ext uri="{FF2B5EF4-FFF2-40B4-BE49-F238E27FC236}">
                                          <a16:creationId xmlns:a16="http://schemas.microsoft.com/office/drawing/2014/main" id="{2FE31B0C-8ACE-4CD4-B6B4-89743A740522}"/>
                                        </a:ext>
                                      </a:extLst>
                                    </p:cNvPr>
                                    <p:cNvCxnSpPr>
                                      <a:cxnSpLocks/>
                                    </p:cNvCxnSpPr>
                                    <p:nvPr/>
                                  </p:nvCxnSpPr>
                                  <p:spPr>
                                    <a:xfrm rot="5400000">
                                      <a:off x="11612436" y="3822668"/>
                                      <a:ext cx="3200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A99DD41-0F30-4BF4-A9A5-0FB2C87CD7B5}"/>
                                        </a:ext>
                                      </a:extLst>
                                    </p:cNvPr>
                                    <p:cNvCxnSpPr/>
                                    <p:nvPr/>
                                  </p:nvCxnSpPr>
                                  <p:spPr>
                                    <a:xfrm>
                                      <a:off x="11732203" y="3991553"/>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FCE0E20-768C-493D-8365-5CF03AA63780}"/>
                                        </a:ext>
                                      </a:extLst>
                                    </p:cNvPr>
                                    <p:cNvCxnSpPr/>
                                    <p:nvPr/>
                                  </p:nvCxnSpPr>
                                  <p:spPr>
                                    <a:xfrm>
                                      <a:off x="11733526" y="3650971"/>
                                      <a:ext cx="805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8176FDD0-104C-4507-BF76-CF0861703A82}"/>
                                      </a:ext>
                                    </a:extLst>
                                  </p:cNvPr>
                                  <p:cNvGrpSpPr/>
                                  <p:nvPr/>
                                </p:nvGrpSpPr>
                                <p:grpSpPr>
                                  <a:xfrm>
                                    <a:off x="8121137" y="2851886"/>
                                    <a:ext cx="81829" cy="137160"/>
                                    <a:chOff x="11732203" y="3650971"/>
                                    <a:chExt cx="81829" cy="340582"/>
                                  </a:xfrm>
                                </p:grpSpPr>
                                <p:cxnSp>
                                  <p:nvCxnSpPr>
                                    <p:cNvPr id="277" name="Straight Connector 276">
                                      <a:extLst>
                                        <a:ext uri="{FF2B5EF4-FFF2-40B4-BE49-F238E27FC236}">
                                          <a16:creationId xmlns:a16="http://schemas.microsoft.com/office/drawing/2014/main" id="{B7D786D2-F5E8-4711-B66E-19A7E76D3F28}"/>
                                        </a:ext>
                                      </a:extLst>
                                    </p:cNvPr>
                                    <p:cNvCxnSpPr>
                                      <a:cxnSpLocks/>
                                    </p:cNvCxnSpPr>
                                    <p:nvPr/>
                                  </p:nvCxnSpPr>
                                  <p:spPr>
                                    <a:xfrm rot="5400000">
                                      <a:off x="11612436" y="3822668"/>
                                      <a:ext cx="3200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6841EF6-FBFF-4111-8DD4-A3E1365F742F}"/>
                                        </a:ext>
                                      </a:extLst>
                                    </p:cNvPr>
                                    <p:cNvCxnSpPr/>
                                    <p:nvPr/>
                                  </p:nvCxnSpPr>
                                  <p:spPr>
                                    <a:xfrm>
                                      <a:off x="11732203" y="3991553"/>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A197358A-3497-4EBC-A1CB-4BA9F629541B}"/>
                                        </a:ext>
                                      </a:extLst>
                                    </p:cNvPr>
                                    <p:cNvCxnSpPr/>
                                    <p:nvPr/>
                                  </p:nvCxnSpPr>
                                  <p:spPr>
                                    <a:xfrm>
                                      <a:off x="11733526" y="3650971"/>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id="{8344EDB8-B703-4805-AA90-0742D8A9CFDD}"/>
                                      </a:ext>
                                    </a:extLst>
                                  </p:cNvPr>
                                  <p:cNvGrpSpPr/>
                                  <p:nvPr/>
                                </p:nvGrpSpPr>
                                <p:grpSpPr>
                                  <a:xfrm>
                                    <a:off x="7885050" y="2856338"/>
                                    <a:ext cx="81829" cy="128016"/>
                                    <a:chOff x="11732203" y="3650971"/>
                                    <a:chExt cx="81829" cy="340582"/>
                                  </a:xfrm>
                                </p:grpSpPr>
                                <p:cxnSp>
                                  <p:nvCxnSpPr>
                                    <p:cNvPr id="281" name="Straight Connector 280">
                                      <a:extLst>
                                        <a:ext uri="{FF2B5EF4-FFF2-40B4-BE49-F238E27FC236}">
                                          <a16:creationId xmlns:a16="http://schemas.microsoft.com/office/drawing/2014/main" id="{C0432390-CA3A-455F-AF89-13FA90463006}"/>
                                        </a:ext>
                                      </a:extLst>
                                    </p:cNvPr>
                                    <p:cNvCxnSpPr>
                                      <a:cxnSpLocks/>
                                    </p:cNvCxnSpPr>
                                    <p:nvPr/>
                                  </p:nvCxnSpPr>
                                  <p:spPr>
                                    <a:xfrm rot="5400000">
                                      <a:off x="11612436" y="3822668"/>
                                      <a:ext cx="3200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11C117F-E701-406B-B55E-9C76659E9693}"/>
                                        </a:ext>
                                      </a:extLst>
                                    </p:cNvPr>
                                    <p:cNvCxnSpPr/>
                                    <p:nvPr/>
                                  </p:nvCxnSpPr>
                                  <p:spPr>
                                    <a:xfrm>
                                      <a:off x="11732203" y="3991553"/>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DCDE2C6-CC1B-41B5-A54D-9174B49E40BD}"/>
                                        </a:ext>
                                      </a:extLst>
                                    </p:cNvPr>
                                    <p:cNvCxnSpPr/>
                                    <p:nvPr/>
                                  </p:nvCxnSpPr>
                                  <p:spPr>
                                    <a:xfrm>
                                      <a:off x="11733526" y="3650971"/>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5CB7090-0AEA-4E74-9C8D-E1A4A67E233E}"/>
                                      </a:ext>
                                    </a:extLst>
                                  </p:cNvPr>
                                  <p:cNvGrpSpPr/>
                                  <p:nvPr/>
                                </p:nvGrpSpPr>
                                <p:grpSpPr>
                                  <a:xfrm>
                                    <a:off x="7598254" y="2865806"/>
                                    <a:ext cx="81829" cy="118872"/>
                                    <a:chOff x="11732203" y="3650971"/>
                                    <a:chExt cx="81829" cy="340582"/>
                                  </a:xfrm>
                                </p:grpSpPr>
                                <p:cxnSp>
                                  <p:nvCxnSpPr>
                                    <p:cNvPr id="285" name="Straight Connector 284">
                                      <a:extLst>
                                        <a:ext uri="{FF2B5EF4-FFF2-40B4-BE49-F238E27FC236}">
                                          <a16:creationId xmlns:a16="http://schemas.microsoft.com/office/drawing/2014/main" id="{33FD03F2-43D9-4FB4-936D-8F9FB6C4ED89}"/>
                                        </a:ext>
                                      </a:extLst>
                                    </p:cNvPr>
                                    <p:cNvCxnSpPr>
                                      <a:cxnSpLocks/>
                                    </p:cNvCxnSpPr>
                                    <p:nvPr/>
                                  </p:nvCxnSpPr>
                                  <p:spPr>
                                    <a:xfrm rot="5400000">
                                      <a:off x="11612436" y="3822668"/>
                                      <a:ext cx="3200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302BFE3-2991-478F-B9F4-22D54976E7EB}"/>
                                        </a:ext>
                                      </a:extLst>
                                    </p:cNvPr>
                                    <p:cNvCxnSpPr/>
                                    <p:nvPr/>
                                  </p:nvCxnSpPr>
                                  <p:spPr>
                                    <a:xfrm>
                                      <a:off x="11732203" y="3991553"/>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9D62FDA-9C7A-4138-84AB-BA2214421848}"/>
                                        </a:ext>
                                      </a:extLst>
                                    </p:cNvPr>
                                    <p:cNvCxnSpPr/>
                                    <p:nvPr/>
                                  </p:nvCxnSpPr>
                                  <p:spPr>
                                    <a:xfrm>
                                      <a:off x="11733526" y="3650971"/>
                                      <a:ext cx="8050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F539DAA8-E36F-4994-A489-45344583148C}"/>
                                      </a:ext>
                                    </a:extLst>
                                  </p:cNvPr>
                                  <p:cNvGrpSpPr/>
                                  <p:nvPr/>
                                </p:nvGrpSpPr>
                                <p:grpSpPr>
                                  <a:xfrm>
                                    <a:off x="6130060" y="2557863"/>
                                    <a:ext cx="5933103" cy="2311021"/>
                                    <a:chOff x="6130060" y="2557863"/>
                                    <a:chExt cx="5933103" cy="2311021"/>
                                  </a:xfrm>
                                </p:grpSpPr>
                                <p:sp>
                                  <p:nvSpPr>
                                    <p:cNvPr id="229" name="TextBox 228">
                                      <a:extLst>
                                        <a:ext uri="{FF2B5EF4-FFF2-40B4-BE49-F238E27FC236}">
                                          <a16:creationId xmlns:a16="http://schemas.microsoft.com/office/drawing/2014/main" id="{4B5ED612-0BD1-4EFA-B407-0A566A7F0865}"/>
                                        </a:ext>
                                      </a:extLst>
                                    </p:cNvPr>
                                    <p:cNvSpPr txBox="1"/>
                                    <p:nvPr/>
                                  </p:nvSpPr>
                                  <p:spPr>
                                    <a:xfrm>
                                      <a:off x="7962800" y="4033705"/>
                                      <a:ext cx="1235675" cy="253916"/>
                                    </a:xfrm>
                                    <a:prstGeom prst="rect">
                                      <a:avLst/>
                                    </a:prstGeom>
                                    <a:noFill/>
                                  </p:spPr>
                                  <p:txBody>
                                    <a:bodyPr wrap="square" rtlCol="0">
                                      <a:spAutoFit/>
                                    </a:bodyPr>
                                    <a:lstStyle/>
                                    <a:p>
                                      <a:pPr algn="l" rtl="0"/>
                                      <a:r>
                                        <a:rPr lang="pl" sz="1000" b="0" i="0" u="none" baseline="0"/>
                                        <a:t>Prednizolon</a:t>
                                      </a:r>
                                    </a:p>
                                  </p:txBody>
                                </p:sp>
                                <p:sp>
                                  <p:nvSpPr>
                                    <p:cNvPr id="49" name="Freeform: Shape 48">
                                      <a:extLst>
                                        <a:ext uri="{FF2B5EF4-FFF2-40B4-BE49-F238E27FC236}">
                                          <a16:creationId xmlns:a16="http://schemas.microsoft.com/office/drawing/2014/main" id="{88076F9D-0965-44C1-A679-2899210593AE}"/>
                                        </a:ext>
                                      </a:extLst>
                                    </p:cNvPr>
                                    <p:cNvSpPr/>
                                    <p:nvPr/>
                                  </p:nvSpPr>
                                  <p:spPr>
                                    <a:xfrm>
                                      <a:off x="7116417" y="2878372"/>
                                      <a:ext cx="4667416" cy="421419"/>
                                    </a:xfrm>
                                    <a:custGeom>
                                      <a:avLst/>
                                      <a:gdLst>
                                        <a:gd name="connsiteX0" fmla="*/ 0 w 4667416"/>
                                        <a:gd name="connsiteY0" fmla="*/ 0 h 421419"/>
                                        <a:gd name="connsiteX1" fmla="*/ 294199 w 4667416"/>
                                        <a:gd name="connsiteY1" fmla="*/ 31805 h 421419"/>
                                        <a:gd name="connsiteX2" fmla="*/ 524786 w 4667416"/>
                                        <a:gd name="connsiteY2" fmla="*/ 39757 h 421419"/>
                                        <a:gd name="connsiteX3" fmla="*/ 795131 w 4667416"/>
                                        <a:gd name="connsiteY3" fmla="*/ 39757 h 421419"/>
                                        <a:gd name="connsiteX4" fmla="*/ 1057524 w 4667416"/>
                                        <a:gd name="connsiteY4" fmla="*/ 31805 h 421419"/>
                                        <a:gd name="connsiteX5" fmla="*/ 3116912 w 4667416"/>
                                        <a:gd name="connsiteY5" fmla="*/ 214685 h 421419"/>
                                        <a:gd name="connsiteX6" fmla="*/ 3904091 w 4667416"/>
                                        <a:gd name="connsiteY6" fmla="*/ 302150 h 421419"/>
                                        <a:gd name="connsiteX7" fmla="*/ 4667416 w 4667416"/>
                                        <a:gd name="connsiteY7" fmla="*/ 421419 h 42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7416" h="421419">
                                          <a:moveTo>
                                            <a:pt x="0" y="0"/>
                                          </a:moveTo>
                                          <a:lnTo>
                                            <a:pt x="294199" y="31805"/>
                                          </a:lnTo>
                                          <a:lnTo>
                                            <a:pt x="524786" y="39757"/>
                                          </a:lnTo>
                                          <a:lnTo>
                                            <a:pt x="795131" y="39757"/>
                                          </a:lnTo>
                                          <a:lnTo>
                                            <a:pt x="1057524" y="31805"/>
                                          </a:lnTo>
                                          <a:lnTo>
                                            <a:pt x="3116912" y="214685"/>
                                          </a:lnTo>
                                          <a:lnTo>
                                            <a:pt x="3904091" y="302150"/>
                                          </a:lnTo>
                                          <a:lnTo>
                                            <a:pt x="4667416" y="421419"/>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0" name="Freeform: Shape 49">
                                      <a:extLst>
                                        <a:ext uri="{FF2B5EF4-FFF2-40B4-BE49-F238E27FC236}">
                                          <a16:creationId xmlns:a16="http://schemas.microsoft.com/office/drawing/2014/main" id="{15141764-E46F-4219-8793-4D619E62C3FF}"/>
                                        </a:ext>
                                      </a:extLst>
                                    </p:cNvPr>
                                    <p:cNvSpPr/>
                                    <p:nvPr/>
                                  </p:nvSpPr>
                                  <p:spPr>
                                    <a:xfrm>
                                      <a:off x="7148223" y="2806810"/>
                                      <a:ext cx="4643561" cy="1033670"/>
                                    </a:xfrm>
                                    <a:custGeom>
                                      <a:avLst/>
                                      <a:gdLst>
                                        <a:gd name="connsiteX0" fmla="*/ 0 w 4643561"/>
                                        <a:gd name="connsiteY0" fmla="*/ 0 h 1033670"/>
                                        <a:gd name="connsiteX1" fmla="*/ 246490 w 4643561"/>
                                        <a:gd name="connsiteY1" fmla="*/ 365760 h 1033670"/>
                                        <a:gd name="connsiteX2" fmla="*/ 532737 w 4643561"/>
                                        <a:gd name="connsiteY2" fmla="*/ 707667 h 1033670"/>
                                        <a:gd name="connsiteX3" fmla="*/ 4643561 w 4643561"/>
                                        <a:gd name="connsiteY3" fmla="*/ 1033670 h 1033670"/>
                                      </a:gdLst>
                                      <a:ahLst/>
                                      <a:cxnLst>
                                        <a:cxn ang="0">
                                          <a:pos x="connsiteX0" y="connsiteY0"/>
                                        </a:cxn>
                                        <a:cxn ang="0">
                                          <a:pos x="connsiteX1" y="connsiteY1"/>
                                        </a:cxn>
                                        <a:cxn ang="0">
                                          <a:pos x="connsiteX2" y="connsiteY2"/>
                                        </a:cxn>
                                        <a:cxn ang="0">
                                          <a:pos x="connsiteX3" y="connsiteY3"/>
                                        </a:cxn>
                                      </a:cxnLst>
                                      <a:rect l="l" t="t" r="r" b="b"/>
                                      <a:pathLst>
                                        <a:path w="4643561" h="1033670">
                                          <a:moveTo>
                                            <a:pt x="0" y="0"/>
                                          </a:moveTo>
                                          <a:lnTo>
                                            <a:pt x="246490" y="365760"/>
                                          </a:lnTo>
                                          <a:lnTo>
                                            <a:pt x="532737" y="707667"/>
                                          </a:lnTo>
                                          <a:lnTo>
                                            <a:pt x="4643561" y="103367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1" name="Freeform: Shape 50">
                                      <a:extLst>
                                        <a:ext uri="{FF2B5EF4-FFF2-40B4-BE49-F238E27FC236}">
                                          <a16:creationId xmlns:a16="http://schemas.microsoft.com/office/drawing/2014/main" id="{6494F200-D5D9-4EAE-9FB4-C79C61C61FF9}"/>
                                        </a:ext>
                                      </a:extLst>
                                    </p:cNvPr>
                                    <p:cNvSpPr/>
                                    <p:nvPr/>
                                  </p:nvSpPr>
                                  <p:spPr>
                                    <a:xfrm>
                                      <a:off x="7116417" y="2862470"/>
                                      <a:ext cx="540689" cy="492980"/>
                                    </a:xfrm>
                                    <a:custGeom>
                                      <a:avLst/>
                                      <a:gdLst>
                                        <a:gd name="connsiteX0" fmla="*/ 0 w 540689"/>
                                        <a:gd name="connsiteY0" fmla="*/ 0 h 492980"/>
                                        <a:gd name="connsiteX1" fmla="*/ 302150 w 540689"/>
                                        <a:gd name="connsiteY1" fmla="*/ 127220 h 492980"/>
                                        <a:gd name="connsiteX2" fmla="*/ 540689 w 540689"/>
                                        <a:gd name="connsiteY2" fmla="*/ 492980 h 492980"/>
                                        <a:gd name="connsiteX3" fmla="*/ 532738 w 540689"/>
                                        <a:gd name="connsiteY3" fmla="*/ 492980 h 492980"/>
                                      </a:gdLst>
                                      <a:ahLst/>
                                      <a:cxnLst>
                                        <a:cxn ang="0">
                                          <a:pos x="connsiteX0" y="connsiteY0"/>
                                        </a:cxn>
                                        <a:cxn ang="0">
                                          <a:pos x="connsiteX1" y="connsiteY1"/>
                                        </a:cxn>
                                        <a:cxn ang="0">
                                          <a:pos x="connsiteX2" y="connsiteY2"/>
                                        </a:cxn>
                                        <a:cxn ang="0">
                                          <a:pos x="connsiteX3" y="connsiteY3"/>
                                        </a:cxn>
                                      </a:cxnLst>
                                      <a:rect l="l" t="t" r="r" b="b"/>
                                      <a:pathLst>
                                        <a:path w="540689" h="492980">
                                          <a:moveTo>
                                            <a:pt x="0" y="0"/>
                                          </a:moveTo>
                                          <a:lnTo>
                                            <a:pt x="302150" y="127220"/>
                                          </a:lnTo>
                                          <a:lnTo>
                                            <a:pt x="540689" y="492980"/>
                                          </a:lnTo>
                                          <a:lnTo>
                                            <a:pt x="532738" y="492980"/>
                                          </a:lnTo>
                                        </a:path>
                                      </a:pathLst>
                                    </a:custGeom>
                                    <a:noFill/>
                                    <a:ln>
                                      <a:solidFill>
                                        <a:srgbClr val="95C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04" name="Group 103">
                                      <a:extLst>
                                        <a:ext uri="{FF2B5EF4-FFF2-40B4-BE49-F238E27FC236}">
                                          <a16:creationId xmlns:a16="http://schemas.microsoft.com/office/drawing/2014/main" id="{08869EC2-1A67-43D5-82C7-9C0994827FEB}"/>
                                        </a:ext>
                                      </a:extLst>
                                    </p:cNvPr>
                                    <p:cNvGrpSpPr/>
                                    <p:nvPr/>
                                  </p:nvGrpSpPr>
                                  <p:grpSpPr>
                                    <a:xfrm>
                                      <a:off x="6130060" y="2557863"/>
                                      <a:ext cx="5933103" cy="2311021"/>
                                      <a:chOff x="6130060" y="2557863"/>
                                      <a:chExt cx="5933103" cy="2311021"/>
                                    </a:xfrm>
                                  </p:grpSpPr>
                                  <p:cxnSp>
                                    <p:nvCxnSpPr>
                                      <p:cNvPr id="234" name="Straight Connector 233">
                                        <a:extLst>
                                          <a:ext uri="{FF2B5EF4-FFF2-40B4-BE49-F238E27FC236}">
                                            <a16:creationId xmlns:a16="http://schemas.microsoft.com/office/drawing/2014/main" id="{78A5B112-7514-4598-94DF-6FD3CFCE08BF}"/>
                                          </a:ext>
                                        </a:extLst>
                                      </p:cNvPr>
                                      <p:cNvCxnSpPr/>
                                      <p:nvPr/>
                                    </p:nvCxnSpPr>
                                    <p:spPr>
                                      <a:xfrm>
                                        <a:off x="7735368" y="3858169"/>
                                        <a:ext cx="27432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9C70612-597B-4EFF-BF3D-00C9DACDF45B}"/>
                                          </a:ext>
                                        </a:extLst>
                                      </p:cNvPr>
                                      <p:cNvCxnSpPr/>
                                      <p:nvPr/>
                                    </p:nvCxnSpPr>
                                    <p:spPr>
                                      <a:xfrm>
                                        <a:off x="7735368" y="3994531"/>
                                        <a:ext cx="2743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F4AC4A65-B04E-498F-A039-8BB6B10701D8}"/>
                                          </a:ext>
                                        </a:extLst>
                                      </p:cNvPr>
                                      <p:cNvGrpSpPr/>
                                      <p:nvPr/>
                                    </p:nvGrpSpPr>
                                    <p:grpSpPr>
                                      <a:xfrm>
                                        <a:off x="6130060" y="2557863"/>
                                        <a:ext cx="5933103" cy="2311021"/>
                                        <a:chOff x="6127810" y="2557909"/>
                                        <a:chExt cx="5933103" cy="2311021"/>
                                      </a:xfrm>
                                    </p:grpSpPr>
                                    <p:grpSp>
                                      <p:nvGrpSpPr>
                                        <p:cNvPr id="102" name="Group 101">
                                          <a:extLst>
                                            <a:ext uri="{FF2B5EF4-FFF2-40B4-BE49-F238E27FC236}">
                                              <a16:creationId xmlns:a16="http://schemas.microsoft.com/office/drawing/2014/main" id="{F2948F2E-D2D8-4DD1-A958-079B2EC77807}"/>
                                            </a:ext>
                                          </a:extLst>
                                        </p:cNvPr>
                                        <p:cNvGrpSpPr/>
                                        <p:nvPr/>
                                      </p:nvGrpSpPr>
                                      <p:grpSpPr>
                                        <a:xfrm>
                                          <a:off x="6127810" y="2557909"/>
                                          <a:ext cx="5933103" cy="2311021"/>
                                          <a:chOff x="6127810" y="2557909"/>
                                          <a:chExt cx="5933103" cy="2311021"/>
                                        </a:xfrm>
                                      </p:grpSpPr>
                                      <p:sp>
                                        <p:nvSpPr>
                                          <p:cNvPr id="232" name="TextBox 231">
                                            <a:extLst>
                                              <a:ext uri="{FF2B5EF4-FFF2-40B4-BE49-F238E27FC236}">
                                                <a16:creationId xmlns:a16="http://schemas.microsoft.com/office/drawing/2014/main" id="{65042DF7-3795-4D48-B227-81834E7631E6}"/>
                                              </a:ext>
                                            </a:extLst>
                                          </p:cNvPr>
                                          <p:cNvSpPr txBox="1"/>
                                          <p:nvPr/>
                                        </p:nvSpPr>
                                        <p:spPr>
                                          <a:xfrm>
                                            <a:off x="7026287" y="4253250"/>
                                            <a:ext cx="318852" cy="276999"/>
                                          </a:xfrm>
                                          <a:prstGeom prst="rect">
                                            <a:avLst/>
                                          </a:prstGeom>
                                          <a:noFill/>
                                        </p:spPr>
                                        <p:txBody>
                                          <a:bodyPr wrap="square" rtlCol="0">
                                            <a:spAutoFit/>
                                          </a:bodyPr>
                                          <a:lstStyle/>
                                          <a:p>
                                            <a:pPr algn="l" rtl="0"/>
                                            <a:r>
                                              <a:rPr lang="pl" sz="1200" b="0" i="0" u="none" baseline="0"/>
                                              <a:t>0</a:t>
                                            </a:r>
                                          </a:p>
                                        </p:txBody>
                                      </p:sp>
                                      <p:grpSp>
                                        <p:nvGrpSpPr>
                                          <p:cNvPr id="101" name="Group 100">
                                            <a:extLst>
                                              <a:ext uri="{FF2B5EF4-FFF2-40B4-BE49-F238E27FC236}">
                                                <a16:creationId xmlns:a16="http://schemas.microsoft.com/office/drawing/2014/main" id="{2D64CA31-C004-4D93-8CB5-7ED8EFFF5584}"/>
                                              </a:ext>
                                            </a:extLst>
                                          </p:cNvPr>
                                          <p:cNvGrpSpPr/>
                                          <p:nvPr/>
                                        </p:nvGrpSpPr>
                                        <p:grpSpPr>
                                          <a:xfrm>
                                            <a:off x="6127810" y="2557909"/>
                                            <a:ext cx="5933103" cy="2311021"/>
                                            <a:chOff x="6127810" y="2557909"/>
                                            <a:chExt cx="5933103" cy="2311021"/>
                                          </a:xfrm>
                                        </p:grpSpPr>
                                        <p:grpSp>
                                          <p:nvGrpSpPr>
                                            <p:cNvPr id="100" name="Group 99">
                                              <a:extLst>
                                                <a:ext uri="{FF2B5EF4-FFF2-40B4-BE49-F238E27FC236}">
                                                  <a16:creationId xmlns:a16="http://schemas.microsoft.com/office/drawing/2014/main" id="{CC4C2D08-E267-4CBF-B756-8DFE7D41953A}"/>
                                                </a:ext>
                                              </a:extLst>
                                            </p:cNvPr>
                                            <p:cNvGrpSpPr/>
                                            <p:nvPr/>
                                          </p:nvGrpSpPr>
                                          <p:grpSpPr>
                                            <a:xfrm>
                                              <a:off x="6127810" y="2557909"/>
                                              <a:ext cx="5933103" cy="2311021"/>
                                              <a:chOff x="6127810" y="2557909"/>
                                              <a:chExt cx="5933103" cy="2311021"/>
                                            </a:xfrm>
                                          </p:grpSpPr>
                                          <p:grpSp>
                                            <p:nvGrpSpPr>
                                              <p:cNvPr id="46" name="Group 45">
                                                <a:extLst>
                                                  <a:ext uri="{FF2B5EF4-FFF2-40B4-BE49-F238E27FC236}">
                                                    <a16:creationId xmlns:a16="http://schemas.microsoft.com/office/drawing/2014/main" id="{203008F3-D81C-497F-A7A6-A58A0727C2AF}"/>
                                                  </a:ext>
                                                </a:extLst>
                                              </p:cNvPr>
                                              <p:cNvGrpSpPr/>
                                              <p:nvPr/>
                                            </p:nvGrpSpPr>
                                            <p:grpSpPr>
                                              <a:xfrm>
                                                <a:off x="6127810" y="2557909"/>
                                                <a:ext cx="5933103" cy="2311021"/>
                                                <a:chOff x="6076792" y="1753969"/>
                                                <a:chExt cx="5933103" cy="2513095"/>
                                              </a:xfrm>
                                            </p:grpSpPr>
                                            <p:sp>
                                              <p:nvSpPr>
                                                <p:cNvPr id="151" name="TextBox 150">
                                                  <a:extLst>
                                                    <a:ext uri="{FF2B5EF4-FFF2-40B4-BE49-F238E27FC236}">
                                                      <a16:creationId xmlns:a16="http://schemas.microsoft.com/office/drawing/2014/main" id="{3476FFBE-6CE9-4FBB-AE90-6A67927EFB83}"/>
                                                    </a:ext>
                                                  </a:extLst>
                                                </p:cNvPr>
                                                <p:cNvSpPr txBox="1"/>
                                                <p:nvPr/>
                                              </p:nvSpPr>
                                              <p:spPr>
                                                <a:xfrm>
                                                  <a:off x="7981525" y="3840205"/>
                                                  <a:ext cx="1551792" cy="301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dirty="0">
                                                      <a:solidFill>
                                                        <a:prstClr val="black"/>
                                                      </a:solidFill>
                                                    </a:rPr>
                                                    <a:t>Liczba godzin po podaniu leku</a:t>
                                                  </a:r>
                                                  <a:endParaRPr kumimoji="0" lang="pl" sz="1200" b="1" i="0" u="none" strike="noStrike" kern="1200" cap="none" spc="0" normalizeH="0" baseline="0" noProof="0" dirty="0">
                                                    <a:ln>
                                                      <a:noFill/>
                                                    </a:ln>
                                                    <a:solidFill>
                                                      <a:prstClr val="black"/>
                                                    </a:solidFill>
                                                    <a:effectLst/>
                                                    <a:uLnTx/>
                                                    <a:uFillTx/>
                                                    <a:ea typeface="+mn-ea"/>
                                                    <a:cs typeface="+mn-cs"/>
                                                  </a:endParaRPr>
                                                </a:p>
                                              </p:txBody>
                                            </p:sp>
                                            <p:grpSp>
                                              <p:nvGrpSpPr>
                                                <p:cNvPr id="45" name="Group 44">
                                                  <a:extLst>
                                                    <a:ext uri="{FF2B5EF4-FFF2-40B4-BE49-F238E27FC236}">
                                                      <a16:creationId xmlns:a16="http://schemas.microsoft.com/office/drawing/2014/main" id="{BB6B46A1-9832-4318-A24A-6EDECE1C7316}"/>
                                                    </a:ext>
                                                  </a:extLst>
                                                </p:cNvPr>
                                                <p:cNvGrpSpPr/>
                                                <p:nvPr/>
                                              </p:nvGrpSpPr>
                                              <p:grpSpPr>
                                                <a:xfrm>
                                                  <a:off x="6076792" y="1753969"/>
                                                  <a:ext cx="5933103" cy="2513095"/>
                                                  <a:chOff x="6076792" y="1753969"/>
                                                  <a:chExt cx="5933103" cy="2513095"/>
                                                </a:xfrm>
                                              </p:grpSpPr>
                                              <p:grpSp>
                                                <p:nvGrpSpPr>
                                                  <p:cNvPr id="178" name="Group 177">
                                                    <a:extLst>
                                                      <a:ext uri="{FF2B5EF4-FFF2-40B4-BE49-F238E27FC236}">
                                                        <a16:creationId xmlns:a16="http://schemas.microsoft.com/office/drawing/2014/main" id="{34B629CC-C7B8-41A3-93F5-EBCBE24E50B9}"/>
                                                      </a:ext>
                                                    </a:extLst>
                                                  </p:cNvPr>
                                                  <p:cNvGrpSpPr/>
                                                  <p:nvPr/>
                                                </p:nvGrpSpPr>
                                                <p:grpSpPr>
                                                  <a:xfrm>
                                                    <a:off x="7682100" y="3064398"/>
                                                    <a:ext cx="1463107" cy="400096"/>
                                                    <a:chOff x="4234107" y="2810054"/>
                                                    <a:chExt cx="1463107" cy="400096"/>
                                                  </a:xfrm>
                                                </p:grpSpPr>
                                                <p:cxnSp>
                                                  <p:nvCxnSpPr>
                                                    <p:cNvPr id="182" name="Straight Connector 181">
                                                      <a:extLst>
                                                        <a:ext uri="{FF2B5EF4-FFF2-40B4-BE49-F238E27FC236}">
                                                          <a16:creationId xmlns:a16="http://schemas.microsoft.com/office/drawing/2014/main" id="{22A58BC5-53F6-49E2-971A-3AC72E47810F}"/>
                                                        </a:ext>
                                                      </a:extLst>
                                                    </p:cNvPr>
                                                    <p:cNvCxnSpPr/>
                                                    <p:nvPr/>
                                                  </p:nvCxnSpPr>
                                                  <p:spPr>
                                                    <a:xfrm>
                                                      <a:off x="4234107" y="3210150"/>
                                                      <a:ext cx="274320" cy="0"/>
                                                    </a:xfrm>
                                                    <a:prstGeom prst="line">
                                                      <a:avLst/>
                                                    </a:prstGeom>
                                                    <a:ln w="12700">
                                                      <a:solidFill>
                                                        <a:srgbClr val="95C276"/>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A854E094-6BF7-4D0D-AD33-7B992F1E8ACF}"/>
                                                        </a:ext>
                                                      </a:extLst>
                                                    </p:cNvPr>
                                                    <p:cNvSpPr txBox="1"/>
                                                    <p:nvPr/>
                                                  </p:nvSpPr>
                                                  <p:spPr>
                                                    <a:xfrm>
                                                      <a:off x="4461539" y="2810054"/>
                                                      <a:ext cx="1235675" cy="267750"/>
                                                    </a:xfrm>
                                                    <a:prstGeom prst="rect">
                                                      <a:avLst/>
                                                    </a:prstGeom>
                                                    <a:noFill/>
                                                  </p:spPr>
                                                  <p:txBody>
                                                    <a:bodyPr wrap="square" rtlCol="0">
                                                      <a:spAutoFit/>
                                                    </a:bodyPr>
                                                    <a:lstStyle/>
                                                    <a:p>
                                                      <a:pPr algn="l" rtl="0"/>
                                                      <a:r>
                                                        <a:rPr lang="pl" sz="1000" b="0" i="0" u="none" baseline="0"/>
                                                        <a:t>Mepolizumab</a:t>
                                                      </a:r>
                                                    </a:p>
                                                  </p:txBody>
                                                </p:sp>
                                              </p:grpSp>
                                              <p:grpSp>
                                                <p:nvGrpSpPr>
                                                  <p:cNvPr id="27" name="Group 26">
                                                    <a:extLst>
                                                      <a:ext uri="{FF2B5EF4-FFF2-40B4-BE49-F238E27FC236}">
                                                        <a16:creationId xmlns:a16="http://schemas.microsoft.com/office/drawing/2014/main" id="{F3393627-5D32-44A9-945D-B54C4432575C}"/>
                                                      </a:ext>
                                                    </a:extLst>
                                                  </p:cNvPr>
                                                  <p:cNvGrpSpPr/>
                                                  <p:nvPr/>
                                                </p:nvGrpSpPr>
                                                <p:grpSpPr>
                                                  <a:xfrm>
                                                    <a:off x="6076792" y="1753969"/>
                                                    <a:ext cx="5933103" cy="2513095"/>
                                                    <a:chOff x="6076792" y="1754267"/>
                                                    <a:chExt cx="5933103" cy="2513095"/>
                                                  </a:xfrm>
                                                </p:grpSpPr>
                                                <p:grpSp>
                                                  <p:nvGrpSpPr>
                                                    <p:cNvPr id="14" name="Group 13">
                                                      <a:extLst>
                                                        <a:ext uri="{FF2B5EF4-FFF2-40B4-BE49-F238E27FC236}">
                                                          <a16:creationId xmlns:a16="http://schemas.microsoft.com/office/drawing/2014/main" id="{F08EAB58-09E6-4017-92CA-FE25CEFF21C2}"/>
                                                        </a:ext>
                                                      </a:extLst>
                                                    </p:cNvPr>
                                                    <p:cNvGrpSpPr/>
                                                    <p:nvPr/>
                                                  </p:nvGrpSpPr>
                                                  <p:grpSpPr>
                                                    <a:xfrm>
                                                      <a:off x="6076792" y="1754267"/>
                                                      <a:ext cx="5933103" cy="2513095"/>
                                                      <a:chOff x="6076792" y="1754267"/>
                                                      <a:chExt cx="5933103" cy="2513095"/>
                                                    </a:xfrm>
                                                  </p:grpSpPr>
                                                  <p:grpSp>
                                                    <p:nvGrpSpPr>
                                                      <p:cNvPr id="41" name="Group 40">
                                                        <a:extLst>
                                                          <a:ext uri="{FF2B5EF4-FFF2-40B4-BE49-F238E27FC236}">
                                                            <a16:creationId xmlns:a16="http://schemas.microsoft.com/office/drawing/2014/main" id="{765EF599-3289-4B39-98E3-B430254146DE}"/>
                                                          </a:ext>
                                                        </a:extLst>
                                                      </p:cNvPr>
                                                      <p:cNvGrpSpPr/>
                                                      <p:nvPr/>
                                                    </p:nvGrpSpPr>
                                                    <p:grpSpPr>
                                                      <a:xfrm>
                                                        <a:off x="6076792" y="1754267"/>
                                                        <a:ext cx="5933103" cy="2513095"/>
                                                        <a:chOff x="6214072" y="1774935"/>
                                                        <a:chExt cx="5796346" cy="2513095"/>
                                                      </a:xfrm>
                                                    </p:grpSpPr>
                                                    <p:grpSp>
                                                      <p:nvGrpSpPr>
                                                        <p:cNvPr id="32" name="Group 31">
                                                          <a:extLst>
                                                            <a:ext uri="{FF2B5EF4-FFF2-40B4-BE49-F238E27FC236}">
                                                              <a16:creationId xmlns:a16="http://schemas.microsoft.com/office/drawing/2014/main" id="{34C7018F-5656-4A93-B759-3118C7114B0A}"/>
                                                            </a:ext>
                                                          </a:extLst>
                                                        </p:cNvPr>
                                                        <p:cNvGrpSpPr/>
                                                        <p:nvPr/>
                                                      </p:nvGrpSpPr>
                                                      <p:grpSpPr>
                                                        <a:xfrm>
                                                          <a:off x="6214072" y="1774935"/>
                                                          <a:ext cx="5796346" cy="2513095"/>
                                                          <a:chOff x="6214072" y="1774935"/>
                                                          <a:chExt cx="5796346" cy="2513095"/>
                                                        </a:xfrm>
                                                      </p:grpSpPr>
                                                      <p:grpSp>
                                                        <p:nvGrpSpPr>
                                                          <p:cNvPr id="21" name="Group 20">
                                                            <a:extLst>
                                                              <a:ext uri="{FF2B5EF4-FFF2-40B4-BE49-F238E27FC236}">
                                                                <a16:creationId xmlns:a16="http://schemas.microsoft.com/office/drawing/2014/main" id="{C0F56EA7-F6F6-4E37-9C87-8E1DA0F94F86}"/>
                                                              </a:ext>
                                                            </a:extLst>
                                                          </p:cNvPr>
                                                          <p:cNvGrpSpPr/>
                                                          <p:nvPr/>
                                                        </p:nvGrpSpPr>
                                                        <p:grpSpPr>
                                                          <a:xfrm>
                                                            <a:off x="10111034" y="3586251"/>
                                                            <a:ext cx="1899384" cy="333482"/>
                                                            <a:chOff x="10111034" y="3586251"/>
                                                            <a:chExt cx="1899384" cy="333482"/>
                                                          </a:xfrm>
                                                        </p:grpSpPr>
                                                        <p:grpSp>
                                                          <p:nvGrpSpPr>
                                                            <p:cNvPr id="8" name="Group 7">
                                                              <a:extLst>
                                                                <a:ext uri="{FF2B5EF4-FFF2-40B4-BE49-F238E27FC236}">
                                                                  <a16:creationId xmlns:a16="http://schemas.microsoft.com/office/drawing/2014/main" id="{A27CAE79-DE90-4A2A-A127-B494FBAF901D}"/>
                                                                </a:ext>
                                                              </a:extLst>
                                                            </p:cNvPr>
                                                            <p:cNvGrpSpPr/>
                                                            <p:nvPr/>
                                                          </p:nvGrpSpPr>
                                                          <p:grpSpPr>
                                                            <a:xfrm>
                                                              <a:off x="10111034" y="3618514"/>
                                                              <a:ext cx="1899384" cy="301219"/>
                                                              <a:chOff x="10267447" y="6482037"/>
                                                              <a:chExt cx="1899384" cy="301219"/>
                                                            </a:xfrm>
                                                          </p:grpSpPr>
                                                          <p:sp>
                                                            <p:nvSpPr>
                                                              <p:cNvPr id="116" name="TextBox 115">
                                                                <a:extLst>
                                                                  <a:ext uri="{FF2B5EF4-FFF2-40B4-BE49-F238E27FC236}">
                                                                    <a16:creationId xmlns:a16="http://schemas.microsoft.com/office/drawing/2014/main" id="{A7580D9C-9546-42FD-A042-1AF79B5443E2}"/>
                                                                  </a:ext>
                                                                </a:extLst>
                                                              </p:cNvPr>
                                                              <p:cNvSpPr txBox="1"/>
                                                              <p:nvPr/>
                                                            </p:nvSpPr>
                                                            <p:spPr>
                                                              <a:xfrm>
                                                                <a:off x="10267447" y="6482037"/>
                                                                <a:ext cx="377499" cy="301219"/>
                                                              </a:xfrm>
                                                              <a:prstGeom prst="rect">
                                                                <a:avLst/>
                                                              </a:prstGeom>
                                                              <a:noFill/>
                                                            </p:spPr>
                                                            <p:txBody>
                                                              <a:bodyPr wrap="square" rtlCol="0">
                                                                <a:spAutoFit/>
                                                              </a:bodyPr>
                                                              <a:lstStyle/>
                                                              <a:p>
                                                                <a:pPr algn="l" rtl="0"/>
                                                                <a:r>
                                                                  <a:rPr lang="pl" sz="1200" b="0" i="0" u="none" baseline="0"/>
                                                                  <a:t>24</a:t>
                                                                </a:r>
                                                              </a:p>
                                                            </p:txBody>
                                                          </p:sp>
                                                          <p:sp>
                                                            <p:nvSpPr>
                                                              <p:cNvPr id="117" name="TextBox 116">
                                                                <a:extLst>
                                                                  <a:ext uri="{FF2B5EF4-FFF2-40B4-BE49-F238E27FC236}">
                                                                    <a16:creationId xmlns:a16="http://schemas.microsoft.com/office/drawing/2014/main" id="{BE38F2A2-C081-4A04-8CD3-5C89E6257BA9}"/>
                                                                  </a:ext>
                                                                </a:extLst>
                                                              </p:cNvPr>
                                                              <p:cNvSpPr txBox="1"/>
                                                              <p:nvPr/>
                                                            </p:nvSpPr>
                                                            <p:spPr>
                                                              <a:xfrm>
                                                                <a:off x="11727311" y="6482037"/>
                                                                <a:ext cx="439520" cy="301219"/>
                                                              </a:xfrm>
                                                              <a:prstGeom prst="rect">
                                                                <a:avLst/>
                                                              </a:prstGeom>
                                                              <a:noFill/>
                                                            </p:spPr>
                                                            <p:txBody>
                                                              <a:bodyPr wrap="square" rtlCol="0">
                                                                <a:spAutoFit/>
                                                              </a:bodyPr>
                                                              <a:lstStyle/>
                                                              <a:p>
                                                                <a:pPr algn="l" rtl="0"/>
                                                                <a:r>
                                                                  <a:rPr lang="pl" sz="1200" b="0" i="0" u="none" baseline="0"/>
                                                                  <a:t>30</a:t>
                                                                </a:r>
                                                              </a:p>
                                                            </p:txBody>
                                                          </p:sp>
                                                          <p:sp>
                                                            <p:nvSpPr>
                                                              <p:cNvPr id="123" name="TextBox 122">
                                                                <a:extLst>
                                                                  <a:ext uri="{FF2B5EF4-FFF2-40B4-BE49-F238E27FC236}">
                                                                    <a16:creationId xmlns:a16="http://schemas.microsoft.com/office/drawing/2014/main" id="{DEF1B3D1-3D9E-4641-985E-27287C21929E}"/>
                                                                  </a:ext>
                                                                </a:extLst>
                                                              </p:cNvPr>
                                                              <p:cNvSpPr txBox="1"/>
                                                              <p:nvPr/>
                                                            </p:nvSpPr>
                                                            <p:spPr>
                                                              <a:xfrm>
                                                                <a:off x="10946469" y="6482037"/>
                                                                <a:ext cx="309925" cy="301219"/>
                                                              </a:xfrm>
                                                              <a:prstGeom prst="rect">
                                                                <a:avLst/>
                                                              </a:prstGeom>
                                                              <a:noFill/>
                                                            </p:spPr>
                                                            <p:txBody>
                                                              <a:bodyPr wrap="square" rtlCol="0">
                                                                <a:spAutoFit/>
                                                              </a:bodyPr>
                                                              <a:lstStyle/>
                                                              <a:p>
                                                                <a:pPr algn="l" rtl="0"/>
                                                                <a:r>
                                                                  <a:rPr lang="pl" sz="1200" b="0" i="0" u="none" baseline="0"/>
                                                                  <a:t>4</a:t>
                                                                </a:r>
                                                              </a:p>
                                                            </p:txBody>
                                                          </p:sp>
                                                        </p:grpSp>
                                                        <p:cxnSp>
                                                          <p:nvCxnSpPr>
                                                            <p:cNvPr id="153" name="Straight Connector 152">
                                                              <a:extLst>
                                                                <a:ext uri="{FF2B5EF4-FFF2-40B4-BE49-F238E27FC236}">
                                                                  <a16:creationId xmlns:a16="http://schemas.microsoft.com/office/drawing/2014/main" id="{A2FFC8B4-BBDB-4E05-83C3-EA3159A080AC}"/>
                                                                </a:ext>
                                                              </a:extLst>
                                                            </p:cNvPr>
                                                            <p:cNvCxnSpPr/>
                                                            <p:nvPr/>
                                                          </p:nvCxnSpPr>
                                                          <p:spPr>
                                                            <a:xfrm>
                                                              <a:off x="11714474" y="3612245"/>
                                                              <a:ext cx="0" cy="4572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54" name="Straight Connector 153">
                                                              <a:extLst>
                                                                <a:ext uri="{FF2B5EF4-FFF2-40B4-BE49-F238E27FC236}">
                                                                  <a16:creationId xmlns:a16="http://schemas.microsoft.com/office/drawing/2014/main" id="{47C73641-A680-4971-A69A-C2758F32AF98}"/>
                                                                </a:ext>
                                                              </a:extLst>
                                                            </p:cNvPr>
                                                            <p:cNvCxnSpPr/>
                                                            <p:nvPr/>
                                                          </p:nvCxnSpPr>
                                                          <p:spPr>
                                                            <a:xfrm>
                                                              <a:off x="11050499" y="3586251"/>
                                                              <a:ext cx="0" cy="59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A0941F2-936B-4718-9F51-AF7BA286A417}"/>
                                                                </a:ext>
                                                              </a:extLst>
                                                            </p:cNvPr>
                                                            <p:cNvCxnSpPr/>
                                                            <p:nvPr/>
                                                          </p:nvCxnSpPr>
                                                          <p:spPr>
                                                            <a:xfrm>
                                                              <a:off x="10273980" y="3625242"/>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244D7A4-A8E2-42F6-A6A4-5679999F361A}"/>
                                                                </a:ext>
                                                              </a:extLst>
                                                            </p:cNvPr>
                                                            <p:cNvCxnSpPr/>
                                                            <p:nvPr/>
                                                          </p:nvCxnSpPr>
                                                          <p:spPr>
                                                            <a:xfrm>
                                                              <a:off x="11581248" y="3586251"/>
                                                              <a:ext cx="0" cy="59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ECC17F1-8AFC-43F8-B7CA-542E7D913112}"/>
                                                                </a:ext>
                                                              </a:extLst>
                                                            </p:cNvPr>
                                                            <p:cNvCxnSpPr/>
                                                            <p:nvPr/>
                                                          </p:nvCxnSpPr>
                                                          <p:spPr>
                                                            <a:xfrm>
                                                              <a:off x="10915851"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12021BC-946D-4460-BABC-93BFD0F9BBEC}"/>
                                                                </a:ext>
                                                              </a:extLst>
                                                            </p:cNvPr>
                                                            <p:cNvCxnSpPr/>
                                                            <p:nvPr/>
                                                          </p:nvCxnSpPr>
                                                          <p:spPr>
                                                            <a:xfrm>
                                                              <a:off x="10782971" y="3586251"/>
                                                              <a:ext cx="0" cy="59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C54966E5-07D5-4EEF-86AB-BC18E9801F9D}"/>
                                                              </a:ext>
                                                            </a:extLst>
                                                          </p:cNvPr>
                                                          <p:cNvGrpSpPr/>
                                                          <p:nvPr/>
                                                        </p:nvGrpSpPr>
                                                        <p:grpSpPr>
                                                          <a:xfrm>
                                                            <a:off x="6214072" y="1774935"/>
                                                            <a:ext cx="5776064" cy="2513095"/>
                                                            <a:chOff x="5043444" y="1626613"/>
                                                            <a:chExt cx="5776064" cy="2865358"/>
                                                          </a:xfrm>
                                                        </p:grpSpPr>
                                                        <p:grpSp>
                                                          <p:nvGrpSpPr>
                                                            <p:cNvPr id="96" name="Group 95">
                                                              <a:extLst>
                                                                <a:ext uri="{FF2B5EF4-FFF2-40B4-BE49-F238E27FC236}">
                                                                  <a16:creationId xmlns:a16="http://schemas.microsoft.com/office/drawing/2014/main" id="{81AB3899-5303-470E-88A3-2D6B26D92A1C}"/>
                                                                </a:ext>
                                                              </a:extLst>
                                                            </p:cNvPr>
                                                            <p:cNvGrpSpPr/>
                                                            <p:nvPr/>
                                                          </p:nvGrpSpPr>
                                                          <p:grpSpPr>
                                                            <a:xfrm>
                                                              <a:off x="5043444" y="1626613"/>
                                                              <a:ext cx="917774" cy="2286341"/>
                                                              <a:chOff x="4898624" y="1365723"/>
                                                              <a:chExt cx="917774" cy="2286341"/>
                                                            </a:xfrm>
                                                          </p:grpSpPr>
                                                          <p:sp>
                                                            <p:nvSpPr>
                                                              <p:cNvPr id="99" name="TextBox 98">
                                                                <a:extLst>
                                                                  <a:ext uri="{FF2B5EF4-FFF2-40B4-BE49-F238E27FC236}">
                                                                    <a16:creationId xmlns:a16="http://schemas.microsoft.com/office/drawing/2014/main" id="{D770C6CF-9E5F-4F56-B3E9-7E867616E66E}"/>
                                                                  </a:ext>
                                                                </a:extLst>
                                                              </p:cNvPr>
                                                              <p:cNvSpPr txBox="1"/>
                                                              <p:nvPr/>
                                                            </p:nvSpPr>
                                                            <p:spPr>
                                                              <a:xfrm>
                                                                <a:off x="4898624" y="1365723"/>
                                                                <a:ext cx="353193" cy="2286341"/>
                                                              </a:xfrm>
                                                              <a:prstGeom prst="rect">
                                                                <a:avLst/>
                                                              </a:prstGeom>
                                                              <a:noFill/>
                                                            </p:spPr>
                                                            <p:txBody>
                                                              <a:bodyPr vert="vert270" wrap="square" rtlCol="0">
                                                                <a:spAutoFit/>
                                                              </a:bodyPr>
                                                              <a:lstStyle/>
                                                              <a:p>
                                                                <a:pPr algn="ctr" rtl="0"/>
                                                                <a:r>
                                                                  <a:rPr lang="pl" sz="1200" b="1" i="0" u="none" baseline="0" dirty="0"/>
                                                                  <a:t>Liczba eozynofilów we krwi, komórek/ul</a:t>
                                                                </a:r>
                                                              </a:p>
                                                            </p:txBody>
                                                          </p:sp>
                                                          <p:grpSp>
                                                            <p:nvGrpSpPr>
                                                              <p:cNvPr id="108" name="Group 107">
                                                                <a:extLst>
                                                                  <a:ext uri="{FF2B5EF4-FFF2-40B4-BE49-F238E27FC236}">
                                                                    <a16:creationId xmlns:a16="http://schemas.microsoft.com/office/drawing/2014/main" id="{52DBF345-0295-4214-95BE-723AECCA57F0}"/>
                                                                  </a:ext>
                                                                </a:extLst>
                                                              </p:cNvPr>
                                                              <p:cNvGrpSpPr/>
                                                              <p:nvPr/>
                                                            </p:nvGrpSpPr>
                                                            <p:grpSpPr>
                                                              <a:xfrm>
                                                                <a:off x="5193398" y="1492823"/>
                                                                <a:ext cx="623000" cy="2159241"/>
                                                                <a:chOff x="5193398" y="1492823"/>
                                                                <a:chExt cx="623000" cy="2159241"/>
                                                              </a:xfrm>
                                                            </p:grpSpPr>
                                                            <p:grpSp>
                                                              <p:nvGrpSpPr>
                                                                <p:cNvPr id="120" name="Group 119">
                                                                  <a:extLst>
                                                                    <a:ext uri="{FF2B5EF4-FFF2-40B4-BE49-F238E27FC236}">
                                                                      <a16:creationId xmlns:a16="http://schemas.microsoft.com/office/drawing/2014/main" id="{0A54B1FC-FB27-4582-9D7F-AB76B31909D3}"/>
                                                                    </a:ext>
                                                                  </a:extLst>
                                                                </p:cNvPr>
                                                                <p:cNvGrpSpPr/>
                                                                <p:nvPr/>
                                                              </p:nvGrpSpPr>
                                                              <p:grpSpPr>
                                                                <a:xfrm>
                                                                  <a:off x="5193398" y="1492823"/>
                                                                  <a:ext cx="623000" cy="2159241"/>
                                                                  <a:chOff x="5193398" y="1492823"/>
                                                                  <a:chExt cx="623000" cy="2159241"/>
                                                                </a:xfrm>
                                                              </p:grpSpPr>
                                                              <p:sp>
                                                                <p:nvSpPr>
                                                                  <p:cNvPr id="126" name="TextBox 125">
                                                                    <a:extLst>
                                                                      <a:ext uri="{FF2B5EF4-FFF2-40B4-BE49-F238E27FC236}">
                                                                        <a16:creationId xmlns:a16="http://schemas.microsoft.com/office/drawing/2014/main" id="{766C7712-7C9D-41C5-A417-7CE238DEDD31}"/>
                                                                      </a:ext>
                                                                    </a:extLst>
                                                                  </p:cNvPr>
                                                                  <p:cNvSpPr txBox="1"/>
                                                                  <p:nvPr/>
                                                                </p:nvSpPr>
                                                                <p:spPr>
                                                                  <a:xfrm>
                                                                    <a:off x="5474593" y="3308622"/>
                                                                    <a:ext cx="311503" cy="343442"/>
                                                                  </a:xfrm>
                                                                  <a:prstGeom prst="rect">
                                                                    <a:avLst/>
                                                                  </a:prstGeom>
                                                                  <a:noFill/>
                                                                </p:spPr>
                                                                <p:txBody>
                                                                  <a:bodyPr wrap="square" rtlCol="0">
                                                                    <a:spAutoFit/>
                                                                  </a:bodyPr>
                                                                  <a:lstStyle/>
                                                                  <a:p>
                                                                    <a:pPr algn="l" rtl="0"/>
                                                                    <a:r>
                                                                      <a:rPr lang="pl" sz="1200" b="0" i="0" u="none" baseline="0"/>
                                                                      <a:t>1</a:t>
                                                                    </a:r>
                                                                  </a:p>
                                                                </p:txBody>
                                                              </p:sp>
                                                              <p:sp>
                                                                <p:nvSpPr>
                                                                  <p:cNvPr id="127" name="TextBox 126">
                                                                    <a:extLst>
                                                                      <a:ext uri="{FF2B5EF4-FFF2-40B4-BE49-F238E27FC236}">
                                                                        <a16:creationId xmlns:a16="http://schemas.microsoft.com/office/drawing/2014/main" id="{37FFA874-CB52-4509-85DC-D8184FBD2DF0}"/>
                                                                      </a:ext>
                                                                    </a:extLst>
                                                                  </p:cNvPr>
                                                                  <p:cNvSpPr txBox="1"/>
                                                                  <p:nvPr/>
                                                                </p:nvSpPr>
                                                                <p:spPr>
                                                                  <a:xfrm>
                                                                    <a:off x="5265788" y="2108621"/>
                                                                    <a:ext cx="521186" cy="343442"/>
                                                                  </a:xfrm>
                                                                  <a:prstGeom prst="rect">
                                                                    <a:avLst/>
                                                                  </a:prstGeom>
                                                                  <a:noFill/>
                                                                </p:spPr>
                                                                <p:txBody>
                                                                  <a:bodyPr wrap="square" rtlCol="0">
                                                                    <a:spAutoFit/>
                                                                  </a:bodyPr>
                                                                  <a:lstStyle/>
                                                                  <a:p>
                                                                    <a:pPr algn="l" rtl="0"/>
                                                                    <a:r>
                                                                      <a:rPr lang="pl" sz="1200" b="0" i="0" u="none" baseline="0"/>
                                                                      <a:t>100</a:t>
                                                                    </a:r>
                                                                  </a:p>
                                                                </p:txBody>
                                                              </p:sp>
                                                              <p:sp>
                                                                <p:nvSpPr>
                                                                  <p:cNvPr id="130" name="TextBox 129">
                                                                    <a:extLst>
                                                                      <a:ext uri="{FF2B5EF4-FFF2-40B4-BE49-F238E27FC236}">
                                                                        <a16:creationId xmlns:a16="http://schemas.microsoft.com/office/drawing/2014/main" id="{9DA60FEF-435C-4128-86CE-E413BFBBEFCD}"/>
                                                                      </a:ext>
                                                                    </a:extLst>
                                                                  </p:cNvPr>
                                                                  <p:cNvSpPr txBox="1"/>
                                                                  <p:nvPr/>
                                                                </p:nvSpPr>
                                                                <p:spPr>
                                                                  <a:xfrm>
                                                                    <a:off x="5193398" y="1492823"/>
                                                                    <a:ext cx="623000" cy="343442"/>
                                                                  </a:xfrm>
                                                                  <a:prstGeom prst="rect">
                                                                    <a:avLst/>
                                                                  </a:prstGeom>
                                                                  <a:noFill/>
                                                                </p:spPr>
                                                                <p:txBody>
                                                                  <a:bodyPr wrap="square" rtlCol="0">
                                                                    <a:spAutoFit/>
                                                                  </a:bodyPr>
                                                                  <a:lstStyle/>
                                                                  <a:p>
                                                                    <a:pPr algn="l" rtl="0"/>
                                                                    <a:r>
                                                                      <a:rPr lang="pl" sz="1200" b="0" i="0" u="none" baseline="0"/>
                                                                      <a:t>1000</a:t>
                                                                    </a:r>
                                                                  </a:p>
                                                                </p:txBody>
                                                              </p:sp>
                                                            </p:grpSp>
                                                            <p:sp>
                                                              <p:nvSpPr>
                                                                <p:cNvPr id="121" name="TextBox 120">
                                                                  <a:extLst>
                                                                    <a:ext uri="{FF2B5EF4-FFF2-40B4-BE49-F238E27FC236}">
                                                                      <a16:creationId xmlns:a16="http://schemas.microsoft.com/office/drawing/2014/main" id="{4C6115F9-A215-4889-8ED4-74BBCA75A1D9}"/>
                                                                    </a:ext>
                                                                  </a:extLst>
                                                                </p:cNvPr>
                                                                <p:cNvSpPr txBox="1"/>
                                                                <p:nvPr/>
                                                              </p:nvSpPr>
                                                              <p:spPr>
                                                                <a:xfrm>
                                                                  <a:off x="5351348" y="2709452"/>
                                                                  <a:ext cx="420924" cy="343442"/>
                                                                </a:xfrm>
                                                                <a:prstGeom prst="rect">
                                                                  <a:avLst/>
                                                                </a:prstGeom>
                                                                <a:noFill/>
                                                              </p:spPr>
                                                              <p:txBody>
                                                                <a:bodyPr wrap="square" rtlCol="0">
                                                                  <a:spAutoFit/>
                                                                </a:bodyPr>
                                                                <a:lstStyle/>
                                                                <a:p>
                                                                  <a:pPr algn="l" rtl="0"/>
                                                                  <a:r>
                                                                    <a:rPr lang="pl" sz="1200" b="0" i="0" u="none" baseline="0"/>
                                                                    <a:t>10</a:t>
                                                                  </a:r>
                                                                </a:p>
                                                              </p:txBody>
                                                            </p:sp>
                                                          </p:grpSp>
                                                        </p:grpSp>
                                                        <p:sp>
                                                          <p:nvSpPr>
                                                            <p:cNvPr id="97" name="TextBox 96">
                                                              <a:extLst>
                                                                <a:ext uri="{FF2B5EF4-FFF2-40B4-BE49-F238E27FC236}">
                                                                  <a16:creationId xmlns:a16="http://schemas.microsoft.com/office/drawing/2014/main" id="{9B5D1B8B-060C-4B1C-81ED-28EAEDC9A93E}"/>
                                                                </a:ext>
                                                              </a:extLst>
                                                            </p:cNvPr>
                                                            <p:cNvSpPr txBox="1"/>
                                                            <p:nvPr/>
                                                          </p:nvSpPr>
                                                          <p:spPr>
                                                            <a:xfrm>
                                                              <a:off x="9303484" y="4005279"/>
                                                              <a:ext cx="1516024" cy="486692"/>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1200" b="1" i="0" u="none" baseline="0">
                                                                  <a:solidFill>
                                                                    <a:prstClr val="black"/>
                                                                  </a:solidFill>
                                                                </a:defRPr>
                                                              </a:lvl1pPr>
                                                            </a:lstStyle>
                                                            <a:p>
                                                              <a:r>
                                                                <a:rPr lang="pl" dirty="0">
                                                                  <a:sym typeface="+mn-sym"/>
                                                                </a:rPr>
                                                                <a:t>Liczba dni po podaniu leku</a:t>
                                                              </a:r>
                                                            </a:p>
                                                          </p:txBody>
                                                        </p:sp>
                                                      </p:grpSp>
                                                    </p:grpSp>
                                                    <p:cxnSp>
                                                      <p:nvCxnSpPr>
                                                        <p:cNvPr id="161" name="Straight Connector 160">
                                                          <a:extLst>
                                                            <a:ext uri="{FF2B5EF4-FFF2-40B4-BE49-F238E27FC236}">
                                                              <a16:creationId xmlns:a16="http://schemas.microsoft.com/office/drawing/2014/main" id="{CAE7A027-FFA3-4979-B272-BF5FD6948572}"/>
                                                            </a:ext>
                                                          </a:extLst>
                                                        </p:cNvPr>
                                                        <p:cNvCxnSpPr>
                                                          <a:cxnSpLocks/>
                                                        </p:cNvCxnSpPr>
                                                        <p:nvPr/>
                                                      </p:nvCxnSpPr>
                                                      <p:spPr>
                                                        <a:xfrm rot="5400000">
                                                          <a:off x="7040195" y="20068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CBE40C5-DD09-4185-9A75-7452B96CCBD2}"/>
                                                            </a:ext>
                                                          </a:extLst>
                                                        </p:cNvPr>
                                                        <p:cNvCxnSpPr>
                                                          <a:cxnSpLocks/>
                                                        </p:cNvCxnSpPr>
                                                        <p:nvPr/>
                                                      </p:nvCxnSpPr>
                                                      <p:spPr>
                                                        <a:xfrm rot="5400000">
                                                          <a:off x="7040195" y="2532618"/>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8E43231-2F6C-4D21-846F-2ED15A169B6A}"/>
                                                            </a:ext>
                                                          </a:extLst>
                                                        </p:cNvPr>
                                                        <p:cNvCxnSpPr>
                                                          <a:cxnSpLocks/>
                                                        </p:cNvCxnSpPr>
                                                        <p:nvPr/>
                                                      </p:nvCxnSpPr>
                                                      <p:spPr>
                                                        <a:xfrm rot="5400000">
                                                          <a:off x="7040195" y="3081738"/>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TextBox 188">
                                                        <a:extLst>
                                                          <a:ext uri="{FF2B5EF4-FFF2-40B4-BE49-F238E27FC236}">
                                                            <a16:creationId xmlns:a16="http://schemas.microsoft.com/office/drawing/2014/main" id="{30A264BA-6A08-48ED-B35E-765A59F37245}"/>
                                                          </a:ext>
                                                        </a:extLst>
                                                      </p:cNvPr>
                                                      <p:cNvSpPr txBox="1"/>
                                                      <p:nvPr/>
                                                    </p:nvSpPr>
                                                    <p:spPr>
                                                      <a:xfrm>
                                                        <a:off x="7229904" y="3597846"/>
                                                        <a:ext cx="213528" cy="301219"/>
                                                      </a:xfrm>
                                                      <a:prstGeom prst="rect">
                                                        <a:avLst/>
                                                      </a:prstGeom>
                                                      <a:noFill/>
                                                    </p:spPr>
                                                    <p:txBody>
                                                      <a:bodyPr wrap="square" rtlCol="0">
                                                        <a:spAutoFit/>
                                                      </a:bodyPr>
                                                      <a:lstStyle/>
                                                      <a:p>
                                                        <a:pPr algn="l" rtl="0"/>
                                                        <a:r>
                                                          <a:rPr lang="pl" sz="1200" b="0" i="0" u="none" baseline="0"/>
                                                          <a:t>2</a:t>
                                                        </a:r>
                                                      </a:p>
                                                    </p:txBody>
                                                  </p:sp>
                                                  <p:sp>
                                                    <p:nvSpPr>
                                                      <p:cNvPr id="190" name="TextBox 189">
                                                        <a:extLst>
                                                          <a:ext uri="{FF2B5EF4-FFF2-40B4-BE49-F238E27FC236}">
                                                            <a16:creationId xmlns:a16="http://schemas.microsoft.com/office/drawing/2014/main" id="{85C0BCCA-A350-4651-A811-4E6B77AA5875}"/>
                                                          </a:ext>
                                                        </a:extLst>
                                                      </p:cNvPr>
                                                      <p:cNvSpPr txBox="1"/>
                                                      <p:nvPr/>
                                                    </p:nvSpPr>
                                                    <p:spPr>
                                                      <a:xfrm>
                                                        <a:off x="7497917" y="3597846"/>
                                                        <a:ext cx="213528" cy="301219"/>
                                                      </a:xfrm>
                                                      <a:prstGeom prst="rect">
                                                        <a:avLst/>
                                                      </a:prstGeom>
                                                      <a:noFill/>
                                                    </p:spPr>
                                                    <p:txBody>
                                                      <a:bodyPr wrap="square" rtlCol="0">
                                                        <a:spAutoFit/>
                                                      </a:bodyPr>
                                                      <a:lstStyle/>
                                                      <a:p>
                                                        <a:pPr algn="l" rtl="0"/>
                                                        <a:r>
                                                          <a:rPr lang="pl" sz="1200" b="0" i="0" u="none" baseline="0"/>
                                                          <a:t>4</a:t>
                                                        </a:r>
                                                      </a:p>
                                                    </p:txBody>
                                                  </p:sp>
                                                  <p:sp>
                                                    <p:nvSpPr>
                                                      <p:cNvPr id="191" name="TextBox 190">
                                                        <a:extLst>
                                                          <a:ext uri="{FF2B5EF4-FFF2-40B4-BE49-F238E27FC236}">
                                                            <a16:creationId xmlns:a16="http://schemas.microsoft.com/office/drawing/2014/main" id="{11C3D42C-5B37-49AE-B36D-BC8EA06F9E0D}"/>
                                                          </a:ext>
                                                        </a:extLst>
                                                      </p:cNvPr>
                                                      <p:cNvSpPr txBox="1"/>
                                                      <p:nvPr/>
                                                    </p:nvSpPr>
                                                    <p:spPr>
                                                      <a:xfrm>
                                                        <a:off x="7751443" y="3597846"/>
                                                        <a:ext cx="213528" cy="301219"/>
                                                      </a:xfrm>
                                                      <a:prstGeom prst="rect">
                                                        <a:avLst/>
                                                      </a:prstGeom>
                                                      <a:noFill/>
                                                    </p:spPr>
                                                    <p:txBody>
                                                      <a:bodyPr wrap="square" rtlCol="0">
                                                        <a:spAutoFit/>
                                                      </a:bodyPr>
                                                      <a:lstStyle/>
                                                      <a:p>
                                                        <a:pPr algn="l" rtl="0"/>
                                                        <a:r>
                                                          <a:rPr lang="pl" sz="1200" b="0" i="0" u="none" baseline="0"/>
                                                          <a:t>6</a:t>
                                                        </a:r>
                                                      </a:p>
                                                    </p:txBody>
                                                  </p:sp>
                                                  <p:sp>
                                                    <p:nvSpPr>
                                                      <p:cNvPr id="192" name="TextBox 191">
                                                        <a:extLst>
                                                          <a:ext uri="{FF2B5EF4-FFF2-40B4-BE49-F238E27FC236}">
                                                            <a16:creationId xmlns:a16="http://schemas.microsoft.com/office/drawing/2014/main" id="{99C0958B-23A5-4CE4-9643-7D576E1D91BC}"/>
                                                          </a:ext>
                                                        </a:extLst>
                                                      </p:cNvPr>
                                                      <p:cNvSpPr txBox="1"/>
                                                      <p:nvPr/>
                                                    </p:nvSpPr>
                                                    <p:spPr>
                                                      <a:xfrm>
                                                        <a:off x="8004452" y="3597846"/>
                                                        <a:ext cx="213528" cy="301219"/>
                                                      </a:xfrm>
                                                      <a:prstGeom prst="rect">
                                                        <a:avLst/>
                                                      </a:prstGeom>
                                                      <a:noFill/>
                                                    </p:spPr>
                                                    <p:txBody>
                                                      <a:bodyPr wrap="square" rtlCol="0">
                                                        <a:spAutoFit/>
                                                      </a:bodyPr>
                                                      <a:lstStyle/>
                                                      <a:p>
                                                        <a:pPr algn="l" rtl="0"/>
                                                        <a:r>
                                                          <a:rPr lang="pl" sz="1200" b="0" i="0" u="none" baseline="0"/>
                                                          <a:t>8</a:t>
                                                        </a:r>
                                                      </a:p>
                                                    </p:txBody>
                                                  </p:sp>
                                                </p:grpSp>
                                                <p:cxnSp>
                                                  <p:nvCxnSpPr>
                                                    <p:cNvPr id="198" name="Straight Connector 197">
                                                      <a:extLst>
                                                        <a:ext uri="{FF2B5EF4-FFF2-40B4-BE49-F238E27FC236}">
                                                          <a16:creationId xmlns:a16="http://schemas.microsoft.com/office/drawing/2014/main" id="{3DADC104-180E-44AA-AAF0-44CF7EB9D4B7}"/>
                                                        </a:ext>
                                                      </a:extLst>
                                                    </p:cNvPr>
                                                    <p:cNvCxnSpPr/>
                                                    <p:nvPr/>
                                                  </p:nvCxnSpPr>
                                                  <p:spPr>
                                                    <a:xfrm>
                                                      <a:off x="7621741"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013C88B-24B0-4132-B6FB-47CC3CE60A51}"/>
                                                        </a:ext>
                                                      </a:extLst>
                                                    </p:cNvPr>
                                                    <p:cNvCxnSpPr/>
                                                    <p:nvPr/>
                                                  </p:nvCxnSpPr>
                                                  <p:spPr>
                                                    <a:xfrm>
                                                      <a:off x="7865971"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B68E8A8-DC8A-4AF8-B73A-863B05C69848}"/>
                                                        </a:ext>
                                                      </a:extLst>
                                                    </p:cNvPr>
                                                    <p:cNvCxnSpPr/>
                                                    <p:nvPr/>
                                                  </p:nvCxnSpPr>
                                                  <p:spPr>
                                                    <a:xfrm>
                                                      <a:off x="8141425"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292" name="Straight Connector 291">
                                                <a:extLst>
                                                  <a:ext uri="{FF2B5EF4-FFF2-40B4-BE49-F238E27FC236}">
                                                    <a16:creationId xmlns:a16="http://schemas.microsoft.com/office/drawing/2014/main" id="{5F24D9F0-7EDE-427A-93F5-D17BE3CD8C1F}"/>
                                                  </a:ext>
                                                </a:extLst>
                                              </p:cNvPr>
                                              <p:cNvCxnSpPr/>
                                              <p:nvPr/>
                                            </p:nvCxnSpPr>
                                            <p:spPr>
                                              <a:xfrm>
                                                <a:off x="11905486" y="4223581"/>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3" name="Straight Connector 292">
                                              <a:extLst>
                                                <a:ext uri="{FF2B5EF4-FFF2-40B4-BE49-F238E27FC236}">
                                                  <a16:creationId xmlns:a16="http://schemas.microsoft.com/office/drawing/2014/main" id="{56C9F3EF-3E7A-401B-BB7B-C25F05100227}"/>
                                                </a:ext>
                                              </a:extLst>
                                            </p:cNvPr>
                                            <p:cNvCxnSpPr/>
                                            <p:nvPr/>
                                          </p:nvCxnSpPr>
                                          <p:spPr>
                                            <a:xfrm>
                                              <a:off x="11774227" y="4247485"/>
                                              <a:ext cx="0" cy="42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94" name="Straight Connector 293">
                                          <a:extLst>
                                            <a:ext uri="{FF2B5EF4-FFF2-40B4-BE49-F238E27FC236}">
                                              <a16:creationId xmlns:a16="http://schemas.microsoft.com/office/drawing/2014/main" id="{E929E7CB-2054-4724-8DDC-7B6401ACFA96}"/>
                                            </a:ext>
                                          </a:extLst>
                                        </p:cNvPr>
                                        <p:cNvCxnSpPr/>
                                        <p:nvPr/>
                                      </p:nvCxnSpPr>
                                      <p:spPr>
                                        <a:xfrm>
                                          <a:off x="7418756" y="4254266"/>
                                          <a:ext cx="0" cy="42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DC089BB9-E948-44DE-B399-0CA1CFF89306}"/>
                                            </a:ext>
                                          </a:extLst>
                                        </p:cNvPr>
                                        <p:cNvCxnSpPr/>
                                        <p:nvPr/>
                                      </p:nvCxnSpPr>
                                      <p:spPr>
                                        <a:xfrm>
                                          <a:off x="7152806" y="4254266"/>
                                          <a:ext cx="0" cy="42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9" name="Oval 248">
                                      <a:extLst>
                                        <a:ext uri="{FF2B5EF4-FFF2-40B4-BE49-F238E27FC236}">
                                          <a16:creationId xmlns:a16="http://schemas.microsoft.com/office/drawing/2014/main" id="{6AE6BC2E-6D55-4F58-882D-81C14BEB809A}"/>
                                        </a:ext>
                                      </a:extLst>
                                    </p:cNvPr>
                                    <p:cNvSpPr/>
                                    <p:nvPr/>
                                  </p:nvSpPr>
                                  <p:spPr>
                                    <a:xfrm>
                                      <a:off x="7848674" y="3967091"/>
                                      <a:ext cx="47708" cy="4572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grpSp>
                        </p:grpSp>
                      </p:grpSp>
                    </p:grpSp>
                  </p:grpSp>
                </p:grpSp>
              </p:grpSp>
            </p:grpSp>
          </p:grpSp>
          <p:sp>
            <p:nvSpPr>
              <p:cNvPr id="310" name="Rectangle 309">
                <a:extLst>
                  <a:ext uri="{FF2B5EF4-FFF2-40B4-BE49-F238E27FC236}">
                    <a16:creationId xmlns:a16="http://schemas.microsoft.com/office/drawing/2014/main" id="{CE932064-DDCA-4549-B151-C0A7B338C870}"/>
                  </a:ext>
                </a:extLst>
              </p:cNvPr>
              <p:cNvSpPr/>
              <p:nvPr/>
            </p:nvSpPr>
            <p:spPr>
              <a:xfrm>
                <a:off x="7726371" y="3581887"/>
                <a:ext cx="3544560" cy="261610"/>
              </a:xfrm>
              <a:prstGeom prst="rect">
                <a:avLst/>
              </a:prstGeom>
            </p:spPr>
            <p:txBody>
              <a:bodyPr wrap="none">
                <a:spAutoFit/>
              </a:bodyPr>
              <a:lstStyle/>
              <a:p>
                <a:pPr algn="l" rtl="0"/>
                <a:r>
                  <a:rPr lang="pl" sz="1100" b="1" i="0" u="none" baseline="0">
                    <a:solidFill>
                      <a:schemeClr val="accent1"/>
                    </a:solidFill>
                  </a:rPr>
                  <a:t>p&lt;0,05; od BL po 2 i 4 godzinach w por. z mepolizumabem</a:t>
                </a:r>
              </a:p>
            </p:txBody>
          </p:sp>
        </p:grpSp>
        <p:sp>
          <p:nvSpPr>
            <p:cNvPr id="313" name="Rectangle 312">
              <a:extLst>
                <a:ext uri="{FF2B5EF4-FFF2-40B4-BE49-F238E27FC236}">
                  <a16:creationId xmlns:a16="http://schemas.microsoft.com/office/drawing/2014/main" id="{02EF3EA5-F6E3-4329-86D8-A62D3B480DD4}"/>
                </a:ext>
              </a:extLst>
            </p:cNvPr>
            <p:cNvSpPr/>
            <p:nvPr/>
          </p:nvSpPr>
          <p:spPr>
            <a:xfrm>
              <a:off x="9623298" y="2759077"/>
              <a:ext cx="2331509" cy="430887"/>
            </a:xfrm>
            <a:prstGeom prst="rect">
              <a:avLst/>
            </a:prstGeom>
          </p:spPr>
          <p:txBody>
            <a:bodyPr wrap="square">
              <a:spAutoFit/>
            </a:bodyPr>
            <a:lstStyle/>
            <a:p>
              <a:pPr algn="l" rtl="0"/>
              <a:r>
                <a:rPr lang="pl" sz="1100" b="1" i="0" u="none" baseline="0" dirty="0">
                  <a:solidFill>
                    <a:schemeClr val="accent6"/>
                  </a:solidFill>
                </a:rPr>
                <a:t>p&lt;0,05; od BL po 24 godzinach</a:t>
              </a:r>
              <a:br>
                <a:rPr lang="pl" sz="1100" b="1" i="0" u="none" baseline="0" dirty="0">
                  <a:solidFill>
                    <a:schemeClr val="accent6"/>
                  </a:solidFill>
                </a:rPr>
              </a:br>
              <a:r>
                <a:rPr lang="pl" sz="1100" b="1" i="0" u="none" baseline="0" dirty="0">
                  <a:solidFill>
                    <a:schemeClr val="accent6"/>
                  </a:solidFill>
                </a:rPr>
                <a:t>i później</a:t>
              </a:r>
            </a:p>
          </p:txBody>
        </p:sp>
        <p:sp>
          <p:nvSpPr>
            <p:cNvPr id="314" name="Rectangle 313">
              <a:extLst>
                <a:ext uri="{FF2B5EF4-FFF2-40B4-BE49-F238E27FC236}">
                  <a16:creationId xmlns:a16="http://schemas.microsoft.com/office/drawing/2014/main" id="{B727C472-7DBB-4938-BF35-DD749C1D4B96}"/>
                </a:ext>
              </a:extLst>
            </p:cNvPr>
            <p:cNvSpPr/>
            <p:nvPr/>
          </p:nvSpPr>
          <p:spPr>
            <a:xfrm>
              <a:off x="9297527" y="4381171"/>
              <a:ext cx="3259166" cy="400110"/>
            </a:xfrm>
            <a:prstGeom prst="rect">
              <a:avLst/>
            </a:prstGeom>
          </p:spPr>
          <p:txBody>
            <a:bodyPr wrap="square">
              <a:spAutoFit/>
            </a:bodyPr>
            <a:lstStyle/>
            <a:p>
              <a:pPr algn="l" rtl="0"/>
              <a:r>
                <a:rPr lang="pl" sz="1000" b="1" i="0" u="none" baseline="0" dirty="0">
                  <a:solidFill>
                    <a:schemeClr val="accent1"/>
                  </a:solidFill>
                </a:rPr>
                <a:t>p=0,002; od BL po 30 dniach w por. z mepolizumabem</a:t>
              </a:r>
            </a:p>
          </p:txBody>
        </p:sp>
      </p:grpSp>
      <p:sp>
        <p:nvSpPr>
          <p:cNvPr id="171" name="TextBox 170">
            <a:extLst>
              <a:ext uri="{FF2B5EF4-FFF2-40B4-BE49-F238E27FC236}">
                <a16:creationId xmlns:a16="http://schemas.microsoft.com/office/drawing/2014/main" id="{6C819023-4C83-47DB-A69E-87E00C42810D}"/>
              </a:ext>
            </a:extLst>
          </p:cNvPr>
          <p:cNvSpPr txBox="1"/>
          <p:nvPr/>
        </p:nvSpPr>
        <p:spPr>
          <a:xfrm>
            <a:off x="457199" y="6208196"/>
            <a:ext cx="11312887" cy="246221"/>
          </a:xfrm>
          <a:prstGeom prst="rect">
            <a:avLst/>
          </a:prstGeom>
          <a:noFill/>
        </p:spPr>
        <p:txBody>
          <a:bodyPr wrap="square">
            <a:spAutoFit/>
          </a:bodyPr>
          <a:lstStyle/>
          <a:p>
            <a:pPr algn="l" rtl="0"/>
            <a:r>
              <a:rPr lang="pl" sz="1000" b="0" i="0" u="none" baseline="0" dirty="0"/>
              <a:t>Uwaga: </a:t>
            </a:r>
            <a:r>
              <a:rPr lang="pl" sz="1000" b="1" i="0" u="none" baseline="0" dirty="0">
                <a:solidFill>
                  <a:srgbClr val="000000"/>
                </a:solidFill>
              </a:rPr>
              <a:t>są to dane obserwacyjne. Skuteczność i bezpieczeństwo stosowania benralizumabu nie zostały ocenione w bezpośrednich badaniach porównawczych z mepolizumabem. </a:t>
            </a:r>
            <a:endParaRPr lang="pl" sz="1000" dirty="0"/>
          </a:p>
        </p:txBody>
      </p:sp>
    </p:spTree>
    <p:extLst>
      <p:ext uri="{BB962C8B-B14F-4D97-AF65-F5344CB8AC3E}">
        <p14:creationId xmlns:p14="http://schemas.microsoft.com/office/powerpoint/2010/main" val="348456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59B88022-3656-4815-8DE5-991BE5B1F194}"/>
              </a:ext>
            </a:extLst>
          </p:cNvPr>
          <p:cNvSpPr txBox="1"/>
          <p:nvPr/>
        </p:nvSpPr>
        <p:spPr>
          <a:xfrm>
            <a:off x="1" y="2576833"/>
            <a:ext cx="10805984" cy="584775"/>
          </a:xfrm>
          <a:prstGeom prst="rect">
            <a:avLst/>
          </a:prstGeom>
          <a:noFill/>
        </p:spPr>
        <p:txBody>
          <a:bodyPr wrap="square" rtlCol="0" anchor="b">
            <a:spAutoFit/>
          </a:bodyPr>
          <a:lstStyle/>
          <a:p>
            <a:pPr algn="ctr" rtl="0"/>
            <a:r>
              <a:rPr lang="pl" sz="3200" b="1" i="0" u="none" baseline="0"/>
              <a:t>Benralizumab: opisy przypadków</a:t>
            </a:r>
            <a:endParaRPr lang="pl" sz="3200" b="1" dirty="0">
              <a:solidFill>
                <a:srgbClr val="000000"/>
              </a:solidFill>
            </a:endParaRPr>
          </a:p>
        </p:txBody>
      </p:sp>
      <p:cxnSp>
        <p:nvCxnSpPr>
          <p:cNvPr id="18" name="Straight Connector 17">
            <a:extLst>
              <a:ext uri="{FF2B5EF4-FFF2-40B4-BE49-F238E27FC236}">
                <a16:creationId xmlns:a16="http://schemas.microsoft.com/office/drawing/2014/main" id="{8532EF4C-E879-4171-84E7-2B4C4DA2E463}"/>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451EECA-E8B7-4E1B-AE1F-3A231E08C049}"/>
              </a:ext>
            </a:extLst>
          </p:cNvPr>
          <p:cNvGrpSpPr/>
          <p:nvPr/>
        </p:nvGrpSpPr>
        <p:grpSpPr>
          <a:xfrm>
            <a:off x="10805985" y="0"/>
            <a:ext cx="1390650" cy="6858000"/>
            <a:chOff x="10801681" y="440"/>
            <a:chExt cx="1390650" cy="6858000"/>
          </a:xfrm>
        </p:grpSpPr>
        <p:grpSp>
          <p:nvGrpSpPr>
            <p:cNvPr id="2" name="Group 1">
              <a:extLst>
                <a:ext uri="{FF2B5EF4-FFF2-40B4-BE49-F238E27FC236}">
                  <a16:creationId xmlns:a16="http://schemas.microsoft.com/office/drawing/2014/main" id="{053B7740-FFB9-4204-9270-0A5DFAEE6A31}"/>
                </a:ext>
              </a:extLst>
            </p:cNvPr>
            <p:cNvGrpSpPr/>
            <p:nvPr/>
          </p:nvGrpSpPr>
          <p:grpSpPr>
            <a:xfrm>
              <a:off x="10801681" y="440"/>
              <a:ext cx="1390650" cy="6858000"/>
              <a:chOff x="10801681" y="440"/>
              <a:chExt cx="1390650" cy="6858000"/>
            </a:xfrm>
          </p:grpSpPr>
          <p:grpSp>
            <p:nvGrpSpPr>
              <p:cNvPr id="19" name="Group 18">
                <a:extLst>
                  <a:ext uri="{FF2B5EF4-FFF2-40B4-BE49-F238E27FC236}">
                    <a16:creationId xmlns:a16="http://schemas.microsoft.com/office/drawing/2014/main" id="{FE2E5079-0228-4D98-9428-5F4BB398204A}"/>
                  </a:ext>
                </a:extLst>
              </p:cNvPr>
              <p:cNvGrpSpPr/>
              <p:nvPr/>
            </p:nvGrpSpPr>
            <p:grpSpPr>
              <a:xfrm>
                <a:off x="10801681" y="440"/>
                <a:ext cx="1390650" cy="6858000"/>
                <a:chOff x="10796843" y="2859"/>
                <a:chExt cx="1390650" cy="6858000"/>
              </a:xfrm>
            </p:grpSpPr>
            <p:grpSp>
              <p:nvGrpSpPr>
                <p:cNvPr id="20" name="Group 19">
                  <a:extLst>
                    <a:ext uri="{FF2B5EF4-FFF2-40B4-BE49-F238E27FC236}">
                      <a16:creationId xmlns:a16="http://schemas.microsoft.com/office/drawing/2014/main" id="{1E6CE4AA-04C7-4B23-8F00-EE4C66842243}"/>
                    </a:ext>
                  </a:extLst>
                </p:cNvPr>
                <p:cNvGrpSpPr/>
                <p:nvPr/>
              </p:nvGrpSpPr>
              <p:grpSpPr>
                <a:xfrm>
                  <a:off x="10796843" y="2859"/>
                  <a:ext cx="1390650" cy="6858000"/>
                  <a:chOff x="10796843" y="2859"/>
                  <a:chExt cx="1390650" cy="6858000"/>
                </a:xfrm>
              </p:grpSpPr>
              <p:sp>
                <p:nvSpPr>
                  <p:cNvPr id="26" name="TextBox 25">
                    <a:extLst>
                      <a:ext uri="{FF2B5EF4-FFF2-40B4-BE49-F238E27FC236}">
                        <a16:creationId xmlns:a16="http://schemas.microsoft.com/office/drawing/2014/main" id="{720EC79E-CE70-40B5-B152-59B513DAE1B1}"/>
                      </a:ext>
                    </a:extLst>
                  </p:cNvPr>
                  <p:cNvSpPr txBox="1"/>
                  <p:nvPr/>
                </p:nvSpPr>
                <p:spPr>
                  <a:xfrm rot="10800000">
                    <a:off x="10796843" y="2859"/>
                    <a:ext cx="1390650" cy="6858000"/>
                  </a:xfrm>
                  <a:prstGeom prst="rect">
                    <a:avLst/>
                  </a:prstGeom>
                  <a:solidFill>
                    <a:schemeClr val="bg1">
                      <a:lumMod val="65000"/>
                      <a:alpha val="85098"/>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97A35FE0-E047-42F5-9EC6-D559AFC11C3B}"/>
                      </a:ext>
                    </a:extLst>
                  </p:cNvPr>
                  <p:cNvSpPr txBox="1"/>
                  <p:nvPr/>
                </p:nvSpPr>
                <p:spPr>
                  <a:xfrm>
                    <a:off x="10796843" y="1108437"/>
                    <a:ext cx="1390650" cy="46166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dirty="0">
                        <a:ln>
                          <a:noFill/>
                        </a:ln>
                        <a:solidFill>
                          <a:srgbClr val="7F134C"/>
                        </a:solidFill>
                        <a:effectLst/>
                        <a:uLnTx/>
                        <a:uFillTx/>
                        <a:latin typeface="Arial" panose="020B0604020202020204"/>
                        <a:ea typeface="+mn-ea"/>
                        <a:cs typeface="+mn-cs"/>
                      </a:rPr>
                      <a:t>Opisy przypadków</a:t>
                    </a:r>
                  </a:p>
                </p:txBody>
              </p:sp>
              <p:sp>
                <p:nvSpPr>
                  <p:cNvPr id="29" name="TextBox 28">
                    <a:extLst>
                      <a:ext uri="{FF2B5EF4-FFF2-40B4-BE49-F238E27FC236}">
                        <a16:creationId xmlns:a16="http://schemas.microsoft.com/office/drawing/2014/main" id="{1AD36256-1482-4FAB-B2C2-9F61B50CF78B}"/>
                      </a:ext>
                    </a:extLst>
                  </p:cNvPr>
                  <p:cNvSpPr txBox="1"/>
                  <p:nvPr/>
                </p:nvSpPr>
                <p:spPr>
                  <a:xfrm>
                    <a:off x="10805983" y="2183134"/>
                    <a:ext cx="1381510"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rgbClr val="000000"/>
                        </a:solidFill>
                        <a:effectLst/>
                        <a:uLnTx/>
                        <a:uFillTx/>
                        <a:latin typeface="Arial" panose="020B0604020202020204"/>
                        <a:ea typeface="+mn-ea"/>
                        <a:cs typeface="+mn-cs"/>
                      </a:rPr>
                      <a:t>Zagadnienia</a:t>
                    </a:r>
                  </a:p>
                </p:txBody>
              </p:sp>
            </p:grpSp>
            <p:sp>
              <p:nvSpPr>
                <p:cNvPr id="21" name="Rectangle 20">
                  <a:hlinkClick r:id="rId3" action="ppaction://hlinksldjump"/>
                  <a:extLst>
                    <a:ext uri="{FF2B5EF4-FFF2-40B4-BE49-F238E27FC236}">
                      <a16:creationId xmlns:a16="http://schemas.microsoft.com/office/drawing/2014/main" id="{466A90BD-18C1-4636-B2C9-A1086595A21E}"/>
                    </a:ext>
                  </a:extLst>
                </p:cNvPr>
                <p:cNvSpPr/>
                <p:nvPr/>
              </p:nvSpPr>
              <p:spPr>
                <a:xfrm>
                  <a:off x="10964215" y="2765811"/>
                  <a:ext cx="1217022" cy="32004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900" b="1" i="0" u="none" kern="0" baseline="0" dirty="0">
                      <a:solidFill>
                        <a:srgbClr val="0D3759"/>
                      </a:solidFill>
                    </a:rPr>
                    <a:t>Leczenie na oddziale ratunkowym</a:t>
                  </a:r>
                </a:p>
              </p:txBody>
            </p:sp>
          </p:grpSp>
          <p:sp>
            <p:nvSpPr>
              <p:cNvPr id="16" name="Rectangle 15">
                <a:hlinkClick r:id="rId4" action="ppaction://hlinksldjump"/>
                <a:extLst>
                  <a:ext uri="{FF2B5EF4-FFF2-40B4-BE49-F238E27FC236}">
                    <a16:creationId xmlns:a16="http://schemas.microsoft.com/office/drawing/2014/main" id="{DFA220AE-12CB-4D8E-BFB9-189FCE1C97D8}"/>
                  </a:ext>
                </a:extLst>
              </p:cNvPr>
              <p:cNvSpPr/>
              <p:nvPr/>
            </p:nvSpPr>
            <p:spPr>
              <a:xfrm>
                <a:off x="10965633" y="3638576"/>
                <a:ext cx="1217022" cy="27432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l" sz="900" b="1" i="0" u="none" kern="0" baseline="0">
                    <a:solidFill>
                      <a:srgbClr val="0D3759"/>
                    </a:solidFill>
                    <a:latin typeface="Arial" panose="020B0604020202020204"/>
                    <a:ea typeface="Arial" panose="020B0604020202020204"/>
                    <a:cs typeface="Arial" panose="020B0604020202020204"/>
                    <a:sym typeface="Arial" panose="020B0604020202020204"/>
                  </a:rPr>
                  <a:t>Nawracające NP</a:t>
                </a:r>
                <a:endParaRPr kumimoji="0" lang="pl" sz="9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sp>
            <p:nvSpPr>
              <p:cNvPr id="23" name="Rectangle 22">
                <a:hlinkClick r:id="rId5" action="ppaction://hlinksldjump"/>
                <a:extLst>
                  <a:ext uri="{FF2B5EF4-FFF2-40B4-BE49-F238E27FC236}">
                    <a16:creationId xmlns:a16="http://schemas.microsoft.com/office/drawing/2014/main" id="{94E9F852-30A8-4E51-8DC9-2BD56FE14AA6}"/>
                  </a:ext>
                </a:extLst>
              </p:cNvPr>
              <p:cNvSpPr/>
              <p:nvPr/>
            </p:nvSpPr>
            <p:spPr>
              <a:xfrm>
                <a:off x="10965633" y="4024732"/>
                <a:ext cx="1217022" cy="27432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900" b="1" i="0" u="none" strike="noStrike" kern="0" cap="none" spc="0" normalizeH="0" baseline="0">
                    <a:ln>
                      <a:noFill/>
                    </a:ln>
                    <a:solidFill>
                      <a:srgbClr val="0D3759"/>
                    </a:solidFill>
                    <a:effectLst/>
                    <a:uLnTx/>
                    <a:uFillTx/>
                    <a:latin typeface="Arial" panose="020B0604020202020204"/>
                    <a:ea typeface="+mn-ea"/>
                    <a:cs typeface="+mn-cs"/>
                  </a:rPr>
                  <a:t>ECRS</a:t>
                </a:r>
              </a:p>
            </p:txBody>
          </p:sp>
        </p:grpSp>
        <p:sp>
          <p:nvSpPr>
            <p:cNvPr id="15" name="Rectangle 14">
              <a:hlinkClick r:id="rId6" action="ppaction://hlinksldjump"/>
              <a:extLst>
                <a:ext uri="{FF2B5EF4-FFF2-40B4-BE49-F238E27FC236}">
                  <a16:creationId xmlns:a16="http://schemas.microsoft.com/office/drawing/2014/main" id="{684CF290-8757-4B71-9FE2-E0AAAFBC360E}"/>
                </a:ext>
              </a:extLst>
            </p:cNvPr>
            <p:cNvSpPr/>
            <p:nvPr/>
          </p:nvSpPr>
          <p:spPr>
            <a:xfrm>
              <a:off x="10975309" y="3223844"/>
              <a:ext cx="1217022" cy="27432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algn="l" rtl="0">
                <a:defRPr/>
              </a:pPr>
              <a:r>
                <a:rPr lang="pl" sz="900" b="1" i="0" u="none" kern="0" baseline="0">
                  <a:solidFill>
                    <a:srgbClr val="0D3759"/>
                  </a:solidFill>
                </a:rPr>
                <a:t>Zmiana leków</a:t>
              </a:r>
            </a:p>
          </p:txBody>
        </p:sp>
      </p:grpSp>
      <p:pic>
        <p:nvPicPr>
          <p:cNvPr id="31" name="Picture 30" descr="home_icon.png">
            <a:hlinkClick r:id="rId7" action="ppaction://hlinksldjump"/>
            <a:extLst>
              <a:ext uri="{FF2B5EF4-FFF2-40B4-BE49-F238E27FC236}">
                <a16:creationId xmlns:a16="http://schemas.microsoft.com/office/drawing/2014/main" id="{D3F1464F-3016-4647-9957-6A01AD33741D}"/>
              </a:ext>
            </a:extLst>
          </p:cNvPr>
          <p:cNvPicPr>
            <a:picLocks noChangeAspect="1"/>
          </p:cNvPicPr>
          <p:nvPr/>
        </p:nvPicPr>
        <p:blipFill>
          <a:blip r:embed="rId8"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386111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391EEFF-D0AD-488D-9BF1-B4C4F84BF6FB}"/>
              </a:ext>
            </a:extLst>
          </p:cNvPr>
          <p:cNvSpPr>
            <a:spLocks noGrp="1"/>
          </p:cNvSpPr>
          <p:nvPr>
            <p:ph type="sldNum" sz="quarter" idx="12"/>
          </p:nvPr>
        </p:nvSpPr>
        <p:spPr/>
        <p:txBody>
          <a:bodyPr/>
          <a:lstStyle/>
          <a:p>
            <a:pPr algn="r" rtl="0"/>
            <a:fld id="{CC7432E5-F8E0-41AE-9A6B-AD730338B005}" type="slidenum">
              <a:rPr/>
              <a:pPr algn="r" rtl="0"/>
              <a:t>42</a:t>
            </a:fld>
            <a:endParaRPr lang="pl" dirty="0"/>
          </a:p>
        </p:txBody>
      </p:sp>
      <p:sp>
        <p:nvSpPr>
          <p:cNvPr id="8" name="Text Placeholder 7">
            <a:extLst>
              <a:ext uri="{FF2B5EF4-FFF2-40B4-BE49-F238E27FC236}">
                <a16:creationId xmlns:a16="http://schemas.microsoft.com/office/drawing/2014/main" id="{1613F966-4D48-498C-B07F-190E553067BE}"/>
              </a:ext>
            </a:extLst>
          </p:cNvPr>
          <p:cNvSpPr>
            <a:spLocks noGrp="1"/>
          </p:cNvSpPr>
          <p:nvPr>
            <p:ph type="body" sz="quarter" idx="13"/>
          </p:nvPr>
        </p:nvSpPr>
        <p:spPr>
          <a:xfrm>
            <a:off x="457200" y="5851602"/>
            <a:ext cx="11039476" cy="1005840"/>
          </a:xfrm>
        </p:spPr>
        <p:txBody>
          <a:bodyPr/>
          <a:lstStyle/>
          <a:p>
            <a:pPr algn="l" rtl="0"/>
            <a:r>
              <a:rPr lang="pl" sz="850" b="0" i="0" u="none" baseline="30000" dirty="0"/>
              <a:t>a </a:t>
            </a:r>
            <a:r>
              <a:rPr lang="pl" sz="850" b="0" i="0" u="none" baseline="0" dirty="0"/>
              <a:t>Przypadek 1: brak zaostrzeń po mepolizumabie. </a:t>
            </a:r>
            <a:r>
              <a:rPr lang="pl" sz="850" b="0" i="0" u="none" baseline="30000" dirty="0"/>
              <a:t>b </a:t>
            </a:r>
            <a:r>
              <a:rPr lang="pl" sz="850" b="0" i="0" u="none" baseline="0" dirty="0"/>
              <a:t>Wyjściowy poziom FEV</a:t>
            </a:r>
            <a:r>
              <a:rPr lang="pl" sz="850" b="0" i="0" u="none" baseline="-25000" dirty="0"/>
              <a:t>1</a:t>
            </a:r>
            <a:r>
              <a:rPr lang="pl" sz="850" b="0" i="0" u="none" baseline="0" dirty="0"/>
              <a:t> przed mepolizumabem wynosił 1,70 l (przypadek 1) i 2,58 (przypadek 2). BD = lek rozszerzający oskrzela; bEOS = eozynofile we krwi; EOS = eozynofil; EXAC = zaostrzenie; FEV</a:t>
            </a:r>
            <a:r>
              <a:rPr lang="pl" sz="850" b="0" i="0" u="none" baseline="-25000" dirty="0"/>
              <a:t>1</a:t>
            </a:r>
            <a:r>
              <a:rPr lang="pl" sz="850" b="0" i="0" u="none" baseline="0" dirty="0"/>
              <a:t> = natężona objętość wydechowa pierwszosekundowa; OCS = kortykosteroidy doustne; pred = przewidywane. Cormier M et al. </a:t>
            </a:r>
            <a:r>
              <a:rPr lang="pl" sz="850" b="0" i="1" u="none" baseline="0" dirty="0"/>
              <a:t>J Allergy Clin Immunol Pract. </a:t>
            </a:r>
            <a:r>
              <a:rPr lang="pl" sz="850" b="0" i="0" u="none" baseline="0" dirty="0"/>
              <a:t>2020;8:736-738.</a:t>
            </a:r>
          </a:p>
        </p:txBody>
      </p:sp>
      <p:grpSp>
        <p:nvGrpSpPr>
          <p:cNvPr id="61" name="Group 60">
            <a:extLst>
              <a:ext uri="{FF2B5EF4-FFF2-40B4-BE49-F238E27FC236}">
                <a16:creationId xmlns:a16="http://schemas.microsoft.com/office/drawing/2014/main" id="{52AF8F85-63B1-4CCE-91E1-3C176B9E7A67}"/>
              </a:ext>
            </a:extLst>
          </p:cNvPr>
          <p:cNvGrpSpPr/>
          <p:nvPr/>
        </p:nvGrpSpPr>
        <p:grpSpPr>
          <a:xfrm>
            <a:off x="456624" y="1242928"/>
            <a:ext cx="5435709" cy="1726733"/>
            <a:chOff x="457200" y="1329999"/>
            <a:chExt cx="5671883" cy="2563305"/>
          </a:xfrm>
        </p:grpSpPr>
        <p:sp>
          <p:nvSpPr>
            <p:cNvPr id="62" name="Rectangle 61">
              <a:extLst>
                <a:ext uri="{FF2B5EF4-FFF2-40B4-BE49-F238E27FC236}">
                  <a16:creationId xmlns:a16="http://schemas.microsoft.com/office/drawing/2014/main" id="{9749DB0E-1698-4C8E-A425-6E7A0F32A2FD}"/>
                </a:ext>
              </a:extLst>
            </p:cNvPr>
            <p:cNvSpPr/>
            <p:nvPr/>
          </p:nvSpPr>
          <p:spPr>
            <a:xfrm>
              <a:off x="1509468" y="1524514"/>
              <a:ext cx="4619615" cy="2170223"/>
            </a:xfrm>
            <a:prstGeom prst="rect">
              <a:avLst/>
            </a:prstGeom>
          </p:spPr>
          <p:txBody>
            <a:bodyPr wrap="square">
              <a:spAutoFit/>
            </a:bodyPr>
            <a:lstStyle/>
            <a:p>
              <a:pPr marL="182880" indent="-182880" algn="l" defTabSz="1079734" rtl="0">
                <a:buClr>
                  <a:schemeClr val="accent1"/>
                </a:buClr>
                <a:buFont typeface="Arial" panose="020B0604020202020204" pitchFamily="34" charset="0"/>
                <a:buChar char="•"/>
                <a:defRPr/>
              </a:pPr>
              <a:r>
                <a:rPr lang="pl" sz="1400" b="0" i="0" u="none" baseline="0" dirty="0"/>
                <a:t>Dwoje pacjentów wymagających stosowania OCS (wiek 51 i 57 lat) z objawami astmy utrzymującymi się 2 lata po leczeniu mepolizumabem</a:t>
              </a:r>
            </a:p>
            <a:p>
              <a:pPr marL="182880" indent="-182880" algn="l" defTabSz="1079734" rtl="0">
                <a:spcBef>
                  <a:spcPts val="600"/>
                </a:spcBef>
                <a:buClr>
                  <a:schemeClr val="accent1"/>
                </a:buClr>
                <a:buFont typeface="Arial" panose="020B0604020202020204" pitchFamily="34" charset="0"/>
                <a:buChar char="•"/>
                <a:defRPr/>
              </a:pPr>
              <a:r>
                <a:rPr lang="pl" sz="1400" b="0" i="0" u="none" baseline="0" dirty="0"/>
                <a:t>Poziomy EOS i bEOS w plwocinie nie zostały </a:t>
              </a:r>
              <a:br>
                <a:rPr lang="pl" sz="1400" dirty="0"/>
              </a:br>
              <a:r>
                <a:rPr lang="pl" sz="1400" b="0" i="0" u="none" baseline="0" dirty="0"/>
                <a:t>całkowicie wyeliminowane po 2 latach leczenia mepolizumabem</a:t>
              </a:r>
            </a:p>
          </p:txBody>
        </p:sp>
        <p:sp>
          <p:nvSpPr>
            <p:cNvPr id="64" name="Rectangle: Rounded Corners 63">
              <a:extLst>
                <a:ext uri="{FF2B5EF4-FFF2-40B4-BE49-F238E27FC236}">
                  <a16:creationId xmlns:a16="http://schemas.microsoft.com/office/drawing/2014/main" id="{01301AAC-F868-429E-805F-AD82B6947BB6}"/>
                </a:ext>
              </a:extLst>
            </p:cNvPr>
            <p:cNvSpPr/>
            <p:nvPr/>
          </p:nvSpPr>
          <p:spPr>
            <a:xfrm>
              <a:off x="457200" y="1329999"/>
              <a:ext cx="5637682" cy="2563305"/>
            </a:xfrm>
            <a:prstGeom prst="roundRect">
              <a:avLst>
                <a:gd name="adj" fmla="val 78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66" name="Group 65">
            <a:extLst>
              <a:ext uri="{FF2B5EF4-FFF2-40B4-BE49-F238E27FC236}">
                <a16:creationId xmlns:a16="http://schemas.microsoft.com/office/drawing/2014/main" id="{3C9EC836-EADD-4516-92D6-15F3DAC228C3}"/>
              </a:ext>
            </a:extLst>
          </p:cNvPr>
          <p:cNvGrpSpPr/>
          <p:nvPr/>
        </p:nvGrpSpPr>
        <p:grpSpPr>
          <a:xfrm>
            <a:off x="385499" y="1451935"/>
            <a:ext cx="1343717" cy="914400"/>
            <a:chOff x="-1709482" y="1461909"/>
            <a:chExt cx="1343717" cy="914400"/>
          </a:xfrm>
        </p:grpSpPr>
        <p:pic>
          <p:nvPicPr>
            <p:cNvPr id="67" name="Graphic 66" descr="Woman">
              <a:extLst>
                <a:ext uri="{FF2B5EF4-FFF2-40B4-BE49-F238E27FC236}">
                  <a16:creationId xmlns:a16="http://schemas.microsoft.com/office/drawing/2014/main" id="{A0F5D923-7241-42D8-8A2F-0806BB322C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0165" y="1461909"/>
              <a:ext cx="914400" cy="914400"/>
            </a:xfrm>
            <a:prstGeom prst="rect">
              <a:avLst/>
            </a:prstGeom>
          </p:spPr>
        </p:pic>
        <p:pic>
          <p:nvPicPr>
            <p:cNvPr id="68" name="Graphic 67" descr="Man">
              <a:extLst>
                <a:ext uri="{FF2B5EF4-FFF2-40B4-BE49-F238E27FC236}">
                  <a16:creationId xmlns:a16="http://schemas.microsoft.com/office/drawing/2014/main" id="{0D537B07-BD47-47A4-845B-FBB0C07637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9482" y="1461909"/>
              <a:ext cx="910686" cy="910686"/>
            </a:xfrm>
            <a:prstGeom prst="rect">
              <a:avLst/>
            </a:prstGeom>
          </p:spPr>
        </p:pic>
      </p:grpSp>
      <p:graphicFrame>
        <p:nvGraphicFramePr>
          <p:cNvPr id="14" name="Chart 13">
            <a:extLst>
              <a:ext uri="{FF2B5EF4-FFF2-40B4-BE49-F238E27FC236}">
                <a16:creationId xmlns:a16="http://schemas.microsoft.com/office/drawing/2014/main" id="{5755C978-FBDC-47D3-A71C-12B4EAF84454}"/>
              </a:ext>
            </a:extLst>
          </p:cNvPr>
          <p:cNvGraphicFramePr/>
          <p:nvPr>
            <p:extLst>
              <p:ext uri="{D42A27DB-BD31-4B8C-83A1-F6EECF244321}">
                <p14:modId xmlns:p14="http://schemas.microsoft.com/office/powerpoint/2010/main" val="1671251951"/>
              </p:ext>
            </p:extLst>
          </p:nvPr>
        </p:nvGraphicFramePr>
        <p:xfrm>
          <a:off x="814816" y="3920990"/>
          <a:ext cx="4552398" cy="2574818"/>
        </p:xfrm>
        <a:graphic>
          <a:graphicData uri="http://schemas.openxmlformats.org/drawingml/2006/chart">
            <c:chart xmlns:c="http://schemas.openxmlformats.org/drawingml/2006/chart" xmlns:r="http://schemas.openxmlformats.org/officeDocument/2006/relationships" r:id="rId7"/>
          </a:graphicData>
        </a:graphic>
      </p:graphicFrame>
      <p:sp>
        <p:nvSpPr>
          <p:cNvPr id="58" name="TextBox 57">
            <a:extLst>
              <a:ext uri="{FF2B5EF4-FFF2-40B4-BE49-F238E27FC236}">
                <a16:creationId xmlns:a16="http://schemas.microsoft.com/office/drawing/2014/main" id="{502451EF-81DC-4F5D-B0E0-F2D9E275D5C8}"/>
              </a:ext>
            </a:extLst>
          </p:cNvPr>
          <p:cNvSpPr txBox="1"/>
          <p:nvPr/>
        </p:nvSpPr>
        <p:spPr>
          <a:xfrm>
            <a:off x="499220" y="4022507"/>
            <a:ext cx="369332" cy="1937199"/>
          </a:xfrm>
          <a:prstGeom prst="rect">
            <a:avLst/>
          </a:prstGeom>
          <a:noFill/>
        </p:spPr>
        <p:txBody>
          <a:bodyPr vert="vert270" wrap="square" rtlCol="0" anchor="ctr">
            <a:spAutoFit/>
          </a:bodyPr>
          <a:lstStyle/>
          <a:p>
            <a:pPr algn="ctr" rtl="0"/>
            <a:r>
              <a:rPr lang="pl" sz="1200" b="1" i="0" u="none" baseline="0"/>
              <a:t>bEOS (komórek/μl)</a:t>
            </a:r>
          </a:p>
        </p:txBody>
      </p:sp>
      <p:sp>
        <p:nvSpPr>
          <p:cNvPr id="59" name="TextBox 58">
            <a:extLst>
              <a:ext uri="{FF2B5EF4-FFF2-40B4-BE49-F238E27FC236}">
                <a16:creationId xmlns:a16="http://schemas.microsoft.com/office/drawing/2014/main" id="{9A873735-EF9A-46CD-AA34-C37FA4DC92F2}"/>
              </a:ext>
            </a:extLst>
          </p:cNvPr>
          <p:cNvSpPr txBox="1"/>
          <p:nvPr/>
        </p:nvSpPr>
        <p:spPr>
          <a:xfrm>
            <a:off x="5378975" y="4176529"/>
            <a:ext cx="369332" cy="1668206"/>
          </a:xfrm>
          <a:prstGeom prst="rect">
            <a:avLst/>
          </a:prstGeom>
          <a:noFill/>
        </p:spPr>
        <p:txBody>
          <a:bodyPr vert="vert" wrap="square" rtlCol="0" anchor="ctr">
            <a:spAutoFit/>
          </a:bodyPr>
          <a:lstStyle/>
          <a:p>
            <a:pPr algn="ctr" rtl="0"/>
            <a:r>
              <a:rPr lang="pl" sz="1200" b="1" i="0" u="none" baseline="0" dirty="0"/>
              <a:t>EOS w plwocinie (%) </a:t>
            </a:r>
          </a:p>
        </p:txBody>
      </p:sp>
      <p:grpSp>
        <p:nvGrpSpPr>
          <p:cNvPr id="73" name="Group 72">
            <a:extLst>
              <a:ext uri="{FF2B5EF4-FFF2-40B4-BE49-F238E27FC236}">
                <a16:creationId xmlns:a16="http://schemas.microsoft.com/office/drawing/2014/main" id="{159FC6F0-4593-4851-85F7-1B79EC23204E}"/>
              </a:ext>
            </a:extLst>
          </p:cNvPr>
          <p:cNvGrpSpPr/>
          <p:nvPr/>
        </p:nvGrpSpPr>
        <p:grpSpPr>
          <a:xfrm>
            <a:off x="612727" y="3066409"/>
            <a:ext cx="4986964" cy="735659"/>
            <a:chOff x="579097" y="4350898"/>
            <a:chExt cx="4390607" cy="735658"/>
          </a:xfrm>
        </p:grpSpPr>
        <p:sp>
          <p:nvSpPr>
            <p:cNvPr id="74" name="Rectangle: Rounded Corners 73">
              <a:extLst>
                <a:ext uri="{FF2B5EF4-FFF2-40B4-BE49-F238E27FC236}">
                  <a16:creationId xmlns:a16="http://schemas.microsoft.com/office/drawing/2014/main" id="{1C50C360-4092-48FA-8F81-20CCF85AC4DB}"/>
                </a:ext>
              </a:extLst>
            </p:cNvPr>
            <p:cNvSpPr/>
            <p:nvPr/>
          </p:nvSpPr>
          <p:spPr>
            <a:xfrm>
              <a:off x="856073" y="4350898"/>
              <a:ext cx="4113631" cy="735658"/>
            </a:xfrm>
            <a:prstGeom prst="roundRect">
              <a:avLst/>
            </a:prstGeom>
            <a:solidFill>
              <a:srgbClr val="AE2573"/>
            </a:solid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l" defTabSz="1079734" rtl="0">
                <a:defRPr/>
              </a:pPr>
              <a:r>
                <a:rPr lang="pl" sz="1400" b="0" i="0" u="none" baseline="0" dirty="0">
                  <a:solidFill>
                    <a:srgbClr val="FFFFFF"/>
                  </a:solidFill>
                </a:rPr>
                <a:t>Benralizumab umożliwił dalsze zmniejszenie poziomu EOS: bEOS, 0 komórek/μl; plwocina,</a:t>
              </a:r>
              <a:br>
                <a:rPr lang="pl" sz="1400" b="0" i="0" u="none" baseline="0" dirty="0">
                  <a:solidFill>
                    <a:srgbClr val="FFFFFF"/>
                  </a:solidFill>
                </a:rPr>
              </a:br>
              <a:r>
                <a:rPr lang="pl" sz="1400" b="0" i="0" u="none" baseline="0" dirty="0">
                  <a:solidFill>
                    <a:srgbClr val="FFFFFF"/>
                  </a:solidFill>
                </a:rPr>
                <a:t>0-0,5%</a:t>
              </a:r>
              <a:endParaRPr lang="pl" sz="1400" b="1" dirty="0">
                <a:solidFill>
                  <a:srgbClr val="FFFFFF"/>
                </a:solidFill>
              </a:endParaRPr>
            </a:p>
          </p:txBody>
        </p:sp>
        <p:sp>
          <p:nvSpPr>
            <p:cNvPr id="76" name="Oval 75">
              <a:extLst>
                <a:ext uri="{FF2B5EF4-FFF2-40B4-BE49-F238E27FC236}">
                  <a16:creationId xmlns:a16="http://schemas.microsoft.com/office/drawing/2014/main" id="{68305083-1B98-42F0-B0C7-0025EB2A5C77}"/>
                </a:ext>
              </a:extLst>
            </p:cNvPr>
            <p:cNvSpPr/>
            <p:nvPr/>
          </p:nvSpPr>
          <p:spPr>
            <a:xfrm>
              <a:off x="579097" y="4350898"/>
              <a:ext cx="720000" cy="720000"/>
            </a:xfrm>
            <a:prstGeom prst="ellipse">
              <a:avLst/>
            </a:prstGeom>
            <a:solidFill>
              <a:schemeClr val="bg1">
                <a:lumMod val="95000"/>
              </a:schemeClr>
            </a:solidFill>
            <a:ln>
              <a:solidFill>
                <a:srgbClr val="AE257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9" name="Graphic 78">
              <a:extLst>
                <a:ext uri="{FF2B5EF4-FFF2-40B4-BE49-F238E27FC236}">
                  <a16:creationId xmlns:a16="http://schemas.microsoft.com/office/drawing/2014/main" id="{78C11F1D-7115-4CA6-A1AB-72467505C6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747" y="4398416"/>
              <a:ext cx="616866" cy="616866"/>
            </a:xfrm>
            <a:prstGeom prst="rect">
              <a:avLst/>
            </a:prstGeom>
          </p:spPr>
        </p:pic>
      </p:grpSp>
      <p:grpSp>
        <p:nvGrpSpPr>
          <p:cNvPr id="20" name="Group 19">
            <a:extLst>
              <a:ext uri="{FF2B5EF4-FFF2-40B4-BE49-F238E27FC236}">
                <a16:creationId xmlns:a16="http://schemas.microsoft.com/office/drawing/2014/main" id="{BA440FE1-8245-4ECD-85C6-FD452F92C427}"/>
              </a:ext>
            </a:extLst>
          </p:cNvPr>
          <p:cNvGrpSpPr/>
          <p:nvPr/>
        </p:nvGrpSpPr>
        <p:grpSpPr>
          <a:xfrm>
            <a:off x="2543175" y="3997005"/>
            <a:ext cx="2486565" cy="397147"/>
            <a:chOff x="2543175" y="4063680"/>
            <a:chExt cx="2486565" cy="397147"/>
          </a:xfrm>
        </p:grpSpPr>
        <p:grpSp>
          <p:nvGrpSpPr>
            <p:cNvPr id="18" name="Group 17">
              <a:extLst>
                <a:ext uri="{FF2B5EF4-FFF2-40B4-BE49-F238E27FC236}">
                  <a16:creationId xmlns:a16="http://schemas.microsoft.com/office/drawing/2014/main" id="{72C439A1-5A9A-462F-B5E1-92C8D42C472E}"/>
                </a:ext>
              </a:extLst>
            </p:cNvPr>
            <p:cNvGrpSpPr/>
            <p:nvPr/>
          </p:nvGrpSpPr>
          <p:grpSpPr>
            <a:xfrm>
              <a:off x="2543175" y="4063680"/>
              <a:ext cx="2486565" cy="397147"/>
              <a:chOff x="2920985" y="3984221"/>
              <a:chExt cx="2486565" cy="397147"/>
            </a:xfrm>
          </p:grpSpPr>
          <p:grpSp>
            <p:nvGrpSpPr>
              <p:cNvPr id="93" name="Group 92">
                <a:extLst>
                  <a:ext uri="{FF2B5EF4-FFF2-40B4-BE49-F238E27FC236}">
                    <a16:creationId xmlns:a16="http://schemas.microsoft.com/office/drawing/2014/main" id="{5DE1B599-0FDC-45F4-AA75-36EC6D844B0D}"/>
                  </a:ext>
                </a:extLst>
              </p:cNvPr>
              <p:cNvGrpSpPr/>
              <p:nvPr/>
            </p:nvGrpSpPr>
            <p:grpSpPr>
              <a:xfrm>
                <a:off x="2920985" y="3984221"/>
                <a:ext cx="2486565" cy="397147"/>
                <a:chOff x="6954570" y="4917886"/>
                <a:chExt cx="2486565" cy="397147"/>
              </a:xfrm>
            </p:grpSpPr>
            <p:grpSp>
              <p:nvGrpSpPr>
                <p:cNvPr id="94" name="Group 93">
                  <a:extLst>
                    <a:ext uri="{FF2B5EF4-FFF2-40B4-BE49-F238E27FC236}">
                      <a16:creationId xmlns:a16="http://schemas.microsoft.com/office/drawing/2014/main" id="{9308000E-5C25-4BD0-AD70-9203A06F8FCB}"/>
                    </a:ext>
                  </a:extLst>
                </p:cNvPr>
                <p:cNvGrpSpPr/>
                <p:nvPr/>
              </p:nvGrpSpPr>
              <p:grpSpPr>
                <a:xfrm>
                  <a:off x="6954570" y="4917886"/>
                  <a:ext cx="2486565" cy="397147"/>
                  <a:chOff x="4804064" y="5997849"/>
                  <a:chExt cx="2486565" cy="397147"/>
                </a:xfrm>
              </p:grpSpPr>
              <p:sp>
                <p:nvSpPr>
                  <p:cNvPr id="96" name="Rectangle 95">
                    <a:extLst>
                      <a:ext uri="{FF2B5EF4-FFF2-40B4-BE49-F238E27FC236}">
                        <a16:creationId xmlns:a16="http://schemas.microsoft.com/office/drawing/2014/main" id="{E70F0B0A-6C10-4E69-BD69-3F976E45ED45}"/>
                      </a:ext>
                    </a:extLst>
                  </p:cNvPr>
                  <p:cNvSpPr/>
                  <p:nvPr/>
                </p:nvSpPr>
                <p:spPr>
                  <a:xfrm>
                    <a:off x="4804064" y="5997849"/>
                    <a:ext cx="2486565" cy="3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Przypadek 1, plwocina      bEOS  </a:t>
                    </a:r>
                    <a:endParaRPr lang="pl" sz="900" b="1" dirty="0">
                      <a:solidFill>
                        <a:schemeClr val="tx1"/>
                      </a:solidFill>
                      <a:cs typeface="Calibri" panose="020F0502020204030204" pitchFamily="34" charset="0"/>
                    </a:endParaRPr>
                  </a:p>
                  <a:p>
                    <a:pPr algn="l" rtl="0">
                      <a:spcBef>
                        <a:spcPts val="300"/>
                      </a:spcBef>
                    </a:pPr>
                    <a:r>
                      <a:rPr lang="pl"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Przypadek 2, plwocina      bEOS</a:t>
                    </a:r>
                    <a:endParaRPr lang="pl" sz="900" dirty="0">
                      <a:solidFill>
                        <a:schemeClr val="tx1"/>
                      </a:solidFill>
                    </a:endParaRPr>
                  </a:p>
                </p:txBody>
              </p:sp>
              <p:sp>
                <p:nvSpPr>
                  <p:cNvPr id="97" name="Rectangle 96">
                    <a:extLst>
                      <a:ext uri="{FF2B5EF4-FFF2-40B4-BE49-F238E27FC236}">
                        <a16:creationId xmlns:a16="http://schemas.microsoft.com/office/drawing/2014/main" id="{515631E1-849E-4B75-8FA7-02EA08B8D422}"/>
                      </a:ext>
                    </a:extLst>
                  </p:cNvPr>
                  <p:cNvSpPr/>
                  <p:nvPr/>
                </p:nvSpPr>
                <p:spPr>
                  <a:xfrm>
                    <a:off x="6173951" y="6250317"/>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grpSp>
            <p:sp>
              <p:nvSpPr>
                <p:cNvPr id="95" name="Rectangle 94">
                  <a:extLst>
                    <a:ext uri="{FF2B5EF4-FFF2-40B4-BE49-F238E27FC236}">
                      <a16:creationId xmlns:a16="http://schemas.microsoft.com/office/drawing/2014/main" id="{20525CCB-22E6-4B24-8BDE-D9F2E46E9E9B}"/>
                    </a:ext>
                  </a:extLst>
                </p:cNvPr>
                <p:cNvSpPr/>
                <p:nvPr/>
              </p:nvSpPr>
              <p:spPr>
                <a:xfrm>
                  <a:off x="8324457" y="4984472"/>
                  <a:ext cx="91440" cy="91440"/>
                </a:xfrm>
                <a:prstGeom prst="rect">
                  <a:avLst/>
                </a:prstGeom>
                <a:solidFill>
                  <a:srgbClr val="88A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grpSp>
          <p:cxnSp>
            <p:nvCxnSpPr>
              <p:cNvPr id="17" name="Straight Connector 16">
                <a:extLst>
                  <a:ext uri="{FF2B5EF4-FFF2-40B4-BE49-F238E27FC236}">
                    <a16:creationId xmlns:a16="http://schemas.microsoft.com/office/drawing/2014/main" id="{9EDB5881-AF07-4E93-83B9-565429EF8435}"/>
                  </a:ext>
                </a:extLst>
              </p:cNvPr>
              <p:cNvCxnSpPr/>
              <p:nvPr/>
            </p:nvCxnSpPr>
            <p:spPr>
              <a:xfrm>
                <a:off x="4812632" y="4106151"/>
                <a:ext cx="225586"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345D12C-7441-4BA6-9E8D-7030A73407C9}"/>
                  </a:ext>
                </a:extLst>
              </p:cNvPr>
              <p:cNvCxnSpPr/>
              <p:nvPr/>
            </p:nvCxnSpPr>
            <p:spPr>
              <a:xfrm>
                <a:off x="4812632" y="4258551"/>
                <a:ext cx="22558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321466C1-00E6-48D5-BB0A-4567E89442A8}"/>
                </a:ext>
              </a:extLst>
            </p:cNvPr>
            <p:cNvSpPr/>
            <p:nvPr/>
          </p:nvSpPr>
          <p:spPr>
            <a:xfrm>
              <a:off x="4530356" y="4155785"/>
              <a:ext cx="54864" cy="548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grpSp>
      <p:sp>
        <p:nvSpPr>
          <p:cNvPr id="99" name="Oval 98">
            <a:extLst>
              <a:ext uri="{FF2B5EF4-FFF2-40B4-BE49-F238E27FC236}">
                <a16:creationId xmlns:a16="http://schemas.microsoft.com/office/drawing/2014/main" id="{AC1C3C93-A4BC-4E9D-A840-6335AA727FD9}"/>
              </a:ext>
            </a:extLst>
          </p:cNvPr>
          <p:cNvSpPr/>
          <p:nvPr/>
        </p:nvSpPr>
        <p:spPr>
          <a:xfrm>
            <a:off x="4518832" y="4240721"/>
            <a:ext cx="54864" cy="548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00" name="Group 99">
            <a:extLst>
              <a:ext uri="{FF2B5EF4-FFF2-40B4-BE49-F238E27FC236}">
                <a16:creationId xmlns:a16="http://schemas.microsoft.com/office/drawing/2014/main" id="{24B63FDA-E648-4BB7-A3FE-AA9F0D12C23C}"/>
              </a:ext>
            </a:extLst>
          </p:cNvPr>
          <p:cNvGrpSpPr/>
          <p:nvPr/>
        </p:nvGrpSpPr>
        <p:grpSpPr>
          <a:xfrm>
            <a:off x="6719019" y="3066409"/>
            <a:ext cx="4986964" cy="735659"/>
            <a:chOff x="579097" y="4350898"/>
            <a:chExt cx="4390607" cy="735658"/>
          </a:xfrm>
        </p:grpSpPr>
        <p:sp>
          <p:nvSpPr>
            <p:cNvPr id="101" name="Rectangle: Rounded Corners 100">
              <a:extLst>
                <a:ext uri="{FF2B5EF4-FFF2-40B4-BE49-F238E27FC236}">
                  <a16:creationId xmlns:a16="http://schemas.microsoft.com/office/drawing/2014/main" id="{03AF1B57-F040-4B87-BCB3-623184C57B1A}"/>
                </a:ext>
              </a:extLst>
            </p:cNvPr>
            <p:cNvSpPr/>
            <p:nvPr/>
          </p:nvSpPr>
          <p:spPr>
            <a:xfrm>
              <a:off x="856073" y="4350898"/>
              <a:ext cx="4113631" cy="735658"/>
            </a:xfrm>
            <a:prstGeom prst="roundRect">
              <a:avLst/>
            </a:prstGeom>
            <a:solidFill>
              <a:srgbClr val="AE2573"/>
            </a:solid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l" defTabSz="1079734" rtl="0">
                <a:defRPr/>
              </a:pPr>
              <a:r>
                <a:rPr lang="pl" sz="1400" b="0" i="0" u="none" baseline="0" dirty="0">
                  <a:solidFill>
                    <a:srgbClr val="FFFFFF"/>
                  </a:solidFill>
                </a:rPr>
                <a:t>Benralizumab dodatkowo zmniejszył odsetek zaostrzeń</a:t>
              </a:r>
              <a:r>
                <a:rPr lang="pl" sz="1400" b="0" i="0" u="none" baseline="30000" dirty="0">
                  <a:solidFill>
                    <a:srgbClr val="FFFFFF"/>
                  </a:solidFill>
                </a:rPr>
                <a:t>a </a:t>
              </a:r>
              <a:r>
                <a:rPr lang="pl" sz="1400" b="0" i="0" u="none" dirty="0">
                  <a:solidFill>
                    <a:srgbClr val="FFFFFF"/>
                  </a:solidFill>
                </a:rPr>
                <a:t>i </a:t>
              </a:r>
              <a:r>
                <a:rPr lang="pl" sz="1400" b="0" i="0" u="none" baseline="0" dirty="0">
                  <a:solidFill>
                    <a:srgbClr val="FFFFFF"/>
                  </a:solidFill>
                </a:rPr>
                <a:t>doprowadził do poprawy czynności płuc</a:t>
              </a:r>
              <a:endParaRPr lang="pl" sz="1400" b="1" dirty="0">
                <a:solidFill>
                  <a:srgbClr val="FFFFFF"/>
                </a:solidFill>
              </a:endParaRPr>
            </a:p>
          </p:txBody>
        </p:sp>
        <p:sp>
          <p:nvSpPr>
            <p:cNvPr id="102" name="Oval 101">
              <a:extLst>
                <a:ext uri="{FF2B5EF4-FFF2-40B4-BE49-F238E27FC236}">
                  <a16:creationId xmlns:a16="http://schemas.microsoft.com/office/drawing/2014/main" id="{82C05519-67E8-4566-9216-0A373FB6443C}"/>
                </a:ext>
              </a:extLst>
            </p:cNvPr>
            <p:cNvSpPr/>
            <p:nvPr/>
          </p:nvSpPr>
          <p:spPr>
            <a:xfrm>
              <a:off x="579097" y="4350898"/>
              <a:ext cx="720000" cy="720000"/>
            </a:xfrm>
            <a:prstGeom prst="ellipse">
              <a:avLst/>
            </a:prstGeom>
            <a:solidFill>
              <a:schemeClr val="bg1">
                <a:lumMod val="95000"/>
              </a:schemeClr>
            </a:solidFill>
            <a:ln>
              <a:solidFill>
                <a:srgbClr val="AE257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3" name="Graphic 102">
              <a:extLst>
                <a:ext uri="{FF2B5EF4-FFF2-40B4-BE49-F238E27FC236}">
                  <a16:creationId xmlns:a16="http://schemas.microsoft.com/office/drawing/2014/main" id="{8B87615F-2265-49D0-AA45-484059111BB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747" y="4398416"/>
              <a:ext cx="616866" cy="616866"/>
            </a:xfrm>
            <a:prstGeom prst="rect">
              <a:avLst/>
            </a:prstGeom>
          </p:spPr>
        </p:pic>
      </p:grpSp>
      <p:grpSp>
        <p:nvGrpSpPr>
          <p:cNvPr id="54" name="Group 53">
            <a:extLst>
              <a:ext uri="{FF2B5EF4-FFF2-40B4-BE49-F238E27FC236}">
                <a16:creationId xmlns:a16="http://schemas.microsoft.com/office/drawing/2014/main" id="{A997F40D-EC8F-4F64-9929-0D63A840C49F}"/>
              </a:ext>
            </a:extLst>
          </p:cNvPr>
          <p:cNvGrpSpPr/>
          <p:nvPr/>
        </p:nvGrpSpPr>
        <p:grpSpPr>
          <a:xfrm>
            <a:off x="8677828" y="3974229"/>
            <a:ext cx="3344301" cy="2463359"/>
            <a:chOff x="8601980" y="4065685"/>
            <a:chExt cx="3243754" cy="2463359"/>
          </a:xfrm>
        </p:grpSpPr>
        <p:grpSp>
          <p:nvGrpSpPr>
            <p:cNvPr id="53" name="Group 52">
              <a:extLst>
                <a:ext uri="{FF2B5EF4-FFF2-40B4-BE49-F238E27FC236}">
                  <a16:creationId xmlns:a16="http://schemas.microsoft.com/office/drawing/2014/main" id="{64E16C7D-0350-4181-A115-DA7F4476148D}"/>
                </a:ext>
              </a:extLst>
            </p:cNvPr>
            <p:cNvGrpSpPr/>
            <p:nvPr/>
          </p:nvGrpSpPr>
          <p:grpSpPr>
            <a:xfrm>
              <a:off x="8601980" y="4065685"/>
              <a:ext cx="3243754" cy="2463359"/>
              <a:chOff x="8601980" y="4065685"/>
              <a:chExt cx="3243754" cy="2463359"/>
            </a:xfrm>
          </p:grpSpPr>
          <p:sp>
            <p:nvSpPr>
              <p:cNvPr id="104" name="TextBox 103">
                <a:extLst>
                  <a:ext uri="{FF2B5EF4-FFF2-40B4-BE49-F238E27FC236}">
                    <a16:creationId xmlns:a16="http://schemas.microsoft.com/office/drawing/2014/main" id="{8D9B4C5B-05AC-4D25-8806-956268C41494}"/>
                  </a:ext>
                </a:extLst>
              </p:cNvPr>
              <p:cNvSpPr txBox="1"/>
              <p:nvPr/>
            </p:nvSpPr>
            <p:spPr>
              <a:xfrm>
                <a:off x="8601980" y="4182837"/>
                <a:ext cx="358228" cy="1964754"/>
              </a:xfrm>
              <a:prstGeom prst="rect">
                <a:avLst/>
              </a:prstGeom>
              <a:noFill/>
            </p:spPr>
            <p:txBody>
              <a:bodyPr vert="vert270" wrap="square" rtlCol="0">
                <a:spAutoFit/>
              </a:bodyPr>
              <a:lstStyle/>
              <a:p>
                <a:pPr algn="ctr" rtl="0"/>
                <a:r>
                  <a:rPr lang="pl" sz="1200" b="1" i="0" u="none" baseline="0"/>
                  <a:t>FEV</a:t>
                </a:r>
                <a:r>
                  <a:rPr lang="pl" sz="1200" b="1" i="0" u="none" baseline="-25000"/>
                  <a:t>1</a:t>
                </a:r>
                <a:r>
                  <a:rPr lang="pl" sz="1200" b="1" i="0" u="none" baseline="0"/>
                  <a:t> pre-BD, L (% pred)</a:t>
                </a:r>
              </a:p>
            </p:txBody>
          </p:sp>
          <p:graphicFrame>
            <p:nvGraphicFramePr>
              <p:cNvPr id="27" name="Chart 26">
                <a:extLst>
                  <a:ext uri="{FF2B5EF4-FFF2-40B4-BE49-F238E27FC236}">
                    <a16:creationId xmlns:a16="http://schemas.microsoft.com/office/drawing/2014/main" id="{0C0CAD94-6646-416C-86F8-601E225988B3}"/>
                  </a:ext>
                </a:extLst>
              </p:cNvPr>
              <p:cNvGraphicFramePr/>
              <p:nvPr>
                <p:extLst>
                  <p:ext uri="{D42A27DB-BD31-4B8C-83A1-F6EECF244321}">
                    <p14:modId xmlns:p14="http://schemas.microsoft.com/office/powerpoint/2010/main" val="114223430"/>
                  </p:ext>
                </p:extLst>
              </p:nvPr>
            </p:nvGraphicFramePr>
            <p:xfrm>
              <a:off x="8820941" y="4065685"/>
              <a:ext cx="3024793" cy="2463359"/>
            </p:xfrm>
            <a:graphic>
              <a:graphicData uri="http://schemas.openxmlformats.org/drawingml/2006/chart">
                <c:chart xmlns:c="http://schemas.openxmlformats.org/drawingml/2006/chart" xmlns:r="http://schemas.openxmlformats.org/officeDocument/2006/relationships" r:id="rId10"/>
              </a:graphicData>
            </a:graphic>
          </p:graphicFrame>
        </p:grpSp>
        <p:sp>
          <p:nvSpPr>
            <p:cNvPr id="42" name="TextBox 41">
              <a:extLst>
                <a:ext uri="{FF2B5EF4-FFF2-40B4-BE49-F238E27FC236}">
                  <a16:creationId xmlns:a16="http://schemas.microsoft.com/office/drawing/2014/main" id="{C7CAF8B4-E1C5-4E2F-8816-D1C1F388D955}"/>
                </a:ext>
              </a:extLst>
            </p:cNvPr>
            <p:cNvSpPr txBox="1"/>
            <p:nvPr/>
          </p:nvSpPr>
          <p:spPr>
            <a:xfrm>
              <a:off x="10631256" y="4388555"/>
              <a:ext cx="622712" cy="276999"/>
            </a:xfrm>
            <a:prstGeom prst="rect">
              <a:avLst/>
            </a:prstGeom>
            <a:noFill/>
          </p:spPr>
          <p:txBody>
            <a:bodyPr wrap="square" rtlCol="0">
              <a:spAutoFit/>
            </a:bodyPr>
            <a:lstStyle/>
            <a:p>
              <a:pPr algn="l" rtl="0"/>
              <a:r>
                <a:rPr lang="pl" sz="1200" b="1" i="0" u="none" baseline="0">
                  <a:solidFill>
                    <a:schemeClr val="accent2"/>
                  </a:solidFill>
                </a:rPr>
                <a:t>67%</a:t>
              </a:r>
            </a:p>
          </p:txBody>
        </p:sp>
        <p:sp>
          <p:nvSpPr>
            <p:cNvPr id="105" name="TextBox 104">
              <a:extLst>
                <a:ext uri="{FF2B5EF4-FFF2-40B4-BE49-F238E27FC236}">
                  <a16:creationId xmlns:a16="http://schemas.microsoft.com/office/drawing/2014/main" id="{80A8B96C-9679-4BDC-848B-79867A84F58C}"/>
                </a:ext>
              </a:extLst>
            </p:cNvPr>
            <p:cNvSpPr txBox="1"/>
            <p:nvPr/>
          </p:nvSpPr>
          <p:spPr>
            <a:xfrm>
              <a:off x="11071523" y="4299600"/>
              <a:ext cx="735719" cy="276999"/>
            </a:xfrm>
            <a:prstGeom prst="rect">
              <a:avLst/>
            </a:prstGeom>
            <a:noFill/>
          </p:spPr>
          <p:txBody>
            <a:bodyPr wrap="square" rtlCol="0">
              <a:spAutoFit/>
            </a:bodyPr>
            <a:lstStyle/>
            <a:p>
              <a:pPr algn="l" rtl="0"/>
              <a:r>
                <a:rPr lang="pl" sz="1200" b="1" i="0" u="none" baseline="0">
                  <a:solidFill>
                    <a:schemeClr val="accent2"/>
                  </a:solidFill>
                </a:rPr>
                <a:t>95%</a:t>
              </a:r>
            </a:p>
          </p:txBody>
        </p:sp>
        <p:sp>
          <p:nvSpPr>
            <p:cNvPr id="106" name="TextBox 105">
              <a:extLst>
                <a:ext uri="{FF2B5EF4-FFF2-40B4-BE49-F238E27FC236}">
                  <a16:creationId xmlns:a16="http://schemas.microsoft.com/office/drawing/2014/main" id="{8981BA2C-A4AC-48D3-8852-0C9948CAA6A4}"/>
                </a:ext>
              </a:extLst>
            </p:cNvPr>
            <p:cNvSpPr txBox="1"/>
            <p:nvPr/>
          </p:nvSpPr>
          <p:spPr>
            <a:xfrm>
              <a:off x="9324042" y="4802664"/>
              <a:ext cx="492464" cy="276999"/>
            </a:xfrm>
            <a:prstGeom prst="rect">
              <a:avLst/>
            </a:prstGeom>
            <a:noFill/>
          </p:spPr>
          <p:txBody>
            <a:bodyPr wrap="square" rtlCol="0">
              <a:spAutoFit/>
            </a:bodyPr>
            <a:lstStyle/>
            <a:p>
              <a:pPr algn="l" rtl="0"/>
              <a:r>
                <a:rPr lang="pl" sz="1200" b="1" i="0" u="none" baseline="0">
                  <a:solidFill>
                    <a:schemeClr val="accent2"/>
                  </a:solidFill>
                </a:rPr>
                <a:t>47%</a:t>
              </a:r>
            </a:p>
          </p:txBody>
        </p:sp>
        <p:sp>
          <p:nvSpPr>
            <p:cNvPr id="107" name="TextBox 106">
              <a:extLst>
                <a:ext uri="{FF2B5EF4-FFF2-40B4-BE49-F238E27FC236}">
                  <a16:creationId xmlns:a16="http://schemas.microsoft.com/office/drawing/2014/main" id="{13C0292A-CC87-48FD-BBDF-5EB732375F25}"/>
                </a:ext>
              </a:extLst>
            </p:cNvPr>
            <p:cNvSpPr txBox="1"/>
            <p:nvPr/>
          </p:nvSpPr>
          <p:spPr>
            <a:xfrm>
              <a:off x="9756337" y="4610362"/>
              <a:ext cx="695928" cy="276999"/>
            </a:xfrm>
            <a:prstGeom prst="rect">
              <a:avLst/>
            </a:prstGeom>
            <a:noFill/>
          </p:spPr>
          <p:txBody>
            <a:bodyPr wrap="square" rtlCol="0">
              <a:spAutoFit/>
            </a:bodyPr>
            <a:lstStyle/>
            <a:p>
              <a:pPr algn="l" rtl="0"/>
              <a:r>
                <a:rPr lang="pl" sz="1200" b="1" i="0" u="none" baseline="0">
                  <a:solidFill>
                    <a:schemeClr val="accent2"/>
                  </a:solidFill>
                </a:rPr>
                <a:t>72%</a:t>
              </a:r>
            </a:p>
          </p:txBody>
        </p:sp>
      </p:grpSp>
      <p:sp>
        <p:nvSpPr>
          <p:cNvPr id="114" name="TextBox 113">
            <a:extLst>
              <a:ext uri="{FF2B5EF4-FFF2-40B4-BE49-F238E27FC236}">
                <a16:creationId xmlns:a16="http://schemas.microsoft.com/office/drawing/2014/main" id="{1AB83405-AE97-4E64-80FD-6600B72E8AE7}"/>
              </a:ext>
            </a:extLst>
          </p:cNvPr>
          <p:cNvSpPr txBox="1"/>
          <p:nvPr/>
        </p:nvSpPr>
        <p:spPr>
          <a:xfrm>
            <a:off x="8522050" y="3825080"/>
            <a:ext cx="3473244" cy="253916"/>
          </a:xfrm>
          <a:prstGeom prst="rect">
            <a:avLst/>
          </a:prstGeom>
          <a:noFill/>
        </p:spPr>
        <p:txBody>
          <a:bodyPr wrap="square" rtlCol="0">
            <a:spAutoFit/>
          </a:bodyPr>
          <a:lstStyle/>
          <a:p>
            <a:pPr algn="ctr" rtl="0"/>
            <a:r>
              <a:rPr lang="pl" sz="1050" b="1" i="0" u="none" baseline="0" dirty="0">
                <a:solidFill>
                  <a:schemeClr val="accent2"/>
                </a:solidFill>
              </a:rPr>
              <a:t>Poprawa FEV</a:t>
            </a:r>
            <a:r>
              <a:rPr lang="pl" sz="1050" b="1" i="0" u="none" baseline="-25000" dirty="0">
                <a:solidFill>
                  <a:schemeClr val="accent2"/>
                </a:solidFill>
              </a:rPr>
              <a:t>1 </a:t>
            </a:r>
            <a:r>
              <a:rPr lang="pl" sz="1050" b="1" i="0" u="none" baseline="0" dirty="0">
                <a:solidFill>
                  <a:schemeClr val="accent2"/>
                </a:solidFill>
              </a:rPr>
              <a:t>względem wartości wyjściowej</a:t>
            </a:r>
            <a:r>
              <a:rPr lang="pl" sz="1050" b="1" i="0" u="none" baseline="30000" dirty="0">
                <a:solidFill>
                  <a:schemeClr val="accent2"/>
                </a:solidFill>
              </a:rPr>
              <a:t>b</a:t>
            </a:r>
            <a:endParaRPr lang="pl" sz="1050" b="1" dirty="0">
              <a:solidFill>
                <a:schemeClr val="accent2"/>
              </a:solidFill>
            </a:endParaRPr>
          </a:p>
        </p:txBody>
      </p:sp>
      <p:grpSp>
        <p:nvGrpSpPr>
          <p:cNvPr id="120" name="Group 119">
            <a:extLst>
              <a:ext uri="{FF2B5EF4-FFF2-40B4-BE49-F238E27FC236}">
                <a16:creationId xmlns:a16="http://schemas.microsoft.com/office/drawing/2014/main" id="{77B28307-C126-4B87-A79C-121A90640D1E}"/>
              </a:ext>
            </a:extLst>
          </p:cNvPr>
          <p:cNvGrpSpPr/>
          <p:nvPr/>
        </p:nvGrpSpPr>
        <p:grpSpPr>
          <a:xfrm>
            <a:off x="5940381" y="1749832"/>
            <a:ext cx="5323186" cy="1056804"/>
            <a:chOff x="5940381" y="1749832"/>
            <a:chExt cx="5323186" cy="1056804"/>
          </a:xfrm>
        </p:grpSpPr>
        <p:grpSp>
          <p:nvGrpSpPr>
            <p:cNvPr id="11" name="Group 10">
              <a:extLst>
                <a:ext uri="{FF2B5EF4-FFF2-40B4-BE49-F238E27FC236}">
                  <a16:creationId xmlns:a16="http://schemas.microsoft.com/office/drawing/2014/main" id="{D29475D8-D97A-4FAA-B8DC-150A121866E4}"/>
                </a:ext>
              </a:extLst>
            </p:cNvPr>
            <p:cNvGrpSpPr/>
            <p:nvPr/>
          </p:nvGrpSpPr>
          <p:grpSpPr>
            <a:xfrm>
              <a:off x="5940381" y="1749832"/>
              <a:ext cx="5323186" cy="860743"/>
              <a:chOff x="5348610" y="1431538"/>
              <a:chExt cx="5323186" cy="860743"/>
            </a:xfrm>
          </p:grpSpPr>
          <p:grpSp>
            <p:nvGrpSpPr>
              <p:cNvPr id="35" name="Group 34">
                <a:extLst>
                  <a:ext uri="{FF2B5EF4-FFF2-40B4-BE49-F238E27FC236}">
                    <a16:creationId xmlns:a16="http://schemas.microsoft.com/office/drawing/2014/main" id="{CF86B39E-215D-42C5-94C6-FD5C6EA924EB}"/>
                  </a:ext>
                </a:extLst>
              </p:cNvPr>
              <p:cNvGrpSpPr/>
              <p:nvPr/>
            </p:nvGrpSpPr>
            <p:grpSpPr>
              <a:xfrm>
                <a:off x="5348610" y="1431538"/>
                <a:ext cx="5323186" cy="860743"/>
                <a:chOff x="5348610" y="1431538"/>
                <a:chExt cx="5323186" cy="860743"/>
              </a:xfrm>
            </p:grpSpPr>
            <p:grpSp>
              <p:nvGrpSpPr>
                <p:cNvPr id="36" name="Group 35">
                  <a:extLst>
                    <a:ext uri="{FF2B5EF4-FFF2-40B4-BE49-F238E27FC236}">
                      <a16:creationId xmlns:a16="http://schemas.microsoft.com/office/drawing/2014/main" id="{C376A04B-1E68-4A51-ADE4-EF090CE737E6}"/>
                    </a:ext>
                  </a:extLst>
                </p:cNvPr>
                <p:cNvGrpSpPr/>
                <p:nvPr/>
              </p:nvGrpSpPr>
              <p:grpSpPr>
                <a:xfrm>
                  <a:off x="5348610" y="1431538"/>
                  <a:ext cx="5323186" cy="860743"/>
                  <a:chOff x="5348610" y="1431538"/>
                  <a:chExt cx="5323186" cy="860743"/>
                </a:xfrm>
              </p:grpSpPr>
              <p:grpSp>
                <p:nvGrpSpPr>
                  <p:cNvPr id="38" name="Group 37">
                    <a:extLst>
                      <a:ext uri="{FF2B5EF4-FFF2-40B4-BE49-F238E27FC236}">
                        <a16:creationId xmlns:a16="http://schemas.microsoft.com/office/drawing/2014/main" id="{9EBC5C10-550D-4635-925A-E5CC3040FBA9}"/>
                      </a:ext>
                    </a:extLst>
                  </p:cNvPr>
                  <p:cNvGrpSpPr/>
                  <p:nvPr/>
                </p:nvGrpSpPr>
                <p:grpSpPr>
                  <a:xfrm>
                    <a:off x="5348610" y="1431538"/>
                    <a:ext cx="5323186" cy="860743"/>
                    <a:chOff x="-245385" y="1519019"/>
                    <a:chExt cx="5323186" cy="652223"/>
                  </a:xfrm>
                </p:grpSpPr>
                <p:sp>
                  <p:nvSpPr>
                    <p:cNvPr id="40" name="TextBox 39">
                      <a:extLst>
                        <a:ext uri="{FF2B5EF4-FFF2-40B4-BE49-F238E27FC236}">
                          <a16:creationId xmlns:a16="http://schemas.microsoft.com/office/drawing/2014/main" id="{BB6BE4F7-4F0E-4A36-9D97-1F7348E34591}"/>
                        </a:ext>
                      </a:extLst>
                    </p:cNvPr>
                    <p:cNvSpPr txBox="1"/>
                    <p:nvPr/>
                  </p:nvSpPr>
                  <p:spPr>
                    <a:xfrm>
                      <a:off x="-121774" y="1553413"/>
                      <a:ext cx="1344315" cy="256537"/>
                    </a:xfrm>
                    <a:prstGeom prst="rect">
                      <a:avLst/>
                    </a:prstGeom>
                    <a:noFill/>
                  </p:spPr>
                  <p:txBody>
                    <a:bodyPr wrap="square" rtlCol="0">
                      <a:spAutoFit/>
                    </a:bodyPr>
                    <a:lstStyle/>
                    <a:p>
                      <a:pPr algn="r" rtl="0"/>
                      <a:r>
                        <a:rPr lang="pl" sz="1600" b="0" i="0" u="none" baseline="0" dirty="0">
                          <a:solidFill>
                            <a:schemeClr val="accent5">
                              <a:lumMod val="75000"/>
                            </a:schemeClr>
                          </a:solidFill>
                        </a:rPr>
                        <a:t>Przypadek 1</a:t>
                      </a:r>
                    </a:p>
                  </p:txBody>
                </p:sp>
                <p:sp>
                  <p:nvSpPr>
                    <p:cNvPr id="41" name="TextBox 40">
                      <a:extLst>
                        <a:ext uri="{FF2B5EF4-FFF2-40B4-BE49-F238E27FC236}">
                          <a16:creationId xmlns:a16="http://schemas.microsoft.com/office/drawing/2014/main" id="{6CB24C6F-1D5B-4715-80BA-D9046FE3FF33}"/>
                        </a:ext>
                      </a:extLst>
                    </p:cNvPr>
                    <p:cNvSpPr txBox="1"/>
                    <p:nvPr/>
                  </p:nvSpPr>
                  <p:spPr>
                    <a:xfrm>
                      <a:off x="-245385" y="1914704"/>
                      <a:ext cx="1476108" cy="256538"/>
                    </a:xfrm>
                    <a:prstGeom prst="rect">
                      <a:avLst/>
                    </a:prstGeom>
                    <a:noFill/>
                  </p:spPr>
                  <p:txBody>
                    <a:bodyPr wrap="square" rtlCol="0">
                      <a:spAutoFit/>
                    </a:bodyPr>
                    <a:lstStyle/>
                    <a:p>
                      <a:pPr algn="r" rtl="0"/>
                      <a:r>
                        <a:rPr lang="pl" sz="1600" b="0" i="0" u="none" baseline="0" dirty="0">
                          <a:solidFill>
                            <a:schemeClr val="accent2"/>
                          </a:solidFill>
                        </a:rPr>
                        <a:t>Przypadek 2</a:t>
                      </a:r>
                    </a:p>
                  </p:txBody>
                </p:sp>
                <p:cxnSp>
                  <p:nvCxnSpPr>
                    <p:cNvPr id="43" name="Straight Connector 42">
                      <a:extLst>
                        <a:ext uri="{FF2B5EF4-FFF2-40B4-BE49-F238E27FC236}">
                          <a16:creationId xmlns:a16="http://schemas.microsoft.com/office/drawing/2014/main" id="{852FCEE5-C67E-4F34-9744-3870279B3AAF}"/>
                        </a:ext>
                      </a:extLst>
                    </p:cNvPr>
                    <p:cNvCxnSpPr/>
                    <p:nvPr/>
                  </p:nvCxnSpPr>
                  <p:spPr>
                    <a:xfrm>
                      <a:off x="1299090" y="1718498"/>
                      <a:ext cx="164592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5C9AF43-BAD2-4042-99EB-971E0CE71E4D}"/>
                        </a:ext>
                      </a:extLst>
                    </p:cNvPr>
                    <p:cNvCxnSpPr/>
                    <p:nvPr/>
                  </p:nvCxnSpPr>
                  <p:spPr>
                    <a:xfrm>
                      <a:off x="2406000" y="2130113"/>
                      <a:ext cx="164592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F4832F-A47A-4A90-98BF-9213F997C62F}"/>
                        </a:ext>
                      </a:extLst>
                    </p:cNvPr>
                    <p:cNvCxnSpPr/>
                    <p:nvPr/>
                  </p:nvCxnSpPr>
                  <p:spPr>
                    <a:xfrm>
                      <a:off x="1299090" y="2130113"/>
                      <a:ext cx="109728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AD60048-1206-4902-B636-354797AD8E3F}"/>
                        </a:ext>
                      </a:extLst>
                    </p:cNvPr>
                    <p:cNvSpPr txBox="1"/>
                    <p:nvPr/>
                  </p:nvSpPr>
                  <p:spPr>
                    <a:xfrm>
                      <a:off x="1199501" y="1519021"/>
                      <a:ext cx="1887478" cy="192403"/>
                    </a:xfrm>
                    <a:prstGeom prst="rect">
                      <a:avLst/>
                    </a:prstGeom>
                    <a:noFill/>
                  </p:spPr>
                  <p:txBody>
                    <a:bodyPr wrap="square" rtlCol="0">
                      <a:spAutoFit/>
                    </a:bodyPr>
                    <a:lstStyle/>
                    <a:p>
                      <a:pPr algn="ctr" rtl="0"/>
                      <a:r>
                        <a:rPr lang="pl" sz="1050" b="0" i="0" u="none" baseline="0" dirty="0"/>
                        <a:t>mepolizumab (28 mies.)</a:t>
                      </a:r>
                    </a:p>
                  </p:txBody>
                </p:sp>
                <p:sp>
                  <p:nvSpPr>
                    <p:cNvPr id="51" name="TextBox 50">
                      <a:extLst>
                        <a:ext uri="{FF2B5EF4-FFF2-40B4-BE49-F238E27FC236}">
                          <a16:creationId xmlns:a16="http://schemas.microsoft.com/office/drawing/2014/main" id="{9E7C940A-E706-4B12-B718-1F44139A89BA}"/>
                        </a:ext>
                      </a:extLst>
                    </p:cNvPr>
                    <p:cNvSpPr txBox="1"/>
                    <p:nvPr/>
                  </p:nvSpPr>
                  <p:spPr>
                    <a:xfrm>
                      <a:off x="2917602" y="1519019"/>
                      <a:ext cx="2160199" cy="192403"/>
                    </a:xfrm>
                    <a:prstGeom prst="rect">
                      <a:avLst/>
                    </a:prstGeom>
                    <a:noFill/>
                  </p:spPr>
                  <p:txBody>
                    <a:bodyPr wrap="square" rtlCol="0">
                      <a:spAutoFit/>
                    </a:bodyPr>
                    <a:lstStyle/>
                    <a:p>
                      <a:pPr algn="l" rtl="0"/>
                      <a:r>
                        <a:rPr lang="pl" sz="1050" b="0" i="0" u="none" baseline="0" dirty="0"/>
                        <a:t>benralizumab (rozpoczęcie)</a:t>
                      </a:r>
                    </a:p>
                  </p:txBody>
                </p:sp>
              </p:grpSp>
              <p:cxnSp>
                <p:nvCxnSpPr>
                  <p:cNvPr id="39" name="Straight Connector 38">
                    <a:extLst>
                      <a:ext uri="{FF2B5EF4-FFF2-40B4-BE49-F238E27FC236}">
                        <a16:creationId xmlns:a16="http://schemas.microsoft.com/office/drawing/2014/main" id="{E4933689-1763-40D0-B6D2-92D7B410FAAA}"/>
                      </a:ext>
                    </a:extLst>
                  </p:cNvPr>
                  <p:cNvCxnSpPr>
                    <a:cxnSpLocks/>
                  </p:cNvCxnSpPr>
                  <p:nvPr/>
                </p:nvCxnSpPr>
                <p:spPr>
                  <a:xfrm>
                    <a:off x="8540699" y="1694789"/>
                    <a:ext cx="3657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F5608972-B4A5-4C6E-8ED7-3D1A9488ED05}"/>
                    </a:ext>
                  </a:extLst>
                </p:cNvPr>
                <p:cNvCxnSpPr>
                  <a:cxnSpLocks/>
                </p:cNvCxnSpPr>
                <p:nvPr/>
              </p:nvCxnSpPr>
              <p:spPr>
                <a:xfrm>
                  <a:off x="9564092" y="2237997"/>
                  <a:ext cx="3657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84040FE1-59E6-4E24-842C-931171A24980}"/>
                  </a:ext>
                </a:extLst>
              </p:cNvPr>
              <p:cNvSpPr txBox="1"/>
              <p:nvPr/>
            </p:nvSpPr>
            <p:spPr>
              <a:xfrm>
                <a:off x="8361434" y="1855827"/>
                <a:ext cx="989373" cy="415498"/>
              </a:xfrm>
              <a:prstGeom prst="rect">
                <a:avLst/>
              </a:prstGeom>
              <a:noFill/>
            </p:spPr>
            <p:txBody>
              <a:bodyPr wrap="none" rtlCol="0">
                <a:spAutoFit/>
              </a:bodyPr>
              <a:lstStyle/>
              <a:p>
                <a:pPr algn="ctr" rtl="0"/>
                <a:r>
                  <a:rPr lang="pl-PL" sz="1050" b="0" i="0" u="none" baseline="0" dirty="0"/>
                  <a:t>m</a:t>
                </a:r>
                <a:r>
                  <a:rPr lang="pl" sz="1050" b="0" i="0" u="none" baseline="0" dirty="0"/>
                  <a:t>epolizumab</a:t>
                </a:r>
                <a:br>
                  <a:rPr lang="pl" sz="1050" b="0" i="0" u="none" baseline="0" dirty="0"/>
                </a:br>
                <a:r>
                  <a:rPr lang="pl" sz="1050" b="0" i="0" u="none" baseline="0" dirty="0"/>
                  <a:t>(24 mies.)</a:t>
                </a:r>
              </a:p>
            </p:txBody>
          </p:sp>
          <p:sp>
            <p:nvSpPr>
              <p:cNvPr id="56" name="TextBox 55">
                <a:extLst>
                  <a:ext uri="{FF2B5EF4-FFF2-40B4-BE49-F238E27FC236}">
                    <a16:creationId xmlns:a16="http://schemas.microsoft.com/office/drawing/2014/main" id="{1B9A7D65-F27D-4529-9AA6-5D9EAF45FC9A}"/>
                  </a:ext>
                </a:extLst>
              </p:cNvPr>
              <p:cNvSpPr txBox="1"/>
              <p:nvPr/>
            </p:nvSpPr>
            <p:spPr>
              <a:xfrm>
                <a:off x="6579720" y="1864695"/>
                <a:ext cx="1645920" cy="415498"/>
              </a:xfrm>
              <a:prstGeom prst="rect">
                <a:avLst/>
              </a:prstGeom>
              <a:noFill/>
            </p:spPr>
            <p:txBody>
              <a:bodyPr wrap="square" rtlCol="0">
                <a:spAutoFit/>
              </a:bodyPr>
              <a:lstStyle/>
              <a:p>
                <a:pPr algn="ctr" rtl="0"/>
                <a:r>
                  <a:rPr lang="pl-PL" sz="1050" b="0" i="0" u="none" baseline="0" dirty="0"/>
                  <a:t>O</a:t>
                </a:r>
                <a:r>
                  <a:rPr lang="pl" sz="1050" b="0" i="0" u="none" baseline="0" dirty="0"/>
                  <a:t>malizumab</a:t>
                </a:r>
                <a:br>
                  <a:rPr lang="pl" sz="1050" b="0" i="0" u="none" baseline="0" dirty="0"/>
                </a:br>
                <a:r>
                  <a:rPr lang="pl" sz="1050" b="0" i="0" u="none" baseline="0" dirty="0"/>
                  <a:t>(5 mies.)</a:t>
                </a:r>
              </a:p>
            </p:txBody>
          </p:sp>
          <p:sp>
            <p:nvSpPr>
              <p:cNvPr id="57" name="TextBox 56">
                <a:extLst>
                  <a:ext uri="{FF2B5EF4-FFF2-40B4-BE49-F238E27FC236}">
                    <a16:creationId xmlns:a16="http://schemas.microsoft.com/office/drawing/2014/main" id="{35C43146-C682-42A7-B0CC-4AC9DF5E831F}"/>
                  </a:ext>
                </a:extLst>
              </p:cNvPr>
              <p:cNvSpPr txBox="1"/>
              <p:nvPr/>
            </p:nvSpPr>
            <p:spPr>
              <a:xfrm>
                <a:off x="9504798" y="1817303"/>
                <a:ext cx="997388" cy="415498"/>
              </a:xfrm>
              <a:prstGeom prst="rect">
                <a:avLst/>
              </a:prstGeom>
              <a:noFill/>
            </p:spPr>
            <p:txBody>
              <a:bodyPr wrap="none" rtlCol="0">
                <a:spAutoFit/>
              </a:bodyPr>
              <a:lstStyle/>
              <a:p>
                <a:pPr algn="ctr" rtl="0"/>
                <a:r>
                  <a:rPr lang="pl" sz="1050" b="0" i="0" u="none" baseline="0" dirty="0"/>
                  <a:t>benralizumab</a:t>
                </a:r>
                <a:br>
                  <a:rPr lang="pl" sz="1050" b="0" i="0" u="none" baseline="0" dirty="0"/>
                </a:br>
                <a:r>
                  <a:rPr lang="pl" sz="1050" b="0" i="0" u="none" baseline="0" dirty="0"/>
                  <a:t>(rozpoczęcie)</a:t>
                </a:r>
              </a:p>
            </p:txBody>
          </p:sp>
        </p:grpSp>
        <p:sp>
          <p:nvSpPr>
            <p:cNvPr id="112" name="TextBox 111">
              <a:extLst>
                <a:ext uri="{FF2B5EF4-FFF2-40B4-BE49-F238E27FC236}">
                  <a16:creationId xmlns:a16="http://schemas.microsoft.com/office/drawing/2014/main" id="{F44B8A88-90E8-4CD5-BA79-AC738D293148}"/>
                </a:ext>
              </a:extLst>
            </p:cNvPr>
            <p:cNvSpPr txBox="1"/>
            <p:nvPr/>
          </p:nvSpPr>
          <p:spPr>
            <a:xfrm>
              <a:off x="7696130" y="1982085"/>
              <a:ext cx="1344554" cy="276999"/>
            </a:xfrm>
            <a:prstGeom prst="rect">
              <a:avLst/>
            </a:prstGeom>
            <a:noFill/>
          </p:spPr>
          <p:txBody>
            <a:bodyPr wrap="square" rtlCol="0">
              <a:spAutoFit/>
            </a:bodyPr>
            <a:lstStyle/>
            <a:p>
              <a:pPr algn="ctr" rtl="0"/>
              <a:r>
                <a:rPr lang="pl" sz="1200" b="0" i="0" u="none" baseline="0">
                  <a:solidFill>
                    <a:schemeClr val="accent2"/>
                  </a:solidFill>
                </a:rPr>
                <a:t>Eliminacja OCS</a:t>
              </a:r>
            </a:p>
          </p:txBody>
        </p:sp>
        <p:sp>
          <p:nvSpPr>
            <p:cNvPr id="113" name="TextBox 112">
              <a:extLst>
                <a:ext uri="{FF2B5EF4-FFF2-40B4-BE49-F238E27FC236}">
                  <a16:creationId xmlns:a16="http://schemas.microsoft.com/office/drawing/2014/main" id="{F0AC5B6C-C653-4A39-B6CA-2FC48105CFB1}"/>
                </a:ext>
              </a:extLst>
            </p:cNvPr>
            <p:cNvSpPr txBox="1"/>
            <p:nvPr/>
          </p:nvSpPr>
          <p:spPr>
            <a:xfrm>
              <a:off x="8640663" y="2529637"/>
              <a:ext cx="1515199" cy="276999"/>
            </a:xfrm>
            <a:prstGeom prst="rect">
              <a:avLst/>
            </a:prstGeom>
            <a:noFill/>
          </p:spPr>
          <p:txBody>
            <a:bodyPr wrap="square" rtlCol="0">
              <a:spAutoFit/>
            </a:bodyPr>
            <a:lstStyle/>
            <a:p>
              <a:pPr algn="ctr" rtl="0"/>
              <a:r>
                <a:rPr lang="pl" sz="1200" b="0" i="0" u="none" baseline="0">
                  <a:solidFill>
                    <a:schemeClr val="accent2"/>
                  </a:solidFill>
                </a:rPr>
                <a:t>Eliminacja OCS</a:t>
              </a:r>
            </a:p>
          </p:txBody>
        </p:sp>
        <p:cxnSp>
          <p:nvCxnSpPr>
            <p:cNvPr id="117" name="Straight Connector 116">
              <a:extLst>
                <a:ext uri="{FF2B5EF4-FFF2-40B4-BE49-F238E27FC236}">
                  <a16:creationId xmlns:a16="http://schemas.microsoft.com/office/drawing/2014/main" id="{C98E3CAD-2913-40DE-ABEB-BD8579C45031}"/>
                </a:ext>
              </a:extLst>
            </p:cNvPr>
            <p:cNvCxnSpPr>
              <a:cxnSpLocks/>
            </p:cNvCxnSpPr>
            <p:nvPr/>
          </p:nvCxnSpPr>
          <p:spPr>
            <a:xfrm>
              <a:off x="9584164" y="2013083"/>
              <a:ext cx="365760"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0C56541-CA14-445C-85BE-8AE02A632D1A}"/>
                </a:ext>
              </a:extLst>
            </p:cNvPr>
            <p:cNvCxnSpPr>
              <a:cxnSpLocks/>
            </p:cNvCxnSpPr>
            <p:nvPr/>
          </p:nvCxnSpPr>
          <p:spPr>
            <a:xfrm>
              <a:off x="10616580" y="2556291"/>
              <a:ext cx="365760"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29" name="TextBox 128">
            <a:extLst>
              <a:ext uri="{FF2B5EF4-FFF2-40B4-BE49-F238E27FC236}">
                <a16:creationId xmlns:a16="http://schemas.microsoft.com/office/drawing/2014/main" id="{A2139780-4EAE-453E-B6E7-157D7E05E770}"/>
              </a:ext>
            </a:extLst>
          </p:cNvPr>
          <p:cNvSpPr txBox="1"/>
          <p:nvPr/>
        </p:nvSpPr>
        <p:spPr>
          <a:xfrm flipH="1">
            <a:off x="7657023" y="5039122"/>
            <a:ext cx="751665" cy="338554"/>
          </a:xfrm>
          <a:prstGeom prst="rect">
            <a:avLst/>
          </a:prstGeom>
          <a:noFill/>
        </p:spPr>
        <p:txBody>
          <a:bodyPr wrap="square" rtlCol="0">
            <a:spAutoFit/>
          </a:bodyPr>
          <a:lstStyle/>
          <a:p>
            <a:pPr algn="ctr" rtl="0"/>
            <a:r>
              <a:rPr lang="pl" sz="1600" b="1" i="0" u="none" baseline="0">
                <a:solidFill>
                  <a:schemeClr val="bg1"/>
                </a:solidFill>
              </a:rPr>
              <a:t>67%</a:t>
            </a:r>
          </a:p>
        </p:txBody>
      </p:sp>
      <p:grpSp>
        <p:nvGrpSpPr>
          <p:cNvPr id="147" name="Group 146">
            <a:extLst>
              <a:ext uri="{FF2B5EF4-FFF2-40B4-BE49-F238E27FC236}">
                <a16:creationId xmlns:a16="http://schemas.microsoft.com/office/drawing/2014/main" id="{D0CABF20-3C5B-4C04-9518-1ADC16EC651B}"/>
              </a:ext>
            </a:extLst>
          </p:cNvPr>
          <p:cNvGrpSpPr/>
          <p:nvPr/>
        </p:nvGrpSpPr>
        <p:grpSpPr>
          <a:xfrm>
            <a:off x="5966239" y="4022507"/>
            <a:ext cx="3027199" cy="1966071"/>
            <a:chOff x="7148590" y="2227581"/>
            <a:chExt cx="2458148" cy="2446490"/>
          </a:xfrm>
        </p:grpSpPr>
        <p:grpSp>
          <p:nvGrpSpPr>
            <p:cNvPr id="148" name="Group 147">
              <a:extLst>
                <a:ext uri="{FF2B5EF4-FFF2-40B4-BE49-F238E27FC236}">
                  <a16:creationId xmlns:a16="http://schemas.microsoft.com/office/drawing/2014/main" id="{1B2A1F86-23E4-42E1-ADBE-A4953E8ECA8A}"/>
                </a:ext>
              </a:extLst>
            </p:cNvPr>
            <p:cNvGrpSpPr/>
            <p:nvPr/>
          </p:nvGrpSpPr>
          <p:grpSpPr>
            <a:xfrm>
              <a:off x="7148590" y="2238700"/>
              <a:ext cx="2458148" cy="2435371"/>
              <a:chOff x="7148590" y="2238700"/>
              <a:chExt cx="2458148" cy="2435371"/>
            </a:xfrm>
          </p:grpSpPr>
          <p:graphicFrame>
            <p:nvGraphicFramePr>
              <p:cNvPr id="158" name="Chart 157">
                <a:extLst>
                  <a:ext uri="{FF2B5EF4-FFF2-40B4-BE49-F238E27FC236}">
                    <a16:creationId xmlns:a16="http://schemas.microsoft.com/office/drawing/2014/main" id="{7A7DADB1-9EAA-42BF-B34C-6E714BC8D1DA}"/>
                  </a:ext>
                </a:extLst>
              </p:cNvPr>
              <p:cNvGraphicFramePr/>
              <p:nvPr>
                <p:extLst>
                  <p:ext uri="{D42A27DB-BD31-4B8C-83A1-F6EECF244321}">
                    <p14:modId xmlns:p14="http://schemas.microsoft.com/office/powerpoint/2010/main" val="1424209253"/>
                  </p:ext>
                </p:extLst>
              </p:nvPr>
            </p:nvGraphicFramePr>
            <p:xfrm>
              <a:off x="7148590" y="2238700"/>
              <a:ext cx="2458148" cy="1794448"/>
            </p:xfrm>
            <a:graphic>
              <a:graphicData uri="http://schemas.openxmlformats.org/drawingml/2006/chart">
                <c:chart xmlns:c="http://schemas.openxmlformats.org/drawingml/2006/chart" xmlns:r="http://schemas.openxmlformats.org/officeDocument/2006/relationships" r:id="rId11"/>
              </a:graphicData>
            </a:graphic>
          </p:graphicFrame>
          <p:sp>
            <p:nvSpPr>
              <p:cNvPr id="159" name="TextBox 158">
                <a:extLst>
                  <a:ext uri="{FF2B5EF4-FFF2-40B4-BE49-F238E27FC236}">
                    <a16:creationId xmlns:a16="http://schemas.microsoft.com/office/drawing/2014/main" id="{B1AD59B4-5B7A-4DC2-9BD6-3AAB638D5859}"/>
                  </a:ext>
                </a:extLst>
              </p:cNvPr>
              <p:cNvSpPr txBox="1"/>
              <p:nvPr/>
            </p:nvSpPr>
            <p:spPr>
              <a:xfrm>
                <a:off x="7275891" y="3754911"/>
                <a:ext cx="2147727" cy="919160"/>
              </a:xfrm>
              <a:prstGeom prst="rect">
                <a:avLst/>
              </a:prstGeom>
              <a:noFill/>
            </p:spPr>
            <p:txBody>
              <a:bodyPr wrap="square" rtlCol="0">
                <a:spAutoFit/>
              </a:bodyPr>
              <a:lstStyle/>
              <a:p>
                <a:pPr algn="l" rtl="0"/>
                <a:r>
                  <a:rPr lang="pl" sz="1400" b="0" i="0" u="none" baseline="0"/>
                  <a:t>Przypadek 2:</a:t>
                </a:r>
                <a:r>
                  <a:rPr lang="pl" sz="1400" b="0" i="0" u="none" baseline="30000"/>
                  <a:t>a</a:t>
                </a:r>
                <a:r>
                  <a:rPr lang="pl" sz="1400" b="0" i="0" u="none" baseline="0"/>
                  <a:t> </a:t>
                </a:r>
              </a:p>
              <a:p>
                <a:pPr algn="l" rtl="0"/>
                <a:r>
                  <a:rPr lang="pl" sz="1400" b="0" i="0" u="none" baseline="0"/>
                  <a:t>Po mepolizumabie, EXAC = 3; </a:t>
                </a:r>
                <a:br>
                  <a:rPr lang="pl" sz="1400"/>
                </a:br>
                <a:r>
                  <a:rPr lang="pl" sz="1400" b="0" i="0" u="none" baseline="0">
                    <a:solidFill>
                      <a:srgbClr val="AE2573"/>
                    </a:solidFill>
                  </a:rPr>
                  <a:t>Po benralizumabie, EXAC = 1</a:t>
                </a:r>
              </a:p>
            </p:txBody>
          </p:sp>
        </p:grpSp>
        <p:grpSp>
          <p:nvGrpSpPr>
            <p:cNvPr id="149" name="Group 148">
              <a:extLst>
                <a:ext uri="{FF2B5EF4-FFF2-40B4-BE49-F238E27FC236}">
                  <a16:creationId xmlns:a16="http://schemas.microsoft.com/office/drawing/2014/main" id="{98941ED1-C732-4059-919E-2E7EA1F1D239}"/>
                </a:ext>
              </a:extLst>
            </p:cNvPr>
            <p:cNvGrpSpPr/>
            <p:nvPr/>
          </p:nvGrpSpPr>
          <p:grpSpPr>
            <a:xfrm>
              <a:off x="8180436" y="2227581"/>
              <a:ext cx="645578" cy="597907"/>
              <a:chOff x="8906959" y="1881414"/>
              <a:chExt cx="791653" cy="630090"/>
            </a:xfrm>
          </p:grpSpPr>
          <p:sp>
            <p:nvSpPr>
              <p:cNvPr id="153" name="Rectangle 152">
                <a:extLst>
                  <a:ext uri="{FF2B5EF4-FFF2-40B4-BE49-F238E27FC236}">
                    <a16:creationId xmlns:a16="http://schemas.microsoft.com/office/drawing/2014/main" id="{F1DD0D96-C608-4A36-9350-744308FE32A1}"/>
                  </a:ext>
                </a:extLst>
              </p:cNvPr>
              <p:cNvSpPr/>
              <p:nvPr/>
            </p:nvSpPr>
            <p:spPr>
              <a:xfrm>
                <a:off x="8932588" y="1971731"/>
                <a:ext cx="766024" cy="46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54" name="Group 153">
                <a:extLst>
                  <a:ext uri="{FF2B5EF4-FFF2-40B4-BE49-F238E27FC236}">
                    <a16:creationId xmlns:a16="http://schemas.microsoft.com/office/drawing/2014/main" id="{DA46CDD3-344A-4CC2-B585-09522EBB1251}"/>
                  </a:ext>
                </a:extLst>
              </p:cNvPr>
              <p:cNvGrpSpPr/>
              <p:nvPr/>
            </p:nvGrpSpPr>
            <p:grpSpPr>
              <a:xfrm>
                <a:off x="8906959" y="1881414"/>
                <a:ext cx="692039" cy="630090"/>
                <a:chOff x="6997521" y="1626865"/>
                <a:chExt cx="1790084" cy="1005125"/>
              </a:xfrm>
            </p:grpSpPr>
            <p:pic>
              <p:nvPicPr>
                <p:cNvPr id="155" name="Graphic 154">
                  <a:extLst>
                    <a:ext uri="{FF2B5EF4-FFF2-40B4-BE49-F238E27FC236}">
                      <a16:creationId xmlns:a16="http://schemas.microsoft.com/office/drawing/2014/main" id="{10AE42EC-BFB2-4358-8DCB-C43310F0711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15803" y="1678311"/>
                  <a:ext cx="1271802" cy="953679"/>
                </a:xfrm>
                <a:prstGeom prst="rect">
                  <a:avLst/>
                </a:prstGeom>
              </p:spPr>
            </p:pic>
            <p:sp>
              <p:nvSpPr>
                <p:cNvPr id="156" name="Lightning Bolt 155">
                  <a:extLst>
                    <a:ext uri="{FF2B5EF4-FFF2-40B4-BE49-F238E27FC236}">
                      <a16:creationId xmlns:a16="http://schemas.microsoft.com/office/drawing/2014/main" id="{183E4587-72EA-465E-8422-6CEF67582CD7}"/>
                    </a:ext>
                  </a:extLst>
                </p:cNvPr>
                <p:cNvSpPr/>
                <p:nvPr/>
              </p:nvSpPr>
              <p:spPr>
                <a:xfrm>
                  <a:off x="6997521" y="1626865"/>
                  <a:ext cx="547330" cy="53935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grpSp>
      <p:pic>
        <p:nvPicPr>
          <p:cNvPr id="92" name="Picture 4" descr="Canadian flag. mapple leaf">
            <a:extLst>
              <a:ext uri="{FF2B5EF4-FFF2-40B4-BE49-F238E27FC236}">
                <a16:creationId xmlns:a16="http://schemas.microsoft.com/office/drawing/2014/main" id="{3B34D1CA-F7D1-4D5A-AFFA-EDAC3AD4BE9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603"/>
            <a:ext cx="1683127" cy="86998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descr="A picture containing lamp, knife, light&#10;&#10;Description automatically generated">
            <a:extLst>
              <a:ext uri="{FF2B5EF4-FFF2-40B4-BE49-F238E27FC236}">
                <a16:creationId xmlns:a16="http://schemas.microsoft.com/office/drawing/2014/main" id="{9854AF0E-EF98-4396-A37C-AA4AC8539FE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a:extLst>
              <a:ext uri="{FF2B5EF4-FFF2-40B4-BE49-F238E27FC236}">
                <a16:creationId xmlns:a16="http://schemas.microsoft.com/office/drawing/2014/main" id="{A991EA05-883B-448D-A5DA-7923FAC77967}"/>
              </a:ext>
            </a:extLst>
          </p:cNvPr>
          <p:cNvSpPr>
            <a:spLocks noGrp="1"/>
          </p:cNvSpPr>
          <p:nvPr>
            <p:ph type="title"/>
          </p:nvPr>
        </p:nvSpPr>
        <p:spPr>
          <a:xfrm>
            <a:off x="1296185" y="288762"/>
            <a:ext cx="9438984" cy="800099"/>
          </a:xfrm>
        </p:spPr>
        <p:txBody>
          <a:bodyPr>
            <a:normAutofit fontScale="90000"/>
          </a:bodyPr>
          <a:lstStyle/>
          <a:p>
            <a:pPr algn="l" rtl="0"/>
            <a:r>
              <a:rPr lang="pl" b="1" i="0" u="none" baseline="0" dirty="0"/>
              <a:t>Opisy przypadków: utrzymująca się korzyść przy stosowaniu benralizumabu po przejściu z mepolizumabu</a:t>
            </a:r>
          </a:p>
        </p:txBody>
      </p:sp>
      <p:grpSp>
        <p:nvGrpSpPr>
          <p:cNvPr id="88" name="Group 87">
            <a:extLst>
              <a:ext uri="{FF2B5EF4-FFF2-40B4-BE49-F238E27FC236}">
                <a16:creationId xmlns:a16="http://schemas.microsoft.com/office/drawing/2014/main" id="{A7B466C4-CAC8-4A11-A4FC-DD346DBE763C}"/>
              </a:ext>
            </a:extLst>
          </p:cNvPr>
          <p:cNvGrpSpPr/>
          <p:nvPr/>
        </p:nvGrpSpPr>
        <p:grpSpPr>
          <a:xfrm>
            <a:off x="9219186" y="4164294"/>
            <a:ext cx="936673" cy="359976"/>
            <a:chOff x="7323083" y="4939153"/>
            <a:chExt cx="936673" cy="359976"/>
          </a:xfrm>
        </p:grpSpPr>
        <p:grpSp>
          <p:nvGrpSpPr>
            <p:cNvPr id="91" name="Group 90">
              <a:extLst>
                <a:ext uri="{FF2B5EF4-FFF2-40B4-BE49-F238E27FC236}">
                  <a16:creationId xmlns:a16="http://schemas.microsoft.com/office/drawing/2014/main" id="{9AE826CB-E9CB-45C3-BD21-3061D0BABBCD}"/>
                </a:ext>
              </a:extLst>
            </p:cNvPr>
            <p:cNvGrpSpPr/>
            <p:nvPr/>
          </p:nvGrpSpPr>
          <p:grpSpPr>
            <a:xfrm>
              <a:off x="7323083" y="4939153"/>
              <a:ext cx="936673" cy="359976"/>
              <a:chOff x="5172577" y="6019116"/>
              <a:chExt cx="936673" cy="359976"/>
            </a:xfrm>
          </p:grpSpPr>
          <p:sp>
            <p:nvSpPr>
              <p:cNvPr id="109" name="Rectangle 108">
                <a:extLst>
                  <a:ext uri="{FF2B5EF4-FFF2-40B4-BE49-F238E27FC236}">
                    <a16:creationId xmlns:a16="http://schemas.microsoft.com/office/drawing/2014/main" id="{A67839B7-FBD6-4BF5-A2FB-1CAB8CE174DF}"/>
                  </a:ext>
                </a:extLst>
              </p:cNvPr>
              <p:cNvSpPr/>
              <p:nvPr/>
            </p:nvSpPr>
            <p:spPr>
              <a:xfrm>
                <a:off x="5172577" y="6019116"/>
                <a:ext cx="936673" cy="359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Przypadek 1</a:t>
                </a:r>
                <a:endParaRPr lang="pl" sz="900" b="1" dirty="0">
                  <a:solidFill>
                    <a:schemeClr val="tx1"/>
                  </a:solidFill>
                  <a:cs typeface="Calibri" panose="020F0502020204030204" pitchFamily="34" charset="0"/>
                </a:endParaRPr>
              </a:p>
              <a:p>
                <a:pPr algn="l" rtl="0">
                  <a:spcBef>
                    <a:spcPts val="300"/>
                  </a:spcBef>
                </a:pPr>
                <a:r>
                  <a:rPr lang="pl" sz="9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Przypadek 2        </a:t>
                </a:r>
                <a:endParaRPr lang="pl" sz="900" dirty="0">
                  <a:solidFill>
                    <a:schemeClr val="tx1"/>
                  </a:solidFill>
                </a:endParaRPr>
              </a:p>
            </p:txBody>
          </p:sp>
          <p:sp>
            <p:nvSpPr>
              <p:cNvPr id="110" name="Rectangle 109">
                <a:extLst>
                  <a:ext uri="{FF2B5EF4-FFF2-40B4-BE49-F238E27FC236}">
                    <a16:creationId xmlns:a16="http://schemas.microsoft.com/office/drawing/2014/main" id="{F65BD1FF-57F5-4026-A9D9-B8CA5BCED645}"/>
                  </a:ext>
                </a:extLst>
              </p:cNvPr>
              <p:cNvSpPr/>
              <p:nvPr/>
            </p:nvSpPr>
            <p:spPr>
              <a:xfrm>
                <a:off x="5967711" y="6250317"/>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grpSp>
        <p:sp>
          <p:nvSpPr>
            <p:cNvPr id="108" name="Rectangle 107">
              <a:extLst>
                <a:ext uri="{FF2B5EF4-FFF2-40B4-BE49-F238E27FC236}">
                  <a16:creationId xmlns:a16="http://schemas.microsoft.com/office/drawing/2014/main" id="{46CA2253-EC27-4454-A521-7FFA7D058B93}"/>
                </a:ext>
              </a:extLst>
            </p:cNvPr>
            <p:cNvSpPr/>
            <p:nvPr/>
          </p:nvSpPr>
          <p:spPr>
            <a:xfrm>
              <a:off x="8118217" y="4984472"/>
              <a:ext cx="91440" cy="91440"/>
            </a:xfrm>
            <a:prstGeom prst="rect">
              <a:avLst/>
            </a:prstGeom>
            <a:solidFill>
              <a:srgbClr val="88A2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chemeClr val="tx1"/>
                </a:solidFill>
              </a:endParaRPr>
            </a:p>
          </p:txBody>
        </p:sp>
      </p:grpSp>
      <p:grpSp>
        <p:nvGrpSpPr>
          <p:cNvPr id="111" name="Group 110">
            <a:extLst>
              <a:ext uri="{FF2B5EF4-FFF2-40B4-BE49-F238E27FC236}">
                <a16:creationId xmlns:a16="http://schemas.microsoft.com/office/drawing/2014/main" id="{7EDC8FC3-903D-49CB-9A20-D84AF8A61BFB}"/>
              </a:ext>
            </a:extLst>
          </p:cNvPr>
          <p:cNvGrpSpPr/>
          <p:nvPr/>
        </p:nvGrpSpPr>
        <p:grpSpPr>
          <a:xfrm>
            <a:off x="10802443" y="-2928"/>
            <a:ext cx="1389888" cy="1398286"/>
            <a:chOff x="10797605" y="-2928"/>
            <a:chExt cx="1389888" cy="1398286"/>
          </a:xfrm>
        </p:grpSpPr>
        <p:sp>
          <p:nvSpPr>
            <p:cNvPr id="118" name="TextBox 117">
              <a:extLst>
                <a:ext uri="{FF2B5EF4-FFF2-40B4-BE49-F238E27FC236}">
                  <a16:creationId xmlns:a16="http://schemas.microsoft.com/office/drawing/2014/main" id="{BDA9516D-66C8-4896-ADFC-646FC4715223}"/>
                </a:ext>
              </a:extLst>
            </p:cNvPr>
            <p:cNvSpPr txBox="1"/>
            <p:nvPr/>
          </p:nvSpPr>
          <p:spPr>
            <a:xfrm rot="10800000">
              <a:off x="10797605" y="-2928"/>
              <a:ext cx="1389888" cy="1124712"/>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1" name="TextBox 120">
              <a:extLst>
                <a:ext uri="{FF2B5EF4-FFF2-40B4-BE49-F238E27FC236}">
                  <a16:creationId xmlns:a16="http://schemas.microsoft.com/office/drawing/2014/main" id="{36F46946-8156-4387-ACC9-69FA46A5B448}"/>
                </a:ext>
              </a:extLst>
            </p:cNvPr>
            <p:cNvSpPr txBox="1"/>
            <p:nvPr/>
          </p:nvSpPr>
          <p:spPr>
            <a:xfrm>
              <a:off x="10797605" y="1118359"/>
              <a:ext cx="1389888" cy="276999"/>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Zmiana leków</a:t>
              </a:r>
            </a:p>
          </p:txBody>
        </p:sp>
      </p:grpSp>
      <p:pic>
        <p:nvPicPr>
          <p:cNvPr id="122" name="Picture 121" descr="home_icon.png">
            <a:hlinkClick r:id="rId16" action="ppaction://hlinksldjump"/>
            <a:extLst>
              <a:ext uri="{FF2B5EF4-FFF2-40B4-BE49-F238E27FC236}">
                <a16:creationId xmlns:a16="http://schemas.microsoft.com/office/drawing/2014/main" id="{73C12294-FF31-4794-BC15-D7880535AD58}"/>
              </a:ext>
            </a:extLst>
          </p:cNvPr>
          <p:cNvPicPr>
            <a:picLocks noChangeAspect="1"/>
          </p:cNvPicPr>
          <p:nvPr/>
        </p:nvPicPr>
        <p:blipFill>
          <a:blip r:embed="rId17"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84" name="TextBox 83">
            <a:extLst>
              <a:ext uri="{FF2B5EF4-FFF2-40B4-BE49-F238E27FC236}">
                <a16:creationId xmlns:a16="http://schemas.microsoft.com/office/drawing/2014/main" id="{24BD72D9-499C-4F3D-B7A3-449E3F367036}"/>
              </a:ext>
            </a:extLst>
          </p:cNvPr>
          <p:cNvSpPr txBox="1"/>
          <p:nvPr/>
        </p:nvSpPr>
        <p:spPr>
          <a:xfrm>
            <a:off x="464521" y="6401762"/>
            <a:ext cx="10152059" cy="230832"/>
          </a:xfrm>
          <a:prstGeom prst="rect">
            <a:avLst/>
          </a:prstGeom>
          <a:noFill/>
        </p:spPr>
        <p:txBody>
          <a:bodyPr wrap="square">
            <a:spAutoFit/>
          </a:bodyPr>
          <a:lstStyle/>
          <a:p>
            <a:pPr algn="l" rtl="0"/>
            <a:r>
              <a:rPr lang="pl" sz="900" b="0" i="0" u="none" baseline="0" dirty="0"/>
              <a:t>Uwaga: </a:t>
            </a:r>
            <a:r>
              <a:rPr lang="pl" sz="900" b="1" i="0" u="none" baseline="0" dirty="0">
                <a:solidFill>
                  <a:srgbClr val="000000"/>
                </a:solidFill>
              </a:rPr>
              <a:t>Skuteczność i bezpieczeństwo stosowania benralizumabu nie zostały ocenione w bezpośrednich badaniach porównawczych z mepolizumabem.</a:t>
            </a:r>
            <a:endParaRPr lang="pl" sz="900" dirty="0"/>
          </a:p>
        </p:txBody>
      </p:sp>
    </p:spTree>
    <p:extLst>
      <p:ext uri="{BB962C8B-B14F-4D97-AF65-F5344CB8AC3E}">
        <p14:creationId xmlns:p14="http://schemas.microsoft.com/office/powerpoint/2010/main" val="397225871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92FF75-F8BE-40F6-8D90-8F334E8FAE79}"/>
              </a:ext>
            </a:extLst>
          </p:cNvPr>
          <p:cNvGrpSpPr/>
          <p:nvPr/>
        </p:nvGrpSpPr>
        <p:grpSpPr>
          <a:xfrm>
            <a:off x="7466516" y="6270351"/>
            <a:ext cx="4542674" cy="397147"/>
            <a:chOff x="6993076" y="6468756"/>
            <a:chExt cx="4542674" cy="397147"/>
          </a:xfrm>
        </p:grpSpPr>
        <p:grpSp>
          <p:nvGrpSpPr>
            <p:cNvPr id="77" name="Group 76">
              <a:extLst>
                <a:ext uri="{FF2B5EF4-FFF2-40B4-BE49-F238E27FC236}">
                  <a16:creationId xmlns:a16="http://schemas.microsoft.com/office/drawing/2014/main" id="{4F743CB3-66BD-470F-B93F-D4F79D7A63B9}"/>
                </a:ext>
              </a:extLst>
            </p:cNvPr>
            <p:cNvGrpSpPr/>
            <p:nvPr/>
          </p:nvGrpSpPr>
          <p:grpSpPr>
            <a:xfrm>
              <a:off x="6993076" y="6468756"/>
              <a:ext cx="4542674" cy="397147"/>
              <a:chOff x="5084297" y="5353278"/>
              <a:chExt cx="4542674" cy="397147"/>
            </a:xfrm>
          </p:grpSpPr>
          <p:grpSp>
            <p:nvGrpSpPr>
              <p:cNvPr id="80" name="Group 79">
                <a:extLst>
                  <a:ext uri="{FF2B5EF4-FFF2-40B4-BE49-F238E27FC236}">
                    <a16:creationId xmlns:a16="http://schemas.microsoft.com/office/drawing/2014/main" id="{B52A0935-A9ED-476A-A3E1-7602C0BB27CC}"/>
                  </a:ext>
                </a:extLst>
              </p:cNvPr>
              <p:cNvGrpSpPr/>
              <p:nvPr/>
            </p:nvGrpSpPr>
            <p:grpSpPr>
              <a:xfrm>
                <a:off x="5084297" y="5353278"/>
                <a:ext cx="4542674" cy="397147"/>
                <a:chOff x="7261860" y="4822189"/>
                <a:chExt cx="4542674" cy="397147"/>
              </a:xfrm>
            </p:grpSpPr>
            <p:sp>
              <p:nvSpPr>
                <p:cNvPr id="82" name="Rectangle 81">
                  <a:extLst>
                    <a:ext uri="{FF2B5EF4-FFF2-40B4-BE49-F238E27FC236}">
                      <a16:creationId xmlns:a16="http://schemas.microsoft.com/office/drawing/2014/main" id="{11B73B53-7041-4892-84B7-0E653324CD44}"/>
                    </a:ext>
                  </a:extLst>
                </p:cNvPr>
                <p:cNvSpPr/>
                <p:nvPr/>
              </p:nvSpPr>
              <p:spPr>
                <a:xfrm>
                  <a:off x="7354978" y="4822189"/>
                  <a:ext cx="4449556" cy="39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spcBef>
                      <a:spcPts val="600"/>
                    </a:spcBef>
                  </a:pPr>
                  <a:r>
                    <a:rPr lang="pl" sz="11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Przed mepo        Przed benra          6 miesięcy po benra  </a:t>
                  </a:r>
                  <a:endParaRPr lang="pl" sz="1100" b="1" dirty="0">
                    <a:solidFill>
                      <a:schemeClr val="tx1"/>
                    </a:solidFill>
                    <a:cs typeface="Calibri" panose="020F0502020204030204" pitchFamily="34" charset="0"/>
                  </a:endParaRPr>
                </a:p>
              </p:txBody>
            </p:sp>
            <p:sp>
              <p:nvSpPr>
                <p:cNvPr id="94" name="Rectangle 93">
                  <a:extLst>
                    <a:ext uri="{FF2B5EF4-FFF2-40B4-BE49-F238E27FC236}">
                      <a16:creationId xmlns:a16="http://schemas.microsoft.com/office/drawing/2014/main" id="{B8C80167-B067-4C3B-905D-43F912211F05}"/>
                    </a:ext>
                  </a:extLst>
                </p:cNvPr>
                <p:cNvSpPr/>
                <p:nvPr/>
              </p:nvSpPr>
              <p:spPr>
                <a:xfrm>
                  <a:off x="7261860" y="4978702"/>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100" dirty="0">
                    <a:solidFill>
                      <a:schemeClr val="accent2"/>
                    </a:solidFill>
                  </a:endParaRPr>
                </a:p>
              </p:txBody>
            </p:sp>
          </p:grpSp>
          <p:sp>
            <p:nvSpPr>
              <p:cNvPr id="81" name="Rectangle 80">
                <a:extLst>
                  <a:ext uri="{FF2B5EF4-FFF2-40B4-BE49-F238E27FC236}">
                    <a16:creationId xmlns:a16="http://schemas.microsoft.com/office/drawing/2014/main" id="{2A658902-BCD9-47DA-8D15-ADE5CF9EAB3B}"/>
                  </a:ext>
                </a:extLst>
              </p:cNvPr>
              <p:cNvSpPr/>
              <p:nvPr/>
            </p:nvSpPr>
            <p:spPr>
              <a:xfrm>
                <a:off x="6207610" y="5501981"/>
                <a:ext cx="91440" cy="9144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100" dirty="0">
                  <a:solidFill>
                    <a:schemeClr val="tx1"/>
                  </a:solidFill>
                </a:endParaRPr>
              </a:p>
            </p:txBody>
          </p:sp>
        </p:grpSp>
        <p:sp>
          <p:nvSpPr>
            <p:cNvPr id="96" name="Rectangle 95">
              <a:extLst>
                <a:ext uri="{FF2B5EF4-FFF2-40B4-BE49-F238E27FC236}">
                  <a16:creationId xmlns:a16="http://schemas.microsoft.com/office/drawing/2014/main" id="{80E2C91B-4230-469A-9C45-08E41EEEBE5C}"/>
                </a:ext>
              </a:extLst>
            </p:cNvPr>
            <p:cNvSpPr/>
            <p:nvPr/>
          </p:nvSpPr>
          <p:spPr>
            <a:xfrm>
              <a:off x="9269919" y="6617459"/>
              <a:ext cx="9144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100" dirty="0">
                <a:solidFill>
                  <a:schemeClr val="tx1"/>
                </a:solidFill>
              </a:endParaRPr>
            </a:p>
          </p:txBody>
        </p:sp>
      </p:grpSp>
      <p:graphicFrame>
        <p:nvGraphicFramePr>
          <p:cNvPr id="130" name="Chart 129">
            <a:extLst>
              <a:ext uri="{FF2B5EF4-FFF2-40B4-BE49-F238E27FC236}">
                <a16:creationId xmlns:a16="http://schemas.microsoft.com/office/drawing/2014/main" id="{02E15A20-D7F1-4288-9515-153B9D7118AC}"/>
              </a:ext>
            </a:extLst>
          </p:cNvPr>
          <p:cNvGraphicFramePr/>
          <p:nvPr>
            <p:extLst>
              <p:ext uri="{D42A27DB-BD31-4B8C-83A1-F6EECF244321}">
                <p14:modId xmlns:p14="http://schemas.microsoft.com/office/powerpoint/2010/main" val="25884651"/>
              </p:ext>
            </p:extLst>
          </p:nvPr>
        </p:nvGraphicFramePr>
        <p:xfrm>
          <a:off x="6053274" y="3425900"/>
          <a:ext cx="3177724" cy="3175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2CFA354-FEC8-48CF-8DD5-6C62CC9C85C1}"/>
              </a:ext>
            </a:extLst>
          </p:cNvPr>
          <p:cNvGraphicFramePr/>
          <p:nvPr/>
        </p:nvGraphicFramePr>
        <p:xfrm>
          <a:off x="9048060" y="3425901"/>
          <a:ext cx="3177724" cy="3175747"/>
        </p:xfrm>
        <a:graphic>
          <a:graphicData uri="http://schemas.openxmlformats.org/drawingml/2006/chart">
            <c:chart xmlns:c="http://schemas.openxmlformats.org/drawingml/2006/chart" xmlns:r="http://schemas.openxmlformats.org/officeDocument/2006/relationships" r:id="rId4"/>
          </a:graphicData>
        </a:graphic>
      </p:graphicFrame>
      <p:sp>
        <p:nvSpPr>
          <p:cNvPr id="14" name="Slide Number Placeholder 13">
            <a:extLst>
              <a:ext uri="{FF2B5EF4-FFF2-40B4-BE49-F238E27FC236}">
                <a16:creationId xmlns:a16="http://schemas.microsoft.com/office/drawing/2014/main" id="{82D4EEF4-2695-471C-808A-9070244E07B2}"/>
              </a:ext>
            </a:extLst>
          </p:cNvPr>
          <p:cNvSpPr>
            <a:spLocks noGrp="1"/>
          </p:cNvSpPr>
          <p:nvPr>
            <p:ph type="sldNum" sz="quarter" idx="12"/>
          </p:nvPr>
        </p:nvSpPr>
        <p:spPr/>
        <p:txBody>
          <a:bodyPr/>
          <a:lstStyle/>
          <a:p>
            <a:pPr algn="ctr" rtl="0"/>
            <a:fld id="{CC7432E5-F8E0-41AE-9A6B-AD730338B005}" type="slidenum">
              <a:rPr/>
              <a:pPr algn="ctr" rtl="0"/>
              <a:t>43</a:t>
            </a:fld>
            <a:endParaRPr lang="pl" dirty="0"/>
          </a:p>
        </p:txBody>
      </p:sp>
      <p:sp>
        <p:nvSpPr>
          <p:cNvPr id="8" name="Text Placeholder 7">
            <a:extLst>
              <a:ext uri="{FF2B5EF4-FFF2-40B4-BE49-F238E27FC236}">
                <a16:creationId xmlns:a16="http://schemas.microsoft.com/office/drawing/2014/main" id="{1613F966-4D48-498C-B07F-190E553067BE}"/>
              </a:ext>
            </a:extLst>
          </p:cNvPr>
          <p:cNvSpPr>
            <a:spLocks noGrp="1"/>
          </p:cNvSpPr>
          <p:nvPr>
            <p:ph type="body" sz="quarter" idx="13"/>
          </p:nvPr>
        </p:nvSpPr>
        <p:spPr>
          <a:xfrm>
            <a:off x="457200" y="5851602"/>
            <a:ext cx="10573282" cy="1005840"/>
          </a:xfrm>
        </p:spPr>
        <p:txBody>
          <a:bodyPr>
            <a:normAutofit/>
          </a:bodyPr>
          <a:lstStyle/>
          <a:p>
            <a:endParaRPr lang="pl" sz="900" dirty="0"/>
          </a:p>
          <a:p>
            <a:pPr algn="l" rtl="0"/>
            <a:r>
              <a:rPr lang="pl" sz="900" b="0" i="0" u="none" baseline="0"/>
              <a:t>ACT = test kontroli astmy; benra = benralizumab; FEV</a:t>
            </a:r>
            <a:r>
              <a:rPr lang="pl" sz="900" b="0" i="0" u="none" baseline="-25000"/>
              <a:t>1</a:t>
            </a:r>
            <a:r>
              <a:rPr lang="pl" sz="900" b="0" i="0" u="none" baseline="0"/>
              <a:t> =</a:t>
            </a:r>
            <a:r>
              <a:rPr lang="pl" sz="900" b="0" i="0" u="none" baseline="-25000"/>
              <a:t>  </a:t>
            </a:r>
            <a:r>
              <a:rPr lang="pl" sz="900" b="0" i="0" u="none" baseline="0"/>
              <a:t>natężona objętość wydechowa pierwszosekundowa; mepo = mepolizumab. Matsuno O et al. </a:t>
            </a:r>
            <a:r>
              <a:rPr lang="pl" sz="900" b="0" i="1" u="none" baseline="0"/>
              <a:t>Respir Med Case Rep</a:t>
            </a:r>
            <a:r>
              <a:rPr lang="pl" sz="900" b="0" i="0" u="none" baseline="0"/>
              <a:t>. 2019;28:100899.</a:t>
            </a:r>
          </a:p>
        </p:txBody>
      </p:sp>
      <p:grpSp>
        <p:nvGrpSpPr>
          <p:cNvPr id="46" name="Group 45">
            <a:extLst>
              <a:ext uri="{FF2B5EF4-FFF2-40B4-BE49-F238E27FC236}">
                <a16:creationId xmlns:a16="http://schemas.microsoft.com/office/drawing/2014/main" id="{29EEEC92-203F-40DF-A841-D6A15DC1BB6B}"/>
              </a:ext>
            </a:extLst>
          </p:cNvPr>
          <p:cNvGrpSpPr/>
          <p:nvPr/>
        </p:nvGrpSpPr>
        <p:grpSpPr>
          <a:xfrm>
            <a:off x="647738" y="2460814"/>
            <a:ext cx="4986964" cy="735659"/>
            <a:chOff x="579097" y="4350898"/>
            <a:chExt cx="4390607" cy="735658"/>
          </a:xfrm>
        </p:grpSpPr>
        <p:sp>
          <p:nvSpPr>
            <p:cNvPr id="48" name="Rectangle: Rounded Corners 47">
              <a:extLst>
                <a:ext uri="{FF2B5EF4-FFF2-40B4-BE49-F238E27FC236}">
                  <a16:creationId xmlns:a16="http://schemas.microsoft.com/office/drawing/2014/main" id="{C8F7CB92-F4C2-4742-8865-8037D6A0160D}"/>
                </a:ext>
              </a:extLst>
            </p:cNvPr>
            <p:cNvSpPr/>
            <p:nvPr/>
          </p:nvSpPr>
          <p:spPr>
            <a:xfrm>
              <a:off x="856073" y="4350898"/>
              <a:ext cx="4113631" cy="735658"/>
            </a:xfrm>
            <a:prstGeom prst="roundRect">
              <a:avLst/>
            </a:prstGeom>
            <a:solidFill>
              <a:srgbClr val="AE2573"/>
            </a:solid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marL="0" marR="0" lvl="0" indent="0" algn="l" defTabSz="1079734" rtl="0" eaLnBrk="1" fontAlgn="auto" latinLnBrk="0" hangingPunct="1">
                <a:lnSpc>
                  <a:spcPct val="100000"/>
                </a:lnSpc>
                <a:spcBef>
                  <a:spcPts val="0"/>
                </a:spcBef>
                <a:spcAft>
                  <a:spcPts val="0"/>
                </a:spcAft>
                <a:buClrTx/>
                <a:buSzTx/>
                <a:buFontTx/>
                <a:buNone/>
                <a:tabLst/>
                <a:defRPr/>
              </a:pPr>
              <a:r>
                <a:rPr kumimoji="0" lang="pl" sz="1600" b="0" i="0" u="none" strike="noStrike" kern="1200" cap="none" spc="0" normalizeH="0" baseline="0" dirty="0">
                  <a:ln>
                    <a:noFill/>
                  </a:ln>
                  <a:solidFill>
                    <a:schemeClr val="bg1"/>
                  </a:solidFill>
                  <a:effectLst/>
                  <a:uLnTx/>
                  <a:uFillTx/>
                  <a:latin typeface="+mn-latin"/>
                  <a:ea typeface="+mn-ea"/>
                  <a:cs typeface="+mn-cs"/>
                  <a:sym typeface="+mn-sym"/>
                </a:rPr>
                <a:t>Poziomy eozynofilów uległy dalszemu zmniejszeniu do 0-10 komórek/μl</a:t>
              </a:r>
            </a:p>
          </p:txBody>
        </p:sp>
        <p:sp>
          <p:nvSpPr>
            <p:cNvPr id="49" name="Oval 48">
              <a:extLst>
                <a:ext uri="{FF2B5EF4-FFF2-40B4-BE49-F238E27FC236}">
                  <a16:creationId xmlns:a16="http://schemas.microsoft.com/office/drawing/2014/main" id="{8132E76C-FB6E-4C48-8FB7-9FB49D223D2C}"/>
                </a:ext>
              </a:extLst>
            </p:cNvPr>
            <p:cNvSpPr/>
            <p:nvPr/>
          </p:nvSpPr>
          <p:spPr>
            <a:xfrm>
              <a:off x="579097" y="4350898"/>
              <a:ext cx="720000" cy="720000"/>
            </a:xfrm>
            <a:prstGeom prst="ellipse">
              <a:avLst/>
            </a:prstGeom>
            <a:solidFill>
              <a:schemeClr val="bg1">
                <a:lumMod val="95000"/>
              </a:schemeClr>
            </a:solidFill>
            <a:ln>
              <a:solidFill>
                <a:srgbClr val="AE257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1" name="Graphic 50">
              <a:extLst>
                <a:ext uri="{FF2B5EF4-FFF2-40B4-BE49-F238E27FC236}">
                  <a16:creationId xmlns:a16="http://schemas.microsoft.com/office/drawing/2014/main" id="{0BFA2F4B-63D9-4E48-AA83-7C27C759B5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747" y="4398416"/>
              <a:ext cx="616866" cy="616866"/>
            </a:xfrm>
            <a:prstGeom prst="rect">
              <a:avLst/>
            </a:prstGeom>
          </p:spPr>
        </p:pic>
      </p:grpSp>
      <p:grpSp>
        <p:nvGrpSpPr>
          <p:cNvPr id="56" name="Group 55">
            <a:extLst>
              <a:ext uri="{FF2B5EF4-FFF2-40B4-BE49-F238E27FC236}">
                <a16:creationId xmlns:a16="http://schemas.microsoft.com/office/drawing/2014/main" id="{B039DC27-8B20-40F3-AC77-C60D15F5AD39}"/>
              </a:ext>
            </a:extLst>
          </p:cNvPr>
          <p:cNvGrpSpPr/>
          <p:nvPr/>
        </p:nvGrpSpPr>
        <p:grpSpPr>
          <a:xfrm>
            <a:off x="6557300" y="2460814"/>
            <a:ext cx="4983480" cy="735659"/>
            <a:chOff x="579097" y="5371077"/>
            <a:chExt cx="4286518" cy="735658"/>
          </a:xfrm>
        </p:grpSpPr>
        <p:sp>
          <p:nvSpPr>
            <p:cNvPr id="57" name="Rectangle: Rounded Corners 56">
              <a:extLst>
                <a:ext uri="{FF2B5EF4-FFF2-40B4-BE49-F238E27FC236}">
                  <a16:creationId xmlns:a16="http://schemas.microsoft.com/office/drawing/2014/main" id="{1EA83833-858C-498D-98C9-46218DE20201}"/>
                </a:ext>
              </a:extLst>
            </p:cNvPr>
            <p:cNvSpPr/>
            <p:nvPr/>
          </p:nvSpPr>
          <p:spPr>
            <a:xfrm>
              <a:off x="856073" y="5371077"/>
              <a:ext cx="4009542" cy="735658"/>
            </a:xfrm>
            <a:prstGeom prst="roundRect">
              <a:avLst/>
            </a:prstGeom>
            <a:solidFill>
              <a:srgbClr val="AE2573"/>
            </a:solid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l" defTabSz="1079734" rtl="0">
                <a:defRPr/>
              </a:pPr>
              <a:r>
                <a:rPr lang="pl" sz="1400" b="0" i="0" u="none" baseline="0" dirty="0">
                  <a:solidFill>
                    <a:schemeClr val="bg1"/>
                  </a:solidFill>
                </a:rPr>
                <a:t>Stwierdzono dalszą poprawę w zakresie objawów astmy oraz czynności płuc przy stosowaniu benralizumabu</a:t>
              </a:r>
              <a:endParaRPr kumimoji="0" lang="pl" sz="140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59" name="Oval 58">
              <a:extLst>
                <a:ext uri="{FF2B5EF4-FFF2-40B4-BE49-F238E27FC236}">
                  <a16:creationId xmlns:a16="http://schemas.microsoft.com/office/drawing/2014/main" id="{B63887D2-E4FF-44C7-A41E-922E11A846B0}"/>
                </a:ext>
              </a:extLst>
            </p:cNvPr>
            <p:cNvSpPr/>
            <p:nvPr/>
          </p:nvSpPr>
          <p:spPr>
            <a:xfrm>
              <a:off x="579097" y="5371077"/>
              <a:ext cx="720000" cy="720000"/>
            </a:xfrm>
            <a:prstGeom prst="ellipse">
              <a:avLst/>
            </a:prstGeom>
            <a:solidFill>
              <a:schemeClr val="bg1">
                <a:lumMod val="95000"/>
              </a:schemeClr>
            </a:solidFill>
            <a:ln>
              <a:solidFill>
                <a:srgbClr val="AE257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0" name="Graphic 59">
              <a:extLst>
                <a:ext uri="{FF2B5EF4-FFF2-40B4-BE49-F238E27FC236}">
                  <a16:creationId xmlns:a16="http://schemas.microsoft.com/office/drawing/2014/main" id="{683A89CA-0AB0-4750-9E11-C7138D8725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091" y="5396814"/>
              <a:ext cx="567674" cy="567674"/>
            </a:xfrm>
            <a:prstGeom prst="rect">
              <a:avLst/>
            </a:prstGeom>
          </p:spPr>
        </p:pic>
      </p:grpSp>
      <p:sp>
        <p:nvSpPr>
          <p:cNvPr id="66" name="TextBox 65">
            <a:extLst>
              <a:ext uri="{FF2B5EF4-FFF2-40B4-BE49-F238E27FC236}">
                <a16:creationId xmlns:a16="http://schemas.microsoft.com/office/drawing/2014/main" id="{328516EA-E0FB-4DCF-8B0D-D030E2EE82BF}"/>
              </a:ext>
            </a:extLst>
          </p:cNvPr>
          <p:cNvSpPr txBox="1"/>
          <p:nvPr/>
        </p:nvSpPr>
        <p:spPr>
          <a:xfrm>
            <a:off x="7211131" y="3197868"/>
            <a:ext cx="4331585" cy="307777"/>
          </a:xfrm>
          <a:prstGeom prst="rect">
            <a:avLst/>
          </a:prstGeom>
          <a:noFill/>
        </p:spPr>
        <p:txBody>
          <a:bodyPr wrap="square" rtlCol="0">
            <a:spAutoFit/>
          </a:bodyPr>
          <a:lstStyle/>
          <a:p>
            <a:pPr algn="ctr" rtl="0"/>
            <a:endParaRPr lang="pl" sz="1400" b="1" dirty="0">
              <a:solidFill>
                <a:schemeClr val="accent2"/>
              </a:solidFill>
            </a:endParaRPr>
          </a:p>
        </p:txBody>
      </p:sp>
      <p:sp>
        <p:nvSpPr>
          <p:cNvPr id="92" name="Rectangle 91">
            <a:extLst>
              <a:ext uri="{FF2B5EF4-FFF2-40B4-BE49-F238E27FC236}">
                <a16:creationId xmlns:a16="http://schemas.microsoft.com/office/drawing/2014/main" id="{F7585B6D-741E-46EC-AA8B-CA996A11FD77}"/>
              </a:ext>
            </a:extLst>
          </p:cNvPr>
          <p:cNvSpPr/>
          <p:nvPr/>
        </p:nvSpPr>
        <p:spPr>
          <a:xfrm>
            <a:off x="7092317" y="5685249"/>
            <a:ext cx="184731" cy="230832"/>
          </a:xfrm>
          <a:prstGeom prst="rect">
            <a:avLst/>
          </a:prstGeom>
        </p:spPr>
        <p:txBody>
          <a:bodyPr wrap="none">
            <a:spAutoFit/>
          </a:bodyPr>
          <a:lstStyle/>
          <a:p>
            <a:endParaRPr lang="pl" sz="900" dirty="0"/>
          </a:p>
        </p:txBody>
      </p:sp>
      <p:grpSp>
        <p:nvGrpSpPr>
          <p:cNvPr id="55" name="Group 54">
            <a:extLst>
              <a:ext uri="{FF2B5EF4-FFF2-40B4-BE49-F238E27FC236}">
                <a16:creationId xmlns:a16="http://schemas.microsoft.com/office/drawing/2014/main" id="{77072F69-2541-496C-95EA-48A9764C9B08}"/>
              </a:ext>
            </a:extLst>
          </p:cNvPr>
          <p:cNvGrpSpPr/>
          <p:nvPr/>
        </p:nvGrpSpPr>
        <p:grpSpPr>
          <a:xfrm>
            <a:off x="473810" y="1234445"/>
            <a:ext cx="5076086" cy="1147957"/>
            <a:chOff x="457199" y="1330001"/>
            <a:chExt cx="5076086" cy="1147957"/>
          </a:xfrm>
        </p:grpSpPr>
        <p:sp>
          <p:nvSpPr>
            <p:cNvPr id="58" name="Rectangle 57">
              <a:extLst>
                <a:ext uri="{FF2B5EF4-FFF2-40B4-BE49-F238E27FC236}">
                  <a16:creationId xmlns:a16="http://schemas.microsoft.com/office/drawing/2014/main" id="{E8E99B60-1D6C-446A-B017-173B43C71EA8}"/>
                </a:ext>
              </a:extLst>
            </p:cNvPr>
            <p:cNvSpPr/>
            <p:nvPr/>
          </p:nvSpPr>
          <p:spPr>
            <a:xfrm>
              <a:off x="1484319" y="1414127"/>
              <a:ext cx="4048966" cy="954107"/>
            </a:xfrm>
            <a:prstGeom prst="rect">
              <a:avLst/>
            </a:prstGeom>
          </p:spPr>
          <p:txBody>
            <a:bodyPr wrap="square">
              <a:spAutoFit/>
            </a:bodyPr>
            <a:lstStyle/>
            <a:p>
              <a:pPr algn="l" defTabSz="1079734" rtl="0">
                <a:buClr>
                  <a:srgbClr val="C4D600"/>
                </a:buClr>
                <a:defRPr/>
              </a:pPr>
              <a:r>
                <a:rPr lang="pl" sz="1400" b="0" i="0" u="none" baseline="0" dirty="0"/>
                <a:t>Troje pacjentów (w wieku 57-61 lat) z ciężka astmą było leczonych w związku z objawami astmy utrzymującymi się po 10-16 miesiącach stosowania mepolizumabu</a:t>
              </a:r>
              <a:endParaRPr lang="pl" sz="1400" b="1" dirty="0"/>
            </a:p>
          </p:txBody>
        </p:sp>
        <p:sp>
          <p:nvSpPr>
            <p:cNvPr id="83" name="Rectangle: Rounded Corners 82">
              <a:extLst>
                <a:ext uri="{FF2B5EF4-FFF2-40B4-BE49-F238E27FC236}">
                  <a16:creationId xmlns:a16="http://schemas.microsoft.com/office/drawing/2014/main" id="{83369DAA-89B2-4A10-B793-0F68ADBC55DE}"/>
                </a:ext>
              </a:extLst>
            </p:cNvPr>
            <p:cNvSpPr/>
            <p:nvPr/>
          </p:nvSpPr>
          <p:spPr>
            <a:xfrm>
              <a:off x="457199" y="1330001"/>
              <a:ext cx="5064275" cy="1147957"/>
            </a:xfrm>
            <a:prstGeom prst="roundRect">
              <a:avLst>
                <a:gd name="adj" fmla="val 78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108" name="Group 107">
            <a:extLst>
              <a:ext uri="{FF2B5EF4-FFF2-40B4-BE49-F238E27FC236}">
                <a16:creationId xmlns:a16="http://schemas.microsoft.com/office/drawing/2014/main" id="{14BB45FD-F6BB-4657-9D64-B90D3EC379A3}"/>
              </a:ext>
            </a:extLst>
          </p:cNvPr>
          <p:cNvGrpSpPr/>
          <p:nvPr/>
        </p:nvGrpSpPr>
        <p:grpSpPr>
          <a:xfrm>
            <a:off x="345439" y="1530284"/>
            <a:ext cx="1266434" cy="800100"/>
            <a:chOff x="-2137560" y="1461909"/>
            <a:chExt cx="1771795" cy="914400"/>
          </a:xfrm>
        </p:grpSpPr>
        <p:pic>
          <p:nvPicPr>
            <p:cNvPr id="109" name="Graphic 108" descr="Woman">
              <a:extLst>
                <a:ext uri="{FF2B5EF4-FFF2-40B4-BE49-F238E27FC236}">
                  <a16:creationId xmlns:a16="http://schemas.microsoft.com/office/drawing/2014/main" id="{1C53629D-3978-4F8F-86E1-0A127654BF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80165" y="1461909"/>
              <a:ext cx="914400" cy="914400"/>
            </a:xfrm>
            <a:prstGeom prst="rect">
              <a:avLst/>
            </a:prstGeom>
          </p:spPr>
        </p:pic>
        <p:pic>
          <p:nvPicPr>
            <p:cNvPr id="110" name="Graphic 109" descr="Man">
              <a:extLst>
                <a:ext uri="{FF2B5EF4-FFF2-40B4-BE49-F238E27FC236}">
                  <a16:creationId xmlns:a16="http://schemas.microsoft.com/office/drawing/2014/main" id="{678354D1-AA9C-4E21-8F2E-3D568B307C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09482" y="1461909"/>
              <a:ext cx="910686" cy="910686"/>
            </a:xfrm>
            <a:prstGeom prst="rect">
              <a:avLst/>
            </a:prstGeom>
          </p:spPr>
        </p:pic>
        <p:pic>
          <p:nvPicPr>
            <p:cNvPr id="111" name="Graphic 110" descr="Woman">
              <a:extLst>
                <a:ext uri="{FF2B5EF4-FFF2-40B4-BE49-F238E27FC236}">
                  <a16:creationId xmlns:a16="http://schemas.microsoft.com/office/drawing/2014/main" id="{ED2E4108-CAB6-450F-B950-02A8380E20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37560" y="1461909"/>
              <a:ext cx="914400" cy="914400"/>
            </a:xfrm>
            <a:prstGeom prst="rect">
              <a:avLst/>
            </a:prstGeom>
          </p:spPr>
        </p:pic>
      </p:grpSp>
      <p:grpSp>
        <p:nvGrpSpPr>
          <p:cNvPr id="4" name="Group 3">
            <a:extLst>
              <a:ext uri="{FF2B5EF4-FFF2-40B4-BE49-F238E27FC236}">
                <a16:creationId xmlns:a16="http://schemas.microsoft.com/office/drawing/2014/main" id="{3AEBAFBF-E15F-4AF4-80BA-47C26A2EC2AD}"/>
              </a:ext>
            </a:extLst>
          </p:cNvPr>
          <p:cNvGrpSpPr/>
          <p:nvPr/>
        </p:nvGrpSpPr>
        <p:grpSpPr>
          <a:xfrm>
            <a:off x="578631" y="3344327"/>
            <a:ext cx="5351180" cy="3116493"/>
            <a:chOff x="487776" y="3534118"/>
            <a:chExt cx="5324626" cy="2692658"/>
          </a:xfrm>
        </p:grpSpPr>
        <p:grpSp>
          <p:nvGrpSpPr>
            <p:cNvPr id="15" name="Group 14">
              <a:extLst>
                <a:ext uri="{FF2B5EF4-FFF2-40B4-BE49-F238E27FC236}">
                  <a16:creationId xmlns:a16="http://schemas.microsoft.com/office/drawing/2014/main" id="{8B173846-BAF5-48F7-887A-E1C4A3B91CFE}"/>
                </a:ext>
              </a:extLst>
            </p:cNvPr>
            <p:cNvGrpSpPr/>
            <p:nvPr/>
          </p:nvGrpSpPr>
          <p:grpSpPr>
            <a:xfrm>
              <a:off x="1231478" y="4112060"/>
              <a:ext cx="4474959" cy="280207"/>
              <a:chOff x="906933" y="4122366"/>
              <a:chExt cx="4474959" cy="280207"/>
            </a:xfrm>
          </p:grpSpPr>
          <p:sp>
            <p:nvSpPr>
              <p:cNvPr id="26" name="Isosceles Triangle 25">
                <a:extLst>
                  <a:ext uri="{FF2B5EF4-FFF2-40B4-BE49-F238E27FC236}">
                    <a16:creationId xmlns:a16="http://schemas.microsoft.com/office/drawing/2014/main" id="{EAE44900-9347-4863-A66A-F59655203C05}"/>
                  </a:ext>
                </a:extLst>
              </p:cNvPr>
              <p:cNvSpPr/>
              <p:nvPr/>
            </p:nvSpPr>
            <p:spPr>
              <a:xfrm rot="5400000">
                <a:off x="3000869" y="2071311"/>
                <a:ext cx="276999" cy="4385525"/>
              </a:xfrm>
              <a:prstGeom prst="triangle">
                <a:avLst/>
              </a:prstGeom>
              <a:solidFill>
                <a:srgbClr val="7F134C">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1400" dirty="0"/>
              </a:p>
            </p:txBody>
          </p:sp>
          <p:sp>
            <p:nvSpPr>
              <p:cNvPr id="25" name="Rectangle 24">
                <a:extLst>
                  <a:ext uri="{FF2B5EF4-FFF2-40B4-BE49-F238E27FC236}">
                    <a16:creationId xmlns:a16="http://schemas.microsoft.com/office/drawing/2014/main" id="{34A36A03-CF00-4EC8-9A56-5377F5C3996F}"/>
                  </a:ext>
                </a:extLst>
              </p:cNvPr>
              <p:cNvSpPr/>
              <p:nvPr/>
            </p:nvSpPr>
            <p:spPr>
              <a:xfrm>
                <a:off x="906933" y="4122366"/>
                <a:ext cx="1516050" cy="219384"/>
              </a:xfrm>
              <a:prstGeom prst="rect">
                <a:avLst/>
              </a:prstGeom>
            </p:spPr>
            <p:txBody>
              <a:bodyPr wrap="square">
                <a:spAutoFit/>
              </a:bodyPr>
              <a:lstStyle/>
              <a:p>
                <a:pPr algn="l" rtl="0"/>
                <a:r>
                  <a:rPr lang="pl" sz="1050" b="0" i="0" u="none" baseline="0"/>
                  <a:t>830</a:t>
                </a:r>
                <a:r>
                  <a:rPr lang="pl" sz="105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-1790</a:t>
                </a:r>
                <a:r>
                  <a:rPr lang="pl" sz="1050" b="0" i="0" u="none" baseline="0"/>
                  <a:t> komórek/μl</a:t>
                </a:r>
              </a:p>
            </p:txBody>
          </p:sp>
          <p:sp>
            <p:nvSpPr>
              <p:cNvPr id="102" name="Rectangle 101">
                <a:extLst>
                  <a:ext uri="{FF2B5EF4-FFF2-40B4-BE49-F238E27FC236}">
                    <a16:creationId xmlns:a16="http://schemas.microsoft.com/office/drawing/2014/main" id="{C86524EE-8ADE-4903-9A86-89654206FF2B}"/>
                  </a:ext>
                </a:extLst>
              </p:cNvPr>
              <p:cNvSpPr/>
              <p:nvPr/>
            </p:nvSpPr>
            <p:spPr>
              <a:xfrm>
                <a:off x="2739319" y="4136880"/>
                <a:ext cx="1347942" cy="226032"/>
              </a:xfrm>
              <a:prstGeom prst="rect">
                <a:avLst/>
              </a:prstGeom>
            </p:spPr>
            <p:txBody>
              <a:bodyPr wrap="square">
                <a:spAutoFit/>
              </a:bodyPr>
              <a:lstStyle/>
              <a:p>
                <a:pPr algn="l" rtl="0"/>
                <a:r>
                  <a:rPr lang="pl" sz="1050" b="0" i="0" u="none" baseline="0"/>
                  <a:t>50-160 komórek/μl</a:t>
                </a:r>
              </a:p>
            </p:txBody>
          </p:sp>
          <p:sp>
            <p:nvSpPr>
              <p:cNvPr id="103" name="Rectangle 102">
                <a:extLst>
                  <a:ext uri="{FF2B5EF4-FFF2-40B4-BE49-F238E27FC236}">
                    <a16:creationId xmlns:a16="http://schemas.microsoft.com/office/drawing/2014/main" id="{03AB67DC-1EAC-41B1-973D-49B805FA1BC7}"/>
                  </a:ext>
                </a:extLst>
              </p:cNvPr>
              <p:cNvSpPr/>
              <p:nvPr/>
            </p:nvSpPr>
            <p:spPr>
              <a:xfrm>
                <a:off x="4210880" y="4137947"/>
                <a:ext cx="1171012" cy="219384"/>
              </a:xfrm>
              <a:prstGeom prst="rect">
                <a:avLst/>
              </a:prstGeom>
            </p:spPr>
            <p:txBody>
              <a:bodyPr wrap="square">
                <a:spAutoFit/>
              </a:bodyPr>
              <a:lstStyle/>
              <a:p>
                <a:pPr algn="l" rtl="0"/>
                <a:r>
                  <a:rPr lang="pl" sz="1050" b="0" i="0" u="none" baseline="0"/>
                  <a:t>0-10 komórek/μl</a:t>
                </a:r>
              </a:p>
            </p:txBody>
          </p:sp>
        </p:grpSp>
        <p:grpSp>
          <p:nvGrpSpPr>
            <p:cNvPr id="112" name="Group 111">
              <a:extLst>
                <a:ext uri="{FF2B5EF4-FFF2-40B4-BE49-F238E27FC236}">
                  <a16:creationId xmlns:a16="http://schemas.microsoft.com/office/drawing/2014/main" id="{189A294F-B5B0-4666-9331-05340E32F427}"/>
                </a:ext>
              </a:extLst>
            </p:cNvPr>
            <p:cNvGrpSpPr/>
            <p:nvPr/>
          </p:nvGrpSpPr>
          <p:grpSpPr>
            <a:xfrm>
              <a:off x="487776" y="3534118"/>
              <a:ext cx="5324626" cy="2692658"/>
              <a:chOff x="279149" y="4274940"/>
              <a:chExt cx="5217437" cy="2277917"/>
            </a:xfrm>
          </p:grpSpPr>
          <p:graphicFrame>
            <p:nvGraphicFramePr>
              <p:cNvPr id="113" name="Chart 112">
                <a:extLst>
                  <a:ext uri="{FF2B5EF4-FFF2-40B4-BE49-F238E27FC236}">
                    <a16:creationId xmlns:a16="http://schemas.microsoft.com/office/drawing/2014/main" id="{B45513D9-2B4D-4D50-8E12-7EA1704DCA85}"/>
                  </a:ext>
                </a:extLst>
              </p:cNvPr>
              <p:cNvGraphicFramePr/>
              <p:nvPr>
                <p:extLst>
                  <p:ext uri="{D42A27DB-BD31-4B8C-83A1-F6EECF244321}">
                    <p14:modId xmlns:p14="http://schemas.microsoft.com/office/powerpoint/2010/main" val="3575218211"/>
                  </p:ext>
                </p:extLst>
              </p:nvPr>
            </p:nvGraphicFramePr>
            <p:xfrm>
              <a:off x="420302" y="4650698"/>
              <a:ext cx="4859303" cy="1902159"/>
            </p:xfrm>
            <a:graphic>
              <a:graphicData uri="http://schemas.openxmlformats.org/drawingml/2006/chart">
                <c:chart xmlns:c="http://schemas.openxmlformats.org/drawingml/2006/chart" xmlns:r="http://schemas.openxmlformats.org/officeDocument/2006/relationships" r:id="rId13"/>
              </a:graphicData>
            </a:graphic>
          </p:graphicFrame>
          <p:sp>
            <p:nvSpPr>
              <p:cNvPr id="114" name="Rectangle 113">
                <a:extLst>
                  <a:ext uri="{FF2B5EF4-FFF2-40B4-BE49-F238E27FC236}">
                    <a16:creationId xmlns:a16="http://schemas.microsoft.com/office/drawing/2014/main" id="{4DFC0AC9-ABCD-43EC-BF84-89F81DAFC136}"/>
                  </a:ext>
                </a:extLst>
              </p:cNvPr>
              <p:cNvSpPr/>
              <p:nvPr/>
            </p:nvSpPr>
            <p:spPr>
              <a:xfrm>
                <a:off x="1007878" y="4274940"/>
                <a:ext cx="2139711" cy="3094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r>
                  <a:rPr kumimoji="0" lang="pl" sz="1100" b="0" i="0" u="none" strike="noStrike" kern="1200" cap="none" spc="0" normalizeH="0" baseline="0">
                    <a:ln>
                      <a:noFill/>
                    </a:ln>
                    <a:solidFill>
                      <a:srgbClr val="FFFFFF"/>
                    </a:solidFill>
                    <a:effectLst/>
                    <a:uLnTx/>
                    <a:uFillTx/>
                    <a:latin typeface="Arial" panose="020B0604020202020204"/>
                    <a:ea typeface="+mn-ea"/>
                    <a:cs typeface="+mn-cs"/>
                  </a:rPr>
                  <a:t>Mepolizumab</a:t>
                </a:r>
              </a:p>
            </p:txBody>
          </p:sp>
          <p:sp>
            <p:nvSpPr>
              <p:cNvPr id="115" name="Rectangle 114">
                <a:extLst>
                  <a:ext uri="{FF2B5EF4-FFF2-40B4-BE49-F238E27FC236}">
                    <a16:creationId xmlns:a16="http://schemas.microsoft.com/office/drawing/2014/main" id="{A8DCA27C-CAB9-4E10-9503-65C152D71CFD}"/>
                  </a:ext>
                </a:extLst>
              </p:cNvPr>
              <p:cNvSpPr/>
              <p:nvPr/>
            </p:nvSpPr>
            <p:spPr>
              <a:xfrm>
                <a:off x="3125802" y="4274940"/>
                <a:ext cx="2083051" cy="3094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r>
                  <a:rPr kumimoji="0" lang="pl" sz="1100" b="0" i="0" u="none" strike="noStrike" kern="1200" cap="none" spc="0" normalizeH="0" baseline="0">
                    <a:ln>
                      <a:noFill/>
                    </a:ln>
                    <a:solidFill>
                      <a:srgbClr val="FFFFFF"/>
                    </a:solidFill>
                    <a:effectLst/>
                    <a:uLnTx/>
                    <a:uFillTx/>
                    <a:latin typeface="Arial" panose="020B0604020202020204"/>
                    <a:ea typeface="+mn-ea"/>
                    <a:cs typeface="+mn-cs"/>
                  </a:rPr>
                  <a:t>Benralizumab</a:t>
                </a:r>
              </a:p>
            </p:txBody>
          </p:sp>
          <p:sp>
            <p:nvSpPr>
              <p:cNvPr id="116" name="TextBox 115">
                <a:extLst>
                  <a:ext uri="{FF2B5EF4-FFF2-40B4-BE49-F238E27FC236}">
                    <a16:creationId xmlns:a16="http://schemas.microsoft.com/office/drawing/2014/main" id="{644FA1D1-E36A-4073-A154-2C979C18D569}"/>
                  </a:ext>
                </a:extLst>
              </p:cNvPr>
              <p:cNvSpPr txBox="1"/>
              <p:nvPr/>
            </p:nvSpPr>
            <p:spPr>
              <a:xfrm>
                <a:off x="279149" y="4596407"/>
                <a:ext cx="337595" cy="1816099"/>
              </a:xfrm>
              <a:prstGeom prst="rect">
                <a:avLst/>
              </a:prstGeom>
              <a:noFill/>
            </p:spPr>
            <p:txBody>
              <a:bodyPr vert="vert270" wrap="square" rtlCol="0" anchor="ctr">
                <a:spAutoFit/>
              </a:bodyPr>
              <a:lstStyle/>
              <a:p>
                <a:pPr algn="ctr" rtl="0"/>
                <a:r>
                  <a:rPr lang="pl" sz="1050" b="1" i="0" u="none" baseline="0"/>
                  <a:t>Eozynofile (µL)</a:t>
                </a:r>
              </a:p>
            </p:txBody>
          </p:sp>
          <p:sp>
            <p:nvSpPr>
              <p:cNvPr id="117" name="Rectangle 116">
                <a:extLst>
                  <a:ext uri="{FF2B5EF4-FFF2-40B4-BE49-F238E27FC236}">
                    <a16:creationId xmlns:a16="http://schemas.microsoft.com/office/drawing/2014/main" id="{2B6F747B-F672-4EDB-A034-63771C4DBFB7}"/>
                  </a:ext>
                </a:extLst>
              </p:cNvPr>
              <p:cNvSpPr/>
              <p:nvPr/>
            </p:nvSpPr>
            <p:spPr>
              <a:xfrm>
                <a:off x="3084985" y="6286413"/>
                <a:ext cx="589541" cy="157473"/>
              </a:xfrm>
              <a:prstGeom prst="rect">
                <a:avLst/>
              </a:prstGeom>
            </p:spPr>
            <p:txBody>
              <a:bodyPr wrap="none">
                <a:spAutoFit/>
              </a:bodyPr>
              <a:lstStyle/>
              <a:p>
                <a:pPr algn="l" rtl="0"/>
                <a:r>
                  <a:rPr lang="pl" sz="800" b="0" i="0" u="none" baseline="0"/>
                  <a:t>0 tygodni</a:t>
                </a:r>
              </a:p>
            </p:txBody>
          </p:sp>
          <p:sp>
            <p:nvSpPr>
              <p:cNvPr id="118" name="Rectangle 117">
                <a:extLst>
                  <a:ext uri="{FF2B5EF4-FFF2-40B4-BE49-F238E27FC236}">
                    <a16:creationId xmlns:a16="http://schemas.microsoft.com/office/drawing/2014/main" id="{F6E1993B-FEB2-400E-90B0-082CC1E3F336}"/>
                  </a:ext>
                </a:extLst>
              </p:cNvPr>
              <p:cNvSpPr/>
              <p:nvPr/>
            </p:nvSpPr>
            <p:spPr>
              <a:xfrm>
                <a:off x="3664946" y="6286413"/>
                <a:ext cx="645806" cy="157473"/>
              </a:xfrm>
              <a:prstGeom prst="rect">
                <a:avLst/>
              </a:prstGeom>
            </p:spPr>
            <p:txBody>
              <a:bodyPr wrap="none">
                <a:spAutoFit/>
              </a:bodyPr>
              <a:lstStyle/>
              <a:p>
                <a:pPr algn="l" rtl="0"/>
                <a:r>
                  <a:rPr lang="pl" sz="800" b="0" i="0" u="none" baseline="0"/>
                  <a:t>4 tygodnie</a:t>
                </a:r>
              </a:p>
            </p:txBody>
          </p:sp>
          <p:sp>
            <p:nvSpPr>
              <p:cNvPr id="119" name="Rectangle 118">
                <a:extLst>
                  <a:ext uri="{FF2B5EF4-FFF2-40B4-BE49-F238E27FC236}">
                    <a16:creationId xmlns:a16="http://schemas.microsoft.com/office/drawing/2014/main" id="{88155AA8-F2EF-4503-A5C5-9AB70AF6C0B4}"/>
                  </a:ext>
                </a:extLst>
              </p:cNvPr>
              <p:cNvSpPr/>
              <p:nvPr/>
            </p:nvSpPr>
            <p:spPr>
              <a:xfrm>
                <a:off x="4193323" y="6286413"/>
                <a:ext cx="645806" cy="157473"/>
              </a:xfrm>
              <a:prstGeom prst="rect">
                <a:avLst/>
              </a:prstGeom>
            </p:spPr>
            <p:txBody>
              <a:bodyPr wrap="none">
                <a:spAutoFit/>
              </a:bodyPr>
              <a:lstStyle/>
              <a:p>
                <a:pPr algn="l" rtl="0"/>
                <a:r>
                  <a:rPr lang="pl" sz="800" b="0" i="0" u="none" baseline="0"/>
                  <a:t>16 tygodni</a:t>
                </a:r>
              </a:p>
            </p:txBody>
          </p:sp>
          <p:sp>
            <p:nvSpPr>
              <p:cNvPr id="120" name="Rectangle 119">
                <a:extLst>
                  <a:ext uri="{FF2B5EF4-FFF2-40B4-BE49-F238E27FC236}">
                    <a16:creationId xmlns:a16="http://schemas.microsoft.com/office/drawing/2014/main" id="{E78CB0AE-8948-46DD-AE52-9AB0E293A33F}"/>
                  </a:ext>
                </a:extLst>
              </p:cNvPr>
              <p:cNvSpPr/>
              <p:nvPr/>
            </p:nvSpPr>
            <p:spPr>
              <a:xfrm>
                <a:off x="4794514" y="6286412"/>
                <a:ext cx="702072" cy="157473"/>
              </a:xfrm>
              <a:prstGeom prst="rect">
                <a:avLst/>
              </a:prstGeom>
            </p:spPr>
            <p:txBody>
              <a:bodyPr wrap="none">
                <a:spAutoFit/>
              </a:bodyPr>
              <a:lstStyle/>
              <a:p>
                <a:pPr algn="l" rtl="0"/>
                <a:r>
                  <a:rPr lang="pl" sz="800" b="0" i="0" u="none" baseline="0" dirty="0"/>
                  <a:t>24 tygodnie</a:t>
                </a:r>
              </a:p>
            </p:txBody>
          </p:sp>
          <p:sp>
            <p:nvSpPr>
              <p:cNvPr id="121" name="Rectangle 120">
                <a:extLst>
                  <a:ext uri="{FF2B5EF4-FFF2-40B4-BE49-F238E27FC236}">
                    <a16:creationId xmlns:a16="http://schemas.microsoft.com/office/drawing/2014/main" id="{971C0E93-D222-466A-9635-041152E0B3D0}"/>
                  </a:ext>
                </a:extLst>
              </p:cNvPr>
              <p:cNvSpPr/>
              <p:nvPr/>
            </p:nvSpPr>
            <p:spPr>
              <a:xfrm>
                <a:off x="902138" y="6286412"/>
                <a:ext cx="228503" cy="146225"/>
              </a:xfrm>
              <a:prstGeom prst="rect">
                <a:avLst/>
              </a:prstGeom>
            </p:spPr>
            <p:txBody>
              <a:bodyPr wrap="none">
                <a:spAutoFit/>
              </a:bodyPr>
              <a:lstStyle/>
              <a:p>
                <a:pPr algn="l" rtl="0"/>
                <a:r>
                  <a:rPr lang="pl" sz="700" b="0" i="0" u="none" baseline="0"/>
                  <a:t>0</a:t>
                </a:r>
              </a:p>
            </p:txBody>
          </p:sp>
          <p:sp>
            <p:nvSpPr>
              <p:cNvPr id="122" name="Rectangle 121">
                <a:extLst>
                  <a:ext uri="{FF2B5EF4-FFF2-40B4-BE49-F238E27FC236}">
                    <a16:creationId xmlns:a16="http://schemas.microsoft.com/office/drawing/2014/main" id="{E3F8EF0F-7C4B-48E8-B838-37477A04D2B3}"/>
                  </a:ext>
                </a:extLst>
              </p:cNvPr>
              <p:cNvSpPr/>
              <p:nvPr/>
            </p:nvSpPr>
            <p:spPr>
              <a:xfrm>
                <a:off x="1165516" y="6286412"/>
                <a:ext cx="1203384" cy="157473"/>
              </a:xfrm>
              <a:prstGeom prst="rect">
                <a:avLst/>
              </a:prstGeom>
            </p:spPr>
            <p:txBody>
              <a:bodyPr wrap="square">
                <a:spAutoFit/>
              </a:bodyPr>
              <a:lstStyle/>
              <a:p>
                <a:pPr algn="ctr" rtl="0"/>
                <a:r>
                  <a:rPr lang="pl" sz="800" b="0" i="0" u="none" baseline="0" dirty="0"/>
                  <a:t>Przed benra</a:t>
                </a:r>
                <a:endParaRPr lang="pl" sz="800" dirty="0"/>
              </a:p>
            </p:txBody>
          </p:sp>
          <p:cxnSp>
            <p:nvCxnSpPr>
              <p:cNvPr id="123" name="Straight Connector 122">
                <a:extLst>
                  <a:ext uri="{FF2B5EF4-FFF2-40B4-BE49-F238E27FC236}">
                    <a16:creationId xmlns:a16="http://schemas.microsoft.com/office/drawing/2014/main" id="{534B6687-3C9C-4920-A019-D866A37C46AB}"/>
                  </a:ext>
                </a:extLst>
              </p:cNvPr>
              <p:cNvCxnSpPr/>
              <p:nvPr/>
            </p:nvCxnSpPr>
            <p:spPr>
              <a:xfrm>
                <a:off x="1020953" y="6240783"/>
                <a:ext cx="41625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8E9EED3A-3D8F-4D8D-B93F-EEFC3335526B}"/>
              </a:ext>
            </a:extLst>
          </p:cNvPr>
          <p:cNvGrpSpPr/>
          <p:nvPr/>
        </p:nvGrpSpPr>
        <p:grpSpPr>
          <a:xfrm>
            <a:off x="5857675" y="1255751"/>
            <a:ext cx="6162672" cy="975242"/>
            <a:chOff x="5895758" y="1431530"/>
            <a:chExt cx="6162672" cy="975242"/>
          </a:xfrm>
        </p:grpSpPr>
        <p:grpSp>
          <p:nvGrpSpPr>
            <p:cNvPr id="18" name="Group 17">
              <a:extLst>
                <a:ext uri="{FF2B5EF4-FFF2-40B4-BE49-F238E27FC236}">
                  <a16:creationId xmlns:a16="http://schemas.microsoft.com/office/drawing/2014/main" id="{27A40B26-C545-469B-A3B6-09AD42BC098E}"/>
                </a:ext>
              </a:extLst>
            </p:cNvPr>
            <p:cNvGrpSpPr/>
            <p:nvPr/>
          </p:nvGrpSpPr>
          <p:grpSpPr>
            <a:xfrm>
              <a:off x="5895758" y="1431530"/>
              <a:ext cx="6162672" cy="975242"/>
              <a:chOff x="5895758" y="1431530"/>
              <a:chExt cx="6162672" cy="975242"/>
            </a:xfrm>
          </p:grpSpPr>
          <p:grpSp>
            <p:nvGrpSpPr>
              <p:cNvPr id="16" name="Group 15">
                <a:extLst>
                  <a:ext uri="{FF2B5EF4-FFF2-40B4-BE49-F238E27FC236}">
                    <a16:creationId xmlns:a16="http://schemas.microsoft.com/office/drawing/2014/main" id="{D8969DD2-DD6A-4E45-A024-972DC729D2AA}"/>
                  </a:ext>
                </a:extLst>
              </p:cNvPr>
              <p:cNvGrpSpPr/>
              <p:nvPr/>
            </p:nvGrpSpPr>
            <p:grpSpPr>
              <a:xfrm>
                <a:off x="5895758" y="1431530"/>
                <a:ext cx="6162672" cy="975242"/>
                <a:chOff x="5895758" y="1431530"/>
                <a:chExt cx="6162672" cy="975242"/>
              </a:xfrm>
            </p:grpSpPr>
            <p:grpSp>
              <p:nvGrpSpPr>
                <p:cNvPr id="84" name="Group 83">
                  <a:extLst>
                    <a:ext uri="{FF2B5EF4-FFF2-40B4-BE49-F238E27FC236}">
                      <a16:creationId xmlns:a16="http://schemas.microsoft.com/office/drawing/2014/main" id="{DA4B590F-C7FC-4A0F-B0CA-85028D2FCE50}"/>
                    </a:ext>
                  </a:extLst>
                </p:cNvPr>
                <p:cNvGrpSpPr/>
                <p:nvPr/>
              </p:nvGrpSpPr>
              <p:grpSpPr>
                <a:xfrm>
                  <a:off x="5895758" y="1431530"/>
                  <a:ext cx="6162672" cy="975242"/>
                  <a:chOff x="301763" y="1519019"/>
                  <a:chExt cx="6162672" cy="738985"/>
                </a:xfrm>
              </p:grpSpPr>
              <p:sp>
                <p:nvSpPr>
                  <p:cNvPr id="85" name="TextBox 84">
                    <a:extLst>
                      <a:ext uri="{FF2B5EF4-FFF2-40B4-BE49-F238E27FC236}">
                        <a16:creationId xmlns:a16="http://schemas.microsoft.com/office/drawing/2014/main" id="{AC7AE44B-3DF8-4068-9645-0451A72BF859}"/>
                      </a:ext>
                    </a:extLst>
                  </p:cNvPr>
                  <p:cNvSpPr txBox="1"/>
                  <p:nvPr/>
                </p:nvSpPr>
                <p:spPr>
                  <a:xfrm>
                    <a:off x="301764" y="1552067"/>
                    <a:ext cx="1050229" cy="198234"/>
                  </a:xfrm>
                  <a:prstGeom prst="rect">
                    <a:avLst/>
                  </a:prstGeom>
                  <a:noFill/>
                </p:spPr>
                <p:txBody>
                  <a:bodyPr wrap="square" rtlCol="0">
                    <a:spAutoFit/>
                  </a:bodyPr>
                  <a:lstStyle/>
                  <a:p>
                    <a:pPr algn="l" rtl="0"/>
                    <a:r>
                      <a:rPr lang="pl" sz="1100" b="0" i="0" u="none" baseline="0" dirty="0">
                        <a:solidFill>
                          <a:schemeClr val="accent5">
                            <a:lumMod val="75000"/>
                          </a:schemeClr>
                        </a:solidFill>
                      </a:rPr>
                      <a:t>Przypadek 1</a:t>
                    </a:r>
                  </a:p>
                </p:txBody>
              </p:sp>
              <p:sp>
                <p:nvSpPr>
                  <p:cNvPr id="86" name="TextBox 85">
                    <a:extLst>
                      <a:ext uri="{FF2B5EF4-FFF2-40B4-BE49-F238E27FC236}">
                        <a16:creationId xmlns:a16="http://schemas.microsoft.com/office/drawing/2014/main" id="{8BBEE91C-0FED-477E-8C0F-DBE0463C4D3D}"/>
                      </a:ext>
                    </a:extLst>
                  </p:cNvPr>
                  <p:cNvSpPr txBox="1"/>
                  <p:nvPr/>
                </p:nvSpPr>
                <p:spPr>
                  <a:xfrm>
                    <a:off x="306224" y="1805916"/>
                    <a:ext cx="992867" cy="198234"/>
                  </a:xfrm>
                  <a:prstGeom prst="rect">
                    <a:avLst/>
                  </a:prstGeom>
                  <a:noFill/>
                </p:spPr>
                <p:txBody>
                  <a:bodyPr wrap="square" rtlCol="0">
                    <a:spAutoFit/>
                  </a:bodyPr>
                  <a:lstStyle/>
                  <a:p>
                    <a:pPr algn="l" rtl="0"/>
                    <a:r>
                      <a:rPr lang="pl" sz="1100" b="0" i="0" u="none" baseline="0">
                        <a:solidFill>
                          <a:schemeClr val="accent2"/>
                        </a:solidFill>
                      </a:rPr>
                      <a:t>Przypadek 2</a:t>
                    </a:r>
                  </a:p>
                </p:txBody>
              </p:sp>
              <p:sp>
                <p:nvSpPr>
                  <p:cNvPr id="87" name="TextBox 86">
                    <a:extLst>
                      <a:ext uri="{FF2B5EF4-FFF2-40B4-BE49-F238E27FC236}">
                        <a16:creationId xmlns:a16="http://schemas.microsoft.com/office/drawing/2014/main" id="{B2C762FF-F83D-42CD-A4F8-6FE0895CE197}"/>
                      </a:ext>
                    </a:extLst>
                  </p:cNvPr>
                  <p:cNvSpPr txBox="1"/>
                  <p:nvPr/>
                </p:nvSpPr>
                <p:spPr>
                  <a:xfrm>
                    <a:off x="301763" y="2059770"/>
                    <a:ext cx="1050229" cy="198234"/>
                  </a:xfrm>
                  <a:prstGeom prst="rect">
                    <a:avLst/>
                  </a:prstGeom>
                  <a:noFill/>
                </p:spPr>
                <p:txBody>
                  <a:bodyPr wrap="square" rtlCol="0">
                    <a:spAutoFit/>
                  </a:bodyPr>
                  <a:lstStyle/>
                  <a:p>
                    <a:pPr algn="l" rtl="0"/>
                    <a:r>
                      <a:rPr lang="pl" sz="1100" b="0" i="0" u="none" baseline="0">
                        <a:solidFill>
                          <a:srgbClr val="AE2573"/>
                        </a:solidFill>
                      </a:rPr>
                      <a:t>Przypadek 3</a:t>
                    </a:r>
                  </a:p>
                </p:txBody>
              </p:sp>
              <p:cxnSp>
                <p:nvCxnSpPr>
                  <p:cNvPr id="88" name="Straight Connector 87">
                    <a:extLst>
                      <a:ext uri="{FF2B5EF4-FFF2-40B4-BE49-F238E27FC236}">
                        <a16:creationId xmlns:a16="http://schemas.microsoft.com/office/drawing/2014/main" id="{37EABD63-C2A3-40F9-837B-FF734A51D263}"/>
                      </a:ext>
                    </a:extLst>
                  </p:cNvPr>
                  <p:cNvCxnSpPr/>
                  <p:nvPr/>
                </p:nvCxnSpPr>
                <p:spPr>
                  <a:xfrm>
                    <a:off x="1299090" y="1718498"/>
                    <a:ext cx="164592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3004136-92A1-4E19-B359-4D469412D8A3}"/>
                      </a:ext>
                    </a:extLst>
                  </p:cNvPr>
                  <p:cNvCxnSpPr/>
                  <p:nvPr/>
                </p:nvCxnSpPr>
                <p:spPr>
                  <a:xfrm>
                    <a:off x="1299090" y="1966000"/>
                    <a:ext cx="1828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A31AA95-7919-4C98-9144-A6F24229A087}"/>
                      </a:ext>
                    </a:extLst>
                  </p:cNvPr>
                  <p:cNvCxnSpPr/>
                  <p:nvPr/>
                </p:nvCxnSpPr>
                <p:spPr>
                  <a:xfrm>
                    <a:off x="1299090" y="2230397"/>
                    <a:ext cx="192024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65853EA-608B-4222-9E53-5B2217BF22F1}"/>
                      </a:ext>
                    </a:extLst>
                  </p:cNvPr>
                  <p:cNvSpPr txBox="1"/>
                  <p:nvPr/>
                </p:nvSpPr>
                <p:spPr>
                  <a:xfrm>
                    <a:off x="1199501" y="1519021"/>
                    <a:ext cx="1887478" cy="192404"/>
                  </a:xfrm>
                  <a:prstGeom prst="rect">
                    <a:avLst/>
                  </a:prstGeom>
                  <a:noFill/>
                </p:spPr>
                <p:txBody>
                  <a:bodyPr wrap="square" rtlCol="0">
                    <a:spAutoFit/>
                  </a:bodyPr>
                  <a:lstStyle/>
                  <a:p>
                    <a:pPr algn="ctr" rtl="0"/>
                    <a:r>
                      <a:rPr lang="pl" sz="1000" b="0" i="0" u="none" baseline="0" dirty="0"/>
                      <a:t>mepolizumab (10 miesięcy)</a:t>
                    </a:r>
                  </a:p>
                </p:txBody>
              </p:sp>
              <p:sp>
                <p:nvSpPr>
                  <p:cNvPr id="93" name="TextBox 92">
                    <a:extLst>
                      <a:ext uri="{FF2B5EF4-FFF2-40B4-BE49-F238E27FC236}">
                        <a16:creationId xmlns:a16="http://schemas.microsoft.com/office/drawing/2014/main" id="{E025353C-35CE-4194-90A3-7ED3513738AD}"/>
                      </a:ext>
                    </a:extLst>
                  </p:cNvPr>
                  <p:cNvSpPr txBox="1"/>
                  <p:nvPr/>
                </p:nvSpPr>
                <p:spPr>
                  <a:xfrm>
                    <a:off x="1349546" y="1756396"/>
                    <a:ext cx="1745991" cy="192404"/>
                  </a:xfrm>
                  <a:prstGeom prst="rect">
                    <a:avLst/>
                  </a:prstGeom>
                  <a:noFill/>
                </p:spPr>
                <p:txBody>
                  <a:bodyPr wrap="none" rtlCol="0">
                    <a:spAutoFit/>
                  </a:bodyPr>
                  <a:lstStyle/>
                  <a:p>
                    <a:pPr algn="ctr" rtl="0"/>
                    <a:r>
                      <a:rPr lang="pl" sz="1000" b="0" i="0" u="none" baseline="0"/>
                      <a:t>mepolizumab (12 miesięcy)</a:t>
                    </a:r>
                  </a:p>
                </p:txBody>
              </p:sp>
              <p:sp>
                <p:nvSpPr>
                  <p:cNvPr id="101" name="TextBox 100">
                    <a:extLst>
                      <a:ext uri="{FF2B5EF4-FFF2-40B4-BE49-F238E27FC236}">
                        <a16:creationId xmlns:a16="http://schemas.microsoft.com/office/drawing/2014/main" id="{8CAABDFB-0988-4953-A30E-ACE5D6F72923}"/>
                      </a:ext>
                    </a:extLst>
                  </p:cNvPr>
                  <p:cNvSpPr txBox="1"/>
                  <p:nvPr/>
                </p:nvSpPr>
                <p:spPr>
                  <a:xfrm>
                    <a:off x="3163081" y="2022943"/>
                    <a:ext cx="1745991" cy="192404"/>
                  </a:xfrm>
                  <a:prstGeom prst="rect">
                    <a:avLst/>
                  </a:prstGeom>
                  <a:noFill/>
                </p:spPr>
                <p:txBody>
                  <a:bodyPr wrap="none" rtlCol="0">
                    <a:spAutoFit/>
                  </a:bodyPr>
                  <a:lstStyle/>
                  <a:p>
                    <a:pPr algn="ctr" rtl="0"/>
                    <a:r>
                      <a:rPr lang="pl" sz="1000" b="0" i="0" u="none" baseline="0"/>
                      <a:t>mepolizumab (16 miesięcy)</a:t>
                    </a:r>
                  </a:p>
                </p:txBody>
              </p:sp>
              <p:sp>
                <p:nvSpPr>
                  <p:cNvPr id="104" name="TextBox 103">
                    <a:extLst>
                      <a:ext uri="{FF2B5EF4-FFF2-40B4-BE49-F238E27FC236}">
                        <a16:creationId xmlns:a16="http://schemas.microsoft.com/office/drawing/2014/main" id="{7CAFE9FE-9958-4377-A1A5-111FA47CB5A1}"/>
                      </a:ext>
                    </a:extLst>
                  </p:cNvPr>
                  <p:cNvSpPr txBox="1"/>
                  <p:nvPr/>
                </p:nvSpPr>
                <p:spPr>
                  <a:xfrm>
                    <a:off x="1401574" y="2031840"/>
                    <a:ext cx="1775780" cy="192404"/>
                  </a:xfrm>
                  <a:prstGeom prst="rect">
                    <a:avLst/>
                  </a:prstGeom>
                  <a:noFill/>
                </p:spPr>
                <p:txBody>
                  <a:bodyPr wrap="square" rtlCol="0">
                    <a:spAutoFit/>
                  </a:bodyPr>
                  <a:lstStyle/>
                  <a:p>
                    <a:pPr algn="ctr" rtl="0"/>
                    <a:r>
                      <a:rPr lang="pl" sz="1000" b="0" i="0" u="none" baseline="0"/>
                      <a:t>omalizumab (15 miesięcy)</a:t>
                    </a:r>
                  </a:p>
                </p:txBody>
              </p:sp>
              <p:sp>
                <p:nvSpPr>
                  <p:cNvPr id="105" name="TextBox 104">
                    <a:extLst>
                      <a:ext uri="{FF2B5EF4-FFF2-40B4-BE49-F238E27FC236}">
                        <a16:creationId xmlns:a16="http://schemas.microsoft.com/office/drawing/2014/main" id="{BEA84427-2E1D-48FB-9FA1-E72E4E7A7795}"/>
                      </a:ext>
                    </a:extLst>
                  </p:cNvPr>
                  <p:cNvSpPr txBox="1"/>
                  <p:nvPr/>
                </p:nvSpPr>
                <p:spPr>
                  <a:xfrm>
                    <a:off x="2917603" y="1519019"/>
                    <a:ext cx="1706790" cy="192403"/>
                  </a:xfrm>
                  <a:prstGeom prst="rect">
                    <a:avLst/>
                  </a:prstGeom>
                  <a:noFill/>
                </p:spPr>
                <p:txBody>
                  <a:bodyPr wrap="square" rtlCol="0">
                    <a:spAutoFit/>
                  </a:bodyPr>
                  <a:lstStyle/>
                  <a:p>
                    <a:pPr algn="l" rtl="0"/>
                    <a:r>
                      <a:rPr lang="pl" sz="1000" b="0" i="0" u="none" baseline="0"/>
                      <a:t>benralizumab (6 miesięcy)</a:t>
                    </a:r>
                  </a:p>
                </p:txBody>
              </p:sp>
              <p:sp>
                <p:nvSpPr>
                  <p:cNvPr id="106" name="TextBox 105">
                    <a:extLst>
                      <a:ext uri="{FF2B5EF4-FFF2-40B4-BE49-F238E27FC236}">
                        <a16:creationId xmlns:a16="http://schemas.microsoft.com/office/drawing/2014/main" id="{ABAA027F-9358-41AC-AE60-8C628F82DBBF}"/>
                      </a:ext>
                    </a:extLst>
                  </p:cNvPr>
                  <p:cNvSpPr txBox="1"/>
                  <p:nvPr/>
                </p:nvSpPr>
                <p:spPr>
                  <a:xfrm>
                    <a:off x="3170319" y="1750817"/>
                    <a:ext cx="1678665" cy="192403"/>
                  </a:xfrm>
                  <a:prstGeom prst="rect">
                    <a:avLst/>
                  </a:prstGeom>
                  <a:noFill/>
                </p:spPr>
                <p:txBody>
                  <a:bodyPr wrap="none" rtlCol="0">
                    <a:spAutoFit/>
                  </a:bodyPr>
                  <a:lstStyle/>
                  <a:p>
                    <a:pPr algn="l" rtl="0"/>
                    <a:r>
                      <a:rPr lang="pl" sz="1000" b="0" i="0" u="none" baseline="0"/>
                      <a:t>benralizumab (6 miesięcy)</a:t>
                    </a:r>
                  </a:p>
                </p:txBody>
              </p:sp>
              <p:sp>
                <p:nvSpPr>
                  <p:cNvPr id="107" name="TextBox 106">
                    <a:extLst>
                      <a:ext uri="{FF2B5EF4-FFF2-40B4-BE49-F238E27FC236}">
                        <a16:creationId xmlns:a16="http://schemas.microsoft.com/office/drawing/2014/main" id="{871614BB-4174-45D8-BCE1-DC39E2221003}"/>
                      </a:ext>
                    </a:extLst>
                  </p:cNvPr>
                  <p:cNvSpPr txBox="1"/>
                  <p:nvPr/>
                </p:nvSpPr>
                <p:spPr>
                  <a:xfrm>
                    <a:off x="4785769" y="2023366"/>
                    <a:ext cx="1678666" cy="192404"/>
                  </a:xfrm>
                  <a:prstGeom prst="rect">
                    <a:avLst/>
                  </a:prstGeom>
                  <a:noFill/>
                </p:spPr>
                <p:txBody>
                  <a:bodyPr wrap="none" rtlCol="0">
                    <a:spAutoFit/>
                  </a:bodyPr>
                  <a:lstStyle/>
                  <a:p>
                    <a:pPr algn="ctr" rtl="0"/>
                    <a:r>
                      <a:rPr lang="pl" sz="1000" b="0" i="0" u="none" baseline="0"/>
                      <a:t>benralizumab (6 miesięcy)</a:t>
                    </a:r>
                  </a:p>
                </p:txBody>
              </p:sp>
            </p:grpSp>
            <p:cxnSp>
              <p:nvCxnSpPr>
                <p:cNvPr id="129" name="Straight Connector 128">
                  <a:extLst>
                    <a:ext uri="{FF2B5EF4-FFF2-40B4-BE49-F238E27FC236}">
                      <a16:creationId xmlns:a16="http://schemas.microsoft.com/office/drawing/2014/main" id="{031D4240-9EEB-4034-BD3F-A53CCC6A6C9F}"/>
                    </a:ext>
                  </a:extLst>
                </p:cNvPr>
                <p:cNvCxnSpPr>
                  <a:cxnSpLocks/>
                </p:cNvCxnSpPr>
                <p:nvPr/>
              </p:nvCxnSpPr>
              <p:spPr>
                <a:xfrm>
                  <a:off x="8540699" y="1694789"/>
                  <a:ext cx="14630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5" name="Straight Connector 134">
                <a:extLst>
                  <a:ext uri="{FF2B5EF4-FFF2-40B4-BE49-F238E27FC236}">
                    <a16:creationId xmlns:a16="http://schemas.microsoft.com/office/drawing/2014/main" id="{44609252-83D5-4BA3-9375-23FBE8A5D498}"/>
                  </a:ext>
                </a:extLst>
              </p:cNvPr>
              <p:cNvCxnSpPr>
                <a:cxnSpLocks/>
              </p:cNvCxnSpPr>
              <p:nvPr/>
            </p:nvCxnSpPr>
            <p:spPr>
              <a:xfrm>
                <a:off x="8733909" y="2021412"/>
                <a:ext cx="14630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6" name="Straight Connector 135">
              <a:extLst>
                <a:ext uri="{FF2B5EF4-FFF2-40B4-BE49-F238E27FC236}">
                  <a16:creationId xmlns:a16="http://schemas.microsoft.com/office/drawing/2014/main" id="{257CC377-BF69-46E2-8FF0-54DD44E93907}"/>
                </a:ext>
              </a:extLst>
            </p:cNvPr>
            <p:cNvCxnSpPr/>
            <p:nvPr/>
          </p:nvCxnSpPr>
          <p:spPr>
            <a:xfrm>
              <a:off x="8825135" y="2368089"/>
              <a:ext cx="164592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A33A4AF-FF80-455D-A3F0-5C5DF8937FDB}"/>
                </a:ext>
              </a:extLst>
            </p:cNvPr>
            <p:cNvCxnSpPr>
              <a:cxnSpLocks/>
            </p:cNvCxnSpPr>
            <p:nvPr/>
          </p:nvCxnSpPr>
          <p:spPr>
            <a:xfrm>
              <a:off x="10468814" y="2368089"/>
              <a:ext cx="14630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78" name="Picture 6" descr="Vector of Japanese flag.">
            <a:extLst>
              <a:ext uri="{FF2B5EF4-FFF2-40B4-BE49-F238E27FC236}">
                <a16:creationId xmlns:a16="http://schemas.microsoft.com/office/drawing/2014/main" id="{B2A626A0-5A21-4930-A2C2-C52CAFA7533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183609" y="-182057"/>
            <a:ext cx="671303" cy="1038524"/>
          </a:xfrm>
          <a:prstGeom prst="rtTriangle">
            <a:avLst/>
          </a:prstGeom>
          <a:noFill/>
          <a:extLst>
            <a:ext uri="{909E8E84-426E-40DD-AFC4-6F175D3DCCD1}">
              <a14:hiddenFill xmlns:a14="http://schemas.microsoft.com/office/drawing/2010/main">
                <a:solidFill>
                  <a:srgbClr val="FFFFFF"/>
                </a:solidFill>
              </a14:hiddenFill>
            </a:ext>
          </a:extLst>
        </p:spPr>
      </p:pic>
      <p:pic>
        <p:nvPicPr>
          <p:cNvPr id="79" name="Picture 78" descr="A picture containing lamp, knife, light&#10;&#10;Description automatically generated">
            <a:extLst>
              <a:ext uri="{FF2B5EF4-FFF2-40B4-BE49-F238E27FC236}">
                <a16:creationId xmlns:a16="http://schemas.microsoft.com/office/drawing/2014/main" id="{96E6C6C2-0E6E-4979-AC6B-E143A92C2B1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a:extLst>
              <a:ext uri="{FF2B5EF4-FFF2-40B4-BE49-F238E27FC236}">
                <a16:creationId xmlns:a16="http://schemas.microsoft.com/office/drawing/2014/main" id="{A991EA05-883B-448D-A5DA-7923FAC77967}"/>
              </a:ext>
            </a:extLst>
          </p:cNvPr>
          <p:cNvSpPr>
            <a:spLocks noGrp="1"/>
          </p:cNvSpPr>
          <p:nvPr>
            <p:ph type="title"/>
          </p:nvPr>
        </p:nvSpPr>
        <p:spPr>
          <a:xfrm>
            <a:off x="1217590" y="285755"/>
            <a:ext cx="9656020" cy="800099"/>
          </a:xfrm>
        </p:spPr>
        <p:txBody>
          <a:bodyPr>
            <a:normAutofit fontScale="90000"/>
          </a:bodyPr>
          <a:lstStyle/>
          <a:p>
            <a:pPr algn="l" rtl="0"/>
            <a:r>
              <a:rPr lang="pl" b="1" i="0" u="none" baseline="0" dirty="0"/>
              <a:t>Opisy przypadków: Skuteczność benralizumabu u pacjentów z suboptymalną odpowiedzią na mepolizumab</a:t>
            </a:r>
          </a:p>
        </p:txBody>
      </p:sp>
      <p:grpSp>
        <p:nvGrpSpPr>
          <p:cNvPr id="68" name="Group 67">
            <a:extLst>
              <a:ext uri="{FF2B5EF4-FFF2-40B4-BE49-F238E27FC236}">
                <a16:creationId xmlns:a16="http://schemas.microsoft.com/office/drawing/2014/main" id="{085127A2-11A7-4FD8-8769-C26E6C949B72}"/>
              </a:ext>
            </a:extLst>
          </p:cNvPr>
          <p:cNvGrpSpPr/>
          <p:nvPr/>
        </p:nvGrpSpPr>
        <p:grpSpPr>
          <a:xfrm>
            <a:off x="10801681" y="448"/>
            <a:ext cx="1390650" cy="1404468"/>
            <a:chOff x="10796843" y="448"/>
            <a:chExt cx="1390650" cy="1404468"/>
          </a:xfrm>
        </p:grpSpPr>
        <p:sp>
          <p:nvSpPr>
            <p:cNvPr id="69" name="TextBox 68">
              <a:extLst>
                <a:ext uri="{FF2B5EF4-FFF2-40B4-BE49-F238E27FC236}">
                  <a16:creationId xmlns:a16="http://schemas.microsoft.com/office/drawing/2014/main" id="{069F3A07-449C-48F4-904B-7D7AC847C93C}"/>
                </a:ext>
              </a:extLst>
            </p:cNvPr>
            <p:cNvSpPr txBox="1"/>
            <p:nvPr/>
          </p:nvSpPr>
          <p:spPr>
            <a:xfrm rot="10800000">
              <a:off x="10796843" y="448"/>
              <a:ext cx="1390650" cy="1126828"/>
            </a:xfrm>
            <a:prstGeom prst="rect">
              <a:avLst/>
            </a:prstGeom>
            <a:solidFill>
              <a:schemeClr val="bg1">
                <a:lumMod val="6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8E527E34-084B-46D4-8CF3-F6BEC5147BA2}"/>
                </a:ext>
              </a:extLst>
            </p:cNvPr>
            <p:cNvSpPr txBox="1"/>
            <p:nvPr/>
          </p:nvSpPr>
          <p:spPr>
            <a:xfrm>
              <a:off x="10796843" y="1127917"/>
              <a:ext cx="1390650" cy="276999"/>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Zmiana leków</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73" name="Picture 72" descr="home_icon.png">
            <a:hlinkClick r:id="rId16" action="ppaction://hlinksldjump"/>
            <a:extLst>
              <a:ext uri="{FF2B5EF4-FFF2-40B4-BE49-F238E27FC236}">
                <a16:creationId xmlns:a16="http://schemas.microsoft.com/office/drawing/2014/main" id="{169E9C7D-D5D7-4701-B799-357FD8521EEC}"/>
              </a:ext>
            </a:extLst>
          </p:cNvPr>
          <p:cNvPicPr>
            <a:picLocks noChangeAspect="1"/>
          </p:cNvPicPr>
          <p:nvPr/>
        </p:nvPicPr>
        <p:blipFill>
          <a:blip r:embed="rId17"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71" name="TextBox 70">
            <a:extLst>
              <a:ext uri="{FF2B5EF4-FFF2-40B4-BE49-F238E27FC236}">
                <a16:creationId xmlns:a16="http://schemas.microsoft.com/office/drawing/2014/main" id="{44D0DC20-C3F3-4BA7-8F28-D1C05FD2B6BF}"/>
              </a:ext>
            </a:extLst>
          </p:cNvPr>
          <p:cNvSpPr txBox="1"/>
          <p:nvPr/>
        </p:nvSpPr>
        <p:spPr>
          <a:xfrm>
            <a:off x="6162772" y="3865953"/>
            <a:ext cx="369332" cy="2230335"/>
          </a:xfrm>
          <a:prstGeom prst="rect">
            <a:avLst/>
          </a:prstGeom>
          <a:noFill/>
        </p:spPr>
        <p:txBody>
          <a:bodyPr vert="vert270" wrap="square" rtlCol="0" anchor="ctr">
            <a:spAutoFit/>
          </a:bodyPr>
          <a:lstStyle/>
          <a:p>
            <a:pPr algn="ctr" rtl="0"/>
            <a:r>
              <a:rPr lang="pl" sz="1200" b="1" i="0" u="none" baseline="0"/>
              <a:t>Ocena punktowa ACT</a:t>
            </a:r>
          </a:p>
        </p:txBody>
      </p:sp>
      <p:sp>
        <p:nvSpPr>
          <p:cNvPr id="100" name="TextBox 99">
            <a:extLst>
              <a:ext uri="{FF2B5EF4-FFF2-40B4-BE49-F238E27FC236}">
                <a16:creationId xmlns:a16="http://schemas.microsoft.com/office/drawing/2014/main" id="{ECA7C154-6AB0-45F9-B4CB-350232957CB0}"/>
              </a:ext>
            </a:extLst>
          </p:cNvPr>
          <p:cNvSpPr txBox="1"/>
          <p:nvPr/>
        </p:nvSpPr>
        <p:spPr>
          <a:xfrm>
            <a:off x="9804044" y="6056624"/>
            <a:ext cx="775631" cy="215444"/>
          </a:xfrm>
          <a:prstGeom prst="rect">
            <a:avLst/>
          </a:prstGeom>
          <a:noFill/>
        </p:spPr>
        <p:txBody>
          <a:bodyPr wrap="square" rtlCol="0">
            <a:spAutoFit/>
          </a:bodyPr>
          <a:lstStyle/>
          <a:p>
            <a:pPr algn="ctr" rtl="0"/>
            <a:r>
              <a:rPr lang="pl" sz="800" b="0" i="0" u="none" baseline="0" dirty="0">
                <a:solidFill>
                  <a:srgbClr val="A0B546"/>
                </a:solidFill>
              </a:rPr>
              <a:t>Przypadek 1</a:t>
            </a:r>
          </a:p>
        </p:txBody>
      </p:sp>
      <p:sp>
        <p:nvSpPr>
          <p:cNvPr id="124" name="TextBox 123">
            <a:extLst>
              <a:ext uri="{FF2B5EF4-FFF2-40B4-BE49-F238E27FC236}">
                <a16:creationId xmlns:a16="http://schemas.microsoft.com/office/drawing/2014/main" id="{9EE293E5-8CF6-4F81-A996-A47972D14524}"/>
              </a:ext>
            </a:extLst>
          </p:cNvPr>
          <p:cNvSpPr txBox="1"/>
          <p:nvPr/>
        </p:nvSpPr>
        <p:spPr>
          <a:xfrm>
            <a:off x="10548549" y="6056624"/>
            <a:ext cx="775631" cy="215444"/>
          </a:xfrm>
          <a:prstGeom prst="rect">
            <a:avLst/>
          </a:prstGeom>
          <a:noFill/>
        </p:spPr>
        <p:txBody>
          <a:bodyPr wrap="square" rtlCol="0">
            <a:spAutoFit/>
          </a:bodyPr>
          <a:lstStyle/>
          <a:p>
            <a:pPr algn="ctr" rtl="0"/>
            <a:r>
              <a:rPr lang="pl" sz="800" b="0" i="0" u="none" baseline="0">
                <a:solidFill>
                  <a:schemeClr val="accent2"/>
                </a:solidFill>
              </a:rPr>
              <a:t>Przypadek 2</a:t>
            </a:r>
          </a:p>
        </p:txBody>
      </p:sp>
      <p:sp>
        <p:nvSpPr>
          <p:cNvPr id="125" name="TextBox 124">
            <a:extLst>
              <a:ext uri="{FF2B5EF4-FFF2-40B4-BE49-F238E27FC236}">
                <a16:creationId xmlns:a16="http://schemas.microsoft.com/office/drawing/2014/main" id="{BF59BEE0-5B8A-4383-BEB8-80B6AA96460F}"/>
              </a:ext>
            </a:extLst>
          </p:cNvPr>
          <p:cNvSpPr txBox="1"/>
          <p:nvPr/>
        </p:nvSpPr>
        <p:spPr>
          <a:xfrm>
            <a:off x="11296921" y="6056624"/>
            <a:ext cx="775631" cy="215444"/>
          </a:xfrm>
          <a:prstGeom prst="rect">
            <a:avLst/>
          </a:prstGeom>
          <a:noFill/>
        </p:spPr>
        <p:txBody>
          <a:bodyPr wrap="square" rtlCol="0">
            <a:spAutoFit/>
          </a:bodyPr>
          <a:lstStyle/>
          <a:p>
            <a:pPr algn="ctr" rtl="0"/>
            <a:r>
              <a:rPr lang="pl" sz="800" b="0" i="0" u="none" baseline="0">
                <a:solidFill>
                  <a:srgbClr val="AE2573"/>
                </a:solidFill>
              </a:rPr>
              <a:t>Przypadek 3</a:t>
            </a:r>
          </a:p>
        </p:txBody>
      </p:sp>
      <p:sp>
        <p:nvSpPr>
          <p:cNvPr id="126" name="TextBox 125">
            <a:extLst>
              <a:ext uri="{FF2B5EF4-FFF2-40B4-BE49-F238E27FC236}">
                <a16:creationId xmlns:a16="http://schemas.microsoft.com/office/drawing/2014/main" id="{DD26519E-E28E-43A7-B6B7-1A38B7EF075E}"/>
              </a:ext>
            </a:extLst>
          </p:cNvPr>
          <p:cNvSpPr txBox="1"/>
          <p:nvPr/>
        </p:nvSpPr>
        <p:spPr>
          <a:xfrm>
            <a:off x="9195541" y="3913098"/>
            <a:ext cx="369332" cy="2183187"/>
          </a:xfrm>
          <a:prstGeom prst="rect">
            <a:avLst/>
          </a:prstGeom>
          <a:noFill/>
        </p:spPr>
        <p:txBody>
          <a:bodyPr vert="vert270" wrap="square" rtlCol="0">
            <a:spAutoFit/>
          </a:bodyPr>
          <a:lstStyle/>
          <a:p>
            <a:pPr algn="ctr" rtl="0"/>
            <a:r>
              <a:rPr lang="pl" sz="1200" b="1" i="0" u="none" baseline="0"/>
              <a:t>FEV</a:t>
            </a:r>
            <a:r>
              <a:rPr lang="pl" sz="1200" b="1" i="0" u="none" baseline="-25000"/>
              <a:t>1</a:t>
            </a:r>
            <a:r>
              <a:rPr lang="pl" sz="1200" b="1" i="0" u="none" baseline="0"/>
              <a:t>, L</a:t>
            </a:r>
          </a:p>
        </p:txBody>
      </p:sp>
      <p:sp>
        <p:nvSpPr>
          <p:cNvPr id="9" name="TextBox 8">
            <a:extLst>
              <a:ext uri="{FF2B5EF4-FFF2-40B4-BE49-F238E27FC236}">
                <a16:creationId xmlns:a16="http://schemas.microsoft.com/office/drawing/2014/main" id="{2C96A296-6A60-4DE6-B7E1-BBF6ED2CE137}"/>
              </a:ext>
            </a:extLst>
          </p:cNvPr>
          <p:cNvSpPr txBox="1"/>
          <p:nvPr/>
        </p:nvSpPr>
        <p:spPr>
          <a:xfrm>
            <a:off x="6784621" y="6085199"/>
            <a:ext cx="775631" cy="215444"/>
          </a:xfrm>
          <a:prstGeom prst="rect">
            <a:avLst/>
          </a:prstGeom>
          <a:solidFill>
            <a:schemeClr val="bg1"/>
          </a:solidFill>
        </p:spPr>
        <p:txBody>
          <a:bodyPr wrap="square" rtlCol="0">
            <a:spAutoFit/>
          </a:bodyPr>
          <a:lstStyle/>
          <a:p>
            <a:pPr algn="ctr" rtl="0"/>
            <a:r>
              <a:rPr lang="pl" sz="800" b="0" i="0" u="none" baseline="0" dirty="0">
                <a:solidFill>
                  <a:srgbClr val="A0B546"/>
                </a:solidFill>
              </a:rPr>
              <a:t>Przypadek 1</a:t>
            </a:r>
          </a:p>
        </p:txBody>
      </p:sp>
      <p:sp>
        <p:nvSpPr>
          <p:cNvPr id="74" name="TextBox 73">
            <a:extLst>
              <a:ext uri="{FF2B5EF4-FFF2-40B4-BE49-F238E27FC236}">
                <a16:creationId xmlns:a16="http://schemas.microsoft.com/office/drawing/2014/main" id="{8759A1BF-5766-4BF3-A63D-4A3ABFA658D6}"/>
              </a:ext>
            </a:extLst>
          </p:cNvPr>
          <p:cNvSpPr txBox="1"/>
          <p:nvPr/>
        </p:nvSpPr>
        <p:spPr>
          <a:xfrm>
            <a:off x="7577254" y="6085199"/>
            <a:ext cx="775631" cy="215444"/>
          </a:xfrm>
          <a:prstGeom prst="rect">
            <a:avLst/>
          </a:prstGeom>
          <a:solidFill>
            <a:schemeClr val="bg1"/>
          </a:solidFill>
        </p:spPr>
        <p:txBody>
          <a:bodyPr wrap="square" rtlCol="0">
            <a:spAutoFit/>
          </a:bodyPr>
          <a:lstStyle/>
          <a:p>
            <a:pPr algn="ctr" rtl="0"/>
            <a:r>
              <a:rPr lang="pl" sz="800" b="0" i="0" u="none" baseline="0" dirty="0">
                <a:solidFill>
                  <a:schemeClr val="accent2"/>
                </a:solidFill>
              </a:rPr>
              <a:t>Przypadek 2</a:t>
            </a:r>
          </a:p>
        </p:txBody>
      </p:sp>
      <p:sp>
        <p:nvSpPr>
          <p:cNvPr id="75" name="TextBox 74">
            <a:extLst>
              <a:ext uri="{FF2B5EF4-FFF2-40B4-BE49-F238E27FC236}">
                <a16:creationId xmlns:a16="http://schemas.microsoft.com/office/drawing/2014/main" id="{D87F243B-7AA9-405B-8870-CE5341CD12C2}"/>
              </a:ext>
            </a:extLst>
          </p:cNvPr>
          <p:cNvSpPr txBox="1"/>
          <p:nvPr/>
        </p:nvSpPr>
        <p:spPr>
          <a:xfrm>
            <a:off x="8374257" y="6085199"/>
            <a:ext cx="775631" cy="215444"/>
          </a:xfrm>
          <a:prstGeom prst="rect">
            <a:avLst/>
          </a:prstGeom>
          <a:solidFill>
            <a:schemeClr val="bg1"/>
          </a:solidFill>
        </p:spPr>
        <p:txBody>
          <a:bodyPr wrap="square" rtlCol="0">
            <a:spAutoFit/>
          </a:bodyPr>
          <a:lstStyle/>
          <a:p>
            <a:pPr algn="ctr" rtl="0"/>
            <a:r>
              <a:rPr lang="pl" sz="800" b="0" i="0" u="none" baseline="0">
                <a:solidFill>
                  <a:srgbClr val="AE2573"/>
                </a:solidFill>
              </a:rPr>
              <a:t>Przypadek 3</a:t>
            </a:r>
          </a:p>
        </p:txBody>
      </p:sp>
      <p:sp>
        <p:nvSpPr>
          <p:cNvPr id="95" name="TextBox 94">
            <a:extLst>
              <a:ext uri="{FF2B5EF4-FFF2-40B4-BE49-F238E27FC236}">
                <a16:creationId xmlns:a16="http://schemas.microsoft.com/office/drawing/2014/main" id="{FB75D802-A39F-418F-A673-E670C0FE8783}"/>
              </a:ext>
            </a:extLst>
          </p:cNvPr>
          <p:cNvSpPr txBox="1"/>
          <p:nvPr/>
        </p:nvSpPr>
        <p:spPr>
          <a:xfrm>
            <a:off x="464521" y="6477962"/>
            <a:ext cx="11126098" cy="246221"/>
          </a:xfrm>
          <a:prstGeom prst="rect">
            <a:avLst/>
          </a:prstGeom>
          <a:noFill/>
        </p:spPr>
        <p:txBody>
          <a:bodyPr wrap="square">
            <a:spAutoFit/>
          </a:bodyPr>
          <a:lstStyle/>
          <a:p>
            <a:pPr algn="l" rtl="0"/>
            <a:r>
              <a:rPr lang="pl" sz="1000" b="0" i="0" u="none" baseline="0" dirty="0"/>
              <a:t>Uwaga: </a:t>
            </a:r>
            <a:r>
              <a:rPr lang="pl" sz="1000" b="1" i="0" u="none" baseline="0" dirty="0">
                <a:solidFill>
                  <a:srgbClr val="000000"/>
                </a:solidFill>
              </a:rPr>
              <a:t>Skuteczność i bezpieczeństwo stosowania benralizumabu nie zostały ocenione w bezpośrednich badaniach porównawczych z mepolizumabem.</a:t>
            </a:r>
            <a:endParaRPr lang="pl" sz="1000" dirty="0"/>
          </a:p>
        </p:txBody>
      </p:sp>
    </p:spTree>
    <p:extLst>
      <p:ext uri="{BB962C8B-B14F-4D97-AF65-F5344CB8AC3E}">
        <p14:creationId xmlns:p14="http://schemas.microsoft.com/office/powerpoint/2010/main" val="247097554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62CB898-3805-45A2-84C7-4249A9B71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 y="0"/>
            <a:ext cx="1683127" cy="1053907"/>
          </a:xfrm>
          <a:prstGeom prst="rtTriangle">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1613F966-4D48-498C-B07F-190E553067BE}"/>
              </a:ext>
            </a:extLst>
          </p:cNvPr>
          <p:cNvSpPr>
            <a:spLocks noGrp="1"/>
          </p:cNvSpPr>
          <p:nvPr>
            <p:ph type="body" sz="quarter" idx="13"/>
          </p:nvPr>
        </p:nvSpPr>
        <p:spPr>
          <a:xfrm>
            <a:off x="457200" y="5837736"/>
            <a:ext cx="10806366" cy="1005840"/>
          </a:xfrm>
        </p:spPr>
        <p:txBody>
          <a:bodyPr/>
          <a:lstStyle/>
          <a:p>
            <a:pPr algn="l" rtl="0"/>
            <a:r>
              <a:rPr lang="pl" b="0" i="0" u="none" baseline="0" dirty="0"/>
              <a:t>ACT = test kontroli astmy; FEV</a:t>
            </a:r>
            <a:r>
              <a:rPr lang="pl" b="0" i="0" u="none" baseline="-25000" dirty="0"/>
              <a:t>1</a:t>
            </a:r>
            <a:r>
              <a:rPr lang="pl" b="0" i="0" u="none" baseline="0" dirty="0"/>
              <a:t> =</a:t>
            </a:r>
            <a:r>
              <a:rPr lang="pl" b="0" i="0" u="none" baseline="-25000" dirty="0"/>
              <a:t> </a:t>
            </a:r>
            <a:r>
              <a:rPr lang="pl" b="0" i="0" u="none" baseline="0" dirty="0"/>
              <a:t>natężona objętość wydechowa pierwszosekundowa; IgE = immunoglobulina E; NP = polipy nosa; OCS = kortykosteroidy doustne; pred = przewidywane. Pelaia C et al. </a:t>
            </a:r>
            <a:r>
              <a:rPr lang="pl" b="0" i="1" u="none" baseline="0" dirty="0"/>
              <a:t>SAGE Open Med Case Rep</a:t>
            </a:r>
            <a:r>
              <a:rPr lang="pl" b="0" i="0" u="none" baseline="0" dirty="0"/>
              <a:t>. 2020;8:1-5.</a:t>
            </a:r>
          </a:p>
        </p:txBody>
      </p:sp>
      <p:sp>
        <p:nvSpPr>
          <p:cNvPr id="58" name="Rectangle 57">
            <a:extLst>
              <a:ext uri="{FF2B5EF4-FFF2-40B4-BE49-F238E27FC236}">
                <a16:creationId xmlns:a16="http://schemas.microsoft.com/office/drawing/2014/main" id="{1301277C-AAB6-4B8D-BF09-46D16BDF5486}"/>
              </a:ext>
            </a:extLst>
          </p:cNvPr>
          <p:cNvSpPr/>
          <p:nvPr/>
        </p:nvSpPr>
        <p:spPr>
          <a:xfrm>
            <a:off x="6760079" y="1487283"/>
            <a:ext cx="5043827" cy="954107"/>
          </a:xfrm>
          <a:prstGeom prst="rect">
            <a:avLst/>
          </a:prstGeom>
          <a:noFill/>
        </p:spPr>
        <p:txBody>
          <a:bodyPr wrap="square">
            <a:spAutoFit/>
          </a:bodyPr>
          <a:lstStyle/>
          <a:p>
            <a:pPr algn="l" rtl="0">
              <a:buClr>
                <a:schemeClr val="accent1"/>
              </a:buClr>
            </a:pPr>
            <a:r>
              <a:rPr lang="pl" sz="1400" b="1" i="0" u="none" baseline="0" dirty="0">
                <a:solidFill>
                  <a:srgbClr val="AE2573"/>
                </a:solidFill>
              </a:rPr>
              <a:t>Benralizumab pozwolił wyeliminować stosowanie OCS oraz doprowadził do poprawy objawów astmy i czynności płuc,</a:t>
            </a:r>
            <a:r>
              <a:rPr lang="pl" sz="1400" b="1" i="0" u="none" baseline="0" dirty="0"/>
              <a:t> </a:t>
            </a:r>
            <a:r>
              <a:rPr lang="pl" sz="1400" b="1" i="0" u="none" baseline="0" dirty="0">
                <a:solidFill>
                  <a:schemeClr val="accent2"/>
                </a:solidFill>
              </a:rPr>
              <a:t>co wiązało się z całkowitym zanikiem eozynofilów we krwi</a:t>
            </a:r>
          </a:p>
        </p:txBody>
      </p:sp>
      <p:graphicFrame>
        <p:nvGraphicFramePr>
          <p:cNvPr id="64" name="Table 63">
            <a:extLst>
              <a:ext uri="{FF2B5EF4-FFF2-40B4-BE49-F238E27FC236}">
                <a16:creationId xmlns:a16="http://schemas.microsoft.com/office/drawing/2014/main" id="{0856A43C-E136-4A17-81A4-E95138F8BC8E}"/>
              </a:ext>
            </a:extLst>
          </p:cNvPr>
          <p:cNvGraphicFramePr>
            <a:graphicFrameLocks noGrp="1"/>
          </p:cNvGraphicFramePr>
          <p:nvPr>
            <p:extLst>
              <p:ext uri="{D42A27DB-BD31-4B8C-83A1-F6EECF244321}">
                <p14:modId xmlns:p14="http://schemas.microsoft.com/office/powerpoint/2010/main" val="627200768"/>
              </p:ext>
            </p:extLst>
          </p:nvPr>
        </p:nvGraphicFramePr>
        <p:xfrm>
          <a:off x="6760080" y="2741284"/>
          <a:ext cx="4951669" cy="3080914"/>
        </p:xfrm>
        <a:graphic>
          <a:graphicData uri="http://schemas.openxmlformats.org/drawingml/2006/table">
            <a:tbl>
              <a:tblPr firstRow="1" bandRow="1">
                <a:tableStyleId>{5C22544A-7EE6-4342-B048-85BDC9FD1C3A}</a:tableStyleId>
              </a:tblPr>
              <a:tblGrid>
                <a:gridCol w="1562812">
                  <a:extLst>
                    <a:ext uri="{9D8B030D-6E8A-4147-A177-3AD203B41FA5}">
                      <a16:colId xmlns:a16="http://schemas.microsoft.com/office/drawing/2014/main" val="2100167603"/>
                    </a:ext>
                  </a:extLst>
                </a:gridCol>
                <a:gridCol w="1091821">
                  <a:extLst>
                    <a:ext uri="{9D8B030D-6E8A-4147-A177-3AD203B41FA5}">
                      <a16:colId xmlns:a16="http://schemas.microsoft.com/office/drawing/2014/main" val="1817787346"/>
                    </a:ext>
                  </a:extLst>
                </a:gridCol>
                <a:gridCol w="1160060">
                  <a:extLst>
                    <a:ext uri="{9D8B030D-6E8A-4147-A177-3AD203B41FA5}">
                      <a16:colId xmlns:a16="http://schemas.microsoft.com/office/drawing/2014/main" val="2091889611"/>
                    </a:ext>
                  </a:extLst>
                </a:gridCol>
                <a:gridCol w="1136976">
                  <a:extLst>
                    <a:ext uri="{9D8B030D-6E8A-4147-A177-3AD203B41FA5}">
                      <a16:colId xmlns:a16="http://schemas.microsoft.com/office/drawing/2014/main" val="3142489894"/>
                    </a:ext>
                  </a:extLst>
                </a:gridCol>
              </a:tblGrid>
              <a:tr h="484010">
                <a:tc>
                  <a:txBody>
                    <a:bodyPr/>
                    <a:lstStyle/>
                    <a:p>
                      <a:endParaRPr lang="pl" sz="1350" dirty="0"/>
                    </a:p>
                  </a:txBody>
                  <a:tcPr>
                    <a:lnL w="19050" cap="flat" cmpd="sng" algn="ctr">
                      <a:solidFill>
                        <a:schemeClr val="accent2"/>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solidFill>
                      <a:schemeClr val="accent2"/>
                    </a:solidFill>
                  </a:tcPr>
                </a:tc>
                <a:tc>
                  <a:txBody>
                    <a:bodyPr/>
                    <a:lstStyle/>
                    <a:p>
                      <a:pPr algn="ctr" rtl="0"/>
                      <a:r>
                        <a:rPr lang="pl" sz="1350" b="1" i="0" u="none" baseline="0"/>
                        <a:t>Ocena wyjściowa</a:t>
                      </a:r>
                      <a:endParaRPr lang="pl" sz="1350" dirty="0"/>
                    </a:p>
                  </a:txBody>
                  <a:tcPr anchor="ctr">
                    <a:lnL w="9525" cap="flat" cmpd="sng" algn="ctr">
                      <a:solidFill>
                        <a:schemeClr val="bg1">
                          <a:lumMod val="50000"/>
                        </a:schemeClr>
                      </a:solidFill>
                      <a:prstDash val="solid"/>
                      <a:round/>
                      <a:headEnd type="none" w="med" len="med"/>
                      <a:tailEnd type="none" w="med" len="med"/>
                    </a:lnL>
                    <a:lnT w="9525" cap="flat" cmpd="sng" algn="ctr">
                      <a:solidFill>
                        <a:schemeClr val="bg1">
                          <a:lumMod val="50000"/>
                        </a:schemeClr>
                      </a:solidFill>
                      <a:prstDash val="solid"/>
                      <a:round/>
                      <a:headEnd type="none" w="med" len="med"/>
                      <a:tailEnd type="none" w="med" len="med"/>
                    </a:lnT>
                    <a:solidFill>
                      <a:schemeClr val="accent2"/>
                    </a:solidFill>
                  </a:tcPr>
                </a:tc>
                <a:tc>
                  <a:txBody>
                    <a:bodyPr/>
                    <a:lstStyle/>
                    <a:p>
                      <a:pPr algn="ctr" rtl="0"/>
                      <a:r>
                        <a:rPr lang="pl" sz="1350" b="1" i="0" u="none" baseline="0"/>
                        <a:t>Tydzień 4</a:t>
                      </a:r>
                      <a:endParaRPr lang="pl" sz="1350" dirty="0"/>
                    </a:p>
                  </a:txBody>
                  <a:tcPr anchor="ctr">
                    <a:lnT w="9525" cap="flat" cmpd="sng" algn="ctr">
                      <a:solidFill>
                        <a:schemeClr val="bg1">
                          <a:lumMod val="50000"/>
                        </a:schemeClr>
                      </a:solidFill>
                      <a:prstDash val="solid"/>
                      <a:round/>
                      <a:headEnd type="none" w="med" len="med"/>
                      <a:tailEnd type="none" w="med" len="med"/>
                    </a:lnT>
                    <a:solidFill>
                      <a:schemeClr val="accent2"/>
                    </a:solidFill>
                  </a:tcPr>
                </a:tc>
                <a:tc>
                  <a:txBody>
                    <a:bodyPr/>
                    <a:lstStyle/>
                    <a:p>
                      <a:pPr algn="ctr" rtl="0"/>
                      <a:r>
                        <a:rPr lang="pl" sz="1350" b="1" i="0" u="none" baseline="0"/>
                        <a:t>Tydzień 16</a:t>
                      </a:r>
                      <a:endParaRPr lang="pl" sz="1350" dirty="0"/>
                    </a:p>
                  </a:txBody>
                  <a:tcPr anchor="ctr">
                    <a:lnR w="19050" cap="flat" cmpd="sng" algn="ctr">
                      <a:solidFill>
                        <a:schemeClr val="accent2"/>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solidFill>
                      <a:schemeClr val="accent2"/>
                    </a:solidFill>
                  </a:tcPr>
                </a:tc>
                <a:extLst>
                  <a:ext uri="{0D108BD9-81ED-4DB2-BD59-A6C34878D82A}">
                    <a16:rowId xmlns:a16="http://schemas.microsoft.com/office/drawing/2014/main" val="1287205370"/>
                  </a:ext>
                </a:extLst>
              </a:tr>
              <a:tr h="369588">
                <a:tc>
                  <a:txBody>
                    <a:bodyPr/>
                    <a:lstStyle/>
                    <a:p>
                      <a:pPr algn="l" rtl="0"/>
                      <a:r>
                        <a:rPr lang="pl" sz="1350" b="1" i="0" u="none" baseline="0">
                          <a:solidFill>
                            <a:schemeClr val="tx1"/>
                          </a:solidFill>
                        </a:rPr>
                        <a:t>Eozynofile, komórek/ul</a:t>
                      </a:r>
                      <a:endParaRPr lang="pl" sz="1350" b="1" dirty="0">
                        <a:solidFill>
                          <a:schemeClr val="tx1"/>
                        </a:solidFill>
                      </a:endParaRPr>
                    </a:p>
                  </a:txBody>
                  <a:tcPr anchor="ctr">
                    <a:lnL w="19050" cap="flat" cmpd="sng" algn="ctr">
                      <a:solidFill>
                        <a:schemeClr val="accent2"/>
                      </a:solidFill>
                      <a:prstDash val="solid"/>
                      <a:round/>
                      <a:headEnd type="none" w="med" len="med"/>
                      <a:tailEnd type="none" w="med" len="med"/>
                    </a:lnL>
                    <a:noFill/>
                  </a:tcPr>
                </a:tc>
                <a:tc>
                  <a:txBody>
                    <a:bodyPr/>
                    <a:lstStyle/>
                    <a:p>
                      <a:pPr algn="ctr" rtl="0"/>
                      <a:r>
                        <a:rPr lang="pl" sz="1350" b="0" i="0" u="none" baseline="0"/>
                        <a:t>400</a:t>
                      </a:r>
                      <a:endParaRPr lang="pl" sz="1350" dirty="0"/>
                    </a:p>
                  </a:txBody>
                  <a:tcPr anchor="ctr">
                    <a:noFill/>
                  </a:tcPr>
                </a:tc>
                <a:tc>
                  <a:txBody>
                    <a:bodyPr/>
                    <a:lstStyle/>
                    <a:p>
                      <a:pPr algn="ctr" rtl="0"/>
                      <a:r>
                        <a:rPr lang="pl" sz="1350" b="0" i="0" u="none" baseline="0"/>
                        <a:t>200</a:t>
                      </a:r>
                      <a:endParaRPr lang="pl" sz="1350" dirty="0"/>
                    </a:p>
                  </a:txBody>
                  <a:tcPr anchor="ctr">
                    <a:noFill/>
                  </a:tcPr>
                </a:tc>
                <a:tc>
                  <a:txBody>
                    <a:bodyPr/>
                    <a:lstStyle/>
                    <a:p>
                      <a:pPr algn="ctr" rtl="0"/>
                      <a:r>
                        <a:rPr lang="pl" sz="1350" b="0" i="0" u="none" baseline="0"/>
                        <a:t>0,00</a:t>
                      </a:r>
                      <a:endParaRPr lang="pl" sz="1350" dirty="0"/>
                    </a:p>
                  </a:txBody>
                  <a:tcPr anchor="ctr">
                    <a:lnR w="19050"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1218604025"/>
                  </a:ext>
                </a:extLst>
              </a:tr>
              <a:tr h="369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 sz="1350" b="1" i="0" u="none" baseline="0">
                          <a:solidFill>
                            <a:schemeClr val="tx1"/>
                          </a:solidFill>
                        </a:rPr>
                        <a:t>IgE w surowicy, JM/ml</a:t>
                      </a:r>
                      <a:endParaRPr lang="pl" sz="1350" b="1" dirty="0">
                        <a:solidFill>
                          <a:schemeClr val="tx1"/>
                        </a:solidFill>
                      </a:endParaRPr>
                    </a:p>
                  </a:txBody>
                  <a:tcPr anchor="ctr">
                    <a:lnL w="19050" cap="flat" cmpd="sng" algn="ctr">
                      <a:solidFill>
                        <a:schemeClr val="accent2"/>
                      </a:solidFill>
                      <a:prstDash val="solid"/>
                      <a:round/>
                      <a:headEnd type="none" w="med" len="med"/>
                      <a:tailEnd type="none" w="med" len="med"/>
                    </a:lnL>
                    <a:solidFill>
                      <a:srgbClr val="F2F2F2"/>
                    </a:solidFill>
                  </a:tcPr>
                </a:tc>
                <a:tc>
                  <a:txBody>
                    <a:bodyPr/>
                    <a:lstStyle/>
                    <a:p>
                      <a:pPr algn="ctr" rtl="0"/>
                      <a:r>
                        <a:rPr lang="pl" sz="1350" b="0" i="0" u="none" baseline="0"/>
                        <a:t>2760</a:t>
                      </a:r>
                      <a:endParaRPr lang="pl" sz="1350" dirty="0"/>
                    </a:p>
                  </a:txBody>
                  <a:tcPr anchor="ctr">
                    <a:solidFill>
                      <a:srgbClr val="F2F2F2"/>
                    </a:solidFill>
                  </a:tcPr>
                </a:tc>
                <a:tc>
                  <a:txBody>
                    <a:bodyPr/>
                    <a:lstStyle/>
                    <a:p>
                      <a:pPr algn="ctr" rtl="0"/>
                      <a:r>
                        <a:rPr lang="pl" sz="1350" b="0" i="0" u="none" baseline="0"/>
                        <a:t>2710</a:t>
                      </a:r>
                      <a:endParaRPr lang="pl" sz="1350" dirty="0"/>
                    </a:p>
                  </a:txBody>
                  <a:tcPr anchor="ctr">
                    <a:solidFill>
                      <a:srgbClr val="F2F2F2"/>
                    </a:solidFill>
                  </a:tcPr>
                </a:tc>
                <a:tc>
                  <a:txBody>
                    <a:bodyPr/>
                    <a:lstStyle/>
                    <a:p>
                      <a:pPr algn="ctr" rtl="0"/>
                      <a:r>
                        <a:rPr lang="pl" sz="1350" b="0" i="0" u="none" baseline="0"/>
                        <a:t>2600</a:t>
                      </a:r>
                      <a:endParaRPr lang="pl" sz="1350" dirty="0"/>
                    </a:p>
                  </a:txBody>
                  <a:tcPr anchor="ctr">
                    <a:lnR w="19050" cap="flat" cmpd="sng" algn="ctr">
                      <a:solidFill>
                        <a:schemeClr val="accent2"/>
                      </a:solidFill>
                      <a:prstDash val="solid"/>
                      <a:round/>
                      <a:headEnd type="none" w="med" len="med"/>
                      <a:tailEnd type="none" w="med" len="med"/>
                    </a:lnR>
                    <a:solidFill>
                      <a:srgbClr val="F2F2F2"/>
                    </a:solidFill>
                  </a:tcPr>
                </a:tc>
                <a:extLst>
                  <a:ext uri="{0D108BD9-81ED-4DB2-BD59-A6C34878D82A}">
                    <a16:rowId xmlns:a16="http://schemas.microsoft.com/office/drawing/2014/main" val="1171286501"/>
                  </a:ext>
                </a:extLst>
              </a:tr>
              <a:tr h="369588">
                <a:tc>
                  <a:txBody>
                    <a:bodyPr/>
                    <a:lstStyle/>
                    <a:p>
                      <a:pPr algn="l" rtl="0"/>
                      <a:r>
                        <a:rPr lang="pl" sz="1350" b="1" i="0" u="none" baseline="0">
                          <a:solidFill>
                            <a:schemeClr val="tx1"/>
                          </a:solidFill>
                        </a:rPr>
                        <a:t>Ocena punktowa ACT</a:t>
                      </a:r>
                      <a:endParaRPr lang="pl" sz="1350" b="1" dirty="0">
                        <a:solidFill>
                          <a:schemeClr val="tx1"/>
                        </a:solidFill>
                      </a:endParaRPr>
                    </a:p>
                  </a:txBody>
                  <a:tcPr anchor="ctr">
                    <a:lnL w="19050" cap="flat" cmpd="sng" algn="ctr">
                      <a:solidFill>
                        <a:schemeClr val="accent2"/>
                      </a:solidFill>
                      <a:prstDash val="solid"/>
                      <a:round/>
                      <a:headEnd type="none" w="med" len="med"/>
                      <a:tailEnd type="none" w="med" len="med"/>
                    </a:lnL>
                    <a:noFill/>
                  </a:tcPr>
                </a:tc>
                <a:tc>
                  <a:txBody>
                    <a:bodyPr/>
                    <a:lstStyle/>
                    <a:p>
                      <a:pPr algn="ctr" rtl="0"/>
                      <a:r>
                        <a:rPr lang="pl" sz="1350" b="0" i="0" u="none" baseline="0"/>
                        <a:t>11</a:t>
                      </a:r>
                      <a:endParaRPr lang="pl" sz="1350" dirty="0"/>
                    </a:p>
                  </a:txBody>
                  <a:tcPr anchor="ctr">
                    <a:noFill/>
                  </a:tcPr>
                </a:tc>
                <a:tc>
                  <a:txBody>
                    <a:bodyPr/>
                    <a:lstStyle/>
                    <a:p>
                      <a:pPr algn="ctr" rtl="0"/>
                      <a:r>
                        <a:rPr lang="pl" sz="1350" b="0" i="0" u="none" baseline="0"/>
                        <a:t>14</a:t>
                      </a:r>
                      <a:endParaRPr lang="pl" sz="1350" dirty="0"/>
                    </a:p>
                  </a:txBody>
                  <a:tcPr anchor="ctr">
                    <a:noFill/>
                  </a:tcPr>
                </a:tc>
                <a:tc>
                  <a:txBody>
                    <a:bodyPr/>
                    <a:lstStyle/>
                    <a:p>
                      <a:pPr algn="ctr" rtl="0"/>
                      <a:r>
                        <a:rPr lang="pl" sz="1350" b="0" i="0" u="none" baseline="0"/>
                        <a:t>24</a:t>
                      </a:r>
                      <a:endParaRPr lang="pl" sz="1350" dirty="0"/>
                    </a:p>
                  </a:txBody>
                  <a:tcPr anchor="ctr">
                    <a:lnR w="19050"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633770235"/>
                  </a:ext>
                </a:extLst>
              </a:tr>
              <a:tr h="534617">
                <a:tc>
                  <a:txBody>
                    <a:bodyPr/>
                    <a:lstStyle/>
                    <a:p>
                      <a:pPr algn="l" rtl="0"/>
                      <a:r>
                        <a:rPr lang="pl" sz="1350" b="1" i="0" u="none" baseline="0">
                          <a:solidFill>
                            <a:schemeClr val="tx1"/>
                          </a:solidFill>
                        </a:rPr>
                        <a:t>FEV</a:t>
                      </a:r>
                      <a:r>
                        <a:rPr lang="pl" sz="1350" b="1" i="0" u="none" baseline="-25000">
                          <a:solidFill>
                            <a:schemeClr val="tx1"/>
                          </a:solidFill>
                        </a:rPr>
                        <a:t>1, </a:t>
                      </a:r>
                      <a:r>
                        <a:rPr lang="pl" sz="1350" b="1" i="0" u="none" baseline="0">
                          <a:solidFill>
                            <a:schemeClr val="tx1"/>
                          </a:solidFill>
                        </a:rPr>
                        <a:t>L, % pred</a:t>
                      </a:r>
                      <a:endParaRPr lang="pl" sz="1350" b="1" dirty="0">
                        <a:solidFill>
                          <a:schemeClr val="tx1"/>
                        </a:solidFill>
                      </a:endParaRPr>
                    </a:p>
                  </a:txBody>
                  <a:tcPr anchor="ctr">
                    <a:lnL w="19050" cap="flat" cmpd="sng" algn="ctr">
                      <a:solidFill>
                        <a:schemeClr val="accent2"/>
                      </a:solidFill>
                      <a:prstDash val="solid"/>
                      <a:round/>
                      <a:headEnd type="none" w="med" len="med"/>
                      <a:tailEnd type="none" w="med" len="med"/>
                    </a:lnL>
                    <a:solidFill>
                      <a:schemeClr val="bg1">
                        <a:lumMod val="95000"/>
                      </a:schemeClr>
                    </a:solidFill>
                  </a:tcPr>
                </a:tc>
                <a:tc>
                  <a:txBody>
                    <a:bodyPr/>
                    <a:lstStyle/>
                    <a:p>
                      <a:pPr algn="ctr" rtl="0"/>
                      <a:r>
                        <a:rPr lang="pl" sz="1350" b="0" i="0" u="none" baseline="0"/>
                        <a:t>0,91 (35)</a:t>
                      </a:r>
                      <a:endParaRPr lang="pl" sz="1350" dirty="0"/>
                    </a:p>
                  </a:txBody>
                  <a:tcPr anchor="ctr">
                    <a:solidFill>
                      <a:schemeClr val="bg1">
                        <a:lumMod val="95000"/>
                      </a:schemeClr>
                    </a:solidFill>
                  </a:tcPr>
                </a:tc>
                <a:tc>
                  <a:txBody>
                    <a:bodyPr/>
                    <a:lstStyle/>
                    <a:p>
                      <a:pPr algn="ctr" rtl="0"/>
                      <a:r>
                        <a:rPr lang="pl" sz="1350" b="0" i="0" u="none" baseline="0"/>
                        <a:t>1,15 (45)</a:t>
                      </a:r>
                      <a:endParaRPr lang="pl" sz="1350" dirty="0"/>
                    </a:p>
                  </a:txBody>
                  <a:tcPr anchor="ctr">
                    <a:solidFill>
                      <a:schemeClr val="bg1">
                        <a:lumMod val="95000"/>
                      </a:schemeClr>
                    </a:solidFill>
                  </a:tcPr>
                </a:tc>
                <a:tc>
                  <a:txBody>
                    <a:bodyPr/>
                    <a:lstStyle/>
                    <a:p>
                      <a:pPr algn="ctr" rtl="0"/>
                      <a:r>
                        <a:rPr lang="pl" sz="1350" b="0" i="0" u="none" baseline="0"/>
                        <a:t>1,95 (76)</a:t>
                      </a:r>
                      <a:endParaRPr lang="pl" sz="1350" dirty="0"/>
                    </a:p>
                  </a:txBody>
                  <a:tcPr anchor="ctr">
                    <a:lnR w="19050" cap="flat" cmpd="sng" algn="ctr">
                      <a:solidFill>
                        <a:schemeClr val="accent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55501580"/>
                  </a:ext>
                </a:extLst>
              </a:tr>
              <a:tr h="534617">
                <a:tc>
                  <a:txBody>
                    <a:bodyPr/>
                    <a:lstStyle/>
                    <a:p>
                      <a:pPr algn="l" rtl="0"/>
                      <a:r>
                        <a:rPr lang="pl" sz="1350" b="1" i="0" u="none" baseline="0">
                          <a:solidFill>
                            <a:schemeClr val="tx1"/>
                          </a:solidFill>
                        </a:rPr>
                        <a:t>Prednizon, mg/dobę</a:t>
                      </a:r>
                      <a:endParaRPr lang="pl" sz="1350" b="1" dirty="0">
                        <a:solidFill>
                          <a:schemeClr val="tx1"/>
                        </a:solidFill>
                      </a:endParaRPr>
                    </a:p>
                  </a:txBody>
                  <a:tcPr anchor="ctr">
                    <a:lnL w="19050" cap="flat" cmpd="sng" algn="ctr">
                      <a:solidFill>
                        <a:schemeClr val="accent2"/>
                      </a:solidFill>
                      <a:prstDash val="solid"/>
                      <a:round/>
                      <a:headEnd type="none" w="med" len="med"/>
                      <a:tailEnd type="none" w="med" len="med"/>
                    </a:lnL>
                    <a:lnB w="19050" cap="flat" cmpd="sng" algn="ctr">
                      <a:solidFill>
                        <a:schemeClr val="accent2"/>
                      </a:solidFill>
                      <a:prstDash val="solid"/>
                      <a:round/>
                      <a:headEnd type="none" w="med" len="med"/>
                      <a:tailEnd type="none" w="med" len="med"/>
                    </a:lnB>
                    <a:noFill/>
                  </a:tcPr>
                </a:tc>
                <a:tc>
                  <a:txBody>
                    <a:bodyPr/>
                    <a:lstStyle/>
                    <a:p>
                      <a:pPr algn="ctr" rtl="0"/>
                      <a:r>
                        <a:rPr lang="pl" sz="1350" b="0" i="0" u="none" baseline="0"/>
                        <a:t>12,5</a:t>
                      </a:r>
                      <a:endParaRPr lang="pl" sz="1350" dirty="0"/>
                    </a:p>
                  </a:txBody>
                  <a:tcPr anchor="ctr">
                    <a:lnB w="19050" cap="flat" cmpd="sng" algn="ctr">
                      <a:solidFill>
                        <a:schemeClr val="accent2"/>
                      </a:solidFill>
                      <a:prstDash val="solid"/>
                      <a:round/>
                      <a:headEnd type="none" w="med" len="med"/>
                      <a:tailEnd type="none" w="med" len="med"/>
                    </a:lnB>
                    <a:noFill/>
                  </a:tcPr>
                </a:tc>
                <a:tc>
                  <a:txBody>
                    <a:bodyPr/>
                    <a:lstStyle/>
                    <a:p>
                      <a:pPr algn="ctr" rtl="0"/>
                      <a:r>
                        <a:rPr lang="pl" sz="1350" b="0" i="0" u="none" baseline="0"/>
                        <a:t>6,25</a:t>
                      </a:r>
                      <a:endParaRPr lang="pl" sz="1350" dirty="0"/>
                    </a:p>
                  </a:txBody>
                  <a:tcPr anchor="ctr">
                    <a:lnB w="19050" cap="flat" cmpd="sng" algn="ctr">
                      <a:solidFill>
                        <a:schemeClr val="accent2"/>
                      </a:solidFill>
                      <a:prstDash val="solid"/>
                      <a:round/>
                      <a:headEnd type="none" w="med" len="med"/>
                      <a:tailEnd type="none" w="med" len="med"/>
                    </a:lnB>
                    <a:noFill/>
                  </a:tcPr>
                </a:tc>
                <a:tc>
                  <a:txBody>
                    <a:bodyPr/>
                    <a:lstStyle/>
                    <a:p>
                      <a:pPr algn="ctr" rtl="0"/>
                      <a:r>
                        <a:rPr lang="pl" sz="1350" b="0" i="0" u="none" baseline="0" dirty="0"/>
                        <a:t>0</a:t>
                      </a:r>
                      <a:endParaRPr lang="pl" sz="1350" dirty="0"/>
                    </a:p>
                  </a:txBody>
                  <a:tcPr anchor="ctr">
                    <a:lnR w="19050" cap="flat" cmpd="sng" algn="ctr">
                      <a:solidFill>
                        <a:schemeClr val="accent2"/>
                      </a:solidFill>
                      <a:prstDash val="solid"/>
                      <a:round/>
                      <a:headEnd type="none" w="med" len="med"/>
                      <a:tailEnd type="none" w="med" len="med"/>
                    </a:lnR>
                    <a:lnB w="190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132010729"/>
                  </a:ext>
                </a:extLst>
              </a:tr>
            </a:tbl>
          </a:graphicData>
        </a:graphic>
      </p:graphicFrame>
      <p:sp>
        <p:nvSpPr>
          <p:cNvPr id="66" name="TextBox 65">
            <a:extLst>
              <a:ext uri="{FF2B5EF4-FFF2-40B4-BE49-F238E27FC236}">
                <a16:creationId xmlns:a16="http://schemas.microsoft.com/office/drawing/2014/main" id="{328516EA-E0FB-4DCF-8B0D-D030E2EE82BF}"/>
              </a:ext>
            </a:extLst>
          </p:cNvPr>
          <p:cNvSpPr txBox="1"/>
          <p:nvPr/>
        </p:nvSpPr>
        <p:spPr>
          <a:xfrm>
            <a:off x="6760079" y="2399558"/>
            <a:ext cx="4813413" cy="307777"/>
          </a:xfrm>
          <a:prstGeom prst="rect">
            <a:avLst/>
          </a:prstGeom>
          <a:noFill/>
        </p:spPr>
        <p:txBody>
          <a:bodyPr wrap="square" rtlCol="0">
            <a:spAutoFit/>
          </a:bodyPr>
          <a:lstStyle/>
          <a:p>
            <a:pPr algn="ctr" rtl="0"/>
            <a:r>
              <a:rPr lang="pl" sz="1400" b="1" i="0" u="none" baseline="0"/>
              <a:t>Wpływ dodatkowego leczenia benralizumabem</a:t>
            </a:r>
          </a:p>
        </p:txBody>
      </p:sp>
      <p:grpSp>
        <p:nvGrpSpPr>
          <p:cNvPr id="4" name="Group 3">
            <a:extLst>
              <a:ext uri="{FF2B5EF4-FFF2-40B4-BE49-F238E27FC236}">
                <a16:creationId xmlns:a16="http://schemas.microsoft.com/office/drawing/2014/main" id="{CC3AC0ED-6EC3-45E1-BDEA-E36B6151E3BE}"/>
              </a:ext>
            </a:extLst>
          </p:cNvPr>
          <p:cNvGrpSpPr/>
          <p:nvPr/>
        </p:nvGrpSpPr>
        <p:grpSpPr>
          <a:xfrm>
            <a:off x="465326" y="2943397"/>
            <a:ext cx="5260397" cy="2751325"/>
            <a:chOff x="465326" y="3810145"/>
            <a:chExt cx="4578905" cy="1898603"/>
          </a:xfrm>
        </p:grpSpPr>
        <p:sp>
          <p:nvSpPr>
            <p:cNvPr id="28" name="Rectangle 27">
              <a:extLst>
                <a:ext uri="{FF2B5EF4-FFF2-40B4-BE49-F238E27FC236}">
                  <a16:creationId xmlns:a16="http://schemas.microsoft.com/office/drawing/2014/main" id="{913561D3-0215-4CF8-AD35-18671A6F30C9}"/>
                </a:ext>
              </a:extLst>
            </p:cNvPr>
            <p:cNvSpPr/>
            <p:nvPr/>
          </p:nvSpPr>
          <p:spPr>
            <a:xfrm>
              <a:off x="465326" y="3810145"/>
              <a:ext cx="4578905" cy="189860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9" name="Picture 2" descr="&#10;                        figure&#10;                    ">
              <a:extLst>
                <a:ext uri="{FF2B5EF4-FFF2-40B4-BE49-F238E27FC236}">
                  <a16:creationId xmlns:a16="http://schemas.microsoft.com/office/drawing/2014/main" id="{E6C9EA7E-C415-4AB4-9F48-A20D68A2F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19" y="3842355"/>
              <a:ext cx="4528517" cy="1834181"/>
            </a:xfrm>
            <a:prstGeom prst="rect">
              <a:avLst/>
            </a:prstGeom>
            <a:noFill/>
            <a:ln>
              <a:noFill/>
            </a:ln>
          </p:spPr>
        </p:pic>
      </p:grpSp>
      <p:sp>
        <p:nvSpPr>
          <p:cNvPr id="70" name="Arrow: Right 69">
            <a:extLst>
              <a:ext uri="{FF2B5EF4-FFF2-40B4-BE49-F238E27FC236}">
                <a16:creationId xmlns:a16="http://schemas.microsoft.com/office/drawing/2014/main" id="{4D77E84E-F7AA-4FAD-AB07-82B1FF3851AB}"/>
              </a:ext>
            </a:extLst>
          </p:cNvPr>
          <p:cNvSpPr/>
          <p:nvPr/>
        </p:nvSpPr>
        <p:spPr>
          <a:xfrm>
            <a:off x="1982039" y="4441908"/>
            <a:ext cx="1188720" cy="914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1" name="TextBox 70">
            <a:extLst>
              <a:ext uri="{FF2B5EF4-FFF2-40B4-BE49-F238E27FC236}">
                <a16:creationId xmlns:a16="http://schemas.microsoft.com/office/drawing/2014/main" id="{4B719DA5-6F2D-4068-AB44-CB6A48AEE5DD}"/>
              </a:ext>
            </a:extLst>
          </p:cNvPr>
          <p:cNvSpPr txBox="1"/>
          <p:nvPr/>
        </p:nvSpPr>
        <p:spPr>
          <a:xfrm>
            <a:off x="422344" y="5791987"/>
            <a:ext cx="5567813" cy="461665"/>
          </a:xfrm>
          <a:prstGeom prst="rect">
            <a:avLst/>
          </a:prstGeom>
          <a:noFill/>
        </p:spPr>
        <p:txBody>
          <a:bodyPr wrap="square" rtlCol="0">
            <a:spAutoFit/>
          </a:bodyPr>
          <a:lstStyle/>
          <a:p>
            <a:pPr algn="l" rtl="0"/>
            <a:r>
              <a:rPr lang="pl" sz="1200" b="1" i="0" u="none" baseline="0" dirty="0">
                <a:solidFill>
                  <a:srgbClr val="333333"/>
                </a:solidFill>
              </a:rPr>
              <a:t>Rynoskopia</a:t>
            </a:r>
            <a:r>
              <a:rPr lang="pl" sz="1200" b="1" i="0" u="none" baseline="0" dirty="0"/>
              <a:t> </a:t>
            </a:r>
            <a:r>
              <a:rPr lang="pl" sz="1200" b="1" i="0" u="none" baseline="0" dirty="0">
                <a:solidFill>
                  <a:srgbClr val="AE2573"/>
                </a:solidFill>
              </a:rPr>
              <a:t>polipów nosa (po lewej stronie),</a:t>
            </a:r>
            <a:r>
              <a:rPr lang="pl" sz="1200" b="1" i="0" u="none" baseline="0" dirty="0"/>
              <a:t> </a:t>
            </a:r>
            <a:r>
              <a:rPr lang="pl" sz="1200" b="1" i="0" u="none" baseline="0" dirty="0">
                <a:solidFill>
                  <a:srgbClr val="333333"/>
                </a:solidFill>
              </a:rPr>
              <a:t>które</a:t>
            </a:r>
            <a:r>
              <a:rPr lang="pl" sz="1200" b="1" i="0" u="none" baseline="0" dirty="0"/>
              <a:t> </a:t>
            </a:r>
            <a:r>
              <a:rPr lang="pl" sz="1200" b="1" i="0" u="none" baseline="0" dirty="0">
                <a:solidFill>
                  <a:srgbClr val="AE2573"/>
                </a:solidFill>
              </a:rPr>
              <a:t>zniknęły po 8 tygodniach</a:t>
            </a:r>
            <a:r>
              <a:rPr lang="pl" sz="1200" b="1" i="0" u="none" baseline="0" dirty="0"/>
              <a:t> </a:t>
            </a:r>
            <a:r>
              <a:rPr lang="pl" sz="1200" b="1" i="0" u="none" baseline="0" dirty="0">
                <a:solidFill>
                  <a:srgbClr val="333333"/>
                </a:solidFill>
              </a:rPr>
              <a:t>dodatkowego leczenia</a:t>
            </a:r>
            <a:r>
              <a:rPr lang="pl" sz="1200" b="1" i="0" u="none" baseline="0" dirty="0"/>
              <a:t> </a:t>
            </a:r>
            <a:r>
              <a:rPr lang="pl" sz="1200" b="1" i="0" u="none" baseline="0" dirty="0">
                <a:solidFill>
                  <a:srgbClr val="AE2573"/>
                </a:solidFill>
              </a:rPr>
              <a:t>benralizumabem</a:t>
            </a:r>
            <a:r>
              <a:rPr lang="pl" sz="1200" b="1" i="0" u="none" baseline="0" dirty="0"/>
              <a:t> </a:t>
            </a:r>
            <a:r>
              <a:rPr lang="pl" sz="1200" b="1" i="0" u="none" baseline="0" dirty="0">
                <a:solidFill>
                  <a:srgbClr val="333333"/>
                </a:solidFill>
              </a:rPr>
              <a:t>(po prawej stronie)</a:t>
            </a:r>
            <a:endParaRPr lang="pl" sz="1200" b="1" dirty="0"/>
          </a:p>
        </p:txBody>
      </p:sp>
      <p:grpSp>
        <p:nvGrpSpPr>
          <p:cNvPr id="3" name="Group 2">
            <a:extLst>
              <a:ext uri="{FF2B5EF4-FFF2-40B4-BE49-F238E27FC236}">
                <a16:creationId xmlns:a16="http://schemas.microsoft.com/office/drawing/2014/main" id="{52918AF4-F619-4250-A0C4-46CDACEC9CE0}"/>
              </a:ext>
            </a:extLst>
          </p:cNvPr>
          <p:cNvGrpSpPr/>
          <p:nvPr/>
        </p:nvGrpSpPr>
        <p:grpSpPr>
          <a:xfrm>
            <a:off x="457200" y="1330000"/>
            <a:ext cx="5268522" cy="1213193"/>
            <a:chOff x="457199" y="1330000"/>
            <a:chExt cx="5377797" cy="1213193"/>
          </a:xfrm>
        </p:grpSpPr>
        <p:sp>
          <p:nvSpPr>
            <p:cNvPr id="10" name="Rectangle 9">
              <a:extLst>
                <a:ext uri="{FF2B5EF4-FFF2-40B4-BE49-F238E27FC236}">
                  <a16:creationId xmlns:a16="http://schemas.microsoft.com/office/drawing/2014/main" id="{779797B8-99B0-4F95-B5B7-380484D9A3BA}"/>
                </a:ext>
              </a:extLst>
            </p:cNvPr>
            <p:cNvSpPr/>
            <p:nvPr/>
          </p:nvSpPr>
          <p:spPr>
            <a:xfrm>
              <a:off x="1235238" y="1430544"/>
              <a:ext cx="4531423" cy="954107"/>
            </a:xfrm>
            <a:prstGeom prst="rect">
              <a:avLst/>
            </a:prstGeom>
          </p:spPr>
          <p:txBody>
            <a:bodyPr wrap="square">
              <a:spAutoFit/>
            </a:bodyPr>
            <a:lstStyle/>
            <a:p>
              <a:pPr algn="l" defTabSz="1079734" rtl="0">
                <a:buClr>
                  <a:srgbClr val="C4D600"/>
                </a:buClr>
                <a:defRPr/>
              </a:pPr>
              <a:r>
                <a:rPr lang="pl" sz="1400" b="1" i="0" u="none" baseline="0" dirty="0">
                  <a:solidFill>
                    <a:schemeClr val="accent1"/>
                  </a:solidFill>
                </a:rPr>
                <a:t>Ocena pacjenta:</a:t>
              </a:r>
            </a:p>
            <a:p>
              <a:pPr marL="0" marR="0" lvl="0" indent="0" algn="l" defTabSz="1079734" rtl="0" eaLnBrk="1" fontAlgn="auto" latinLnBrk="0" hangingPunct="1">
                <a:lnSpc>
                  <a:spcPct val="100000"/>
                </a:lnSpc>
                <a:spcBef>
                  <a:spcPts val="0"/>
                </a:spcBef>
                <a:spcAft>
                  <a:spcPts val="0"/>
                </a:spcAft>
                <a:buClr>
                  <a:srgbClr val="C4D600"/>
                </a:buClr>
                <a:buSzTx/>
                <a:buFontTx/>
                <a:buNone/>
                <a:tabLst/>
                <a:defRPr/>
              </a:pPr>
              <a:r>
                <a:rPr lang="pl" sz="1400" b="0" i="0" u="none" baseline="0" dirty="0"/>
                <a:t>46-letnia pacjentka z ciężką alergiczną astmą eozynofilową, nawracającymi NP oraz poziomem IgE w surowicy wynoszącym 2760 JM/ml</a:t>
              </a:r>
              <a:endParaRPr kumimoji="0" lang="pl" sz="1400" b="1" i="0" u="none" strike="noStrike" kern="1200" cap="none" spc="0" normalizeH="0" baseline="0" noProof="0" dirty="0">
                <a:ln>
                  <a:noFill/>
                </a:ln>
                <a:effectLst/>
                <a:uLnTx/>
                <a:uFillTx/>
                <a:ea typeface="+mn-ea"/>
                <a:cs typeface="+mn-cs"/>
              </a:endParaRPr>
            </a:p>
          </p:txBody>
        </p:sp>
        <p:sp>
          <p:nvSpPr>
            <p:cNvPr id="36" name="Rectangle: Rounded Corners 35">
              <a:extLst>
                <a:ext uri="{FF2B5EF4-FFF2-40B4-BE49-F238E27FC236}">
                  <a16:creationId xmlns:a16="http://schemas.microsoft.com/office/drawing/2014/main" id="{DAE3AAED-30BF-4A66-933B-F069DDBD18E0}"/>
                </a:ext>
              </a:extLst>
            </p:cNvPr>
            <p:cNvSpPr/>
            <p:nvPr/>
          </p:nvSpPr>
          <p:spPr>
            <a:xfrm>
              <a:off x="457199" y="1330000"/>
              <a:ext cx="5377797" cy="1213193"/>
            </a:xfrm>
            <a:prstGeom prst="roundRect">
              <a:avLst>
                <a:gd name="adj" fmla="val 78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8" name="Graphic 67" descr="Woman">
              <a:extLst>
                <a:ext uri="{FF2B5EF4-FFF2-40B4-BE49-F238E27FC236}">
                  <a16:creationId xmlns:a16="http://schemas.microsoft.com/office/drawing/2014/main" id="{38DAD233-661B-4B0D-B30B-0B601FE91D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330" y="1471913"/>
              <a:ext cx="914400" cy="914400"/>
            </a:xfrm>
            <a:prstGeom prst="rect">
              <a:avLst/>
            </a:prstGeom>
          </p:spPr>
        </p:pic>
      </p:grpSp>
      <p:sp>
        <p:nvSpPr>
          <p:cNvPr id="5" name="Slide Number Placeholder 4">
            <a:extLst>
              <a:ext uri="{FF2B5EF4-FFF2-40B4-BE49-F238E27FC236}">
                <a16:creationId xmlns:a16="http://schemas.microsoft.com/office/drawing/2014/main" id="{5F2B3F19-974F-4270-8A8D-D6EEDDEDE824}"/>
              </a:ext>
            </a:extLst>
          </p:cNvPr>
          <p:cNvSpPr>
            <a:spLocks noGrp="1"/>
          </p:cNvSpPr>
          <p:nvPr>
            <p:ph type="sldNum" sz="quarter" idx="12"/>
          </p:nvPr>
        </p:nvSpPr>
        <p:spPr/>
        <p:txBody>
          <a:bodyPr/>
          <a:lstStyle/>
          <a:p>
            <a:pPr algn="ctr" rtl="0"/>
            <a:fld id="{CC7432E5-F8E0-41AE-9A6B-AD730338B005}" type="slidenum">
              <a:rPr/>
              <a:pPr algn="ctr" rtl="0"/>
              <a:t>44</a:t>
            </a:fld>
            <a:endParaRPr lang="pl" dirty="0"/>
          </a:p>
        </p:txBody>
      </p:sp>
      <p:cxnSp>
        <p:nvCxnSpPr>
          <p:cNvPr id="29" name="Straight Connector 28">
            <a:extLst>
              <a:ext uri="{FF2B5EF4-FFF2-40B4-BE49-F238E27FC236}">
                <a16:creationId xmlns:a16="http://schemas.microsoft.com/office/drawing/2014/main" id="{18AF97EE-2611-45C5-A5F1-A34C09AA2C8B}"/>
              </a:ext>
            </a:extLst>
          </p:cNvPr>
          <p:cNvCxnSpPr>
            <a:cxnSpLocks/>
          </p:cNvCxnSpPr>
          <p:nvPr/>
        </p:nvCxnSpPr>
        <p:spPr>
          <a:xfrm rot="5400000">
            <a:off x="3870124" y="3721877"/>
            <a:ext cx="4663440"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1595285-6DC1-4BFD-9C23-542293B08FF7}"/>
              </a:ext>
            </a:extLst>
          </p:cNvPr>
          <p:cNvSpPr/>
          <p:nvPr/>
        </p:nvSpPr>
        <p:spPr>
          <a:xfrm>
            <a:off x="435893" y="2604843"/>
            <a:ext cx="1896673" cy="338554"/>
          </a:xfrm>
          <a:prstGeom prst="rect">
            <a:avLst/>
          </a:prstGeom>
        </p:spPr>
        <p:txBody>
          <a:bodyPr wrap="none">
            <a:spAutoFit/>
          </a:bodyPr>
          <a:lstStyle/>
          <a:p>
            <a:pPr lvl="0" algn="l" rtl="0">
              <a:defRPr/>
            </a:pPr>
            <a:r>
              <a:rPr lang="pl" sz="1600" b="1" i="0" u="none" baseline="0">
                <a:solidFill>
                  <a:schemeClr val="accent1"/>
                </a:solidFill>
                <a:ea typeface="Calibri" panose="020F0502020204030204" pitchFamily="34" charset="0"/>
                <a:cs typeface="Arial" panose="020B0604020202020204" pitchFamily="34" charset="0"/>
              </a:rPr>
              <a:t>Badanie diagnostyczne: </a:t>
            </a:r>
          </a:p>
        </p:txBody>
      </p:sp>
      <p:pic>
        <p:nvPicPr>
          <p:cNvPr id="30" name="Picture 29" descr="A picture containing lamp, knife, light&#10;&#10;Description automatically generated">
            <a:extLst>
              <a:ext uri="{FF2B5EF4-FFF2-40B4-BE49-F238E27FC236}">
                <a16:creationId xmlns:a16="http://schemas.microsoft.com/office/drawing/2014/main" id="{82B3091A-BBB5-4294-BD9D-073AC13DB2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a:extLst>
              <a:ext uri="{FF2B5EF4-FFF2-40B4-BE49-F238E27FC236}">
                <a16:creationId xmlns:a16="http://schemas.microsoft.com/office/drawing/2014/main" id="{A991EA05-883B-448D-A5DA-7923FAC77967}"/>
              </a:ext>
            </a:extLst>
          </p:cNvPr>
          <p:cNvSpPr>
            <a:spLocks noGrp="1"/>
          </p:cNvSpPr>
          <p:nvPr>
            <p:ph type="title"/>
          </p:nvPr>
        </p:nvSpPr>
        <p:spPr>
          <a:xfrm>
            <a:off x="1360986" y="319262"/>
            <a:ext cx="9558646" cy="800099"/>
          </a:xfrm>
        </p:spPr>
        <p:txBody>
          <a:bodyPr>
            <a:normAutofit/>
          </a:bodyPr>
          <a:lstStyle/>
          <a:p>
            <a:pPr algn="l" rtl="0"/>
            <a:r>
              <a:rPr lang="pl" sz="2200" b="1" i="0" u="none" baseline="0" dirty="0"/>
              <a:t>Opis przypadku: odstawienie OCS i poprawa przebiegu astmy z całkowitym zanikiem eozynofilów u pacjenta z nawracającymi NP*</a:t>
            </a:r>
          </a:p>
        </p:txBody>
      </p:sp>
      <p:grpSp>
        <p:nvGrpSpPr>
          <p:cNvPr id="25" name="Group 24">
            <a:extLst>
              <a:ext uri="{FF2B5EF4-FFF2-40B4-BE49-F238E27FC236}">
                <a16:creationId xmlns:a16="http://schemas.microsoft.com/office/drawing/2014/main" id="{9E02F33B-34C3-4C3D-A49A-11CFC95067F1}"/>
              </a:ext>
            </a:extLst>
          </p:cNvPr>
          <p:cNvGrpSpPr/>
          <p:nvPr/>
        </p:nvGrpSpPr>
        <p:grpSpPr>
          <a:xfrm>
            <a:off x="10796843" y="-4540"/>
            <a:ext cx="1390650" cy="1475156"/>
            <a:chOff x="10796843" y="-4540"/>
            <a:chExt cx="1390650" cy="1475156"/>
          </a:xfrm>
        </p:grpSpPr>
        <p:sp>
          <p:nvSpPr>
            <p:cNvPr id="26" name="TextBox 25">
              <a:extLst>
                <a:ext uri="{FF2B5EF4-FFF2-40B4-BE49-F238E27FC236}">
                  <a16:creationId xmlns:a16="http://schemas.microsoft.com/office/drawing/2014/main" id="{B51E4BFF-1B1F-4DD7-95F7-6B8DF81D444D}"/>
                </a:ext>
              </a:extLst>
            </p:cNvPr>
            <p:cNvSpPr txBox="1"/>
            <p:nvPr/>
          </p:nvSpPr>
          <p:spPr>
            <a:xfrm rot="10800000">
              <a:off x="10796843" y="-4540"/>
              <a:ext cx="1390650" cy="1115568"/>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B43BE2B1-7810-439C-890E-BB574B65E54A}"/>
                </a:ext>
              </a:extLst>
            </p:cNvPr>
            <p:cNvSpPr txBox="1"/>
            <p:nvPr/>
          </p:nvSpPr>
          <p:spPr>
            <a:xfrm>
              <a:off x="10796843" y="1104856"/>
              <a:ext cx="1390650" cy="365760"/>
            </a:xfrm>
            <a:prstGeom prst="rect">
              <a:avLst/>
            </a:prstGeom>
            <a:solidFill>
              <a:schemeClr val="bg1">
                <a:lumMod val="95000"/>
              </a:schemeClr>
            </a:solidFill>
          </p:spPr>
          <p:txBody>
            <a:bodyPr wrap="square" tIns="0" rtlCol="0">
              <a:spAutoFit/>
            </a:bodyPr>
            <a:lstStyle/>
            <a:p>
              <a:pPr algn="ctr" rtl="0"/>
              <a:r>
                <a:rPr lang="pl" sz="1200" b="1" i="0" u="none" baseline="0">
                  <a:solidFill>
                    <a:srgbClr val="7F134C"/>
                  </a:solidFill>
                </a:rPr>
                <a:t>Nawracające polipy nosa</a:t>
              </a:r>
            </a:p>
          </p:txBody>
        </p:sp>
      </p:grpSp>
      <p:pic>
        <p:nvPicPr>
          <p:cNvPr id="32" name="Picture 31" descr="home_icon.png">
            <a:hlinkClick r:id="rId8" action="ppaction://hlinksldjump"/>
            <a:extLst>
              <a:ext uri="{FF2B5EF4-FFF2-40B4-BE49-F238E27FC236}">
                <a16:creationId xmlns:a16="http://schemas.microsoft.com/office/drawing/2014/main" id="{529158A9-8BDC-47B4-B5FB-1A7D7ADE7868}"/>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27" name="TextBox 26">
            <a:extLst>
              <a:ext uri="{FF2B5EF4-FFF2-40B4-BE49-F238E27FC236}">
                <a16:creationId xmlns:a16="http://schemas.microsoft.com/office/drawing/2014/main" id="{D543B373-3E7D-47F0-80D4-97B14F2D8471}"/>
              </a:ext>
            </a:extLst>
          </p:cNvPr>
          <p:cNvSpPr txBox="1"/>
          <p:nvPr/>
        </p:nvSpPr>
        <p:spPr>
          <a:xfrm>
            <a:off x="422343" y="6272846"/>
            <a:ext cx="5723042" cy="261610"/>
          </a:xfrm>
          <a:prstGeom prst="rect">
            <a:avLst/>
          </a:prstGeom>
          <a:noFill/>
        </p:spPr>
        <p:txBody>
          <a:bodyPr wrap="none" rtlCol="0">
            <a:spAutoFit/>
          </a:bodyPr>
          <a:lstStyle/>
          <a:p>
            <a:pPr algn="l" rtl="0">
              <a:buClr>
                <a:schemeClr val="accent1"/>
              </a:buClr>
            </a:pPr>
            <a:r>
              <a:rPr lang="pl" sz="1100" b="1" i="0" u="none" baseline="0"/>
              <a:t>*Benralizumab nie jest wskazany w leczeniu polipów nosa w Australii i Nowej Zelandii.</a:t>
            </a:r>
          </a:p>
        </p:txBody>
      </p:sp>
    </p:spTree>
    <p:extLst>
      <p:ext uri="{BB962C8B-B14F-4D97-AF65-F5344CB8AC3E}">
        <p14:creationId xmlns:p14="http://schemas.microsoft.com/office/powerpoint/2010/main" val="95375156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613F966-4D48-498C-B07F-190E553067BE}"/>
              </a:ext>
            </a:extLst>
          </p:cNvPr>
          <p:cNvSpPr>
            <a:spLocks noGrp="1"/>
          </p:cNvSpPr>
          <p:nvPr>
            <p:ph type="body" sz="quarter" idx="13"/>
          </p:nvPr>
        </p:nvSpPr>
        <p:spPr>
          <a:xfrm>
            <a:off x="457200" y="5851602"/>
            <a:ext cx="10959706" cy="1005840"/>
          </a:xfrm>
        </p:spPr>
        <p:txBody>
          <a:bodyPr/>
          <a:lstStyle/>
          <a:p>
            <a:pPr algn="l" rtl="0"/>
            <a:r>
              <a:rPr lang="pl" b="0" i="0" u="none" baseline="0" dirty="0"/>
              <a:t>AQLQ = kwestionariusz oceny jakości życia u osoby chorej na astmę; bEOS = eozynofile we krwi; ECRS = eozynofilowe przewlekłe zapalenie nosa; EOS = eozynofile;</a:t>
            </a:r>
            <a:br>
              <a:rPr lang="pl" b="0" i="0" u="none" baseline="0" dirty="0"/>
            </a:br>
            <a:r>
              <a:rPr lang="pl" b="0" i="0" u="none" baseline="0" dirty="0"/>
              <a:t>OCS = kortykosteroidy doustne. Tsurumaki H et al. </a:t>
            </a:r>
            <a:r>
              <a:rPr lang="pl" b="0" i="1" u="none" baseline="0" dirty="0"/>
              <a:t>Medicina. </a:t>
            </a:r>
            <a:r>
              <a:rPr lang="pl" b="0" i="0" u="none" baseline="0" dirty="0"/>
              <a:t>2019;55</a:t>
            </a:r>
            <a:r>
              <a:rPr lang="pl" sz="1000" b="0" i="0" u="none" kern="1200" baseline="0" dirty="0">
                <a:solidFill>
                  <a:schemeClr val="tx1"/>
                </a:solidFill>
                <a:effectLst/>
                <a:latin typeface="+mn-lt"/>
                <a:ea typeface="+mn-ea"/>
                <a:cs typeface="+mn-cs"/>
              </a:rPr>
              <a:t>:336. </a:t>
            </a:r>
            <a:endParaRPr lang="pl" dirty="0"/>
          </a:p>
        </p:txBody>
      </p:sp>
      <p:sp>
        <p:nvSpPr>
          <p:cNvPr id="58" name="Rectangle 57">
            <a:extLst>
              <a:ext uri="{FF2B5EF4-FFF2-40B4-BE49-F238E27FC236}">
                <a16:creationId xmlns:a16="http://schemas.microsoft.com/office/drawing/2014/main" id="{1301277C-AAB6-4B8D-BF09-46D16BDF5486}"/>
              </a:ext>
            </a:extLst>
          </p:cNvPr>
          <p:cNvSpPr/>
          <p:nvPr/>
        </p:nvSpPr>
        <p:spPr>
          <a:xfrm>
            <a:off x="6528564" y="1488430"/>
            <a:ext cx="5187349" cy="584775"/>
          </a:xfrm>
          <a:prstGeom prst="rect">
            <a:avLst/>
          </a:prstGeom>
          <a:noFill/>
        </p:spPr>
        <p:txBody>
          <a:bodyPr wrap="square">
            <a:spAutoFit/>
          </a:bodyPr>
          <a:lstStyle/>
          <a:p>
            <a:pPr algn="ctr" rtl="0">
              <a:buClr>
                <a:schemeClr val="accent1"/>
              </a:buClr>
            </a:pPr>
            <a:r>
              <a:rPr lang="pl" sz="1600" b="1" i="0" u="none" baseline="0" dirty="0">
                <a:solidFill>
                  <a:schemeClr val="accent2"/>
                </a:solidFill>
              </a:rPr>
              <a:t>Zmniejszenie nagromadzenia EOS w polipach nosa </a:t>
            </a:r>
            <a:br>
              <a:rPr lang="pl" sz="1600" b="1" dirty="0">
                <a:solidFill>
                  <a:schemeClr val="accent2"/>
                </a:solidFill>
              </a:rPr>
            </a:br>
            <a:r>
              <a:rPr lang="pl" sz="1600" b="1" i="0" u="none" baseline="0" dirty="0">
                <a:solidFill>
                  <a:schemeClr val="accent2"/>
                </a:solidFill>
              </a:rPr>
              <a:t>1 rok po leczeniu benralizumabem</a:t>
            </a:r>
          </a:p>
        </p:txBody>
      </p:sp>
      <p:sp>
        <p:nvSpPr>
          <p:cNvPr id="71" name="TextBox 70">
            <a:extLst>
              <a:ext uri="{FF2B5EF4-FFF2-40B4-BE49-F238E27FC236}">
                <a16:creationId xmlns:a16="http://schemas.microsoft.com/office/drawing/2014/main" id="{4B719DA5-6F2D-4068-AB44-CB6A48AEE5DD}"/>
              </a:ext>
            </a:extLst>
          </p:cNvPr>
          <p:cNvSpPr txBox="1"/>
          <p:nvPr/>
        </p:nvSpPr>
        <p:spPr>
          <a:xfrm>
            <a:off x="6775521" y="5890774"/>
            <a:ext cx="5141972" cy="477054"/>
          </a:xfrm>
          <a:prstGeom prst="rect">
            <a:avLst/>
          </a:prstGeom>
          <a:noFill/>
        </p:spPr>
        <p:txBody>
          <a:bodyPr wrap="square" rtlCol="0">
            <a:spAutoFit/>
          </a:bodyPr>
          <a:lstStyle/>
          <a:p>
            <a:pPr algn="l" rtl="0"/>
            <a:r>
              <a:rPr lang="pl" sz="1100" b="1" i="0" u="none" baseline="0" dirty="0">
                <a:solidFill>
                  <a:srgbClr val="333333"/>
                </a:solidFill>
              </a:rPr>
              <a:t>Cienie w zatoce sitowej (po lewej stronie),</a:t>
            </a:r>
            <a:r>
              <a:rPr lang="pl" sz="1100" b="1" i="0" u="none" baseline="0" dirty="0"/>
              <a:t> </a:t>
            </a:r>
            <a:r>
              <a:rPr lang="pl" sz="1100" b="1" i="0" u="none" baseline="0" dirty="0">
                <a:solidFill>
                  <a:srgbClr val="AE2573"/>
                </a:solidFill>
              </a:rPr>
              <a:t>zmniejszenie po 16 tygodniach</a:t>
            </a:r>
            <a:r>
              <a:rPr lang="pl" sz="1100" b="1" i="0" u="none" baseline="0" dirty="0"/>
              <a:t> </a:t>
            </a:r>
            <a:r>
              <a:rPr lang="pl" sz="1100" b="1" i="0" u="none" baseline="0" dirty="0">
                <a:solidFill>
                  <a:srgbClr val="333333"/>
                </a:solidFill>
              </a:rPr>
              <a:t>dodatkowego</a:t>
            </a:r>
            <a:r>
              <a:rPr lang="pl" sz="1400" b="1" i="0" u="none" baseline="0" dirty="0">
                <a:solidFill>
                  <a:srgbClr val="333333"/>
                </a:solidFill>
              </a:rPr>
              <a:t> </a:t>
            </a:r>
            <a:r>
              <a:rPr lang="pl" sz="1100" b="1" i="0" u="none" baseline="0" dirty="0">
                <a:solidFill>
                  <a:srgbClr val="333333"/>
                </a:solidFill>
              </a:rPr>
              <a:t>leczenia</a:t>
            </a:r>
            <a:r>
              <a:rPr lang="pl" sz="1400" b="1" i="0" u="none" baseline="0" dirty="0">
                <a:solidFill>
                  <a:srgbClr val="333333"/>
                </a:solidFill>
              </a:rPr>
              <a:t> </a:t>
            </a:r>
            <a:r>
              <a:rPr lang="pl" sz="1100" b="1" i="0" u="none" baseline="0" dirty="0"/>
              <a:t> </a:t>
            </a:r>
            <a:r>
              <a:rPr lang="pl" sz="1100" b="1" i="0" u="none" baseline="0" dirty="0">
                <a:solidFill>
                  <a:srgbClr val="AE2573"/>
                </a:solidFill>
              </a:rPr>
              <a:t>benralizumabem</a:t>
            </a:r>
            <a:r>
              <a:rPr lang="pl" sz="1100" b="1" i="0" u="none" baseline="0" dirty="0"/>
              <a:t> </a:t>
            </a:r>
            <a:r>
              <a:rPr lang="pl" sz="1100" b="1" i="0" u="none" baseline="0" dirty="0">
                <a:solidFill>
                  <a:srgbClr val="333333"/>
                </a:solidFill>
              </a:rPr>
              <a:t>(po prawej stronie)</a:t>
            </a:r>
            <a:endParaRPr lang="pl" sz="1100" b="1" dirty="0"/>
          </a:p>
        </p:txBody>
      </p:sp>
      <p:grpSp>
        <p:nvGrpSpPr>
          <p:cNvPr id="12" name="Group 11">
            <a:extLst>
              <a:ext uri="{FF2B5EF4-FFF2-40B4-BE49-F238E27FC236}">
                <a16:creationId xmlns:a16="http://schemas.microsoft.com/office/drawing/2014/main" id="{1CCBF3C6-776C-4190-A26C-310189693521}"/>
              </a:ext>
            </a:extLst>
          </p:cNvPr>
          <p:cNvGrpSpPr/>
          <p:nvPr/>
        </p:nvGrpSpPr>
        <p:grpSpPr>
          <a:xfrm>
            <a:off x="6730734" y="4102218"/>
            <a:ext cx="5057785" cy="1755113"/>
            <a:chOff x="6021920" y="3610869"/>
            <a:chExt cx="4578904" cy="1898603"/>
          </a:xfrm>
        </p:grpSpPr>
        <p:sp>
          <p:nvSpPr>
            <p:cNvPr id="28" name="Rectangle 27">
              <a:extLst>
                <a:ext uri="{FF2B5EF4-FFF2-40B4-BE49-F238E27FC236}">
                  <a16:creationId xmlns:a16="http://schemas.microsoft.com/office/drawing/2014/main" id="{913561D3-0215-4CF8-AD35-18671A6F30C9}"/>
                </a:ext>
              </a:extLst>
            </p:cNvPr>
            <p:cNvSpPr/>
            <p:nvPr/>
          </p:nvSpPr>
          <p:spPr>
            <a:xfrm>
              <a:off x="6021920" y="3610869"/>
              <a:ext cx="4578904" cy="1898603"/>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841D9BD5-2993-4A81-8773-64DF7771F512}"/>
                </a:ext>
              </a:extLst>
            </p:cNvPr>
            <p:cNvPicPr>
              <a:picLocks noChangeAspect="1"/>
            </p:cNvPicPr>
            <p:nvPr/>
          </p:nvPicPr>
          <p:blipFill>
            <a:blip r:embed="rId3"/>
            <a:stretch>
              <a:fillRect/>
            </a:stretch>
          </p:blipFill>
          <p:spPr>
            <a:xfrm>
              <a:off x="6083091" y="3656372"/>
              <a:ext cx="4456562" cy="1807596"/>
            </a:xfrm>
            <a:prstGeom prst="rect">
              <a:avLst/>
            </a:prstGeom>
          </p:spPr>
        </p:pic>
      </p:grpSp>
      <p:sp>
        <p:nvSpPr>
          <p:cNvPr id="4" name="Slide Number Placeholder 3">
            <a:extLst>
              <a:ext uri="{FF2B5EF4-FFF2-40B4-BE49-F238E27FC236}">
                <a16:creationId xmlns:a16="http://schemas.microsoft.com/office/drawing/2014/main" id="{47444965-3134-47DD-B286-D368B3C43D7B}"/>
              </a:ext>
            </a:extLst>
          </p:cNvPr>
          <p:cNvSpPr>
            <a:spLocks noGrp="1"/>
          </p:cNvSpPr>
          <p:nvPr>
            <p:ph type="sldNum" sz="quarter" idx="12"/>
          </p:nvPr>
        </p:nvSpPr>
        <p:spPr/>
        <p:txBody>
          <a:bodyPr/>
          <a:lstStyle/>
          <a:p>
            <a:pPr algn="ctr" rtl="0"/>
            <a:fld id="{CC7432E5-F8E0-41AE-9A6B-AD730338B005}" type="slidenum">
              <a:rPr/>
              <a:pPr algn="ctr" rtl="0"/>
              <a:t>45</a:t>
            </a:fld>
            <a:endParaRPr lang="pl" dirty="0"/>
          </a:p>
        </p:txBody>
      </p:sp>
      <p:grpSp>
        <p:nvGrpSpPr>
          <p:cNvPr id="5" name="Group 4">
            <a:extLst>
              <a:ext uri="{FF2B5EF4-FFF2-40B4-BE49-F238E27FC236}">
                <a16:creationId xmlns:a16="http://schemas.microsoft.com/office/drawing/2014/main" id="{5E827691-4199-4E65-BF27-95A079038CC5}"/>
              </a:ext>
            </a:extLst>
          </p:cNvPr>
          <p:cNvGrpSpPr/>
          <p:nvPr/>
        </p:nvGrpSpPr>
        <p:grpSpPr>
          <a:xfrm>
            <a:off x="6667922" y="2037412"/>
            <a:ext cx="5120598" cy="1812685"/>
            <a:chOff x="6614160" y="1835140"/>
            <a:chExt cx="5120640" cy="3234001"/>
          </a:xfrm>
        </p:grpSpPr>
        <p:grpSp>
          <p:nvGrpSpPr>
            <p:cNvPr id="38" name="Group 37">
              <a:extLst>
                <a:ext uri="{FF2B5EF4-FFF2-40B4-BE49-F238E27FC236}">
                  <a16:creationId xmlns:a16="http://schemas.microsoft.com/office/drawing/2014/main" id="{30C50AD5-9B53-47F6-B899-F1F354986991}"/>
                </a:ext>
              </a:extLst>
            </p:cNvPr>
            <p:cNvGrpSpPr/>
            <p:nvPr/>
          </p:nvGrpSpPr>
          <p:grpSpPr>
            <a:xfrm>
              <a:off x="6614160" y="2234501"/>
              <a:ext cx="5120640" cy="2834640"/>
              <a:chOff x="6579969" y="1946387"/>
              <a:chExt cx="5120640" cy="2834640"/>
            </a:xfrm>
          </p:grpSpPr>
          <p:sp>
            <p:nvSpPr>
              <p:cNvPr id="105" name="Rectangle 104">
                <a:extLst>
                  <a:ext uri="{FF2B5EF4-FFF2-40B4-BE49-F238E27FC236}">
                    <a16:creationId xmlns:a16="http://schemas.microsoft.com/office/drawing/2014/main" id="{8CBDAD8D-93CD-485C-B657-AA3AA5E232A3}"/>
                  </a:ext>
                </a:extLst>
              </p:cNvPr>
              <p:cNvSpPr/>
              <p:nvPr/>
            </p:nvSpPr>
            <p:spPr>
              <a:xfrm>
                <a:off x="6579969" y="1946387"/>
                <a:ext cx="5120640" cy="2834640"/>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9" name="Picture 28">
                <a:extLst>
                  <a:ext uri="{FF2B5EF4-FFF2-40B4-BE49-F238E27FC236}">
                    <a16:creationId xmlns:a16="http://schemas.microsoft.com/office/drawing/2014/main" id="{8111154B-F9A3-4BF4-93AF-2D062144A26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04135" y="1993659"/>
                <a:ext cx="5083563" cy="2743200"/>
              </a:xfrm>
              <a:prstGeom prst="rect">
                <a:avLst/>
              </a:prstGeom>
            </p:spPr>
          </p:pic>
          <p:cxnSp>
            <p:nvCxnSpPr>
              <p:cNvPr id="34" name="Straight Connector 33">
                <a:extLst>
                  <a:ext uri="{FF2B5EF4-FFF2-40B4-BE49-F238E27FC236}">
                    <a16:creationId xmlns:a16="http://schemas.microsoft.com/office/drawing/2014/main" id="{4DB40284-38D8-4D27-9AA0-E59B7F752371}"/>
                  </a:ext>
                </a:extLst>
              </p:cNvPr>
              <p:cNvCxnSpPr>
                <a:cxnSpLocks/>
              </p:cNvCxnSpPr>
              <p:nvPr/>
            </p:nvCxnSpPr>
            <p:spPr>
              <a:xfrm rot="5400000">
                <a:off x="7800239" y="3365260"/>
                <a:ext cx="27432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BFCF567D-988C-410A-B512-E4583FC83FD7}"/>
                </a:ext>
              </a:extLst>
            </p:cNvPr>
            <p:cNvCxnSpPr>
              <a:cxnSpLocks/>
            </p:cNvCxnSpPr>
            <p:nvPr/>
          </p:nvCxnSpPr>
          <p:spPr>
            <a:xfrm>
              <a:off x="9718157" y="1835140"/>
              <a:ext cx="180754" cy="355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6E619E8A-22E4-4461-82E1-135E67CAA216}"/>
              </a:ext>
            </a:extLst>
          </p:cNvPr>
          <p:cNvCxnSpPr>
            <a:cxnSpLocks/>
          </p:cNvCxnSpPr>
          <p:nvPr/>
        </p:nvCxnSpPr>
        <p:spPr>
          <a:xfrm rot="5400000">
            <a:off x="3870124" y="3721877"/>
            <a:ext cx="4663440"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DFB98FA-286B-432A-B0A9-10A72436BFFC}"/>
              </a:ext>
            </a:extLst>
          </p:cNvPr>
          <p:cNvSpPr txBox="1"/>
          <p:nvPr/>
        </p:nvSpPr>
        <p:spPr>
          <a:xfrm>
            <a:off x="775094" y="5267536"/>
            <a:ext cx="4704068" cy="1042416"/>
          </a:xfrm>
          <a:prstGeom prst="round2DiagRect">
            <a:avLst/>
          </a:prstGeom>
          <a:solidFill>
            <a:schemeClr val="accent1"/>
          </a:solidFill>
        </p:spPr>
        <p:txBody>
          <a:bodyPr wrap="square" rtlCol="0" anchor="ctr">
            <a:spAutoFit/>
          </a:bodyPr>
          <a:lstStyle/>
          <a:p>
            <a:pPr marL="91440" algn="l" rtl="0"/>
            <a:r>
              <a:rPr lang="pl" sz="1400" b="1" i="0" u="none" baseline="0">
                <a:solidFill>
                  <a:schemeClr val="bg1"/>
                </a:solidFill>
              </a:rPr>
              <a:t>Po pierwszej dawce benralizumabu:</a:t>
            </a:r>
          </a:p>
          <a:p>
            <a:pPr marL="457200" indent="-182880" algn="l" rtl="0">
              <a:spcBef>
                <a:spcPts val="200"/>
              </a:spcBef>
              <a:buClr>
                <a:schemeClr val="bg1"/>
              </a:buClr>
              <a:buFont typeface="Arial" panose="020B0604020202020204" pitchFamily="34" charset="0"/>
              <a:buChar char="•"/>
            </a:pPr>
            <a:r>
              <a:rPr lang="pl" sz="1300" b="0" i="0" u="none" baseline="0">
                <a:solidFill>
                  <a:schemeClr val="bg1"/>
                </a:solidFill>
              </a:rPr>
              <a:t>całkowity zanik bEOS</a:t>
            </a:r>
          </a:p>
          <a:p>
            <a:pPr algn="l" rtl="0">
              <a:spcBef>
                <a:spcPts val="600"/>
              </a:spcBef>
              <a:buClr>
                <a:schemeClr val="bg1"/>
              </a:buClr>
            </a:pPr>
            <a:r>
              <a:rPr lang="pl" sz="1400" b="1" i="0" u="none" baseline="0">
                <a:solidFill>
                  <a:schemeClr val="bg1"/>
                </a:solidFill>
              </a:rPr>
              <a:t>Po 16 tygodniach leczenia benralizumabem:</a:t>
            </a:r>
          </a:p>
          <a:p>
            <a:pPr marL="457200" indent="-182880" algn="l" rtl="0">
              <a:spcBef>
                <a:spcPts val="200"/>
              </a:spcBef>
              <a:buClr>
                <a:schemeClr val="bg1"/>
              </a:buClr>
              <a:buFont typeface="Arial" panose="020B0604020202020204" pitchFamily="34" charset="0"/>
              <a:buChar char="•"/>
            </a:pPr>
            <a:r>
              <a:rPr lang="pl" sz="1300" b="0" i="0" u="none" baseline="0">
                <a:solidFill>
                  <a:schemeClr val="bg1"/>
                </a:solidFill>
              </a:rPr>
              <a:t> dawka OCS stopniowo zmniejszona do 3 mg/d</a:t>
            </a:r>
          </a:p>
        </p:txBody>
      </p:sp>
      <p:grpSp>
        <p:nvGrpSpPr>
          <p:cNvPr id="14" name="Group 13">
            <a:extLst>
              <a:ext uri="{FF2B5EF4-FFF2-40B4-BE49-F238E27FC236}">
                <a16:creationId xmlns:a16="http://schemas.microsoft.com/office/drawing/2014/main" id="{E06DC3A3-95BC-47F0-8E8B-9BC7AF0A5536}"/>
              </a:ext>
            </a:extLst>
          </p:cNvPr>
          <p:cNvGrpSpPr/>
          <p:nvPr/>
        </p:nvGrpSpPr>
        <p:grpSpPr>
          <a:xfrm>
            <a:off x="423188" y="1244276"/>
            <a:ext cx="5407880" cy="2381826"/>
            <a:chOff x="423188" y="1330001"/>
            <a:chExt cx="5407880" cy="2381826"/>
          </a:xfrm>
        </p:grpSpPr>
        <p:pic>
          <p:nvPicPr>
            <p:cNvPr id="6" name="Graphic 5" descr="Man">
              <a:extLst>
                <a:ext uri="{FF2B5EF4-FFF2-40B4-BE49-F238E27FC236}">
                  <a16:creationId xmlns:a16="http://schemas.microsoft.com/office/drawing/2014/main" id="{7BA2543E-0AD2-481A-8F84-3EE541FE51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188" y="1430800"/>
              <a:ext cx="910686" cy="910686"/>
            </a:xfrm>
            <a:prstGeom prst="rect">
              <a:avLst/>
            </a:prstGeom>
          </p:spPr>
        </p:pic>
        <p:grpSp>
          <p:nvGrpSpPr>
            <p:cNvPr id="13" name="Group 12">
              <a:extLst>
                <a:ext uri="{FF2B5EF4-FFF2-40B4-BE49-F238E27FC236}">
                  <a16:creationId xmlns:a16="http://schemas.microsoft.com/office/drawing/2014/main" id="{40F05A18-88C1-4E6E-B5AE-31AB36036A2C}"/>
                </a:ext>
              </a:extLst>
            </p:cNvPr>
            <p:cNvGrpSpPr/>
            <p:nvPr/>
          </p:nvGrpSpPr>
          <p:grpSpPr>
            <a:xfrm>
              <a:off x="457199" y="1330001"/>
              <a:ext cx="5373869" cy="2381826"/>
              <a:chOff x="457199" y="1330001"/>
              <a:chExt cx="5373869" cy="2381826"/>
            </a:xfrm>
          </p:grpSpPr>
          <p:grpSp>
            <p:nvGrpSpPr>
              <p:cNvPr id="9" name="Group 8">
                <a:extLst>
                  <a:ext uri="{FF2B5EF4-FFF2-40B4-BE49-F238E27FC236}">
                    <a16:creationId xmlns:a16="http://schemas.microsoft.com/office/drawing/2014/main" id="{5C8DE1B4-E4D4-4F15-BA6F-5C8884FBD016}"/>
                  </a:ext>
                </a:extLst>
              </p:cNvPr>
              <p:cNvGrpSpPr/>
              <p:nvPr/>
            </p:nvGrpSpPr>
            <p:grpSpPr>
              <a:xfrm>
                <a:off x="457199" y="1330001"/>
                <a:ext cx="5373869" cy="2381826"/>
                <a:chOff x="457199" y="1330001"/>
                <a:chExt cx="5373869" cy="2381826"/>
              </a:xfrm>
            </p:grpSpPr>
            <p:pic>
              <p:nvPicPr>
                <p:cNvPr id="83" name="Graphic 82">
                  <a:extLst>
                    <a:ext uri="{FF2B5EF4-FFF2-40B4-BE49-F238E27FC236}">
                      <a16:creationId xmlns:a16="http://schemas.microsoft.com/office/drawing/2014/main" id="{DB0A9A62-802F-4F80-A6CD-9E075403C71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3276" y="2687672"/>
                  <a:ext cx="400686" cy="400688"/>
                </a:xfrm>
                <a:prstGeom prst="rect">
                  <a:avLst/>
                </a:prstGeom>
              </p:spPr>
            </p:pic>
            <p:grpSp>
              <p:nvGrpSpPr>
                <p:cNvPr id="7" name="Group 6">
                  <a:extLst>
                    <a:ext uri="{FF2B5EF4-FFF2-40B4-BE49-F238E27FC236}">
                      <a16:creationId xmlns:a16="http://schemas.microsoft.com/office/drawing/2014/main" id="{940CF32D-1E3F-4B35-BADF-15464EAF69AF}"/>
                    </a:ext>
                  </a:extLst>
                </p:cNvPr>
                <p:cNvGrpSpPr/>
                <p:nvPr/>
              </p:nvGrpSpPr>
              <p:grpSpPr>
                <a:xfrm>
                  <a:off x="457199" y="1330001"/>
                  <a:ext cx="5373869" cy="2381826"/>
                  <a:chOff x="457199" y="1330001"/>
                  <a:chExt cx="5373869" cy="2381826"/>
                </a:xfrm>
              </p:grpSpPr>
              <p:grpSp>
                <p:nvGrpSpPr>
                  <p:cNvPr id="3" name="Group 2">
                    <a:extLst>
                      <a:ext uri="{FF2B5EF4-FFF2-40B4-BE49-F238E27FC236}">
                        <a16:creationId xmlns:a16="http://schemas.microsoft.com/office/drawing/2014/main" id="{52918AF4-F619-4250-A0C4-46CDACEC9CE0}"/>
                      </a:ext>
                    </a:extLst>
                  </p:cNvPr>
                  <p:cNvGrpSpPr/>
                  <p:nvPr/>
                </p:nvGrpSpPr>
                <p:grpSpPr>
                  <a:xfrm>
                    <a:off x="457199" y="1330001"/>
                    <a:ext cx="5373869" cy="2260924"/>
                    <a:chOff x="457199" y="1330001"/>
                    <a:chExt cx="5373869" cy="2260924"/>
                  </a:xfrm>
                </p:grpSpPr>
                <p:sp>
                  <p:nvSpPr>
                    <p:cNvPr id="10" name="Rectangle 9">
                      <a:extLst>
                        <a:ext uri="{FF2B5EF4-FFF2-40B4-BE49-F238E27FC236}">
                          <a16:creationId xmlns:a16="http://schemas.microsoft.com/office/drawing/2014/main" id="{779797B8-99B0-4F95-B5B7-380484D9A3BA}"/>
                        </a:ext>
                      </a:extLst>
                    </p:cNvPr>
                    <p:cNvSpPr/>
                    <p:nvPr/>
                  </p:nvSpPr>
                  <p:spPr>
                    <a:xfrm>
                      <a:off x="1268577" y="1375757"/>
                      <a:ext cx="4562491" cy="1015663"/>
                    </a:xfrm>
                    <a:prstGeom prst="rect">
                      <a:avLst/>
                    </a:prstGeom>
                  </p:spPr>
                  <p:txBody>
                    <a:bodyPr wrap="square">
                      <a:spAutoFit/>
                    </a:bodyPr>
                    <a:lstStyle/>
                    <a:p>
                      <a:pPr algn="l" defTabSz="1079734" rtl="0">
                        <a:buClr>
                          <a:srgbClr val="C4D600"/>
                        </a:buClr>
                        <a:defRPr/>
                      </a:pPr>
                      <a:r>
                        <a:rPr lang="pl" sz="1500" b="1" i="0" u="none" baseline="0" dirty="0">
                          <a:solidFill>
                            <a:schemeClr val="accent1"/>
                          </a:solidFill>
                        </a:rPr>
                        <a:t>Ocena pacjenta:</a:t>
                      </a:r>
                    </a:p>
                    <a:p>
                      <a:pPr marL="0" marR="0" lvl="0" indent="0" algn="l" defTabSz="1079734" rtl="0" eaLnBrk="1" fontAlgn="auto" latinLnBrk="0" hangingPunct="1">
                        <a:lnSpc>
                          <a:spcPct val="100000"/>
                        </a:lnSpc>
                        <a:spcBef>
                          <a:spcPts val="0"/>
                        </a:spcBef>
                        <a:spcAft>
                          <a:spcPts val="0"/>
                        </a:spcAft>
                        <a:buClr>
                          <a:srgbClr val="C4D600"/>
                        </a:buClr>
                        <a:buSzTx/>
                        <a:buFontTx/>
                        <a:buNone/>
                        <a:tabLst/>
                        <a:defRPr/>
                      </a:pPr>
                      <a:r>
                        <a:rPr lang="pl" sz="1500" b="0" i="0" u="none" baseline="0" dirty="0"/>
                        <a:t>56-letni pacjent z ciężką astmą, poddany termoplastyce oskrzeli 6 miesięcy wcześniej, z hipereozynofilią i ECRS</a:t>
                      </a:r>
                    </a:p>
                  </p:txBody>
                </p:sp>
                <p:sp>
                  <p:nvSpPr>
                    <p:cNvPr id="36" name="Rectangle: Rounded Corners 35">
                      <a:extLst>
                        <a:ext uri="{FF2B5EF4-FFF2-40B4-BE49-F238E27FC236}">
                          <a16:creationId xmlns:a16="http://schemas.microsoft.com/office/drawing/2014/main" id="{DAE3AAED-30BF-4A66-933B-F069DDBD18E0}"/>
                        </a:ext>
                      </a:extLst>
                    </p:cNvPr>
                    <p:cNvSpPr/>
                    <p:nvPr/>
                  </p:nvSpPr>
                  <p:spPr>
                    <a:xfrm>
                      <a:off x="457199" y="1330001"/>
                      <a:ext cx="5373866" cy="2260924"/>
                    </a:xfrm>
                    <a:prstGeom prst="roundRect">
                      <a:avLst>
                        <a:gd name="adj" fmla="val 78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66" name="Rectangle 65">
                    <a:extLst>
                      <a:ext uri="{FF2B5EF4-FFF2-40B4-BE49-F238E27FC236}">
                        <a16:creationId xmlns:a16="http://schemas.microsoft.com/office/drawing/2014/main" id="{A94524B0-3EB3-42F9-914D-D20101A1C605}"/>
                      </a:ext>
                    </a:extLst>
                  </p:cNvPr>
                  <p:cNvSpPr/>
                  <p:nvPr/>
                </p:nvSpPr>
                <p:spPr>
                  <a:xfrm>
                    <a:off x="1268577" y="2444813"/>
                    <a:ext cx="4524656" cy="1267014"/>
                  </a:xfrm>
                  <a:prstGeom prst="rect">
                    <a:avLst/>
                  </a:prstGeom>
                </p:spPr>
                <p:txBody>
                  <a:bodyPr wrap="square">
                    <a:spAutoFit/>
                  </a:bodyPr>
                  <a:lstStyle/>
                  <a:p>
                    <a:pPr algn="l" defTabSz="1079734" rtl="0">
                      <a:spcBef>
                        <a:spcPts val="1800"/>
                      </a:spcBef>
                      <a:buClr>
                        <a:schemeClr val="accent1"/>
                      </a:buClr>
                      <a:defRPr/>
                    </a:pPr>
                    <a:r>
                      <a:rPr lang="pl" sz="1500" b="1" i="0" u="none" baseline="0">
                        <a:solidFill>
                          <a:schemeClr val="accent1"/>
                        </a:solidFill>
                        <a:ea typeface="Calibri" panose="020F0502020204030204" pitchFamily="34" charset="0"/>
                        <a:cs typeface="Arial" panose="020B0604020202020204" pitchFamily="34" charset="0"/>
                      </a:rPr>
                      <a:t>Badania diagnostyczne: </a:t>
                    </a:r>
                  </a:p>
                  <a:p>
                    <a:pPr marL="274320" lvl="0" indent="-182880" algn="l" defTabSz="1079734" rtl="0">
                      <a:spcBef>
                        <a:spcPts val="200"/>
                      </a:spcBef>
                      <a:buClr>
                        <a:schemeClr val="accent1"/>
                      </a:buClr>
                      <a:buFont typeface="Arial" panose="020B0604020202020204" pitchFamily="34" charset="0"/>
                      <a:buChar char="•"/>
                      <a:defRPr/>
                    </a:pPr>
                    <a:r>
                      <a:rPr lang="pl" sz="1600" b="0" i="0" u="none" baseline="0"/>
                      <a:t>Poziom bEOS: 690 komórek/μl</a:t>
                    </a:r>
                  </a:p>
                  <a:p>
                    <a:pPr marL="274320" indent="-182880" algn="l" rtl="0">
                      <a:spcBef>
                        <a:spcPts val="1200"/>
                      </a:spcBef>
                      <a:buClr>
                        <a:schemeClr val="accent1"/>
                      </a:buClr>
                      <a:buFont typeface="Arial" panose="020B0604020202020204" pitchFamily="34" charset="0"/>
                      <a:buChar char="•"/>
                    </a:pPr>
                    <a:r>
                      <a:rPr lang="pl" sz="1600" b="0" i="0" u="none" baseline="0"/>
                      <a:t>Dawka OCS: 30 mg/d</a:t>
                    </a:r>
                  </a:p>
                  <a:p>
                    <a:pPr marL="274320" lvl="0" indent="-182880" algn="l" defTabSz="1079734" rtl="0">
                      <a:spcBef>
                        <a:spcPts val="200"/>
                      </a:spcBef>
                      <a:buClr>
                        <a:schemeClr val="accent1"/>
                      </a:buClr>
                      <a:buFont typeface="Arial" panose="020B0604020202020204" pitchFamily="34" charset="0"/>
                      <a:buChar char="•"/>
                      <a:defRPr/>
                    </a:pPr>
                    <a:endParaRPr lang="pl" sz="1600" dirty="0"/>
                  </a:p>
                </p:txBody>
              </p:sp>
            </p:grpSp>
          </p:grpSp>
          <p:pic>
            <p:nvPicPr>
              <p:cNvPr id="39" name="Picture 38">
                <a:extLst>
                  <a:ext uri="{FF2B5EF4-FFF2-40B4-BE49-F238E27FC236}">
                    <a16:creationId xmlns:a16="http://schemas.microsoft.com/office/drawing/2014/main" id="{1CE40581-A89C-4536-B1A5-21CFF419C8BB}"/>
                  </a:ext>
                </a:extLst>
              </p:cNvPr>
              <p:cNvPicPr>
                <a:picLocks noChangeAspect="1"/>
              </p:cNvPicPr>
              <p:nvPr/>
            </p:nvPicPr>
            <p:blipFill>
              <a:blip r:embed="rId9"/>
              <a:stretch>
                <a:fillRect/>
              </a:stretch>
            </p:blipFill>
            <p:spPr>
              <a:xfrm>
                <a:off x="739688" y="3091608"/>
                <a:ext cx="546763" cy="494190"/>
              </a:xfrm>
              <a:prstGeom prst="rect">
                <a:avLst/>
              </a:prstGeom>
            </p:spPr>
          </p:pic>
        </p:grpSp>
      </p:grpSp>
      <p:grpSp>
        <p:nvGrpSpPr>
          <p:cNvPr id="15" name="Group 14">
            <a:extLst>
              <a:ext uri="{FF2B5EF4-FFF2-40B4-BE49-F238E27FC236}">
                <a16:creationId xmlns:a16="http://schemas.microsoft.com/office/drawing/2014/main" id="{9C55078E-1558-4C15-919D-17F256C7603C}"/>
              </a:ext>
            </a:extLst>
          </p:cNvPr>
          <p:cNvGrpSpPr/>
          <p:nvPr/>
        </p:nvGrpSpPr>
        <p:grpSpPr>
          <a:xfrm>
            <a:off x="353610" y="3630380"/>
            <a:ext cx="5150735" cy="1605227"/>
            <a:chOff x="353610" y="3687530"/>
            <a:chExt cx="5150735" cy="1605227"/>
          </a:xfrm>
        </p:grpSpPr>
        <p:grpSp>
          <p:nvGrpSpPr>
            <p:cNvPr id="40" name="Group 39">
              <a:extLst>
                <a:ext uri="{FF2B5EF4-FFF2-40B4-BE49-F238E27FC236}">
                  <a16:creationId xmlns:a16="http://schemas.microsoft.com/office/drawing/2014/main" id="{F6635E29-92CD-4189-AD06-BD1B62D97A81}"/>
                </a:ext>
              </a:extLst>
            </p:cNvPr>
            <p:cNvGrpSpPr/>
            <p:nvPr/>
          </p:nvGrpSpPr>
          <p:grpSpPr>
            <a:xfrm>
              <a:off x="353610" y="3687530"/>
              <a:ext cx="5150735" cy="1561725"/>
              <a:chOff x="5456775" y="1200717"/>
              <a:chExt cx="4786184" cy="1679388"/>
            </a:xfrm>
          </p:grpSpPr>
          <p:sp>
            <p:nvSpPr>
              <p:cNvPr id="41" name="Oval 40">
                <a:extLst>
                  <a:ext uri="{FF2B5EF4-FFF2-40B4-BE49-F238E27FC236}">
                    <a16:creationId xmlns:a16="http://schemas.microsoft.com/office/drawing/2014/main" id="{59C8376A-3101-43E5-A753-CAAAF56ACF08}"/>
                  </a:ext>
                </a:extLst>
              </p:cNvPr>
              <p:cNvSpPr/>
              <p:nvPr/>
            </p:nvSpPr>
            <p:spPr>
              <a:xfrm>
                <a:off x="7122321" y="2172727"/>
                <a:ext cx="45719" cy="4571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2" name="Oval 41">
                <a:extLst>
                  <a:ext uri="{FF2B5EF4-FFF2-40B4-BE49-F238E27FC236}">
                    <a16:creationId xmlns:a16="http://schemas.microsoft.com/office/drawing/2014/main" id="{D86B5EC1-D3E8-4101-9928-A6FA09F693E4}"/>
                  </a:ext>
                </a:extLst>
              </p:cNvPr>
              <p:cNvSpPr/>
              <p:nvPr/>
            </p:nvSpPr>
            <p:spPr>
              <a:xfrm>
                <a:off x="8151852" y="2040160"/>
                <a:ext cx="45719" cy="4571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3" name="Oval 42">
                <a:extLst>
                  <a:ext uri="{FF2B5EF4-FFF2-40B4-BE49-F238E27FC236}">
                    <a16:creationId xmlns:a16="http://schemas.microsoft.com/office/drawing/2014/main" id="{9FF4FD3B-D38E-4F18-807E-ADEB201EFE4A}"/>
                  </a:ext>
                </a:extLst>
              </p:cNvPr>
              <p:cNvSpPr/>
              <p:nvPr/>
            </p:nvSpPr>
            <p:spPr>
              <a:xfrm>
                <a:off x="7526099" y="2087309"/>
                <a:ext cx="45719" cy="4571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4" name="Oval 43">
                <a:extLst>
                  <a:ext uri="{FF2B5EF4-FFF2-40B4-BE49-F238E27FC236}">
                    <a16:creationId xmlns:a16="http://schemas.microsoft.com/office/drawing/2014/main" id="{37ABFEB4-A621-4118-92FA-6366ECED10F6}"/>
                  </a:ext>
                </a:extLst>
              </p:cNvPr>
              <p:cNvSpPr/>
              <p:nvPr/>
            </p:nvSpPr>
            <p:spPr>
              <a:xfrm>
                <a:off x="7731921" y="2049104"/>
                <a:ext cx="45719" cy="4571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5" name="Oval 44">
                <a:extLst>
                  <a:ext uri="{FF2B5EF4-FFF2-40B4-BE49-F238E27FC236}">
                    <a16:creationId xmlns:a16="http://schemas.microsoft.com/office/drawing/2014/main" id="{A9DD6E2A-8AB7-41DA-8787-00DA75C71B80}"/>
                  </a:ext>
                </a:extLst>
              </p:cNvPr>
              <p:cNvSpPr/>
              <p:nvPr/>
            </p:nvSpPr>
            <p:spPr>
              <a:xfrm>
                <a:off x="9992023" y="2030635"/>
                <a:ext cx="45719" cy="4571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6" name="Oval 45">
                <a:extLst>
                  <a:ext uri="{FF2B5EF4-FFF2-40B4-BE49-F238E27FC236}">
                    <a16:creationId xmlns:a16="http://schemas.microsoft.com/office/drawing/2014/main" id="{96B50D41-3120-45E6-B623-F40313053699}"/>
                  </a:ext>
                </a:extLst>
              </p:cNvPr>
              <p:cNvSpPr/>
              <p:nvPr/>
            </p:nvSpPr>
            <p:spPr>
              <a:xfrm>
                <a:off x="8773199" y="2143391"/>
                <a:ext cx="45719" cy="4571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47" name="Group 46">
                <a:extLst>
                  <a:ext uri="{FF2B5EF4-FFF2-40B4-BE49-F238E27FC236}">
                    <a16:creationId xmlns:a16="http://schemas.microsoft.com/office/drawing/2014/main" id="{10002B5D-26B1-4F98-A4F7-0636E0895FC8}"/>
                  </a:ext>
                </a:extLst>
              </p:cNvPr>
              <p:cNvGrpSpPr/>
              <p:nvPr/>
            </p:nvGrpSpPr>
            <p:grpSpPr>
              <a:xfrm>
                <a:off x="5456775" y="1200717"/>
                <a:ext cx="4786184" cy="1679388"/>
                <a:chOff x="5456775" y="1200717"/>
                <a:chExt cx="4786184" cy="1679388"/>
              </a:xfrm>
            </p:grpSpPr>
            <p:grpSp>
              <p:nvGrpSpPr>
                <p:cNvPr id="49" name="Group 48">
                  <a:extLst>
                    <a:ext uri="{FF2B5EF4-FFF2-40B4-BE49-F238E27FC236}">
                      <a16:creationId xmlns:a16="http://schemas.microsoft.com/office/drawing/2014/main" id="{4FBB5658-D4C2-4EDA-BEF7-5D5C4275FDF4}"/>
                    </a:ext>
                  </a:extLst>
                </p:cNvPr>
                <p:cNvGrpSpPr/>
                <p:nvPr/>
              </p:nvGrpSpPr>
              <p:grpSpPr>
                <a:xfrm>
                  <a:off x="5456775" y="1200717"/>
                  <a:ext cx="4786184" cy="1679388"/>
                  <a:chOff x="5456775" y="1200717"/>
                  <a:chExt cx="4786184" cy="1679388"/>
                </a:xfrm>
              </p:grpSpPr>
              <p:sp>
                <p:nvSpPr>
                  <p:cNvPr id="51" name="TextBox 50">
                    <a:extLst>
                      <a:ext uri="{FF2B5EF4-FFF2-40B4-BE49-F238E27FC236}">
                        <a16:creationId xmlns:a16="http://schemas.microsoft.com/office/drawing/2014/main" id="{CB17E182-B46E-4B09-8415-A1B24AE58B0D}"/>
                      </a:ext>
                    </a:extLst>
                  </p:cNvPr>
                  <p:cNvSpPr txBox="1"/>
                  <p:nvPr/>
                </p:nvSpPr>
                <p:spPr>
                  <a:xfrm>
                    <a:off x="5456775" y="1410366"/>
                    <a:ext cx="686384" cy="1469739"/>
                  </a:xfrm>
                  <a:prstGeom prst="rect">
                    <a:avLst/>
                  </a:prstGeom>
                  <a:noFill/>
                </p:spPr>
                <p:txBody>
                  <a:bodyPr vert="vert270" wrap="square" rtlCol="0" anchor="ctr">
                    <a:spAutoFit/>
                  </a:bodyPr>
                  <a:lstStyle/>
                  <a:p>
                    <a:pPr algn="ctr" rtl="0"/>
                    <a:r>
                      <a:rPr lang="pl" sz="1200" b="1" i="0" u="none" baseline="0" dirty="0"/>
                      <a:t>Całkowita ocena punktowa </a:t>
                    </a:r>
                    <a:br>
                      <a:rPr lang="pl" sz="1200" b="1" dirty="0"/>
                    </a:br>
                    <a:r>
                      <a:rPr lang="pl" sz="1200" b="1" i="0" u="none" baseline="0" dirty="0"/>
                      <a:t>AQLQ</a:t>
                    </a:r>
                  </a:p>
                </p:txBody>
              </p:sp>
              <p:pic>
                <p:nvPicPr>
                  <p:cNvPr id="52" name="Picture 51">
                    <a:extLst>
                      <a:ext uri="{FF2B5EF4-FFF2-40B4-BE49-F238E27FC236}">
                        <a16:creationId xmlns:a16="http://schemas.microsoft.com/office/drawing/2014/main" id="{F8529C55-28B5-40A6-8514-8E0D0B451D9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110154" y="1200717"/>
                    <a:ext cx="4132805" cy="809625"/>
                  </a:xfrm>
                  <a:prstGeom prst="rect">
                    <a:avLst/>
                  </a:prstGeom>
                </p:spPr>
              </p:pic>
              <p:grpSp>
                <p:nvGrpSpPr>
                  <p:cNvPr id="53" name="Group 52">
                    <a:extLst>
                      <a:ext uri="{FF2B5EF4-FFF2-40B4-BE49-F238E27FC236}">
                        <a16:creationId xmlns:a16="http://schemas.microsoft.com/office/drawing/2014/main" id="{76A00126-82A4-47CF-AFA1-BDACB73B1185}"/>
                      </a:ext>
                    </a:extLst>
                  </p:cNvPr>
                  <p:cNvGrpSpPr/>
                  <p:nvPr/>
                </p:nvGrpSpPr>
                <p:grpSpPr>
                  <a:xfrm>
                    <a:off x="6200040" y="1956040"/>
                    <a:ext cx="3931920" cy="640080"/>
                    <a:chOff x="6200040" y="1956040"/>
                    <a:chExt cx="3931920" cy="640080"/>
                  </a:xfrm>
                </p:grpSpPr>
                <p:cxnSp>
                  <p:nvCxnSpPr>
                    <p:cNvPr id="59" name="Straight Connector 58">
                      <a:extLst>
                        <a:ext uri="{FF2B5EF4-FFF2-40B4-BE49-F238E27FC236}">
                          <a16:creationId xmlns:a16="http://schemas.microsoft.com/office/drawing/2014/main" id="{92A0ED29-E5EC-46D8-9A15-7F358011EE88}"/>
                        </a:ext>
                      </a:extLst>
                    </p:cNvPr>
                    <p:cNvCxnSpPr/>
                    <p:nvPr/>
                  </p:nvCxnSpPr>
                  <p:spPr>
                    <a:xfrm>
                      <a:off x="6200040" y="2581275"/>
                      <a:ext cx="3931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6CBE85-CA77-47D2-B427-423F63D78F74}"/>
                        </a:ext>
                      </a:extLst>
                    </p:cNvPr>
                    <p:cNvCxnSpPr>
                      <a:cxnSpLocks/>
                    </p:cNvCxnSpPr>
                    <p:nvPr/>
                  </p:nvCxnSpPr>
                  <p:spPr>
                    <a:xfrm rot="5400000">
                      <a:off x="5921910" y="2276080"/>
                      <a:ext cx="640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33ACD3A9-1A7D-4A18-AE8B-CC7292DB54B8}"/>
                      </a:ext>
                    </a:extLst>
                  </p:cNvPr>
                  <p:cNvSpPr txBox="1"/>
                  <p:nvPr/>
                </p:nvSpPr>
                <p:spPr>
                  <a:xfrm>
                    <a:off x="5972234" y="1837423"/>
                    <a:ext cx="266700" cy="861774"/>
                  </a:xfrm>
                  <a:prstGeom prst="rect">
                    <a:avLst/>
                  </a:prstGeom>
                  <a:noFill/>
                </p:spPr>
                <p:txBody>
                  <a:bodyPr wrap="square" rtlCol="0">
                    <a:spAutoFit/>
                  </a:bodyPr>
                  <a:lstStyle/>
                  <a:p>
                    <a:pPr algn="l" rtl="0"/>
                    <a:r>
                      <a:rPr lang="pl" sz="1000" b="0" i="0" u="none" baseline="0"/>
                      <a:t>8</a:t>
                    </a:r>
                  </a:p>
                  <a:p>
                    <a:pPr algn="l" rtl="0"/>
                    <a:r>
                      <a:rPr lang="pl" sz="1000" b="0" i="0" u="none" baseline="0"/>
                      <a:t>6</a:t>
                    </a:r>
                  </a:p>
                  <a:p>
                    <a:pPr algn="l" rtl="0"/>
                    <a:r>
                      <a:rPr lang="pl" sz="1000" b="0" i="0" u="none" baseline="0"/>
                      <a:t>4</a:t>
                    </a:r>
                  </a:p>
                  <a:p>
                    <a:pPr algn="l" rtl="0"/>
                    <a:r>
                      <a:rPr lang="pl" sz="1000" b="0" i="0" u="none" baseline="0"/>
                      <a:t>2</a:t>
                    </a:r>
                  </a:p>
                  <a:p>
                    <a:pPr algn="l" rtl="0"/>
                    <a:r>
                      <a:rPr lang="pl" sz="1000" b="0" i="0" u="none" baseline="0"/>
                      <a:t>0</a:t>
                    </a:r>
                  </a:p>
                </p:txBody>
              </p:sp>
              <p:cxnSp>
                <p:nvCxnSpPr>
                  <p:cNvPr id="55" name="Straight Connector 54">
                    <a:extLst>
                      <a:ext uri="{FF2B5EF4-FFF2-40B4-BE49-F238E27FC236}">
                        <a16:creationId xmlns:a16="http://schemas.microsoft.com/office/drawing/2014/main" id="{53D63E83-34EE-4951-85D6-C07E6F69F231}"/>
                      </a:ext>
                    </a:extLst>
                  </p:cNvPr>
                  <p:cNvCxnSpPr/>
                  <p:nvPr/>
                </p:nvCxnSpPr>
                <p:spPr>
                  <a:xfrm flipV="1">
                    <a:off x="6269173" y="2280976"/>
                    <a:ext cx="384048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361A37D-3748-4246-97C2-F411D566A73C}"/>
                      </a:ext>
                    </a:extLst>
                  </p:cNvPr>
                  <p:cNvCxnSpPr/>
                  <p:nvPr/>
                </p:nvCxnSpPr>
                <p:spPr>
                  <a:xfrm flipV="1">
                    <a:off x="6278698" y="2433376"/>
                    <a:ext cx="384048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B22843D-FEAC-48C0-85A1-40CBA4877A1A}"/>
                      </a:ext>
                    </a:extLst>
                  </p:cNvPr>
                  <p:cNvCxnSpPr/>
                  <p:nvPr/>
                </p:nvCxnSpPr>
                <p:spPr>
                  <a:xfrm flipV="1">
                    <a:off x="6288223" y="2128576"/>
                    <a:ext cx="384048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0" name="Freeform: Shape 49">
                  <a:extLst>
                    <a:ext uri="{FF2B5EF4-FFF2-40B4-BE49-F238E27FC236}">
                      <a16:creationId xmlns:a16="http://schemas.microsoft.com/office/drawing/2014/main" id="{B0EC3A00-2C0B-4785-9F6F-84694907D5E1}"/>
                    </a:ext>
                  </a:extLst>
                </p:cNvPr>
                <p:cNvSpPr/>
                <p:nvPr/>
              </p:nvSpPr>
              <p:spPr>
                <a:xfrm>
                  <a:off x="7124700" y="2057400"/>
                  <a:ext cx="2895600" cy="152400"/>
                </a:xfrm>
                <a:custGeom>
                  <a:avLst/>
                  <a:gdLst>
                    <a:gd name="connsiteX0" fmla="*/ 0 w 2895600"/>
                    <a:gd name="connsiteY0" fmla="*/ 152400 h 152400"/>
                    <a:gd name="connsiteX1" fmla="*/ 457200 w 2895600"/>
                    <a:gd name="connsiteY1" fmla="*/ 47625 h 152400"/>
                    <a:gd name="connsiteX2" fmla="*/ 657225 w 2895600"/>
                    <a:gd name="connsiteY2" fmla="*/ 9525 h 152400"/>
                    <a:gd name="connsiteX3" fmla="*/ 1057275 w 2895600"/>
                    <a:gd name="connsiteY3" fmla="*/ 9525 h 152400"/>
                    <a:gd name="connsiteX4" fmla="*/ 1676400 w 2895600"/>
                    <a:gd name="connsiteY4" fmla="*/ 114300 h 152400"/>
                    <a:gd name="connsiteX5" fmla="*/ 2895600 w 2895600"/>
                    <a:gd name="connsiteY5" fmla="*/ 0 h 152400"/>
                    <a:gd name="connsiteX6" fmla="*/ 2895600 w 2895600"/>
                    <a:gd name="connsiteY6" fmla="*/ 0 h 152400"/>
                    <a:gd name="connsiteX7" fmla="*/ 2895600 w 2895600"/>
                    <a:gd name="connsiteY7"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152400">
                      <a:moveTo>
                        <a:pt x="0" y="152400"/>
                      </a:moveTo>
                      <a:lnTo>
                        <a:pt x="457200" y="47625"/>
                      </a:lnTo>
                      <a:lnTo>
                        <a:pt x="657225" y="9525"/>
                      </a:lnTo>
                      <a:lnTo>
                        <a:pt x="1057275" y="9525"/>
                      </a:lnTo>
                      <a:lnTo>
                        <a:pt x="1676400" y="114300"/>
                      </a:lnTo>
                      <a:lnTo>
                        <a:pt x="2895600" y="0"/>
                      </a:lnTo>
                      <a:lnTo>
                        <a:pt x="2895600" y="0"/>
                      </a:lnTo>
                      <a:lnTo>
                        <a:pt x="2895600" y="0"/>
                      </a:lnTo>
                    </a:path>
                  </a:pathLst>
                </a:cu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grpSp>
        <p:sp>
          <p:nvSpPr>
            <p:cNvPr id="61" name="TextBox 60">
              <a:extLst>
                <a:ext uri="{FF2B5EF4-FFF2-40B4-BE49-F238E27FC236}">
                  <a16:creationId xmlns:a16="http://schemas.microsoft.com/office/drawing/2014/main" id="{BEB67A4F-FA3E-4681-8E11-E4A5ED0E0101}"/>
                </a:ext>
              </a:extLst>
            </p:cNvPr>
            <p:cNvSpPr txBox="1"/>
            <p:nvPr/>
          </p:nvSpPr>
          <p:spPr>
            <a:xfrm>
              <a:off x="3128127" y="5046536"/>
              <a:ext cx="260953" cy="246221"/>
            </a:xfrm>
            <a:prstGeom prst="rect">
              <a:avLst/>
            </a:prstGeom>
            <a:noFill/>
          </p:spPr>
          <p:txBody>
            <a:bodyPr wrap="square" rtlCol="0">
              <a:spAutoFit/>
            </a:bodyPr>
            <a:lstStyle/>
            <a:p>
              <a:pPr algn="l" rtl="0"/>
              <a:r>
                <a:rPr lang="pl" sz="1000" b="0" i="0" u="none" baseline="0"/>
                <a:t>4</a:t>
              </a:r>
            </a:p>
          </p:txBody>
        </p:sp>
        <p:sp>
          <p:nvSpPr>
            <p:cNvPr id="62" name="TextBox 61">
              <a:extLst>
                <a:ext uri="{FF2B5EF4-FFF2-40B4-BE49-F238E27FC236}">
                  <a16:creationId xmlns:a16="http://schemas.microsoft.com/office/drawing/2014/main" id="{21E750C7-4F7F-4B3B-B3B6-87BA2B08C842}"/>
                </a:ext>
              </a:extLst>
            </p:cNvPr>
            <p:cNvSpPr txBox="1"/>
            <p:nvPr/>
          </p:nvSpPr>
          <p:spPr>
            <a:xfrm>
              <a:off x="5075268" y="5046536"/>
              <a:ext cx="386140" cy="246221"/>
            </a:xfrm>
            <a:prstGeom prst="rect">
              <a:avLst/>
            </a:prstGeom>
            <a:noFill/>
          </p:spPr>
          <p:txBody>
            <a:bodyPr wrap="square" rtlCol="0">
              <a:spAutoFit/>
            </a:bodyPr>
            <a:lstStyle/>
            <a:p>
              <a:pPr algn="l" rtl="0"/>
              <a:r>
                <a:rPr lang="pl" sz="1000" b="0" i="0" u="none" baseline="0"/>
                <a:t>16</a:t>
              </a:r>
            </a:p>
          </p:txBody>
        </p:sp>
        <p:sp>
          <p:nvSpPr>
            <p:cNvPr id="63" name="TextBox 62">
              <a:extLst>
                <a:ext uri="{FF2B5EF4-FFF2-40B4-BE49-F238E27FC236}">
                  <a16:creationId xmlns:a16="http://schemas.microsoft.com/office/drawing/2014/main" id="{FE95008C-770D-4912-BE27-5C5CA990C42A}"/>
                </a:ext>
              </a:extLst>
            </p:cNvPr>
            <p:cNvSpPr txBox="1"/>
            <p:nvPr/>
          </p:nvSpPr>
          <p:spPr>
            <a:xfrm>
              <a:off x="1991379" y="5046536"/>
              <a:ext cx="386140" cy="246221"/>
            </a:xfrm>
            <a:prstGeom prst="rect">
              <a:avLst/>
            </a:prstGeom>
            <a:noFill/>
          </p:spPr>
          <p:txBody>
            <a:bodyPr wrap="square" rtlCol="0">
              <a:spAutoFit/>
            </a:bodyPr>
            <a:lstStyle/>
            <a:p>
              <a:pPr algn="l" rtl="0"/>
              <a:r>
                <a:rPr lang="pl" sz="1000" b="0" i="0" u="none" baseline="0" dirty="0"/>
                <a:t>BL</a:t>
              </a:r>
            </a:p>
          </p:txBody>
        </p:sp>
        <p:cxnSp>
          <p:nvCxnSpPr>
            <p:cNvPr id="64" name="Straight Connector 63">
              <a:extLst>
                <a:ext uri="{FF2B5EF4-FFF2-40B4-BE49-F238E27FC236}">
                  <a16:creationId xmlns:a16="http://schemas.microsoft.com/office/drawing/2014/main" id="{3900A496-157B-4A3C-B3C1-D3CBB78BDACA}"/>
                </a:ext>
              </a:extLst>
            </p:cNvPr>
            <p:cNvCxnSpPr>
              <a:cxnSpLocks/>
            </p:cNvCxnSpPr>
            <p:nvPr/>
          </p:nvCxnSpPr>
          <p:spPr>
            <a:xfrm rot="5400000">
              <a:off x="3209203" y="502131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DDCC6EF-72E2-4659-83FE-3BC1651FE1C7}"/>
                </a:ext>
              </a:extLst>
            </p:cNvPr>
            <p:cNvCxnSpPr>
              <a:cxnSpLocks/>
            </p:cNvCxnSpPr>
            <p:nvPr/>
          </p:nvCxnSpPr>
          <p:spPr>
            <a:xfrm rot="5400000">
              <a:off x="5199928" y="502131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D92BDF2-319E-4A50-BE7A-022D148F6E39}"/>
                </a:ext>
              </a:extLst>
            </p:cNvPr>
            <p:cNvCxnSpPr>
              <a:cxnSpLocks/>
            </p:cNvCxnSpPr>
            <p:nvPr/>
          </p:nvCxnSpPr>
          <p:spPr>
            <a:xfrm rot="5400000">
              <a:off x="2104303" y="502131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CA1B76B-736C-4CBE-80AC-1BA89FBAC980}"/>
                </a:ext>
              </a:extLst>
            </p:cNvPr>
            <p:cNvSpPr txBox="1"/>
            <p:nvPr/>
          </p:nvSpPr>
          <p:spPr>
            <a:xfrm>
              <a:off x="917771" y="5015758"/>
              <a:ext cx="854227" cy="276999"/>
            </a:xfrm>
            <a:prstGeom prst="rect">
              <a:avLst/>
            </a:prstGeom>
            <a:noFill/>
          </p:spPr>
          <p:txBody>
            <a:bodyPr wrap="square" rtlCol="0">
              <a:spAutoFit/>
            </a:bodyPr>
            <a:lstStyle/>
            <a:p>
              <a:pPr algn="l" rtl="0"/>
              <a:r>
                <a:rPr lang="pl" sz="1200" b="1" i="0" u="none" baseline="0"/>
                <a:t>Tygodnie</a:t>
              </a:r>
            </a:p>
          </p:txBody>
        </p:sp>
      </p:grpSp>
      <p:pic>
        <p:nvPicPr>
          <p:cNvPr id="74" name="Picture 6" descr="Vector of Japanese flag.">
            <a:extLst>
              <a:ext uri="{FF2B5EF4-FFF2-40B4-BE49-F238E27FC236}">
                <a16:creationId xmlns:a16="http://schemas.microsoft.com/office/drawing/2014/main" id="{E0F20656-E8DD-41C1-81E0-5CFBA798E0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183609" y="-182057"/>
            <a:ext cx="671303" cy="1038524"/>
          </a:xfrm>
          <a:prstGeom prst="rtTriangle">
            <a:avLst/>
          </a:prstGeom>
          <a:noFill/>
          <a:extLst>
            <a:ext uri="{909E8E84-426E-40DD-AFC4-6F175D3DCCD1}">
              <a14:hiddenFill xmlns:a14="http://schemas.microsoft.com/office/drawing/2010/main">
                <a:solidFill>
                  <a:srgbClr val="FFFFFF"/>
                </a:solidFill>
              </a14:hiddenFill>
            </a:ext>
          </a:extLst>
        </p:spPr>
      </p:pic>
      <p:pic>
        <p:nvPicPr>
          <p:cNvPr id="75" name="Picture 74" descr="A picture containing lamp, knife, light&#10;&#10;Description automatically generated">
            <a:extLst>
              <a:ext uri="{FF2B5EF4-FFF2-40B4-BE49-F238E27FC236}">
                <a16:creationId xmlns:a16="http://schemas.microsoft.com/office/drawing/2014/main" id="{1FEDACF6-15EF-4D5B-B1FA-118B7423C4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43" y="470"/>
            <a:ext cx="1683127" cy="1097280"/>
          </a:xfrm>
          <a:prstGeom prst="rect">
            <a:avLst/>
          </a:prstGeom>
        </p:spPr>
      </p:pic>
      <p:sp>
        <p:nvSpPr>
          <p:cNvPr id="2" name="Title 1">
            <a:extLst>
              <a:ext uri="{FF2B5EF4-FFF2-40B4-BE49-F238E27FC236}">
                <a16:creationId xmlns:a16="http://schemas.microsoft.com/office/drawing/2014/main" id="{A991EA05-883B-448D-A5DA-7923FAC77967}"/>
              </a:ext>
            </a:extLst>
          </p:cNvPr>
          <p:cNvSpPr>
            <a:spLocks noGrp="1"/>
          </p:cNvSpPr>
          <p:nvPr>
            <p:ph type="title"/>
          </p:nvPr>
        </p:nvSpPr>
        <p:spPr>
          <a:xfrm>
            <a:off x="1153488" y="271134"/>
            <a:ext cx="9643355" cy="800099"/>
          </a:xfrm>
        </p:spPr>
        <p:txBody>
          <a:bodyPr>
            <a:normAutofit/>
          </a:bodyPr>
          <a:lstStyle/>
          <a:p>
            <a:pPr algn="l" rtl="0"/>
            <a:r>
              <a:rPr lang="pl" sz="2200" b="1" i="0" u="none" baseline="0" dirty="0"/>
              <a:t>Opis przypadku: Skuteczność benralizumabu u pacjenta z ciężką astmą i przewlekłym eozynofilowym zapaleniem zatok przynosowych*</a:t>
            </a:r>
            <a:endParaRPr lang="pl" sz="2200" dirty="0"/>
          </a:p>
        </p:txBody>
      </p:sp>
      <p:sp>
        <p:nvSpPr>
          <p:cNvPr id="76" name="Arrow: Right 75">
            <a:extLst>
              <a:ext uri="{FF2B5EF4-FFF2-40B4-BE49-F238E27FC236}">
                <a16:creationId xmlns:a16="http://schemas.microsoft.com/office/drawing/2014/main" id="{7279412E-65D2-40EE-AC93-9A018893E9E1}"/>
              </a:ext>
            </a:extLst>
          </p:cNvPr>
          <p:cNvSpPr/>
          <p:nvPr/>
        </p:nvSpPr>
        <p:spPr>
          <a:xfrm>
            <a:off x="8343753" y="5029520"/>
            <a:ext cx="1772683" cy="22873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69" name="Group 68">
            <a:extLst>
              <a:ext uri="{FF2B5EF4-FFF2-40B4-BE49-F238E27FC236}">
                <a16:creationId xmlns:a16="http://schemas.microsoft.com/office/drawing/2014/main" id="{1F276800-869A-471C-BD19-A0E69A7F17B2}"/>
              </a:ext>
            </a:extLst>
          </p:cNvPr>
          <p:cNvGrpSpPr/>
          <p:nvPr/>
        </p:nvGrpSpPr>
        <p:grpSpPr>
          <a:xfrm>
            <a:off x="10799419" y="-4540"/>
            <a:ext cx="1390650" cy="1385636"/>
            <a:chOff x="10796843" y="-4540"/>
            <a:chExt cx="1390650" cy="1385636"/>
          </a:xfrm>
        </p:grpSpPr>
        <p:sp>
          <p:nvSpPr>
            <p:cNvPr id="70" name="TextBox 69">
              <a:extLst>
                <a:ext uri="{FF2B5EF4-FFF2-40B4-BE49-F238E27FC236}">
                  <a16:creationId xmlns:a16="http://schemas.microsoft.com/office/drawing/2014/main" id="{55F2A65C-2272-41FC-BA27-B85BE1A6AF06}"/>
                </a:ext>
              </a:extLst>
            </p:cNvPr>
            <p:cNvSpPr txBox="1"/>
            <p:nvPr/>
          </p:nvSpPr>
          <p:spPr>
            <a:xfrm rot="10800000">
              <a:off x="10796843" y="-4540"/>
              <a:ext cx="1390650" cy="1115568"/>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C2E62C90-F806-4DA8-9546-7A452B403492}"/>
                </a:ext>
              </a:extLst>
            </p:cNvPr>
            <p:cNvSpPr txBox="1"/>
            <p:nvPr/>
          </p:nvSpPr>
          <p:spPr>
            <a:xfrm>
              <a:off x="10796843" y="1106776"/>
              <a:ext cx="1389888" cy="274320"/>
            </a:xfrm>
            <a:prstGeom prst="rect">
              <a:avLst/>
            </a:prstGeom>
            <a:solidFill>
              <a:schemeClr val="bg1">
                <a:lumMod val="95000"/>
              </a:schemeClr>
            </a:solidFill>
          </p:spPr>
          <p:txBody>
            <a:bodyPr wrap="square" rtlCol="0" anchor="ctr">
              <a:spAutoFit/>
            </a:bodyPr>
            <a:lstStyle/>
            <a:p>
              <a:pPr algn="ctr" rtl="0"/>
              <a:r>
                <a:rPr lang="pl" sz="1200" b="1" i="0" u="none" baseline="0">
                  <a:solidFill>
                    <a:srgbClr val="7F134C"/>
                  </a:solidFill>
                </a:rPr>
                <a:t>ECRS</a:t>
              </a:r>
            </a:p>
          </p:txBody>
        </p:sp>
      </p:grpSp>
      <p:pic>
        <p:nvPicPr>
          <p:cNvPr id="73" name="Picture 72" descr="home_icon.png">
            <a:hlinkClick r:id="rId13" action="ppaction://hlinksldjump"/>
            <a:extLst>
              <a:ext uri="{FF2B5EF4-FFF2-40B4-BE49-F238E27FC236}">
                <a16:creationId xmlns:a16="http://schemas.microsoft.com/office/drawing/2014/main" id="{E306D6F8-27A0-4D0D-A215-92E1806186A3}"/>
              </a:ext>
            </a:extLst>
          </p:cNvPr>
          <p:cNvPicPr>
            <a:picLocks noChangeAspect="1"/>
          </p:cNvPicPr>
          <p:nvPr/>
        </p:nvPicPr>
        <p:blipFill>
          <a:blip r:embed="rId1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77" name="TextBox 76">
            <a:extLst>
              <a:ext uri="{FF2B5EF4-FFF2-40B4-BE49-F238E27FC236}">
                <a16:creationId xmlns:a16="http://schemas.microsoft.com/office/drawing/2014/main" id="{B6C1A888-4C05-42DD-B0A0-FD5E8C2DECFC}"/>
              </a:ext>
            </a:extLst>
          </p:cNvPr>
          <p:cNvSpPr txBox="1"/>
          <p:nvPr/>
        </p:nvSpPr>
        <p:spPr>
          <a:xfrm>
            <a:off x="445943" y="6289418"/>
            <a:ext cx="5723042" cy="261610"/>
          </a:xfrm>
          <a:prstGeom prst="rect">
            <a:avLst/>
          </a:prstGeom>
          <a:noFill/>
        </p:spPr>
        <p:txBody>
          <a:bodyPr wrap="none" rtlCol="0">
            <a:spAutoFit/>
          </a:bodyPr>
          <a:lstStyle/>
          <a:p>
            <a:pPr algn="l" rtl="0">
              <a:buClr>
                <a:schemeClr val="accent1"/>
              </a:buClr>
            </a:pPr>
            <a:r>
              <a:rPr lang="pl" sz="1100" b="1" i="0" u="none" baseline="0"/>
              <a:t>*Benralizumab nie jest wskazany w leczeniu polipów nosa w Australii i Nowej Zelandii.</a:t>
            </a:r>
          </a:p>
        </p:txBody>
      </p:sp>
    </p:spTree>
    <p:extLst>
      <p:ext uri="{BB962C8B-B14F-4D97-AF65-F5344CB8AC3E}">
        <p14:creationId xmlns:p14="http://schemas.microsoft.com/office/powerpoint/2010/main" val="13038762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C17114F4-E7FA-40F2-8270-1DE1BCE27DE9}"/>
              </a:ext>
            </a:extLst>
          </p:cNvPr>
          <p:cNvSpPr txBox="1"/>
          <p:nvPr/>
        </p:nvSpPr>
        <p:spPr>
          <a:xfrm>
            <a:off x="1" y="2576833"/>
            <a:ext cx="10805984" cy="584775"/>
          </a:xfrm>
          <a:prstGeom prst="rect">
            <a:avLst/>
          </a:prstGeom>
          <a:noFill/>
        </p:spPr>
        <p:txBody>
          <a:bodyPr wrap="square" rtlCol="0" anchor="b">
            <a:spAutoFit/>
          </a:bodyPr>
          <a:lstStyle/>
          <a:p>
            <a:pPr algn="ctr" rtl="0"/>
            <a:r>
              <a:rPr lang="pl" sz="3200" b="1" i="0" u="none" baseline="0"/>
              <a:t>Benralizumab: Dane dotyczące bezpieczeństwa</a:t>
            </a:r>
            <a:endParaRPr lang="pl" sz="3200" b="1" dirty="0">
              <a:solidFill>
                <a:srgbClr val="000000"/>
              </a:solidFill>
            </a:endParaRPr>
          </a:p>
        </p:txBody>
      </p:sp>
      <p:cxnSp>
        <p:nvCxnSpPr>
          <p:cNvPr id="19" name="Straight Connector 18">
            <a:extLst>
              <a:ext uri="{FF2B5EF4-FFF2-40B4-BE49-F238E27FC236}">
                <a16:creationId xmlns:a16="http://schemas.microsoft.com/office/drawing/2014/main" id="{6B9CFCDB-4850-430A-8DFF-64301594D2F7}"/>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B46CF1E-5D41-4DF4-8AD0-01CB8F40FC5A}"/>
              </a:ext>
            </a:extLst>
          </p:cNvPr>
          <p:cNvGrpSpPr/>
          <p:nvPr/>
        </p:nvGrpSpPr>
        <p:grpSpPr>
          <a:xfrm>
            <a:off x="10801145" y="2859"/>
            <a:ext cx="1392143" cy="6858000"/>
            <a:chOff x="10805983" y="2859"/>
            <a:chExt cx="1392143" cy="6858000"/>
          </a:xfrm>
        </p:grpSpPr>
        <p:sp>
          <p:nvSpPr>
            <p:cNvPr id="21" name="TextBox 20">
              <a:extLst>
                <a:ext uri="{FF2B5EF4-FFF2-40B4-BE49-F238E27FC236}">
                  <a16:creationId xmlns:a16="http://schemas.microsoft.com/office/drawing/2014/main" id="{13A23647-105D-47B4-90B9-E4CE23C8B411}"/>
                </a:ext>
              </a:extLst>
            </p:cNvPr>
            <p:cNvSpPr txBox="1"/>
            <p:nvPr/>
          </p:nvSpPr>
          <p:spPr>
            <a:xfrm rot="10800000">
              <a:off x="10807476" y="2859"/>
              <a:ext cx="1390650" cy="6858000"/>
            </a:xfrm>
            <a:prstGeom prst="rect">
              <a:avLst/>
            </a:prstGeom>
            <a:solidFill>
              <a:srgbClr val="0D3759">
                <a:alpha val="85098"/>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8B8CA3CF-1A12-4870-9AA5-D6E44D6E45DC}"/>
                </a:ext>
              </a:extLst>
            </p:cNvPr>
            <p:cNvSpPr txBox="1"/>
            <p:nvPr/>
          </p:nvSpPr>
          <p:spPr>
            <a:xfrm>
              <a:off x="10806519" y="1106018"/>
              <a:ext cx="1390650" cy="430887"/>
            </a:xfrm>
            <a:prstGeom prst="rect">
              <a:avLst/>
            </a:prstGeom>
            <a:solidFill>
              <a:schemeClr val="bg1">
                <a:lumMod val="95000"/>
              </a:schemeClr>
            </a:solidFill>
          </p:spPr>
          <p:txBody>
            <a:bodyPr wrap="square" rtlCol="0">
              <a:spAutoFit/>
            </a:bodyPr>
            <a:lstStyle/>
            <a:p>
              <a:pPr algn="ctr" rtl="0"/>
              <a:r>
                <a:rPr lang="pl" sz="1100" b="1" i="0" u="none" baseline="0" dirty="0">
                  <a:solidFill>
                    <a:srgbClr val="7F134C"/>
                  </a:solidFill>
                </a:rPr>
                <a:t>Dane dotyczące bezpieczeństwa</a:t>
              </a:r>
            </a:p>
          </p:txBody>
        </p:sp>
        <p:sp>
          <p:nvSpPr>
            <p:cNvPr id="31" name="TextBox 30">
              <a:extLst>
                <a:ext uri="{FF2B5EF4-FFF2-40B4-BE49-F238E27FC236}">
                  <a16:creationId xmlns:a16="http://schemas.microsoft.com/office/drawing/2014/main" id="{4B044601-D9A9-445E-B6F3-0E536BBA3DAA}"/>
                </a:ext>
              </a:extLst>
            </p:cNvPr>
            <p:cNvSpPr txBox="1"/>
            <p:nvPr/>
          </p:nvSpPr>
          <p:spPr>
            <a:xfrm>
              <a:off x="10805983" y="2383159"/>
              <a:ext cx="138151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a:ln>
                    <a:noFill/>
                  </a:ln>
                  <a:solidFill>
                    <a:srgbClr val="000000"/>
                  </a:solidFill>
                  <a:effectLst/>
                  <a:uLnTx/>
                  <a:uFillTx/>
                  <a:latin typeface="Arial" panose="020B0604020202020204"/>
                  <a:ea typeface="+mn-ea"/>
                  <a:cs typeface="+mn-cs"/>
                </a:rPr>
                <a:t>Zagadnienia</a:t>
              </a:r>
            </a:p>
          </p:txBody>
        </p:sp>
        <p:sp>
          <p:nvSpPr>
            <p:cNvPr id="32" name="Rectangle 31">
              <a:hlinkClick r:id="rId3" action="ppaction://hlinksldjump"/>
              <a:extLst>
                <a:ext uri="{FF2B5EF4-FFF2-40B4-BE49-F238E27FC236}">
                  <a16:creationId xmlns:a16="http://schemas.microsoft.com/office/drawing/2014/main" id="{9787A63A-AC6B-438C-AFF5-F23DBE28F142}"/>
                </a:ext>
              </a:extLst>
            </p:cNvPr>
            <p:cNvSpPr/>
            <p:nvPr/>
          </p:nvSpPr>
          <p:spPr>
            <a:xfrm>
              <a:off x="10916678" y="2890703"/>
              <a:ext cx="1270815" cy="27432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700" b="1" i="0" u="none" strike="noStrike" kern="0" cap="none" spc="0" normalizeH="0" baseline="0" dirty="0">
                  <a:ln>
                    <a:noFill/>
                  </a:ln>
                  <a:solidFill>
                    <a:srgbClr val="0D3759"/>
                  </a:solidFill>
                  <a:effectLst/>
                  <a:uLnTx/>
                  <a:uFillTx/>
                  <a:latin typeface="Arial" panose="020B0604020202020204"/>
                  <a:ea typeface="+mn-ea"/>
                  <a:cs typeface="+mn-cs"/>
                </a:rPr>
                <a:t>Dane dotyczące bezpieczeństwa w fazie III</a:t>
              </a:r>
            </a:p>
          </p:txBody>
        </p:sp>
        <p:sp>
          <p:nvSpPr>
            <p:cNvPr id="34" name="Rectangle 33">
              <a:hlinkClick r:id="rId4" action="ppaction://hlinksldjump"/>
              <a:extLst>
                <a:ext uri="{FF2B5EF4-FFF2-40B4-BE49-F238E27FC236}">
                  <a16:creationId xmlns:a16="http://schemas.microsoft.com/office/drawing/2014/main" id="{3EA0EC26-A6F3-4EDC-AD6F-610DA83A1EAE}"/>
                </a:ext>
              </a:extLst>
            </p:cNvPr>
            <p:cNvSpPr/>
            <p:nvPr/>
          </p:nvSpPr>
          <p:spPr>
            <a:xfrm>
              <a:off x="10916678" y="3265930"/>
              <a:ext cx="1270815" cy="27432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l" sz="700" b="1" i="0" u="none" kern="0" baseline="0">
                  <a:solidFill>
                    <a:srgbClr val="0D3759"/>
                  </a:solidFill>
                  <a:latin typeface="Arial" panose="020B0604020202020204"/>
                  <a:ea typeface="Arial" panose="020B0604020202020204"/>
                  <a:cs typeface="Arial" panose="020B0604020202020204"/>
                  <a:sym typeface="Arial" panose="020B0604020202020204"/>
                </a:rPr>
                <a:t>Dane dotyczące bezpieczeństwa w roku 1 i 2 </a:t>
              </a:r>
              <a:endParaRPr kumimoji="0" lang="pl" sz="700" b="1" i="0" u="none" strike="noStrike" kern="0" cap="none" spc="0" normalizeH="0" baseline="0" noProof="0" dirty="0">
                <a:ln>
                  <a:noFill/>
                </a:ln>
                <a:solidFill>
                  <a:srgbClr val="0D3759"/>
                </a:solidFill>
                <a:effectLst/>
                <a:uLnTx/>
                <a:uFillTx/>
                <a:latin typeface="Arial" panose="020B0604020202020204"/>
                <a:ea typeface="+mn-ea"/>
                <a:cs typeface="+mn-cs"/>
              </a:endParaRPr>
            </a:p>
          </p:txBody>
        </p:sp>
      </p:grpSp>
      <p:pic>
        <p:nvPicPr>
          <p:cNvPr id="36" name="Picture 35" descr="home_icon.png">
            <a:hlinkClick r:id="rId5" action="ppaction://hlinksldjump"/>
            <a:extLst>
              <a:ext uri="{FF2B5EF4-FFF2-40B4-BE49-F238E27FC236}">
                <a16:creationId xmlns:a16="http://schemas.microsoft.com/office/drawing/2014/main" id="{B8CBC948-22CD-46C4-B6F1-E6BF3AF2F08E}"/>
              </a:ext>
            </a:extLst>
          </p:cNvPr>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2560727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2EEE-3781-44FF-958A-F426BE1FA6BB}"/>
              </a:ext>
            </a:extLst>
          </p:cNvPr>
          <p:cNvSpPr>
            <a:spLocks noGrp="1"/>
          </p:cNvSpPr>
          <p:nvPr>
            <p:ph type="title"/>
          </p:nvPr>
        </p:nvSpPr>
        <p:spPr>
          <a:xfrm>
            <a:off x="431073" y="228601"/>
            <a:ext cx="10557646" cy="800100"/>
          </a:xfrm>
        </p:spPr>
        <p:txBody>
          <a:bodyPr>
            <a:noAutofit/>
          </a:bodyPr>
          <a:lstStyle/>
          <a:p>
            <a:pPr algn="l" rtl="0"/>
            <a:r>
              <a:rPr lang="pl" sz="2200" b="1" i="0" u="none" baseline="0" dirty="0"/>
              <a:t>Dane dotyczące bezpieczeństwa benralizumabu w klinicznym badaniu fazy III dotyczącym ciężkiej astmy: 5 lat spójnych danych z zanikiem eozynofilów</a:t>
            </a:r>
          </a:p>
        </p:txBody>
      </p:sp>
      <p:sp>
        <p:nvSpPr>
          <p:cNvPr id="3" name="Slide Number Placeholder 2">
            <a:extLst>
              <a:ext uri="{FF2B5EF4-FFF2-40B4-BE49-F238E27FC236}">
                <a16:creationId xmlns:a16="http://schemas.microsoft.com/office/drawing/2014/main" id="{B2716322-2402-49E6-BC85-2D9450CE71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644E427B-B110-42AC-8BCE-13E587F6B5AF}"/>
              </a:ext>
            </a:extLst>
          </p:cNvPr>
          <p:cNvSpPr>
            <a:spLocks noGrp="1"/>
          </p:cNvSpPr>
          <p:nvPr>
            <p:ph type="body" sz="quarter" idx="13"/>
          </p:nvPr>
        </p:nvSpPr>
        <p:spPr>
          <a:xfrm>
            <a:off x="457199" y="5852160"/>
            <a:ext cx="10263051" cy="1005840"/>
          </a:xfrm>
        </p:spPr>
        <p:txBody>
          <a:bodyPr/>
          <a:lstStyle/>
          <a:p>
            <a:pPr algn="l" rtl="0"/>
            <a:r>
              <a:rPr lang="pl" sz="900" b="0" i="0" u="none" baseline="0" dirty="0"/>
              <a:t>AE = zdarzenia niepożądane; OCS = kortykosteroidy doustne; Q4W = co 4 tygodnie; Q8W = co 8 tygodni; SAE = ciężkie zdarzenie niepożądane; Tx = leczenie. </a:t>
            </a:r>
          </a:p>
          <a:p>
            <a:pPr algn="l" rtl="0"/>
            <a:r>
              <a:rPr lang="pl" sz="900" b="0" i="0" u="none" baseline="0" dirty="0"/>
              <a:t>1. Bleecker ER et al. Artykuł i załącznik uzupełniający. </a:t>
            </a:r>
            <a:r>
              <a:rPr lang="pl" sz="900" b="0" i="1" u="none" baseline="0" dirty="0"/>
              <a:t>Lancet</a:t>
            </a:r>
            <a:r>
              <a:rPr lang="pl" sz="900" b="0" i="0" u="none" baseline="0" dirty="0"/>
              <a:t>. 2016;388:2115-2127; 2. FitzGerald JM et al. Artykuł i załącznik uzupełniający. </a:t>
            </a:r>
            <a:r>
              <a:rPr lang="pl" sz="900" b="0" i="1" u="none" baseline="0" dirty="0"/>
              <a:t>Lancet</a:t>
            </a:r>
            <a:r>
              <a:rPr lang="pl" sz="900" b="0" i="0" u="none" baseline="0" dirty="0"/>
              <a:t>. 2016;388:2128-2141; 3. Nair P et al. Artykuł i załącznik uzupełniający. </a:t>
            </a:r>
            <a:r>
              <a:rPr lang="pl" sz="900" b="0" i="1" u="none" baseline="0" dirty="0"/>
              <a:t>N Engl J Med</a:t>
            </a:r>
            <a:r>
              <a:rPr lang="pl" sz="900" b="0" i="0" u="none" baseline="0" dirty="0"/>
              <a:t>. 2017;376:2448-2458; 4. Busse WW et al. Artykuł i materiały uzupełniające. </a:t>
            </a:r>
            <a:r>
              <a:rPr lang="pl" sz="900" b="0" i="1" u="none" baseline="0" dirty="0"/>
              <a:t>Lancet Respir Med</a:t>
            </a:r>
            <a:r>
              <a:rPr lang="pl" sz="900" b="0" i="0" u="none" baseline="0" dirty="0"/>
              <a:t>. 2018;7:46-59; 5. Korn S et al. </a:t>
            </a:r>
            <a:r>
              <a:rPr lang="pl" sz="900" b="0" i="1" u="none" strike="noStrike" baseline="0" dirty="0">
                <a:solidFill>
                  <a:srgbClr val="000000"/>
                </a:solidFill>
              </a:rPr>
              <a:t>J Allergy Clin Immunol Pract</a:t>
            </a:r>
            <a:r>
              <a:rPr lang="pl" sz="900" b="0" i="0" u="none" strike="noStrike" baseline="0" dirty="0">
                <a:solidFill>
                  <a:srgbClr val="000000"/>
                </a:solidFill>
              </a:rPr>
              <a:t>. 2021</a:t>
            </a:r>
            <a:r>
              <a:rPr lang="pl" sz="900" b="0" i="0" u="none" baseline="0" dirty="0">
                <a:solidFill>
                  <a:srgbClr val="000000"/>
                </a:solidFill>
              </a:rPr>
              <a:t>;</a:t>
            </a:r>
            <a:r>
              <a:rPr kumimoji="0" lang="pl" sz="900" b="0" i="0" u="none" strike="noStrike" kern="1200" cap="none" spc="0" normalizeH="0" baseline="0" dirty="0">
                <a:ln>
                  <a:noFill/>
                </a:ln>
                <a:solidFill>
                  <a:prstClr val="black"/>
                </a:solidFill>
                <a:effectLst/>
                <a:uLnTx/>
                <a:uFillTx/>
                <a:ea typeface="Calibri" panose="020F0502020204030204" pitchFamily="34" charset="0"/>
                <a:cs typeface="Arial" panose="020B0604020202020204" pitchFamily="34" charset="0"/>
              </a:rPr>
              <a:t> S2213-2198(21)00968-5.</a:t>
            </a:r>
          </a:p>
        </p:txBody>
      </p:sp>
      <p:sp>
        <p:nvSpPr>
          <p:cNvPr id="6" name="Speech Bubble: Rectangle 5">
            <a:extLst>
              <a:ext uri="{FF2B5EF4-FFF2-40B4-BE49-F238E27FC236}">
                <a16:creationId xmlns:a16="http://schemas.microsoft.com/office/drawing/2014/main" id="{86D3DE8F-D1B1-49B0-89B9-698427D4D41E}"/>
              </a:ext>
            </a:extLst>
          </p:cNvPr>
          <p:cNvSpPr/>
          <p:nvPr/>
        </p:nvSpPr>
        <p:spPr>
          <a:xfrm>
            <a:off x="457201" y="1433617"/>
            <a:ext cx="6257108" cy="1614379"/>
          </a:xfrm>
          <a:prstGeom prst="wedgeRectCallout">
            <a:avLst>
              <a:gd name="adj1" fmla="val -20324"/>
              <a:gd name="adj2" fmla="val 60806"/>
            </a:avLst>
          </a:prstGeom>
          <a:solidFill>
            <a:srgbClr val="AE25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200" b="1" i="0" u="none" strike="noStrike" kern="1200" cap="none" spc="0" normalizeH="0" baseline="0" dirty="0">
                <a:ln>
                  <a:noFill/>
                </a:ln>
                <a:solidFill>
                  <a:srgbClr val="FFFFFF"/>
                </a:solidFill>
                <a:effectLst/>
                <a:uLnTx/>
                <a:uFillTx/>
                <a:latin typeface="Arial" panose="020B0604020202020204"/>
                <a:ea typeface="+mn-ea"/>
                <a:cs typeface="+mn-cs"/>
              </a:rPr>
              <a:t>Badania fazy III z grupą kontrolną przyjmującą placebo, dotyczące zaostrzeń astmy</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pl" sz="1400" b="1" i="1" u="sng" strike="noStrike" kern="1200" cap="none" spc="0" normalizeH="0" baseline="0" dirty="0">
                <a:ln>
                  <a:noFill/>
                </a:ln>
                <a:solidFill>
                  <a:srgbClr val="FFFFFF"/>
                </a:solidFill>
                <a:effectLst/>
                <a:uLnTx/>
                <a:uFillTx/>
                <a:latin typeface="Arial" panose="020B0604020202020204"/>
                <a:ea typeface="+mn-ea"/>
                <a:cs typeface="+mn-cs"/>
              </a:rPr>
              <a:t>SIROCCO</a:t>
            </a:r>
            <a:r>
              <a:rPr kumimoji="0" lang="pl" sz="1400" b="1" i="1" u="sng" strike="noStrike" kern="1200" cap="none" spc="0" normalizeH="0" baseline="30000" dirty="0">
                <a:ln>
                  <a:noFill/>
                </a:ln>
                <a:solidFill>
                  <a:srgbClr val="FFFFFF"/>
                </a:solidFill>
                <a:effectLst/>
                <a:uLnTx/>
                <a:uFillTx/>
                <a:latin typeface="Arial" panose="020B0604020202020204"/>
                <a:ea typeface="+mn-ea"/>
                <a:cs typeface="+mn-cs"/>
              </a:rPr>
              <a:t>1</a:t>
            </a:r>
            <a:r>
              <a:rPr kumimoji="0" lang="pl" sz="1400" b="0" i="0" u="none" strike="noStrike" kern="1200" cap="none" spc="0" normalizeH="0" baseline="0" dirty="0">
                <a:ln>
                  <a:noFill/>
                </a:ln>
                <a:solidFill>
                  <a:srgbClr val="FFFFFF"/>
                </a:solidFill>
                <a:effectLst/>
                <a:uLnTx/>
                <a:uFillTx/>
                <a:latin typeface="Arial" panose="020B0604020202020204"/>
                <a:ea typeface="+mn-ea"/>
                <a:cs typeface="+mn-cs"/>
              </a:rPr>
              <a:t> </a:t>
            </a:r>
            <a:r>
              <a:rPr kumimoji="0" lang="pl" sz="1200" b="0" i="0" u="none" strike="noStrike" kern="1200" cap="none" spc="0" normalizeH="0" baseline="0" dirty="0">
                <a:ln>
                  <a:noFill/>
                </a:ln>
                <a:solidFill>
                  <a:srgbClr val="FFFFFF"/>
                </a:solidFill>
                <a:effectLst/>
                <a:uLnTx/>
                <a:uFillTx/>
                <a:latin typeface="Arial" panose="020B0604020202020204"/>
                <a:ea typeface="+mn-ea"/>
                <a:cs typeface="+mn-cs"/>
              </a:rPr>
              <a:t>(N=1204; 48 tygodni leczenia)</a:t>
            </a:r>
            <a:br>
              <a:rPr kumimoji="0" lang="pl" sz="1200" b="0" i="0" u="none" strike="noStrike" kern="1200" cap="none" spc="0" normalizeH="0" baseline="0" dirty="0">
                <a:ln>
                  <a:noFill/>
                </a:ln>
                <a:solidFill>
                  <a:srgbClr val="FFFFFF"/>
                </a:solidFill>
                <a:effectLst/>
                <a:uLnTx/>
                <a:uFillTx/>
                <a:latin typeface="Arial" panose="020B0604020202020204"/>
                <a:ea typeface="+mn-ea"/>
                <a:cs typeface="+mn-cs"/>
              </a:rPr>
            </a:br>
            <a:r>
              <a:rPr kumimoji="0" lang="pl" sz="1400" b="1" i="1" u="sng" strike="noStrike" kern="1200" cap="none" spc="0" normalizeH="0" baseline="0" dirty="0">
                <a:ln>
                  <a:noFill/>
                </a:ln>
                <a:solidFill>
                  <a:srgbClr val="FFFFFF"/>
                </a:solidFill>
                <a:effectLst/>
                <a:uLnTx/>
                <a:uFillTx/>
                <a:latin typeface="Arial" panose="020B0604020202020204"/>
                <a:ea typeface="+mn-ea"/>
                <a:cs typeface="+mn-cs"/>
              </a:rPr>
              <a:t>CALIMA</a:t>
            </a:r>
            <a:r>
              <a:rPr kumimoji="0" lang="pl" sz="1400" b="1" i="1" u="sng" strike="noStrike" kern="1200" cap="none" spc="0" normalizeH="0" baseline="30000" dirty="0">
                <a:ln>
                  <a:noFill/>
                </a:ln>
                <a:solidFill>
                  <a:srgbClr val="FFFFFF"/>
                </a:solidFill>
                <a:effectLst/>
                <a:uLnTx/>
                <a:uFillTx/>
                <a:latin typeface="Arial" panose="020B0604020202020204"/>
                <a:ea typeface="+mn-ea"/>
                <a:cs typeface="+mn-cs"/>
              </a:rPr>
              <a:t>2</a:t>
            </a:r>
            <a:r>
              <a:rPr kumimoji="0" lang="pl" sz="1400" b="0" i="0" u="none" strike="noStrike" kern="1200" cap="none" spc="0" normalizeH="0" baseline="0" dirty="0">
                <a:ln>
                  <a:noFill/>
                </a:ln>
                <a:solidFill>
                  <a:srgbClr val="FFFFFF"/>
                </a:solidFill>
                <a:effectLst/>
                <a:uLnTx/>
                <a:uFillTx/>
                <a:latin typeface="Arial" panose="020B0604020202020204"/>
                <a:ea typeface="+mn-ea"/>
                <a:cs typeface="+mn-cs"/>
              </a:rPr>
              <a:t> </a:t>
            </a:r>
            <a:r>
              <a:rPr kumimoji="0" lang="pl" sz="1200" b="0" i="0" u="none" strike="noStrike" kern="1200" cap="none" spc="0" normalizeH="0" baseline="0" dirty="0">
                <a:ln>
                  <a:noFill/>
                </a:ln>
                <a:solidFill>
                  <a:srgbClr val="FFFFFF"/>
                </a:solidFill>
                <a:effectLst/>
                <a:uLnTx/>
                <a:uFillTx/>
                <a:latin typeface="Arial" panose="020B0604020202020204"/>
                <a:ea typeface="+mn-ea"/>
                <a:cs typeface="+mn-cs"/>
              </a:rPr>
              <a:t>(N=1306; 56 tygodni leczenia)</a:t>
            </a:r>
          </a:p>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pl" sz="1200" b="1" i="0" u="none" strike="noStrike" kern="1200" cap="none" spc="0" normalizeH="0" baseline="0" dirty="0">
                <a:ln>
                  <a:noFill/>
                </a:ln>
                <a:solidFill>
                  <a:srgbClr val="FFFFFF"/>
                </a:solidFill>
                <a:effectLst/>
                <a:uLnTx/>
                <a:uFillTx/>
                <a:latin typeface="Arial" panose="020B0604020202020204"/>
                <a:ea typeface="+mn-ea"/>
                <a:cs typeface="+mn-cs"/>
              </a:rPr>
              <a:t>Badania fazy III z grupą kontrolną przyjmującą placebo, dotyczące zmniejszenia dawek OCS w przebiegu astmy</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pl" sz="1400" b="1" i="1" u="sng" strike="noStrike" kern="1200" cap="none" spc="0" normalizeH="0" baseline="0" dirty="0">
                <a:ln>
                  <a:noFill/>
                </a:ln>
                <a:solidFill>
                  <a:srgbClr val="FFFFFF"/>
                </a:solidFill>
                <a:effectLst/>
                <a:uLnTx/>
                <a:uFillTx/>
                <a:latin typeface="Arial" panose="020B0604020202020204"/>
                <a:ea typeface="+mn-ea"/>
                <a:cs typeface="+mn-cs"/>
              </a:rPr>
              <a:t>ZONDA</a:t>
            </a:r>
            <a:r>
              <a:rPr kumimoji="0" lang="pl" sz="1400" b="1" i="1" u="sng" strike="noStrike" kern="1200" cap="none" spc="0" normalizeH="0" baseline="30000" dirty="0">
                <a:ln>
                  <a:noFill/>
                </a:ln>
                <a:solidFill>
                  <a:srgbClr val="FFFFFF"/>
                </a:solidFill>
                <a:effectLst/>
                <a:uLnTx/>
                <a:uFillTx/>
                <a:latin typeface="Arial" panose="020B0604020202020204"/>
                <a:ea typeface="+mn-ea"/>
                <a:cs typeface="+mn-cs"/>
              </a:rPr>
              <a:t>3</a:t>
            </a:r>
            <a:r>
              <a:rPr kumimoji="0" lang="pl" sz="1400" b="0" i="0" u="none" strike="noStrike" kern="1200" cap="none" spc="0" normalizeH="0" baseline="0" dirty="0">
                <a:ln>
                  <a:noFill/>
                </a:ln>
                <a:solidFill>
                  <a:srgbClr val="FFFFFF"/>
                </a:solidFill>
                <a:effectLst/>
                <a:uLnTx/>
                <a:uFillTx/>
                <a:latin typeface="Arial" panose="020B0604020202020204"/>
                <a:ea typeface="+mn-ea"/>
                <a:cs typeface="+mn-cs"/>
              </a:rPr>
              <a:t> </a:t>
            </a:r>
            <a:r>
              <a:rPr kumimoji="0" lang="pl" sz="1200" b="0" i="0" u="none" strike="noStrike" kern="1200" cap="none" spc="0" normalizeH="0" baseline="0" dirty="0">
                <a:ln>
                  <a:noFill/>
                </a:ln>
                <a:solidFill>
                  <a:srgbClr val="FFFFFF"/>
                </a:solidFill>
                <a:effectLst/>
                <a:uLnTx/>
                <a:uFillTx/>
                <a:latin typeface="Arial" panose="020B0604020202020204"/>
                <a:ea typeface="+mn-ea"/>
                <a:cs typeface="+mn-cs"/>
              </a:rPr>
              <a:t>(N=220; 28 tygodni leczenia)</a:t>
            </a:r>
          </a:p>
        </p:txBody>
      </p:sp>
      <p:sp>
        <p:nvSpPr>
          <p:cNvPr id="10" name="Speech Bubble: Rectangle 9">
            <a:extLst>
              <a:ext uri="{FF2B5EF4-FFF2-40B4-BE49-F238E27FC236}">
                <a16:creationId xmlns:a16="http://schemas.microsoft.com/office/drawing/2014/main" id="{A4029EE3-0600-4D74-98FF-8409293A068E}"/>
              </a:ext>
            </a:extLst>
          </p:cNvPr>
          <p:cNvSpPr/>
          <p:nvPr/>
        </p:nvSpPr>
        <p:spPr>
          <a:xfrm>
            <a:off x="6911163" y="1433617"/>
            <a:ext cx="4823637" cy="1614379"/>
          </a:xfrm>
          <a:prstGeom prst="wedgeRectCallout">
            <a:avLst>
              <a:gd name="adj1" fmla="val -18888"/>
              <a:gd name="adj2" fmla="val 6014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600" b="1" i="0" u="none" strike="noStrike" kern="1200" cap="none" spc="0" normalizeH="0" baseline="0">
                <a:ln>
                  <a:noFill/>
                </a:ln>
                <a:solidFill>
                  <a:srgbClr val="FFFFFF"/>
                </a:solidFill>
                <a:effectLst/>
                <a:uLnTx/>
                <a:uFillTx/>
                <a:latin typeface="Arial" panose="020B0604020202020204"/>
                <a:ea typeface="+mn-ea"/>
                <a:cs typeface="+mn-cs"/>
              </a:rPr>
              <a:t>Długofalowe badanie kontynuacyjne dotyczące bezpieczeństwa i skuteczności</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pl" sz="1800" b="1" i="1" u="sng" strike="noStrike" kern="1200" cap="none" spc="0" normalizeH="0" baseline="0">
                <a:ln>
                  <a:noFill/>
                </a:ln>
                <a:solidFill>
                  <a:srgbClr val="FFFFFF"/>
                </a:solidFill>
                <a:effectLst/>
                <a:uLnTx/>
                <a:uFillTx/>
                <a:latin typeface="Arial" panose="020B0604020202020204"/>
                <a:ea typeface="+mn-ea"/>
                <a:cs typeface="+mn-cs"/>
              </a:rPr>
              <a:t>BORA</a:t>
            </a:r>
            <a:r>
              <a:rPr kumimoji="0" lang="pl" sz="1800" b="1" i="1" u="sng" strike="noStrike" kern="1200" cap="none" spc="0" normalizeH="0" baseline="30000">
                <a:ln>
                  <a:noFill/>
                </a:ln>
                <a:solidFill>
                  <a:srgbClr val="FFFFFF"/>
                </a:solidFill>
                <a:effectLst/>
                <a:uLnTx/>
                <a:uFillTx/>
                <a:latin typeface="Arial" panose="020B0604020202020204"/>
                <a:ea typeface="+mn-ea"/>
                <a:cs typeface="+mn-cs"/>
              </a:rPr>
              <a:t>4</a:t>
            </a:r>
            <a:r>
              <a:rPr kumimoji="0" lang="pl" b="0" i="0" u="none" strike="noStrike" kern="1200" cap="none" spc="0" normalizeH="0" baseline="0">
                <a:ln>
                  <a:noFill/>
                </a:ln>
                <a:solidFill>
                  <a:srgbClr val="FFFFFF"/>
                </a:solidFill>
                <a:effectLst/>
                <a:uLnTx/>
                <a:uFillTx/>
                <a:latin typeface="Arial" panose="020B0604020202020204"/>
                <a:ea typeface="+mn-ea"/>
                <a:cs typeface="+mn-cs"/>
              </a:rPr>
              <a:t> </a:t>
            </a:r>
            <a:r>
              <a:rPr kumimoji="0" lang="pl" sz="1600" b="0" i="0" u="none" strike="noStrike" kern="1200" cap="none" spc="0" normalizeH="0" baseline="0">
                <a:ln>
                  <a:noFill/>
                </a:ln>
                <a:solidFill>
                  <a:srgbClr val="FFFFFF"/>
                </a:solidFill>
                <a:effectLst/>
                <a:uLnTx/>
                <a:uFillTx/>
                <a:latin typeface="Arial" panose="020B0604020202020204"/>
                <a:ea typeface="+mn-ea"/>
                <a:cs typeface="+mn-cs"/>
              </a:rPr>
              <a:t>(N=1576; 56 tygodni leczenia)</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pl" sz="1800" b="1" i="1" u="sng" strike="noStrike" kern="1200" cap="none" spc="0" normalizeH="0" baseline="0">
                <a:ln>
                  <a:noFill/>
                </a:ln>
                <a:solidFill>
                  <a:srgbClr val="FFFFFF"/>
                </a:solidFill>
                <a:effectLst/>
                <a:uLnTx/>
                <a:uFillTx/>
                <a:latin typeface="Arial" panose="020B0604020202020204"/>
                <a:ea typeface="+mn-ea"/>
                <a:cs typeface="+mn-cs"/>
              </a:rPr>
              <a:t>MELTEMI</a:t>
            </a:r>
            <a:r>
              <a:rPr kumimoji="0" lang="pl" sz="1800" b="1" i="1" u="sng" strike="noStrike" kern="1200" cap="none" spc="0" normalizeH="0" baseline="30000">
                <a:ln>
                  <a:noFill/>
                </a:ln>
                <a:solidFill>
                  <a:srgbClr val="FFFFFF"/>
                </a:solidFill>
                <a:effectLst/>
                <a:uLnTx/>
                <a:uFillTx/>
                <a:latin typeface="Arial" panose="020B0604020202020204"/>
                <a:ea typeface="+mn-ea"/>
                <a:cs typeface="+mn-cs"/>
              </a:rPr>
              <a:t>5</a:t>
            </a:r>
            <a:r>
              <a:rPr kumimoji="0" lang="pl" b="0" i="0" u="none" strike="noStrike" kern="1200" cap="none" spc="0" normalizeH="0" baseline="0">
                <a:ln>
                  <a:noFill/>
                </a:ln>
                <a:solidFill>
                  <a:srgbClr val="FFFFFF"/>
                </a:solidFill>
                <a:effectLst/>
                <a:uLnTx/>
                <a:uFillTx/>
                <a:latin typeface="Arial" panose="020B0604020202020204"/>
                <a:ea typeface="+mn-ea"/>
                <a:cs typeface="+mn-cs"/>
              </a:rPr>
              <a:t> </a:t>
            </a:r>
            <a:r>
              <a:rPr kumimoji="0" lang="pl" sz="1600" b="0" i="0" u="none" strike="noStrike" kern="1200" cap="none" spc="0" normalizeH="0" baseline="0">
                <a:ln>
                  <a:noFill/>
                </a:ln>
                <a:solidFill>
                  <a:srgbClr val="FFFFFF"/>
                </a:solidFill>
                <a:effectLst/>
                <a:uLnTx/>
                <a:uFillTx/>
                <a:latin typeface="Arial" panose="020B0604020202020204"/>
                <a:ea typeface="+mn-ea"/>
                <a:cs typeface="+mn-cs"/>
              </a:rPr>
              <a:t>(N=446; do 5 lat leczenia)</a:t>
            </a:r>
          </a:p>
        </p:txBody>
      </p:sp>
      <p:sp>
        <p:nvSpPr>
          <p:cNvPr id="12" name="TextBox 11">
            <a:extLst>
              <a:ext uri="{FF2B5EF4-FFF2-40B4-BE49-F238E27FC236}">
                <a16:creationId xmlns:a16="http://schemas.microsoft.com/office/drawing/2014/main" id="{EC21216F-92A6-4D95-B099-3F83E5D4D97A}"/>
              </a:ext>
            </a:extLst>
          </p:cNvPr>
          <p:cNvSpPr txBox="1"/>
          <p:nvPr/>
        </p:nvSpPr>
        <p:spPr>
          <a:xfrm>
            <a:off x="457199" y="3281111"/>
            <a:ext cx="6092457"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pl" sz="1500" b="0" i="0" u="none" strike="noStrike" kern="1200" cap="none" spc="0" normalizeH="0" baseline="0" dirty="0">
                <a:ln>
                  <a:noFill/>
                </a:ln>
                <a:solidFill>
                  <a:srgbClr val="000000"/>
                </a:solidFill>
                <a:effectLst/>
                <a:uLnTx/>
                <a:uFillTx/>
                <a:latin typeface="Arial" panose="020B0604020202020204"/>
                <a:ea typeface="+mn-ea"/>
                <a:cs typeface="+mn-cs"/>
              </a:rPr>
              <a:t>Częstość występowania AE i SAE była podobna we wszystkich </a:t>
            </a:r>
            <a:br>
              <a:rPr kumimoji="0" lang="pl" sz="1500" b="0" i="0" u="none" strike="noStrike" kern="1200" cap="none" spc="0" normalizeH="0" baseline="0" dirty="0">
                <a:ln>
                  <a:noFill/>
                </a:ln>
                <a:solidFill>
                  <a:srgbClr val="000000"/>
                </a:solidFill>
                <a:effectLst/>
                <a:uLnTx/>
                <a:uFillTx/>
                <a:latin typeface="Arial" panose="020B0604020202020204"/>
                <a:ea typeface="+mn-ea"/>
                <a:cs typeface="+mn-cs"/>
              </a:rPr>
            </a:br>
            <a:r>
              <a:rPr kumimoji="0" lang="pl" sz="1500" b="0" i="0" u="none" strike="noStrike" kern="1200" cap="none" spc="0" normalizeH="0" baseline="0" dirty="0">
                <a:ln>
                  <a:noFill/>
                </a:ln>
                <a:solidFill>
                  <a:srgbClr val="000000"/>
                </a:solidFill>
                <a:effectLst/>
                <a:uLnTx/>
                <a:uFillTx/>
                <a:latin typeface="Arial" panose="020B0604020202020204"/>
                <a:ea typeface="+mn-ea"/>
                <a:cs typeface="+mn-cs"/>
              </a:rPr>
              <a:t>grupach leczenia (Q4W i Q8W) </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pl" sz="1500" b="0" i="0" u="none" strike="noStrike" kern="1200" cap="none" spc="0" normalizeH="0" baseline="0" dirty="0">
                <a:ln>
                  <a:noFill/>
                </a:ln>
                <a:solidFill>
                  <a:srgbClr val="000000"/>
                </a:solidFill>
                <a:effectLst/>
                <a:uLnTx/>
                <a:uFillTx/>
                <a:latin typeface="Arial" panose="020B0604020202020204"/>
                <a:ea typeface="+mn-ea"/>
                <a:cs typeface="+mn-cs"/>
              </a:rPr>
              <a:t>Najczęściej zgłaszanymi AE były: nieżyt nosogardzieli, </a:t>
            </a:r>
            <a:br>
              <a:rPr kumimoji="0" lang="pl" sz="1500" b="0" i="0" u="none" strike="noStrike" kern="1200" cap="none" spc="0" normalizeH="0" baseline="0" dirty="0">
                <a:ln>
                  <a:noFill/>
                </a:ln>
                <a:solidFill>
                  <a:srgbClr val="000000"/>
                </a:solidFill>
                <a:effectLst/>
                <a:uLnTx/>
                <a:uFillTx/>
                <a:latin typeface="Arial" panose="020B0604020202020204"/>
                <a:ea typeface="+mn-ea"/>
                <a:cs typeface="+mn-cs"/>
              </a:rPr>
            </a:br>
            <a:r>
              <a:rPr kumimoji="0" lang="pl" sz="1500" b="0" i="0" u="none" strike="noStrike" kern="1200" cap="none" spc="0" normalizeH="0" baseline="0" dirty="0">
                <a:ln>
                  <a:noFill/>
                </a:ln>
                <a:solidFill>
                  <a:srgbClr val="000000"/>
                </a:solidFill>
                <a:effectLst/>
                <a:uLnTx/>
                <a:uFillTx/>
                <a:latin typeface="Arial" panose="020B0604020202020204"/>
                <a:ea typeface="+mn-ea"/>
                <a:cs typeface="+mn-cs"/>
              </a:rPr>
              <a:t>astma i zakażenia górnych dróg oddechowych</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pl" sz="1500" b="0" i="0" u="none" strike="noStrike" kern="1200" cap="none" spc="0" normalizeH="0" baseline="0" dirty="0">
                <a:ln>
                  <a:noFill/>
                </a:ln>
                <a:solidFill>
                  <a:srgbClr val="000000"/>
                </a:solidFill>
                <a:effectLst/>
                <a:uLnTx/>
                <a:uFillTx/>
                <a:latin typeface="Arial" panose="020B0604020202020204"/>
                <a:ea typeface="+mn-ea"/>
                <a:cs typeface="+mn-cs"/>
              </a:rPr>
              <a:t>Częstość występowania ciężkich/poważnych zakażeń oraz nowotworów złośliwych była zbliżona między grupami Tx i placebo</a:t>
            </a:r>
          </a:p>
        </p:txBody>
      </p:sp>
      <p:cxnSp>
        <p:nvCxnSpPr>
          <p:cNvPr id="14" name="Straight Connector 13">
            <a:extLst>
              <a:ext uri="{FF2B5EF4-FFF2-40B4-BE49-F238E27FC236}">
                <a16:creationId xmlns:a16="http://schemas.microsoft.com/office/drawing/2014/main" id="{4F478182-7DF1-4975-90B1-9D3395FA2D55}"/>
              </a:ext>
            </a:extLst>
          </p:cNvPr>
          <p:cNvCxnSpPr>
            <a:cxnSpLocks/>
          </p:cNvCxnSpPr>
          <p:nvPr/>
        </p:nvCxnSpPr>
        <p:spPr>
          <a:xfrm>
            <a:off x="1107781" y="3819409"/>
            <a:ext cx="48448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E47AEC-8A70-4A86-AD53-942F1314D964}"/>
              </a:ext>
            </a:extLst>
          </p:cNvPr>
          <p:cNvCxnSpPr>
            <a:cxnSpLocks/>
          </p:cNvCxnSpPr>
          <p:nvPr/>
        </p:nvCxnSpPr>
        <p:spPr>
          <a:xfrm>
            <a:off x="1133906" y="4514610"/>
            <a:ext cx="48448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9B4075-538A-454D-9BBF-EF8D15253BA6}"/>
              </a:ext>
            </a:extLst>
          </p:cNvPr>
          <p:cNvSpPr txBox="1"/>
          <p:nvPr/>
        </p:nvSpPr>
        <p:spPr>
          <a:xfrm>
            <a:off x="6911162" y="3281111"/>
            <a:ext cx="4823637" cy="2215991"/>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pl" sz="1400" b="0" i="0" u="none" strike="noStrike" kern="1200" cap="none" spc="0" normalizeH="0" baseline="0" dirty="0">
                <a:ln>
                  <a:noFill/>
                </a:ln>
                <a:solidFill>
                  <a:srgbClr val="000000"/>
                </a:solidFill>
                <a:effectLst/>
                <a:uLnTx/>
                <a:uFillTx/>
                <a:latin typeface="Arial" panose="020B0604020202020204"/>
                <a:ea typeface="+mn-ea"/>
                <a:cs typeface="+mn-cs"/>
              </a:rPr>
              <a:t>Profil bezpieczeństwa i tolerancji był podobny do profilu bezpieczeństwa w badaniach SIROCCO i CALIMA</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pl" sz="1400" b="0" i="0" u="none" strike="noStrike" kern="1200" cap="none" spc="0" normalizeH="0" baseline="0" dirty="0">
                <a:ln>
                  <a:noFill/>
                </a:ln>
                <a:solidFill>
                  <a:srgbClr val="000000"/>
                </a:solidFill>
                <a:effectLst/>
                <a:uLnTx/>
                <a:uFillTx/>
                <a:latin typeface="Arial" panose="020B0604020202020204"/>
                <a:ea typeface="+mn-ea"/>
                <a:cs typeface="+mn-cs"/>
              </a:rPr>
              <a:t>Nie zidentyfikowano nowych sygnałów bezpieczeństwa dla benralizumabu przy leczeniu trwającym do 5 lat </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pl" sz="1400" b="0" i="0" u="none" strike="noStrike" kern="1200" cap="none" spc="0" normalizeH="0" baseline="0" dirty="0">
                <a:ln>
                  <a:noFill/>
                </a:ln>
                <a:solidFill>
                  <a:srgbClr val="000000"/>
                </a:solidFill>
                <a:effectLst/>
                <a:uLnTx/>
                <a:uFillTx/>
                <a:latin typeface="Arial" panose="020B0604020202020204"/>
                <a:ea typeface="+mn-ea"/>
                <a:cs typeface="+mn-cs"/>
              </a:rPr>
              <a:t>Częstość występowania SAE była podobna </a:t>
            </a:r>
            <a:br>
              <a:rPr kumimoji="0" lang="pl" sz="1400" b="0" i="0" u="none" strike="noStrike" kern="1200" cap="none" spc="0" normalizeH="0" baseline="0" dirty="0">
                <a:ln>
                  <a:noFill/>
                </a:ln>
                <a:solidFill>
                  <a:srgbClr val="000000"/>
                </a:solidFill>
                <a:effectLst/>
                <a:uLnTx/>
                <a:uFillTx/>
                <a:latin typeface="Arial" panose="020B0604020202020204"/>
                <a:ea typeface="+mn-ea"/>
                <a:cs typeface="+mn-cs"/>
              </a:rPr>
            </a:br>
            <a:r>
              <a:rPr kumimoji="0" lang="pl" sz="1400" b="0" i="0" u="none" strike="noStrike" kern="1200" cap="none" spc="0" normalizeH="0" baseline="0" dirty="0">
                <a:ln>
                  <a:noFill/>
                </a:ln>
                <a:solidFill>
                  <a:srgbClr val="000000"/>
                </a:solidFill>
                <a:effectLst/>
                <a:uLnTx/>
                <a:uFillTx/>
                <a:latin typeface="Arial" panose="020B0604020202020204"/>
                <a:ea typeface="+mn-ea"/>
                <a:cs typeface="+mn-cs"/>
              </a:rPr>
              <a:t>we wszystkich grupach leczenia</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pl" sz="1400" b="0" i="0" u="none" strike="noStrike" kern="1200" cap="none" spc="0" normalizeH="0" baseline="0" dirty="0">
                <a:ln>
                  <a:noFill/>
                </a:ln>
                <a:solidFill>
                  <a:srgbClr val="000000"/>
                </a:solidFill>
                <a:effectLst/>
                <a:uLnTx/>
                <a:uFillTx/>
                <a:latin typeface="Arial" panose="020B0604020202020204"/>
                <a:ea typeface="+mn-ea"/>
                <a:cs typeface="+mn-cs"/>
              </a:rPr>
              <a:t>Nie zgłoszono zakażeń pasożytami jelitowymi</a:t>
            </a:r>
          </a:p>
        </p:txBody>
      </p:sp>
      <p:cxnSp>
        <p:nvCxnSpPr>
          <p:cNvPr id="18" name="Straight Connector 17">
            <a:extLst>
              <a:ext uri="{FF2B5EF4-FFF2-40B4-BE49-F238E27FC236}">
                <a16:creationId xmlns:a16="http://schemas.microsoft.com/office/drawing/2014/main" id="{688665FD-ED80-4A44-9806-679EE189FF98}"/>
              </a:ext>
            </a:extLst>
          </p:cNvPr>
          <p:cNvCxnSpPr/>
          <p:nvPr/>
        </p:nvCxnSpPr>
        <p:spPr>
          <a:xfrm>
            <a:off x="7754680" y="3793282"/>
            <a:ext cx="34747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A42CC6-FE0A-4C7F-BD43-ECFE49B7E030}"/>
              </a:ext>
            </a:extLst>
          </p:cNvPr>
          <p:cNvCxnSpPr/>
          <p:nvPr/>
        </p:nvCxnSpPr>
        <p:spPr>
          <a:xfrm>
            <a:off x="7601089" y="5114689"/>
            <a:ext cx="34747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72A26F-8699-4D21-A909-B51BB103E3BD}"/>
              </a:ext>
            </a:extLst>
          </p:cNvPr>
          <p:cNvCxnSpPr/>
          <p:nvPr/>
        </p:nvCxnSpPr>
        <p:spPr>
          <a:xfrm>
            <a:off x="7646452" y="4478370"/>
            <a:ext cx="338328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1D298E58-A5BB-4B1F-8A96-656795732B78}"/>
              </a:ext>
            </a:extLst>
          </p:cNvPr>
          <p:cNvSpPr txBox="1">
            <a:spLocks/>
          </p:cNvSpPr>
          <p:nvPr/>
        </p:nvSpPr>
        <p:spPr>
          <a:xfrm>
            <a:off x="457200" y="5559067"/>
            <a:ext cx="11277599" cy="685931"/>
          </a:xfrm>
          <a:prstGeom prst="roundRect">
            <a:avLst>
              <a:gd name="adj" fmla="val 0"/>
            </a:avLst>
          </a:prstGeom>
          <a:noFill/>
          <a:ln>
            <a:noFill/>
          </a:ln>
        </p:spPr>
        <p:txBody>
          <a:bodyPr anchor="ctr">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7F134C"/>
              </a:buClr>
              <a:buSzTx/>
              <a:buFont typeface="Arial" panose="020B0604020202020204" pitchFamily="34" charset="0"/>
              <a:buNone/>
              <a:tabLst/>
              <a:defRPr/>
            </a:pPr>
            <a:r>
              <a:rPr kumimoji="0" lang="pl" sz="1500" b="1" i="0" u="none" strike="noStrike" kern="1200" cap="none" spc="0" normalizeH="0" baseline="0" dirty="0">
                <a:ln>
                  <a:noFill/>
                </a:ln>
                <a:solidFill>
                  <a:srgbClr val="7F134C"/>
                </a:solidFill>
                <a:effectLst/>
                <a:uLnTx/>
                <a:uFillTx/>
                <a:latin typeface="Arial" panose="020B0604020202020204"/>
                <a:ea typeface="+mn-ea"/>
                <a:cs typeface="+mn-cs"/>
              </a:rPr>
              <a:t>Dane z trwającego do 5 lat leczenia benralizumabem u pacjentów z ciężka astmą nie wykazały nowych sygnałów bezpieczeństwa przy długofalowym zaniku eozynofilów </a:t>
            </a:r>
            <a:r>
              <a:rPr kumimoji="0" lang="pl" sz="1500" b="1" i="0" u="none" strike="noStrike" kern="1200" cap="none" spc="0" normalizeH="0" baseline="30000" dirty="0">
                <a:ln>
                  <a:noFill/>
                </a:ln>
                <a:solidFill>
                  <a:srgbClr val="7F134C"/>
                </a:solidFill>
                <a:effectLst/>
                <a:uLnTx/>
                <a:uFillTx/>
                <a:latin typeface="Arial" panose="020B0604020202020204"/>
                <a:ea typeface="+mn-ea"/>
                <a:cs typeface="+mn-cs"/>
              </a:rPr>
              <a:t>5</a:t>
            </a:r>
            <a:endParaRPr kumimoji="0" lang="pl" sz="15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B5494158-3D9F-4B38-9F11-DAF874E3AFB4}"/>
              </a:ext>
            </a:extLst>
          </p:cNvPr>
          <p:cNvGrpSpPr/>
          <p:nvPr/>
        </p:nvGrpSpPr>
        <p:grpSpPr>
          <a:xfrm>
            <a:off x="10796843" y="435"/>
            <a:ext cx="1390650" cy="1404068"/>
            <a:chOff x="10796843" y="435"/>
            <a:chExt cx="1390650" cy="1404068"/>
          </a:xfrm>
        </p:grpSpPr>
        <p:sp>
          <p:nvSpPr>
            <p:cNvPr id="21" name="TextBox 20">
              <a:extLst>
                <a:ext uri="{FF2B5EF4-FFF2-40B4-BE49-F238E27FC236}">
                  <a16:creationId xmlns:a16="http://schemas.microsoft.com/office/drawing/2014/main" id="{37F0FCE9-D0E4-497B-B131-CCB6BA26655F}"/>
                </a:ext>
              </a:extLst>
            </p:cNvPr>
            <p:cNvSpPr txBox="1"/>
            <p:nvPr/>
          </p:nvSpPr>
          <p:spPr>
            <a:xfrm rot="10800000">
              <a:off x="10796843" y="435"/>
              <a:ext cx="1390650" cy="1130329"/>
            </a:xfrm>
            <a:prstGeom prst="rect">
              <a:avLst/>
            </a:prstGeom>
            <a:solidFill>
              <a:srgbClr val="0D3759"/>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E62F5D57-1785-475B-84A1-631808C1D673}"/>
                </a:ext>
              </a:extLst>
            </p:cNvPr>
            <p:cNvSpPr txBox="1"/>
            <p:nvPr/>
          </p:nvSpPr>
          <p:spPr>
            <a:xfrm>
              <a:off x="10796843" y="1127504"/>
              <a:ext cx="1390650" cy="276999"/>
            </a:xfrm>
            <a:prstGeom prst="rect">
              <a:avLst/>
            </a:prstGeom>
            <a:solidFill>
              <a:schemeClr val="bg1">
                <a:lumMod val="95000"/>
              </a:schemeClr>
            </a:solidFill>
          </p:spPr>
          <p:txBody>
            <a:bodyPr wrap="square" rtlCol="0" anchor="ctr">
              <a:spAutoFit/>
            </a:bodyPr>
            <a:lstStyle/>
            <a:p>
              <a:pPr algn="ctr" rtl="0"/>
              <a:r>
                <a:rPr lang="pl" sz="1200" b="1" i="0" u="none" kern="0" baseline="0">
                  <a:solidFill>
                    <a:schemeClr val="accent1"/>
                  </a:solidFill>
                </a:rPr>
                <a:t>Dane z fazy III</a:t>
              </a:r>
              <a:endParaRPr lang="pl" sz="1200" b="1" kern="0" dirty="0">
                <a:solidFill>
                  <a:schemeClr val="accent1"/>
                </a:solidFill>
              </a:endParaRPr>
            </a:p>
          </p:txBody>
        </p:sp>
      </p:grpSp>
      <p:pic>
        <p:nvPicPr>
          <p:cNvPr id="23" name="Picture 22" descr="home_icon.png">
            <a:hlinkClick r:id="rId3" action="ppaction://hlinksldjump"/>
            <a:extLst>
              <a:ext uri="{FF2B5EF4-FFF2-40B4-BE49-F238E27FC236}">
                <a16:creationId xmlns:a16="http://schemas.microsoft.com/office/drawing/2014/main" id="{BB6129C9-0F9B-4732-9C89-2DBA15674EB8}"/>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283548894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B2888-36D5-4C89-A633-5A7D1A789AF8}"/>
              </a:ext>
            </a:extLst>
          </p:cNvPr>
          <p:cNvSpPr/>
          <p:nvPr/>
        </p:nvSpPr>
        <p:spPr>
          <a:xfrm>
            <a:off x="657978" y="1577015"/>
            <a:ext cx="11076822" cy="4696034"/>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rtl="0"/>
            <a:endParaRPr lang="pl" dirty="0"/>
          </a:p>
        </p:txBody>
      </p:sp>
      <p:sp>
        <p:nvSpPr>
          <p:cNvPr id="2" name="Title 1">
            <a:extLst>
              <a:ext uri="{FF2B5EF4-FFF2-40B4-BE49-F238E27FC236}">
                <a16:creationId xmlns:a16="http://schemas.microsoft.com/office/drawing/2014/main" id="{7276AF94-56AB-450A-9516-AF3A839D2C42}"/>
              </a:ext>
            </a:extLst>
          </p:cNvPr>
          <p:cNvSpPr>
            <a:spLocks noGrp="1"/>
          </p:cNvSpPr>
          <p:nvPr>
            <p:ph type="title"/>
          </p:nvPr>
        </p:nvSpPr>
        <p:spPr>
          <a:xfrm>
            <a:off x="457200" y="263437"/>
            <a:ext cx="10339643" cy="800100"/>
          </a:xfrm>
        </p:spPr>
        <p:txBody>
          <a:bodyPr>
            <a:normAutofit fontScale="90000"/>
          </a:bodyPr>
          <a:lstStyle/>
          <a:p>
            <a:pPr algn="l" rtl="0"/>
            <a:r>
              <a:rPr lang="pl" b="1" i="0" u="none" baseline="0" dirty="0"/>
              <a:t>Dane dotyczące bezpieczeństwa stosowania benralizumabu z badań SIROCCO/CALIMA i BORA</a:t>
            </a:r>
          </a:p>
        </p:txBody>
      </p:sp>
      <p:sp>
        <p:nvSpPr>
          <p:cNvPr id="3" name="Slide Number Placeholder 2">
            <a:extLst>
              <a:ext uri="{FF2B5EF4-FFF2-40B4-BE49-F238E27FC236}">
                <a16:creationId xmlns:a16="http://schemas.microsoft.com/office/drawing/2014/main" id="{4AC33978-296E-4AB9-A213-94FBAD662690}"/>
              </a:ext>
            </a:extLst>
          </p:cNvPr>
          <p:cNvSpPr>
            <a:spLocks noGrp="1"/>
          </p:cNvSpPr>
          <p:nvPr>
            <p:ph type="sldNum" sz="quarter" idx="12"/>
          </p:nvPr>
        </p:nvSpPr>
        <p:spPr/>
        <p:txBody>
          <a:bodyPr/>
          <a:lstStyle/>
          <a:p>
            <a:pPr algn="ctr" rtl="0"/>
            <a:fld id="{CC7432E5-F8E0-41AE-9A6B-AD730338B005}" type="slidenum">
              <a:rPr/>
              <a:pPr algn="ctr" rtl="0"/>
              <a:t>48</a:t>
            </a:fld>
            <a:endParaRPr lang="pl" dirty="0"/>
          </a:p>
        </p:txBody>
      </p:sp>
      <p:sp>
        <p:nvSpPr>
          <p:cNvPr id="8" name="Text Placeholder 7">
            <a:extLst>
              <a:ext uri="{FF2B5EF4-FFF2-40B4-BE49-F238E27FC236}">
                <a16:creationId xmlns:a16="http://schemas.microsoft.com/office/drawing/2014/main" id="{3B3809B1-C903-4CA4-A024-A0B21CA15E97}"/>
              </a:ext>
            </a:extLst>
          </p:cNvPr>
          <p:cNvSpPr>
            <a:spLocks noGrp="1"/>
          </p:cNvSpPr>
          <p:nvPr>
            <p:ph type="body" sz="quarter" idx="13"/>
          </p:nvPr>
        </p:nvSpPr>
        <p:spPr/>
        <p:txBody>
          <a:bodyPr/>
          <a:lstStyle/>
          <a:p>
            <a:pPr algn="l" rtl="0"/>
            <a:r>
              <a:rPr lang="pl" b="0" i="0" u="none" baseline="0"/>
              <a:t>Jackson DJ et al. </a:t>
            </a:r>
            <a:r>
              <a:rPr lang="pl" b="0" i="1" u="none" baseline="0"/>
              <a:t>Drug Safety</a:t>
            </a:r>
            <a:r>
              <a:rPr lang="pl" b="0" i="0" u="none" baseline="0"/>
              <a:t>. 2020;43:409-425.</a:t>
            </a:r>
          </a:p>
        </p:txBody>
      </p:sp>
      <p:sp>
        <p:nvSpPr>
          <p:cNvPr id="13" name="Rectangle 12">
            <a:extLst>
              <a:ext uri="{FF2B5EF4-FFF2-40B4-BE49-F238E27FC236}">
                <a16:creationId xmlns:a16="http://schemas.microsoft.com/office/drawing/2014/main" id="{58502128-E339-45D4-8090-FA7D2C0C3116}"/>
              </a:ext>
            </a:extLst>
          </p:cNvPr>
          <p:cNvSpPr/>
          <p:nvPr/>
        </p:nvSpPr>
        <p:spPr>
          <a:xfrm>
            <a:off x="654918" y="1610038"/>
            <a:ext cx="5212080" cy="523220"/>
          </a:xfrm>
          <a:prstGeom prst="rect">
            <a:avLst/>
          </a:prstGeom>
        </p:spPr>
        <p:txBody>
          <a:bodyPr wrap="square">
            <a:spAutoFit/>
          </a:bodyPr>
          <a:lstStyle/>
          <a:p>
            <a:pPr algn="ctr" rtl="0"/>
            <a:r>
              <a:rPr lang="pl" sz="1400" b="1" i="0" u="none" baseline="0">
                <a:solidFill>
                  <a:schemeClr val="accent2"/>
                </a:solidFill>
              </a:rPr>
              <a:t>Zdarzenia niepożądane występujące u ≥3% pacjentów w okresie leczenia (SIROCCO/CALIMA)</a:t>
            </a:r>
          </a:p>
        </p:txBody>
      </p:sp>
      <p:graphicFrame>
        <p:nvGraphicFramePr>
          <p:cNvPr id="12" name="Table 11">
            <a:extLst>
              <a:ext uri="{FF2B5EF4-FFF2-40B4-BE49-F238E27FC236}">
                <a16:creationId xmlns:a16="http://schemas.microsoft.com/office/drawing/2014/main" id="{86044B06-E0A8-4D70-A69A-E2DEBD914971}"/>
              </a:ext>
            </a:extLst>
          </p:cNvPr>
          <p:cNvGraphicFramePr>
            <a:graphicFrameLocks noGrp="1"/>
          </p:cNvGraphicFramePr>
          <p:nvPr>
            <p:extLst>
              <p:ext uri="{D42A27DB-BD31-4B8C-83A1-F6EECF244321}">
                <p14:modId xmlns:p14="http://schemas.microsoft.com/office/powerpoint/2010/main" val="3593239877"/>
              </p:ext>
            </p:extLst>
          </p:nvPr>
        </p:nvGraphicFramePr>
        <p:xfrm>
          <a:off x="6544829" y="2350812"/>
          <a:ext cx="4896604" cy="3794760"/>
        </p:xfrm>
        <a:graphic>
          <a:graphicData uri="http://schemas.openxmlformats.org/drawingml/2006/table">
            <a:tbl>
              <a:tblPr>
                <a:tableStyleId>{21E4AEA4-8DFA-4A89-87EB-49C32662AFE0}</a:tableStyleId>
              </a:tblPr>
              <a:tblGrid>
                <a:gridCol w="1267083">
                  <a:extLst>
                    <a:ext uri="{9D8B030D-6E8A-4147-A177-3AD203B41FA5}">
                      <a16:colId xmlns:a16="http://schemas.microsoft.com/office/drawing/2014/main" val="4105189846"/>
                    </a:ext>
                  </a:extLst>
                </a:gridCol>
                <a:gridCol w="1217788">
                  <a:extLst>
                    <a:ext uri="{9D8B030D-6E8A-4147-A177-3AD203B41FA5}">
                      <a16:colId xmlns:a16="http://schemas.microsoft.com/office/drawing/2014/main" val="4068637379"/>
                    </a:ext>
                  </a:extLst>
                </a:gridCol>
                <a:gridCol w="1085850">
                  <a:extLst>
                    <a:ext uri="{9D8B030D-6E8A-4147-A177-3AD203B41FA5}">
                      <a16:colId xmlns:a16="http://schemas.microsoft.com/office/drawing/2014/main" val="3574524254"/>
                    </a:ext>
                  </a:extLst>
                </a:gridCol>
                <a:gridCol w="1325883">
                  <a:extLst>
                    <a:ext uri="{9D8B030D-6E8A-4147-A177-3AD203B41FA5}">
                      <a16:colId xmlns:a16="http://schemas.microsoft.com/office/drawing/2014/main" val="1638198819"/>
                    </a:ext>
                  </a:extLst>
                </a:gridCol>
              </a:tblGrid>
              <a:tr h="315585">
                <a:tc>
                  <a:txBody>
                    <a:bodyPr/>
                    <a:lstStyle/>
                    <a:p>
                      <a:pPr algn="ctr" rtl="0"/>
                      <a:endParaRPr lang="pl" sz="1050" b="1" i="0" dirty="0">
                        <a:solidFill>
                          <a:schemeClr val="bg1"/>
                        </a:solidFill>
                      </a:endParaRPr>
                    </a:p>
                  </a:txBody>
                  <a:tcPr anchor="ctr">
                    <a:lnL w="19050"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rtl="0"/>
                      <a:r>
                        <a:rPr lang="pl" sz="1050" b="1" i="0" u="none" baseline="0" dirty="0">
                          <a:solidFill>
                            <a:schemeClr val="bg1"/>
                          </a:solidFill>
                        </a:rPr>
                        <a:t>Rok 1</a:t>
                      </a: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pl"/>
                    </a:p>
                  </a:txBody>
                  <a:tcPr/>
                </a:tc>
                <a:tc>
                  <a:txBody>
                    <a:bodyPr/>
                    <a:lstStyle/>
                    <a:p>
                      <a:pPr algn="ctr" rtl="0"/>
                      <a:r>
                        <a:rPr lang="pl" sz="1050" b="1" i="0" u="none" baseline="0">
                          <a:solidFill>
                            <a:schemeClr val="bg1"/>
                          </a:solidFill>
                        </a:rPr>
                        <a:t>Rok 2</a:t>
                      </a:r>
                    </a:p>
                  </a:txBody>
                  <a:tcPr anchor="ctr">
                    <a:lnL w="12700" cap="flat" cmpd="sng" algn="ctr">
                      <a:solidFill>
                        <a:schemeClr val="bg1">
                          <a:lumMod val="95000"/>
                        </a:schemeClr>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26801547"/>
                  </a:ext>
                </a:extLst>
              </a:tr>
              <a:tr h="603302">
                <a:tc>
                  <a:txBody>
                    <a:bodyPr/>
                    <a:lstStyle/>
                    <a:p>
                      <a:pPr algn="l" rtl="0"/>
                      <a:r>
                        <a:rPr lang="pl" sz="1050" b="1" i="0" u="none" baseline="0">
                          <a:solidFill>
                            <a:schemeClr val="bg1"/>
                          </a:solidFill>
                        </a:rPr>
                        <a:t>n (%)</a:t>
                      </a:r>
                    </a:p>
                  </a:txBody>
                  <a:tcPr anchor="ctr">
                    <a:lnL w="19050" cap="flat" cmpd="sng" algn="ctr">
                      <a:solidFill>
                        <a:schemeClr val="accent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a:r>
                        <a:rPr lang="pl" sz="1050" b="1" i="0" u="none" strike="noStrike" kern="1200" baseline="0">
                          <a:solidFill>
                            <a:schemeClr val="bg1"/>
                          </a:solidFill>
                          <a:latin typeface="+mn-lt"/>
                          <a:ea typeface="+mn-ea"/>
                          <a:cs typeface="+mn-cs"/>
                        </a:rPr>
                        <a:t>Benralizumab</a:t>
                      </a:r>
                    </a:p>
                    <a:p>
                      <a:pPr algn="ctr" rtl="0"/>
                      <a:r>
                        <a:rPr lang="pl" sz="1050" b="1" i="0" u="none" strike="noStrike" kern="1200" baseline="0">
                          <a:solidFill>
                            <a:schemeClr val="bg1"/>
                          </a:solidFill>
                          <a:latin typeface="+mn-lt"/>
                          <a:ea typeface="+mn-ea"/>
                          <a:cs typeface="+mn-cs"/>
                        </a:rPr>
                        <a:t>(n = 1663)</a:t>
                      </a:r>
                      <a:endParaRPr lang="pl" sz="1050" b="1" i="0" dirty="0">
                        <a:solidFill>
                          <a:schemeClr val="bg1"/>
                        </a:solidFill>
                      </a:endParaRPr>
                    </a:p>
                  </a:txBody>
                  <a:tcPr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a:r>
                        <a:rPr lang="pl" sz="1050" b="1" i="0" u="none" strike="noStrike" kern="1200" baseline="0">
                          <a:solidFill>
                            <a:schemeClr val="bg1"/>
                          </a:solidFill>
                          <a:latin typeface="+mn-lt"/>
                          <a:ea typeface="+mn-ea"/>
                          <a:cs typeface="+mn-cs"/>
                        </a:rPr>
                        <a:t>Placebo </a:t>
                      </a:r>
                    </a:p>
                    <a:p>
                      <a:pPr algn="ctr" rtl="0"/>
                      <a:r>
                        <a:rPr lang="pl" sz="1050" b="1" i="0" u="none" strike="noStrike" kern="1200" baseline="0">
                          <a:solidFill>
                            <a:schemeClr val="bg1"/>
                          </a:solidFill>
                          <a:latin typeface="+mn-lt"/>
                          <a:ea typeface="+mn-ea"/>
                          <a:cs typeface="+mn-cs"/>
                        </a:rPr>
                        <a:t>(n = 847)</a:t>
                      </a:r>
                      <a:endParaRPr lang="pl" sz="1600" b="1" dirty="0"/>
                    </a:p>
                  </a:txBody>
                  <a:tcPr anchor="ctr">
                    <a:lnL w="9525"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a:r>
                        <a:rPr lang="pl" sz="1050" b="1" i="0" u="none" strike="noStrike" kern="1200" baseline="0">
                          <a:solidFill>
                            <a:schemeClr val="bg1"/>
                          </a:solidFill>
                          <a:latin typeface="+mn-lt"/>
                          <a:ea typeface="+mn-ea"/>
                          <a:cs typeface="+mn-cs"/>
                        </a:rPr>
                        <a:t>Benralizumab </a:t>
                      </a:r>
                    </a:p>
                    <a:p>
                      <a:pPr algn="ctr" rtl="0"/>
                      <a:r>
                        <a:rPr lang="pl" sz="1050" b="1" i="0" u="none" strike="noStrike" kern="1200" baseline="0">
                          <a:solidFill>
                            <a:schemeClr val="bg1"/>
                          </a:solidFill>
                          <a:latin typeface="+mn-lt"/>
                          <a:ea typeface="+mn-ea"/>
                          <a:cs typeface="+mn-cs"/>
                        </a:rPr>
                        <a:t>(n = 1576)</a:t>
                      </a:r>
                      <a:endParaRPr lang="pl" sz="1050" b="1" i="0"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83713134"/>
                  </a:ext>
                </a:extLst>
              </a:tr>
              <a:tr h="603302">
                <a:tc>
                  <a:txBody>
                    <a:bodyPr/>
                    <a:lstStyle/>
                    <a:p>
                      <a:pPr algn="l" rtl="0"/>
                      <a:r>
                        <a:rPr lang="pl" sz="1050" b="1" i="0" u="none" baseline="0"/>
                        <a:t>Dowolne AE</a:t>
                      </a:r>
                    </a:p>
                  </a:txBody>
                  <a:tcPr anchor="ctr">
                    <a:lnL w="19050" cap="flat" cmpd="sng" algn="ctr">
                      <a:solidFill>
                        <a:schemeClr val="accent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tc>
                  <a:txBody>
                    <a:bodyPr/>
                    <a:lstStyle/>
                    <a:p>
                      <a:pPr algn="ctr" rtl="0"/>
                      <a:r>
                        <a:rPr lang="pl" sz="1050" b="0" i="0" u="none" strike="noStrike" kern="1200" baseline="0">
                          <a:solidFill>
                            <a:schemeClr val="dk1"/>
                          </a:solidFill>
                          <a:latin typeface="+mn-lt"/>
                          <a:ea typeface="+mn-ea"/>
                          <a:cs typeface="+mn-cs"/>
                        </a:rPr>
                        <a:t>1226</a:t>
                      </a:r>
                    </a:p>
                    <a:p>
                      <a:pPr algn="ctr" rtl="0"/>
                      <a:r>
                        <a:rPr lang="pl" sz="1050" b="0" i="0" u="none" strike="noStrike" kern="1200" baseline="0">
                          <a:solidFill>
                            <a:schemeClr val="dk1"/>
                          </a:solidFill>
                          <a:latin typeface="+mn-lt"/>
                          <a:ea typeface="+mn-ea"/>
                          <a:cs typeface="+mn-cs"/>
                        </a:rPr>
                        <a:t> (73,7)</a:t>
                      </a:r>
                      <a:endParaRPr lang="pl" sz="1050" dirty="0"/>
                    </a:p>
                  </a:txBody>
                  <a:tcPr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tc>
                  <a:txBody>
                    <a:bodyPr/>
                    <a:lstStyle/>
                    <a:p>
                      <a:pPr algn="ctr" rtl="0"/>
                      <a:r>
                        <a:rPr lang="pl" sz="1050" b="0" i="0" u="none" baseline="0"/>
                        <a:t>661 </a:t>
                      </a:r>
                    </a:p>
                    <a:p>
                      <a:pPr algn="ctr" rtl="0"/>
                      <a:r>
                        <a:rPr lang="pl" sz="1050" b="0" i="0" u="none" baseline="0"/>
                        <a:t>(78)</a:t>
                      </a:r>
                    </a:p>
                  </a:txBody>
                  <a:tcPr anchor="ctr">
                    <a:lnL w="9525"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tc>
                  <a:txBody>
                    <a:bodyPr/>
                    <a:lstStyle/>
                    <a:p>
                      <a:pPr algn="ctr" rtl="0"/>
                      <a:r>
                        <a:rPr lang="pl" sz="1050" b="0" i="0" u="none" strike="noStrike" kern="1200" baseline="0">
                          <a:solidFill>
                            <a:schemeClr val="dk1"/>
                          </a:solidFill>
                          <a:latin typeface="+mn-lt"/>
                          <a:ea typeface="+mn-ea"/>
                          <a:cs typeface="+mn-cs"/>
                        </a:rPr>
                        <a:t>1114 </a:t>
                      </a:r>
                      <a:br>
                        <a:rPr lang="pl" sz="1050" b="0" i="0" u="none" strike="noStrike" kern="1200" baseline="0">
                          <a:solidFill>
                            <a:schemeClr val="dk1"/>
                          </a:solidFill>
                          <a:latin typeface="+mn-lt"/>
                          <a:ea typeface="+mn-ea"/>
                          <a:cs typeface="+mn-cs"/>
                        </a:rPr>
                      </a:br>
                      <a:r>
                        <a:rPr lang="pl" sz="1050" b="0" i="0" u="none" strike="noStrike" kern="1200" baseline="0">
                          <a:solidFill>
                            <a:schemeClr val="dk1"/>
                          </a:solidFill>
                          <a:latin typeface="+mn-lt"/>
                          <a:ea typeface="+mn-ea"/>
                          <a:cs typeface="+mn-cs"/>
                        </a:rPr>
                        <a:t>(70,7)</a:t>
                      </a:r>
                      <a:endParaRPr lang="pl" sz="1050" dirty="0">
                        <a:solidFill>
                          <a:schemeClr val="bg1"/>
                        </a:solidFill>
                      </a:endParaRPr>
                    </a:p>
                  </a:txBody>
                  <a:tcPr anchor="ctr">
                    <a:lnL w="12700" cap="flat" cmpd="sng" algn="ctr">
                      <a:solidFill>
                        <a:schemeClr val="bg1">
                          <a:lumMod val="95000"/>
                        </a:schemeClr>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extLst>
                  <a:ext uri="{0D108BD9-81ED-4DB2-BD59-A6C34878D82A}">
                    <a16:rowId xmlns:a16="http://schemas.microsoft.com/office/drawing/2014/main" val="665963828"/>
                  </a:ext>
                </a:extLst>
              </a:tr>
              <a:tr h="716129">
                <a:tc>
                  <a:txBody>
                    <a:bodyPr/>
                    <a:lstStyle/>
                    <a:p>
                      <a:pPr algn="l" rtl="0"/>
                      <a:r>
                        <a:rPr lang="pl" sz="1050" b="1" i="0" u="none" strike="noStrike" kern="1200" baseline="0">
                          <a:solidFill>
                            <a:schemeClr val="dk1"/>
                          </a:solidFill>
                          <a:latin typeface="+mn-lt"/>
                          <a:ea typeface="+mn-ea"/>
                          <a:cs typeface="+mn-cs"/>
                        </a:rPr>
                        <a:t>Dowolne ciężkie AE (w tym zgon)</a:t>
                      </a:r>
                      <a:endParaRPr lang="pl" sz="1050" b="1" baseline="-25000" dirty="0"/>
                    </a:p>
                  </a:txBody>
                  <a:tcPr anchor="ctr">
                    <a:lnL w="19050" cap="flat" cmpd="sng" algn="ctr">
                      <a:solidFill>
                        <a:schemeClr val="accent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7E9"/>
                    </a:solidFill>
                  </a:tcPr>
                </a:tc>
                <a:tc>
                  <a:txBody>
                    <a:bodyPr/>
                    <a:lstStyle/>
                    <a:p>
                      <a:pPr algn="ctr" rtl="0"/>
                      <a:r>
                        <a:rPr lang="pl" sz="1050" b="0" i="0" u="none" strike="noStrike" kern="1200" baseline="0">
                          <a:solidFill>
                            <a:schemeClr val="dk1"/>
                          </a:solidFill>
                          <a:latin typeface="+mn-lt"/>
                          <a:ea typeface="+mn-ea"/>
                          <a:cs typeface="+mn-cs"/>
                        </a:rPr>
                        <a:t>192 </a:t>
                      </a:r>
                    </a:p>
                    <a:p>
                      <a:pPr algn="ctr" rtl="0"/>
                      <a:r>
                        <a:rPr lang="pl" sz="1050" b="0" i="0" u="none" strike="noStrike" kern="1200" baseline="0">
                          <a:solidFill>
                            <a:schemeClr val="dk1"/>
                          </a:solidFill>
                          <a:latin typeface="+mn-lt"/>
                          <a:ea typeface="+mn-ea"/>
                          <a:cs typeface="+mn-cs"/>
                        </a:rPr>
                        <a:t>(11,5)</a:t>
                      </a:r>
                      <a:endParaRPr lang="pl" sz="1050" dirty="0"/>
                    </a:p>
                  </a:txBody>
                  <a:tcPr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7E9"/>
                    </a:solidFill>
                  </a:tcPr>
                </a:tc>
                <a:tc>
                  <a:txBody>
                    <a:bodyPr/>
                    <a:lstStyle/>
                    <a:p>
                      <a:pPr algn="ctr" rtl="0"/>
                      <a:r>
                        <a:rPr lang="pl" sz="1050" b="0" i="0" u="none" baseline="0"/>
                        <a:t>119 </a:t>
                      </a:r>
                    </a:p>
                    <a:p>
                      <a:pPr algn="ctr" rtl="0"/>
                      <a:r>
                        <a:rPr lang="pl" sz="1050" b="0" i="0" u="none" baseline="0"/>
                        <a:t>(14,0)</a:t>
                      </a:r>
                    </a:p>
                  </a:txBody>
                  <a:tcPr anchor="ctr">
                    <a:lnL w="9525"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7E9"/>
                    </a:solidFill>
                  </a:tcPr>
                </a:tc>
                <a:tc>
                  <a:txBody>
                    <a:bodyPr/>
                    <a:lstStyle/>
                    <a:p>
                      <a:pPr algn="ctr" rtl="0"/>
                      <a:r>
                        <a:rPr lang="pl" sz="1050" b="0" i="0" u="none" strike="noStrike" kern="1200" baseline="0">
                          <a:solidFill>
                            <a:schemeClr val="dk1"/>
                          </a:solidFill>
                          <a:latin typeface="+mn-lt"/>
                          <a:ea typeface="+mn-ea"/>
                          <a:cs typeface="+mn-cs"/>
                        </a:rPr>
                        <a:t>194 </a:t>
                      </a:r>
                    </a:p>
                    <a:p>
                      <a:pPr algn="ctr" rtl="0"/>
                      <a:r>
                        <a:rPr lang="pl" sz="1050" b="0" i="0" u="none" strike="noStrike" kern="1200" baseline="0">
                          <a:solidFill>
                            <a:schemeClr val="dk1"/>
                          </a:solidFill>
                          <a:latin typeface="+mn-lt"/>
                          <a:ea typeface="+mn-ea"/>
                          <a:cs typeface="+mn-cs"/>
                        </a:rPr>
                        <a:t>(12,3)</a:t>
                      </a:r>
                      <a:endParaRPr lang="pl" sz="1050" dirty="0"/>
                    </a:p>
                  </a:txBody>
                  <a:tcPr anchor="ctr">
                    <a:lnL w="12700" cap="flat" cmpd="sng" algn="ctr">
                      <a:solidFill>
                        <a:schemeClr val="bg1">
                          <a:lumMod val="95000"/>
                        </a:schemeClr>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7E9"/>
                    </a:solidFill>
                  </a:tcPr>
                </a:tc>
                <a:extLst>
                  <a:ext uri="{0D108BD9-81ED-4DB2-BD59-A6C34878D82A}">
                    <a16:rowId xmlns:a16="http://schemas.microsoft.com/office/drawing/2014/main" val="3117495141"/>
                  </a:ext>
                </a:extLst>
              </a:tr>
              <a:tr h="840313">
                <a:tc>
                  <a:txBody>
                    <a:bodyPr/>
                    <a:lstStyle/>
                    <a:p>
                      <a:pPr algn="l" rtl="0"/>
                      <a:r>
                        <a:rPr lang="pl" sz="1050" b="1" i="0" u="none" strike="noStrike" kern="1200" baseline="0">
                          <a:solidFill>
                            <a:schemeClr val="dk1"/>
                          </a:solidFill>
                          <a:latin typeface="+mn-lt"/>
                          <a:ea typeface="+mn-ea"/>
                          <a:cs typeface="+mn-cs"/>
                        </a:rPr>
                        <a:t>Dowolne AE prowadzące do przerwania leczenia</a:t>
                      </a:r>
                      <a:endParaRPr lang="pl" sz="1050" b="1" dirty="0"/>
                    </a:p>
                  </a:txBody>
                  <a:tcPr anchor="ctr">
                    <a:lnL w="19050" cap="flat" cmpd="sng" algn="ctr">
                      <a:solidFill>
                        <a:schemeClr val="accent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tc>
                  <a:txBody>
                    <a:bodyPr/>
                    <a:lstStyle/>
                    <a:p>
                      <a:pPr algn="ctr" rtl="0"/>
                      <a:r>
                        <a:rPr lang="pl" sz="1050" b="0" i="0" u="none" strike="noStrike" kern="1200" baseline="0">
                          <a:solidFill>
                            <a:schemeClr val="dk1"/>
                          </a:solidFill>
                          <a:latin typeface="+mn-lt"/>
                          <a:ea typeface="+mn-ea"/>
                          <a:cs typeface="+mn-cs"/>
                        </a:rPr>
                        <a:t>36 </a:t>
                      </a:r>
                    </a:p>
                    <a:p>
                      <a:pPr algn="ctr" rtl="0"/>
                      <a:r>
                        <a:rPr lang="pl" sz="1050" b="0" i="0" u="none" strike="noStrike" kern="1200" baseline="0">
                          <a:solidFill>
                            <a:schemeClr val="dk1"/>
                          </a:solidFill>
                          <a:latin typeface="+mn-lt"/>
                          <a:ea typeface="+mn-ea"/>
                          <a:cs typeface="+mn-cs"/>
                        </a:rPr>
                        <a:t>(2,2)</a:t>
                      </a:r>
                      <a:endParaRPr lang="pl" sz="1050" dirty="0"/>
                    </a:p>
                  </a:txBody>
                  <a:tcPr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tc>
                  <a:txBody>
                    <a:bodyPr/>
                    <a:lstStyle/>
                    <a:p>
                      <a:pPr algn="ctr" rtl="0"/>
                      <a:r>
                        <a:rPr lang="pl" sz="1050" b="0" i="0" u="none" baseline="0"/>
                        <a:t>8</a:t>
                      </a:r>
                    </a:p>
                    <a:p>
                      <a:pPr algn="ctr" rtl="0"/>
                      <a:r>
                        <a:rPr lang="pl" sz="1050" b="0" i="0" u="none" baseline="0"/>
                        <a:t> (0,9)</a:t>
                      </a:r>
                    </a:p>
                  </a:txBody>
                  <a:tcPr anchor="ctr">
                    <a:lnL w="9525"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tc>
                  <a:txBody>
                    <a:bodyPr/>
                    <a:lstStyle/>
                    <a:p>
                      <a:pPr algn="ctr" rtl="0"/>
                      <a:r>
                        <a:rPr lang="pl" sz="1050" b="0" i="0" u="none" strike="noStrike" kern="1200" baseline="0">
                          <a:solidFill>
                            <a:schemeClr val="dk1"/>
                          </a:solidFill>
                          <a:latin typeface="+mn-lt"/>
                          <a:ea typeface="+mn-ea"/>
                          <a:cs typeface="+mn-cs"/>
                        </a:rPr>
                        <a:t>32 </a:t>
                      </a:r>
                    </a:p>
                    <a:p>
                      <a:pPr algn="ctr" rtl="0"/>
                      <a:r>
                        <a:rPr lang="pl" sz="1050" b="0" i="0" u="none" strike="noStrike" kern="1200" baseline="0">
                          <a:solidFill>
                            <a:schemeClr val="dk1"/>
                          </a:solidFill>
                          <a:latin typeface="+mn-lt"/>
                          <a:ea typeface="+mn-ea"/>
                          <a:cs typeface="+mn-cs"/>
                        </a:rPr>
                        <a:t>(2,0)</a:t>
                      </a:r>
                      <a:endParaRPr lang="pl" sz="1050" dirty="0"/>
                    </a:p>
                  </a:txBody>
                  <a:tcPr anchor="ctr">
                    <a:lnL w="12700" cap="flat" cmpd="sng" algn="ctr">
                      <a:solidFill>
                        <a:schemeClr val="bg1">
                          <a:lumMod val="95000"/>
                        </a:schemeClr>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D8CCD0"/>
                    </a:solidFill>
                  </a:tcPr>
                </a:tc>
                <a:extLst>
                  <a:ext uri="{0D108BD9-81ED-4DB2-BD59-A6C34878D82A}">
                    <a16:rowId xmlns:a16="http://schemas.microsoft.com/office/drawing/2014/main" val="1489109454"/>
                  </a:ext>
                </a:extLst>
              </a:tr>
              <a:tr h="716129">
                <a:tc>
                  <a:txBody>
                    <a:bodyPr/>
                    <a:lstStyle/>
                    <a:p>
                      <a:pPr algn="l" rtl="0"/>
                      <a:r>
                        <a:rPr lang="pl" sz="1050" b="1" i="0" u="none" strike="noStrike" kern="1200" baseline="0">
                          <a:solidFill>
                            <a:schemeClr val="dk1"/>
                          </a:solidFill>
                          <a:latin typeface="+mn-lt"/>
                          <a:ea typeface="+mn-ea"/>
                          <a:cs typeface="+mn-cs"/>
                        </a:rPr>
                        <a:t>Dowolne AE ze skutkiem śmiertelnym</a:t>
                      </a:r>
                      <a:endParaRPr lang="pl" sz="1050" b="1" dirty="0"/>
                    </a:p>
                  </a:txBody>
                  <a:tcPr anchor="ctr">
                    <a:lnL w="19050" cap="flat" cmpd="sng" algn="ctr">
                      <a:solidFill>
                        <a:schemeClr val="accent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ECE7E9"/>
                    </a:solidFill>
                  </a:tcPr>
                </a:tc>
                <a:tc>
                  <a:txBody>
                    <a:bodyPr/>
                    <a:lstStyle/>
                    <a:p>
                      <a:pPr algn="ctr" rtl="0"/>
                      <a:r>
                        <a:rPr lang="pl" sz="1050" b="0" i="0" u="none" strike="noStrike" kern="1200" baseline="0">
                          <a:solidFill>
                            <a:schemeClr val="dk1"/>
                          </a:solidFill>
                          <a:latin typeface="+mn-lt"/>
                          <a:ea typeface="+mn-ea"/>
                          <a:cs typeface="+mn-cs"/>
                        </a:rPr>
                        <a:t>9</a:t>
                      </a:r>
                    </a:p>
                    <a:p>
                      <a:pPr algn="ctr" rtl="0"/>
                      <a:r>
                        <a:rPr lang="pl" sz="1050" b="0" i="0" u="none" strike="noStrike" kern="1200" baseline="0">
                          <a:solidFill>
                            <a:schemeClr val="dk1"/>
                          </a:solidFill>
                          <a:latin typeface="+mn-lt"/>
                          <a:ea typeface="+mn-ea"/>
                          <a:cs typeface="+mn-cs"/>
                        </a:rPr>
                        <a:t> (0,5)</a:t>
                      </a:r>
                      <a:endParaRPr lang="pl" sz="1050" dirty="0"/>
                    </a:p>
                  </a:txBody>
                  <a:tcPr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ECE7E9"/>
                    </a:solidFill>
                  </a:tcPr>
                </a:tc>
                <a:tc>
                  <a:txBody>
                    <a:bodyPr/>
                    <a:lstStyle/>
                    <a:p>
                      <a:pPr algn="ctr" rtl="0"/>
                      <a:r>
                        <a:rPr lang="pl" sz="1050" b="0" i="0" u="none" baseline="0"/>
                        <a:t>3</a:t>
                      </a:r>
                    </a:p>
                    <a:p>
                      <a:pPr algn="ctr" rtl="0"/>
                      <a:r>
                        <a:rPr lang="pl" sz="1050" b="0" i="0" u="none" baseline="0"/>
                        <a:t> (0,4)</a:t>
                      </a:r>
                    </a:p>
                  </a:txBody>
                  <a:tcPr anchor="ctr">
                    <a:lnL w="9525"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ECE7E9"/>
                    </a:solidFill>
                  </a:tcPr>
                </a:tc>
                <a:tc>
                  <a:txBody>
                    <a:bodyPr/>
                    <a:lstStyle/>
                    <a:p>
                      <a:pPr algn="ctr" rtl="0"/>
                      <a:r>
                        <a:rPr lang="pl" sz="1050" b="0" i="0" u="none" baseline="0" dirty="0"/>
                        <a:t>9</a:t>
                      </a:r>
                    </a:p>
                    <a:p>
                      <a:pPr algn="ctr" rtl="0"/>
                      <a:r>
                        <a:rPr lang="pl" sz="1050" b="0" i="0" u="none" baseline="0" dirty="0"/>
                        <a:t>(0,6)</a:t>
                      </a:r>
                    </a:p>
                  </a:txBody>
                  <a:tcPr anchor="ctr">
                    <a:lnL w="12700" cap="flat" cmpd="sng" algn="ctr">
                      <a:solidFill>
                        <a:schemeClr val="bg1">
                          <a:lumMod val="95000"/>
                        </a:schemeClr>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ECE7E9"/>
                    </a:solidFill>
                  </a:tcPr>
                </a:tc>
                <a:extLst>
                  <a:ext uri="{0D108BD9-81ED-4DB2-BD59-A6C34878D82A}">
                    <a16:rowId xmlns:a16="http://schemas.microsoft.com/office/drawing/2014/main" val="3352832751"/>
                  </a:ext>
                </a:extLst>
              </a:tr>
            </a:tbl>
          </a:graphicData>
        </a:graphic>
      </p:graphicFrame>
      <p:graphicFrame>
        <p:nvGraphicFramePr>
          <p:cNvPr id="11" name="Table 10">
            <a:extLst>
              <a:ext uri="{FF2B5EF4-FFF2-40B4-BE49-F238E27FC236}">
                <a16:creationId xmlns:a16="http://schemas.microsoft.com/office/drawing/2014/main" id="{BA6B1512-63F5-43B9-9C07-3179AEF95724}"/>
              </a:ext>
            </a:extLst>
          </p:cNvPr>
          <p:cNvGraphicFramePr>
            <a:graphicFrameLocks noGrp="1"/>
          </p:cNvGraphicFramePr>
          <p:nvPr>
            <p:extLst>
              <p:ext uri="{D42A27DB-BD31-4B8C-83A1-F6EECF244321}">
                <p14:modId xmlns:p14="http://schemas.microsoft.com/office/powerpoint/2010/main" val="138657020"/>
              </p:ext>
            </p:extLst>
          </p:nvPr>
        </p:nvGraphicFramePr>
        <p:xfrm>
          <a:off x="905205" y="2150505"/>
          <a:ext cx="4700210" cy="4023360"/>
        </p:xfrm>
        <a:graphic>
          <a:graphicData uri="http://schemas.openxmlformats.org/drawingml/2006/table">
            <a:tbl>
              <a:tblPr>
                <a:tableStyleId>{21E4AEA4-8DFA-4A89-87EB-49C32662AFE0}</a:tableStyleId>
              </a:tblPr>
              <a:tblGrid>
                <a:gridCol w="1550175">
                  <a:extLst>
                    <a:ext uri="{9D8B030D-6E8A-4147-A177-3AD203B41FA5}">
                      <a16:colId xmlns:a16="http://schemas.microsoft.com/office/drawing/2014/main" val="4105189846"/>
                    </a:ext>
                  </a:extLst>
                </a:gridCol>
                <a:gridCol w="1609797">
                  <a:extLst>
                    <a:ext uri="{9D8B030D-6E8A-4147-A177-3AD203B41FA5}">
                      <a16:colId xmlns:a16="http://schemas.microsoft.com/office/drawing/2014/main" val="4068637379"/>
                    </a:ext>
                  </a:extLst>
                </a:gridCol>
                <a:gridCol w="1540238">
                  <a:extLst>
                    <a:ext uri="{9D8B030D-6E8A-4147-A177-3AD203B41FA5}">
                      <a16:colId xmlns:a16="http://schemas.microsoft.com/office/drawing/2014/main" val="1638198819"/>
                    </a:ext>
                  </a:extLst>
                </a:gridCol>
              </a:tblGrid>
              <a:tr h="215703">
                <a:tc>
                  <a:txBody>
                    <a:bodyPr/>
                    <a:lstStyle/>
                    <a:p>
                      <a:pPr algn="l" rtl="0"/>
                      <a:r>
                        <a:rPr lang="pl" sz="1000" b="1" i="0" u="none" baseline="0" dirty="0">
                          <a:solidFill>
                            <a:schemeClr val="bg1"/>
                          </a:solidFill>
                        </a:rPr>
                        <a:t>AE, n (%)</a:t>
                      </a:r>
                    </a:p>
                  </a:txBody>
                  <a:tcPr anchor="ctr">
                    <a:lnL w="19050" cap="flat" cmpd="sng" algn="ctr">
                      <a:solidFill>
                        <a:schemeClr val="accent1"/>
                      </a:solidFill>
                      <a:prstDash val="solid"/>
                      <a:round/>
                      <a:headEnd type="none" w="med" len="med"/>
                      <a:tailEnd type="none" w="med" len="med"/>
                    </a:lnL>
                    <a:lnR w="12700" cmpd="sng">
                      <a:noFill/>
                    </a:lnR>
                    <a:lnT w="19050" cap="flat" cmpd="sng" algn="ctr">
                      <a:solidFill>
                        <a:srgbClr val="7F134C"/>
                      </a:solidFill>
                      <a:prstDash val="solid"/>
                      <a:round/>
                      <a:headEnd type="none" w="med" len="med"/>
                      <a:tailEnd type="none" w="med" len="med"/>
                    </a:lnT>
                    <a:lnB w="19050" cap="flat" cmpd="sng" algn="ctr">
                      <a:solidFill>
                        <a:srgbClr val="7F134C"/>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a:r>
                        <a:rPr lang="pl" sz="1000" b="1" i="0" u="none" strike="noStrike" kern="1200" baseline="0">
                          <a:solidFill>
                            <a:schemeClr val="bg1"/>
                          </a:solidFill>
                          <a:latin typeface="+mn-lt"/>
                          <a:ea typeface="+mn-ea"/>
                          <a:cs typeface="+mn-cs"/>
                        </a:rPr>
                        <a:t>Benralizumab</a:t>
                      </a:r>
                    </a:p>
                    <a:p>
                      <a:pPr algn="ctr" rtl="0"/>
                      <a:r>
                        <a:rPr lang="pl" sz="1000" b="1" i="0" u="none" strike="noStrike" kern="1200" baseline="0">
                          <a:solidFill>
                            <a:schemeClr val="bg1"/>
                          </a:solidFill>
                          <a:latin typeface="+mn-lt"/>
                          <a:ea typeface="+mn-ea"/>
                          <a:cs typeface="+mn-cs"/>
                        </a:rPr>
                        <a:t>(n = 1663)</a:t>
                      </a:r>
                      <a:endParaRPr lang="pl" sz="1000" b="1" dirty="0">
                        <a:solidFill>
                          <a:schemeClr val="bg1"/>
                        </a:solidFill>
                      </a:endParaRPr>
                    </a:p>
                  </a:txBody>
                  <a:tcPr anchor="ctr">
                    <a:lnL w="12700" cmpd="sng">
                      <a:noFill/>
                    </a:lnL>
                    <a:lnR w="12700" cmpd="sng">
                      <a:noFill/>
                    </a:lnR>
                    <a:lnT w="19050" cap="flat" cmpd="sng" algn="ctr">
                      <a:solidFill>
                        <a:srgbClr val="7F134C"/>
                      </a:solidFill>
                      <a:prstDash val="solid"/>
                      <a:round/>
                      <a:headEnd type="none" w="med" len="med"/>
                      <a:tailEnd type="none" w="med" len="med"/>
                    </a:lnT>
                    <a:lnB w="19050" cap="flat" cmpd="sng" algn="ctr">
                      <a:solidFill>
                        <a:srgbClr val="7F134C"/>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a:r>
                        <a:rPr lang="pl" sz="1000" b="1" i="0" u="none" baseline="0" dirty="0">
                          <a:solidFill>
                            <a:schemeClr val="bg1"/>
                          </a:solidFill>
                        </a:rPr>
                        <a:t>Placebo</a:t>
                      </a:r>
                    </a:p>
                    <a:p>
                      <a:pPr algn="ctr" rtl="0"/>
                      <a:r>
                        <a:rPr lang="pl" sz="1000" b="1" i="0" u="none" baseline="0" dirty="0">
                          <a:solidFill>
                            <a:schemeClr val="bg1"/>
                          </a:solidFill>
                        </a:rPr>
                        <a:t>(n=847)</a:t>
                      </a:r>
                    </a:p>
                  </a:txBody>
                  <a:tcPr anchor="ctr">
                    <a:lnL w="12700" cmpd="sng">
                      <a:noFill/>
                    </a:lnL>
                    <a:lnR w="19050" cap="flat" cmpd="sng" algn="ctr">
                      <a:solidFill>
                        <a:schemeClr val="accent1"/>
                      </a:solidFill>
                      <a:prstDash val="solid"/>
                      <a:round/>
                      <a:headEnd type="none" w="med" len="med"/>
                      <a:tailEnd type="none" w="med" len="med"/>
                    </a:lnR>
                    <a:lnT w="19050" cap="flat" cmpd="sng" algn="ctr">
                      <a:solidFill>
                        <a:srgbClr val="7F134C"/>
                      </a:solidFill>
                      <a:prstDash val="solid"/>
                      <a:round/>
                      <a:headEnd type="none" w="med" len="med"/>
                      <a:tailEnd type="none" w="med" len="med"/>
                    </a:lnT>
                    <a:lnB w="19050" cap="flat" cmpd="sng" algn="ctr">
                      <a:solidFill>
                        <a:srgbClr val="7F134C"/>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26801547"/>
                  </a:ext>
                </a:extLst>
              </a:tr>
              <a:tr h="210008">
                <a:tc>
                  <a:txBody>
                    <a:bodyPr/>
                    <a:lstStyle/>
                    <a:p>
                      <a:pPr algn="l" rtl="0"/>
                      <a:r>
                        <a:rPr lang="pl" sz="1000" b="1" i="0" u="none" strike="noStrike" kern="1200" baseline="0">
                          <a:solidFill>
                            <a:schemeClr val="dk1"/>
                          </a:solidFill>
                          <a:latin typeface="+mn-lt"/>
                          <a:ea typeface="+mn-ea"/>
                          <a:cs typeface="+mn-cs"/>
                        </a:rPr>
                        <a:t>Nieżyt nosogardzieli</a:t>
                      </a:r>
                      <a:endParaRPr lang="pl" sz="1000" b="1" dirty="0"/>
                    </a:p>
                  </a:txBody>
                  <a:tcPr anchor="ctr">
                    <a:lnL w="19050" cap="flat" cmpd="sng" algn="ctr">
                      <a:solidFill>
                        <a:schemeClr val="accent1"/>
                      </a:solidFill>
                      <a:prstDash val="solid"/>
                      <a:round/>
                      <a:headEnd type="none" w="med" len="med"/>
                      <a:tailEnd type="none" w="med" len="med"/>
                    </a:lnL>
                    <a:lnT w="19050" cap="flat" cmpd="sng" algn="ctr">
                      <a:solidFill>
                        <a:srgbClr val="7F134C"/>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266 (16,0)</a:t>
                      </a:r>
                      <a:endParaRPr lang="pl" sz="1000" dirty="0"/>
                    </a:p>
                  </a:txBody>
                  <a:tcPr anchor="ctr">
                    <a:lnT w="19050" cap="flat" cmpd="sng" algn="ctr">
                      <a:solidFill>
                        <a:srgbClr val="7F134C"/>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141 (16,6)</a:t>
                      </a:r>
                      <a:endParaRPr lang="pl" sz="1000" dirty="0"/>
                    </a:p>
                  </a:txBody>
                  <a:tcPr anchor="ctr">
                    <a:lnR w="19050" cap="flat" cmpd="sng" algn="ctr">
                      <a:solidFill>
                        <a:schemeClr val="accent1"/>
                      </a:solidFill>
                      <a:prstDash val="solid"/>
                      <a:round/>
                      <a:headEnd type="none" w="med" len="med"/>
                      <a:tailEnd type="none" w="med" len="med"/>
                    </a:lnR>
                    <a:lnT w="19050" cap="flat" cmpd="sng" algn="ctr">
                      <a:solidFill>
                        <a:srgbClr val="7F134C"/>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5963828"/>
                  </a:ext>
                </a:extLst>
              </a:tr>
              <a:tr h="210008">
                <a:tc>
                  <a:txBody>
                    <a:bodyPr/>
                    <a:lstStyle/>
                    <a:p>
                      <a:pPr algn="l" rtl="0"/>
                      <a:r>
                        <a:rPr lang="pl" sz="1000" b="1" i="0" u="none" strike="noStrike" kern="1200" baseline="0">
                          <a:solidFill>
                            <a:schemeClr val="dk1"/>
                          </a:solidFill>
                          <a:latin typeface="+mn-lt"/>
                          <a:ea typeface="+mn-ea"/>
                          <a:cs typeface="+mn-cs"/>
                        </a:rPr>
                        <a:t>Astma</a:t>
                      </a:r>
                      <a:endParaRPr lang="pl" sz="1000" b="1" baseline="-25000"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225 (13,5)</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151 (17,8)</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extLst>
                  <a:ext uri="{0D108BD9-81ED-4DB2-BD59-A6C34878D82A}">
                    <a16:rowId xmlns:a16="http://schemas.microsoft.com/office/drawing/2014/main" val="3117495141"/>
                  </a:ext>
                </a:extLst>
              </a:tr>
              <a:tr h="210008">
                <a:tc>
                  <a:txBody>
                    <a:bodyPr/>
                    <a:lstStyle/>
                    <a:p>
                      <a:pPr algn="l" rtl="0"/>
                      <a:r>
                        <a:rPr lang="pl" sz="1000" b="1" i="0" u="none" strike="noStrike" kern="1200" baseline="0">
                          <a:solidFill>
                            <a:schemeClr val="dk1"/>
                          </a:solidFill>
                          <a:latin typeface="+mn-lt"/>
                          <a:ea typeface="+mn-ea"/>
                          <a:cs typeface="+mn-cs"/>
                        </a:rPr>
                        <a:t>URTI</a:t>
                      </a:r>
                      <a:endParaRPr lang="pl" sz="1000" b="1"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144 (8,7)</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79 (9,3)</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9109454"/>
                  </a:ext>
                </a:extLst>
              </a:tr>
              <a:tr h="210008">
                <a:tc>
                  <a:txBody>
                    <a:bodyPr/>
                    <a:lstStyle/>
                    <a:p>
                      <a:pPr algn="l" rtl="0"/>
                      <a:r>
                        <a:rPr lang="pl" sz="1000" b="1" i="0" u="none" strike="noStrike" kern="1200" baseline="0">
                          <a:solidFill>
                            <a:schemeClr val="dk1"/>
                          </a:solidFill>
                          <a:latin typeface="+mn-lt"/>
                          <a:ea typeface="+mn-ea"/>
                          <a:cs typeface="+mn-cs"/>
                        </a:rPr>
                        <a:t>Ból głowy</a:t>
                      </a:r>
                      <a:endParaRPr lang="pl" sz="1000" b="1"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135 (8,1)</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53 (6,3)</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extLst>
                  <a:ext uri="{0D108BD9-81ED-4DB2-BD59-A6C34878D82A}">
                    <a16:rowId xmlns:a16="http://schemas.microsoft.com/office/drawing/2014/main" val="3352832751"/>
                  </a:ext>
                </a:extLst>
              </a:tr>
              <a:tr h="210008">
                <a:tc>
                  <a:txBody>
                    <a:bodyPr/>
                    <a:lstStyle/>
                    <a:p>
                      <a:pPr algn="l" rtl="0"/>
                      <a:r>
                        <a:rPr lang="pl" sz="1000" b="1" i="0" u="none" strike="noStrike" kern="1200" baseline="0">
                          <a:solidFill>
                            <a:schemeClr val="dk1"/>
                          </a:solidFill>
                          <a:latin typeface="+mn-lt"/>
                          <a:ea typeface="+mn-ea"/>
                          <a:cs typeface="+mn-cs"/>
                        </a:rPr>
                        <a:t>Zapalenie oskrzeli</a:t>
                      </a:r>
                      <a:endParaRPr lang="pl" sz="1000" b="1" baseline="-25000"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132 (7,9)</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84 (9,9)</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08544616"/>
                  </a:ext>
                </a:extLst>
              </a:tr>
              <a:tr h="210008">
                <a:tc>
                  <a:txBody>
                    <a:bodyPr/>
                    <a:lstStyle/>
                    <a:p>
                      <a:pPr algn="l" rtl="0"/>
                      <a:r>
                        <a:rPr lang="pl" sz="1000" b="1" i="0" u="none" strike="noStrike" kern="1200" baseline="0">
                          <a:solidFill>
                            <a:schemeClr val="dk1"/>
                          </a:solidFill>
                          <a:latin typeface="+mn-lt"/>
                          <a:ea typeface="+mn-ea"/>
                          <a:cs typeface="+mn-cs"/>
                        </a:rPr>
                        <a:t>Zapalenie zatok przynosowych</a:t>
                      </a:r>
                      <a:endParaRPr lang="pl" sz="1000" b="1"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85 (5,1)</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69 (8,1)</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extLst>
                  <a:ext uri="{0D108BD9-81ED-4DB2-BD59-A6C34878D82A}">
                    <a16:rowId xmlns:a16="http://schemas.microsoft.com/office/drawing/2014/main" val="4180691920"/>
                  </a:ext>
                </a:extLst>
              </a:tr>
              <a:tr h="210008">
                <a:tc>
                  <a:txBody>
                    <a:bodyPr/>
                    <a:lstStyle/>
                    <a:p>
                      <a:pPr algn="l" rtl="0"/>
                      <a:r>
                        <a:rPr lang="pl" sz="1000" b="1" i="0" u="none" strike="noStrike" kern="1200" baseline="0">
                          <a:solidFill>
                            <a:schemeClr val="dk1"/>
                          </a:solidFill>
                          <a:latin typeface="+mn-lt"/>
                          <a:ea typeface="+mn-ea"/>
                          <a:cs typeface="+mn-cs"/>
                        </a:rPr>
                        <a:t>Grypa</a:t>
                      </a:r>
                      <a:endParaRPr lang="pl" sz="1000" b="1"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74 (4,4)</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49 (5,8)</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9715608"/>
                  </a:ext>
                </a:extLst>
              </a:tr>
              <a:tr h="210008">
                <a:tc>
                  <a:txBody>
                    <a:bodyPr/>
                    <a:lstStyle/>
                    <a:p>
                      <a:pPr algn="l" rtl="0"/>
                      <a:r>
                        <a:rPr lang="pl" sz="1000" b="1" i="0" u="none" strike="noStrike" kern="1200" baseline="0">
                          <a:solidFill>
                            <a:schemeClr val="dk1"/>
                          </a:solidFill>
                          <a:latin typeface="+mn-lt"/>
                          <a:ea typeface="+mn-ea"/>
                          <a:cs typeface="+mn-cs"/>
                        </a:rPr>
                        <a:t>Zapalenie gardła</a:t>
                      </a:r>
                      <a:endParaRPr lang="pl" sz="1000" b="1"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67 (4,0)</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baseline="0"/>
                        <a:t>22 (2,6)</a:t>
                      </a:r>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extLst>
                  <a:ext uri="{0D108BD9-81ED-4DB2-BD59-A6C34878D82A}">
                    <a16:rowId xmlns:a16="http://schemas.microsoft.com/office/drawing/2014/main" val="2484785329"/>
                  </a:ext>
                </a:extLst>
              </a:tr>
              <a:tr h="210008">
                <a:tc>
                  <a:txBody>
                    <a:bodyPr/>
                    <a:lstStyle/>
                    <a:p>
                      <a:pPr algn="l" rtl="0"/>
                      <a:r>
                        <a:rPr lang="pl" sz="1000" b="1" i="0" u="none" strike="noStrike" kern="1200" baseline="0">
                          <a:solidFill>
                            <a:schemeClr val="dk1"/>
                          </a:solidFill>
                          <a:latin typeface="+mn-lt"/>
                          <a:ea typeface="+mn-ea"/>
                          <a:cs typeface="+mn-cs"/>
                        </a:rPr>
                        <a:t>Alergiczne zapalenie błony śluzowej nosa</a:t>
                      </a:r>
                      <a:endParaRPr lang="pl" sz="1000" b="1"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60 (3,6)</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baseline="0"/>
                        <a:t>32 (3,8)</a:t>
                      </a:r>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0289936"/>
                  </a:ext>
                </a:extLst>
              </a:tr>
              <a:tr h="210008">
                <a:tc>
                  <a:txBody>
                    <a:bodyPr/>
                    <a:lstStyle/>
                    <a:p>
                      <a:pPr algn="l" rtl="0"/>
                      <a:r>
                        <a:rPr lang="pl" sz="1000" b="1" i="0" u="none" strike="noStrike" kern="1200" baseline="0">
                          <a:solidFill>
                            <a:schemeClr val="dk1"/>
                          </a:solidFill>
                          <a:latin typeface="+mn-lt"/>
                          <a:ea typeface="+mn-ea"/>
                          <a:cs typeface="+mn-cs"/>
                        </a:rPr>
                        <a:t>Gorączka</a:t>
                      </a:r>
                      <a:endParaRPr lang="pl" sz="1000" b="1" dirty="0"/>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57 (3,4)</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baseline="0"/>
                        <a:t>14 (1,7)</a:t>
                      </a:r>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extLst>
                  <a:ext uri="{0D108BD9-81ED-4DB2-BD59-A6C34878D82A}">
                    <a16:rowId xmlns:a16="http://schemas.microsoft.com/office/drawing/2014/main" val="1357147542"/>
                  </a:ext>
                </a:extLst>
              </a:tr>
              <a:tr h="210008">
                <a:tc>
                  <a:txBody>
                    <a:bodyPr/>
                    <a:lstStyle/>
                    <a:p>
                      <a:pPr algn="l" rtl="0"/>
                      <a:r>
                        <a:rPr lang="pl" sz="1000" b="1" i="0" u="none" baseline="0"/>
                        <a:t>Zapalenie błony śluzowej nosa</a:t>
                      </a:r>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56 (3,4)</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rtl="0"/>
                      <a:r>
                        <a:rPr lang="pl" sz="1000" b="0" i="0" u="none" strike="noStrike" kern="1200" baseline="0">
                          <a:solidFill>
                            <a:schemeClr val="dk1"/>
                          </a:solidFill>
                          <a:latin typeface="+mn-lt"/>
                          <a:ea typeface="+mn-ea"/>
                          <a:cs typeface="+mn-cs"/>
                        </a:rPr>
                        <a:t>32 (3,8)</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6710075"/>
                  </a:ext>
                </a:extLst>
              </a:tr>
              <a:tr h="210008">
                <a:tc>
                  <a:txBody>
                    <a:bodyPr/>
                    <a:lstStyle/>
                    <a:p>
                      <a:pPr algn="l" rtl="0"/>
                      <a:r>
                        <a:rPr lang="pl" sz="1000" b="1" i="0" u="none" baseline="0"/>
                        <a:t>Nadciśnienie tętnicze</a:t>
                      </a:r>
                    </a:p>
                  </a:txBody>
                  <a:tcPr anchor="ctr">
                    <a:lnL w="19050" cap="flat" cmpd="sng" algn="ctr">
                      <a:solidFill>
                        <a:schemeClr val="accent1"/>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52 (3,1)</a:t>
                      </a:r>
                      <a:endParaRPr lang="pl" sz="1000" dirty="0"/>
                    </a:p>
                  </a:txBody>
                  <a:tcPr anchor="ct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tc>
                  <a:txBody>
                    <a:bodyPr/>
                    <a:lstStyle/>
                    <a:p>
                      <a:pPr algn="ctr" rtl="0"/>
                      <a:r>
                        <a:rPr lang="pl" sz="1000" b="0" i="0" u="none" strike="noStrike" kern="1200" baseline="0">
                          <a:solidFill>
                            <a:schemeClr val="dk1"/>
                          </a:solidFill>
                          <a:latin typeface="+mn-lt"/>
                          <a:ea typeface="+mn-ea"/>
                          <a:cs typeface="+mn-cs"/>
                        </a:rPr>
                        <a:t>35 (4,1)</a:t>
                      </a:r>
                      <a:endParaRPr lang="pl" sz="1000" dirty="0"/>
                    </a:p>
                  </a:txBody>
                  <a:tcPr anchor="ctr">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8CCD0"/>
                    </a:solidFill>
                  </a:tcPr>
                </a:tc>
                <a:extLst>
                  <a:ext uri="{0D108BD9-81ED-4DB2-BD59-A6C34878D82A}">
                    <a16:rowId xmlns:a16="http://schemas.microsoft.com/office/drawing/2014/main" val="4058183799"/>
                  </a:ext>
                </a:extLst>
              </a:tr>
              <a:tr h="210008">
                <a:tc>
                  <a:txBody>
                    <a:bodyPr/>
                    <a:lstStyle/>
                    <a:p>
                      <a:pPr algn="l" rtl="0"/>
                      <a:r>
                        <a:rPr lang="pl" sz="1000" b="1" i="0" u="none" baseline="0"/>
                        <a:t>Bóle stawów</a:t>
                      </a:r>
                    </a:p>
                  </a:txBody>
                  <a:tcPr anchor="ctr">
                    <a:lnL w="19050" cap="flat" cmpd="sng" algn="ctr">
                      <a:solidFill>
                        <a:schemeClr val="accent1"/>
                      </a:solidFill>
                      <a:prstDash val="solid"/>
                      <a:round/>
                      <a:headEnd type="none" w="med" len="med"/>
                      <a:tailEnd type="none" w="med" len="med"/>
                    </a:lnL>
                    <a:lnR w="12700" cmpd="sng">
                      <a:noFill/>
                    </a:lnR>
                    <a:lnT w="9525" cap="flat" cmpd="sng" algn="ctr">
                      <a:solidFill>
                        <a:schemeClr val="tx1">
                          <a:lumMod val="50000"/>
                          <a:lumOff val="5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pl" sz="1000" b="0" i="0" u="none" strike="noStrike" kern="1200" baseline="0">
                          <a:solidFill>
                            <a:schemeClr val="dk1"/>
                          </a:solidFill>
                          <a:latin typeface="+mn-lt"/>
                          <a:ea typeface="+mn-ea"/>
                          <a:cs typeface="+mn-cs"/>
                        </a:rPr>
                        <a:t>51 (3,1)</a:t>
                      </a:r>
                      <a:endParaRPr lang="pl" sz="1000" dirty="0"/>
                    </a:p>
                  </a:txBody>
                  <a:tcPr anchor="ctr">
                    <a:lnL w="12700" cmpd="sng">
                      <a:noFill/>
                    </a:lnL>
                    <a:lnR w="12700" cmpd="sng">
                      <a:noFill/>
                    </a:lnR>
                    <a:lnT w="9525" cap="flat" cmpd="sng" algn="ctr">
                      <a:solidFill>
                        <a:schemeClr val="tx1">
                          <a:lumMod val="50000"/>
                          <a:lumOff val="5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pl" sz="1000" b="0" i="0" u="none" strike="noStrike" kern="1200" baseline="0" dirty="0">
                          <a:solidFill>
                            <a:schemeClr val="dk1"/>
                          </a:solidFill>
                          <a:latin typeface="+mn-lt"/>
                          <a:ea typeface="+mn-ea"/>
                          <a:cs typeface="+mn-cs"/>
                        </a:rPr>
                        <a:t>22 (2,6)</a:t>
                      </a:r>
                      <a:endParaRPr lang="pl" sz="1000" dirty="0"/>
                    </a:p>
                  </a:txBody>
                  <a:tcPr anchor="ctr">
                    <a:lnL w="12700" cmpd="sng">
                      <a:noFill/>
                    </a:lnL>
                    <a:lnR w="19050" cap="flat" cmpd="sng" algn="ctr">
                      <a:solidFill>
                        <a:schemeClr val="accent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6372464"/>
                  </a:ext>
                </a:extLst>
              </a:tr>
            </a:tbl>
          </a:graphicData>
        </a:graphic>
      </p:graphicFrame>
      <p:sp>
        <p:nvSpPr>
          <p:cNvPr id="18" name="Rectangle 17">
            <a:extLst>
              <a:ext uri="{FF2B5EF4-FFF2-40B4-BE49-F238E27FC236}">
                <a16:creationId xmlns:a16="http://schemas.microsoft.com/office/drawing/2014/main" id="{3CAC8AF5-4A95-4431-A94D-262ACAB99D35}"/>
              </a:ext>
            </a:extLst>
          </p:cNvPr>
          <p:cNvSpPr/>
          <p:nvPr/>
        </p:nvSpPr>
        <p:spPr>
          <a:xfrm>
            <a:off x="6392091" y="1625161"/>
            <a:ext cx="5141931" cy="523220"/>
          </a:xfrm>
          <a:prstGeom prst="rect">
            <a:avLst/>
          </a:prstGeom>
        </p:spPr>
        <p:txBody>
          <a:bodyPr wrap="square">
            <a:spAutoFit/>
          </a:bodyPr>
          <a:lstStyle/>
          <a:p>
            <a:pPr algn="ctr" rtl="0"/>
            <a:r>
              <a:rPr lang="pl" sz="1400" b="1" i="0" u="none" baseline="0" dirty="0">
                <a:solidFill>
                  <a:schemeClr val="accent2"/>
                </a:solidFill>
              </a:rPr>
              <a:t>Zdarzenia niepożądane występujące w roku 1 (SIROCCO/CALIMA) i w roku 2 (BORA) w okresie leczenia  </a:t>
            </a:r>
          </a:p>
        </p:txBody>
      </p:sp>
      <p:grpSp>
        <p:nvGrpSpPr>
          <p:cNvPr id="19" name="Group 18">
            <a:extLst>
              <a:ext uri="{FF2B5EF4-FFF2-40B4-BE49-F238E27FC236}">
                <a16:creationId xmlns:a16="http://schemas.microsoft.com/office/drawing/2014/main" id="{7FD538C6-3E29-4337-8BBC-2F639D2AFC8B}"/>
              </a:ext>
            </a:extLst>
          </p:cNvPr>
          <p:cNvGrpSpPr/>
          <p:nvPr/>
        </p:nvGrpSpPr>
        <p:grpSpPr>
          <a:xfrm>
            <a:off x="10796843" y="435"/>
            <a:ext cx="1390650" cy="1400496"/>
            <a:chOff x="10796843" y="435"/>
            <a:chExt cx="1390650" cy="1400496"/>
          </a:xfrm>
        </p:grpSpPr>
        <p:sp>
          <p:nvSpPr>
            <p:cNvPr id="20" name="TextBox 19">
              <a:extLst>
                <a:ext uri="{FF2B5EF4-FFF2-40B4-BE49-F238E27FC236}">
                  <a16:creationId xmlns:a16="http://schemas.microsoft.com/office/drawing/2014/main" id="{AFBDAC77-63CA-4A16-8A60-0291D930E80C}"/>
                </a:ext>
              </a:extLst>
            </p:cNvPr>
            <p:cNvSpPr txBox="1"/>
            <p:nvPr/>
          </p:nvSpPr>
          <p:spPr>
            <a:xfrm rot="10800000">
              <a:off x="10796843" y="435"/>
              <a:ext cx="1390650" cy="1130329"/>
            </a:xfrm>
            <a:prstGeom prst="rect">
              <a:avLst/>
            </a:prstGeom>
            <a:solidFill>
              <a:srgbClr val="0D3759"/>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48D32BA-5AB3-41AE-AEED-C6089303345D}"/>
                </a:ext>
              </a:extLst>
            </p:cNvPr>
            <p:cNvSpPr txBox="1"/>
            <p:nvPr/>
          </p:nvSpPr>
          <p:spPr>
            <a:xfrm>
              <a:off x="10796843" y="1035171"/>
              <a:ext cx="1390650" cy="365760"/>
            </a:xfrm>
            <a:prstGeom prst="rect">
              <a:avLst/>
            </a:prstGeom>
            <a:solidFill>
              <a:schemeClr val="bg1">
                <a:lumMod val="95000"/>
              </a:schemeClr>
            </a:solidFill>
          </p:spPr>
          <p:txBody>
            <a:bodyPr wrap="square" rtlCol="0" anchor="ctr">
              <a:spAutoFit/>
            </a:bodyPr>
            <a:lstStyle/>
            <a:p>
              <a:pPr algn="l" rtl="0"/>
              <a:r>
                <a:rPr lang="pl" sz="1200" b="1" i="0" u="none" kern="0" baseline="0">
                  <a:solidFill>
                    <a:schemeClr val="accent1"/>
                  </a:solidFill>
                </a:rPr>
                <a:t>Dane za rok 1 i 2</a:t>
              </a:r>
              <a:endParaRPr lang="pl" sz="1200" b="1" kern="0" dirty="0">
                <a:solidFill>
                  <a:schemeClr val="accent1"/>
                </a:solidFill>
              </a:endParaRPr>
            </a:p>
          </p:txBody>
        </p:sp>
      </p:grpSp>
      <p:pic>
        <p:nvPicPr>
          <p:cNvPr id="22" name="Picture 21" descr="home_icon.png">
            <a:hlinkClick r:id="rId3" action="ppaction://hlinksldjump"/>
            <a:extLst>
              <a:ext uri="{FF2B5EF4-FFF2-40B4-BE49-F238E27FC236}">
                <a16:creationId xmlns:a16="http://schemas.microsoft.com/office/drawing/2014/main" id="{91F1403C-4697-45FF-8240-1DEAB468DA8C}"/>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12105791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reeform: Shape 90">
            <a:extLst>
              <a:ext uri="{FF2B5EF4-FFF2-40B4-BE49-F238E27FC236}">
                <a16:creationId xmlns:a16="http://schemas.microsoft.com/office/drawing/2014/main" id="{3FE693D1-358A-4777-BF98-4527CB298581}"/>
              </a:ext>
            </a:extLst>
          </p:cNvPr>
          <p:cNvSpPr/>
          <p:nvPr/>
        </p:nvSpPr>
        <p:spPr>
          <a:xfrm>
            <a:off x="311626" y="2602237"/>
            <a:ext cx="4440201" cy="539496"/>
          </a:xfrm>
          <a:custGeom>
            <a:avLst/>
            <a:gdLst>
              <a:gd name="connsiteX0" fmla="*/ 512460 w 3657600"/>
              <a:gd name="connsiteY0" fmla="*/ 0 h 552002"/>
              <a:gd name="connsiteX1" fmla="*/ 3657600 w 3657600"/>
              <a:gd name="connsiteY1" fmla="*/ 0 h 552002"/>
              <a:gd name="connsiteX2" fmla="*/ 3657600 w 3657600"/>
              <a:gd name="connsiteY2" fmla="*/ 548640 h 552002"/>
              <a:gd name="connsiteX3" fmla="*/ 520736 w 3657600"/>
              <a:gd name="connsiteY3" fmla="*/ 548640 h 552002"/>
              <a:gd name="connsiteX4" fmla="*/ 520736 w 3657600"/>
              <a:gd name="connsiteY4" fmla="*/ 552002 h 552002"/>
              <a:gd name="connsiteX5" fmla="*/ 517560 w 3657600"/>
              <a:gd name="connsiteY5" fmla="*/ 548640 h 552002"/>
              <a:gd name="connsiteX6" fmla="*/ 512460 w 3657600"/>
              <a:gd name="connsiteY6" fmla="*/ 548640 h 552002"/>
              <a:gd name="connsiteX7" fmla="*/ 512460 w 3657600"/>
              <a:gd name="connsiteY7" fmla="*/ 543241 h 552002"/>
              <a:gd name="connsiteX8" fmla="*/ 0 w 3657600"/>
              <a:gd name="connsiteY8" fmla="*/ 714 h 552002"/>
              <a:gd name="connsiteX9" fmla="*/ 512460 w 3657600"/>
              <a:gd name="connsiteY9" fmla="*/ 714 h 55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552002">
                <a:moveTo>
                  <a:pt x="512460" y="0"/>
                </a:moveTo>
                <a:lnTo>
                  <a:pt x="3657600" y="0"/>
                </a:lnTo>
                <a:lnTo>
                  <a:pt x="3657600" y="548640"/>
                </a:lnTo>
                <a:lnTo>
                  <a:pt x="520736" y="548640"/>
                </a:lnTo>
                <a:lnTo>
                  <a:pt x="520736" y="552002"/>
                </a:lnTo>
                <a:lnTo>
                  <a:pt x="517560" y="548640"/>
                </a:lnTo>
                <a:lnTo>
                  <a:pt x="512460" y="548640"/>
                </a:lnTo>
                <a:lnTo>
                  <a:pt x="512460" y="543241"/>
                </a:lnTo>
                <a:lnTo>
                  <a:pt x="0" y="714"/>
                </a:lnTo>
                <a:lnTo>
                  <a:pt x="512460" y="714"/>
                </a:lnTo>
                <a:close/>
              </a:path>
            </a:pathLst>
          </a:cu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7313" algn="ctr" rtl="0"/>
            <a:r>
              <a:rPr lang="pl" sz="1350" b="0" i="0" u="none" baseline="0" dirty="0">
                <a:solidFill>
                  <a:schemeClr val="bg1"/>
                </a:solidFill>
              </a:rPr>
              <a:t>Uzyskanie porównywalnych danych dotyczących skuteczności</a:t>
            </a:r>
            <a:r>
              <a:rPr lang="pl" sz="1350" b="0" i="0" u="none" baseline="30000" dirty="0">
                <a:solidFill>
                  <a:schemeClr val="bg1"/>
                </a:solidFill>
              </a:rPr>
              <a:t>2</a:t>
            </a:r>
            <a:endParaRPr lang="pl" sz="1350" dirty="0">
              <a:solidFill>
                <a:schemeClr val="bg1"/>
              </a:solidFill>
            </a:endParaRPr>
          </a:p>
        </p:txBody>
      </p:sp>
      <p:sp>
        <p:nvSpPr>
          <p:cNvPr id="90" name="Freeform: Shape 89">
            <a:extLst>
              <a:ext uri="{FF2B5EF4-FFF2-40B4-BE49-F238E27FC236}">
                <a16:creationId xmlns:a16="http://schemas.microsoft.com/office/drawing/2014/main" id="{98DA3DF9-57F4-43E0-A8DD-9FA37B42FE70}"/>
              </a:ext>
            </a:extLst>
          </p:cNvPr>
          <p:cNvSpPr/>
          <p:nvPr/>
        </p:nvSpPr>
        <p:spPr>
          <a:xfrm>
            <a:off x="311626" y="4121378"/>
            <a:ext cx="4382146" cy="539496"/>
          </a:xfrm>
          <a:custGeom>
            <a:avLst/>
            <a:gdLst>
              <a:gd name="connsiteX0" fmla="*/ 512460 w 3657600"/>
              <a:gd name="connsiteY0" fmla="*/ 0 h 552002"/>
              <a:gd name="connsiteX1" fmla="*/ 3657600 w 3657600"/>
              <a:gd name="connsiteY1" fmla="*/ 0 h 552002"/>
              <a:gd name="connsiteX2" fmla="*/ 3657600 w 3657600"/>
              <a:gd name="connsiteY2" fmla="*/ 548640 h 552002"/>
              <a:gd name="connsiteX3" fmla="*/ 520736 w 3657600"/>
              <a:gd name="connsiteY3" fmla="*/ 548640 h 552002"/>
              <a:gd name="connsiteX4" fmla="*/ 520736 w 3657600"/>
              <a:gd name="connsiteY4" fmla="*/ 552002 h 552002"/>
              <a:gd name="connsiteX5" fmla="*/ 517560 w 3657600"/>
              <a:gd name="connsiteY5" fmla="*/ 548640 h 552002"/>
              <a:gd name="connsiteX6" fmla="*/ 512460 w 3657600"/>
              <a:gd name="connsiteY6" fmla="*/ 548640 h 552002"/>
              <a:gd name="connsiteX7" fmla="*/ 512460 w 3657600"/>
              <a:gd name="connsiteY7" fmla="*/ 543241 h 552002"/>
              <a:gd name="connsiteX8" fmla="*/ 0 w 3657600"/>
              <a:gd name="connsiteY8" fmla="*/ 714 h 552002"/>
              <a:gd name="connsiteX9" fmla="*/ 512460 w 3657600"/>
              <a:gd name="connsiteY9" fmla="*/ 714 h 55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552002">
                <a:moveTo>
                  <a:pt x="512460" y="0"/>
                </a:moveTo>
                <a:lnTo>
                  <a:pt x="3657600" y="0"/>
                </a:lnTo>
                <a:lnTo>
                  <a:pt x="3657600" y="548640"/>
                </a:lnTo>
                <a:lnTo>
                  <a:pt x="520736" y="548640"/>
                </a:lnTo>
                <a:lnTo>
                  <a:pt x="520736" y="552002"/>
                </a:lnTo>
                <a:lnTo>
                  <a:pt x="517560" y="548640"/>
                </a:lnTo>
                <a:lnTo>
                  <a:pt x="512460" y="548640"/>
                </a:lnTo>
                <a:lnTo>
                  <a:pt x="512460" y="543241"/>
                </a:lnTo>
                <a:lnTo>
                  <a:pt x="0" y="714"/>
                </a:lnTo>
                <a:lnTo>
                  <a:pt x="512460" y="714"/>
                </a:lnTo>
                <a:close/>
              </a:path>
            </a:pathLst>
          </a:cu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r>
              <a:rPr lang="pl" sz="1200" b="0" i="0" u="none" baseline="0" dirty="0">
                <a:solidFill>
                  <a:schemeClr val="bg1"/>
                </a:solidFill>
              </a:rPr>
              <a:t>Dostarczenie danych dotyczących stopnia przestrzegania zasad przyjmowania leku/wytrwałości w leczeniu</a:t>
            </a:r>
            <a:r>
              <a:rPr lang="pl" sz="1200" b="0" i="0" u="none" baseline="30000" dirty="0">
                <a:solidFill>
                  <a:schemeClr val="bg1"/>
                </a:solidFill>
              </a:rPr>
              <a:t>2</a:t>
            </a:r>
            <a:endParaRPr lang="pl" sz="1200" dirty="0">
              <a:solidFill>
                <a:schemeClr val="bg1"/>
              </a:solidFill>
            </a:endParaRPr>
          </a:p>
        </p:txBody>
      </p:sp>
      <p:sp>
        <p:nvSpPr>
          <p:cNvPr id="89" name="Freeform: Shape 88">
            <a:extLst>
              <a:ext uri="{FF2B5EF4-FFF2-40B4-BE49-F238E27FC236}">
                <a16:creationId xmlns:a16="http://schemas.microsoft.com/office/drawing/2014/main" id="{E52D4765-A014-473E-8D43-6773C6DDA182}"/>
              </a:ext>
            </a:extLst>
          </p:cNvPr>
          <p:cNvSpPr/>
          <p:nvPr/>
        </p:nvSpPr>
        <p:spPr>
          <a:xfrm>
            <a:off x="311626" y="3370081"/>
            <a:ext cx="4023360" cy="539496"/>
          </a:xfrm>
          <a:custGeom>
            <a:avLst/>
            <a:gdLst>
              <a:gd name="connsiteX0" fmla="*/ 512460 w 3657600"/>
              <a:gd name="connsiteY0" fmla="*/ 0 h 552002"/>
              <a:gd name="connsiteX1" fmla="*/ 3657600 w 3657600"/>
              <a:gd name="connsiteY1" fmla="*/ 0 h 552002"/>
              <a:gd name="connsiteX2" fmla="*/ 3657600 w 3657600"/>
              <a:gd name="connsiteY2" fmla="*/ 548640 h 552002"/>
              <a:gd name="connsiteX3" fmla="*/ 520736 w 3657600"/>
              <a:gd name="connsiteY3" fmla="*/ 548640 h 552002"/>
              <a:gd name="connsiteX4" fmla="*/ 520736 w 3657600"/>
              <a:gd name="connsiteY4" fmla="*/ 552002 h 552002"/>
              <a:gd name="connsiteX5" fmla="*/ 517560 w 3657600"/>
              <a:gd name="connsiteY5" fmla="*/ 548640 h 552002"/>
              <a:gd name="connsiteX6" fmla="*/ 512460 w 3657600"/>
              <a:gd name="connsiteY6" fmla="*/ 548640 h 552002"/>
              <a:gd name="connsiteX7" fmla="*/ 512460 w 3657600"/>
              <a:gd name="connsiteY7" fmla="*/ 543241 h 552002"/>
              <a:gd name="connsiteX8" fmla="*/ 0 w 3657600"/>
              <a:gd name="connsiteY8" fmla="*/ 714 h 552002"/>
              <a:gd name="connsiteX9" fmla="*/ 512460 w 3657600"/>
              <a:gd name="connsiteY9" fmla="*/ 714 h 55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552002">
                <a:moveTo>
                  <a:pt x="512460" y="0"/>
                </a:moveTo>
                <a:lnTo>
                  <a:pt x="3657600" y="0"/>
                </a:lnTo>
                <a:lnTo>
                  <a:pt x="3657600" y="548640"/>
                </a:lnTo>
                <a:lnTo>
                  <a:pt x="520736" y="548640"/>
                </a:lnTo>
                <a:lnTo>
                  <a:pt x="520736" y="552002"/>
                </a:lnTo>
                <a:lnTo>
                  <a:pt x="517560" y="548640"/>
                </a:lnTo>
                <a:lnTo>
                  <a:pt x="512460" y="548640"/>
                </a:lnTo>
                <a:lnTo>
                  <a:pt x="512460" y="543241"/>
                </a:lnTo>
                <a:lnTo>
                  <a:pt x="0" y="714"/>
                </a:lnTo>
                <a:lnTo>
                  <a:pt x="512460" y="714"/>
                </a:lnTo>
                <a:close/>
              </a:path>
            </a:pathLst>
          </a:cu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87313" algn="ctr" rtl="0"/>
            <a:r>
              <a:rPr lang="pl" sz="1350" dirty="0">
                <a:solidFill>
                  <a:schemeClr val="bg1"/>
                </a:solidFill>
              </a:rPr>
              <a:t>W</a:t>
            </a:r>
            <a:r>
              <a:rPr lang="pl" sz="1350" b="0" i="0" u="none" baseline="0" dirty="0">
                <a:solidFill>
                  <a:schemeClr val="bg1"/>
                </a:solidFill>
              </a:rPr>
              <a:t>sparcie w zakresie rejestracji produktu</a:t>
            </a:r>
            <a:r>
              <a:rPr lang="pl" sz="1350" b="0" i="0" u="none" baseline="30000" dirty="0">
                <a:solidFill>
                  <a:schemeClr val="bg1"/>
                </a:solidFill>
              </a:rPr>
              <a:t>1</a:t>
            </a:r>
            <a:endParaRPr lang="pl" sz="1350" dirty="0">
              <a:solidFill>
                <a:schemeClr val="bg1"/>
              </a:solidFill>
            </a:endParaRPr>
          </a:p>
        </p:txBody>
      </p:sp>
      <p:sp>
        <p:nvSpPr>
          <p:cNvPr id="75" name="Freeform: Shape 74">
            <a:extLst>
              <a:ext uri="{FF2B5EF4-FFF2-40B4-BE49-F238E27FC236}">
                <a16:creationId xmlns:a16="http://schemas.microsoft.com/office/drawing/2014/main" id="{09E0D04C-9AB5-453B-BA04-254B7C4044DC}"/>
              </a:ext>
            </a:extLst>
          </p:cNvPr>
          <p:cNvSpPr/>
          <p:nvPr/>
        </p:nvSpPr>
        <p:spPr>
          <a:xfrm>
            <a:off x="7275532" y="2602237"/>
            <a:ext cx="4459267" cy="539222"/>
          </a:xfrm>
          <a:custGeom>
            <a:avLst/>
            <a:gdLst>
              <a:gd name="connsiteX0" fmla="*/ 0 w 3670300"/>
              <a:gd name="connsiteY0" fmla="*/ 0 h 539222"/>
              <a:gd name="connsiteX1" fmla="*/ 3139948 w 3670300"/>
              <a:gd name="connsiteY1" fmla="*/ 0 h 539222"/>
              <a:gd name="connsiteX2" fmla="*/ 3142765 w 3670300"/>
              <a:gd name="connsiteY2" fmla="*/ 0 h 539222"/>
              <a:gd name="connsiteX3" fmla="*/ 3670300 w 3670300"/>
              <a:gd name="connsiteY3" fmla="*/ 0 h 539222"/>
              <a:gd name="connsiteX4" fmla="*/ 3142765 w 3670300"/>
              <a:gd name="connsiteY4" fmla="*/ 536358 h 539222"/>
              <a:gd name="connsiteX5" fmla="*/ 3142765 w 3670300"/>
              <a:gd name="connsiteY5" fmla="*/ 539222 h 539222"/>
              <a:gd name="connsiteX6" fmla="*/ 3139948 w 3670300"/>
              <a:gd name="connsiteY6" fmla="*/ 539222 h 539222"/>
              <a:gd name="connsiteX7" fmla="*/ 0 w 3670300"/>
              <a:gd name="connsiteY7" fmla="*/ 539222 h 5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0300" h="539222">
                <a:moveTo>
                  <a:pt x="0" y="0"/>
                </a:moveTo>
                <a:lnTo>
                  <a:pt x="3139948" y="0"/>
                </a:lnTo>
                <a:lnTo>
                  <a:pt x="3142765" y="0"/>
                </a:lnTo>
                <a:lnTo>
                  <a:pt x="3670300" y="0"/>
                </a:lnTo>
                <a:lnTo>
                  <a:pt x="3142765" y="536358"/>
                </a:lnTo>
                <a:lnTo>
                  <a:pt x="3142765" y="539222"/>
                </a:lnTo>
                <a:lnTo>
                  <a:pt x="3139948" y="539222"/>
                </a:lnTo>
                <a:lnTo>
                  <a:pt x="0" y="539222"/>
                </a:lnTo>
                <a:close/>
              </a:path>
            </a:pathLst>
          </a:cu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r>
              <a:rPr lang="pl" sz="1350" b="0" i="0" u="none" baseline="0" dirty="0">
                <a:solidFill>
                  <a:schemeClr val="bg1"/>
                </a:solidFill>
              </a:rPr>
              <a:t>     Zapewnienie cech  pacjenta</a:t>
            </a:r>
            <a:br>
              <a:rPr lang="pl" sz="1350" b="0" i="0" u="none" baseline="0" dirty="0">
                <a:solidFill>
                  <a:schemeClr val="bg1"/>
                </a:solidFill>
              </a:rPr>
            </a:br>
            <a:r>
              <a:rPr lang="pl" sz="1350" b="0" i="0" u="none" baseline="0" dirty="0">
                <a:solidFill>
                  <a:schemeClr val="bg1"/>
                </a:solidFill>
              </a:rPr>
              <a:t>z rzeczywistej praktyki klinicznej</a:t>
            </a:r>
            <a:r>
              <a:rPr lang="pl" sz="1350" b="0" i="0" u="none" baseline="30000" dirty="0">
                <a:solidFill>
                  <a:schemeClr val="bg1"/>
                </a:solidFill>
              </a:rPr>
              <a:t>3</a:t>
            </a:r>
            <a:endParaRPr lang="pl" sz="1350" dirty="0">
              <a:solidFill>
                <a:schemeClr val="bg1"/>
              </a:solidFill>
            </a:endParaRPr>
          </a:p>
        </p:txBody>
      </p:sp>
      <p:sp>
        <p:nvSpPr>
          <p:cNvPr id="77" name="Freeform: Shape 76">
            <a:extLst>
              <a:ext uri="{FF2B5EF4-FFF2-40B4-BE49-F238E27FC236}">
                <a16:creationId xmlns:a16="http://schemas.microsoft.com/office/drawing/2014/main" id="{2C1883CF-A7EF-4E88-ACA5-0C1273AE3B16}"/>
              </a:ext>
            </a:extLst>
          </p:cNvPr>
          <p:cNvSpPr/>
          <p:nvPr/>
        </p:nvSpPr>
        <p:spPr>
          <a:xfrm>
            <a:off x="7713217" y="3350421"/>
            <a:ext cx="4021583" cy="539222"/>
          </a:xfrm>
          <a:custGeom>
            <a:avLst/>
            <a:gdLst>
              <a:gd name="connsiteX0" fmla="*/ 0 w 3670300"/>
              <a:gd name="connsiteY0" fmla="*/ 0 h 539222"/>
              <a:gd name="connsiteX1" fmla="*/ 3139948 w 3670300"/>
              <a:gd name="connsiteY1" fmla="*/ 0 h 539222"/>
              <a:gd name="connsiteX2" fmla="*/ 3142765 w 3670300"/>
              <a:gd name="connsiteY2" fmla="*/ 0 h 539222"/>
              <a:gd name="connsiteX3" fmla="*/ 3670300 w 3670300"/>
              <a:gd name="connsiteY3" fmla="*/ 0 h 539222"/>
              <a:gd name="connsiteX4" fmla="*/ 3142765 w 3670300"/>
              <a:gd name="connsiteY4" fmla="*/ 536358 h 539222"/>
              <a:gd name="connsiteX5" fmla="*/ 3142765 w 3670300"/>
              <a:gd name="connsiteY5" fmla="*/ 539222 h 539222"/>
              <a:gd name="connsiteX6" fmla="*/ 3139948 w 3670300"/>
              <a:gd name="connsiteY6" fmla="*/ 539222 h 539222"/>
              <a:gd name="connsiteX7" fmla="*/ 0 w 3670300"/>
              <a:gd name="connsiteY7" fmla="*/ 539222 h 5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0300" h="539222">
                <a:moveTo>
                  <a:pt x="0" y="0"/>
                </a:moveTo>
                <a:lnTo>
                  <a:pt x="3139948" y="0"/>
                </a:lnTo>
                <a:lnTo>
                  <a:pt x="3142765" y="0"/>
                </a:lnTo>
                <a:lnTo>
                  <a:pt x="3670300" y="0"/>
                </a:lnTo>
                <a:lnTo>
                  <a:pt x="3142765" y="536358"/>
                </a:lnTo>
                <a:lnTo>
                  <a:pt x="3142765" y="539222"/>
                </a:lnTo>
                <a:lnTo>
                  <a:pt x="3139948" y="539222"/>
                </a:lnTo>
                <a:lnTo>
                  <a:pt x="0" y="539222"/>
                </a:lnTo>
                <a:close/>
              </a:path>
            </a:pathLst>
          </a:cu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r>
              <a:rPr lang="pl" sz="1350" b="0" i="0" u="none" baseline="0" dirty="0">
                <a:solidFill>
                  <a:schemeClr val="bg1"/>
                </a:solidFill>
              </a:rPr>
              <a:t>       Ocena skuteczności</a:t>
            </a:r>
            <a:br>
              <a:rPr lang="pl" sz="1350" b="0" i="0" u="none" baseline="0" dirty="0">
                <a:solidFill>
                  <a:schemeClr val="bg1"/>
                </a:solidFill>
              </a:rPr>
            </a:br>
            <a:r>
              <a:rPr lang="pl" sz="1350" b="0" i="0" u="none" baseline="0" dirty="0">
                <a:solidFill>
                  <a:schemeClr val="bg1"/>
                </a:solidFill>
              </a:rPr>
              <a:t>w chorobach współistniejących</a:t>
            </a:r>
            <a:r>
              <a:rPr lang="pl" sz="1350" b="0" i="0" u="none" baseline="30000" dirty="0">
                <a:solidFill>
                  <a:schemeClr val="bg1"/>
                </a:solidFill>
              </a:rPr>
              <a:t>3 </a:t>
            </a:r>
          </a:p>
        </p:txBody>
      </p:sp>
      <p:sp>
        <p:nvSpPr>
          <p:cNvPr id="78" name="Freeform: Shape 77">
            <a:extLst>
              <a:ext uri="{FF2B5EF4-FFF2-40B4-BE49-F238E27FC236}">
                <a16:creationId xmlns:a16="http://schemas.microsoft.com/office/drawing/2014/main" id="{2AE7B028-759F-4930-A57B-7B853AC6CE28}"/>
              </a:ext>
            </a:extLst>
          </p:cNvPr>
          <p:cNvSpPr/>
          <p:nvPr/>
        </p:nvSpPr>
        <p:spPr>
          <a:xfrm>
            <a:off x="7420500" y="4088321"/>
            <a:ext cx="4314300" cy="539222"/>
          </a:xfrm>
          <a:custGeom>
            <a:avLst/>
            <a:gdLst>
              <a:gd name="connsiteX0" fmla="*/ 0 w 3670300"/>
              <a:gd name="connsiteY0" fmla="*/ 0 h 539222"/>
              <a:gd name="connsiteX1" fmla="*/ 3139948 w 3670300"/>
              <a:gd name="connsiteY1" fmla="*/ 0 h 539222"/>
              <a:gd name="connsiteX2" fmla="*/ 3142765 w 3670300"/>
              <a:gd name="connsiteY2" fmla="*/ 0 h 539222"/>
              <a:gd name="connsiteX3" fmla="*/ 3670300 w 3670300"/>
              <a:gd name="connsiteY3" fmla="*/ 0 h 539222"/>
              <a:gd name="connsiteX4" fmla="*/ 3142765 w 3670300"/>
              <a:gd name="connsiteY4" fmla="*/ 536358 h 539222"/>
              <a:gd name="connsiteX5" fmla="*/ 3142765 w 3670300"/>
              <a:gd name="connsiteY5" fmla="*/ 539222 h 539222"/>
              <a:gd name="connsiteX6" fmla="*/ 3139948 w 3670300"/>
              <a:gd name="connsiteY6" fmla="*/ 539222 h 539222"/>
              <a:gd name="connsiteX7" fmla="*/ 0 w 3670300"/>
              <a:gd name="connsiteY7" fmla="*/ 539222 h 5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0300" h="539222">
                <a:moveTo>
                  <a:pt x="0" y="0"/>
                </a:moveTo>
                <a:lnTo>
                  <a:pt x="3139948" y="0"/>
                </a:lnTo>
                <a:lnTo>
                  <a:pt x="3142765" y="0"/>
                </a:lnTo>
                <a:lnTo>
                  <a:pt x="3670300" y="0"/>
                </a:lnTo>
                <a:lnTo>
                  <a:pt x="3142765" y="536358"/>
                </a:lnTo>
                <a:lnTo>
                  <a:pt x="3142765" y="539222"/>
                </a:lnTo>
                <a:lnTo>
                  <a:pt x="3139948" y="539222"/>
                </a:lnTo>
                <a:lnTo>
                  <a:pt x="0" y="539222"/>
                </a:lnTo>
                <a:close/>
              </a:path>
            </a:pathLst>
          </a:cu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r>
              <a:rPr lang="pl" sz="1350" b="0" i="0" u="none" baseline="0" dirty="0">
                <a:solidFill>
                  <a:schemeClr val="bg1"/>
                </a:solidFill>
              </a:rPr>
              <a:t> Analiza danych dotyczących bezpieczeństwa stosowania leku w większej populacji</a:t>
            </a:r>
            <a:r>
              <a:rPr lang="pl" sz="1350" b="0" i="0" u="none" baseline="30000" dirty="0">
                <a:solidFill>
                  <a:schemeClr val="bg1"/>
                </a:solidFill>
              </a:rPr>
              <a:t>2</a:t>
            </a:r>
            <a:endParaRPr lang="pl" sz="1350" dirty="0">
              <a:solidFill>
                <a:schemeClr val="bg1"/>
              </a:solidFill>
            </a:endParaRPr>
          </a:p>
        </p:txBody>
      </p:sp>
      <p:sp>
        <p:nvSpPr>
          <p:cNvPr id="2" name="Title 1">
            <a:extLst>
              <a:ext uri="{FF2B5EF4-FFF2-40B4-BE49-F238E27FC236}">
                <a16:creationId xmlns:a16="http://schemas.microsoft.com/office/drawing/2014/main" id="{C141A080-DD63-4689-BC03-252951DD0D92}"/>
              </a:ext>
            </a:extLst>
          </p:cNvPr>
          <p:cNvSpPr>
            <a:spLocks noGrp="1"/>
          </p:cNvSpPr>
          <p:nvPr>
            <p:ph type="title"/>
          </p:nvPr>
        </p:nvSpPr>
        <p:spPr/>
        <p:txBody>
          <a:bodyPr/>
          <a:lstStyle/>
          <a:p>
            <a:pPr algn="l" rtl="0"/>
            <a:r>
              <a:rPr lang="pl" b="1" i="0" u="none" baseline="0"/>
              <a:t>RWE stanowią ważne uzupełnienie danych RCT</a:t>
            </a:r>
            <a:r>
              <a:rPr lang="pl" b="1" i="0" u="none" baseline="30000"/>
              <a:t>1,2</a:t>
            </a:r>
            <a:endParaRPr lang="pl" i="0" dirty="0">
              <a:latin typeface="+mn-lt"/>
            </a:endParaRPr>
          </a:p>
        </p:txBody>
      </p:sp>
      <p:sp>
        <p:nvSpPr>
          <p:cNvPr id="5" name="Slide Number Placeholder 4">
            <a:extLst>
              <a:ext uri="{FF2B5EF4-FFF2-40B4-BE49-F238E27FC236}">
                <a16:creationId xmlns:a16="http://schemas.microsoft.com/office/drawing/2014/main" id="{D87F71EA-8BF8-411B-A9DD-359E113D6418}"/>
              </a:ext>
            </a:extLst>
          </p:cNvPr>
          <p:cNvSpPr>
            <a:spLocks noGrp="1"/>
          </p:cNvSpPr>
          <p:nvPr>
            <p:ph type="sldNum" sz="quarter" idx="12"/>
          </p:nvPr>
        </p:nvSpPr>
        <p:spPr/>
        <p:txBody>
          <a:bodyPr/>
          <a:lstStyle/>
          <a:p>
            <a:pPr algn="r" defTabSz="609585" rtl="0">
              <a:defRPr/>
            </a:pPr>
            <a:fld id="{3C4F54F3-C349-4609-AFEE-01462D5C7942}" type="slidenum">
              <a:rPr>
                <a:solidFill>
                  <a:srgbClr val="000000"/>
                </a:solidFill>
              </a:rPr>
              <a:pPr defTabSz="609585">
                <a:defRPr/>
              </a:pPr>
              <a:t>4</a:t>
            </a:fld>
            <a:endParaRPr lang="pl" dirty="0">
              <a:solidFill>
                <a:srgbClr val="000000"/>
              </a:solidFill>
            </a:endParaRPr>
          </a:p>
        </p:txBody>
      </p:sp>
      <p:sp>
        <p:nvSpPr>
          <p:cNvPr id="6" name="Text Placeholder 5">
            <a:extLst>
              <a:ext uri="{FF2B5EF4-FFF2-40B4-BE49-F238E27FC236}">
                <a16:creationId xmlns:a16="http://schemas.microsoft.com/office/drawing/2014/main" id="{AAABA3D7-737A-4D4B-8A58-94F2DB03C5D5}"/>
              </a:ext>
            </a:extLst>
          </p:cNvPr>
          <p:cNvSpPr>
            <a:spLocks noGrp="1"/>
          </p:cNvSpPr>
          <p:nvPr>
            <p:ph type="body" sz="quarter" idx="13"/>
          </p:nvPr>
        </p:nvSpPr>
        <p:spPr>
          <a:xfrm>
            <a:off x="457199" y="5851602"/>
            <a:ext cx="10067925" cy="1005840"/>
          </a:xfrm>
        </p:spPr>
        <p:txBody>
          <a:bodyPr/>
          <a:lstStyle/>
          <a:p>
            <a:pPr algn="l" rtl="0"/>
            <a:r>
              <a:rPr lang="pl" b="0" i="0" u="none" baseline="0"/>
              <a:t>RCT = randomizowane badanie z grupą kontrolną; RWE = dane z rzeczywistej praktyki klinicznej. </a:t>
            </a:r>
          </a:p>
          <a:p>
            <a:pPr algn="l" rtl="0"/>
            <a:r>
              <a:rPr lang="pl" b="0" i="0" u="none" baseline="0"/>
              <a:t>1. Ramagopalan SV et al. </a:t>
            </a:r>
            <a:r>
              <a:rPr lang="pl" b="0" i="1" u="none" baseline="0"/>
              <a:t>BMC Medicine</a:t>
            </a:r>
            <a:r>
              <a:rPr lang="pl" b="0" i="0" u="none" baseline="0"/>
              <a:t>. 2020;18:13; 2. Suvarna VR. </a:t>
            </a:r>
            <a:r>
              <a:rPr lang="pl" b="0" i="1" u="none" baseline="0"/>
              <a:t>Perspect Clin Res. </a:t>
            </a:r>
            <a:r>
              <a:rPr lang="pl" b="0" i="0" u="none" baseline="0"/>
              <a:t>2018;9:61-63; 3. FitzGerald JM et al. </a:t>
            </a:r>
            <a:r>
              <a:rPr lang="pl" b="0" i="1" u="none" baseline="0"/>
              <a:t>J</a:t>
            </a:r>
            <a:r>
              <a:rPr lang="pl" b="0" i="0" u="none" baseline="0"/>
              <a:t> </a:t>
            </a:r>
            <a:r>
              <a:rPr lang="pl" b="0" i="1" u="none" baseline="0"/>
              <a:t>Allergy Clin Immunol Pract</a:t>
            </a:r>
            <a:r>
              <a:rPr lang="pl" b="0" i="0" u="none" baseline="0"/>
              <a:t>. 2019;1469-1470.</a:t>
            </a:r>
          </a:p>
        </p:txBody>
      </p:sp>
      <p:grpSp>
        <p:nvGrpSpPr>
          <p:cNvPr id="13" name="Group 12">
            <a:extLst>
              <a:ext uri="{FF2B5EF4-FFF2-40B4-BE49-F238E27FC236}">
                <a16:creationId xmlns:a16="http://schemas.microsoft.com/office/drawing/2014/main" id="{1205DAC4-D310-4A32-BCB1-16373A4D64FB}"/>
              </a:ext>
            </a:extLst>
          </p:cNvPr>
          <p:cNvGrpSpPr/>
          <p:nvPr/>
        </p:nvGrpSpPr>
        <p:grpSpPr>
          <a:xfrm>
            <a:off x="3470464" y="1373902"/>
            <a:ext cx="5860279" cy="5223519"/>
            <a:chOff x="3276781" y="1377306"/>
            <a:chExt cx="5860279" cy="5223519"/>
          </a:xfrm>
        </p:grpSpPr>
        <p:pic>
          <p:nvPicPr>
            <p:cNvPr id="14" name="Graphic 13" descr="Magnifying glass">
              <a:extLst>
                <a:ext uri="{FF2B5EF4-FFF2-40B4-BE49-F238E27FC236}">
                  <a16:creationId xmlns:a16="http://schemas.microsoft.com/office/drawing/2014/main" id="{BAC369BF-B686-4CCB-81C3-B55323E7F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2535" y="1693916"/>
              <a:ext cx="5534525" cy="49069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6" name="Flowchart: Connector 55">
              <a:extLst>
                <a:ext uri="{FF2B5EF4-FFF2-40B4-BE49-F238E27FC236}">
                  <a16:creationId xmlns:a16="http://schemas.microsoft.com/office/drawing/2014/main" id="{857D7978-5702-4499-9952-3AF6957D56F4}"/>
                </a:ext>
              </a:extLst>
            </p:cNvPr>
            <p:cNvSpPr/>
            <p:nvPr/>
          </p:nvSpPr>
          <p:spPr>
            <a:xfrm>
              <a:off x="4189229" y="2249939"/>
              <a:ext cx="3273621" cy="285036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3" name="Rectangle 72">
              <a:extLst>
                <a:ext uri="{FF2B5EF4-FFF2-40B4-BE49-F238E27FC236}">
                  <a16:creationId xmlns:a16="http://schemas.microsoft.com/office/drawing/2014/main" id="{855280F6-2A43-41BD-9736-0B845EF44696}"/>
                </a:ext>
              </a:extLst>
            </p:cNvPr>
            <p:cNvSpPr/>
            <p:nvPr/>
          </p:nvSpPr>
          <p:spPr>
            <a:xfrm>
              <a:off x="3276781" y="1377306"/>
              <a:ext cx="5251072" cy="539441"/>
            </a:xfrm>
            <a:prstGeom prst="rect">
              <a:avLst/>
            </a:prstGeom>
            <a:solidFill>
              <a:schemeClr val="accent3">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1600" b="0" i="0" u="none" baseline="0">
                  <a:solidFill>
                    <a:schemeClr val="bg1"/>
                  </a:solidFill>
                </a:rPr>
                <a:t>Ocena skuteczności w różnych subpopulacjach</a:t>
              </a:r>
              <a:r>
                <a:rPr lang="pl" sz="1600" b="0" i="0" u="none" baseline="30000">
                  <a:solidFill>
                    <a:schemeClr val="bg1"/>
                  </a:solidFill>
                </a:rPr>
                <a:t>2,3</a:t>
              </a:r>
              <a:endParaRPr lang="pl" sz="1600" dirty="0">
                <a:solidFill>
                  <a:schemeClr val="bg1"/>
                </a:solidFill>
              </a:endParaRPr>
            </a:p>
          </p:txBody>
        </p:sp>
        <p:sp>
          <p:nvSpPr>
            <p:cNvPr id="35" name="TextBox 34">
              <a:extLst>
                <a:ext uri="{FF2B5EF4-FFF2-40B4-BE49-F238E27FC236}">
                  <a16:creationId xmlns:a16="http://schemas.microsoft.com/office/drawing/2014/main" id="{3A064234-1A98-4CFF-98EC-429F6F6D9DC3}"/>
                </a:ext>
              </a:extLst>
            </p:cNvPr>
            <p:cNvSpPr txBox="1"/>
            <p:nvPr/>
          </p:nvSpPr>
          <p:spPr>
            <a:xfrm>
              <a:off x="4756280" y="2504010"/>
              <a:ext cx="2186349" cy="584715"/>
            </a:xfrm>
            <a:prstGeom prst="rect">
              <a:avLst/>
            </a:prstGeom>
            <a:noFill/>
          </p:spPr>
          <p:txBody>
            <a:bodyPr wrap="square" rtlCol="0">
              <a:spAutoFit/>
            </a:bodyPr>
            <a:lstStyle/>
            <a:p>
              <a:pPr algn="ctr" rtl="0"/>
              <a:r>
                <a:rPr lang="pl" sz="3200" b="1" i="1" u="none" baseline="0">
                  <a:solidFill>
                    <a:schemeClr val="accent1"/>
                  </a:solidFill>
                </a:rPr>
                <a:t>RWE</a:t>
              </a:r>
              <a:endParaRPr lang="pl" sz="3200" b="1" i="1" dirty="0">
                <a:solidFill>
                  <a:schemeClr val="accent1"/>
                </a:solidFill>
              </a:endParaRPr>
            </a:p>
          </p:txBody>
        </p:sp>
      </p:grpSp>
      <p:pic>
        <p:nvPicPr>
          <p:cNvPr id="31" name="Content Placeholder 22" descr="Man">
            <a:extLst>
              <a:ext uri="{FF2B5EF4-FFF2-40B4-BE49-F238E27FC236}">
                <a16:creationId xmlns:a16="http://schemas.microsoft.com/office/drawing/2014/main" id="{5FECB0DF-C80A-4923-849D-9B85BA94BDD5}"/>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99541" y="3126997"/>
            <a:ext cx="1025491" cy="1025491"/>
          </a:xfrm>
        </p:spPr>
      </p:pic>
      <p:grpSp>
        <p:nvGrpSpPr>
          <p:cNvPr id="24" name="Group 23">
            <a:extLst>
              <a:ext uri="{FF2B5EF4-FFF2-40B4-BE49-F238E27FC236}">
                <a16:creationId xmlns:a16="http://schemas.microsoft.com/office/drawing/2014/main" id="{04D321FC-9FBA-43CE-A72D-A61A15ABE8E8}"/>
              </a:ext>
            </a:extLst>
          </p:cNvPr>
          <p:cNvGrpSpPr/>
          <p:nvPr/>
        </p:nvGrpSpPr>
        <p:grpSpPr>
          <a:xfrm>
            <a:off x="4757452" y="3124274"/>
            <a:ext cx="2599929" cy="1652533"/>
            <a:chOff x="8253177" y="1874105"/>
            <a:chExt cx="2060551" cy="1285967"/>
          </a:xfrm>
        </p:grpSpPr>
        <p:grpSp>
          <p:nvGrpSpPr>
            <p:cNvPr id="26" name="Group 25">
              <a:extLst>
                <a:ext uri="{FF2B5EF4-FFF2-40B4-BE49-F238E27FC236}">
                  <a16:creationId xmlns:a16="http://schemas.microsoft.com/office/drawing/2014/main" id="{76CEC05E-6BB9-43E7-B77D-0A2593E6D067}"/>
                </a:ext>
              </a:extLst>
            </p:cNvPr>
            <p:cNvGrpSpPr/>
            <p:nvPr/>
          </p:nvGrpSpPr>
          <p:grpSpPr>
            <a:xfrm>
              <a:off x="8253177" y="1874105"/>
              <a:ext cx="2060551" cy="1285967"/>
              <a:chOff x="8253177" y="1874105"/>
              <a:chExt cx="2060551" cy="1285967"/>
            </a:xfrm>
          </p:grpSpPr>
          <p:pic>
            <p:nvPicPr>
              <p:cNvPr id="27" name="Picture 26">
                <a:extLst>
                  <a:ext uri="{FF2B5EF4-FFF2-40B4-BE49-F238E27FC236}">
                    <a16:creationId xmlns:a16="http://schemas.microsoft.com/office/drawing/2014/main" id="{26AFA505-ED58-4178-AE6B-DD10F4CFD9F0}"/>
                  </a:ext>
                </a:extLst>
              </p:cNvPr>
              <p:cNvPicPr>
                <a:picLocks noChangeAspect="1"/>
              </p:cNvPicPr>
              <p:nvPr/>
            </p:nvPicPr>
            <p:blipFill>
              <a:blip r:embed="rId7">
                <a:duotone>
                  <a:schemeClr val="accent2">
                    <a:shade val="45000"/>
                    <a:satMod val="135000"/>
                  </a:schemeClr>
                  <a:prstClr val="white"/>
                </a:duotone>
              </a:blip>
              <a:stretch>
                <a:fillRect/>
              </a:stretch>
            </p:blipFill>
            <p:spPr>
              <a:xfrm>
                <a:off x="8300156" y="2487988"/>
                <a:ext cx="672084" cy="672084"/>
              </a:xfrm>
              <a:prstGeom prst="rect">
                <a:avLst/>
              </a:prstGeom>
            </p:spPr>
          </p:pic>
          <p:pic>
            <p:nvPicPr>
              <p:cNvPr id="28" name="Picture 27">
                <a:extLst>
                  <a:ext uri="{FF2B5EF4-FFF2-40B4-BE49-F238E27FC236}">
                    <a16:creationId xmlns:a16="http://schemas.microsoft.com/office/drawing/2014/main" id="{C9A411E4-669F-4AF3-97C3-C336CA4B4976}"/>
                  </a:ext>
                </a:extLst>
              </p:cNvPr>
              <p:cNvPicPr>
                <a:picLocks noChangeAspect="1"/>
              </p:cNvPicPr>
              <p:nvPr/>
            </p:nvPicPr>
            <p:blipFill>
              <a:blip r:embed="rId7"/>
              <a:stretch>
                <a:fillRect/>
              </a:stretch>
            </p:blipFill>
            <p:spPr>
              <a:xfrm>
                <a:off x="8253177" y="1874105"/>
                <a:ext cx="800136" cy="800136"/>
              </a:xfrm>
              <a:prstGeom prst="rect">
                <a:avLst/>
              </a:prstGeom>
            </p:spPr>
          </p:pic>
          <p:pic>
            <p:nvPicPr>
              <p:cNvPr id="29" name="Graphic 28" descr="Man">
                <a:extLst>
                  <a:ext uri="{FF2B5EF4-FFF2-40B4-BE49-F238E27FC236}">
                    <a16:creationId xmlns:a16="http://schemas.microsoft.com/office/drawing/2014/main" id="{D5EC3F21-9C9D-43A4-85F3-A8BCCA85F7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39488" y="1928254"/>
                <a:ext cx="865087" cy="1069857"/>
              </a:xfrm>
              <a:prstGeom prst="rect">
                <a:avLst/>
              </a:prstGeom>
            </p:spPr>
          </p:pic>
          <p:pic>
            <p:nvPicPr>
              <p:cNvPr id="30" name="Graphic 29" descr="Man">
                <a:extLst>
                  <a:ext uri="{FF2B5EF4-FFF2-40B4-BE49-F238E27FC236}">
                    <a16:creationId xmlns:a16="http://schemas.microsoft.com/office/drawing/2014/main" id="{A5BA7FF8-2F3C-425A-BF7D-F38534F888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99328" y="2137860"/>
                <a:ext cx="914400" cy="914400"/>
              </a:xfrm>
              <a:prstGeom prst="rect">
                <a:avLst/>
              </a:prstGeom>
            </p:spPr>
          </p:pic>
        </p:grpSp>
        <p:pic>
          <p:nvPicPr>
            <p:cNvPr id="25" name="Picture 24">
              <a:extLst>
                <a:ext uri="{FF2B5EF4-FFF2-40B4-BE49-F238E27FC236}">
                  <a16:creationId xmlns:a16="http://schemas.microsoft.com/office/drawing/2014/main" id="{584F87AF-58B4-4808-8515-940F78AED277}"/>
                </a:ext>
              </a:extLst>
            </p:cNvPr>
            <p:cNvPicPr>
              <a:picLocks noChangeAspect="1"/>
            </p:cNvPicPr>
            <p:nvPr/>
          </p:nvPicPr>
          <p:blipFill>
            <a:blip r:embed="rId7"/>
            <a:stretch>
              <a:fillRect/>
            </a:stretch>
          </p:blipFill>
          <p:spPr>
            <a:xfrm>
              <a:off x="8655631" y="2177180"/>
              <a:ext cx="743747" cy="914479"/>
            </a:xfrm>
            <a:prstGeom prst="rect">
              <a:avLst/>
            </a:prstGeom>
          </p:spPr>
        </p:pic>
      </p:grpSp>
      <p:grpSp>
        <p:nvGrpSpPr>
          <p:cNvPr id="32" name="Group 31">
            <a:extLst>
              <a:ext uri="{FF2B5EF4-FFF2-40B4-BE49-F238E27FC236}">
                <a16:creationId xmlns:a16="http://schemas.microsoft.com/office/drawing/2014/main" id="{5CFA3A56-4B87-4D63-89F4-92297C9275E5}"/>
              </a:ext>
            </a:extLst>
          </p:cNvPr>
          <p:cNvGrpSpPr/>
          <p:nvPr/>
        </p:nvGrpSpPr>
        <p:grpSpPr>
          <a:xfrm>
            <a:off x="10808238" y="-761"/>
            <a:ext cx="1389888" cy="1563009"/>
            <a:chOff x="10808238" y="-761"/>
            <a:chExt cx="1389888" cy="1563009"/>
          </a:xfrm>
        </p:grpSpPr>
        <p:sp>
          <p:nvSpPr>
            <p:cNvPr id="33" name="TextBox 32">
              <a:extLst>
                <a:ext uri="{FF2B5EF4-FFF2-40B4-BE49-F238E27FC236}">
                  <a16:creationId xmlns:a16="http://schemas.microsoft.com/office/drawing/2014/main" id="{0070C971-96E3-40E9-8FBD-3BFF5DF5BD71}"/>
                </a:ext>
              </a:extLst>
            </p:cNvPr>
            <p:cNvSpPr txBox="1"/>
            <p:nvPr/>
          </p:nvSpPr>
          <p:spPr>
            <a:xfrm rot="10800000">
              <a:off x="10808238" y="-761"/>
              <a:ext cx="1389888" cy="1124712"/>
            </a:xfrm>
            <a:prstGeom prst="rect">
              <a:avLst/>
            </a:prstGeom>
            <a:solidFill>
              <a:srgbClr val="921657"/>
            </a:solidFill>
          </p:spPr>
          <p:txBody>
            <a:bodyPr wrap="square" rtlCol="0">
              <a:spAutoFit/>
            </a:bodyPr>
            <a:lstStyle/>
            <a:p>
              <a:endParaRPr lang="pl" dirty="0"/>
            </a:p>
          </p:txBody>
        </p:sp>
        <p:sp>
          <p:nvSpPr>
            <p:cNvPr id="34" name="TextBox 33">
              <a:extLst>
                <a:ext uri="{FF2B5EF4-FFF2-40B4-BE49-F238E27FC236}">
                  <a16:creationId xmlns:a16="http://schemas.microsoft.com/office/drawing/2014/main" id="{3A0DA6AD-5EE7-47C0-B251-199F50897733}"/>
                </a:ext>
              </a:extLst>
            </p:cNvPr>
            <p:cNvSpPr txBox="1"/>
            <p:nvPr/>
          </p:nvSpPr>
          <p:spPr>
            <a:xfrm>
              <a:off x="10808238" y="1105048"/>
              <a:ext cx="1389888" cy="457200"/>
            </a:xfrm>
            <a:prstGeom prst="rect">
              <a:avLst/>
            </a:prstGeom>
            <a:solidFill>
              <a:schemeClr val="bg1">
                <a:lumMod val="95000"/>
              </a:schemeClr>
            </a:solidFill>
          </p:spPr>
          <p:txBody>
            <a:bodyPr wrap="square" rtlCol="0" anchor="ctr">
              <a:spAutoFit/>
            </a:bodyPr>
            <a:lstStyle/>
            <a:p>
              <a:pPr algn="ctr" rtl="0"/>
              <a:r>
                <a:rPr lang="pl" sz="1200" b="1" i="0" u="none" baseline="0">
                  <a:solidFill>
                    <a:schemeClr val="accent1"/>
                  </a:solidFill>
                </a:rPr>
                <a:t>Badania RWE</a:t>
              </a:r>
            </a:p>
          </p:txBody>
        </p:sp>
      </p:grpSp>
      <p:pic>
        <p:nvPicPr>
          <p:cNvPr id="36" name="Picture 35" descr="home_icon.png">
            <a:hlinkClick r:id="rId12" action="ppaction://hlinksldjump"/>
            <a:extLst>
              <a:ext uri="{FF2B5EF4-FFF2-40B4-BE49-F238E27FC236}">
                <a16:creationId xmlns:a16="http://schemas.microsoft.com/office/drawing/2014/main" id="{56D9FC61-9F66-44F4-A400-513B406D28BF}"/>
              </a:ext>
            </a:extLst>
          </p:cNvPr>
          <p:cNvPicPr>
            <a:picLocks noChangeAspect="1"/>
          </p:cNvPicPr>
          <p:nvPr/>
        </p:nvPicPr>
        <p:blipFill>
          <a:blip r:embed="rId13"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271663510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CB52B39-CF42-40CD-BEDA-C71F255ADA06}"/>
              </a:ext>
            </a:extLst>
          </p:cNvPr>
          <p:cNvSpPr txBox="1"/>
          <p:nvPr/>
        </p:nvSpPr>
        <p:spPr>
          <a:xfrm>
            <a:off x="1" y="2084390"/>
            <a:ext cx="10805984" cy="1077218"/>
          </a:xfrm>
          <a:prstGeom prst="rect">
            <a:avLst/>
          </a:prstGeom>
          <a:noFill/>
        </p:spPr>
        <p:txBody>
          <a:bodyPr wrap="square" rtlCol="0" anchor="b">
            <a:spAutoFit/>
          </a:bodyPr>
          <a:lstStyle/>
          <a:p>
            <a:pPr algn="ctr" rtl="0"/>
            <a:br>
              <a:rPr lang="pl" sz="3200" b="1"/>
            </a:br>
            <a:r>
              <a:rPr lang="pl" sz="3200" b="1" i="0" u="none" baseline="0"/>
              <a:t>Podsumowanie</a:t>
            </a:r>
            <a:endParaRPr lang="pl" sz="3200" b="1" dirty="0">
              <a:solidFill>
                <a:srgbClr val="000000"/>
              </a:solidFill>
            </a:endParaRPr>
          </a:p>
        </p:txBody>
      </p:sp>
      <p:cxnSp>
        <p:nvCxnSpPr>
          <p:cNvPr id="15" name="Straight Connector 14">
            <a:extLst>
              <a:ext uri="{FF2B5EF4-FFF2-40B4-BE49-F238E27FC236}">
                <a16:creationId xmlns:a16="http://schemas.microsoft.com/office/drawing/2014/main" id="{81B178D4-3059-42F3-A233-0E84E1EEC5CB}"/>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3C3C519-D6E7-4B8D-AE83-49C377CD15D0}"/>
              </a:ext>
            </a:extLst>
          </p:cNvPr>
          <p:cNvGrpSpPr/>
          <p:nvPr/>
        </p:nvGrpSpPr>
        <p:grpSpPr>
          <a:xfrm>
            <a:off x="10796843" y="2859"/>
            <a:ext cx="1390650" cy="6858000"/>
            <a:chOff x="10796843" y="2859"/>
            <a:chExt cx="1390650" cy="6858000"/>
          </a:xfrm>
        </p:grpSpPr>
        <p:grpSp>
          <p:nvGrpSpPr>
            <p:cNvPr id="21" name="Group 20">
              <a:extLst>
                <a:ext uri="{FF2B5EF4-FFF2-40B4-BE49-F238E27FC236}">
                  <a16:creationId xmlns:a16="http://schemas.microsoft.com/office/drawing/2014/main" id="{D8CFCBA4-BB55-4B5D-8A2A-AEADA0FCB78C}"/>
                </a:ext>
              </a:extLst>
            </p:cNvPr>
            <p:cNvGrpSpPr/>
            <p:nvPr/>
          </p:nvGrpSpPr>
          <p:grpSpPr>
            <a:xfrm>
              <a:off x="10796843" y="2859"/>
              <a:ext cx="1390650" cy="6858000"/>
              <a:chOff x="10796843" y="2859"/>
              <a:chExt cx="1390650" cy="6858000"/>
            </a:xfrm>
          </p:grpSpPr>
          <p:grpSp>
            <p:nvGrpSpPr>
              <p:cNvPr id="25" name="Group 24">
                <a:extLst>
                  <a:ext uri="{FF2B5EF4-FFF2-40B4-BE49-F238E27FC236}">
                    <a16:creationId xmlns:a16="http://schemas.microsoft.com/office/drawing/2014/main" id="{1F530437-5510-4CD8-B912-876251EE1BCC}"/>
                  </a:ext>
                </a:extLst>
              </p:cNvPr>
              <p:cNvGrpSpPr/>
              <p:nvPr/>
            </p:nvGrpSpPr>
            <p:grpSpPr>
              <a:xfrm>
                <a:off x="10796843" y="2859"/>
                <a:ext cx="1390650" cy="6858000"/>
                <a:chOff x="10796843" y="2859"/>
                <a:chExt cx="1390650" cy="6858000"/>
              </a:xfrm>
            </p:grpSpPr>
            <p:sp>
              <p:nvSpPr>
                <p:cNvPr id="46" name="TextBox 45">
                  <a:extLst>
                    <a:ext uri="{FF2B5EF4-FFF2-40B4-BE49-F238E27FC236}">
                      <a16:creationId xmlns:a16="http://schemas.microsoft.com/office/drawing/2014/main" id="{AB828C19-36D5-45DD-9C13-78F1E7C58E3B}"/>
                    </a:ext>
                  </a:extLst>
                </p:cNvPr>
                <p:cNvSpPr txBox="1"/>
                <p:nvPr/>
              </p:nvSpPr>
              <p:spPr>
                <a:xfrm rot="10800000">
                  <a:off x="10796843" y="2859"/>
                  <a:ext cx="1390650" cy="6858000"/>
                </a:xfrm>
                <a:prstGeom prst="rect">
                  <a:avLst/>
                </a:prstGeom>
                <a:solidFill>
                  <a:schemeClr val="bg1">
                    <a:lumMod val="65000"/>
                    <a:alpha val="50196"/>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Rectangle 46">
                  <a:hlinkClick r:id="rId3" action="ppaction://hlinksldjump"/>
                  <a:extLst>
                    <a:ext uri="{FF2B5EF4-FFF2-40B4-BE49-F238E27FC236}">
                      <a16:creationId xmlns:a16="http://schemas.microsoft.com/office/drawing/2014/main" id="{9686C1AC-97AB-4F47-A029-1E982F825E4E}"/>
                    </a:ext>
                  </a:extLst>
                </p:cNvPr>
                <p:cNvSpPr/>
                <p:nvPr/>
              </p:nvSpPr>
              <p:spPr>
                <a:xfrm>
                  <a:off x="10970471" y="2690678"/>
                  <a:ext cx="1217022" cy="320040"/>
                </a:xfrm>
                <a:prstGeom prst="rect">
                  <a:avLst/>
                </a:prstGeom>
                <a:gradFill>
                  <a:gsLst>
                    <a:gs pos="0">
                      <a:srgbClr val="C7C2BA">
                        <a:lumMod val="60000"/>
                        <a:lumOff val="40000"/>
                      </a:srgbClr>
                    </a:gs>
                    <a:gs pos="76000">
                      <a:srgbClr val="C7C2BA">
                        <a:lumMod val="20000"/>
                        <a:lumOff val="80000"/>
                      </a:srgbClr>
                    </a:gs>
                  </a:gsLst>
                  <a:lin ang="16200000" scaled="1"/>
                </a:gra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000" b="1" i="0" u="none" strike="noStrike" kern="0" cap="none" spc="0" normalizeH="0" baseline="0">
                      <a:ln>
                        <a:noFill/>
                      </a:ln>
                      <a:solidFill>
                        <a:srgbClr val="0D3759"/>
                      </a:solidFill>
                      <a:effectLst/>
                      <a:uLnTx/>
                      <a:uFillTx/>
                      <a:latin typeface="Arial" panose="020B0604020202020204"/>
                      <a:ea typeface="+mn-ea"/>
                      <a:cs typeface="+mn-cs"/>
                    </a:rPr>
                    <a:t>Streszczenie</a:t>
                  </a:r>
                </a:p>
              </p:txBody>
            </p:sp>
          </p:grpSp>
          <p:sp>
            <p:nvSpPr>
              <p:cNvPr id="24" name="TextBox 23">
                <a:extLst>
                  <a:ext uri="{FF2B5EF4-FFF2-40B4-BE49-F238E27FC236}">
                    <a16:creationId xmlns:a16="http://schemas.microsoft.com/office/drawing/2014/main" id="{01E3DFCB-DABB-438C-BBD4-83EB02F279BD}"/>
                  </a:ext>
                </a:extLst>
              </p:cNvPr>
              <p:cNvSpPr txBox="1"/>
              <p:nvPr/>
            </p:nvSpPr>
            <p:spPr>
              <a:xfrm>
                <a:off x="10805983" y="2183134"/>
                <a:ext cx="1381510"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dirty="0">
                    <a:ln>
                      <a:noFill/>
                    </a:ln>
                    <a:solidFill>
                      <a:srgbClr val="000000"/>
                    </a:solidFill>
                    <a:effectLst/>
                    <a:uLnTx/>
                    <a:uFillTx/>
                    <a:latin typeface="Arial" panose="020B0604020202020204"/>
                    <a:ea typeface="+mn-ea"/>
                    <a:cs typeface="+mn-cs"/>
                  </a:rPr>
                  <a:t>Zagadnienia</a:t>
                </a:r>
              </a:p>
            </p:txBody>
          </p:sp>
        </p:grpSp>
        <p:sp>
          <p:nvSpPr>
            <p:cNvPr id="22" name="TextBox 21">
              <a:extLst>
                <a:ext uri="{FF2B5EF4-FFF2-40B4-BE49-F238E27FC236}">
                  <a16:creationId xmlns:a16="http://schemas.microsoft.com/office/drawing/2014/main" id="{EC614390-A86E-455F-917C-5E9C105C3595}"/>
                </a:ext>
              </a:extLst>
            </p:cNvPr>
            <p:cNvSpPr txBox="1"/>
            <p:nvPr/>
          </p:nvSpPr>
          <p:spPr>
            <a:xfrm>
              <a:off x="10796843" y="1103970"/>
              <a:ext cx="1390650" cy="521208"/>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 sz="1400" b="1" i="0" u="none" strike="noStrike" kern="1200" cap="none" spc="0" normalizeH="0" baseline="0">
                  <a:ln>
                    <a:noFill/>
                  </a:ln>
                  <a:solidFill>
                    <a:srgbClr val="7F134C"/>
                  </a:solidFill>
                  <a:effectLst/>
                  <a:uLnTx/>
                  <a:uFillTx/>
                  <a:latin typeface="Arial" panose="020B0604020202020204"/>
                  <a:ea typeface="+mn-ea"/>
                  <a:cs typeface="+mn-cs"/>
                </a:rPr>
                <a:t>TOC</a:t>
              </a:r>
            </a:p>
          </p:txBody>
        </p:sp>
      </p:grpSp>
      <p:pic>
        <p:nvPicPr>
          <p:cNvPr id="48" name="Picture 47" descr="home_icon.png">
            <a:hlinkClick r:id="rId4" action="ppaction://hlinksldjump"/>
            <a:extLst>
              <a:ext uri="{FF2B5EF4-FFF2-40B4-BE49-F238E27FC236}">
                <a16:creationId xmlns:a16="http://schemas.microsoft.com/office/drawing/2014/main" id="{BE931ADA-65AD-4E43-96E3-11AF27307149}"/>
              </a:ext>
            </a:extLst>
          </p:cNvPr>
          <p:cNvPicPr>
            <a:picLocks noChangeAspect="1"/>
          </p:cNvPicPr>
          <p:nvPr/>
        </p:nvPicPr>
        <p:blipFill>
          <a:blip r:embed="rId5"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3081112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16DF-2693-4D41-8994-03D141ABBF16}"/>
              </a:ext>
            </a:extLst>
          </p:cNvPr>
          <p:cNvSpPr>
            <a:spLocks noGrp="1"/>
          </p:cNvSpPr>
          <p:nvPr>
            <p:ph type="title"/>
          </p:nvPr>
        </p:nvSpPr>
        <p:spPr/>
        <p:txBody>
          <a:bodyPr/>
          <a:lstStyle/>
          <a:p>
            <a:pPr algn="l" rtl="0"/>
            <a:r>
              <a:rPr lang="pl" b="1" i="0" u="none" baseline="0"/>
              <a:t>Streszczenie</a:t>
            </a:r>
            <a:endParaRPr lang="pl" dirty="0"/>
          </a:p>
        </p:txBody>
      </p:sp>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42" name="Group 41">
            <a:extLst>
              <a:ext uri="{FF2B5EF4-FFF2-40B4-BE49-F238E27FC236}">
                <a16:creationId xmlns:a16="http://schemas.microsoft.com/office/drawing/2014/main" id="{CE9604A0-D37F-465B-9243-EE31C0FD4CF4}"/>
              </a:ext>
            </a:extLst>
          </p:cNvPr>
          <p:cNvGrpSpPr/>
          <p:nvPr/>
        </p:nvGrpSpPr>
        <p:grpSpPr>
          <a:xfrm>
            <a:off x="10796843" y="705"/>
            <a:ext cx="1390650" cy="1208877"/>
            <a:chOff x="10796843" y="705"/>
            <a:chExt cx="1390650" cy="1208877"/>
          </a:xfrm>
        </p:grpSpPr>
        <p:sp>
          <p:nvSpPr>
            <p:cNvPr id="43" name="TextBox 42">
              <a:extLst>
                <a:ext uri="{FF2B5EF4-FFF2-40B4-BE49-F238E27FC236}">
                  <a16:creationId xmlns:a16="http://schemas.microsoft.com/office/drawing/2014/main" id="{040CB207-CD4C-4DCB-8177-2BEA7E417F8E}"/>
                </a:ext>
              </a:extLst>
            </p:cNvPr>
            <p:cNvSpPr txBox="1"/>
            <p:nvPr/>
          </p:nvSpPr>
          <p:spPr>
            <a:xfrm rot="10800000">
              <a:off x="10796843" y="705"/>
              <a:ext cx="1390650" cy="1126959"/>
            </a:xfrm>
            <a:prstGeom prst="rect">
              <a:avLst/>
            </a:prstGeom>
            <a:solidFill>
              <a:schemeClr val="bg1">
                <a:lumMod val="65000"/>
                <a:alpha val="50196"/>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007E1EA8-85A6-423F-8003-6663DAC92AB9}"/>
                </a:ext>
              </a:extLst>
            </p:cNvPr>
            <p:cNvSpPr txBox="1"/>
            <p:nvPr/>
          </p:nvSpPr>
          <p:spPr>
            <a:xfrm>
              <a:off x="10796843" y="935262"/>
              <a:ext cx="1390650" cy="274320"/>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200" b="1" i="0" u="none" baseline="0" dirty="0">
                  <a:solidFill>
                    <a:srgbClr val="7F134C"/>
                  </a:solidFill>
                  <a:latin typeface="Arial" panose="020B0604020202020204"/>
                  <a:ea typeface="Arial" panose="020B0604020202020204"/>
                  <a:cs typeface="Arial" panose="020B0604020202020204"/>
                  <a:sym typeface="Arial" panose="020B0604020202020204"/>
                </a:rPr>
                <a:t>Podsumowanie</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49" name="Picture 48" descr="home_icon.png">
            <a:hlinkClick r:id="rId3" action="ppaction://hlinksldjump"/>
            <a:extLst>
              <a:ext uri="{FF2B5EF4-FFF2-40B4-BE49-F238E27FC236}">
                <a16:creationId xmlns:a16="http://schemas.microsoft.com/office/drawing/2014/main" id="{8A0EB573-D04B-4433-9729-2A4FEF4A0F90}"/>
              </a:ext>
            </a:extLst>
          </p:cNvPr>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69" name="TextBox 68">
            <a:extLst>
              <a:ext uri="{FF2B5EF4-FFF2-40B4-BE49-F238E27FC236}">
                <a16:creationId xmlns:a16="http://schemas.microsoft.com/office/drawing/2014/main" id="{76FD7C47-2C23-4E97-9168-FF923A83B0AA}"/>
              </a:ext>
            </a:extLst>
          </p:cNvPr>
          <p:cNvSpPr txBox="1"/>
          <p:nvPr/>
        </p:nvSpPr>
        <p:spPr>
          <a:xfrm>
            <a:off x="893787" y="2365093"/>
            <a:ext cx="10636362" cy="553998"/>
          </a:xfrm>
          <a:prstGeom prst="rect">
            <a:avLst/>
          </a:prstGeom>
          <a:noFill/>
        </p:spPr>
        <p:txBody>
          <a:bodyPr wrap="square">
            <a:spAutoFit/>
          </a:bodyPr>
          <a:lstStyle/>
          <a:p>
            <a:pPr marL="182880" algn="l" rtl="0"/>
            <a:r>
              <a:rPr lang="pl" sz="1500" b="0" i="0" u="none" baseline="0" dirty="0">
                <a:solidFill>
                  <a:schemeClr val="accent1"/>
                </a:solidFill>
              </a:rPr>
              <a:t>Dane RWE </a:t>
            </a:r>
            <a:r>
              <a:rPr lang="pl" sz="1500" b="1" i="0" u="none" baseline="0" dirty="0">
                <a:solidFill>
                  <a:schemeClr val="accent1"/>
                </a:solidFill>
              </a:rPr>
              <a:t>potwierdzają i ugruntowują skuteczność benralizumabu u pacjentów z ciężką astmą eozynofilową, </a:t>
            </a:r>
            <a:r>
              <a:rPr lang="pl" sz="1500" b="0" i="0" u="none" baseline="0" dirty="0">
                <a:solidFill>
                  <a:schemeClr val="accent1"/>
                </a:solidFill>
              </a:rPr>
              <a:t>którzy byli poddawani obserwacji w ramach RCT, w tym zmniejszenie lub odstawienie stosowania OCS</a:t>
            </a:r>
          </a:p>
        </p:txBody>
      </p:sp>
      <p:sp>
        <p:nvSpPr>
          <p:cNvPr id="67" name="TextBox 66">
            <a:extLst>
              <a:ext uri="{FF2B5EF4-FFF2-40B4-BE49-F238E27FC236}">
                <a16:creationId xmlns:a16="http://schemas.microsoft.com/office/drawing/2014/main" id="{BF854774-8955-4018-8BBF-FC872EA82DBF}"/>
              </a:ext>
            </a:extLst>
          </p:cNvPr>
          <p:cNvSpPr txBox="1"/>
          <p:nvPr/>
        </p:nvSpPr>
        <p:spPr>
          <a:xfrm>
            <a:off x="893787" y="1500752"/>
            <a:ext cx="10100278" cy="553998"/>
          </a:xfrm>
          <a:prstGeom prst="rect">
            <a:avLst/>
          </a:prstGeom>
          <a:noFill/>
        </p:spPr>
        <p:txBody>
          <a:bodyPr wrap="square">
            <a:spAutoFit/>
          </a:bodyPr>
          <a:lstStyle/>
          <a:p>
            <a:pPr marL="182880" algn="l" rtl="0">
              <a:buSzPct val="206000"/>
            </a:pPr>
            <a:r>
              <a:rPr lang="pl" sz="1500" b="0" i="0" u="none" baseline="0"/>
              <a:t>Dane z badań RWE stanowią </a:t>
            </a:r>
            <a:r>
              <a:rPr lang="pl" sz="1500" b="1" i="0" u="none" baseline="0"/>
              <a:t>źródło informacji na temat skuteczności benralizumabu w populacji pacjentów w kontekście rzeczywistej praktyki lekarskiej</a:t>
            </a:r>
          </a:p>
        </p:txBody>
      </p:sp>
      <p:sp>
        <p:nvSpPr>
          <p:cNvPr id="71" name="TextBox 70">
            <a:extLst>
              <a:ext uri="{FF2B5EF4-FFF2-40B4-BE49-F238E27FC236}">
                <a16:creationId xmlns:a16="http://schemas.microsoft.com/office/drawing/2014/main" id="{C5DAA864-ED2E-4FAF-A2DD-1E388F2B1BD6}"/>
              </a:ext>
            </a:extLst>
          </p:cNvPr>
          <p:cNvSpPr txBox="1"/>
          <p:nvPr/>
        </p:nvSpPr>
        <p:spPr>
          <a:xfrm>
            <a:off x="908270" y="4004151"/>
            <a:ext cx="10238701" cy="784830"/>
          </a:xfrm>
          <a:prstGeom prst="rect">
            <a:avLst/>
          </a:prstGeom>
          <a:noFill/>
        </p:spPr>
        <p:txBody>
          <a:bodyPr wrap="square">
            <a:spAutoFit/>
          </a:bodyPr>
          <a:lstStyle/>
          <a:p>
            <a:pPr marL="182880" algn="l" rtl="0"/>
            <a:r>
              <a:rPr lang="pl" sz="1500" b="0" i="0" u="none" baseline="0" dirty="0">
                <a:solidFill>
                  <a:schemeClr val="accent1"/>
                </a:solidFill>
              </a:rPr>
              <a:t>Wyniki uzyskane w badaniach RWE </a:t>
            </a:r>
            <a:r>
              <a:rPr lang="pl" sz="1500" b="1" i="0" u="none" baseline="0" dirty="0">
                <a:solidFill>
                  <a:schemeClr val="accent1"/>
                </a:solidFill>
              </a:rPr>
              <a:t>potwierdzają skuteczność i bezpieczeństwo stosowania benralizumabu u pacjentów z ciężką astmą eozynofilową, w </a:t>
            </a:r>
            <a:r>
              <a:rPr lang="pl" sz="1500" b="0" i="0" u="none" baseline="0" dirty="0">
                <a:solidFill>
                  <a:schemeClr val="accent1"/>
                </a:solidFill>
              </a:rPr>
              <a:t>tym u osób z chorobami współistniejącymi, jak przewlekłe zapalenie zatok przynosowych</a:t>
            </a:r>
          </a:p>
        </p:txBody>
      </p:sp>
      <p:sp>
        <p:nvSpPr>
          <p:cNvPr id="62" name="TextBox 61">
            <a:extLst>
              <a:ext uri="{FF2B5EF4-FFF2-40B4-BE49-F238E27FC236}">
                <a16:creationId xmlns:a16="http://schemas.microsoft.com/office/drawing/2014/main" id="{3850973B-11E5-45D5-B303-27E3173E67AB}"/>
              </a:ext>
            </a:extLst>
          </p:cNvPr>
          <p:cNvSpPr txBox="1"/>
          <p:nvPr/>
        </p:nvSpPr>
        <p:spPr>
          <a:xfrm>
            <a:off x="893787" y="3234360"/>
            <a:ext cx="10841013" cy="553998"/>
          </a:xfrm>
          <a:prstGeom prst="rect">
            <a:avLst/>
          </a:prstGeom>
          <a:noFill/>
        </p:spPr>
        <p:txBody>
          <a:bodyPr wrap="square">
            <a:spAutoFit/>
          </a:bodyPr>
          <a:lstStyle/>
          <a:p>
            <a:pPr marL="182880" algn="l" rtl="0">
              <a:defRPr/>
            </a:pPr>
            <a:r>
              <a:rPr lang="pl" sz="1500" b="0" i="0" u="none" baseline="0" dirty="0"/>
              <a:t>Rejestry i program XALOC  dostarczyły </a:t>
            </a:r>
            <a:r>
              <a:rPr lang="pl" sz="1500" b="1" i="0" u="none" baseline="0" dirty="0"/>
              <a:t>cennych danych RWE </a:t>
            </a:r>
            <a:r>
              <a:rPr lang="pl" sz="1500" b="0" i="0" u="none" baseline="0" dirty="0"/>
              <a:t>na temat </a:t>
            </a:r>
            <a:r>
              <a:rPr lang="pl" sz="1500" b="1" i="0" u="none" baseline="0" dirty="0"/>
              <a:t>charakterystyk pacjentów z ciężką astmą, wyników klinicznych i bezpieczeństwa w geograficznie zróżnicowanej </a:t>
            </a:r>
            <a:r>
              <a:rPr lang="pl" sz="1500" b="0" i="0" u="none" baseline="0" dirty="0"/>
              <a:t>kohorcie pacjentów </a:t>
            </a:r>
          </a:p>
        </p:txBody>
      </p:sp>
      <p:grpSp>
        <p:nvGrpSpPr>
          <p:cNvPr id="8" name="Graphic 5" descr="Badge Tick1 outline">
            <a:extLst>
              <a:ext uri="{FF2B5EF4-FFF2-40B4-BE49-F238E27FC236}">
                <a16:creationId xmlns:a16="http://schemas.microsoft.com/office/drawing/2014/main" id="{153049DE-B01F-4336-ACC8-9C11504BB98A}"/>
              </a:ext>
            </a:extLst>
          </p:cNvPr>
          <p:cNvGrpSpPr/>
          <p:nvPr/>
        </p:nvGrpSpPr>
        <p:grpSpPr>
          <a:xfrm>
            <a:off x="457199" y="1557352"/>
            <a:ext cx="436588" cy="371850"/>
            <a:chOff x="-362160" y="3278258"/>
            <a:chExt cx="724109" cy="724109"/>
          </a:xfrm>
          <a:solidFill>
            <a:srgbClr val="000000"/>
          </a:solidFill>
        </p:grpSpPr>
        <p:sp>
          <p:nvSpPr>
            <p:cNvPr id="9" name="Freeform: Shape 8">
              <a:extLst>
                <a:ext uri="{FF2B5EF4-FFF2-40B4-BE49-F238E27FC236}">
                  <a16:creationId xmlns:a16="http://schemas.microsoft.com/office/drawing/2014/main" id="{40526D72-63A0-4738-8636-48A5EA3EFC5D}"/>
                </a:ext>
              </a:extLst>
            </p:cNvPr>
            <p:cNvSpPr/>
            <p:nvPr/>
          </p:nvSpPr>
          <p:spPr>
            <a:xfrm>
              <a:off x="-362160" y="3278258"/>
              <a:ext cx="724109" cy="724109"/>
            </a:xfrm>
            <a:custGeom>
              <a:avLst/>
              <a:gdLst>
                <a:gd name="connsiteX0" fmla="*/ 362160 w 724109"/>
                <a:gd name="connsiteY0" fmla="*/ 0 h 724109"/>
                <a:gd name="connsiteX1" fmla="*/ 0 w 724109"/>
                <a:gd name="connsiteY1" fmla="*/ 361950 h 724109"/>
                <a:gd name="connsiteX2" fmla="*/ 361950 w 724109"/>
                <a:gd name="connsiteY2" fmla="*/ 724110 h 724109"/>
                <a:gd name="connsiteX3" fmla="*/ 724110 w 724109"/>
                <a:gd name="connsiteY3" fmla="*/ 362160 h 724109"/>
                <a:gd name="connsiteX4" fmla="*/ 724110 w 724109"/>
                <a:gd name="connsiteY4" fmla="*/ 362045 h 724109"/>
                <a:gd name="connsiteX5" fmla="*/ 362445 w 724109"/>
                <a:gd name="connsiteY5" fmla="*/ 0 h 724109"/>
                <a:gd name="connsiteX6" fmla="*/ 362160 w 724109"/>
                <a:gd name="connsiteY6" fmla="*/ 0 h 724109"/>
                <a:gd name="connsiteX7" fmla="*/ 362160 w 724109"/>
                <a:gd name="connsiteY7" fmla="*/ 705050 h 724109"/>
                <a:gd name="connsiteX8" fmla="*/ 19050 w 724109"/>
                <a:gd name="connsiteY8" fmla="*/ 362150 h 724109"/>
                <a:gd name="connsiteX9" fmla="*/ 361950 w 724109"/>
                <a:gd name="connsiteY9" fmla="*/ 19040 h 724109"/>
                <a:gd name="connsiteX10" fmla="*/ 705060 w 724109"/>
                <a:gd name="connsiteY10" fmla="*/ 361941 h 724109"/>
                <a:gd name="connsiteX11" fmla="*/ 705060 w 724109"/>
                <a:gd name="connsiteY11" fmla="*/ 362074 h 724109"/>
                <a:gd name="connsiteX12" fmla="*/ 362160 w 724109"/>
                <a:gd name="connsiteY12" fmla="*/ 705079 h 72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109" h="724109">
                  <a:moveTo>
                    <a:pt x="362160" y="0"/>
                  </a:moveTo>
                  <a:cubicBezTo>
                    <a:pt x="162202" y="-58"/>
                    <a:pt x="58" y="161993"/>
                    <a:pt x="0" y="361950"/>
                  </a:cubicBezTo>
                  <a:cubicBezTo>
                    <a:pt x="-58" y="561907"/>
                    <a:pt x="161993" y="724051"/>
                    <a:pt x="361950" y="724110"/>
                  </a:cubicBezTo>
                  <a:cubicBezTo>
                    <a:pt x="561907" y="724168"/>
                    <a:pt x="724051" y="562117"/>
                    <a:pt x="724110" y="362160"/>
                  </a:cubicBezTo>
                  <a:cubicBezTo>
                    <a:pt x="724110" y="362121"/>
                    <a:pt x="724110" y="362083"/>
                    <a:pt x="724110" y="362045"/>
                  </a:cubicBezTo>
                  <a:cubicBezTo>
                    <a:pt x="724214" y="162198"/>
                    <a:pt x="562292" y="105"/>
                    <a:pt x="362445" y="0"/>
                  </a:cubicBezTo>
                  <a:cubicBezTo>
                    <a:pt x="362350" y="0"/>
                    <a:pt x="362255" y="0"/>
                    <a:pt x="362160" y="0"/>
                  </a:cubicBezTo>
                  <a:close/>
                  <a:moveTo>
                    <a:pt x="362160" y="705050"/>
                  </a:moveTo>
                  <a:cubicBezTo>
                    <a:pt x="172724" y="705108"/>
                    <a:pt x="19108" y="551586"/>
                    <a:pt x="19050" y="362150"/>
                  </a:cubicBezTo>
                  <a:cubicBezTo>
                    <a:pt x="18992" y="172714"/>
                    <a:pt x="172514" y="19099"/>
                    <a:pt x="361950" y="19040"/>
                  </a:cubicBezTo>
                  <a:cubicBezTo>
                    <a:pt x="551386" y="18982"/>
                    <a:pt x="705001" y="172504"/>
                    <a:pt x="705060" y="361941"/>
                  </a:cubicBezTo>
                  <a:cubicBezTo>
                    <a:pt x="705060" y="361985"/>
                    <a:pt x="705060" y="362029"/>
                    <a:pt x="705060" y="362074"/>
                  </a:cubicBezTo>
                  <a:cubicBezTo>
                    <a:pt x="704871" y="551391"/>
                    <a:pt x="551477" y="704832"/>
                    <a:pt x="362160" y="705079"/>
                  </a:cubicBezTo>
                  <a:close/>
                </a:path>
              </a:pathLst>
            </a:custGeom>
            <a:solidFill>
              <a:srgbClr val="000000"/>
            </a:solidFill>
            <a:ln w="9525" cap="flat">
              <a:solidFill>
                <a:schemeClr val="tx1"/>
              </a:solidFill>
              <a:prstDash val="solid"/>
              <a:miter/>
            </a:ln>
          </p:spPr>
          <p:txBody>
            <a:bodyPr rtlCol="0" anchor="ctr"/>
            <a:lstStyle/>
            <a:p>
              <a:endParaRPr lang="pl" dirty="0"/>
            </a:p>
          </p:txBody>
        </p:sp>
        <p:sp>
          <p:nvSpPr>
            <p:cNvPr id="10" name="Freeform: Shape 9">
              <a:extLst>
                <a:ext uri="{FF2B5EF4-FFF2-40B4-BE49-F238E27FC236}">
                  <a16:creationId xmlns:a16="http://schemas.microsoft.com/office/drawing/2014/main" id="{DB0AE0F0-3091-4968-9181-A55CB7CD596A}"/>
                </a:ext>
              </a:extLst>
            </p:cNvPr>
            <p:cNvSpPr/>
            <p:nvPr/>
          </p:nvSpPr>
          <p:spPr>
            <a:xfrm>
              <a:off x="-194444" y="3488628"/>
              <a:ext cx="412699" cy="29363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000000"/>
            </a:solidFill>
            <a:ln w="9525" cap="flat">
              <a:solidFill>
                <a:schemeClr val="tx1"/>
              </a:solidFill>
              <a:prstDash val="solid"/>
              <a:miter/>
            </a:ln>
          </p:spPr>
          <p:txBody>
            <a:bodyPr rtlCol="0" anchor="ctr"/>
            <a:lstStyle/>
            <a:p>
              <a:endParaRPr lang="pl" dirty="0"/>
            </a:p>
          </p:txBody>
        </p:sp>
      </p:grpSp>
      <p:grpSp>
        <p:nvGrpSpPr>
          <p:cNvPr id="25" name="Graphic 5" descr="Badge Tick1 outline">
            <a:extLst>
              <a:ext uri="{FF2B5EF4-FFF2-40B4-BE49-F238E27FC236}">
                <a16:creationId xmlns:a16="http://schemas.microsoft.com/office/drawing/2014/main" id="{181E0C79-1FED-4B91-9FB7-F0EC5202FA4C}"/>
              </a:ext>
            </a:extLst>
          </p:cNvPr>
          <p:cNvGrpSpPr/>
          <p:nvPr/>
        </p:nvGrpSpPr>
        <p:grpSpPr>
          <a:xfrm>
            <a:off x="457199" y="2424523"/>
            <a:ext cx="436588" cy="371850"/>
            <a:chOff x="-362160" y="3278258"/>
            <a:chExt cx="724109" cy="724109"/>
          </a:xfrm>
          <a:solidFill>
            <a:srgbClr val="000000"/>
          </a:solidFill>
        </p:grpSpPr>
        <p:sp>
          <p:nvSpPr>
            <p:cNvPr id="26" name="Freeform: Shape 25">
              <a:extLst>
                <a:ext uri="{FF2B5EF4-FFF2-40B4-BE49-F238E27FC236}">
                  <a16:creationId xmlns:a16="http://schemas.microsoft.com/office/drawing/2014/main" id="{A34BD110-AC37-4DED-8918-A351CB1E04C6}"/>
                </a:ext>
              </a:extLst>
            </p:cNvPr>
            <p:cNvSpPr/>
            <p:nvPr/>
          </p:nvSpPr>
          <p:spPr>
            <a:xfrm>
              <a:off x="-362160" y="3278258"/>
              <a:ext cx="724109" cy="724109"/>
            </a:xfrm>
            <a:custGeom>
              <a:avLst/>
              <a:gdLst>
                <a:gd name="connsiteX0" fmla="*/ 362160 w 724109"/>
                <a:gd name="connsiteY0" fmla="*/ 0 h 724109"/>
                <a:gd name="connsiteX1" fmla="*/ 0 w 724109"/>
                <a:gd name="connsiteY1" fmla="*/ 361950 h 724109"/>
                <a:gd name="connsiteX2" fmla="*/ 361950 w 724109"/>
                <a:gd name="connsiteY2" fmla="*/ 724110 h 724109"/>
                <a:gd name="connsiteX3" fmla="*/ 724110 w 724109"/>
                <a:gd name="connsiteY3" fmla="*/ 362160 h 724109"/>
                <a:gd name="connsiteX4" fmla="*/ 724110 w 724109"/>
                <a:gd name="connsiteY4" fmla="*/ 362045 h 724109"/>
                <a:gd name="connsiteX5" fmla="*/ 362445 w 724109"/>
                <a:gd name="connsiteY5" fmla="*/ 0 h 724109"/>
                <a:gd name="connsiteX6" fmla="*/ 362160 w 724109"/>
                <a:gd name="connsiteY6" fmla="*/ 0 h 724109"/>
                <a:gd name="connsiteX7" fmla="*/ 362160 w 724109"/>
                <a:gd name="connsiteY7" fmla="*/ 705050 h 724109"/>
                <a:gd name="connsiteX8" fmla="*/ 19050 w 724109"/>
                <a:gd name="connsiteY8" fmla="*/ 362150 h 724109"/>
                <a:gd name="connsiteX9" fmla="*/ 361950 w 724109"/>
                <a:gd name="connsiteY9" fmla="*/ 19040 h 724109"/>
                <a:gd name="connsiteX10" fmla="*/ 705060 w 724109"/>
                <a:gd name="connsiteY10" fmla="*/ 361941 h 724109"/>
                <a:gd name="connsiteX11" fmla="*/ 705060 w 724109"/>
                <a:gd name="connsiteY11" fmla="*/ 362074 h 724109"/>
                <a:gd name="connsiteX12" fmla="*/ 362160 w 724109"/>
                <a:gd name="connsiteY12" fmla="*/ 705079 h 72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109" h="724109">
                  <a:moveTo>
                    <a:pt x="362160" y="0"/>
                  </a:moveTo>
                  <a:cubicBezTo>
                    <a:pt x="162202" y="-58"/>
                    <a:pt x="58" y="161993"/>
                    <a:pt x="0" y="361950"/>
                  </a:cubicBezTo>
                  <a:cubicBezTo>
                    <a:pt x="-58" y="561907"/>
                    <a:pt x="161993" y="724051"/>
                    <a:pt x="361950" y="724110"/>
                  </a:cubicBezTo>
                  <a:cubicBezTo>
                    <a:pt x="561907" y="724168"/>
                    <a:pt x="724051" y="562117"/>
                    <a:pt x="724110" y="362160"/>
                  </a:cubicBezTo>
                  <a:cubicBezTo>
                    <a:pt x="724110" y="362121"/>
                    <a:pt x="724110" y="362083"/>
                    <a:pt x="724110" y="362045"/>
                  </a:cubicBezTo>
                  <a:cubicBezTo>
                    <a:pt x="724214" y="162198"/>
                    <a:pt x="562292" y="105"/>
                    <a:pt x="362445" y="0"/>
                  </a:cubicBezTo>
                  <a:cubicBezTo>
                    <a:pt x="362350" y="0"/>
                    <a:pt x="362255" y="0"/>
                    <a:pt x="362160" y="0"/>
                  </a:cubicBezTo>
                  <a:close/>
                  <a:moveTo>
                    <a:pt x="362160" y="705050"/>
                  </a:moveTo>
                  <a:cubicBezTo>
                    <a:pt x="172724" y="705108"/>
                    <a:pt x="19108" y="551586"/>
                    <a:pt x="19050" y="362150"/>
                  </a:cubicBezTo>
                  <a:cubicBezTo>
                    <a:pt x="18992" y="172714"/>
                    <a:pt x="172514" y="19099"/>
                    <a:pt x="361950" y="19040"/>
                  </a:cubicBezTo>
                  <a:cubicBezTo>
                    <a:pt x="551386" y="18982"/>
                    <a:pt x="705001" y="172504"/>
                    <a:pt x="705060" y="361941"/>
                  </a:cubicBezTo>
                  <a:cubicBezTo>
                    <a:pt x="705060" y="361985"/>
                    <a:pt x="705060" y="362029"/>
                    <a:pt x="705060" y="362074"/>
                  </a:cubicBezTo>
                  <a:cubicBezTo>
                    <a:pt x="704871" y="551391"/>
                    <a:pt x="551477" y="704832"/>
                    <a:pt x="362160" y="705079"/>
                  </a:cubicBezTo>
                  <a:close/>
                </a:path>
              </a:pathLst>
            </a:custGeom>
            <a:solidFill>
              <a:srgbClr val="000000"/>
            </a:solidFill>
            <a:ln w="9525" cap="flat">
              <a:solidFill>
                <a:schemeClr val="accent1"/>
              </a:solidFill>
              <a:prstDash val="solid"/>
              <a:miter/>
            </a:ln>
          </p:spPr>
          <p:txBody>
            <a:bodyPr rtlCol="0" anchor="ctr"/>
            <a:lstStyle/>
            <a:p>
              <a:endParaRPr lang="pl" dirty="0"/>
            </a:p>
          </p:txBody>
        </p:sp>
        <p:sp>
          <p:nvSpPr>
            <p:cNvPr id="27" name="Freeform: Shape 26">
              <a:extLst>
                <a:ext uri="{FF2B5EF4-FFF2-40B4-BE49-F238E27FC236}">
                  <a16:creationId xmlns:a16="http://schemas.microsoft.com/office/drawing/2014/main" id="{2707AB0F-723C-4671-9FEE-23B7BFC3D14F}"/>
                </a:ext>
              </a:extLst>
            </p:cNvPr>
            <p:cNvSpPr/>
            <p:nvPr/>
          </p:nvSpPr>
          <p:spPr>
            <a:xfrm>
              <a:off x="-194444" y="3488628"/>
              <a:ext cx="412699" cy="29363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000000"/>
            </a:solidFill>
            <a:ln w="9525" cap="flat">
              <a:solidFill>
                <a:schemeClr val="accent1"/>
              </a:solidFill>
              <a:prstDash val="solid"/>
              <a:miter/>
            </a:ln>
          </p:spPr>
          <p:txBody>
            <a:bodyPr rtlCol="0" anchor="ctr"/>
            <a:lstStyle/>
            <a:p>
              <a:endParaRPr lang="pl" dirty="0"/>
            </a:p>
          </p:txBody>
        </p:sp>
      </p:grpSp>
      <p:grpSp>
        <p:nvGrpSpPr>
          <p:cNvPr id="28" name="Graphic 5" descr="Badge Tick1 outline">
            <a:extLst>
              <a:ext uri="{FF2B5EF4-FFF2-40B4-BE49-F238E27FC236}">
                <a16:creationId xmlns:a16="http://schemas.microsoft.com/office/drawing/2014/main" id="{45A0C747-779C-4816-AFC6-BC785863B233}"/>
              </a:ext>
            </a:extLst>
          </p:cNvPr>
          <p:cNvGrpSpPr/>
          <p:nvPr/>
        </p:nvGrpSpPr>
        <p:grpSpPr>
          <a:xfrm>
            <a:off x="457199" y="3291694"/>
            <a:ext cx="436588" cy="371850"/>
            <a:chOff x="-362160" y="3278258"/>
            <a:chExt cx="724109" cy="724109"/>
          </a:xfrm>
          <a:solidFill>
            <a:srgbClr val="000000"/>
          </a:solidFill>
        </p:grpSpPr>
        <p:sp>
          <p:nvSpPr>
            <p:cNvPr id="29" name="Freeform: Shape 28">
              <a:extLst>
                <a:ext uri="{FF2B5EF4-FFF2-40B4-BE49-F238E27FC236}">
                  <a16:creationId xmlns:a16="http://schemas.microsoft.com/office/drawing/2014/main" id="{EBFA2AA8-80D3-4ED0-B1F8-9770D1EB79D2}"/>
                </a:ext>
              </a:extLst>
            </p:cNvPr>
            <p:cNvSpPr/>
            <p:nvPr/>
          </p:nvSpPr>
          <p:spPr>
            <a:xfrm>
              <a:off x="-362160" y="3278258"/>
              <a:ext cx="724109" cy="724109"/>
            </a:xfrm>
            <a:custGeom>
              <a:avLst/>
              <a:gdLst>
                <a:gd name="connsiteX0" fmla="*/ 362160 w 724109"/>
                <a:gd name="connsiteY0" fmla="*/ 0 h 724109"/>
                <a:gd name="connsiteX1" fmla="*/ 0 w 724109"/>
                <a:gd name="connsiteY1" fmla="*/ 361950 h 724109"/>
                <a:gd name="connsiteX2" fmla="*/ 361950 w 724109"/>
                <a:gd name="connsiteY2" fmla="*/ 724110 h 724109"/>
                <a:gd name="connsiteX3" fmla="*/ 724110 w 724109"/>
                <a:gd name="connsiteY3" fmla="*/ 362160 h 724109"/>
                <a:gd name="connsiteX4" fmla="*/ 724110 w 724109"/>
                <a:gd name="connsiteY4" fmla="*/ 362045 h 724109"/>
                <a:gd name="connsiteX5" fmla="*/ 362445 w 724109"/>
                <a:gd name="connsiteY5" fmla="*/ 0 h 724109"/>
                <a:gd name="connsiteX6" fmla="*/ 362160 w 724109"/>
                <a:gd name="connsiteY6" fmla="*/ 0 h 724109"/>
                <a:gd name="connsiteX7" fmla="*/ 362160 w 724109"/>
                <a:gd name="connsiteY7" fmla="*/ 705050 h 724109"/>
                <a:gd name="connsiteX8" fmla="*/ 19050 w 724109"/>
                <a:gd name="connsiteY8" fmla="*/ 362150 h 724109"/>
                <a:gd name="connsiteX9" fmla="*/ 361950 w 724109"/>
                <a:gd name="connsiteY9" fmla="*/ 19040 h 724109"/>
                <a:gd name="connsiteX10" fmla="*/ 705060 w 724109"/>
                <a:gd name="connsiteY10" fmla="*/ 361941 h 724109"/>
                <a:gd name="connsiteX11" fmla="*/ 705060 w 724109"/>
                <a:gd name="connsiteY11" fmla="*/ 362074 h 724109"/>
                <a:gd name="connsiteX12" fmla="*/ 362160 w 724109"/>
                <a:gd name="connsiteY12" fmla="*/ 705079 h 72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109" h="724109">
                  <a:moveTo>
                    <a:pt x="362160" y="0"/>
                  </a:moveTo>
                  <a:cubicBezTo>
                    <a:pt x="162202" y="-58"/>
                    <a:pt x="58" y="161993"/>
                    <a:pt x="0" y="361950"/>
                  </a:cubicBezTo>
                  <a:cubicBezTo>
                    <a:pt x="-58" y="561907"/>
                    <a:pt x="161993" y="724051"/>
                    <a:pt x="361950" y="724110"/>
                  </a:cubicBezTo>
                  <a:cubicBezTo>
                    <a:pt x="561907" y="724168"/>
                    <a:pt x="724051" y="562117"/>
                    <a:pt x="724110" y="362160"/>
                  </a:cubicBezTo>
                  <a:cubicBezTo>
                    <a:pt x="724110" y="362121"/>
                    <a:pt x="724110" y="362083"/>
                    <a:pt x="724110" y="362045"/>
                  </a:cubicBezTo>
                  <a:cubicBezTo>
                    <a:pt x="724214" y="162198"/>
                    <a:pt x="562292" y="105"/>
                    <a:pt x="362445" y="0"/>
                  </a:cubicBezTo>
                  <a:cubicBezTo>
                    <a:pt x="362350" y="0"/>
                    <a:pt x="362255" y="0"/>
                    <a:pt x="362160" y="0"/>
                  </a:cubicBezTo>
                  <a:close/>
                  <a:moveTo>
                    <a:pt x="362160" y="705050"/>
                  </a:moveTo>
                  <a:cubicBezTo>
                    <a:pt x="172724" y="705108"/>
                    <a:pt x="19108" y="551586"/>
                    <a:pt x="19050" y="362150"/>
                  </a:cubicBezTo>
                  <a:cubicBezTo>
                    <a:pt x="18992" y="172714"/>
                    <a:pt x="172514" y="19099"/>
                    <a:pt x="361950" y="19040"/>
                  </a:cubicBezTo>
                  <a:cubicBezTo>
                    <a:pt x="551386" y="18982"/>
                    <a:pt x="705001" y="172504"/>
                    <a:pt x="705060" y="361941"/>
                  </a:cubicBezTo>
                  <a:cubicBezTo>
                    <a:pt x="705060" y="361985"/>
                    <a:pt x="705060" y="362029"/>
                    <a:pt x="705060" y="362074"/>
                  </a:cubicBezTo>
                  <a:cubicBezTo>
                    <a:pt x="704871" y="551391"/>
                    <a:pt x="551477" y="704832"/>
                    <a:pt x="362160" y="705079"/>
                  </a:cubicBezTo>
                  <a:close/>
                </a:path>
              </a:pathLst>
            </a:custGeom>
            <a:solidFill>
              <a:srgbClr val="000000"/>
            </a:solidFill>
            <a:ln w="9525" cap="flat">
              <a:solidFill>
                <a:schemeClr val="tx1"/>
              </a:solidFill>
              <a:prstDash val="solid"/>
              <a:miter/>
            </a:ln>
          </p:spPr>
          <p:txBody>
            <a:bodyPr rtlCol="0" anchor="ctr"/>
            <a:lstStyle/>
            <a:p>
              <a:endParaRPr lang="pl" dirty="0"/>
            </a:p>
          </p:txBody>
        </p:sp>
        <p:sp>
          <p:nvSpPr>
            <p:cNvPr id="30" name="Freeform: Shape 29">
              <a:extLst>
                <a:ext uri="{FF2B5EF4-FFF2-40B4-BE49-F238E27FC236}">
                  <a16:creationId xmlns:a16="http://schemas.microsoft.com/office/drawing/2014/main" id="{CBAF4327-9DA7-418E-AE2A-6694D6B180CB}"/>
                </a:ext>
              </a:extLst>
            </p:cNvPr>
            <p:cNvSpPr/>
            <p:nvPr/>
          </p:nvSpPr>
          <p:spPr>
            <a:xfrm>
              <a:off x="-194444" y="3488628"/>
              <a:ext cx="412699" cy="29363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000000"/>
            </a:solidFill>
            <a:ln w="9525" cap="flat">
              <a:solidFill>
                <a:schemeClr val="tx1"/>
              </a:solidFill>
              <a:prstDash val="solid"/>
              <a:miter/>
            </a:ln>
          </p:spPr>
          <p:txBody>
            <a:bodyPr rtlCol="0" anchor="ctr"/>
            <a:lstStyle/>
            <a:p>
              <a:endParaRPr lang="pl" dirty="0"/>
            </a:p>
          </p:txBody>
        </p:sp>
      </p:grpSp>
      <p:grpSp>
        <p:nvGrpSpPr>
          <p:cNvPr id="31" name="Graphic 5" descr="Badge Tick1 outline">
            <a:extLst>
              <a:ext uri="{FF2B5EF4-FFF2-40B4-BE49-F238E27FC236}">
                <a16:creationId xmlns:a16="http://schemas.microsoft.com/office/drawing/2014/main" id="{A23E2673-FE0F-4541-86CE-7ABB79ADB69D}"/>
              </a:ext>
            </a:extLst>
          </p:cNvPr>
          <p:cNvGrpSpPr/>
          <p:nvPr/>
        </p:nvGrpSpPr>
        <p:grpSpPr>
          <a:xfrm>
            <a:off x="457199" y="4158865"/>
            <a:ext cx="436588" cy="371850"/>
            <a:chOff x="-362160" y="3278258"/>
            <a:chExt cx="724109" cy="724109"/>
          </a:xfrm>
          <a:solidFill>
            <a:srgbClr val="000000"/>
          </a:solidFill>
        </p:grpSpPr>
        <p:sp>
          <p:nvSpPr>
            <p:cNvPr id="32" name="Freeform: Shape 31">
              <a:extLst>
                <a:ext uri="{FF2B5EF4-FFF2-40B4-BE49-F238E27FC236}">
                  <a16:creationId xmlns:a16="http://schemas.microsoft.com/office/drawing/2014/main" id="{DEB7C8C1-E5D9-4357-AA1D-BEF1C6815915}"/>
                </a:ext>
              </a:extLst>
            </p:cNvPr>
            <p:cNvSpPr/>
            <p:nvPr/>
          </p:nvSpPr>
          <p:spPr>
            <a:xfrm>
              <a:off x="-362160" y="3278258"/>
              <a:ext cx="724109" cy="724109"/>
            </a:xfrm>
            <a:custGeom>
              <a:avLst/>
              <a:gdLst>
                <a:gd name="connsiteX0" fmla="*/ 362160 w 724109"/>
                <a:gd name="connsiteY0" fmla="*/ 0 h 724109"/>
                <a:gd name="connsiteX1" fmla="*/ 0 w 724109"/>
                <a:gd name="connsiteY1" fmla="*/ 361950 h 724109"/>
                <a:gd name="connsiteX2" fmla="*/ 361950 w 724109"/>
                <a:gd name="connsiteY2" fmla="*/ 724110 h 724109"/>
                <a:gd name="connsiteX3" fmla="*/ 724110 w 724109"/>
                <a:gd name="connsiteY3" fmla="*/ 362160 h 724109"/>
                <a:gd name="connsiteX4" fmla="*/ 724110 w 724109"/>
                <a:gd name="connsiteY4" fmla="*/ 362045 h 724109"/>
                <a:gd name="connsiteX5" fmla="*/ 362445 w 724109"/>
                <a:gd name="connsiteY5" fmla="*/ 0 h 724109"/>
                <a:gd name="connsiteX6" fmla="*/ 362160 w 724109"/>
                <a:gd name="connsiteY6" fmla="*/ 0 h 724109"/>
                <a:gd name="connsiteX7" fmla="*/ 362160 w 724109"/>
                <a:gd name="connsiteY7" fmla="*/ 705050 h 724109"/>
                <a:gd name="connsiteX8" fmla="*/ 19050 w 724109"/>
                <a:gd name="connsiteY8" fmla="*/ 362150 h 724109"/>
                <a:gd name="connsiteX9" fmla="*/ 361950 w 724109"/>
                <a:gd name="connsiteY9" fmla="*/ 19040 h 724109"/>
                <a:gd name="connsiteX10" fmla="*/ 705060 w 724109"/>
                <a:gd name="connsiteY10" fmla="*/ 361941 h 724109"/>
                <a:gd name="connsiteX11" fmla="*/ 705060 w 724109"/>
                <a:gd name="connsiteY11" fmla="*/ 362074 h 724109"/>
                <a:gd name="connsiteX12" fmla="*/ 362160 w 724109"/>
                <a:gd name="connsiteY12" fmla="*/ 705079 h 72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109" h="724109">
                  <a:moveTo>
                    <a:pt x="362160" y="0"/>
                  </a:moveTo>
                  <a:cubicBezTo>
                    <a:pt x="162202" y="-58"/>
                    <a:pt x="58" y="161993"/>
                    <a:pt x="0" y="361950"/>
                  </a:cubicBezTo>
                  <a:cubicBezTo>
                    <a:pt x="-58" y="561907"/>
                    <a:pt x="161993" y="724051"/>
                    <a:pt x="361950" y="724110"/>
                  </a:cubicBezTo>
                  <a:cubicBezTo>
                    <a:pt x="561907" y="724168"/>
                    <a:pt x="724051" y="562117"/>
                    <a:pt x="724110" y="362160"/>
                  </a:cubicBezTo>
                  <a:cubicBezTo>
                    <a:pt x="724110" y="362121"/>
                    <a:pt x="724110" y="362083"/>
                    <a:pt x="724110" y="362045"/>
                  </a:cubicBezTo>
                  <a:cubicBezTo>
                    <a:pt x="724214" y="162198"/>
                    <a:pt x="562292" y="105"/>
                    <a:pt x="362445" y="0"/>
                  </a:cubicBezTo>
                  <a:cubicBezTo>
                    <a:pt x="362350" y="0"/>
                    <a:pt x="362255" y="0"/>
                    <a:pt x="362160" y="0"/>
                  </a:cubicBezTo>
                  <a:close/>
                  <a:moveTo>
                    <a:pt x="362160" y="705050"/>
                  </a:moveTo>
                  <a:cubicBezTo>
                    <a:pt x="172724" y="705108"/>
                    <a:pt x="19108" y="551586"/>
                    <a:pt x="19050" y="362150"/>
                  </a:cubicBezTo>
                  <a:cubicBezTo>
                    <a:pt x="18992" y="172714"/>
                    <a:pt x="172514" y="19099"/>
                    <a:pt x="361950" y="19040"/>
                  </a:cubicBezTo>
                  <a:cubicBezTo>
                    <a:pt x="551386" y="18982"/>
                    <a:pt x="705001" y="172504"/>
                    <a:pt x="705060" y="361941"/>
                  </a:cubicBezTo>
                  <a:cubicBezTo>
                    <a:pt x="705060" y="361985"/>
                    <a:pt x="705060" y="362029"/>
                    <a:pt x="705060" y="362074"/>
                  </a:cubicBezTo>
                  <a:cubicBezTo>
                    <a:pt x="704871" y="551391"/>
                    <a:pt x="551477" y="704832"/>
                    <a:pt x="362160" y="705079"/>
                  </a:cubicBezTo>
                  <a:close/>
                </a:path>
              </a:pathLst>
            </a:custGeom>
            <a:solidFill>
              <a:srgbClr val="000000"/>
            </a:solidFill>
            <a:ln w="9525" cap="flat">
              <a:solidFill>
                <a:schemeClr val="accent1"/>
              </a:solidFill>
              <a:prstDash val="solid"/>
              <a:miter/>
            </a:ln>
          </p:spPr>
          <p:txBody>
            <a:bodyPr rtlCol="0" anchor="ctr"/>
            <a:lstStyle/>
            <a:p>
              <a:endParaRPr lang="pl" dirty="0"/>
            </a:p>
          </p:txBody>
        </p:sp>
        <p:sp>
          <p:nvSpPr>
            <p:cNvPr id="33" name="Freeform: Shape 32">
              <a:extLst>
                <a:ext uri="{FF2B5EF4-FFF2-40B4-BE49-F238E27FC236}">
                  <a16:creationId xmlns:a16="http://schemas.microsoft.com/office/drawing/2014/main" id="{CFF23408-F882-4064-A29A-82AC9B869FBF}"/>
                </a:ext>
              </a:extLst>
            </p:cNvPr>
            <p:cNvSpPr/>
            <p:nvPr/>
          </p:nvSpPr>
          <p:spPr>
            <a:xfrm>
              <a:off x="-194444" y="3488628"/>
              <a:ext cx="412699" cy="29363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000000"/>
            </a:solidFill>
            <a:ln w="9525" cap="flat">
              <a:solidFill>
                <a:schemeClr val="accent1"/>
              </a:solidFill>
              <a:prstDash val="solid"/>
              <a:miter/>
            </a:ln>
          </p:spPr>
          <p:txBody>
            <a:bodyPr rtlCol="0" anchor="ctr"/>
            <a:lstStyle/>
            <a:p>
              <a:endParaRPr lang="pl" dirty="0"/>
            </a:p>
          </p:txBody>
        </p:sp>
      </p:grpSp>
      <p:cxnSp>
        <p:nvCxnSpPr>
          <p:cNvPr id="12" name="Straight Connector 11">
            <a:extLst>
              <a:ext uri="{FF2B5EF4-FFF2-40B4-BE49-F238E27FC236}">
                <a16:creationId xmlns:a16="http://schemas.microsoft.com/office/drawing/2014/main" id="{D3793677-9036-42F1-B747-735D8FF4793C}"/>
              </a:ext>
            </a:extLst>
          </p:cNvPr>
          <p:cNvCxnSpPr/>
          <p:nvPr/>
        </p:nvCxnSpPr>
        <p:spPr>
          <a:xfrm flipV="1">
            <a:off x="1172305" y="2092308"/>
            <a:ext cx="9144000" cy="0"/>
          </a:xfrm>
          <a:prstGeom prst="line">
            <a:avLst/>
          </a:prstGeom>
          <a:ln w="3175">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DEFAE6-78AE-4330-B256-E3F327D4BE66}"/>
              </a:ext>
            </a:extLst>
          </p:cNvPr>
          <p:cNvCxnSpPr/>
          <p:nvPr/>
        </p:nvCxnSpPr>
        <p:spPr>
          <a:xfrm flipV="1">
            <a:off x="1172305" y="2944166"/>
            <a:ext cx="9144000" cy="0"/>
          </a:xfrm>
          <a:prstGeom prst="line">
            <a:avLst/>
          </a:prstGeom>
          <a:ln w="3175">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BD15B5-B483-4916-BF70-B9B45002809F}"/>
              </a:ext>
            </a:extLst>
          </p:cNvPr>
          <p:cNvCxnSpPr/>
          <p:nvPr/>
        </p:nvCxnSpPr>
        <p:spPr>
          <a:xfrm flipV="1">
            <a:off x="1172305" y="3824633"/>
            <a:ext cx="9144000" cy="0"/>
          </a:xfrm>
          <a:prstGeom prst="line">
            <a:avLst/>
          </a:prstGeom>
          <a:ln w="3175">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CED05D-5BA8-4C37-8F9B-2514905671AF}"/>
              </a:ext>
            </a:extLst>
          </p:cNvPr>
          <p:cNvCxnSpPr/>
          <p:nvPr/>
        </p:nvCxnSpPr>
        <p:spPr>
          <a:xfrm flipV="1">
            <a:off x="1172305" y="4807315"/>
            <a:ext cx="9144000" cy="0"/>
          </a:xfrm>
          <a:prstGeom prst="line">
            <a:avLst/>
          </a:prstGeom>
          <a:ln w="3175">
            <a:solidFill>
              <a:schemeClr val="bg1">
                <a:lumMod val="75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73939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Group 211">
            <a:extLst>
              <a:ext uri="{FF2B5EF4-FFF2-40B4-BE49-F238E27FC236}">
                <a16:creationId xmlns:a16="http://schemas.microsoft.com/office/drawing/2014/main" id="{EEDE9E8A-C3A9-48FF-9020-0906A14C5708}"/>
              </a:ext>
            </a:extLst>
          </p:cNvPr>
          <p:cNvGrpSpPr/>
          <p:nvPr/>
        </p:nvGrpSpPr>
        <p:grpSpPr>
          <a:xfrm>
            <a:off x="8031798" y="2872535"/>
            <a:ext cx="3901465" cy="2382144"/>
            <a:chOff x="8022705" y="4184686"/>
            <a:chExt cx="3901465" cy="2382144"/>
          </a:xfrm>
        </p:grpSpPr>
        <p:grpSp>
          <p:nvGrpSpPr>
            <p:cNvPr id="194" name="Group 193">
              <a:extLst>
                <a:ext uri="{FF2B5EF4-FFF2-40B4-BE49-F238E27FC236}">
                  <a16:creationId xmlns:a16="http://schemas.microsoft.com/office/drawing/2014/main" id="{BE0BE9F7-4CBD-4499-AD0B-9C47903C5D0A}"/>
                </a:ext>
              </a:extLst>
            </p:cNvPr>
            <p:cNvGrpSpPr/>
            <p:nvPr/>
          </p:nvGrpSpPr>
          <p:grpSpPr>
            <a:xfrm>
              <a:off x="11187444" y="4858353"/>
              <a:ext cx="81966" cy="818625"/>
              <a:chOff x="7254294" y="2696023"/>
              <a:chExt cx="210356" cy="322148"/>
            </a:xfrm>
          </p:grpSpPr>
          <p:grpSp>
            <p:nvGrpSpPr>
              <p:cNvPr id="195" name="Group 194">
                <a:extLst>
                  <a:ext uri="{FF2B5EF4-FFF2-40B4-BE49-F238E27FC236}">
                    <a16:creationId xmlns:a16="http://schemas.microsoft.com/office/drawing/2014/main" id="{EF29D5E6-D955-4612-A29F-45364C944585}"/>
                  </a:ext>
                </a:extLst>
              </p:cNvPr>
              <p:cNvGrpSpPr/>
              <p:nvPr/>
            </p:nvGrpSpPr>
            <p:grpSpPr>
              <a:xfrm>
                <a:off x="7254338" y="2696023"/>
                <a:ext cx="210312" cy="320040"/>
                <a:chOff x="11543135" y="2313830"/>
                <a:chExt cx="210312" cy="320040"/>
              </a:xfrm>
            </p:grpSpPr>
            <p:cxnSp>
              <p:nvCxnSpPr>
                <p:cNvPr id="197" name="Straight Connector 196">
                  <a:extLst>
                    <a:ext uri="{FF2B5EF4-FFF2-40B4-BE49-F238E27FC236}">
                      <a16:creationId xmlns:a16="http://schemas.microsoft.com/office/drawing/2014/main" id="{9F16429D-87EF-4CC8-97AC-2E3887995998}"/>
                    </a:ext>
                  </a:extLst>
                </p:cNvPr>
                <p:cNvCxnSpPr/>
                <p:nvPr/>
              </p:nvCxnSpPr>
              <p:spPr>
                <a:xfrm>
                  <a:off x="11647491"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F5FD5BA-373F-4530-9562-F3E19106CA93}"/>
                    </a:ext>
                  </a:extLst>
                </p:cNvPr>
                <p:cNvCxnSpPr>
                  <a:cxnSpLocks/>
                </p:cNvCxnSpPr>
                <p:nvPr/>
              </p:nvCxnSpPr>
              <p:spPr>
                <a:xfrm rot="5400000">
                  <a:off x="11648291"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6" name="Straight Connector 195">
                <a:extLst>
                  <a:ext uri="{FF2B5EF4-FFF2-40B4-BE49-F238E27FC236}">
                    <a16:creationId xmlns:a16="http://schemas.microsoft.com/office/drawing/2014/main" id="{58F0EF6C-E216-4FCA-AE12-202D6FC0F83D}"/>
                  </a:ext>
                </a:extLst>
              </p:cNvPr>
              <p:cNvCxnSpPr>
                <a:cxnSpLocks/>
              </p:cNvCxnSpPr>
              <p:nvPr/>
            </p:nvCxnSpPr>
            <p:spPr>
              <a:xfrm rot="5400000">
                <a:off x="7359450" y="2913015"/>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970F9BC9-995C-4978-A4FA-8F9B5F5DA258}"/>
                </a:ext>
              </a:extLst>
            </p:cNvPr>
            <p:cNvGrpSpPr/>
            <p:nvPr/>
          </p:nvGrpSpPr>
          <p:grpSpPr>
            <a:xfrm>
              <a:off x="11033752" y="4872930"/>
              <a:ext cx="81957" cy="365761"/>
              <a:chOff x="7244993" y="2696023"/>
              <a:chExt cx="210333" cy="323855"/>
            </a:xfrm>
          </p:grpSpPr>
          <p:grpSp>
            <p:nvGrpSpPr>
              <p:cNvPr id="190" name="Group 189">
                <a:extLst>
                  <a:ext uri="{FF2B5EF4-FFF2-40B4-BE49-F238E27FC236}">
                    <a16:creationId xmlns:a16="http://schemas.microsoft.com/office/drawing/2014/main" id="{FC7EBAEA-8078-4218-9C10-EED61C6EF425}"/>
                  </a:ext>
                </a:extLst>
              </p:cNvPr>
              <p:cNvGrpSpPr/>
              <p:nvPr/>
            </p:nvGrpSpPr>
            <p:grpSpPr>
              <a:xfrm>
                <a:off x="7244993" y="2696023"/>
                <a:ext cx="210312" cy="320040"/>
                <a:chOff x="11533790" y="2313830"/>
                <a:chExt cx="210312" cy="320040"/>
              </a:xfrm>
            </p:grpSpPr>
            <p:cxnSp>
              <p:nvCxnSpPr>
                <p:cNvPr id="192" name="Straight Connector 191">
                  <a:extLst>
                    <a:ext uri="{FF2B5EF4-FFF2-40B4-BE49-F238E27FC236}">
                      <a16:creationId xmlns:a16="http://schemas.microsoft.com/office/drawing/2014/main" id="{0289C5BC-A1CF-4FA2-A3DF-DF3A7F3D2BB3}"/>
                    </a:ext>
                  </a:extLst>
                </p:cNvPr>
                <p:cNvCxnSpPr/>
                <p:nvPr/>
              </p:nvCxnSpPr>
              <p:spPr>
                <a:xfrm>
                  <a:off x="11638177"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B5A2C72-8AAC-425F-9EC3-997F0B7806D5}"/>
                    </a:ext>
                  </a:extLst>
                </p:cNvPr>
                <p:cNvCxnSpPr>
                  <a:cxnSpLocks/>
                </p:cNvCxnSpPr>
                <p:nvPr/>
              </p:nvCxnSpPr>
              <p:spPr>
                <a:xfrm rot="5400000">
                  <a:off x="11638946"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1" name="Straight Connector 190">
                <a:extLst>
                  <a:ext uri="{FF2B5EF4-FFF2-40B4-BE49-F238E27FC236}">
                    <a16:creationId xmlns:a16="http://schemas.microsoft.com/office/drawing/2014/main" id="{9601FD48-6E18-4ED4-ACF3-4A3D291F6BF7}"/>
                  </a:ext>
                </a:extLst>
              </p:cNvPr>
              <p:cNvCxnSpPr>
                <a:cxnSpLocks/>
              </p:cNvCxnSpPr>
              <p:nvPr/>
            </p:nvCxnSpPr>
            <p:spPr>
              <a:xfrm rot="5400000">
                <a:off x="7350169" y="2914721"/>
                <a:ext cx="0" cy="210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FAD5E921-61D3-4812-9A6F-3EB11ADAA8F6}"/>
                </a:ext>
              </a:extLst>
            </p:cNvPr>
            <p:cNvGrpSpPr/>
            <p:nvPr/>
          </p:nvGrpSpPr>
          <p:grpSpPr>
            <a:xfrm>
              <a:off x="11498953" y="4629071"/>
              <a:ext cx="81980" cy="502922"/>
              <a:chOff x="7262523" y="2696023"/>
              <a:chExt cx="210394" cy="323855"/>
            </a:xfrm>
          </p:grpSpPr>
          <p:grpSp>
            <p:nvGrpSpPr>
              <p:cNvPr id="185" name="Group 184">
                <a:extLst>
                  <a:ext uri="{FF2B5EF4-FFF2-40B4-BE49-F238E27FC236}">
                    <a16:creationId xmlns:a16="http://schemas.microsoft.com/office/drawing/2014/main" id="{A35C3FF7-56D2-4644-93CC-129299D2F367}"/>
                  </a:ext>
                </a:extLst>
              </p:cNvPr>
              <p:cNvGrpSpPr/>
              <p:nvPr/>
            </p:nvGrpSpPr>
            <p:grpSpPr>
              <a:xfrm>
                <a:off x="7262605" y="2696023"/>
                <a:ext cx="210312" cy="320040"/>
                <a:chOff x="11551402" y="2313830"/>
                <a:chExt cx="210312" cy="320040"/>
              </a:xfrm>
            </p:grpSpPr>
            <p:cxnSp>
              <p:nvCxnSpPr>
                <p:cNvPr id="187" name="Straight Connector 186">
                  <a:extLst>
                    <a:ext uri="{FF2B5EF4-FFF2-40B4-BE49-F238E27FC236}">
                      <a16:creationId xmlns:a16="http://schemas.microsoft.com/office/drawing/2014/main" id="{B2BA6D03-710F-413D-9BDE-BD1182D406D6}"/>
                    </a:ext>
                  </a:extLst>
                </p:cNvPr>
                <p:cNvCxnSpPr/>
                <p:nvPr/>
              </p:nvCxnSpPr>
              <p:spPr>
                <a:xfrm>
                  <a:off x="11655711"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130C13F3-5C0B-492F-9FD5-6EBC581346EE}"/>
                    </a:ext>
                  </a:extLst>
                </p:cNvPr>
                <p:cNvCxnSpPr>
                  <a:cxnSpLocks/>
                </p:cNvCxnSpPr>
                <p:nvPr/>
              </p:nvCxnSpPr>
              <p:spPr>
                <a:xfrm rot="5400000">
                  <a:off x="11656558"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a:extLst>
                  <a:ext uri="{FF2B5EF4-FFF2-40B4-BE49-F238E27FC236}">
                    <a16:creationId xmlns:a16="http://schemas.microsoft.com/office/drawing/2014/main" id="{2F6654E9-835C-42FC-959B-02351BBF2A4C}"/>
                  </a:ext>
                </a:extLst>
              </p:cNvPr>
              <p:cNvCxnSpPr>
                <a:cxnSpLocks/>
              </p:cNvCxnSpPr>
              <p:nvPr/>
            </p:nvCxnSpPr>
            <p:spPr>
              <a:xfrm rot="5400000">
                <a:off x="7367679" y="2914722"/>
                <a:ext cx="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BA705F40-B84B-4763-A4B2-8802E3ED295D}"/>
                </a:ext>
              </a:extLst>
            </p:cNvPr>
            <p:cNvGrpSpPr/>
            <p:nvPr/>
          </p:nvGrpSpPr>
          <p:grpSpPr>
            <a:xfrm>
              <a:off x="11648610" y="5005738"/>
              <a:ext cx="81950" cy="608312"/>
              <a:chOff x="7279432" y="2696023"/>
              <a:chExt cx="210312" cy="321562"/>
            </a:xfrm>
          </p:grpSpPr>
          <p:grpSp>
            <p:nvGrpSpPr>
              <p:cNvPr id="180" name="Group 179">
                <a:extLst>
                  <a:ext uri="{FF2B5EF4-FFF2-40B4-BE49-F238E27FC236}">
                    <a16:creationId xmlns:a16="http://schemas.microsoft.com/office/drawing/2014/main" id="{42F542FA-484B-463E-8F20-56685D949398}"/>
                  </a:ext>
                </a:extLst>
              </p:cNvPr>
              <p:cNvGrpSpPr/>
              <p:nvPr/>
            </p:nvGrpSpPr>
            <p:grpSpPr>
              <a:xfrm>
                <a:off x="7279432" y="2696023"/>
                <a:ext cx="210312" cy="320040"/>
                <a:chOff x="11568229" y="2313830"/>
                <a:chExt cx="210312" cy="320040"/>
              </a:xfrm>
            </p:grpSpPr>
            <p:cxnSp>
              <p:nvCxnSpPr>
                <p:cNvPr id="182" name="Straight Connector 181">
                  <a:extLst>
                    <a:ext uri="{FF2B5EF4-FFF2-40B4-BE49-F238E27FC236}">
                      <a16:creationId xmlns:a16="http://schemas.microsoft.com/office/drawing/2014/main" id="{82196BCC-70B7-4EA0-A1EB-6533EBCA7DCD}"/>
                    </a:ext>
                  </a:extLst>
                </p:cNvPr>
                <p:cNvCxnSpPr/>
                <p:nvPr/>
              </p:nvCxnSpPr>
              <p:spPr>
                <a:xfrm>
                  <a:off x="11672584"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276313A-1011-4342-99BC-F18E0C4BCD41}"/>
                    </a:ext>
                  </a:extLst>
                </p:cNvPr>
                <p:cNvCxnSpPr>
                  <a:cxnSpLocks/>
                </p:cNvCxnSpPr>
                <p:nvPr/>
              </p:nvCxnSpPr>
              <p:spPr>
                <a:xfrm rot="5400000">
                  <a:off x="11673385"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03D53ADA-535A-475F-8C94-C44552F5E7D1}"/>
                  </a:ext>
                </a:extLst>
              </p:cNvPr>
              <p:cNvCxnSpPr>
                <a:cxnSpLocks/>
              </p:cNvCxnSpPr>
              <p:nvPr/>
            </p:nvCxnSpPr>
            <p:spPr>
              <a:xfrm rot="5400000">
                <a:off x="7384588" y="2912430"/>
                <a:ext cx="0" cy="2103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C9E128C5-857B-49F7-A418-88AE25E0426D}"/>
                </a:ext>
              </a:extLst>
            </p:cNvPr>
            <p:cNvGrpSpPr/>
            <p:nvPr/>
          </p:nvGrpSpPr>
          <p:grpSpPr>
            <a:xfrm>
              <a:off x="10731514" y="4975763"/>
              <a:ext cx="81949" cy="640072"/>
              <a:chOff x="7265415" y="2696027"/>
              <a:chExt cx="210314" cy="323850"/>
            </a:xfrm>
          </p:grpSpPr>
          <p:grpSp>
            <p:nvGrpSpPr>
              <p:cNvPr id="175" name="Group 174">
                <a:extLst>
                  <a:ext uri="{FF2B5EF4-FFF2-40B4-BE49-F238E27FC236}">
                    <a16:creationId xmlns:a16="http://schemas.microsoft.com/office/drawing/2014/main" id="{82348D9A-29D2-47DF-83AB-68AB1161687C}"/>
                  </a:ext>
                </a:extLst>
              </p:cNvPr>
              <p:cNvGrpSpPr/>
              <p:nvPr/>
            </p:nvGrpSpPr>
            <p:grpSpPr>
              <a:xfrm>
                <a:off x="7265417" y="2696027"/>
                <a:ext cx="210312" cy="323489"/>
                <a:chOff x="11554214" y="2313834"/>
                <a:chExt cx="210312" cy="323489"/>
              </a:xfrm>
            </p:grpSpPr>
            <p:cxnSp>
              <p:nvCxnSpPr>
                <p:cNvPr id="177" name="Straight Connector 176">
                  <a:extLst>
                    <a:ext uri="{FF2B5EF4-FFF2-40B4-BE49-F238E27FC236}">
                      <a16:creationId xmlns:a16="http://schemas.microsoft.com/office/drawing/2014/main" id="{BEE332CF-9429-43CF-9C45-C854BF30C37D}"/>
                    </a:ext>
                  </a:extLst>
                </p:cNvPr>
                <p:cNvCxnSpPr/>
                <p:nvPr/>
              </p:nvCxnSpPr>
              <p:spPr>
                <a:xfrm>
                  <a:off x="11647446" y="2317283"/>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4ABD6BA-0E91-4DB5-B785-E68D076B39D5}"/>
                    </a:ext>
                  </a:extLst>
                </p:cNvPr>
                <p:cNvCxnSpPr>
                  <a:cxnSpLocks/>
                </p:cNvCxnSpPr>
                <p:nvPr/>
              </p:nvCxnSpPr>
              <p:spPr>
                <a:xfrm rot="5400000">
                  <a:off x="11659370"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6" name="Straight Connector 175">
                <a:extLst>
                  <a:ext uri="{FF2B5EF4-FFF2-40B4-BE49-F238E27FC236}">
                    <a16:creationId xmlns:a16="http://schemas.microsoft.com/office/drawing/2014/main" id="{18F89451-5825-4525-88AE-AF6FDB50AEAD}"/>
                  </a:ext>
                </a:extLst>
              </p:cNvPr>
              <p:cNvCxnSpPr>
                <a:cxnSpLocks/>
              </p:cNvCxnSpPr>
              <p:nvPr/>
            </p:nvCxnSpPr>
            <p:spPr>
              <a:xfrm rot="5400000">
                <a:off x="7370571" y="2914721"/>
                <a:ext cx="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05FF72C6-4414-4BC6-AFD1-A5506516ACFC}"/>
                </a:ext>
              </a:extLst>
            </p:cNvPr>
            <p:cNvGrpSpPr/>
            <p:nvPr/>
          </p:nvGrpSpPr>
          <p:grpSpPr>
            <a:xfrm>
              <a:off x="10576860" y="4686877"/>
              <a:ext cx="81951" cy="457200"/>
              <a:chOff x="7238619" y="2696023"/>
              <a:chExt cx="210316" cy="323854"/>
            </a:xfrm>
          </p:grpSpPr>
          <p:grpSp>
            <p:nvGrpSpPr>
              <p:cNvPr id="170" name="Group 169">
                <a:extLst>
                  <a:ext uri="{FF2B5EF4-FFF2-40B4-BE49-F238E27FC236}">
                    <a16:creationId xmlns:a16="http://schemas.microsoft.com/office/drawing/2014/main" id="{A55C2BB0-6249-43F1-B8F9-15453B2432FA}"/>
                  </a:ext>
                </a:extLst>
              </p:cNvPr>
              <p:cNvGrpSpPr/>
              <p:nvPr/>
            </p:nvGrpSpPr>
            <p:grpSpPr>
              <a:xfrm>
                <a:off x="7238623" y="2696023"/>
                <a:ext cx="210312" cy="320040"/>
                <a:chOff x="11527420" y="2313830"/>
                <a:chExt cx="210312" cy="320040"/>
              </a:xfrm>
            </p:grpSpPr>
            <p:cxnSp>
              <p:nvCxnSpPr>
                <p:cNvPr id="172" name="Straight Connector 171">
                  <a:extLst>
                    <a:ext uri="{FF2B5EF4-FFF2-40B4-BE49-F238E27FC236}">
                      <a16:creationId xmlns:a16="http://schemas.microsoft.com/office/drawing/2014/main" id="{CE7E7EB5-CF37-4170-80F5-2381CF3F82B5}"/>
                    </a:ext>
                  </a:extLst>
                </p:cNvPr>
                <p:cNvCxnSpPr/>
                <p:nvPr/>
              </p:nvCxnSpPr>
              <p:spPr>
                <a:xfrm>
                  <a:off x="1163177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CA6E57F-8A22-40A4-B14F-5411F5AB8713}"/>
                    </a:ext>
                  </a:extLst>
                </p:cNvPr>
                <p:cNvCxnSpPr>
                  <a:cxnSpLocks/>
                </p:cNvCxnSpPr>
                <p:nvPr/>
              </p:nvCxnSpPr>
              <p:spPr>
                <a:xfrm rot="5400000">
                  <a:off x="11632576"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1" name="Straight Connector 170">
                <a:extLst>
                  <a:ext uri="{FF2B5EF4-FFF2-40B4-BE49-F238E27FC236}">
                    <a16:creationId xmlns:a16="http://schemas.microsoft.com/office/drawing/2014/main" id="{49D78542-C287-4D0E-A714-AFB2523AD660}"/>
                  </a:ext>
                </a:extLst>
              </p:cNvPr>
              <p:cNvCxnSpPr>
                <a:cxnSpLocks/>
              </p:cNvCxnSpPr>
              <p:nvPr/>
            </p:nvCxnSpPr>
            <p:spPr>
              <a:xfrm rot="5400000">
                <a:off x="7343776" y="2914720"/>
                <a:ext cx="0" cy="210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777F5E13-1D26-4B1F-A240-9C4E1A6B8FB8}"/>
                </a:ext>
              </a:extLst>
            </p:cNvPr>
            <p:cNvGrpSpPr/>
            <p:nvPr/>
          </p:nvGrpSpPr>
          <p:grpSpPr>
            <a:xfrm>
              <a:off x="10124624" y="5326141"/>
              <a:ext cx="81949" cy="117441"/>
              <a:chOff x="7252635" y="2603931"/>
              <a:chExt cx="210314" cy="415946"/>
            </a:xfrm>
          </p:grpSpPr>
          <p:grpSp>
            <p:nvGrpSpPr>
              <p:cNvPr id="165" name="Group 164">
                <a:extLst>
                  <a:ext uri="{FF2B5EF4-FFF2-40B4-BE49-F238E27FC236}">
                    <a16:creationId xmlns:a16="http://schemas.microsoft.com/office/drawing/2014/main" id="{9E7E5127-36F2-4AD2-9E92-B4E1D12C891F}"/>
                  </a:ext>
                </a:extLst>
              </p:cNvPr>
              <p:cNvGrpSpPr/>
              <p:nvPr/>
            </p:nvGrpSpPr>
            <p:grpSpPr>
              <a:xfrm>
                <a:off x="7252637" y="2603931"/>
                <a:ext cx="210312" cy="412132"/>
                <a:chOff x="11541434" y="2221738"/>
                <a:chExt cx="210312" cy="412132"/>
              </a:xfrm>
            </p:grpSpPr>
            <p:cxnSp>
              <p:nvCxnSpPr>
                <p:cNvPr id="167" name="Straight Connector 166">
                  <a:extLst>
                    <a:ext uri="{FF2B5EF4-FFF2-40B4-BE49-F238E27FC236}">
                      <a16:creationId xmlns:a16="http://schemas.microsoft.com/office/drawing/2014/main" id="{D43F18C8-8482-4294-BFAE-D560AF667C1F}"/>
                    </a:ext>
                  </a:extLst>
                </p:cNvPr>
                <p:cNvCxnSpPr/>
                <p:nvPr/>
              </p:nvCxnSpPr>
              <p:spPr>
                <a:xfrm>
                  <a:off x="11634665"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A13128C-839C-423C-9DA6-0CBBB1D3C2D2}"/>
                    </a:ext>
                  </a:extLst>
                </p:cNvPr>
                <p:cNvCxnSpPr>
                  <a:cxnSpLocks/>
                </p:cNvCxnSpPr>
                <p:nvPr/>
              </p:nvCxnSpPr>
              <p:spPr>
                <a:xfrm rot="5400000">
                  <a:off x="11646590" y="2116582"/>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6" name="Straight Connector 165">
                <a:extLst>
                  <a:ext uri="{FF2B5EF4-FFF2-40B4-BE49-F238E27FC236}">
                    <a16:creationId xmlns:a16="http://schemas.microsoft.com/office/drawing/2014/main" id="{498F63F8-8BC6-4B44-8A35-D4839ECB2058}"/>
                  </a:ext>
                </a:extLst>
              </p:cNvPr>
              <p:cNvCxnSpPr>
                <a:cxnSpLocks/>
              </p:cNvCxnSpPr>
              <p:nvPr/>
            </p:nvCxnSpPr>
            <p:spPr>
              <a:xfrm rot="5400000">
                <a:off x="7357791"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C2206FE8-544A-4CE7-8756-576869EAC162}"/>
                </a:ext>
              </a:extLst>
            </p:cNvPr>
            <p:cNvGrpSpPr/>
            <p:nvPr/>
          </p:nvGrpSpPr>
          <p:grpSpPr>
            <a:xfrm>
              <a:off x="10273097" y="5320531"/>
              <a:ext cx="81949" cy="365759"/>
              <a:chOff x="7254291" y="2696023"/>
              <a:chExt cx="210315" cy="323853"/>
            </a:xfrm>
          </p:grpSpPr>
          <p:grpSp>
            <p:nvGrpSpPr>
              <p:cNvPr id="160" name="Group 159">
                <a:extLst>
                  <a:ext uri="{FF2B5EF4-FFF2-40B4-BE49-F238E27FC236}">
                    <a16:creationId xmlns:a16="http://schemas.microsoft.com/office/drawing/2014/main" id="{0FD222C3-71B9-4B58-8446-573802A1FDBF}"/>
                  </a:ext>
                </a:extLst>
              </p:cNvPr>
              <p:cNvGrpSpPr/>
              <p:nvPr/>
            </p:nvGrpSpPr>
            <p:grpSpPr>
              <a:xfrm>
                <a:off x="7254294" y="2696023"/>
                <a:ext cx="210312" cy="320040"/>
                <a:chOff x="11543091" y="2313830"/>
                <a:chExt cx="210312" cy="320040"/>
              </a:xfrm>
            </p:grpSpPr>
            <p:cxnSp>
              <p:nvCxnSpPr>
                <p:cNvPr id="162" name="Straight Connector 161">
                  <a:extLst>
                    <a:ext uri="{FF2B5EF4-FFF2-40B4-BE49-F238E27FC236}">
                      <a16:creationId xmlns:a16="http://schemas.microsoft.com/office/drawing/2014/main" id="{8744D536-93F5-4F37-9310-BF61D8D4E57D}"/>
                    </a:ext>
                  </a:extLst>
                </p:cNvPr>
                <p:cNvCxnSpPr/>
                <p:nvPr/>
              </p:nvCxnSpPr>
              <p:spPr>
                <a:xfrm>
                  <a:off x="11647446"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C878537-88D6-452A-A085-927560C1A267}"/>
                    </a:ext>
                  </a:extLst>
                </p:cNvPr>
                <p:cNvCxnSpPr>
                  <a:cxnSpLocks/>
                </p:cNvCxnSpPr>
                <p:nvPr/>
              </p:nvCxnSpPr>
              <p:spPr>
                <a:xfrm rot="5400000">
                  <a:off x="11648247"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1" name="Straight Connector 160">
                <a:extLst>
                  <a:ext uri="{FF2B5EF4-FFF2-40B4-BE49-F238E27FC236}">
                    <a16:creationId xmlns:a16="http://schemas.microsoft.com/office/drawing/2014/main" id="{86E7FBE8-303E-4F9C-B82F-48F68BCDE123}"/>
                  </a:ext>
                </a:extLst>
              </p:cNvPr>
              <p:cNvCxnSpPr>
                <a:cxnSpLocks/>
              </p:cNvCxnSpPr>
              <p:nvPr/>
            </p:nvCxnSpPr>
            <p:spPr>
              <a:xfrm rot="5400000">
                <a:off x="7359447" y="2914720"/>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1962E6B5-04CC-4589-865C-94F8596BE41C}"/>
                </a:ext>
              </a:extLst>
            </p:cNvPr>
            <p:cNvGrpSpPr/>
            <p:nvPr/>
          </p:nvGrpSpPr>
          <p:grpSpPr>
            <a:xfrm>
              <a:off x="9665354" y="5505145"/>
              <a:ext cx="81949" cy="137160"/>
              <a:chOff x="7230389" y="2696023"/>
              <a:chExt cx="210312" cy="323854"/>
            </a:xfrm>
          </p:grpSpPr>
          <p:grpSp>
            <p:nvGrpSpPr>
              <p:cNvPr id="155" name="Group 154">
                <a:extLst>
                  <a:ext uri="{FF2B5EF4-FFF2-40B4-BE49-F238E27FC236}">
                    <a16:creationId xmlns:a16="http://schemas.microsoft.com/office/drawing/2014/main" id="{F6FC63BB-AAB4-47E3-86B2-1D28985193F6}"/>
                  </a:ext>
                </a:extLst>
              </p:cNvPr>
              <p:cNvGrpSpPr/>
              <p:nvPr/>
            </p:nvGrpSpPr>
            <p:grpSpPr>
              <a:xfrm>
                <a:off x="7230389" y="2696023"/>
                <a:ext cx="210312" cy="320040"/>
                <a:chOff x="11519186" y="2313830"/>
                <a:chExt cx="210312" cy="320040"/>
              </a:xfrm>
            </p:grpSpPr>
            <p:cxnSp>
              <p:nvCxnSpPr>
                <p:cNvPr id="157" name="Straight Connector 156">
                  <a:extLst>
                    <a:ext uri="{FF2B5EF4-FFF2-40B4-BE49-F238E27FC236}">
                      <a16:creationId xmlns:a16="http://schemas.microsoft.com/office/drawing/2014/main" id="{F8278F66-904A-4502-BA5A-CCB9DFF086E0}"/>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DA30EF-0F29-4970-B499-2E2567C97F06}"/>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a:extLst>
                  <a:ext uri="{FF2B5EF4-FFF2-40B4-BE49-F238E27FC236}">
                    <a16:creationId xmlns:a16="http://schemas.microsoft.com/office/drawing/2014/main" id="{F1B70D39-D53D-4AF8-8445-66532246E749}"/>
                  </a:ext>
                </a:extLst>
              </p:cNvPr>
              <p:cNvCxnSpPr>
                <a:cxnSpLocks/>
              </p:cNvCxnSpPr>
              <p:nvPr/>
            </p:nvCxnSpPr>
            <p:spPr>
              <a:xfrm rot="5400000">
                <a:off x="7335545"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27D569C7-183A-4781-99EE-7E836A37A46B}"/>
                </a:ext>
              </a:extLst>
            </p:cNvPr>
            <p:cNvGrpSpPr/>
            <p:nvPr/>
          </p:nvGrpSpPr>
          <p:grpSpPr>
            <a:xfrm>
              <a:off x="9811805" y="5455674"/>
              <a:ext cx="81950" cy="274321"/>
              <a:chOff x="7233885" y="2696023"/>
              <a:chExt cx="210317" cy="323855"/>
            </a:xfrm>
          </p:grpSpPr>
          <p:grpSp>
            <p:nvGrpSpPr>
              <p:cNvPr id="150" name="Group 149">
                <a:extLst>
                  <a:ext uri="{FF2B5EF4-FFF2-40B4-BE49-F238E27FC236}">
                    <a16:creationId xmlns:a16="http://schemas.microsoft.com/office/drawing/2014/main" id="{FD762375-C1D0-469B-974B-E4E17663300C}"/>
                  </a:ext>
                </a:extLst>
              </p:cNvPr>
              <p:cNvGrpSpPr/>
              <p:nvPr/>
            </p:nvGrpSpPr>
            <p:grpSpPr>
              <a:xfrm>
                <a:off x="7233890" y="2696023"/>
                <a:ext cx="210312" cy="320040"/>
                <a:chOff x="11522687" y="2313830"/>
                <a:chExt cx="210312" cy="320040"/>
              </a:xfrm>
            </p:grpSpPr>
            <p:cxnSp>
              <p:nvCxnSpPr>
                <p:cNvPr id="152" name="Straight Connector 151">
                  <a:extLst>
                    <a:ext uri="{FF2B5EF4-FFF2-40B4-BE49-F238E27FC236}">
                      <a16:creationId xmlns:a16="http://schemas.microsoft.com/office/drawing/2014/main" id="{EAE593E1-39F5-4DF5-AB58-E6A0578621B6}"/>
                    </a:ext>
                  </a:extLst>
                </p:cNvPr>
                <p:cNvCxnSpPr/>
                <p:nvPr/>
              </p:nvCxnSpPr>
              <p:spPr>
                <a:xfrm>
                  <a:off x="11627040"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C724C54-95C6-46D1-B6FB-C7BEBE3F0527}"/>
                    </a:ext>
                  </a:extLst>
                </p:cNvPr>
                <p:cNvCxnSpPr>
                  <a:cxnSpLocks/>
                </p:cNvCxnSpPr>
                <p:nvPr/>
              </p:nvCxnSpPr>
              <p:spPr>
                <a:xfrm rot="5400000">
                  <a:off x="11627843"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91DE8952-B232-4F30-9548-B46D8B671BD6}"/>
                  </a:ext>
                </a:extLst>
              </p:cNvPr>
              <p:cNvCxnSpPr>
                <a:cxnSpLocks/>
              </p:cNvCxnSpPr>
              <p:nvPr/>
            </p:nvCxnSpPr>
            <p:spPr>
              <a:xfrm rot="5400000">
                <a:off x="7339041" y="2914722"/>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3C2F4040-E40B-4643-91F7-20D15AC4E79E}"/>
                </a:ext>
              </a:extLst>
            </p:cNvPr>
            <p:cNvGrpSpPr/>
            <p:nvPr/>
          </p:nvGrpSpPr>
          <p:grpSpPr>
            <a:xfrm>
              <a:off x="9358606" y="5571449"/>
              <a:ext cx="81950" cy="228600"/>
              <a:chOff x="7250795" y="2696023"/>
              <a:chExt cx="210313" cy="323854"/>
            </a:xfrm>
          </p:grpSpPr>
          <p:grpSp>
            <p:nvGrpSpPr>
              <p:cNvPr id="145" name="Group 144">
                <a:extLst>
                  <a:ext uri="{FF2B5EF4-FFF2-40B4-BE49-F238E27FC236}">
                    <a16:creationId xmlns:a16="http://schemas.microsoft.com/office/drawing/2014/main" id="{678D755D-6542-439F-ACE0-44AFF679E7CD}"/>
                  </a:ext>
                </a:extLst>
              </p:cNvPr>
              <p:cNvGrpSpPr/>
              <p:nvPr/>
            </p:nvGrpSpPr>
            <p:grpSpPr>
              <a:xfrm>
                <a:off x="7250796" y="2696023"/>
                <a:ext cx="210312" cy="320040"/>
                <a:chOff x="11539593" y="2313830"/>
                <a:chExt cx="210312" cy="320040"/>
              </a:xfrm>
            </p:grpSpPr>
            <p:cxnSp>
              <p:nvCxnSpPr>
                <p:cNvPr id="147" name="Straight Connector 146">
                  <a:extLst>
                    <a:ext uri="{FF2B5EF4-FFF2-40B4-BE49-F238E27FC236}">
                      <a16:creationId xmlns:a16="http://schemas.microsoft.com/office/drawing/2014/main" id="{53761CAF-3BA5-48C2-863A-C70069CB7F1C}"/>
                    </a:ext>
                  </a:extLst>
                </p:cNvPr>
                <p:cNvCxnSpPr/>
                <p:nvPr/>
              </p:nvCxnSpPr>
              <p:spPr>
                <a:xfrm>
                  <a:off x="11643948"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6DCC66D-6954-4219-941D-81A27A9D2655}"/>
                    </a:ext>
                  </a:extLst>
                </p:cNvPr>
                <p:cNvCxnSpPr>
                  <a:cxnSpLocks/>
                </p:cNvCxnSpPr>
                <p:nvPr/>
              </p:nvCxnSpPr>
              <p:spPr>
                <a:xfrm rot="5400000">
                  <a:off x="11644749"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a:extLst>
                  <a:ext uri="{FF2B5EF4-FFF2-40B4-BE49-F238E27FC236}">
                    <a16:creationId xmlns:a16="http://schemas.microsoft.com/office/drawing/2014/main" id="{5BE5981E-E3A7-4DA2-8265-80DC7E6056E9}"/>
                  </a:ext>
                </a:extLst>
              </p:cNvPr>
              <p:cNvCxnSpPr>
                <a:cxnSpLocks/>
              </p:cNvCxnSpPr>
              <p:nvPr/>
            </p:nvCxnSpPr>
            <p:spPr>
              <a:xfrm rot="5400000">
                <a:off x="7355951" y="2914721"/>
                <a:ext cx="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2873326-FD54-45D0-8298-3DD9347D7A85}"/>
                </a:ext>
              </a:extLst>
            </p:cNvPr>
            <p:cNvGrpSpPr/>
            <p:nvPr/>
          </p:nvGrpSpPr>
          <p:grpSpPr>
            <a:xfrm>
              <a:off x="9206031" y="5705579"/>
              <a:ext cx="86281" cy="121775"/>
              <a:chOff x="7230391" y="2588581"/>
              <a:chExt cx="221431" cy="431296"/>
            </a:xfrm>
          </p:grpSpPr>
          <p:grpSp>
            <p:nvGrpSpPr>
              <p:cNvPr id="140" name="Group 139">
                <a:extLst>
                  <a:ext uri="{FF2B5EF4-FFF2-40B4-BE49-F238E27FC236}">
                    <a16:creationId xmlns:a16="http://schemas.microsoft.com/office/drawing/2014/main" id="{DAFABA52-4C45-400A-87A5-18E3382E796E}"/>
                  </a:ext>
                </a:extLst>
              </p:cNvPr>
              <p:cNvGrpSpPr/>
              <p:nvPr/>
            </p:nvGrpSpPr>
            <p:grpSpPr>
              <a:xfrm>
                <a:off x="7230391" y="2588581"/>
                <a:ext cx="210312" cy="427482"/>
                <a:chOff x="11519188" y="2206388"/>
                <a:chExt cx="210312" cy="427482"/>
              </a:xfrm>
            </p:grpSpPr>
            <p:cxnSp>
              <p:nvCxnSpPr>
                <p:cNvPr id="142" name="Straight Connector 141">
                  <a:extLst>
                    <a:ext uri="{FF2B5EF4-FFF2-40B4-BE49-F238E27FC236}">
                      <a16:creationId xmlns:a16="http://schemas.microsoft.com/office/drawing/2014/main" id="{42859171-AAE9-4717-99FA-0EAEE7C31DE7}"/>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6BDAFD-98D6-4D4E-855A-549F30E611EB}"/>
                    </a:ext>
                  </a:extLst>
                </p:cNvPr>
                <p:cNvCxnSpPr>
                  <a:cxnSpLocks/>
                </p:cNvCxnSpPr>
                <p:nvPr/>
              </p:nvCxnSpPr>
              <p:spPr>
                <a:xfrm rot="5400000">
                  <a:off x="11624344" y="2101232"/>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a:extLst>
                  <a:ext uri="{FF2B5EF4-FFF2-40B4-BE49-F238E27FC236}">
                    <a16:creationId xmlns:a16="http://schemas.microsoft.com/office/drawing/2014/main" id="{CEE5E6E6-84CB-4883-A7E3-7AF01603EAE8}"/>
                  </a:ext>
                </a:extLst>
              </p:cNvPr>
              <p:cNvCxnSpPr>
                <a:cxnSpLocks/>
              </p:cNvCxnSpPr>
              <p:nvPr/>
            </p:nvCxnSpPr>
            <p:spPr>
              <a:xfrm rot="5400000">
                <a:off x="7346667" y="2914721"/>
                <a:ext cx="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B5D82091-2296-49CD-9016-64D9944D11C4}"/>
                </a:ext>
              </a:extLst>
            </p:cNvPr>
            <p:cNvGrpSpPr/>
            <p:nvPr/>
          </p:nvGrpSpPr>
          <p:grpSpPr>
            <a:xfrm>
              <a:off x="8899681" y="5338055"/>
              <a:ext cx="81949" cy="402336"/>
              <a:chOff x="7230389" y="2696023"/>
              <a:chExt cx="210312" cy="323854"/>
            </a:xfrm>
          </p:grpSpPr>
          <p:grpSp>
            <p:nvGrpSpPr>
              <p:cNvPr id="135" name="Group 134">
                <a:extLst>
                  <a:ext uri="{FF2B5EF4-FFF2-40B4-BE49-F238E27FC236}">
                    <a16:creationId xmlns:a16="http://schemas.microsoft.com/office/drawing/2014/main" id="{30662DA3-7ECC-496E-9025-834600078B7E}"/>
                  </a:ext>
                </a:extLst>
              </p:cNvPr>
              <p:cNvGrpSpPr/>
              <p:nvPr/>
            </p:nvGrpSpPr>
            <p:grpSpPr>
              <a:xfrm>
                <a:off x="7230389" y="2696023"/>
                <a:ext cx="210312" cy="320040"/>
                <a:chOff x="11519186" y="2313830"/>
                <a:chExt cx="210312" cy="320040"/>
              </a:xfrm>
            </p:grpSpPr>
            <p:cxnSp>
              <p:nvCxnSpPr>
                <p:cNvPr id="137" name="Straight Connector 136">
                  <a:extLst>
                    <a:ext uri="{FF2B5EF4-FFF2-40B4-BE49-F238E27FC236}">
                      <a16:creationId xmlns:a16="http://schemas.microsoft.com/office/drawing/2014/main" id="{A6348D89-BAAF-40E4-8094-B2D03359E61C}"/>
                    </a:ext>
                  </a:extLst>
                </p:cNvPr>
                <p:cNvCxnSpPr/>
                <p:nvPr/>
              </p:nvCxnSpPr>
              <p:spPr>
                <a:xfrm>
                  <a:off x="11623543"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7912F0F-C8D5-49A8-A537-84CD6DC7F9AA}"/>
                    </a:ext>
                  </a:extLst>
                </p:cNvPr>
                <p:cNvCxnSpPr>
                  <a:cxnSpLocks/>
                </p:cNvCxnSpPr>
                <p:nvPr/>
              </p:nvCxnSpPr>
              <p:spPr>
                <a:xfrm rot="5400000">
                  <a:off x="11624342"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6" name="Straight Connector 135">
                <a:extLst>
                  <a:ext uri="{FF2B5EF4-FFF2-40B4-BE49-F238E27FC236}">
                    <a16:creationId xmlns:a16="http://schemas.microsoft.com/office/drawing/2014/main" id="{B54C2847-A54F-40A2-9036-1639BDEA72AC}"/>
                  </a:ext>
                </a:extLst>
              </p:cNvPr>
              <p:cNvCxnSpPr>
                <a:cxnSpLocks/>
              </p:cNvCxnSpPr>
              <p:nvPr/>
            </p:nvCxnSpPr>
            <p:spPr>
              <a:xfrm rot="5400000">
                <a:off x="7335545" y="2914721"/>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2450092A-130A-4C5C-B4D0-91FCD8950858}"/>
                </a:ext>
              </a:extLst>
            </p:cNvPr>
            <p:cNvGrpSpPr/>
            <p:nvPr/>
          </p:nvGrpSpPr>
          <p:grpSpPr>
            <a:xfrm>
              <a:off x="8751723" y="5263421"/>
              <a:ext cx="81950" cy="457200"/>
              <a:chOff x="7241512" y="2696023"/>
              <a:chExt cx="210313" cy="323854"/>
            </a:xfrm>
          </p:grpSpPr>
          <p:grpSp>
            <p:nvGrpSpPr>
              <p:cNvPr id="130" name="Group 129">
                <a:extLst>
                  <a:ext uri="{FF2B5EF4-FFF2-40B4-BE49-F238E27FC236}">
                    <a16:creationId xmlns:a16="http://schemas.microsoft.com/office/drawing/2014/main" id="{DCF9BAD9-9AB5-423E-A729-1417E2077EBB}"/>
                  </a:ext>
                </a:extLst>
              </p:cNvPr>
              <p:cNvGrpSpPr/>
              <p:nvPr/>
            </p:nvGrpSpPr>
            <p:grpSpPr>
              <a:xfrm>
                <a:off x="7241513" y="2696023"/>
                <a:ext cx="210312" cy="320040"/>
                <a:chOff x="11530310" y="2313830"/>
                <a:chExt cx="210312" cy="320040"/>
              </a:xfrm>
            </p:grpSpPr>
            <p:cxnSp>
              <p:nvCxnSpPr>
                <p:cNvPr id="132" name="Straight Connector 131">
                  <a:extLst>
                    <a:ext uri="{FF2B5EF4-FFF2-40B4-BE49-F238E27FC236}">
                      <a16:creationId xmlns:a16="http://schemas.microsoft.com/office/drawing/2014/main" id="{F5E0CB31-3A6C-4412-9FF2-DA009167E103}"/>
                    </a:ext>
                  </a:extLst>
                </p:cNvPr>
                <p:cNvCxnSpPr/>
                <p:nvPr/>
              </p:nvCxnSpPr>
              <p:spPr>
                <a:xfrm>
                  <a:off x="11634665" y="231383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74A312D-E4B0-4976-84BA-858D53D63BDF}"/>
                    </a:ext>
                  </a:extLst>
                </p:cNvPr>
                <p:cNvCxnSpPr>
                  <a:cxnSpLocks/>
                </p:cNvCxnSpPr>
                <p:nvPr/>
              </p:nvCxnSpPr>
              <p:spPr>
                <a:xfrm rot="5400000">
                  <a:off x="11635466" y="220867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a:extLst>
                  <a:ext uri="{FF2B5EF4-FFF2-40B4-BE49-F238E27FC236}">
                    <a16:creationId xmlns:a16="http://schemas.microsoft.com/office/drawing/2014/main" id="{1A66169D-24E9-4B03-8EB1-1409EF49237F}"/>
                  </a:ext>
                </a:extLst>
              </p:cNvPr>
              <p:cNvCxnSpPr>
                <a:cxnSpLocks/>
              </p:cNvCxnSpPr>
              <p:nvPr/>
            </p:nvCxnSpPr>
            <p:spPr>
              <a:xfrm rot="5400000">
                <a:off x="7346668" y="2914721"/>
                <a:ext cx="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79CE906-421F-4115-BBBD-FE2B29C41659}"/>
                </a:ext>
              </a:extLst>
            </p:cNvPr>
            <p:cNvGrpSpPr/>
            <p:nvPr/>
          </p:nvGrpSpPr>
          <p:grpSpPr>
            <a:xfrm>
              <a:off x="9275468" y="4528242"/>
              <a:ext cx="1114552" cy="417604"/>
              <a:chOff x="1997070" y="2149321"/>
              <a:chExt cx="1216441" cy="417604"/>
            </a:xfrm>
          </p:grpSpPr>
          <p:sp>
            <p:nvSpPr>
              <p:cNvPr id="13" name="Isosceles Triangle 12">
                <a:extLst>
                  <a:ext uri="{FF2B5EF4-FFF2-40B4-BE49-F238E27FC236}">
                    <a16:creationId xmlns:a16="http://schemas.microsoft.com/office/drawing/2014/main" id="{6A6765C9-0467-4EFC-881D-20D7453115B0}"/>
                  </a:ext>
                </a:extLst>
              </p:cNvPr>
              <p:cNvSpPr/>
              <p:nvPr/>
            </p:nvSpPr>
            <p:spPr>
              <a:xfrm>
                <a:off x="1997070" y="2208906"/>
                <a:ext cx="69859" cy="64008"/>
              </a:xfrm>
              <a:prstGeom prst="triangle">
                <a:avLst/>
              </a:prstGeom>
              <a:gradFill>
                <a:gsLst>
                  <a:gs pos="14000">
                    <a:schemeClr val="accent6"/>
                  </a:gs>
                  <a:gs pos="54000">
                    <a:schemeClr val="accent1"/>
                  </a:gs>
                  <a:gs pos="83000">
                    <a:schemeClr val="accent1"/>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700" dirty="0"/>
              </a:p>
            </p:txBody>
          </p:sp>
          <p:sp>
            <p:nvSpPr>
              <p:cNvPr id="14" name="Rectangle 13">
                <a:extLst>
                  <a:ext uri="{FF2B5EF4-FFF2-40B4-BE49-F238E27FC236}">
                    <a16:creationId xmlns:a16="http://schemas.microsoft.com/office/drawing/2014/main" id="{B69CBA1F-6415-499C-806A-5C4BF1C243CB}"/>
                  </a:ext>
                </a:extLst>
              </p:cNvPr>
              <p:cNvSpPr/>
              <p:nvPr/>
            </p:nvSpPr>
            <p:spPr>
              <a:xfrm>
                <a:off x="1997070" y="2433386"/>
                <a:ext cx="69859" cy="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sz="700" dirty="0"/>
              </a:p>
            </p:txBody>
          </p:sp>
          <p:sp>
            <p:nvSpPr>
              <p:cNvPr id="15" name="TextBox 14">
                <a:extLst>
                  <a:ext uri="{FF2B5EF4-FFF2-40B4-BE49-F238E27FC236}">
                    <a16:creationId xmlns:a16="http://schemas.microsoft.com/office/drawing/2014/main" id="{4306658E-E24A-4298-8F50-E77E82AC02D2}"/>
                  </a:ext>
                </a:extLst>
              </p:cNvPr>
              <p:cNvSpPr txBox="1"/>
              <p:nvPr/>
            </p:nvSpPr>
            <p:spPr>
              <a:xfrm>
                <a:off x="2033337" y="2149321"/>
                <a:ext cx="1180174" cy="215444"/>
              </a:xfrm>
              <a:prstGeom prst="rect">
                <a:avLst/>
              </a:prstGeom>
              <a:noFill/>
            </p:spPr>
            <p:txBody>
              <a:bodyPr wrap="square" rtlCol="0">
                <a:spAutoFit/>
              </a:bodyPr>
              <a:lstStyle/>
              <a:p>
                <a:pPr algn="l" rtl="0"/>
                <a:r>
                  <a:rPr lang="pl" sz="800" b="0" i="0" u="none" baseline="0" dirty="0"/>
                  <a:t>= ocena wyjściowa</a:t>
                </a:r>
              </a:p>
            </p:txBody>
          </p:sp>
          <p:sp>
            <p:nvSpPr>
              <p:cNvPr id="35" name="TextBox 34">
                <a:extLst>
                  <a:ext uri="{FF2B5EF4-FFF2-40B4-BE49-F238E27FC236}">
                    <a16:creationId xmlns:a16="http://schemas.microsoft.com/office/drawing/2014/main" id="{FC396EE1-8F92-4338-9D1B-199182B3A20A}"/>
                  </a:ext>
                </a:extLst>
              </p:cNvPr>
              <p:cNvSpPr txBox="1"/>
              <p:nvPr/>
            </p:nvSpPr>
            <p:spPr>
              <a:xfrm>
                <a:off x="2046970" y="2351481"/>
                <a:ext cx="865450" cy="215444"/>
              </a:xfrm>
              <a:prstGeom prst="rect">
                <a:avLst/>
              </a:prstGeom>
              <a:noFill/>
            </p:spPr>
            <p:txBody>
              <a:bodyPr wrap="square" rtlCol="0">
                <a:spAutoFit/>
              </a:bodyPr>
              <a:lstStyle/>
              <a:p>
                <a:pPr algn="l" rtl="0"/>
                <a:r>
                  <a:rPr lang="pl" sz="800" b="0" i="0" u="none" baseline="0"/>
                  <a:t>= 1 rok</a:t>
                </a:r>
              </a:p>
            </p:txBody>
          </p:sp>
        </p:grpSp>
        <p:grpSp>
          <p:nvGrpSpPr>
            <p:cNvPr id="126" name="Group 125">
              <a:extLst>
                <a:ext uri="{FF2B5EF4-FFF2-40B4-BE49-F238E27FC236}">
                  <a16:creationId xmlns:a16="http://schemas.microsoft.com/office/drawing/2014/main" id="{331511CF-0116-442A-97F6-BC2ED420B586}"/>
                </a:ext>
              </a:extLst>
            </p:cNvPr>
            <p:cNvGrpSpPr/>
            <p:nvPr/>
          </p:nvGrpSpPr>
          <p:grpSpPr>
            <a:xfrm>
              <a:off x="8022705" y="4184686"/>
              <a:ext cx="3847765" cy="2382144"/>
              <a:chOff x="9488829" y="1677229"/>
              <a:chExt cx="6554699" cy="3428132"/>
            </a:xfrm>
          </p:grpSpPr>
          <p:graphicFrame>
            <p:nvGraphicFramePr>
              <p:cNvPr id="127" name="Chart 126">
                <a:extLst>
                  <a:ext uri="{FF2B5EF4-FFF2-40B4-BE49-F238E27FC236}">
                    <a16:creationId xmlns:a16="http://schemas.microsoft.com/office/drawing/2014/main" id="{FAD541AC-CA4C-4049-B627-DD8DA425A89F}"/>
                  </a:ext>
                </a:extLst>
              </p:cNvPr>
              <p:cNvGraphicFramePr/>
              <p:nvPr>
                <p:extLst>
                  <p:ext uri="{D42A27DB-BD31-4B8C-83A1-F6EECF244321}">
                    <p14:modId xmlns:p14="http://schemas.microsoft.com/office/powerpoint/2010/main" val="827236160"/>
                  </p:ext>
                </p:extLst>
              </p:nvPr>
            </p:nvGraphicFramePr>
            <p:xfrm>
              <a:off x="10036565" y="1677229"/>
              <a:ext cx="6006963" cy="3428132"/>
            </p:xfrm>
            <a:graphic>
              <a:graphicData uri="http://schemas.openxmlformats.org/drawingml/2006/chart">
                <c:chart xmlns:c="http://schemas.openxmlformats.org/drawingml/2006/chart" xmlns:r="http://schemas.openxmlformats.org/officeDocument/2006/relationships" r:id="rId3"/>
              </a:graphicData>
            </a:graphic>
          </p:graphicFrame>
          <p:sp>
            <p:nvSpPr>
              <p:cNvPr id="128" name="TextBox 27">
                <a:extLst>
                  <a:ext uri="{FF2B5EF4-FFF2-40B4-BE49-F238E27FC236}">
                    <a16:creationId xmlns:a16="http://schemas.microsoft.com/office/drawing/2014/main" id="{F32C61B9-20F0-4094-94CA-3DB7886DB4F2}"/>
                  </a:ext>
                </a:extLst>
              </p:cNvPr>
              <p:cNvSpPr txBox="1"/>
              <p:nvPr/>
            </p:nvSpPr>
            <p:spPr>
              <a:xfrm>
                <a:off x="9488829" y="2208973"/>
                <a:ext cx="602945" cy="2155324"/>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dirty="0"/>
                  <a:t>FeNO (ppb), mediana</a:t>
                </a:r>
              </a:p>
            </p:txBody>
          </p:sp>
        </p:grpSp>
        <p:grpSp>
          <p:nvGrpSpPr>
            <p:cNvPr id="199" name="Group 198">
              <a:extLst>
                <a:ext uri="{FF2B5EF4-FFF2-40B4-BE49-F238E27FC236}">
                  <a16:creationId xmlns:a16="http://schemas.microsoft.com/office/drawing/2014/main" id="{FBD9BA05-7015-455E-BBC5-95E479848D1D}"/>
                </a:ext>
              </a:extLst>
            </p:cNvPr>
            <p:cNvGrpSpPr/>
            <p:nvPr/>
          </p:nvGrpSpPr>
          <p:grpSpPr>
            <a:xfrm>
              <a:off x="11513631" y="4554184"/>
              <a:ext cx="182880" cy="49832"/>
              <a:chOff x="9712259" y="2624318"/>
              <a:chExt cx="961211" cy="49832"/>
            </a:xfrm>
          </p:grpSpPr>
          <p:cxnSp>
            <p:nvCxnSpPr>
              <p:cNvPr id="200" name="Straight Connector 199">
                <a:extLst>
                  <a:ext uri="{FF2B5EF4-FFF2-40B4-BE49-F238E27FC236}">
                    <a16:creationId xmlns:a16="http://schemas.microsoft.com/office/drawing/2014/main" id="{B3185855-9C41-43A4-8C44-92AB3506A14D}"/>
                  </a:ext>
                </a:extLst>
              </p:cNvPr>
              <p:cNvCxnSpPr/>
              <p:nvPr/>
            </p:nvCxnSpPr>
            <p:spPr>
              <a:xfrm>
                <a:off x="9712259" y="2628181"/>
                <a:ext cx="960120" cy="0"/>
              </a:xfrm>
              <a:prstGeom prst="line">
                <a:avLst/>
              </a:prstGeom>
              <a:ln>
                <a:solidFill>
                  <a:srgbClr val="AE2573"/>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CE05030-BB51-4FB5-B5B5-2F434DF51880}"/>
                  </a:ext>
                </a:extLst>
              </p:cNvPr>
              <p:cNvCxnSpPr/>
              <p:nvPr/>
            </p:nvCxnSpPr>
            <p:spPr>
              <a:xfrm>
                <a:off x="10673470" y="2624318"/>
                <a:ext cx="0" cy="45720"/>
              </a:xfrm>
              <a:prstGeom prst="line">
                <a:avLst/>
              </a:prstGeom>
              <a:ln>
                <a:solidFill>
                  <a:srgbClr val="AE2573"/>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B86C51-6746-4E8A-AF84-9C0FEF3DE8FA}"/>
                  </a:ext>
                </a:extLst>
              </p:cNvPr>
              <p:cNvCxnSpPr/>
              <p:nvPr/>
            </p:nvCxnSpPr>
            <p:spPr>
              <a:xfrm>
                <a:off x="9713826" y="2628430"/>
                <a:ext cx="0" cy="45720"/>
              </a:xfrm>
              <a:prstGeom prst="line">
                <a:avLst/>
              </a:prstGeom>
              <a:ln>
                <a:solidFill>
                  <a:srgbClr val="AE2573"/>
                </a:solidFill>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55258D36-7562-400F-BA52-57D94B0F2D24}"/>
                </a:ext>
              </a:extLst>
            </p:cNvPr>
            <p:cNvGrpSpPr/>
            <p:nvPr/>
          </p:nvGrpSpPr>
          <p:grpSpPr>
            <a:xfrm>
              <a:off x="10599760" y="4599099"/>
              <a:ext cx="182880" cy="49832"/>
              <a:chOff x="9712259" y="2624318"/>
              <a:chExt cx="961211" cy="49832"/>
            </a:xfrm>
          </p:grpSpPr>
          <p:cxnSp>
            <p:nvCxnSpPr>
              <p:cNvPr id="204" name="Straight Connector 203">
                <a:extLst>
                  <a:ext uri="{FF2B5EF4-FFF2-40B4-BE49-F238E27FC236}">
                    <a16:creationId xmlns:a16="http://schemas.microsoft.com/office/drawing/2014/main" id="{B6065C47-3885-4F8D-820C-F5B1ADCB7F3F}"/>
                  </a:ext>
                </a:extLst>
              </p:cNvPr>
              <p:cNvCxnSpPr/>
              <p:nvPr/>
            </p:nvCxnSpPr>
            <p:spPr>
              <a:xfrm>
                <a:off x="9712259" y="2628181"/>
                <a:ext cx="960120" cy="0"/>
              </a:xfrm>
              <a:prstGeom prst="line">
                <a:avLst/>
              </a:prstGeom>
              <a:ln>
                <a:solidFill>
                  <a:srgbClr val="AE2573"/>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D3EEB56-B61B-47E3-9833-9378486AD4E7}"/>
                  </a:ext>
                </a:extLst>
              </p:cNvPr>
              <p:cNvCxnSpPr/>
              <p:nvPr/>
            </p:nvCxnSpPr>
            <p:spPr>
              <a:xfrm>
                <a:off x="10673470" y="2624318"/>
                <a:ext cx="0" cy="45720"/>
              </a:xfrm>
              <a:prstGeom prst="line">
                <a:avLst/>
              </a:prstGeom>
              <a:ln>
                <a:solidFill>
                  <a:srgbClr val="AE2573"/>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510F83C-F9CD-440D-8836-73012E4D7706}"/>
                  </a:ext>
                </a:extLst>
              </p:cNvPr>
              <p:cNvCxnSpPr/>
              <p:nvPr/>
            </p:nvCxnSpPr>
            <p:spPr>
              <a:xfrm>
                <a:off x="9713825" y="2628430"/>
                <a:ext cx="0" cy="45720"/>
              </a:xfrm>
              <a:prstGeom prst="line">
                <a:avLst/>
              </a:prstGeom>
              <a:ln>
                <a:solidFill>
                  <a:srgbClr val="AE2573"/>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CB0E27F-696D-4891-B56B-4B25CBAE42BB}"/>
                </a:ext>
              </a:extLst>
            </p:cNvPr>
            <p:cNvSpPr txBox="1"/>
            <p:nvPr/>
          </p:nvSpPr>
          <p:spPr>
            <a:xfrm>
              <a:off x="8687091" y="4999217"/>
              <a:ext cx="400818" cy="253916"/>
            </a:xfrm>
            <a:prstGeom prst="rect">
              <a:avLst/>
            </a:prstGeom>
            <a:noFill/>
          </p:spPr>
          <p:txBody>
            <a:bodyPr wrap="square" rtlCol="0">
              <a:spAutoFit/>
            </a:bodyPr>
            <a:lstStyle/>
            <a:p>
              <a:pPr algn="ctr" rtl="0"/>
              <a:r>
                <a:rPr lang="pl" sz="1000" b="0" i="0" u="none" baseline="0"/>
                <a:t>NS</a:t>
              </a:r>
            </a:p>
          </p:txBody>
        </p:sp>
        <p:sp>
          <p:nvSpPr>
            <p:cNvPr id="207" name="TextBox 206">
              <a:extLst>
                <a:ext uri="{FF2B5EF4-FFF2-40B4-BE49-F238E27FC236}">
                  <a16:creationId xmlns:a16="http://schemas.microsoft.com/office/drawing/2014/main" id="{DEE06F72-CC7B-4D59-96B0-C04C9FB083CE}"/>
                </a:ext>
              </a:extLst>
            </p:cNvPr>
            <p:cNvSpPr txBox="1"/>
            <p:nvPr/>
          </p:nvSpPr>
          <p:spPr>
            <a:xfrm>
              <a:off x="9150090" y="5296408"/>
              <a:ext cx="400818" cy="253916"/>
            </a:xfrm>
            <a:prstGeom prst="rect">
              <a:avLst/>
            </a:prstGeom>
            <a:noFill/>
          </p:spPr>
          <p:txBody>
            <a:bodyPr wrap="square" rtlCol="0">
              <a:spAutoFit/>
            </a:bodyPr>
            <a:lstStyle/>
            <a:p>
              <a:pPr algn="ctr" rtl="0"/>
              <a:r>
                <a:rPr lang="pl" sz="1000" b="0" i="0" u="none" baseline="0"/>
                <a:t>NS</a:t>
              </a:r>
            </a:p>
          </p:txBody>
        </p:sp>
        <p:sp>
          <p:nvSpPr>
            <p:cNvPr id="208" name="TextBox 207">
              <a:extLst>
                <a:ext uri="{FF2B5EF4-FFF2-40B4-BE49-F238E27FC236}">
                  <a16:creationId xmlns:a16="http://schemas.microsoft.com/office/drawing/2014/main" id="{9419E1FE-CEEB-4345-84E0-5C08EB1AC876}"/>
                </a:ext>
              </a:extLst>
            </p:cNvPr>
            <p:cNvSpPr txBox="1"/>
            <p:nvPr/>
          </p:nvSpPr>
          <p:spPr>
            <a:xfrm>
              <a:off x="10006096" y="5030926"/>
              <a:ext cx="400818" cy="253916"/>
            </a:xfrm>
            <a:prstGeom prst="rect">
              <a:avLst/>
            </a:prstGeom>
            <a:noFill/>
          </p:spPr>
          <p:txBody>
            <a:bodyPr wrap="square" rtlCol="0">
              <a:spAutoFit/>
            </a:bodyPr>
            <a:lstStyle/>
            <a:p>
              <a:pPr algn="ctr" rtl="0"/>
              <a:r>
                <a:rPr lang="pl" sz="1000" b="0" i="0" u="none" baseline="0"/>
                <a:t>NS</a:t>
              </a:r>
            </a:p>
          </p:txBody>
        </p:sp>
        <p:sp>
          <p:nvSpPr>
            <p:cNvPr id="209" name="TextBox 208">
              <a:extLst>
                <a:ext uri="{FF2B5EF4-FFF2-40B4-BE49-F238E27FC236}">
                  <a16:creationId xmlns:a16="http://schemas.microsoft.com/office/drawing/2014/main" id="{61A58BD4-4E96-46E7-82C4-593E79B4407C}"/>
                </a:ext>
              </a:extLst>
            </p:cNvPr>
            <p:cNvSpPr txBox="1"/>
            <p:nvPr/>
          </p:nvSpPr>
          <p:spPr>
            <a:xfrm>
              <a:off x="10969485" y="4610281"/>
              <a:ext cx="400818" cy="253916"/>
            </a:xfrm>
            <a:prstGeom prst="rect">
              <a:avLst/>
            </a:prstGeom>
            <a:noFill/>
          </p:spPr>
          <p:txBody>
            <a:bodyPr wrap="square" rtlCol="0">
              <a:spAutoFit/>
            </a:bodyPr>
            <a:lstStyle/>
            <a:p>
              <a:pPr algn="ctr" rtl="0"/>
              <a:r>
                <a:rPr lang="pl" sz="1000" b="0" i="0" u="none" baseline="0"/>
                <a:t>NS</a:t>
              </a:r>
            </a:p>
          </p:txBody>
        </p:sp>
        <p:sp>
          <p:nvSpPr>
            <p:cNvPr id="210" name="TextBox 209">
              <a:extLst>
                <a:ext uri="{FF2B5EF4-FFF2-40B4-BE49-F238E27FC236}">
                  <a16:creationId xmlns:a16="http://schemas.microsoft.com/office/drawing/2014/main" id="{2948E9AC-0265-44B8-ADCD-BAFDA2D49789}"/>
                </a:ext>
              </a:extLst>
            </p:cNvPr>
            <p:cNvSpPr txBox="1"/>
            <p:nvPr/>
          </p:nvSpPr>
          <p:spPr>
            <a:xfrm>
              <a:off x="9560759" y="5175981"/>
              <a:ext cx="400818" cy="253916"/>
            </a:xfrm>
            <a:prstGeom prst="rect">
              <a:avLst/>
            </a:prstGeom>
            <a:noFill/>
          </p:spPr>
          <p:txBody>
            <a:bodyPr wrap="square" rtlCol="0">
              <a:spAutoFit/>
            </a:bodyPr>
            <a:lstStyle/>
            <a:p>
              <a:pPr algn="ctr" rtl="0"/>
              <a:r>
                <a:rPr lang="pl" sz="1000" b="0" i="0" u="none" baseline="0"/>
                <a:t>NS</a:t>
              </a:r>
            </a:p>
          </p:txBody>
        </p:sp>
        <p:sp>
          <p:nvSpPr>
            <p:cNvPr id="31" name="Rectangle 30">
              <a:extLst>
                <a:ext uri="{FF2B5EF4-FFF2-40B4-BE49-F238E27FC236}">
                  <a16:creationId xmlns:a16="http://schemas.microsoft.com/office/drawing/2014/main" id="{63E2EE48-2778-40CF-94ED-C9B26A7413ED}"/>
                </a:ext>
              </a:extLst>
            </p:cNvPr>
            <p:cNvSpPr/>
            <p:nvPr/>
          </p:nvSpPr>
          <p:spPr>
            <a:xfrm>
              <a:off x="11329135" y="4376983"/>
              <a:ext cx="595035" cy="215444"/>
            </a:xfrm>
            <a:prstGeom prst="rect">
              <a:avLst/>
            </a:prstGeom>
          </p:spPr>
          <p:txBody>
            <a:bodyPr wrap="none">
              <a:spAutoFit/>
            </a:bodyPr>
            <a:lstStyle/>
            <a:p>
              <a:pPr algn="l" rtl="0"/>
              <a:r>
                <a:rPr lang="pl" sz="800" b="1" i="0" u="none" baseline="0">
                  <a:solidFill>
                    <a:srgbClr val="B21A6A"/>
                  </a:solidFill>
                </a:rPr>
                <a:t> p&lt;0,001</a:t>
              </a:r>
              <a:endParaRPr lang="pl" sz="800" dirty="0">
                <a:solidFill>
                  <a:srgbClr val="B21A6A"/>
                </a:solidFill>
              </a:endParaRPr>
            </a:p>
          </p:txBody>
        </p:sp>
        <p:sp>
          <p:nvSpPr>
            <p:cNvPr id="32" name="Rectangle 31">
              <a:extLst>
                <a:ext uri="{FF2B5EF4-FFF2-40B4-BE49-F238E27FC236}">
                  <a16:creationId xmlns:a16="http://schemas.microsoft.com/office/drawing/2014/main" id="{DA117637-B6D0-47DA-B52F-C1FD6B2317B8}"/>
                </a:ext>
              </a:extLst>
            </p:cNvPr>
            <p:cNvSpPr/>
            <p:nvPr/>
          </p:nvSpPr>
          <p:spPr>
            <a:xfrm>
              <a:off x="10421768" y="4434714"/>
              <a:ext cx="595035" cy="215444"/>
            </a:xfrm>
            <a:prstGeom prst="rect">
              <a:avLst/>
            </a:prstGeom>
          </p:spPr>
          <p:txBody>
            <a:bodyPr wrap="none">
              <a:spAutoFit/>
            </a:bodyPr>
            <a:lstStyle/>
            <a:p>
              <a:pPr algn="l" rtl="0"/>
              <a:r>
                <a:rPr lang="pl" sz="800" b="1" i="0" u="none" baseline="0">
                  <a:solidFill>
                    <a:srgbClr val="B21A6A"/>
                  </a:solidFill>
                </a:rPr>
                <a:t> p&lt;0,001</a:t>
              </a:r>
              <a:endParaRPr lang="pl" sz="800" dirty="0">
                <a:solidFill>
                  <a:srgbClr val="B21A6A"/>
                </a:solidFill>
              </a:endParaRPr>
            </a:p>
          </p:txBody>
        </p:sp>
      </p:grpSp>
      <p:pic>
        <p:nvPicPr>
          <p:cNvPr id="213" name="Graphic 212">
            <a:extLst>
              <a:ext uri="{FF2B5EF4-FFF2-40B4-BE49-F238E27FC236}">
                <a16:creationId xmlns:a16="http://schemas.microsoft.com/office/drawing/2014/main" id="{3D3677DE-B1A1-4B07-9AA4-0486F6603F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7" y="1904944"/>
            <a:ext cx="3512864" cy="3490049"/>
          </a:xfrm>
          <a:prstGeom prst="rect">
            <a:avLst/>
          </a:prstGeom>
        </p:spPr>
      </p:pic>
      <p:sp>
        <p:nvSpPr>
          <p:cNvPr id="110" name="TextBox 109">
            <a:extLst>
              <a:ext uri="{FF2B5EF4-FFF2-40B4-BE49-F238E27FC236}">
                <a16:creationId xmlns:a16="http://schemas.microsoft.com/office/drawing/2014/main" id="{730FFF15-7428-4D29-B930-239D02FAB998}"/>
              </a:ext>
            </a:extLst>
          </p:cNvPr>
          <p:cNvSpPr txBox="1"/>
          <p:nvPr/>
        </p:nvSpPr>
        <p:spPr>
          <a:xfrm>
            <a:off x="482656" y="1257296"/>
            <a:ext cx="10867133" cy="11003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1600" b="1" i="0" u="none" baseline="0" dirty="0">
                <a:solidFill>
                  <a:schemeClr val="accent2"/>
                </a:solidFill>
              </a:rPr>
              <a:t>Kliniczna skuteczność anty-IL5/anty-IL5R po 1 roku nie zależała od wyjściowych poziomów FeNO </a:t>
            </a:r>
          </a:p>
          <a:p>
            <a:pPr marL="914400" marR="0" lvl="0" indent="-18288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pl" sz="1400" b="0" i="0" u="none" baseline="0" dirty="0">
                <a:solidFill>
                  <a:schemeClr val="accent2"/>
                </a:solidFill>
              </a:rPr>
              <a:t>Brak istotnej zmiany w odsetku zmniejszenia zaostrzeń względem wyjściowego poziomu FeNO</a:t>
            </a:r>
          </a:p>
          <a:p>
            <a:pPr marL="91440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pl" sz="1400" dirty="0">
                <a:solidFill>
                  <a:schemeClr val="accent2"/>
                </a:solidFill>
                <a:sym typeface="+mn-sym"/>
              </a:rPr>
              <a:t>Ponadto nie stwierdzono istotnej zmiany w dobowej dawce podtrzymującego leczenia OCS </a:t>
            </a:r>
            <a:r>
              <a:rPr kumimoji="0" lang="pl" sz="1400" b="0" i="0" u="none" strike="noStrike" kern="1200" cap="none" spc="0" normalizeH="0" baseline="0" dirty="0">
                <a:ln>
                  <a:noFill/>
                </a:ln>
                <a:solidFill>
                  <a:srgbClr val="AE2573"/>
                </a:solidFill>
                <a:effectLst/>
                <a:uLnTx/>
                <a:uFillTx/>
                <a:latin typeface="+mn-latin"/>
                <a:ea typeface="+mn-ea"/>
                <a:cs typeface="+mn-cs"/>
                <a:sym typeface="+mn-sym"/>
              </a:rPr>
              <a:t>(</a:t>
            </a:r>
            <a:r>
              <a:rPr lang="pl" sz="1400" b="0" i="0" u="none" baseline="0" dirty="0">
                <a:solidFill>
                  <a:srgbClr val="AE2573"/>
                </a:solidFill>
              </a:rPr>
              <a:t>p=0,125)</a:t>
            </a:r>
            <a:r>
              <a:rPr lang="pl" sz="1400" b="0" i="0" u="none" baseline="0" dirty="0"/>
              <a:t> </a:t>
            </a:r>
            <a:r>
              <a:rPr lang="pl" sz="1400" dirty="0">
                <a:solidFill>
                  <a:schemeClr val="accent2"/>
                </a:solidFill>
              </a:rPr>
              <a:t>i FEV</a:t>
            </a:r>
            <a:r>
              <a:rPr lang="pl" sz="1400" baseline="-25000" dirty="0">
                <a:solidFill>
                  <a:schemeClr val="accent2"/>
                </a:solidFill>
              </a:rPr>
              <a:t>1</a:t>
            </a:r>
            <a:r>
              <a:rPr lang="pl" sz="1400" dirty="0">
                <a:solidFill>
                  <a:schemeClr val="accent2"/>
                </a:solidFill>
              </a:rPr>
              <a:t> </a:t>
            </a:r>
            <a:r>
              <a:rPr lang="pl" sz="1400" b="0" i="0" u="none" baseline="0" dirty="0">
                <a:solidFill>
                  <a:srgbClr val="AE2573"/>
                </a:solidFill>
              </a:rPr>
              <a:t>(p=0,60)</a:t>
            </a:r>
            <a:r>
              <a:rPr lang="pl" sz="1400" b="0" i="0" u="none" baseline="0" dirty="0"/>
              <a:t> </a:t>
            </a:r>
            <a:r>
              <a:rPr lang="pl" sz="1400" b="0" i="0" u="none" baseline="0" dirty="0">
                <a:solidFill>
                  <a:srgbClr val="0D3759"/>
                </a:solidFill>
              </a:rPr>
              <a:t>względem wyjściowego poziom FeNO</a:t>
            </a:r>
            <a:endParaRPr kumimoji="0" lang="pl" sz="1400" i="0" u="none" strike="noStrike" kern="1200" cap="none" spc="0" normalizeH="0" noProof="0" dirty="0">
              <a:ln>
                <a:noFill/>
              </a:ln>
              <a:solidFill>
                <a:srgbClr val="0D3759"/>
              </a:solidFill>
              <a:effectLst/>
              <a:uLnTx/>
              <a:uFillTx/>
            </a:endParaRPr>
          </a:p>
        </p:txBody>
      </p:sp>
      <p:sp>
        <p:nvSpPr>
          <p:cNvPr id="211" name="TextBox 210">
            <a:extLst>
              <a:ext uri="{FF2B5EF4-FFF2-40B4-BE49-F238E27FC236}">
                <a16:creationId xmlns:a16="http://schemas.microsoft.com/office/drawing/2014/main" id="{45EDD1C2-F271-454C-AB3E-E93034760A9E}"/>
              </a:ext>
            </a:extLst>
          </p:cNvPr>
          <p:cNvSpPr txBox="1"/>
          <p:nvPr/>
        </p:nvSpPr>
        <p:spPr>
          <a:xfrm rot="10800000">
            <a:off x="10799463" y="-4367"/>
            <a:ext cx="1390650" cy="1138852"/>
          </a:xfrm>
          <a:prstGeom prst="rect">
            <a:avLst/>
          </a:prstGeom>
          <a:solidFill>
            <a:schemeClr val="accent2">
              <a:alpha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2AF46E65-8FAE-414E-BF90-85ADAE761A6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4F54F3-C349-4609-AFEE-01462D5C7942}" type="slidenum">
              <a:rPr kumimoji="0" sz="1000" b="0" i="0" u="none" strike="noStrike" kern="1200" cap="none" spc="0" normalizeH="0" baseline="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pl"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Subtitle 2">
            <a:extLst>
              <a:ext uri="{FF2B5EF4-FFF2-40B4-BE49-F238E27FC236}">
                <a16:creationId xmlns:a16="http://schemas.microsoft.com/office/drawing/2014/main" id="{5E2E9C8B-9F99-4A89-A14D-3F68FCE1E1C5}"/>
              </a:ext>
            </a:extLst>
          </p:cNvPr>
          <p:cNvSpPr>
            <a:spLocks noGrp="1"/>
          </p:cNvSpPr>
          <p:nvPr>
            <p:ph type="body" sz="quarter" idx="13"/>
          </p:nvPr>
        </p:nvSpPr>
        <p:spPr>
          <a:xfrm>
            <a:off x="558977" y="5783357"/>
            <a:ext cx="8122468" cy="1005840"/>
          </a:xfrm>
        </p:spPr>
        <p:txBody>
          <a:bodyPr>
            <a:normAutofit/>
          </a:bodyPr>
          <a:lstStyle/>
          <a:p>
            <a:pPr algn="l" rtl="0"/>
            <a:r>
              <a:rPr lang="pl" sz="900" b="0" i="0" u="none" baseline="0"/>
              <a:t>. </a:t>
            </a:r>
            <a:endParaRPr lang="pl" sz="900" dirty="0">
              <a:solidFill>
                <a:srgbClr val="000000"/>
              </a:solidFill>
            </a:endParaRPr>
          </a:p>
        </p:txBody>
      </p:sp>
      <p:sp>
        <p:nvSpPr>
          <p:cNvPr id="16" name="Rectangle 15">
            <a:extLst>
              <a:ext uri="{FF2B5EF4-FFF2-40B4-BE49-F238E27FC236}">
                <a16:creationId xmlns:a16="http://schemas.microsoft.com/office/drawing/2014/main" id="{FAB98A9F-1BE7-479A-B757-F7D1A4BF9885}"/>
              </a:ext>
            </a:extLst>
          </p:cNvPr>
          <p:cNvSpPr/>
          <p:nvPr/>
        </p:nvSpPr>
        <p:spPr>
          <a:xfrm>
            <a:off x="3337418" y="2423372"/>
            <a:ext cx="8520561" cy="34663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pl"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97758440-8F8F-45ED-843D-1CC9998E1B80}"/>
              </a:ext>
            </a:extLst>
          </p:cNvPr>
          <p:cNvSpPr txBox="1"/>
          <p:nvPr/>
        </p:nvSpPr>
        <p:spPr>
          <a:xfrm>
            <a:off x="10799463" y="1107923"/>
            <a:ext cx="1390650" cy="365760"/>
          </a:xfrm>
          <a:prstGeom prst="rect">
            <a:avLst/>
          </a:prstGeom>
          <a:solidFill>
            <a:schemeClr val="bg1">
              <a:lumMod val="95000"/>
            </a:schemeClr>
          </a:solidFill>
        </p:spPr>
        <p:txBody>
          <a:bodyPr wrap="square" rtlCol="0" anchor="ctr">
            <a:noAutofit/>
          </a:bodyPr>
          <a:lstStyle/>
          <a:p>
            <a:pPr lvl="0" algn="ctr" rtl="0">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FeNO</a:t>
            </a:r>
          </a:p>
          <a:p>
            <a:pPr lvl="0" algn="ctr" rtl="0">
              <a:defRPr/>
            </a:pPr>
            <a:r>
              <a:rPr lang="pl" sz="1200" b="1" i="0" u="none" baseline="0">
                <a:solidFill>
                  <a:srgbClr val="7F134C"/>
                </a:solidFill>
                <a:latin typeface="Arial" panose="020B0604020202020204"/>
                <a:ea typeface="Arial" panose="020B0604020202020204"/>
                <a:cs typeface="Arial" panose="020B0604020202020204"/>
                <a:sym typeface="Arial" panose="020B0604020202020204"/>
              </a:rPr>
              <a:t>Wyniki</a:t>
            </a:r>
            <a:endParaRPr kumimoji="0" lang="pl" sz="12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pic>
        <p:nvPicPr>
          <p:cNvPr id="95" name="Picture 94" descr="home_icon.png">
            <a:hlinkClick r:id="rId6" action="ppaction://hlinksldjump"/>
            <a:extLst>
              <a:ext uri="{FF2B5EF4-FFF2-40B4-BE49-F238E27FC236}">
                <a16:creationId xmlns:a16="http://schemas.microsoft.com/office/drawing/2014/main" id="{9BB73135-0787-4F14-B721-5C2DDB8E62F0}"/>
              </a:ext>
            </a:extLst>
          </p:cNvPr>
          <p:cNvPicPr>
            <a:picLocks noChangeAspect="1"/>
          </p:cNvPicPr>
          <p:nvPr/>
        </p:nvPicPr>
        <p:blipFill>
          <a:blip r:embed="rId7"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22" name="Subtitle 2">
            <a:extLst>
              <a:ext uri="{FF2B5EF4-FFF2-40B4-BE49-F238E27FC236}">
                <a16:creationId xmlns:a16="http://schemas.microsoft.com/office/drawing/2014/main" id="{04EACF3E-7024-49A8-84BB-AF3D1BD68D9D}"/>
              </a:ext>
            </a:extLst>
          </p:cNvPr>
          <p:cNvSpPr txBox="1">
            <a:spLocks/>
          </p:cNvSpPr>
          <p:nvPr/>
        </p:nvSpPr>
        <p:spPr>
          <a:xfrm>
            <a:off x="457199" y="5851602"/>
            <a:ext cx="11490918" cy="100584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sz="1000" kern="1200">
                <a:solidFill>
                  <a:schemeClr val="tx1"/>
                </a:solidFill>
                <a:latin typeface="+mn-lt"/>
                <a:ea typeface="+mn-ea"/>
                <a:cs typeface="+mn-cs"/>
              </a:defRPr>
            </a:lvl1pPr>
            <a:lvl2pPr marL="228600" indent="0" algn="l"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90000"/>
              </a:lnSpc>
              <a:spcBef>
                <a:spcPts val="800"/>
              </a:spcBef>
              <a:buClr>
                <a:schemeClr val="accent1"/>
              </a:buClr>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90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pl" b="0" i="0" u="none" baseline="0" dirty="0"/>
              <a:t>Uwaga: 37 pacjentów przeszło z mepolizumabu na benralizumab w związku z suboptymalną odpowiedzią. </a:t>
            </a:r>
          </a:p>
          <a:p>
            <a:pPr algn="l" rtl="0"/>
            <a:r>
              <a:rPr lang="pl" b="0" i="0" u="none" baseline="0" dirty="0"/>
              <a:t>AER = odsetek zaostrzeń astmy; anti-IL5/IL-5R = receptor anty interleukiny-5 / interleukiny-5; FeNO = frakcjonowany wydychany tlenek azotu; FEV</a:t>
            </a:r>
            <a:r>
              <a:rPr lang="pl" b="0" i="0" u="none" baseline="-25000" dirty="0"/>
              <a:t>1</a:t>
            </a:r>
            <a:r>
              <a:rPr lang="pl" b="0" i="0" u="none" baseline="0" dirty="0"/>
              <a:t> = natężona objętość wydechowa pierwszosekundowa; mOCS = leczenie podtrzymujące kortykosteroidami doustnymi; NS = nieistotne; OCS = kortykosteroidy doustne; SEA = ciężka astma eozynofilowa.</a:t>
            </a:r>
          </a:p>
          <a:p>
            <a:pPr algn="l" rtl="0"/>
            <a:r>
              <a:rPr lang="pl" b="0" i="0" u="none" baseline="0" dirty="0"/>
              <a:t>Hearn AP et al.</a:t>
            </a:r>
            <a:r>
              <a:rPr lang="pl" sz="1000" b="0" i="0" u="none" strike="noStrike" kern="1200" baseline="0" dirty="0">
                <a:solidFill>
                  <a:schemeClr val="tx1"/>
                </a:solidFill>
                <a:latin typeface="+mn-lt"/>
                <a:ea typeface="+mn-ea"/>
                <a:cs typeface="+mn-cs"/>
              </a:rPr>
              <a:t> </a:t>
            </a:r>
            <a:r>
              <a:rPr lang="pl" sz="1000" b="0" i="1" u="none" strike="noStrike" kern="1200" baseline="0" dirty="0">
                <a:solidFill>
                  <a:schemeClr val="tx1"/>
                </a:solidFill>
                <a:latin typeface="+mn-lt"/>
                <a:ea typeface="+mn-ea"/>
                <a:cs typeface="+mn-cs"/>
              </a:rPr>
              <a:t>J Allergy Clin Immunol Pract. </a:t>
            </a:r>
            <a:r>
              <a:rPr lang="pl" sz="1000" b="0" i="0" u="none" strike="noStrike" kern="1200" baseline="0" dirty="0">
                <a:solidFill>
                  <a:schemeClr val="tx1"/>
                </a:solidFill>
                <a:latin typeface="+mn-lt"/>
                <a:ea typeface="+mn-ea"/>
                <a:cs typeface="+mn-cs"/>
              </a:rPr>
              <a:t>2021;9:2093-2096e1.</a:t>
            </a:r>
            <a:endParaRPr lang="pl" dirty="0">
              <a:solidFill>
                <a:srgbClr val="000000"/>
              </a:solidFill>
            </a:endParaRPr>
          </a:p>
        </p:txBody>
      </p:sp>
      <p:sp>
        <p:nvSpPr>
          <p:cNvPr id="51" name="TextBox 50">
            <a:extLst>
              <a:ext uri="{FF2B5EF4-FFF2-40B4-BE49-F238E27FC236}">
                <a16:creationId xmlns:a16="http://schemas.microsoft.com/office/drawing/2014/main" id="{E7408482-EFC9-4EDF-ABE4-8BF4DE21B35E}"/>
              </a:ext>
            </a:extLst>
          </p:cNvPr>
          <p:cNvSpPr txBox="1"/>
          <p:nvPr/>
        </p:nvSpPr>
        <p:spPr>
          <a:xfrm>
            <a:off x="7881466" y="2440532"/>
            <a:ext cx="4276745" cy="461665"/>
          </a:xfrm>
          <a:prstGeom prst="rect">
            <a:avLst/>
          </a:prstGeom>
          <a:noFill/>
        </p:spPr>
        <p:txBody>
          <a:bodyPr wrap="square" rtlCol="0">
            <a:spAutoFit/>
          </a:bodyPr>
          <a:lstStyle/>
          <a:p>
            <a:pPr algn="ctr" rtl="0"/>
            <a:r>
              <a:rPr lang="pl" sz="1200" b="1" i="0" u="none" baseline="0" dirty="0"/>
              <a:t>Znaczne zmniejszenie poziomów FeNO przy stosowaniu benralizumabu w grupie wysokiego FeNO, </a:t>
            </a:r>
            <a:r>
              <a:rPr lang="pl" sz="1200" b="1" i="0" u="none" baseline="0" dirty="0">
                <a:solidFill>
                  <a:srgbClr val="AE2573"/>
                </a:solidFill>
              </a:rPr>
              <a:t>p=0,71</a:t>
            </a:r>
            <a:endParaRPr lang="pl" sz="1200" b="1" dirty="0"/>
          </a:p>
        </p:txBody>
      </p:sp>
      <p:pic>
        <p:nvPicPr>
          <p:cNvPr id="57" name="Picture 2" descr="UK flag">
            <a:extLst>
              <a:ext uri="{FF2B5EF4-FFF2-40B4-BE49-F238E27FC236}">
                <a16:creationId xmlns:a16="http://schemas.microsoft.com/office/drawing/2014/main" id="{29707B08-AA47-4EA9-BA51-2E9550DDE9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58" name="Picture 57" descr="A picture containing lamp, knife, light&#10;&#10;Description automatically generated">
            <a:extLst>
              <a:ext uri="{FF2B5EF4-FFF2-40B4-BE49-F238E27FC236}">
                <a16:creationId xmlns:a16="http://schemas.microsoft.com/office/drawing/2014/main" id="{91B69C40-8246-43F3-B3F3-C2767FA781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2" name="Title 1">
            <a:extLst>
              <a:ext uri="{FF2B5EF4-FFF2-40B4-BE49-F238E27FC236}">
                <a16:creationId xmlns:a16="http://schemas.microsoft.com/office/drawing/2014/main" id="{E92543A4-809B-4E76-912A-796F9794E8B2}"/>
              </a:ext>
            </a:extLst>
          </p:cNvPr>
          <p:cNvSpPr>
            <a:spLocks noGrp="1"/>
          </p:cNvSpPr>
          <p:nvPr>
            <p:ph type="title"/>
          </p:nvPr>
        </p:nvSpPr>
        <p:spPr>
          <a:xfrm>
            <a:off x="1466850" y="228602"/>
            <a:ext cx="9327373" cy="800099"/>
          </a:xfrm>
        </p:spPr>
        <p:txBody>
          <a:bodyPr>
            <a:normAutofit fontScale="90000"/>
          </a:bodyPr>
          <a:lstStyle/>
          <a:p>
            <a:pPr algn="l" rtl="0"/>
            <a:br>
              <a:rPr lang="pl" b="0" dirty="0"/>
            </a:br>
            <a:r>
              <a:rPr lang="pl" b="1" i="0" u="none" baseline="0" dirty="0"/>
              <a:t>Skuteczność anty-IL5/IL-5R u pacjentów z wysokim poziomem FeNO</a:t>
            </a:r>
            <a:endParaRPr lang="pl" dirty="0"/>
          </a:p>
        </p:txBody>
      </p:sp>
      <p:grpSp>
        <p:nvGrpSpPr>
          <p:cNvPr id="5" name="Group 4">
            <a:extLst>
              <a:ext uri="{FF2B5EF4-FFF2-40B4-BE49-F238E27FC236}">
                <a16:creationId xmlns:a16="http://schemas.microsoft.com/office/drawing/2014/main" id="{78F676A5-B77D-48B4-8929-FBB7FD6E8FB8}"/>
              </a:ext>
            </a:extLst>
          </p:cNvPr>
          <p:cNvGrpSpPr/>
          <p:nvPr/>
        </p:nvGrpSpPr>
        <p:grpSpPr>
          <a:xfrm>
            <a:off x="3839990" y="2427802"/>
            <a:ext cx="3560190" cy="2821684"/>
            <a:chOff x="3839990" y="2141194"/>
            <a:chExt cx="3560190" cy="2821684"/>
          </a:xfrm>
        </p:grpSpPr>
        <p:sp>
          <p:nvSpPr>
            <p:cNvPr id="9" name="TextBox 8">
              <a:extLst>
                <a:ext uri="{FF2B5EF4-FFF2-40B4-BE49-F238E27FC236}">
                  <a16:creationId xmlns:a16="http://schemas.microsoft.com/office/drawing/2014/main" id="{4277203C-2B5D-44B8-9DAB-D126568AB4FE}"/>
                </a:ext>
              </a:extLst>
            </p:cNvPr>
            <p:cNvSpPr txBox="1"/>
            <p:nvPr/>
          </p:nvSpPr>
          <p:spPr>
            <a:xfrm>
              <a:off x="4232379" y="2141194"/>
              <a:ext cx="3092602" cy="461665"/>
            </a:xfrm>
            <a:prstGeom prst="rect">
              <a:avLst/>
            </a:prstGeom>
            <a:noFill/>
          </p:spPr>
          <p:txBody>
            <a:bodyPr wrap="square" rtlCol="0">
              <a:spAutoFit/>
            </a:bodyPr>
            <a:lstStyle/>
            <a:p>
              <a:pPr algn="ctr" rtl="0"/>
              <a:r>
                <a:rPr lang="pl" sz="1200" b="1" i="0" u="none" baseline="0" dirty="0"/>
                <a:t>Brak istotnych zmian odsetka zmniejszenia zaostrzeń, </a:t>
              </a:r>
              <a:r>
                <a:rPr lang="pl" sz="1200" b="1" i="0" u="none" baseline="0" dirty="0">
                  <a:solidFill>
                    <a:srgbClr val="AE2573"/>
                  </a:solidFill>
                </a:rPr>
                <a:t>p=0,71</a:t>
              </a:r>
            </a:p>
          </p:txBody>
        </p:sp>
        <p:grpSp>
          <p:nvGrpSpPr>
            <p:cNvPr id="33" name="Group 32">
              <a:extLst>
                <a:ext uri="{FF2B5EF4-FFF2-40B4-BE49-F238E27FC236}">
                  <a16:creationId xmlns:a16="http://schemas.microsoft.com/office/drawing/2014/main" id="{E29AAB49-8F7E-4FC9-90EA-777B84FE00BA}"/>
                </a:ext>
              </a:extLst>
            </p:cNvPr>
            <p:cNvGrpSpPr/>
            <p:nvPr/>
          </p:nvGrpSpPr>
          <p:grpSpPr>
            <a:xfrm>
              <a:off x="3839990" y="2617063"/>
              <a:ext cx="3560190" cy="2345815"/>
              <a:chOff x="3767779" y="2149187"/>
              <a:chExt cx="3560190" cy="2345815"/>
            </a:xfrm>
          </p:grpSpPr>
          <p:grpSp>
            <p:nvGrpSpPr>
              <p:cNvPr id="92" name="Group 91">
                <a:extLst>
                  <a:ext uri="{FF2B5EF4-FFF2-40B4-BE49-F238E27FC236}">
                    <a16:creationId xmlns:a16="http://schemas.microsoft.com/office/drawing/2014/main" id="{7228642F-3C35-4ABA-95EB-B7ADF7779842}"/>
                  </a:ext>
                </a:extLst>
              </p:cNvPr>
              <p:cNvGrpSpPr/>
              <p:nvPr/>
            </p:nvGrpSpPr>
            <p:grpSpPr>
              <a:xfrm>
                <a:off x="5846215" y="3079887"/>
                <a:ext cx="81954" cy="274295"/>
                <a:chOff x="7192571" y="3079114"/>
                <a:chExt cx="210327" cy="323829"/>
              </a:xfrm>
            </p:grpSpPr>
            <p:grpSp>
              <p:nvGrpSpPr>
                <p:cNvPr id="96" name="Group 95">
                  <a:extLst>
                    <a:ext uri="{FF2B5EF4-FFF2-40B4-BE49-F238E27FC236}">
                      <a16:creationId xmlns:a16="http://schemas.microsoft.com/office/drawing/2014/main" id="{EBC1B7CE-F63F-4124-8F63-81C15D4908B9}"/>
                    </a:ext>
                  </a:extLst>
                </p:cNvPr>
                <p:cNvGrpSpPr/>
                <p:nvPr/>
              </p:nvGrpSpPr>
              <p:grpSpPr>
                <a:xfrm>
                  <a:off x="7192586" y="3079114"/>
                  <a:ext cx="210312" cy="320040"/>
                  <a:chOff x="11481383" y="2696921"/>
                  <a:chExt cx="210312" cy="320040"/>
                </a:xfrm>
              </p:grpSpPr>
              <p:cxnSp>
                <p:nvCxnSpPr>
                  <p:cNvPr id="98" name="Straight Connector 97">
                    <a:extLst>
                      <a:ext uri="{FF2B5EF4-FFF2-40B4-BE49-F238E27FC236}">
                        <a16:creationId xmlns:a16="http://schemas.microsoft.com/office/drawing/2014/main" id="{C7B72FED-170B-4313-823F-24BF754FB96E}"/>
                      </a:ext>
                    </a:extLst>
                  </p:cNvPr>
                  <p:cNvCxnSpPr/>
                  <p:nvPr/>
                </p:nvCxnSpPr>
                <p:spPr>
                  <a:xfrm>
                    <a:off x="11585797" y="2696921"/>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CBA7CE6-BEE8-4A0C-B15E-63EB795C1811}"/>
                      </a:ext>
                    </a:extLst>
                  </p:cNvPr>
                  <p:cNvCxnSpPr>
                    <a:cxnSpLocks/>
                  </p:cNvCxnSpPr>
                  <p:nvPr/>
                </p:nvCxnSpPr>
                <p:spPr>
                  <a:xfrm rot="5400000">
                    <a:off x="11586539" y="2591769"/>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CB55B76F-2358-4BA0-8FFA-99049406908A}"/>
                    </a:ext>
                  </a:extLst>
                </p:cNvPr>
                <p:cNvCxnSpPr>
                  <a:cxnSpLocks/>
                </p:cNvCxnSpPr>
                <p:nvPr/>
              </p:nvCxnSpPr>
              <p:spPr>
                <a:xfrm rot="5400000">
                  <a:off x="7297727" y="3297787"/>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F2AB4C71-F844-46B1-BA95-B4E4B16869A6}"/>
                  </a:ext>
                </a:extLst>
              </p:cNvPr>
              <p:cNvGrpSpPr/>
              <p:nvPr/>
            </p:nvGrpSpPr>
            <p:grpSpPr>
              <a:xfrm>
                <a:off x="4687959" y="3123467"/>
                <a:ext cx="81952" cy="137183"/>
                <a:chOff x="7106888" y="3519812"/>
                <a:chExt cx="210317" cy="323901"/>
              </a:xfrm>
            </p:grpSpPr>
            <p:grpSp>
              <p:nvGrpSpPr>
                <p:cNvPr id="68" name="Group 67">
                  <a:extLst>
                    <a:ext uri="{FF2B5EF4-FFF2-40B4-BE49-F238E27FC236}">
                      <a16:creationId xmlns:a16="http://schemas.microsoft.com/office/drawing/2014/main" id="{2EB68AB2-3F9B-45E4-AEA0-14FF4F1BC20A}"/>
                    </a:ext>
                  </a:extLst>
                </p:cNvPr>
                <p:cNvGrpSpPr/>
                <p:nvPr/>
              </p:nvGrpSpPr>
              <p:grpSpPr>
                <a:xfrm>
                  <a:off x="7106893" y="3519812"/>
                  <a:ext cx="210312" cy="320039"/>
                  <a:chOff x="11395690" y="3137619"/>
                  <a:chExt cx="210312" cy="320039"/>
                </a:xfrm>
              </p:grpSpPr>
              <p:cxnSp>
                <p:nvCxnSpPr>
                  <p:cNvPr id="70" name="Straight Connector 69">
                    <a:extLst>
                      <a:ext uri="{FF2B5EF4-FFF2-40B4-BE49-F238E27FC236}">
                        <a16:creationId xmlns:a16="http://schemas.microsoft.com/office/drawing/2014/main" id="{727B39BE-32F5-40E1-AF5D-B5E965F47334}"/>
                      </a:ext>
                    </a:extLst>
                  </p:cNvPr>
                  <p:cNvCxnSpPr/>
                  <p:nvPr/>
                </p:nvCxnSpPr>
                <p:spPr>
                  <a:xfrm>
                    <a:off x="11499997" y="3137619"/>
                    <a:ext cx="0" cy="3200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AD5B5FF-A63B-4EFF-976C-02F840EC80E5}"/>
                      </a:ext>
                    </a:extLst>
                  </p:cNvPr>
                  <p:cNvCxnSpPr>
                    <a:cxnSpLocks/>
                  </p:cNvCxnSpPr>
                  <p:nvPr/>
                </p:nvCxnSpPr>
                <p:spPr>
                  <a:xfrm rot="5400000">
                    <a:off x="11500846" y="303246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C29D2A65-4AED-4756-BF18-54FCCC0B42AB}"/>
                    </a:ext>
                  </a:extLst>
                </p:cNvPr>
                <p:cNvCxnSpPr>
                  <a:cxnSpLocks/>
                </p:cNvCxnSpPr>
                <p:nvPr/>
              </p:nvCxnSpPr>
              <p:spPr>
                <a:xfrm rot="5400000">
                  <a:off x="7212047" y="3738554"/>
                  <a:ext cx="0" cy="210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19DDFC5-15A4-4DF5-9621-526D97A8C874}"/>
                  </a:ext>
                </a:extLst>
              </p:cNvPr>
              <p:cNvGrpSpPr/>
              <p:nvPr/>
            </p:nvGrpSpPr>
            <p:grpSpPr>
              <a:xfrm>
                <a:off x="5266486" y="2985698"/>
                <a:ext cx="81952" cy="219456"/>
                <a:chOff x="7137773" y="3157659"/>
                <a:chExt cx="210319" cy="323852"/>
              </a:xfrm>
            </p:grpSpPr>
            <p:grpSp>
              <p:nvGrpSpPr>
                <p:cNvPr id="73" name="Group 72">
                  <a:extLst>
                    <a:ext uri="{FF2B5EF4-FFF2-40B4-BE49-F238E27FC236}">
                      <a16:creationId xmlns:a16="http://schemas.microsoft.com/office/drawing/2014/main" id="{BB30AE80-5C30-4D22-8A95-EBA69068A097}"/>
                    </a:ext>
                  </a:extLst>
                </p:cNvPr>
                <p:cNvGrpSpPr/>
                <p:nvPr/>
              </p:nvGrpSpPr>
              <p:grpSpPr>
                <a:xfrm>
                  <a:off x="7137780" y="3157659"/>
                  <a:ext cx="210312" cy="320041"/>
                  <a:chOff x="11426577" y="2775466"/>
                  <a:chExt cx="210312" cy="320041"/>
                </a:xfrm>
              </p:grpSpPr>
              <p:cxnSp>
                <p:nvCxnSpPr>
                  <p:cNvPr id="75" name="Straight Connector 74">
                    <a:extLst>
                      <a:ext uri="{FF2B5EF4-FFF2-40B4-BE49-F238E27FC236}">
                        <a16:creationId xmlns:a16="http://schemas.microsoft.com/office/drawing/2014/main" id="{E8B24706-944B-4B02-A423-85C539FA5AD7}"/>
                      </a:ext>
                    </a:extLst>
                  </p:cNvPr>
                  <p:cNvCxnSpPr/>
                  <p:nvPr/>
                </p:nvCxnSpPr>
                <p:spPr>
                  <a:xfrm>
                    <a:off x="11530864" y="2775466"/>
                    <a:ext cx="0" cy="320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05B3D7A-44AD-4DAC-940E-5CCB8A6EAEC5}"/>
                      </a:ext>
                    </a:extLst>
                  </p:cNvPr>
                  <p:cNvCxnSpPr>
                    <a:cxnSpLocks/>
                  </p:cNvCxnSpPr>
                  <p:nvPr/>
                </p:nvCxnSpPr>
                <p:spPr>
                  <a:xfrm rot="5400000">
                    <a:off x="11531733" y="2670320"/>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a:extLst>
                    <a:ext uri="{FF2B5EF4-FFF2-40B4-BE49-F238E27FC236}">
                      <a16:creationId xmlns:a16="http://schemas.microsoft.com/office/drawing/2014/main" id="{29FBB0BA-301F-476E-B3E0-A5B6C3B6AEA5}"/>
                    </a:ext>
                  </a:extLst>
                </p:cNvPr>
                <p:cNvCxnSpPr>
                  <a:cxnSpLocks/>
                </p:cNvCxnSpPr>
                <p:nvPr/>
              </p:nvCxnSpPr>
              <p:spPr>
                <a:xfrm rot="5400000">
                  <a:off x="7242930" y="3376354"/>
                  <a:ext cx="0" cy="210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BB65A123-A226-49E4-B142-4FDD3A13174E}"/>
                  </a:ext>
                </a:extLst>
              </p:cNvPr>
              <p:cNvGrpSpPr/>
              <p:nvPr/>
            </p:nvGrpSpPr>
            <p:grpSpPr>
              <a:xfrm>
                <a:off x="6414882" y="3138785"/>
                <a:ext cx="81963" cy="274300"/>
                <a:chOff x="7218730" y="3065363"/>
                <a:chExt cx="210345" cy="323834"/>
              </a:xfrm>
            </p:grpSpPr>
            <p:grpSp>
              <p:nvGrpSpPr>
                <p:cNvPr id="78" name="Group 77">
                  <a:extLst>
                    <a:ext uri="{FF2B5EF4-FFF2-40B4-BE49-F238E27FC236}">
                      <a16:creationId xmlns:a16="http://schemas.microsoft.com/office/drawing/2014/main" id="{4461B61F-3F0F-4B45-9A4A-7E84E6795AA8}"/>
                    </a:ext>
                  </a:extLst>
                </p:cNvPr>
                <p:cNvGrpSpPr/>
                <p:nvPr/>
              </p:nvGrpSpPr>
              <p:grpSpPr>
                <a:xfrm>
                  <a:off x="7218763" y="3065363"/>
                  <a:ext cx="210312" cy="320040"/>
                  <a:chOff x="11507560" y="2683170"/>
                  <a:chExt cx="210312" cy="320040"/>
                </a:xfrm>
              </p:grpSpPr>
              <p:cxnSp>
                <p:nvCxnSpPr>
                  <p:cNvPr id="80" name="Straight Connector 79">
                    <a:extLst>
                      <a:ext uri="{FF2B5EF4-FFF2-40B4-BE49-F238E27FC236}">
                        <a16:creationId xmlns:a16="http://schemas.microsoft.com/office/drawing/2014/main" id="{501CF042-CE10-4CD7-90A7-BA1EDAC001CE}"/>
                      </a:ext>
                    </a:extLst>
                  </p:cNvPr>
                  <p:cNvCxnSpPr/>
                  <p:nvPr/>
                </p:nvCxnSpPr>
                <p:spPr>
                  <a:xfrm>
                    <a:off x="11611800" y="268317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9268099-CC36-48C9-92CA-1107D6668D7D}"/>
                      </a:ext>
                    </a:extLst>
                  </p:cNvPr>
                  <p:cNvCxnSpPr>
                    <a:cxnSpLocks/>
                  </p:cNvCxnSpPr>
                  <p:nvPr/>
                </p:nvCxnSpPr>
                <p:spPr>
                  <a:xfrm rot="5400000">
                    <a:off x="11612716" y="257801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1F22D5C0-B8F0-47FE-B29F-DB28C0251ECE}"/>
                    </a:ext>
                  </a:extLst>
                </p:cNvPr>
                <p:cNvCxnSpPr>
                  <a:cxnSpLocks/>
                </p:cNvCxnSpPr>
                <p:nvPr/>
              </p:nvCxnSpPr>
              <p:spPr>
                <a:xfrm rot="5400000">
                  <a:off x="7323888" y="3284039"/>
                  <a:ext cx="0" cy="210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BEA9141-B769-4734-B910-517C9B7A7375}"/>
                  </a:ext>
                </a:extLst>
              </p:cNvPr>
              <p:cNvGrpSpPr/>
              <p:nvPr/>
            </p:nvGrpSpPr>
            <p:grpSpPr>
              <a:xfrm>
                <a:off x="6995701" y="2983106"/>
                <a:ext cx="81972" cy="182904"/>
                <a:chOff x="7261248" y="3249993"/>
                <a:chExt cx="210369" cy="323897"/>
              </a:xfrm>
            </p:grpSpPr>
            <p:grpSp>
              <p:nvGrpSpPr>
                <p:cNvPr id="63" name="Group 62">
                  <a:extLst>
                    <a:ext uri="{FF2B5EF4-FFF2-40B4-BE49-F238E27FC236}">
                      <a16:creationId xmlns:a16="http://schemas.microsoft.com/office/drawing/2014/main" id="{DE5D1A51-96B9-4746-960C-1357FA9B708D}"/>
                    </a:ext>
                  </a:extLst>
                </p:cNvPr>
                <p:cNvGrpSpPr/>
                <p:nvPr/>
              </p:nvGrpSpPr>
              <p:grpSpPr>
                <a:xfrm>
                  <a:off x="7261305" y="3249993"/>
                  <a:ext cx="210312" cy="320040"/>
                  <a:chOff x="11550102" y="2867800"/>
                  <a:chExt cx="210312" cy="320040"/>
                </a:xfrm>
              </p:grpSpPr>
              <p:cxnSp>
                <p:nvCxnSpPr>
                  <p:cNvPr id="64" name="Straight Connector 63">
                    <a:extLst>
                      <a:ext uri="{FF2B5EF4-FFF2-40B4-BE49-F238E27FC236}">
                        <a16:creationId xmlns:a16="http://schemas.microsoft.com/office/drawing/2014/main" id="{368C54B3-4BEC-40FA-9983-AEE9CC782EE8}"/>
                      </a:ext>
                    </a:extLst>
                  </p:cNvPr>
                  <p:cNvCxnSpPr/>
                  <p:nvPr/>
                </p:nvCxnSpPr>
                <p:spPr>
                  <a:xfrm>
                    <a:off x="11654437" y="2867800"/>
                    <a:ext cx="0" cy="32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0A2FAEC-6740-457B-A4E8-092B30B7895C}"/>
                      </a:ext>
                    </a:extLst>
                  </p:cNvPr>
                  <p:cNvCxnSpPr>
                    <a:cxnSpLocks/>
                  </p:cNvCxnSpPr>
                  <p:nvPr/>
                </p:nvCxnSpPr>
                <p:spPr>
                  <a:xfrm rot="5400000">
                    <a:off x="11655258" y="2762648"/>
                    <a:ext cx="0" cy="210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D3BD394A-AA85-45AC-A298-A81906C994FE}"/>
                    </a:ext>
                  </a:extLst>
                </p:cNvPr>
                <p:cNvCxnSpPr>
                  <a:cxnSpLocks/>
                </p:cNvCxnSpPr>
                <p:nvPr/>
              </p:nvCxnSpPr>
              <p:spPr>
                <a:xfrm rot="5400000">
                  <a:off x="7366404" y="3468734"/>
                  <a:ext cx="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1D926F8C-95C1-410E-B2EB-52D8AF537041}"/>
                  </a:ext>
                </a:extLst>
              </p:cNvPr>
              <p:cNvGrpSpPr/>
              <p:nvPr/>
            </p:nvGrpSpPr>
            <p:grpSpPr>
              <a:xfrm>
                <a:off x="3767779" y="2149187"/>
                <a:ext cx="3560190" cy="2345815"/>
                <a:chOff x="9382981" y="2113358"/>
                <a:chExt cx="6218769" cy="3202176"/>
              </a:xfrm>
            </p:grpSpPr>
            <p:graphicFrame>
              <p:nvGraphicFramePr>
                <p:cNvPr id="61" name="Chart 60">
                  <a:extLst>
                    <a:ext uri="{FF2B5EF4-FFF2-40B4-BE49-F238E27FC236}">
                      <a16:creationId xmlns:a16="http://schemas.microsoft.com/office/drawing/2014/main" id="{BDD7A7C8-0957-4F43-BFFB-DC6FB5FCEC14}"/>
                    </a:ext>
                  </a:extLst>
                </p:cNvPr>
                <p:cNvGraphicFramePr/>
                <p:nvPr>
                  <p:extLst>
                    <p:ext uri="{D42A27DB-BD31-4B8C-83A1-F6EECF244321}">
                      <p14:modId xmlns:p14="http://schemas.microsoft.com/office/powerpoint/2010/main" val="951815370"/>
                    </p:ext>
                  </p:extLst>
                </p:nvPr>
              </p:nvGraphicFramePr>
              <p:xfrm>
                <a:off x="9907412" y="2113358"/>
                <a:ext cx="5694338" cy="3202176"/>
              </p:xfrm>
              <a:graphic>
                <a:graphicData uri="http://schemas.openxmlformats.org/drawingml/2006/chart">
                  <c:chart xmlns:c="http://schemas.openxmlformats.org/drawingml/2006/chart" xmlns:r="http://schemas.openxmlformats.org/officeDocument/2006/relationships" r:id="rId10"/>
                </a:graphicData>
              </a:graphic>
            </p:graphicFrame>
            <p:sp>
              <p:nvSpPr>
                <p:cNvPr id="62" name="TextBox 27">
                  <a:extLst>
                    <a:ext uri="{FF2B5EF4-FFF2-40B4-BE49-F238E27FC236}">
                      <a16:creationId xmlns:a16="http://schemas.microsoft.com/office/drawing/2014/main" id="{64480124-F046-4EBC-B17C-3987351422BC}"/>
                    </a:ext>
                  </a:extLst>
                </p:cNvPr>
                <p:cNvSpPr txBox="1"/>
                <p:nvPr/>
              </p:nvSpPr>
              <p:spPr>
                <a:xfrm>
                  <a:off x="9382981" y="2606447"/>
                  <a:ext cx="618251" cy="2085892"/>
                </a:xfrm>
                <a:prstGeom prst="rect">
                  <a:avLst/>
                </a:prstGeom>
                <a:noFill/>
              </p:spPr>
              <p:txBody>
                <a:bodyPr vert="vert270" wrap="square" rtlCol="0">
                  <a:spAutoFit/>
                </a:bodyPr>
                <a:ls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pl" sz="1100" b="1" i="0" u="none" baseline="0" dirty="0"/>
                    <a:t>% zmniejszenie AER  </a:t>
                  </a:r>
                </a:p>
              </p:txBody>
            </p:sp>
          </p:grpSp>
        </p:grpSp>
      </p:grpSp>
      <p:sp>
        <p:nvSpPr>
          <p:cNvPr id="7" name="TextBox 6">
            <a:extLst>
              <a:ext uri="{FF2B5EF4-FFF2-40B4-BE49-F238E27FC236}">
                <a16:creationId xmlns:a16="http://schemas.microsoft.com/office/drawing/2014/main" id="{9ADC97B5-C79F-47E0-A07E-B993D8683D57}"/>
              </a:ext>
            </a:extLst>
          </p:cNvPr>
          <p:cNvSpPr txBox="1"/>
          <p:nvPr/>
        </p:nvSpPr>
        <p:spPr>
          <a:xfrm rot="19360987">
            <a:off x="11111482" y="4828523"/>
            <a:ext cx="795480" cy="246221"/>
          </a:xfrm>
          <a:prstGeom prst="rect">
            <a:avLst/>
          </a:prstGeom>
          <a:noFill/>
        </p:spPr>
        <p:txBody>
          <a:bodyPr wrap="square" rtlCol="0">
            <a:spAutoFit/>
          </a:bodyPr>
          <a:lstStyle/>
          <a:p>
            <a:pPr algn="l" rtl="0"/>
            <a:r>
              <a:rPr lang="pl" sz="1000" b="1" i="0" u="none" baseline="0"/>
              <a:t>FeNO </a:t>
            </a:r>
            <a:r>
              <a:rPr lang="pl" sz="1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≥75</a:t>
            </a:r>
            <a:endParaRPr lang="pl" sz="1000" b="1" dirty="0"/>
          </a:p>
        </p:txBody>
      </p:sp>
      <p:sp>
        <p:nvSpPr>
          <p:cNvPr id="214" name="TextBox 213">
            <a:extLst>
              <a:ext uri="{FF2B5EF4-FFF2-40B4-BE49-F238E27FC236}">
                <a16:creationId xmlns:a16="http://schemas.microsoft.com/office/drawing/2014/main" id="{211FB5C8-C07F-4690-9302-7AD564D8FB25}"/>
              </a:ext>
            </a:extLst>
          </p:cNvPr>
          <p:cNvSpPr txBox="1"/>
          <p:nvPr/>
        </p:nvSpPr>
        <p:spPr>
          <a:xfrm rot="19336918">
            <a:off x="10646994" y="4823142"/>
            <a:ext cx="795480" cy="246221"/>
          </a:xfrm>
          <a:prstGeom prst="rect">
            <a:avLst/>
          </a:prstGeom>
          <a:noFill/>
        </p:spPr>
        <p:txBody>
          <a:bodyPr wrap="square" rtlCol="0">
            <a:spAutoFit/>
          </a:bodyPr>
          <a:lstStyle/>
          <a:p>
            <a:pPr algn="l" rtl="0"/>
            <a:r>
              <a:rPr lang="pl" sz="1000" b="1" i="0" u="none" baseline="0" dirty="0"/>
              <a:t>FeNO </a:t>
            </a:r>
            <a:r>
              <a:rPr lang="pl" sz="10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≥75</a:t>
            </a:r>
            <a:endParaRPr lang="pl" sz="1000" b="1" dirty="0"/>
          </a:p>
        </p:txBody>
      </p:sp>
      <p:sp>
        <p:nvSpPr>
          <p:cNvPr id="217" name="TextBox 216">
            <a:extLst>
              <a:ext uri="{FF2B5EF4-FFF2-40B4-BE49-F238E27FC236}">
                <a16:creationId xmlns:a16="http://schemas.microsoft.com/office/drawing/2014/main" id="{74F7C114-5077-46BE-BBE0-7E67B785B483}"/>
              </a:ext>
            </a:extLst>
          </p:cNvPr>
          <p:cNvSpPr txBox="1"/>
          <p:nvPr/>
        </p:nvSpPr>
        <p:spPr>
          <a:xfrm>
            <a:off x="561405" y="2821837"/>
            <a:ext cx="2910799" cy="237757"/>
          </a:xfrm>
          <a:prstGeom prst="rect">
            <a:avLst/>
          </a:prstGeom>
          <a:noFill/>
        </p:spPr>
        <p:txBody>
          <a:bodyPr wrap="square">
            <a:spAutoFit/>
          </a:bodyPr>
          <a:lstStyle/>
          <a:p>
            <a:pPr lvl="0" indent="-137160" algn="l" defTabSz="860382" rtl="0">
              <a:lnSpc>
                <a:spcPct val="90000"/>
              </a:lnSpc>
              <a:spcBef>
                <a:spcPct val="30000"/>
              </a:spcBef>
              <a:buFont typeface="Arial" panose="020B0604020202020204" pitchFamily="34" charset="0"/>
              <a:buChar char="•"/>
              <a:defRPr/>
            </a:pPr>
            <a:endParaRPr lang="pl" sz="1050" dirty="0"/>
          </a:p>
        </p:txBody>
      </p:sp>
      <p:sp>
        <p:nvSpPr>
          <p:cNvPr id="218" name="Rectangle 217">
            <a:extLst>
              <a:ext uri="{FF2B5EF4-FFF2-40B4-BE49-F238E27FC236}">
                <a16:creationId xmlns:a16="http://schemas.microsoft.com/office/drawing/2014/main" id="{7102B46D-83D4-49D3-AB62-FB95358A7C9C}"/>
              </a:ext>
            </a:extLst>
          </p:cNvPr>
          <p:cNvSpPr/>
          <p:nvPr/>
        </p:nvSpPr>
        <p:spPr>
          <a:xfrm>
            <a:off x="546172" y="2808898"/>
            <a:ext cx="2551649" cy="1818959"/>
          </a:xfrm>
          <a:prstGeom prst="rect">
            <a:avLst/>
          </a:prstGeom>
        </p:spPr>
        <p:txBody>
          <a:bodyPr wrap="square">
            <a:spAutoFit/>
          </a:bodyPr>
          <a:lstStyle/>
          <a:p>
            <a:pPr marL="91440" lvl="0" indent="-182880" algn="l" defTabSz="860382" rtl="0">
              <a:lnSpc>
                <a:spcPct val="90000"/>
              </a:lnSpc>
              <a:spcBef>
                <a:spcPct val="30000"/>
              </a:spcBef>
              <a:buFont typeface="Arial" panose="020B0604020202020204" pitchFamily="34" charset="0"/>
              <a:buChar char="•"/>
              <a:defRPr/>
            </a:pPr>
            <a:r>
              <a:rPr lang="pl" sz="1200" b="0" i="0" u="none" baseline="0" dirty="0"/>
              <a:t>Pacjenci z SEA: N=229</a:t>
            </a:r>
            <a:endParaRPr lang="pl" sz="1200" dirty="0"/>
          </a:p>
          <a:p>
            <a:pPr marL="91440" lvl="1" indent="-182880" algn="l" defTabSz="860382" rtl="0">
              <a:lnSpc>
                <a:spcPct val="90000"/>
              </a:lnSpc>
              <a:spcBef>
                <a:spcPts val="300"/>
              </a:spcBef>
              <a:buFont typeface="Arial" panose="020B0604020202020204" pitchFamily="34" charset="0"/>
              <a:buChar char="•"/>
              <a:defRPr/>
            </a:pPr>
            <a:r>
              <a:rPr lang="pl" sz="1200" b="0" i="0" u="none" baseline="0" dirty="0"/>
              <a:t>Benralizumab, n=130      </a:t>
            </a:r>
          </a:p>
          <a:p>
            <a:pPr marL="91440" lvl="1" indent="-182880" algn="l" defTabSz="860382" rtl="0">
              <a:lnSpc>
                <a:spcPct val="90000"/>
              </a:lnSpc>
              <a:spcBef>
                <a:spcPts val="300"/>
              </a:spcBef>
              <a:buFont typeface="Arial" panose="020B0604020202020204" pitchFamily="34" charset="0"/>
              <a:buChar char="•"/>
              <a:defRPr/>
            </a:pPr>
            <a:r>
              <a:rPr lang="pl" sz="1200" b="0" i="0" u="none" baseline="0" dirty="0"/>
              <a:t>Mepolizumab, n=99</a:t>
            </a:r>
          </a:p>
          <a:p>
            <a:pPr marL="91440" indent="-182880" algn="l" defTabSz="860382" rtl="0">
              <a:lnSpc>
                <a:spcPct val="90000"/>
              </a:lnSpc>
              <a:spcBef>
                <a:spcPts val="600"/>
              </a:spcBef>
              <a:buFont typeface="Arial" panose="020B0604020202020204" pitchFamily="34" charset="0"/>
              <a:buChar char="•"/>
              <a:defRPr/>
            </a:pPr>
            <a:r>
              <a:rPr lang="pl" sz="1200" b="0" i="0" u="none" baseline="0" dirty="0"/>
              <a:t>FeNO (ppb) na etapie oceny</a:t>
            </a:r>
            <a:br>
              <a:rPr lang="pl" sz="1200" b="0" i="0" u="none" baseline="0" dirty="0"/>
            </a:br>
            <a:r>
              <a:rPr lang="pl" sz="1200" b="0" i="0" u="none" baseline="0" dirty="0"/>
              <a:t>  wyjściowej:</a:t>
            </a:r>
          </a:p>
          <a:p>
            <a:pPr marL="548640" lvl="2" indent="-285750" algn="l" defTabSz="860382" rtl="0">
              <a:lnSpc>
                <a:spcPct val="90000"/>
              </a:lnSpc>
              <a:buFont typeface="Arial" panose="020B0604020202020204" pitchFamily="34" charset="0"/>
              <a:buChar char="─"/>
              <a:defRPr/>
            </a:pPr>
            <a:r>
              <a:rPr lang="pl" sz="1200" b="0" i="0" u="none" baseline="0" dirty="0"/>
              <a:t>Benralizumab (53) </a:t>
            </a:r>
          </a:p>
          <a:p>
            <a:pPr marL="548640" lvl="2" indent="-285750" algn="l" defTabSz="860382" rtl="0">
              <a:lnSpc>
                <a:spcPct val="90000"/>
              </a:lnSpc>
              <a:buFont typeface="Arial" panose="020B0604020202020204" pitchFamily="34" charset="0"/>
              <a:buChar char="─"/>
              <a:defRPr/>
            </a:pPr>
            <a:r>
              <a:rPr lang="pl" sz="1200" b="0" i="0" u="none" baseline="0" dirty="0"/>
              <a:t>Mepolizumab (51,5)</a:t>
            </a:r>
          </a:p>
          <a:p>
            <a:pPr marL="91440" indent="-182880" algn="l" defTabSz="860382" rtl="0">
              <a:lnSpc>
                <a:spcPct val="90000"/>
              </a:lnSpc>
              <a:spcBef>
                <a:spcPts val="600"/>
              </a:spcBef>
              <a:buFont typeface="Arial" panose="020B0604020202020204" pitchFamily="34" charset="0"/>
              <a:buChar char="•"/>
              <a:defRPr/>
            </a:pPr>
            <a:r>
              <a:rPr lang="pl" sz="1200" b="0" i="0" u="none" baseline="0" dirty="0"/>
              <a:t>mOCS na etapie oceny</a:t>
            </a:r>
            <a:br>
              <a:rPr lang="pl" sz="1200" b="0" i="0" u="none" baseline="0" dirty="0"/>
            </a:br>
            <a:r>
              <a:rPr lang="pl" sz="1200" b="0" i="0" u="none" baseline="0" dirty="0"/>
              <a:t>  wyjściowej: 62%</a:t>
            </a:r>
          </a:p>
        </p:txBody>
      </p:sp>
      <p:sp>
        <p:nvSpPr>
          <p:cNvPr id="216" name="Rectangle: Diagonal Corners Rounded 215">
            <a:extLst>
              <a:ext uri="{FF2B5EF4-FFF2-40B4-BE49-F238E27FC236}">
                <a16:creationId xmlns:a16="http://schemas.microsoft.com/office/drawing/2014/main" id="{62260073-0EEA-484A-866A-33337A44CFAB}"/>
              </a:ext>
            </a:extLst>
          </p:cNvPr>
          <p:cNvSpPr/>
          <p:nvPr/>
        </p:nvSpPr>
        <p:spPr>
          <a:xfrm>
            <a:off x="558978" y="2465456"/>
            <a:ext cx="2556602" cy="301359"/>
          </a:xfrm>
          <a:prstGeom prst="round2DiagRect">
            <a:avLst/>
          </a:prstGeom>
          <a:noFill/>
        </p:spPr>
        <p:txBody>
          <a:bodyPr wrap="square" anchor="ctr">
            <a:spAutoFit/>
          </a:bodyPr>
          <a:lstStyle/>
          <a:p>
            <a:pPr lvl="0" algn="l" defTabSz="860382" rtl="0">
              <a:lnSpc>
                <a:spcPct val="90000"/>
              </a:lnSpc>
              <a:spcBef>
                <a:spcPct val="30000"/>
              </a:spcBef>
              <a:buClr>
                <a:srgbClr val="860A53"/>
              </a:buClr>
              <a:defRPr/>
            </a:pPr>
            <a:r>
              <a:rPr lang="pl" sz="1300" b="1" i="0" u="none" baseline="0">
                <a:solidFill>
                  <a:schemeClr val="accent2"/>
                </a:solidFill>
              </a:rPr>
              <a:t>Badanie retrospektywne:</a:t>
            </a:r>
          </a:p>
        </p:txBody>
      </p:sp>
      <p:sp>
        <p:nvSpPr>
          <p:cNvPr id="219" name="TextBox 218">
            <a:extLst>
              <a:ext uri="{FF2B5EF4-FFF2-40B4-BE49-F238E27FC236}">
                <a16:creationId xmlns:a16="http://schemas.microsoft.com/office/drawing/2014/main" id="{A059C6F3-C067-48A2-92AC-1EC353C96A3C}"/>
              </a:ext>
            </a:extLst>
          </p:cNvPr>
          <p:cNvSpPr txBox="1"/>
          <p:nvPr/>
        </p:nvSpPr>
        <p:spPr>
          <a:xfrm>
            <a:off x="442345" y="5950694"/>
            <a:ext cx="11490918" cy="246221"/>
          </a:xfrm>
          <a:prstGeom prst="rect">
            <a:avLst/>
          </a:prstGeom>
          <a:noFill/>
        </p:spPr>
        <p:txBody>
          <a:bodyPr wrap="square">
            <a:spAutoFit/>
          </a:bodyPr>
          <a:lstStyle/>
          <a:p>
            <a:pPr algn="l" rtl="0"/>
            <a:r>
              <a:rPr lang="pl" sz="1000" b="0" i="0" u="none" baseline="0" dirty="0"/>
              <a:t>Uwaga: </a:t>
            </a:r>
            <a:r>
              <a:rPr lang="pl" sz="1000" b="1" i="0" u="none" baseline="0" dirty="0">
                <a:solidFill>
                  <a:srgbClr val="000000"/>
                </a:solidFill>
              </a:rPr>
              <a:t>są to dane obserwacyjne. Skuteczność i bezpieczeństwo stosowania benralizumabu nie zostały ocenione w bezpośrednich badaniach porównawczych z mepolizumabem. </a:t>
            </a:r>
            <a:endParaRPr lang="pl" sz="1000" dirty="0"/>
          </a:p>
        </p:txBody>
      </p:sp>
    </p:spTree>
    <p:extLst>
      <p:ext uri="{BB962C8B-B14F-4D97-AF65-F5344CB8AC3E}">
        <p14:creationId xmlns:p14="http://schemas.microsoft.com/office/powerpoint/2010/main" val="153801071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1D26851-FCCC-46A3-B10D-B7E7C7E20B85}"/>
              </a:ext>
            </a:extLst>
          </p:cNvPr>
          <p:cNvSpPr>
            <a:spLocks noGrp="1"/>
          </p:cNvSpPr>
          <p:nvPr>
            <p:ph type="sldNum" sz="quarter" idx="12"/>
          </p:nvPr>
        </p:nvSpPr>
        <p:spPr/>
        <p:txBody>
          <a:bodyPr/>
          <a:lstStyle/>
          <a:p>
            <a:pPr algn="ctr" rtl="0"/>
            <a:fld id="{CC7432E5-F8E0-41AE-9A6B-AD730338B005}" type="slidenum">
              <a:rPr/>
              <a:pPr algn="ctr" rtl="0"/>
              <a:t>52</a:t>
            </a:fld>
            <a:endParaRPr lang="pl" dirty="0"/>
          </a:p>
        </p:txBody>
      </p:sp>
      <p:sp>
        <p:nvSpPr>
          <p:cNvPr id="18" name="Text Placeholder 17">
            <a:extLst>
              <a:ext uri="{FF2B5EF4-FFF2-40B4-BE49-F238E27FC236}">
                <a16:creationId xmlns:a16="http://schemas.microsoft.com/office/drawing/2014/main" id="{1A008851-6148-4CFC-BF41-FFB9DF2ABF6F}"/>
              </a:ext>
            </a:extLst>
          </p:cNvPr>
          <p:cNvSpPr>
            <a:spLocks noGrp="1"/>
          </p:cNvSpPr>
          <p:nvPr>
            <p:ph type="body" sz="quarter" idx="13"/>
          </p:nvPr>
        </p:nvSpPr>
        <p:spPr>
          <a:xfrm>
            <a:off x="457200" y="5851602"/>
            <a:ext cx="5983757" cy="1005840"/>
          </a:xfrm>
        </p:spPr>
        <p:txBody>
          <a:bodyPr/>
          <a:lstStyle/>
          <a:p>
            <a:pPr algn="l" rtl="0"/>
            <a:r>
              <a:rPr lang="pl" b="0" i="0" u="none" baseline="0" dirty="0"/>
              <a:t>BD = lek rozszerzający oskrzela; bEOS = eozynofile we krwi; CSR = </a:t>
            </a:r>
            <a:r>
              <a:rPr lang="pl" b="0" i="0" u="none" baseline="0" dirty="0">
                <a:solidFill>
                  <a:prstClr val="black"/>
                </a:solidFill>
                <a:ea typeface="Times New Roman" panose="02020603050405020304" pitchFamily="18" charset="0"/>
                <a:cs typeface="Arial" panose="020B0604020202020204" pitchFamily="34" charset="0"/>
              </a:rPr>
              <a:t>centralna retinopatia surowicza; SC = podskórne</a:t>
            </a:r>
            <a:r>
              <a:rPr lang="pl" b="0" i="0" u="none" baseline="0" dirty="0"/>
              <a:t>. </a:t>
            </a:r>
          </a:p>
          <a:p>
            <a:pPr algn="l" rtl="0"/>
            <a:r>
              <a:rPr lang="pl" b="0" i="0" u="none" baseline="0" dirty="0"/>
              <a:t>Ramakrishnan S et al. </a:t>
            </a:r>
            <a:r>
              <a:rPr lang="pl" b="0" i="1" u="none" baseline="0" dirty="0"/>
              <a:t>Am J Respir Crit Care Med. </a:t>
            </a:r>
            <a:r>
              <a:rPr lang="pl" b="0" i="0" u="none" baseline="0" dirty="0"/>
              <a:t>2020</a:t>
            </a:r>
            <a:r>
              <a:rPr lang="pl" b="0" i="1" u="none" baseline="0" dirty="0">
                <a:solidFill>
                  <a:srgbClr val="4472C4"/>
                </a:solidFill>
                <a:latin typeface="Calibri" panose="020F0502020204030204"/>
                <a:ea typeface="Calibri" panose="020F0502020204030204"/>
                <a:cs typeface="Calibri" panose="020F0502020204030204"/>
                <a:sym typeface="Calibri" panose="020F0502020204030204"/>
              </a:rPr>
              <a:t>;</a:t>
            </a:r>
            <a:r>
              <a:rPr lang="pl" b="0" i="0" u="none" baseline="0" dirty="0"/>
              <a:t>201:1441-1443.</a:t>
            </a:r>
            <a:endParaRPr lang="pl" dirty="0">
              <a:solidFill>
                <a:srgbClr val="4472C4"/>
              </a:solidFill>
              <a:latin typeface="Calibri" panose="020F0502020204030204"/>
            </a:endParaRPr>
          </a:p>
        </p:txBody>
      </p:sp>
      <p:grpSp>
        <p:nvGrpSpPr>
          <p:cNvPr id="6" name="Group 5">
            <a:extLst>
              <a:ext uri="{FF2B5EF4-FFF2-40B4-BE49-F238E27FC236}">
                <a16:creationId xmlns:a16="http://schemas.microsoft.com/office/drawing/2014/main" id="{6F04C2E8-2C60-4103-B10D-80A6B51DD5BF}"/>
              </a:ext>
            </a:extLst>
          </p:cNvPr>
          <p:cNvGrpSpPr/>
          <p:nvPr/>
        </p:nvGrpSpPr>
        <p:grpSpPr>
          <a:xfrm>
            <a:off x="484577" y="1499653"/>
            <a:ext cx="4621853" cy="2455645"/>
            <a:chOff x="457200" y="1330001"/>
            <a:chExt cx="4621853" cy="2455645"/>
          </a:xfrm>
        </p:grpSpPr>
        <p:sp>
          <p:nvSpPr>
            <p:cNvPr id="34" name="Rectangle: Rounded Corners 33">
              <a:extLst>
                <a:ext uri="{FF2B5EF4-FFF2-40B4-BE49-F238E27FC236}">
                  <a16:creationId xmlns:a16="http://schemas.microsoft.com/office/drawing/2014/main" id="{E30268BD-021E-4E0D-BF25-8EE9E37E7182}"/>
                </a:ext>
              </a:extLst>
            </p:cNvPr>
            <p:cNvSpPr/>
            <p:nvPr/>
          </p:nvSpPr>
          <p:spPr>
            <a:xfrm>
              <a:off x="457200" y="1330001"/>
              <a:ext cx="4578904" cy="2274904"/>
            </a:xfrm>
            <a:prstGeom prst="roundRect">
              <a:avLst>
                <a:gd name="adj" fmla="val 783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6" name="Graphic 35" descr="Man">
              <a:extLst>
                <a:ext uri="{FF2B5EF4-FFF2-40B4-BE49-F238E27FC236}">
                  <a16:creationId xmlns:a16="http://schemas.microsoft.com/office/drawing/2014/main" id="{7FDF15F4-07A9-4F82-9971-B630B7B83D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447" y="1472258"/>
              <a:ext cx="910686" cy="910686"/>
            </a:xfrm>
            <a:prstGeom prst="rect">
              <a:avLst/>
            </a:prstGeom>
          </p:spPr>
        </p:pic>
        <p:sp>
          <p:nvSpPr>
            <p:cNvPr id="37" name="Rectangle 36">
              <a:extLst>
                <a:ext uri="{FF2B5EF4-FFF2-40B4-BE49-F238E27FC236}">
                  <a16:creationId xmlns:a16="http://schemas.microsoft.com/office/drawing/2014/main" id="{20CB0624-D314-4D7B-BC73-C3CBC15B777E}"/>
                </a:ext>
              </a:extLst>
            </p:cNvPr>
            <p:cNvSpPr/>
            <p:nvPr/>
          </p:nvSpPr>
          <p:spPr>
            <a:xfrm>
              <a:off x="1244969" y="1338822"/>
              <a:ext cx="3834084" cy="2446824"/>
            </a:xfrm>
            <a:prstGeom prst="rect">
              <a:avLst/>
            </a:prstGeom>
          </p:spPr>
          <p:txBody>
            <a:bodyPr wrap="square">
              <a:spAutoFit/>
            </a:bodyPr>
            <a:lstStyle/>
            <a:p>
              <a:pPr algn="l" defTabSz="1079734" rtl="0">
                <a:buClr>
                  <a:srgbClr val="C4D600"/>
                </a:buClr>
                <a:defRPr/>
              </a:pPr>
              <a:r>
                <a:rPr lang="pl" sz="1600" b="1" i="0" u="none" baseline="0" dirty="0">
                  <a:solidFill>
                    <a:schemeClr val="accent1"/>
                  </a:solidFill>
                </a:rPr>
                <a:t>Ocena pacjenta</a:t>
              </a:r>
            </a:p>
            <a:p>
              <a:pPr lvl="0" algn="l" defTabSz="1079734" rtl="0">
                <a:buClr>
                  <a:srgbClr val="C4D600"/>
                </a:buClr>
                <a:defRPr/>
              </a:pPr>
              <a:r>
                <a:rPr lang="pl" sz="1500" b="0" i="0" u="none" baseline="0" dirty="0">
                  <a:latin typeface="Arial" panose="020B0604020202020204"/>
                  <a:ea typeface="Arial" panose="020B0604020202020204"/>
                  <a:cs typeface="Arial" panose="020B0604020202020204"/>
                  <a:sym typeface="Arial" panose="020B0604020202020204"/>
                </a:rPr>
                <a:t>52-letni pacjent</a:t>
              </a:r>
              <a:r>
                <a:rPr lang="pl" sz="1500" b="0" i="0" u="none" baseline="0" dirty="0"/>
                <a:t> z </a:t>
              </a:r>
              <a:r>
                <a:rPr lang="pl" sz="1500" b="0" i="0" u="none" baseline="0" dirty="0">
                  <a:solidFill>
                    <a:prstClr val="black"/>
                  </a:solidFill>
                  <a:ea typeface="Times New Roman" panose="02020603050405020304" pitchFamily="18" charset="0"/>
                  <a:cs typeface="Arial" panose="020B0604020202020204" pitchFamily="34" charset="0"/>
                </a:rPr>
                <a:t>CSR w wywiadzie oraz całkowitą utratą wzroku po leczeniu doustnym sterydem w związku z polipami nosa, który doznał ostrego napadu astmy</a:t>
              </a:r>
            </a:p>
            <a:p>
              <a:pPr marL="182880" indent="-182880" algn="l" defTabSz="1079734" rtl="0">
                <a:spcBef>
                  <a:spcPts val="600"/>
                </a:spcBef>
                <a:buClr>
                  <a:schemeClr val="accent1"/>
                </a:buClr>
                <a:buFont typeface="Arial" panose="020B0604020202020204" pitchFamily="34" charset="0"/>
                <a:buChar char="•"/>
                <a:defRPr/>
              </a:pPr>
              <a:r>
                <a:rPr lang="pl" sz="1400" b="0" i="0" u="none" baseline="0" dirty="0">
                  <a:solidFill>
                    <a:prstClr val="black"/>
                  </a:solidFill>
                  <a:ea typeface="Times New Roman" panose="02020603050405020304" pitchFamily="18" charset="0"/>
                  <a:cs typeface="Arial" panose="020B0604020202020204" pitchFamily="34" charset="0"/>
                </a:rPr>
                <a:t>Leczenie ogólnoustrojowymi kortykosteroidami było przeciwwskazane ze względu na CSR; włączono leczenie benralizumabem</a:t>
              </a:r>
            </a:p>
            <a:p>
              <a:pPr lvl="0" algn="l" defTabSz="1079734" rtl="0">
                <a:buClr>
                  <a:srgbClr val="C4D600"/>
                </a:buClr>
                <a:defRPr/>
              </a:pPr>
              <a:r>
                <a:rPr lang="pl" sz="1600" b="0" i="0" u="none" baseline="0" dirty="0">
                  <a:solidFill>
                    <a:prstClr val="black"/>
                  </a:solidFill>
                  <a:ea typeface="Times New Roman" panose="02020603050405020304" pitchFamily="18" charset="0"/>
                  <a:cs typeface="Arial" panose="020B0604020202020204" pitchFamily="34" charset="0"/>
                </a:rPr>
                <a:t> </a:t>
              </a:r>
              <a:endParaRPr kumimoji="0" lang="pl" sz="1600" b="1" i="0" u="none" strike="noStrike" kern="1200" cap="none" spc="0" normalizeH="0" baseline="0" noProof="0" dirty="0">
                <a:ln>
                  <a:noFill/>
                </a:ln>
                <a:effectLst/>
                <a:uLnTx/>
                <a:uFillTx/>
                <a:latin typeface="Arial" panose="020B0604020202020204"/>
                <a:ea typeface="+mn-ea"/>
                <a:cs typeface="+mn-cs"/>
              </a:endParaRPr>
            </a:p>
          </p:txBody>
        </p:sp>
      </p:grpSp>
      <p:sp>
        <p:nvSpPr>
          <p:cNvPr id="17" name="Rectangle 16">
            <a:extLst>
              <a:ext uri="{FF2B5EF4-FFF2-40B4-BE49-F238E27FC236}">
                <a16:creationId xmlns:a16="http://schemas.microsoft.com/office/drawing/2014/main" id="{FA94C7B8-C2F5-4212-9D13-CC21CCA48113}"/>
              </a:ext>
            </a:extLst>
          </p:cNvPr>
          <p:cNvSpPr/>
          <p:nvPr/>
        </p:nvSpPr>
        <p:spPr>
          <a:xfrm>
            <a:off x="6591212" y="1299142"/>
            <a:ext cx="5088177" cy="523220"/>
          </a:xfrm>
          <a:prstGeom prst="rect">
            <a:avLst/>
          </a:prstGeom>
        </p:spPr>
        <p:txBody>
          <a:bodyPr wrap="square">
            <a:spAutoFit/>
          </a:bodyPr>
          <a:lstStyle/>
          <a:p>
            <a:pPr algn="l" rtl="0">
              <a:spcBef>
                <a:spcPts val="600"/>
              </a:spcBef>
              <a:buClr>
                <a:schemeClr val="accent1"/>
              </a:buClr>
            </a:pPr>
            <a:r>
              <a:rPr lang="pl" sz="1400" b="1" i="0" u="none" baseline="0">
                <a:solidFill>
                  <a:schemeClr val="accent2"/>
                </a:solidFill>
                <a:ea typeface="Times New Roman" panose="02020603050405020304" pitchFamily="18" charset="0"/>
                <a:cs typeface="Arial" panose="020B0604020202020204" pitchFamily="34" charset="0"/>
              </a:rPr>
              <a:t>Szybką poprawę osiągnięto 19 godzin po   </a:t>
            </a:r>
          </a:p>
          <a:p>
            <a:pPr algn="l" rtl="0">
              <a:buClr>
                <a:schemeClr val="accent1"/>
              </a:buClr>
            </a:pPr>
            <a:r>
              <a:rPr lang="pl" sz="1400" b="1" i="0" u="none" baseline="0">
                <a:solidFill>
                  <a:schemeClr val="accent2"/>
                </a:solidFill>
                <a:ea typeface="Times New Roman" panose="02020603050405020304" pitchFamily="18" charset="0"/>
                <a:cs typeface="Arial" panose="020B0604020202020204" pitchFamily="34" charset="0"/>
              </a:rPr>
              <a:t>zastosowaniu benralizumabu (po BD, 270 do 370 l/min)</a:t>
            </a:r>
            <a:endParaRPr lang="pl" sz="1400" b="1" dirty="0">
              <a:solidFill>
                <a:schemeClr val="accent2"/>
              </a:solidFill>
            </a:endParaRPr>
          </a:p>
        </p:txBody>
      </p:sp>
      <p:sp>
        <p:nvSpPr>
          <p:cNvPr id="2" name="Arrow: Right 1">
            <a:extLst>
              <a:ext uri="{FF2B5EF4-FFF2-40B4-BE49-F238E27FC236}">
                <a16:creationId xmlns:a16="http://schemas.microsoft.com/office/drawing/2014/main" id="{FCC30037-126D-4FA3-8FB0-C9BEC6E35CDB}"/>
              </a:ext>
            </a:extLst>
          </p:cNvPr>
          <p:cNvSpPr/>
          <p:nvPr/>
        </p:nvSpPr>
        <p:spPr>
          <a:xfrm>
            <a:off x="5498098" y="5073436"/>
            <a:ext cx="655817" cy="33548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110" name="Group 109">
            <a:extLst>
              <a:ext uri="{FF2B5EF4-FFF2-40B4-BE49-F238E27FC236}">
                <a16:creationId xmlns:a16="http://schemas.microsoft.com/office/drawing/2014/main" id="{8590904B-31F4-48E2-81B3-350A99579C63}"/>
              </a:ext>
            </a:extLst>
          </p:cNvPr>
          <p:cNvGrpSpPr/>
          <p:nvPr/>
        </p:nvGrpSpPr>
        <p:grpSpPr>
          <a:xfrm>
            <a:off x="499824" y="4837662"/>
            <a:ext cx="4928003" cy="807033"/>
            <a:chOff x="579097" y="4350898"/>
            <a:chExt cx="4493187" cy="735658"/>
          </a:xfrm>
        </p:grpSpPr>
        <p:sp>
          <p:nvSpPr>
            <p:cNvPr id="111" name="Rectangle: Rounded Corners 110">
              <a:extLst>
                <a:ext uri="{FF2B5EF4-FFF2-40B4-BE49-F238E27FC236}">
                  <a16:creationId xmlns:a16="http://schemas.microsoft.com/office/drawing/2014/main" id="{016AA309-AB19-45BF-89D8-B5EC6D9ED081}"/>
                </a:ext>
              </a:extLst>
            </p:cNvPr>
            <p:cNvSpPr/>
            <p:nvPr/>
          </p:nvSpPr>
          <p:spPr>
            <a:xfrm>
              <a:off x="856073" y="4350898"/>
              <a:ext cx="4216211" cy="735658"/>
            </a:xfrm>
            <a:prstGeom prst="roundRect">
              <a:avLst/>
            </a:prstGeom>
            <a:solidFill>
              <a:srgbClr val="AE2573"/>
            </a:solidFill>
            <a:ln>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pPr algn="l" defTabSz="1079734" rtl="0">
                <a:defRPr/>
              </a:pPr>
              <a:r>
                <a:rPr lang="pl" sz="1300" b="1" i="0" u="none" baseline="0" dirty="0">
                  <a:solidFill>
                    <a:schemeClr val="bg1"/>
                  </a:solidFill>
                </a:rPr>
                <a:t>43 godziny po podaniu benralizumabu </a:t>
              </a:r>
              <a:r>
                <a:rPr lang="pl" sz="1300" b="0" i="0" u="none" baseline="0" dirty="0">
                  <a:solidFill>
                    <a:schemeClr val="bg1"/>
                  </a:solidFill>
                </a:rPr>
                <a:t>30 mg SC: </a:t>
              </a:r>
            </a:p>
            <a:p>
              <a:pPr algn="l" defTabSz="1079734" rtl="0">
                <a:defRPr/>
              </a:pPr>
              <a:r>
                <a:rPr lang="pl" sz="1300" b="1" i="0" u="none" baseline="0" dirty="0">
                  <a:solidFill>
                    <a:schemeClr val="bg1"/>
                  </a:solidFill>
                </a:rPr>
                <a:t>Liczba bEOS</a:t>
              </a:r>
              <a:r>
                <a:rPr lang="pl" sz="1300" b="0" i="0" u="none" baseline="0" dirty="0">
                  <a:solidFill>
                    <a:schemeClr val="bg1"/>
                  </a:solidFill>
                </a:rPr>
                <a:t> spadła z </a:t>
              </a:r>
              <a:r>
                <a:rPr lang="pl" sz="1300" b="1" i="0" u="none" baseline="0" dirty="0">
                  <a:solidFill>
                    <a:schemeClr val="bg1"/>
                  </a:solidFill>
                </a:rPr>
                <a:t>840 do 10 komórek/μl</a:t>
              </a:r>
            </a:p>
          </p:txBody>
        </p:sp>
        <p:sp>
          <p:nvSpPr>
            <p:cNvPr id="112" name="Oval 111">
              <a:extLst>
                <a:ext uri="{FF2B5EF4-FFF2-40B4-BE49-F238E27FC236}">
                  <a16:creationId xmlns:a16="http://schemas.microsoft.com/office/drawing/2014/main" id="{E1750CE5-25AE-4D4E-8B6F-C40B4B3FFE86}"/>
                </a:ext>
              </a:extLst>
            </p:cNvPr>
            <p:cNvSpPr/>
            <p:nvPr/>
          </p:nvSpPr>
          <p:spPr>
            <a:xfrm>
              <a:off x="579097" y="4350898"/>
              <a:ext cx="720000" cy="720000"/>
            </a:xfrm>
            <a:prstGeom prst="ellipse">
              <a:avLst/>
            </a:prstGeom>
            <a:solidFill>
              <a:schemeClr val="bg1">
                <a:lumMod val="95000"/>
              </a:schemeClr>
            </a:solidFill>
            <a:ln>
              <a:solidFill>
                <a:srgbClr val="AE257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734" rtl="0" eaLnBrk="1" fontAlgn="auto" latinLnBrk="0" hangingPunct="1">
                <a:lnSpc>
                  <a:spcPct val="100000"/>
                </a:lnSpc>
                <a:spcBef>
                  <a:spcPts val="0"/>
                </a:spcBef>
                <a:spcAft>
                  <a:spcPts val="0"/>
                </a:spcAft>
                <a:buClrTx/>
                <a:buSzTx/>
                <a:buFontTx/>
                <a:buNone/>
                <a:tabLst/>
                <a:defRPr/>
              </a:pPr>
              <a:endParaRPr kumimoji="0" lang="pl" sz="1300" b="0" i="0" u="none" strike="noStrike" kern="1200" cap="none" spc="0" normalizeH="0" baseline="0" noProof="0" dirty="0">
                <a:ln>
                  <a:noFill/>
                </a:ln>
                <a:solidFill>
                  <a:schemeClr val="bg1"/>
                </a:solidFill>
                <a:effectLst/>
                <a:uLnTx/>
                <a:uFillTx/>
                <a:ea typeface="+mn-ea"/>
                <a:cs typeface="+mn-cs"/>
              </a:endParaRPr>
            </a:p>
          </p:txBody>
        </p:sp>
        <p:pic>
          <p:nvPicPr>
            <p:cNvPr id="113" name="Graphic 112">
              <a:extLst>
                <a:ext uri="{FF2B5EF4-FFF2-40B4-BE49-F238E27FC236}">
                  <a16:creationId xmlns:a16="http://schemas.microsoft.com/office/drawing/2014/main" id="{53B3477D-4076-4019-BE0D-E9B81CD2AF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786" y="4432513"/>
              <a:ext cx="556767" cy="556768"/>
            </a:xfrm>
            <a:prstGeom prst="rect">
              <a:avLst/>
            </a:prstGeom>
          </p:spPr>
        </p:pic>
      </p:grpSp>
      <p:sp>
        <p:nvSpPr>
          <p:cNvPr id="183" name="Rectangle 182">
            <a:extLst>
              <a:ext uri="{FF2B5EF4-FFF2-40B4-BE49-F238E27FC236}">
                <a16:creationId xmlns:a16="http://schemas.microsoft.com/office/drawing/2014/main" id="{4C119BC3-7593-4B79-B59F-74FAC9391269}"/>
              </a:ext>
            </a:extLst>
          </p:cNvPr>
          <p:cNvSpPr/>
          <p:nvPr/>
        </p:nvSpPr>
        <p:spPr>
          <a:xfrm>
            <a:off x="683431" y="4377124"/>
            <a:ext cx="2010487" cy="338554"/>
          </a:xfrm>
          <a:prstGeom prst="rect">
            <a:avLst/>
          </a:prstGeom>
        </p:spPr>
        <p:txBody>
          <a:bodyPr wrap="none">
            <a:spAutoFit/>
          </a:bodyPr>
          <a:lstStyle/>
          <a:p>
            <a:pPr lvl="0" algn="l" defTabSz="1079734" rtl="0">
              <a:buClr>
                <a:srgbClr val="C4D600"/>
              </a:buClr>
              <a:defRPr/>
            </a:pPr>
            <a:r>
              <a:rPr lang="pl" sz="1600" b="1" i="0" u="none" baseline="0" dirty="0">
                <a:solidFill>
                  <a:schemeClr val="accent1"/>
                </a:solidFill>
              </a:rPr>
              <a:t>Badania diagnostyczne </a:t>
            </a:r>
          </a:p>
        </p:txBody>
      </p:sp>
      <p:grpSp>
        <p:nvGrpSpPr>
          <p:cNvPr id="47" name="Group 46">
            <a:extLst>
              <a:ext uri="{FF2B5EF4-FFF2-40B4-BE49-F238E27FC236}">
                <a16:creationId xmlns:a16="http://schemas.microsoft.com/office/drawing/2014/main" id="{8206B0FF-8626-4FA7-ACE6-C02480EFF762}"/>
              </a:ext>
            </a:extLst>
          </p:cNvPr>
          <p:cNvGrpSpPr/>
          <p:nvPr/>
        </p:nvGrpSpPr>
        <p:grpSpPr>
          <a:xfrm>
            <a:off x="6102897" y="1776334"/>
            <a:ext cx="5811448" cy="2289453"/>
            <a:chOff x="6102897" y="1576150"/>
            <a:chExt cx="5811448" cy="2489638"/>
          </a:xfrm>
        </p:grpSpPr>
        <p:sp>
          <p:nvSpPr>
            <p:cNvPr id="59" name="Arrow: Down 58">
              <a:extLst>
                <a:ext uri="{FF2B5EF4-FFF2-40B4-BE49-F238E27FC236}">
                  <a16:creationId xmlns:a16="http://schemas.microsoft.com/office/drawing/2014/main" id="{2637F9C6-10F3-4004-9A59-7A82096F9DCE}"/>
                </a:ext>
              </a:extLst>
            </p:cNvPr>
            <p:cNvSpPr/>
            <p:nvPr/>
          </p:nvSpPr>
          <p:spPr>
            <a:xfrm>
              <a:off x="9439455" y="1612571"/>
              <a:ext cx="213527" cy="246888"/>
            </a:xfrm>
            <a:prstGeom prst="downArrow">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rgbClr val="AE2573"/>
                </a:solidFill>
              </a:endParaRPr>
            </a:p>
          </p:txBody>
        </p:sp>
        <p:grpSp>
          <p:nvGrpSpPr>
            <p:cNvPr id="46" name="Group 45">
              <a:extLst>
                <a:ext uri="{FF2B5EF4-FFF2-40B4-BE49-F238E27FC236}">
                  <a16:creationId xmlns:a16="http://schemas.microsoft.com/office/drawing/2014/main" id="{203008F3-D81C-497F-A7A6-A58A0727C2AF}"/>
                </a:ext>
              </a:extLst>
            </p:cNvPr>
            <p:cNvGrpSpPr/>
            <p:nvPr/>
          </p:nvGrpSpPr>
          <p:grpSpPr>
            <a:xfrm>
              <a:off x="6102897" y="1576150"/>
              <a:ext cx="5811448" cy="2489638"/>
              <a:chOff x="6102897" y="1576150"/>
              <a:chExt cx="5811448" cy="2489638"/>
            </a:xfrm>
          </p:grpSpPr>
          <p:sp>
            <p:nvSpPr>
              <p:cNvPr id="151" name="TextBox 150">
                <a:extLst>
                  <a:ext uri="{FF2B5EF4-FFF2-40B4-BE49-F238E27FC236}">
                    <a16:creationId xmlns:a16="http://schemas.microsoft.com/office/drawing/2014/main" id="{3476FFBE-6CE9-4FBB-AE90-6A67927EFB83}"/>
                  </a:ext>
                </a:extLst>
              </p:cNvPr>
              <p:cNvSpPr txBox="1"/>
              <p:nvPr/>
            </p:nvSpPr>
            <p:spPr>
              <a:xfrm>
                <a:off x="6429476" y="3643272"/>
                <a:ext cx="786716" cy="2844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100" b="1" i="0" u="none" strike="noStrike" kern="1200" cap="none" spc="0" normalizeH="0" baseline="0" dirty="0">
                    <a:ln>
                      <a:noFill/>
                    </a:ln>
                    <a:solidFill>
                      <a:prstClr val="black"/>
                    </a:solidFill>
                    <a:effectLst/>
                    <a:uLnTx/>
                    <a:uFillTx/>
                    <a:latin typeface="+mn-latin"/>
                    <a:ea typeface="+mn-ea"/>
                    <a:cs typeface="+mn-cs"/>
                    <a:sym typeface="+mn-sym"/>
                  </a:rPr>
                  <a:t>Liczba dni</a:t>
                </a:r>
              </a:p>
            </p:txBody>
          </p:sp>
          <p:grpSp>
            <p:nvGrpSpPr>
              <p:cNvPr id="45" name="Group 44">
                <a:extLst>
                  <a:ext uri="{FF2B5EF4-FFF2-40B4-BE49-F238E27FC236}">
                    <a16:creationId xmlns:a16="http://schemas.microsoft.com/office/drawing/2014/main" id="{BB6B46A1-9832-4318-A24A-6EDECE1C7316}"/>
                  </a:ext>
                </a:extLst>
              </p:cNvPr>
              <p:cNvGrpSpPr/>
              <p:nvPr/>
            </p:nvGrpSpPr>
            <p:grpSpPr>
              <a:xfrm>
                <a:off x="6102897" y="1576150"/>
                <a:ext cx="5811448" cy="2489638"/>
                <a:chOff x="6102897" y="1576150"/>
                <a:chExt cx="5811448" cy="2489638"/>
              </a:xfrm>
            </p:grpSpPr>
            <p:grpSp>
              <p:nvGrpSpPr>
                <p:cNvPr id="178" name="Group 177">
                  <a:extLst>
                    <a:ext uri="{FF2B5EF4-FFF2-40B4-BE49-F238E27FC236}">
                      <a16:creationId xmlns:a16="http://schemas.microsoft.com/office/drawing/2014/main" id="{34B629CC-C7B8-41A3-93F5-EBCBE24E50B9}"/>
                    </a:ext>
                  </a:extLst>
                </p:cNvPr>
                <p:cNvGrpSpPr/>
                <p:nvPr/>
              </p:nvGrpSpPr>
              <p:grpSpPr>
                <a:xfrm>
                  <a:off x="7429443" y="2349886"/>
                  <a:ext cx="1159012" cy="428858"/>
                  <a:chOff x="3981450" y="2095542"/>
                  <a:chExt cx="1159012" cy="428858"/>
                </a:xfrm>
              </p:grpSpPr>
              <p:cxnSp>
                <p:nvCxnSpPr>
                  <p:cNvPr id="179" name="Straight Connector 178">
                    <a:extLst>
                      <a:ext uri="{FF2B5EF4-FFF2-40B4-BE49-F238E27FC236}">
                        <a16:creationId xmlns:a16="http://schemas.microsoft.com/office/drawing/2014/main" id="{14E99910-50C3-42C4-9157-A4E90A54519D}"/>
                      </a:ext>
                    </a:extLst>
                  </p:cNvPr>
                  <p:cNvCxnSpPr/>
                  <p:nvPr/>
                </p:nvCxnSpPr>
                <p:spPr>
                  <a:xfrm>
                    <a:off x="3981450" y="2222500"/>
                    <a:ext cx="114300" cy="0"/>
                  </a:xfrm>
                  <a:prstGeom prst="line">
                    <a:avLst/>
                  </a:prstGeom>
                  <a:ln w="28575">
                    <a:solidFill>
                      <a:srgbClr val="ED83BA"/>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A854E094-6BF7-4D0D-AD33-7B992F1E8ACF}"/>
                      </a:ext>
                    </a:extLst>
                  </p:cNvPr>
                  <p:cNvSpPr txBox="1"/>
                  <p:nvPr/>
                </p:nvSpPr>
                <p:spPr>
                  <a:xfrm>
                    <a:off x="4095750" y="2095542"/>
                    <a:ext cx="1044712" cy="276118"/>
                  </a:xfrm>
                  <a:prstGeom prst="rect">
                    <a:avLst/>
                  </a:prstGeom>
                  <a:noFill/>
                </p:spPr>
                <p:txBody>
                  <a:bodyPr wrap="square" rtlCol="0">
                    <a:spAutoFit/>
                  </a:bodyPr>
                  <a:lstStyle/>
                  <a:p>
                    <a:pPr algn="l" rtl="0"/>
                    <a:r>
                      <a:rPr lang="pl" sz="1050" b="0" i="0" u="none" baseline="0" dirty="0"/>
                      <a:t>Przed BD</a:t>
                    </a:r>
                  </a:p>
                </p:txBody>
              </p:sp>
              <p:sp>
                <p:nvSpPr>
                  <p:cNvPr id="181" name="TextBox 180">
                    <a:extLst>
                      <a:ext uri="{FF2B5EF4-FFF2-40B4-BE49-F238E27FC236}">
                        <a16:creationId xmlns:a16="http://schemas.microsoft.com/office/drawing/2014/main" id="{1984239B-3756-48D6-99B2-8BC3F28E499E}"/>
                      </a:ext>
                    </a:extLst>
                  </p:cNvPr>
                  <p:cNvSpPr txBox="1"/>
                  <p:nvPr/>
                </p:nvSpPr>
                <p:spPr>
                  <a:xfrm>
                    <a:off x="4102100" y="2270484"/>
                    <a:ext cx="730250" cy="253916"/>
                  </a:xfrm>
                  <a:prstGeom prst="rect">
                    <a:avLst/>
                  </a:prstGeom>
                  <a:noFill/>
                </p:spPr>
                <p:txBody>
                  <a:bodyPr wrap="square" rtlCol="0">
                    <a:spAutoFit/>
                  </a:bodyPr>
                  <a:lstStyle/>
                  <a:p>
                    <a:pPr algn="l" rtl="0"/>
                    <a:r>
                      <a:rPr lang="pl" sz="1050" b="0" i="0" u="none" baseline="0"/>
                      <a:t>Po BD</a:t>
                    </a:r>
                  </a:p>
                </p:txBody>
              </p:sp>
              <p:cxnSp>
                <p:nvCxnSpPr>
                  <p:cNvPr id="182" name="Straight Connector 181">
                    <a:extLst>
                      <a:ext uri="{FF2B5EF4-FFF2-40B4-BE49-F238E27FC236}">
                        <a16:creationId xmlns:a16="http://schemas.microsoft.com/office/drawing/2014/main" id="{22A58BC5-53F6-49E2-971A-3AC72E47810F}"/>
                      </a:ext>
                    </a:extLst>
                  </p:cNvPr>
                  <p:cNvCxnSpPr/>
                  <p:nvPr/>
                </p:nvCxnSpPr>
                <p:spPr>
                  <a:xfrm>
                    <a:off x="3981450" y="2398964"/>
                    <a:ext cx="1143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49CE3CDE-9AD5-418C-8AA0-AD6EF0850CD3}"/>
                    </a:ext>
                  </a:extLst>
                </p:cNvPr>
                <p:cNvGrpSpPr/>
                <p:nvPr/>
              </p:nvGrpSpPr>
              <p:grpSpPr>
                <a:xfrm>
                  <a:off x="6102897" y="1576150"/>
                  <a:ext cx="5811448" cy="2489638"/>
                  <a:chOff x="6102897" y="1576150"/>
                  <a:chExt cx="5811448" cy="2489638"/>
                </a:xfrm>
              </p:grpSpPr>
              <p:sp>
                <p:nvSpPr>
                  <p:cNvPr id="185" name="Arrow: Down 184">
                    <a:extLst>
                      <a:ext uri="{FF2B5EF4-FFF2-40B4-BE49-F238E27FC236}">
                        <a16:creationId xmlns:a16="http://schemas.microsoft.com/office/drawing/2014/main" id="{A27A80E4-A1D6-43FB-AC57-AC00C17C2CAF}"/>
                      </a:ext>
                    </a:extLst>
                  </p:cNvPr>
                  <p:cNvSpPr/>
                  <p:nvPr/>
                </p:nvSpPr>
                <p:spPr>
                  <a:xfrm rot="10800000">
                    <a:off x="9789443" y="3818900"/>
                    <a:ext cx="213527" cy="246888"/>
                  </a:xfrm>
                  <a:prstGeom prst="downArrow">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rgbClr val="AE2573"/>
                      </a:solidFill>
                    </a:endParaRPr>
                  </a:p>
                </p:txBody>
              </p:sp>
              <p:grpSp>
                <p:nvGrpSpPr>
                  <p:cNvPr id="31" name="Group 30">
                    <a:extLst>
                      <a:ext uri="{FF2B5EF4-FFF2-40B4-BE49-F238E27FC236}">
                        <a16:creationId xmlns:a16="http://schemas.microsoft.com/office/drawing/2014/main" id="{FBC3E996-0BB5-4628-B59A-5ADB0E6F2B34}"/>
                      </a:ext>
                    </a:extLst>
                  </p:cNvPr>
                  <p:cNvGrpSpPr/>
                  <p:nvPr/>
                </p:nvGrpSpPr>
                <p:grpSpPr>
                  <a:xfrm>
                    <a:off x="6102897" y="1576150"/>
                    <a:ext cx="5811448" cy="2368208"/>
                    <a:chOff x="6102897" y="1576448"/>
                    <a:chExt cx="5811448" cy="2368208"/>
                  </a:xfrm>
                </p:grpSpPr>
                <p:grpSp>
                  <p:nvGrpSpPr>
                    <p:cNvPr id="27" name="Group 26">
                      <a:extLst>
                        <a:ext uri="{FF2B5EF4-FFF2-40B4-BE49-F238E27FC236}">
                          <a16:creationId xmlns:a16="http://schemas.microsoft.com/office/drawing/2014/main" id="{F3393627-5D32-44A9-945D-B54C4432575C}"/>
                        </a:ext>
                      </a:extLst>
                    </p:cNvPr>
                    <p:cNvGrpSpPr/>
                    <p:nvPr/>
                  </p:nvGrpSpPr>
                  <p:grpSpPr>
                    <a:xfrm>
                      <a:off x="6102897" y="1576448"/>
                      <a:ext cx="5811448" cy="2368208"/>
                      <a:chOff x="6102897" y="1576448"/>
                      <a:chExt cx="5811448" cy="2368208"/>
                    </a:xfrm>
                  </p:grpSpPr>
                  <p:grpSp>
                    <p:nvGrpSpPr>
                      <p:cNvPr id="16" name="Group 15">
                        <a:extLst>
                          <a:ext uri="{FF2B5EF4-FFF2-40B4-BE49-F238E27FC236}">
                            <a16:creationId xmlns:a16="http://schemas.microsoft.com/office/drawing/2014/main" id="{D59942CF-6683-460D-9422-5426F507D19B}"/>
                          </a:ext>
                        </a:extLst>
                      </p:cNvPr>
                      <p:cNvGrpSpPr/>
                      <p:nvPr/>
                    </p:nvGrpSpPr>
                    <p:grpSpPr>
                      <a:xfrm>
                        <a:off x="6102897" y="1576448"/>
                        <a:ext cx="5811448" cy="2368208"/>
                        <a:chOff x="6102897" y="1576448"/>
                        <a:chExt cx="5811448" cy="2368208"/>
                      </a:xfrm>
                    </p:grpSpPr>
                    <p:grpSp>
                      <p:nvGrpSpPr>
                        <p:cNvPr id="14" name="Group 13">
                          <a:extLst>
                            <a:ext uri="{FF2B5EF4-FFF2-40B4-BE49-F238E27FC236}">
                              <a16:creationId xmlns:a16="http://schemas.microsoft.com/office/drawing/2014/main" id="{F08EAB58-09E6-4017-92CA-FE25CEFF21C2}"/>
                            </a:ext>
                          </a:extLst>
                        </p:cNvPr>
                        <p:cNvGrpSpPr/>
                        <p:nvPr/>
                      </p:nvGrpSpPr>
                      <p:grpSpPr>
                        <a:xfrm>
                          <a:off x="6102897" y="1576448"/>
                          <a:ext cx="5811448" cy="2368208"/>
                          <a:chOff x="6102897" y="1576448"/>
                          <a:chExt cx="5811448" cy="2368208"/>
                        </a:xfrm>
                      </p:grpSpPr>
                      <p:grpSp>
                        <p:nvGrpSpPr>
                          <p:cNvPr id="41" name="Group 40">
                            <a:extLst>
                              <a:ext uri="{FF2B5EF4-FFF2-40B4-BE49-F238E27FC236}">
                                <a16:creationId xmlns:a16="http://schemas.microsoft.com/office/drawing/2014/main" id="{765EF599-3289-4B39-98E3-B430254146DE}"/>
                              </a:ext>
                            </a:extLst>
                          </p:cNvPr>
                          <p:cNvGrpSpPr/>
                          <p:nvPr/>
                        </p:nvGrpSpPr>
                        <p:grpSpPr>
                          <a:xfrm>
                            <a:off x="6102897" y="1576448"/>
                            <a:ext cx="5811448" cy="2368208"/>
                            <a:chOff x="6239575" y="1597116"/>
                            <a:chExt cx="5677497" cy="2368208"/>
                          </a:xfrm>
                        </p:grpSpPr>
                        <p:grpSp>
                          <p:nvGrpSpPr>
                            <p:cNvPr id="32" name="Group 31">
                              <a:extLst>
                                <a:ext uri="{FF2B5EF4-FFF2-40B4-BE49-F238E27FC236}">
                                  <a16:creationId xmlns:a16="http://schemas.microsoft.com/office/drawing/2014/main" id="{34C7018F-5656-4A93-B759-3118C7114B0A}"/>
                                </a:ext>
                              </a:extLst>
                            </p:cNvPr>
                            <p:cNvGrpSpPr/>
                            <p:nvPr/>
                          </p:nvGrpSpPr>
                          <p:grpSpPr>
                            <a:xfrm>
                              <a:off x="6239575" y="1597116"/>
                              <a:ext cx="5677497" cy="2368208"/>
                              <a:chOff x="6239575" y="1597116"/>
                              <a:chExt cx="5677497" cy="2368208"/>
                            </a:xfrm>
                          </p:grpSpPr>
                          <p:grpSp>
                            <p:nvGrpSpPr>
                              <p:cNvPr id="21" name="Group 20">
                                <a:extLst>
                                  <a:ext uri="{FF2B5EF4-FFF2-40B4-BE49-F238E27FC236}">
                                    <a16:creationId xmlns:a16="http://schemas.microsoft.com/office/drawing/2014/main" id="{C0F56EA7-F6F6-4E37-9C87-8E1DA0F94F86}"/>
                                  </a:ext>
                                </a:extLst>
                              </p:cNvPr>
                              <p:cNvGrpSpPr/>
                              <p:nvPr/>
                            </p:nvGrpSpPr>
                            <p:grpSpPr>
                              <a:xfrm>
                                <a:off x="9564362" y="3612245"/>
                                <a:ext cx="2345970" cy="217843"/>
                                <a:chOff x="9564362" y="3612245"/>
                                <a:chExt cx="2345970" cy="217843"/>
                              </a:xfrm>
                            </p:grpSpPr>
                            <p:grpSp>
                              <p:nvGrpSpPr>
                                <p:cNvPr id="8" name="Group 7">
                                  <a:extLst>
                                    <a:ext uri="{FF2B5EF4-FFF2-40B4-BE49-F238E27FC236}">
                                      <a16:creationId xmlns:a16="http://schemas.microsoft.com/office/drawing/2014/main" id="{A27CAE79-DE90-4A2A-A127-B494FBAF901D}"/>
                                    </a:ext>
                                  </a:extLst>
                                </p:cNvPr>
                                <p:cNvGrpSpPr/>
                                <p:nvPr/>
                              </p:nvGrpSpPr>
                              <p:grpSpPr>
                                <a:xfrm>
                                  <a:off x="9564362" y="3614644"/>
                                  <a:ext cx="2345970" cy="215444"/>
                                  <a:chOff x="9720775" y="6478167"/>
                                  <a:chExt cx="2345970" cy="215444"/>
                                </a:xfrm>
                              </p:grpSpPr>
                              <p:sp>
                                <p:nvSpPr>
                                  <p:cNvPr id="114" name="TextBox 113">
                                    <a:extLst>
                                      <a:ext uri="{FF2B5EF4-FFF2-40B4-BE49-F238E27FC236}">
                                        <a16:creationId xmlns:a16="http://schemas.microsoft.com/office/drawing/2014/main" id="{94A1F871-BCFF-4ABA-B7FF-670D647A49D0}"/>
                                      </a:ext>
                                    </a:extLst>
                                  </p:cNvPr>
                                  <p:cNvSpPr txBox="1"/>
                                  <p:nvPr/>
                                </p:nvSpPr>
                                <p:spPr>
                                  <a:xfrm>
                                    <a:off x="9720775" y="6478167"/>
                                    <a:ext cx="309925" cy="215444"/>
                                  </a:xfrm>
                                  <a:prstGeom prst="rect">
                                    <a:avLst/>
                                  </a:prstGeom>
                                  <a:noFill/>
                                </p:spPr>
                                <p:txBody>
                                  <a:bodyPr wrap="square" rtlCol="0">
                                    <a:spAutoFit/>
                                  </a:bodyPr>
                                  <a:lstStyle/>
                                  <a:p>
                                    <a:pPr algn="l" rtl="0"/>
                                    <a:r>
                                      <a:rPr lang="pl" sz="800" b="0" i="0" u="none" baseline="0"/>
                                      <a:t>18</a:t>
                                    </a:r>
                                  </a:p>
                                </p:txBody>
                              </p:sp>
                              <p:sp>
                                <p:nvSpPr>
                                  <p:cNvPr id="115" name="TextBox 114">
                                    <a:extLst>
                                      <a:ext uri="{FF2B5EF4-FFF2-40B4-BE49-F238E27FC236}">
                                        <a16:creationId xmlns:a16="http://schemas.microsoft.com/office/drawing/2014/main" id="{94762815-0C74-4B32-BB52-8ABCFCD3B7F0}"/>
                                      </a:ext>
                                    </a:extLst>
                                  </p:cNvPr>
                                  <p:cNvSpPr txBox="1"/>
                                  <p:nvPr/>
                                </p:nvSpPr>
                                <p:spPr>
                                  <a:xfrm>
                                    <a:off x="10006274" y="6478167"/>
                                    <a:ext cx="309925" cy="215444"/>
                                  </a:xfrm>
                                  <a:prstGeom prst="rect">
                                    <a:avLst/>
                                  </a:prstGeom>
                                  <a:noFill/>
                                </p:spPr>
                                <p:txBody>
                                  <a:bodyPr wrap="square" rtlCol="0">
                                    <a:spAutoFit/>
                                  </a:bodyPr>
                                  <a:lstStyle/>
                                  <a:p>
                                    <a:pPr algn="l" rtl="0"/>
                                    <a:r>
                                      <a:rPr lang="pl" sz="800" b="0" i="0" u="none" baseline="0"/>
                                      <a:t>20</a:t>
                                    </a:r>
                                  </a:p>
                                </p:txBody>
                              </p:sp>
                              <p:sp>
                                <p:nvSpPr>
                                  <p:cNvPr id="116" name="TextBox 115">
                                    <a:extLst>
                                      <a:ext uri="{FF2B5EF4-FFF2-40B4-BE49-F238E27FC236}">
                                        <a16:creationId xmlns:a16="http://schemas.microsoft.com/office/drawing/2014/main" id="{A7580D9C-9546-42FD-A042-1AF79B5443E2}"/>
                                      </a:ext>
                                    </a:extLst>
                                  </p:cNvPr>
                                  <p:cNvSpPr txBox="1"/>
                                  <p:nvPr/>
                                </p:nvSpPr>
                                <p:spPr>
                                  <a:xfrm>
                                    <a:off x="10295036" y="6478167"/>
                                    <a:ext cx="309925" cy="215444"/>
                                  </a:xfrm>
                                  <a:prstGeom prst="rect">
                                    <a:avLst/>
                                  </a:prstGeom>
                                  <a:noFill/>
                                </p:spPr>
                                <p:txBody>
                                  <a:bodyPr wrap="square" rtlCol="0">
                                    <a:spAutoFit/>
                                  </a:bodyPr>
                                  <a:lstStyle/>
                                  <a:p>
                                    <a:pPr algn="l" rtl="0"/>
                                    <a:r>
                                      <a:rPr lang="pl" sz="800" b="0" i="0" u="none" baseline="0"/>
                                      <a:t>22</a:t>
                                    </a:r>
                                  </a:p>
                                </p:txBody>
                              </p:sp>
                              <p:sp>
                                <p:nvSpPr>
                                  <p:cNvPr id="117" name="TextBox 116">
                                    <a:extLst>
                                      <a:ext uri="{FF2B5EF4-FFF2-40B4-BE49-F238E27FC236}">
                                        <a16:creationId xmlns:a16="http://schemas.microsoft.com/office/drawing/2014/main" id="{BE38F2A2-C081-4A04-8CD3-5C89E6257BA9}"/>
                                      </a:ext>
                                    </a:extLst>
                                  </p:cNvPr>
                                  <p:cNvSpPr txBox="1"/>
                                  <p:nvPr/>
                                </p:nvSpPr>
                                <p:spPr>
                                  <a:xfrm>
                                    <a:off x="11756820" y="6478167"/>
                                    <a:ext cx="309925" cy="215444"/>
                                  </a:xfrm>
                                  <a:prstGeom prst="rect">
                                    <a:avLst/>
                                  </a:prstGeom>
                                  <a:noFill/>
                                </p:spPr>
                                <p:txBody>
                                  <a:bodyPr wrap="square" rtlCol="0">
                                    <a:spAutoFit/>
                                  </a:bodyPr>
                                  <a:lstStyle/>
                                  <a:p>
                                    <a:pPr algn="l" rtl="0"/>
                                    <a:r>
                                      <a:rPr lang="pl" sz="800" b="0" i="0" u="none" baseline="0"/>
                                      <a:t>32</a:t>
                                    </a:r>
                                  </a:p>
                                </p:txBody>
                              </p:sp>
                              <p:sp>
                                <p:nvSpPr>
                                  <p:cNvPr id="118" name="TextBox 117">
                                    <a:extLst>
                                      <a:ext uri="{FF2B5EF4-FFF2-40B4-BE49-F238E27FC236}">
                                        <a16:creationId xmlns:a16="http://schemas.microsoft.com/office/drawing/2014/main" id="{3C70B6D9-7EBD-4572-AF82-C97EBEA4EACF}"/>
                                      </a:ext>
                                    </a:extLst>
                                  </p:cNvPr>
                                  <p:cNvSpPr txBox="1"/>
                                  <p:nvPr/>
                                </p:nvSpPr>
                                <p:spPr>
                                  <a:xfrm>
                                    <a:off x="11477068" y="6478167"/>
                                    <a:ext cx="309925" cy="215444"/>
                                  </a:xfrm>
                                  <a:prstGeom prst="rect">
                                    <a:avLst/>
                                  </a:prstGeom>
                                  <a:noFill/>
                                </p:spPr>
                                <p:txBody>
                                  <a:bodyPr wrap="square" rtlCol="0">
                                    <a:spAutoFit/>
                                  </a:bodyPr>
                                  <a:lstStyle/>
                                  <a:p>
                                    <a:pPr algn="l" rtl="0"/>
                                    <a:r>
                                      <a:rPr lang="pl" sz="800" b="0" i="0" u="none" baseline="0"/>
                                      <a:t>30</a:t>
                                    </a:r>
                                  </a:p>
                                </p:txBody>
                              </p:sp>
                              <p:sp>
                                <p:nvSpPr>
                                  <p:cNvPr id="119" name="TextBox 118">
                                    <a:extLst>
                                      <a:ext uri="{FF2B5EF4-FFF2-40B4-BE49-F238E27FC236}">
                                        <a16:creationId xmlns:a16="http://schemas.microsoft.com/office/drawing/2014/main" id="{F9B894C8-9962-43B2-92F2-E7D0D26D1C35}"/>
                                      </a:ext>
                                    </a:extLst>
                                  </p:cNvPr>
                                  <p:cNvSpPr txBox="1"/>
                                  <p:nvPr/>
                                </p:nvSpPr>
                                <p:spPr>
                                  <a:xfrm>
                                    <a:off x="11151078" y="6478167"/>
                                    <a:ext cx="309925" cy="215444"/>
                                  </a:xfrm>
                                  <a:prstGeom prst="rect">
                                    <a:avLst/>
                                  </a:prstGeom>
                                  <a:noFill/>
                                </p:spPr>
                                <p:txBody>
                                  <a:bodyPr wrap="square" rtlCol="0">
                                    <a:spAutoFit/>
                                  </a:bodyPr>
                                  <a:lstStyle/>
                                  <a:p>
                                    <a:pPr algn="l" rtl="0"/>
                                    <a:r>
                                      <a:rPr lang="pl" sz="800" b="0" i="0" u="none" baseline="0"/>
                                      <a:t>28</a:t>
                                    </a:r>
                                  </a:p>
                                </p:txBody>
                              </p:sp>
                              <p:sp>
                                <p:nvSpPr>
                                  <p:cNvPr id="123" name="TextBox 122">
                                    <a:extLst>
                                      <a:ext uri="{FF2B5EF4-FFF2-40B4-BE49-F238E27FC236}">
                                        <a16:creationId xmlns:a16="http://schemas.microsoft.com/office/drawing/2014/main" id="{DEF1B3D1-3D9E-4641-985E-27287C21929E}"/>
                                      </a:ext>
                                    </a:extLst>
                                  </p:cNvPr>
                                  <p:cNvSpPr txBox="1"/>
                                  <p:nvPr/>
                                </p:nvSpPr>
                                <p:spPr>
                                  <a:xfrm>
                                    <a:off x="10873523" y="6478167"/>
                                    <a:ext cx="309925" cy="215444"/>
                                  </a:xfrm>
                                  <a:prstGeom prst="rect">
                                    <a:avLst/>
                                  </a:prstGeom>
                                  <a:noFill/>
                                </p:spPr>
                                <p:txBody>
                                  <a:bodyPr wrap="square" rtlCol="0">
                                    <a:spAutoFit/>
                                  </a:bodyPr>
                                  <a:lstStyle/>
                                  <a:p>
                                    <a:pPr algn="l" rtl="0"/>
                                    <a:r>
                                      <a:rPr lang="pl" sz="800" b="0" i="0" u="none" baseline="0"/>
                                      <a:t>26</a:t>
                                    </a:r>
                                  </a:p>
                                </p:txBody>
                              </p:sp>
                              <p:sp>
                                <p:nvSpPr>
                                  <p:cNvPr id="128" name="TextBox 127">
                                    <a:extLst>
                                      <a:ext uri="{FF2B5EF4-FFF2-40B4-BE49-F238E27FC236}">
                                        <a16:creationId xmlns:a16="http://schemas.microsoft.com/office/drawing/2014/main" id="{EEEA9200-EBF7-45CC-8505-D230D73D7DEA}"/>
                                      </a:ext>
                                    </a:extLst>
                                  </p:cNvPr>
                                  <p:cNvSpPr txBox="1"/>
                                  <p:nvPr/>
                                </p:nvSpPr>
                                <p:spPr>
                                  <a:xfrm>
                                    <a:off x="10583860" y="6478167"/>
                                    <a:ext cx="415387" cy="215444"/>
                                  </a:xfrm>
                                  <a:prstGeom prst="rect">
                                    <a:avLst/>
                                  </a:prstGeom>
                                  <a:noFill/>
                                </p:spPr>
                                <p:txBody>
                                  <a:bodyPr wrap="square" rtlCol="0">
                                    <a:spAutoFit/>
                                  </a:bodyPr>
                                  <a:lstStyle/>
                                  <a:p>
                                    <a:pPr algn="l" rtl="0"/>
                                    <a:r>
                                      <a:rPr lang="pl" sz="800" b="0" i="0" u="none" baseline="0"/>
                                      <a:t>24</a:t>
                                    </a:r>
                                  </a:p>
                                </p:txBody>
                              </p:sp>
                            </p:grpSp>
                            <p:cxnSp>
                              <p:nvCxnSpPr>
                                <p:cNvPr id="153" name="Straight Connector 152">
                                  <a:extLst>
                                    <a:ext uri="{FF2B5EF4-FFF2-40B4-BE49-F238E27FC236}">
                                      <a16:creationId xmlns:a16="http://schemas.microsoft.com/office/drawing/2014/main" id="{A2FFC8B4-BBDB-4E05-83C3-EA3159A080AC}"/>
                                    </a:ext>
                                  </a:extLst>
                                </p:cNvPr>
                                <p:cNvCxnSpPr/>
                                <p:nvPr/>
                              </p:nvCxnSpPr>
                              <p:spPr>
                                <a:xfrm>
                                  <a:off x="1174554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7C73641-A680-4971-A69A-C2758F32AF98}"/>
                                    </a:ext>
                                  </a:extLst>
                                </p:cNvPr>
                                <p:cNvCxnSpPr/>
                                <p:nvPr/>
                              </p:nvCxnSpPr>
                              <p:spPr>
                                <a:xfrm>
                                  <a:off x="1113594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A0941F2-936B-4718-9F51-AF7BA286A417}"/>
                                    </a:ext>
                                  </a:extLst>
                                </p:cNvPr>
                                <p:cNvCxnSpPr/>
                                <p:nvPr/>
                              </p:nvCxnSpPr>
                              <p:spPr>
                                <a:xfrm>
                                  <a:off x="1029139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C980A7E-89F8-4AD8-8075-0515234F96AC}"/>
                                    </a:ext>
                                  </a:extLst>
                                </p:cNvPr>
                                <p:cNvCxnSpPr/>
                                <p:nvPr/>
                              </p:nvCxnSpPr>
                              <p:spPr>
                                <a:xfrm>
                                  <a:off x="1000564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244D7A4-A8E2-42F6-A6A4-5679999F361A}"/>
                                    </a:ext>
                                  </a:extLst>
                                </p:cNvPr>
                                <p:cNvCxnSpPr/>
                                <p:nvPr/>
                              </p:nvCxnSpPr>
                              <p:spPr>
                                <a:xfrm>
                                  <a:off x="1147249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B70A6B0-2FF6-490E-93AC-D17219768859}"/>
                                    </a:ext>
                                  </a:extLst>
                                </p:cNvPr>
                                <p:cNvCxnSpPr/>
                                <p:nvPr/>
                              </p:nvCxnSpPr>
                              <p:spPr>
                                <a:xfrm>
                                  <a:off x="971354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ECC17F1-8AFC-43F8-B7CA-542E7D913112}"/>
                                    </a:ext>
                                  </a:extLst>
                                </p:cNvPr>
                                <p:cNvCxnSpPr/>
                                <p:nvPr/>
                              </p:nvCxnSpPr>
                              <p:spPr>
                                <a:xfrm>
                                  <a:off x="1086924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12021BC-946D-4460-BABC-93BFD0F9BBEC}"/>
                                    </a:ext>
                                  </a:extLst>
                                </p:cNvPr>
                                <p:cNvCxnSpPr/>
                                <p:nvPr/>
                              </p:nvCxnSpPr>
                              <p:spPr>
                                <a:xfrm>
                                  <a:off x="10577145" y="36122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2624FC8C-4776-4B47-BCB1-CEB3E9C63D5B}"/>
                                  </a:ext>
                                </a:extLst>
                              </p:cNvPr>
                              <p:cNvGrpSpPr/>
                              <p:nvPr/>
                            </p:nvGrpSpPr>
                            <p:grpSpPr>
                              <a:xfrm>
                                <a:off x="6239575" y="1597116"/>
                                <a:ext cx="5677497" cy="2368208"/>
                                <a:chOff x="6093525" y="1597116"/>
                                <a:chExt cx="5677497" cy="2368208"/>
                              </a:xfrm>
                            </p:grpSpPr>
                            <p:grpSp>
                              <p:nvGrpSpPr>
                                <p:cNvPr id="92" name="Group 91">
                                  <a:extLst>
                                    <a:ext uri="{FF2B5EF4-FFF2-40B4-BE49-F238E27FC236}">
                                      <a16:creationId xmlns:a16="http://schemas.microsoft.com/office/drawing/2014/main" id="{C54966E5-07D5-4EEF-86AB-BC18E9801F9D}"/>
                                    </a:ext>
                                  </a:extLst>
                                </p:cNvPr>
                                <p:cNvGrpSpPr/>
                                <p:nvPr/>
                              </p:nvGrpSpPr>
                              <p:grpSpPr>
                                <a:xfrm>
                                  <a:off x="6093525" y="1597116"/>
                                  <a:ext cx="5677497" cy="2368208"/>
                                  <a:chOff x="5068947" y="1423867"/>
                                  <a:chExt cx="5677497" cy="2700163"/>
                                </a:xfrm>
                              </p:grpSpPr>
                              <p:sp>
                                <p:nvSpPr>
                                  <p:cNvPr id="93" name="TextBox 92">
                                    <a:extLst>
                                      <a:ext uri="{FF2B5EF4-FFF2-40B4-BE49-F238E27FC236}">
                                        <a16:creationId xmlns:a16="http://schemas.microsoft.com/office/drawing/2014/main" id="{13B8E9AF-FABD-404B-B5DC-E6E57C3A890F}"/>
                                      </a:ext>
                                    </a:extLst>
                                  </p:cNvPr>
                                  <p:cNvSpPr txBox="1"/>
                                  <p:nvPr/>
                                </p:nvSpPr>
                                <p:spPr>
                                  <a:xfrm>
                                    <a:off x="8960119" y="1476524"/>
                                    <a:ext cx="1656778" cy="280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a:ln>
                                          <a:noFill/>
                                        </a:ln>
                                        <a:solidFill>
                                          <a:schemeClr val="accent1"/>
                                        </a:solidFill>
                                        <a:effectLst/>
                                        <a:uLnTx/>
                                        <a:uFillTx/>
                                        <a:latin typeface="+mn-latin"/>
                                        <a:ea typeface="+mn-ea"/>
                                        <a:cs typeface="+mn-cs"/>
                                        <a:sym typeface="+mn-sym"/>
                                      </a:rPr>
                                      <a:t>Zastrzyk benralizumabu</a:t>
                                    </a:r>
                                    <a:endParaRPr kumimoji="0" lang="pl" sz="1000" b="1" i="0" u="none" strike="noStrike" kern="1200" cap="none" spc="0" normalizeH="0" baseline="0" noProof="0" dirty="0">
                                      <a:ln>
                                        <a:noFill/>
                                      </a:ln>
                                      <a:solidFill>
                                        <a:schemeClr val="accent1"/>
                                      </a:solidFill>
                                      <a:effectLst/>
                                      <a:uLnTx/>
                                      <a:uFillTx/>
                                      <a:ea typeface="+mn-ea"/>
                                      <a:cs typeface="+mn-cs"/>
                                    </a:endParaRPr>
                                  </a:p>
                                </p:txBody>
                              </p:sp>
                              <p:pic>
                                <p:nvPicPr>
                                  <p:cNvPr id="95" name="Graphic 94" descr="Needle">
                                    <a:extLst>
                                      <a:ext uri="{FF2B5EF4-FFF2-40B4-BE49-F238E27FC236}">
                                        <a16:creationId xmlns:a16="http://schemas.microsoft.com/office/drawing/2014/main" id="{7313F8EA-2D90-472A-A5D2-C36E277DF54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97916">
                                    <a:off x="8588668" y="1423867"/>
                                    <a:ext cx="436719" cy="436720"/>
                                  </a:xfrm>
                                  <a:prstGeom prst="rect">
                                    <a:avLst/>
                                  </a:prstGeom>
                                </p:spPr>
                              </p:pic>
                              <p:grpSp>
                                <p:nvGrpSpPr>
                                  <p:cNvPr id="96" name="Group 95">
                                    <a:extLst>
                                      <a:ext uri="{FF2B5EF4-FFF2-40B4-BE49-F238E27FC236}">
                                        <a16:creationId xmlns:a16="http://schemas.microsoft.com/office/drawing/2014/main" id="{81AB3899-5303-470E-88A3-2D6B26D92A1C}"/>
                                      </a:ext>
                                    </a:extLst>
                                  </p:cNvPr>
                                  <p:cNvGrpSpPr/>
                                  <p:nvPr/>
                                </p:nvGrpSpPr>
                                <p:grpSpPr>
                                  <a:xfrm>
                                    <a:off x="5068947" y="1679097"/>
                                    <a:ext cx="5677497" cy="2087704"/>
                                    <a:chOff x="4924127" y="1418207"/>
                                    <a:chExt cx="5677497" cy="2087704"/>
                                  </a:xfrm>
                                </p:grpSpPr>
                                <p:sp>
                                  <p:nvSpPr>
                                    <p:cNvPr id="99" name="TextBox 98">
                                      <a:extLst>
                                        <a:ext uri="{FF2B5EF4-FFF2-40B4-BE49-F238E27FC236}">
                                          <a16:creationId xmlns:a16="http://schemas.microsoft.com/office/drawing/2014/main" id="{D770C6CF-9E5F-4F56-B3E9-7E867616E66E}"/>
                                        </a:ext>
                                      </a:extLst>
                                    </p:cNvPr>
                                    <p:cNvSpPr txBox="1"/>
                                    <p:nvPr/>
                                  </p:nvSpPr>
                                  <p:spPr>
                                    <a:xfrm>
                                      <a:off x="4924127" y="1468780"/>
                                      <a:ext cx="541229" cy="2037131"/>
                                    </a:xfrm>
                                    <a:prstGeom prst="rect">
                                      <a:avLst/>
                                    </a:prstGeom>
                                    <a:noFill/>
                                  </p:spPr>
                                  <p:txBody>
                                    <a:bodyPr vert="vert270" wrap="square" rtlCol="0">
                                      <a:spAutoFit/>
                                    </a:bodyPr>
                                    <a:lstStyle/>
                                    <a:p>
                                      <a:pPr algn="ctr" rtl="0"/>
                                      <a:r>
                                        <a:rPr lang="pl" sz="1200" b="1" i="0" u="none" baseline="0"/>
                                        <a:t>Szczytowy przepływ wydechowy, l/min</a:t>
                                      </a:r>
                                    </a:p>
                                  </p:txBody>
                                </p:sp>
                                <p:grpSp>
                                  <p:nvGrpSpPr>
                                    <p:cNvPr id="108" name="Group 107">
                                      <a:extLst>
                                        <a:ext uri="{FF2B5EF4-FFF2-40B4-BE49-F238E27FC236}">
                                          <a16:creationId xmlns:a16="http://schemas.microsoft.com/office/drawing/2014/main" id="{52DBF345-0295-4214-95BE-723AECCA57F0}"/>
                                        </a:ext>
                                      </a:extLst>
                                    </p:cNvPr>
                                    <p:cNvGrpSpPr/>
                                    <p:nvPr/>
                                  </p:nvGrpSpPr>
                                  <p:grpSpPr>
                                    <a:xfrm>
                                      <a:off x="5329507" y="1418207"/>
                                      <a:ext cx="5272117" cy="2075986"/>
                                      <a:chOff x="5329507" y="1418207"/>
                                      <a:chExt cx="5272117" cy="2075986"/>
                                    </a:xfrm>
                                  </p:grpSpPr>
                                  <p:grpSp>
                                    <p:nvGrpSpPr>
                                      <p:cNvPr id="120" name="Group 119">
                                        <a:extLst>
                                          <a:ext uri="{FF2B5EF4-FFF2-40B4-BE49-F238E27FC236}">
                                            <a16:creationId xmlns:a16="http://schemas.microsoft.com/office/drawing/2014/main" id="{0A54B1FC-FB27-4582-9D7F-AB76B31909D3}"/>
                                          </a:ext>
                                        </a:extLst>
                                      </p:cNvPr>
                                      <p:cNvGrpSpPr/>
                                      <p:nvPr/>
                                    </p:nvGrpSpPr>
                                    <p:grpSpPr>
                                      <a:xfrm>
                                        <a:off x="5329507" y="1418207"/>
                                        <a:ext cx="5272117" cy="2075986"/>
                                        <a:chOff x="5329507" y="1418207"/>
                                        <a:chExt cx="5272117" cy="2075986"/>
                                      </a:xfrm>
                                    </p:grpSpPr>
                                    <p:sp>
                                      <p:nvSpPr>
                                        <p:cNvPr id="122" name="Freeform: Shape 121">
                                          <a:extLst>
                                            <a:ext uri="{FF2B5EF4-FFF2-40B4-BE49-F238E27FC236}">
                                              <a16:creationId xmlns:a16="http://schemas.microsoft.com/office/drawing/2014/main" id="{17B8E641-B77E-4856-AED1-4774F0E9EB03}"/>
                                            </a:ext>
                                          </a:extLst>
                                        </p:cNvPr>
                                        <p:cNvSpPr/>
                                        <p:nvPr/>
                                      </p:nvSpPr>
                                      <p:spPr>
                                        <a:xfrm>
                                          <a:off x="5748985" y="1486895"/>
                                          <a:ext cx="4852639" cy="1987826"/>
                                        </a:xfrm>
                                        <a:custGeom>
                                          <a:avLst/>
                                          <a:gdLst>
                                            <a:gd name="connsiteX0" fmla="*/ 0 w 4810540"/>
                                            <a:gd name="connsiteY0" fmla="*/ 0 h 1987826"/>
                                            <a:gd name="connsiteX1" fmla="*/ 15903 w 4810540"/>
                                            <a:gd name="connsiteY1" fmla="*/ 1987826 h 1987826"/>
                                            <a:gd name="connsiteX2" fmla="*/ 4810540 w 4810540"/>
                                            <a:gd name="connsiteY2" fmla="*/ 1971923 h 1987826"/>
                                            <a:gd name="connsiteX3" fmla="*/ 4810540 w 4810540"/>
                                            <a:gd name="connsiteY3" fmla="*/ 1971923 h 1987826"/>
                                            <a:gd name="connsiteX0" fmla="*/ 11680 w 4794637"/>
                                            <a:gd name="connsiteY0" fmla="*/ 0 h 1987826"/>
                                            <a:gd name="connsiteX1" fmla="*/ 0 w 4794637"/>
                                            <a:gd name="connsiteY1" fmla="*/ 1987826 h 1987826"/>
                                            <a:gd name="connsiteX2" fmla="*/ 4794637 w 4794637"/>
                                            <a:gd name="connsiteY2" fmla="*/ 1971923 h 1987826"/>
                                            <a:gd name="connsiteX3" fmla="*/ 4794637 w 4794637"/>
                                            <a:gd name="connsiteY3" fmla="*/ 1971923 h 1987826"/>
                                            <a:gd name="connsiteX0" fmla="*/ 11680 w 4794637"/>
                                            <a:gd name="connsiteY0" fmla="*/ 0 h 1987826"/>
                                            <a:gd name="connsiteX1" fmla="*/ 0 w 4794637"/>
                                            <a:gd name="connsiteY1" fmla="*/ 1987826 h 1987826"/>
                                            <a:gd name="connsiteX2" fmla="*/ 4794637 w 4794637"/>
                                            <a:gd name="connsiteY2" fmla="*/ 1971923 h 1987826"/>
                                            <a:gd name="connsiteX3" fmla="*/ 4794637 w 4794637"/>
                                            <a:gd name="connsiteY3" fmla="*/ 1971923 h 1987826"/>
                                            <a:gd name="connsiteX0" fmla="*/ 2486 w 4794637"/>
                                            <a:gd name="connsiteY0" fmla="*/ 0 h 1987826"/>
                                            <a:gd name="connsiteX1" fmla="*/ 0 w 4794637"/>
                                            <a:gd name="connsiteY1" fmla="*/ 1987826 h 1987826"/>
                                            <a:gd name="connsiteX2" fmla="*/ 4794637 w 4794637"/>
                                            <a:gd name="connsiteY2" fmla="*/ 1971923 h 1987826"/>
                                            <a:gd name="connsiteX3" fmla="*/ 4794637 w 4794637"/>
                                            <a:gd name="connsiteY3" fmla="*/ 1971923 h 1987826"/>
                                          </a:gdLst>
                                          <a:ahLst/>
                                          <a:cxnLst>
                                            <a:cxn ang="0">
                                              <a:pos x="connsiteX0" y="connsiteY0"/>
                                            </a:cxn>
                                            <a:cxn ang="0">
                                              <a:pos x="connsiteX1" y="connsiteY1"/>
                                            </a:cxn>
                                            <a:cxn ang="0">
                                              <a:pos x="connsiteX2" y="connsiteY2"/>
                                            </a:cxn>
                                            <a:cxn ang="0">
                                              <a:pos x="connsiteX3" y="connsiteY3"/>
                                            </a:cxn>
                                          </a:cxnLst>
                                          <a:rect l="l" t="t" r="r" b="b"/>
                                          <a:pathLst>
                                            <a:path w="4794637" h="1987826">
                                              <a:moveTo>
                                                <a:pt x="2486" y="0"/>
                                              </a:moveTo>
                                              <a:cubicBezTo>
                                                <a:pt x="-1407" y="662609"/>
                                                <a:pt x="3893" y="1325217"/>
                                                <a:pt x="0" y="1987826"/>
                                              </a:cubicBezTo>
                                              <a:lnTo>
                                                <a:pt x="4794637" y="1971923"/>
                                              </a:lnTo>
                                              <a:lnTo>
                                                <a:pt x="4794637" y="197192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124" name="Straight Connector 123">
                                          <a:extLst>
                                            <a:ext uri="{FF2B5EF4-FFF2-40B4-BE49-F238E27FC236}">
                                              <a16:creationId xmlns:a16="http://schemas.microsoft.com/office/drawing/2014/main" id="{593A3B1C-5890-4958-9B76-E4DEAFAE12AE}"/>
                                            </a:ext>
                                          </a:extLst>
                                        </p:cNvPr>
                                        <p:cNvCxnSpPr>
                                          <a:cxnSpLocks/>
                                        </p:cNvCxnSpPr>
                                        <p:nvPr/>
                                      </p:nvCxnSpPr>
                                      <p:spPr>
                                        <a:xfrm rot="5400000">
                                          <a:off x="7291705" y="2479584"/>
                                          <a:ext cx="2011681" cy="0"/>
                                        </a:xfrm>
                                        <a:prstGeom prst="line">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2DBFC79-EE34-44D9-8BAB-2B90334EC4C4}"/>
                                            </a:ext>
                                          </a:extLst>
                                        </p:cNvPr>
                                        <p:cNvCxnSpPr>
                                          <a:cxnSpLocks/>
                                        </p:cNvCxnSpPr>
                                        <p:nvPr/>
                                      </p:nvCxnSpPr>
                                      <p:spPr>
                                        <a:xfrm rot="5400000">
                                          <a:off x="7602805" y="2475007"/>
                                          <a:ext cx="2011681"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66C7712-7C9D-41C5-A417-7CE238DEDD31}"/>
                                            </a:ext>
                                          </a:extLst>
                                        </p:cNvPr>
                                        <p:cNvSpPr txBox="1"/>
                                        <p:nvPr/>
                                      </p:nvSpPr>
                                      <p:spPr>
                                        <a:xfrm>
                                          <a:off x="5499751" y="3232583"/>
                                          <a:ext cx="311503" cy="261610"/>
                                        </a:xfrm>
                                        <a:prstGeom prst="rect">
                                          <a:avLst/>
                                        </a:prstGeom>
                                        <a:noFill/>
                                      </p:spPr>
                                      <p:txBody>
                                        <a:bodyPr wrap="square" rtlCol="0">
                                          <a:spAutoFit/>
                                        </a:bodyPr>
                                        <a:lstStyle/>
                                        <a:p>
                                          <a:pPr algn="l" rtl="0"/>
                                          <a:r>
                                            <a:rPr lang="pl" sz="1100" b="0" i="0" u="none" baseline="0"/>
                                            <a:t>0</a:t>
                                          </a:r>
                                        </a:p>
                                      </p:txBody>
                                    </p:sp>
                                    <p:sp>
                                      <p:nvSpPr>
                                        <p:cNvPr id="127" name="TextBox 126">
                                          <a:extLst>
                                            <a:ext uri="{FF2B5EF4-FFF2-40B4-BE49-F238E27FC236}">
                                              <a16:creationId xmlns:a16="http://schemas.microsoft.com/office/drawing/2014/main" id="{37FFA874-CB52-4509-85DC-D8184FBD2DF0}"/>
                                            </a:ext>
                                          </a:extLst>
                                        </p:cNvPr>
                                        <p:cNvSpPr txBox="1"/>
                                        <p:nvPr/>
                                      </p:nvSpPr>
                                      <p:spPr>
                                        <a:xfrm>
                                          <a:off x="5349742" y="2930187"/>
                                          <a:ext cx="420924" cy="261610"/>
                                        </a:xfrm>
                                        <a:prstGeom prst="rect">
                                          <a:avLst/>
                                        </a:prstGeom>
                                        <a:noFill/>
                                      </p:spPr>
                                      <p:txBody>
                                        <a:bodyPr wrap="square" rtlCol="0">
                                          <a:spAutoFit/>
                                        </a:bodyPr>
                                        <a:lstStyle/>
                                        <a:p>
                                          <a:pPr algn="l" rtl="0"/>
                                          <a:r>
                                            <a:rPr lang="pl" sz="1100" b="0" i="0" u="none" baseline="0"/>
                                            <a:t>100</a:t>
                                          </a:r>
                                        </a:p>
                                      </p:txBody>
                                    </p:sp>
                                    <p:sp>
                                      <p:nvSpPr>
                                        <p:cNvPr id="129" name="TextBox 128">
                                          <a:extLst>
                                            <a:ext uri="{FF2B5EF4-FFF2-40B4-BE49-F238E27FC236}">
                                              <a16:creationId xmlns:a16="http://schemas.microsoft.com/office/drawing/2014/main" id="{6AD11CF7-22C1-4182-B47F-F37F6F51726F}"/>
                                            </a:ext>
                                          </a:extLst>
                                        </p:cNvPr>
                                        <p:cNvSpPr txBox="1"/>
                                        <p:nvPr/>
                                      </p:nvSpPr>
                                      <p:spPr>
                                        <a:xfrm>
                                          <a:off x="5336099" y="2027917"/>
                                          <a:ext cx="420924" cy="261610"/>
                                        </a:xfrm>
                                        <a:prstGeom prst="rect">
                                          <a:avLst/>
                                        </a:prstGeom>
                                        <a:noFill/>
                                      </p:spPr>
                                      <p:txBody>
                                        <a:bodyPr wrap="square" rtlCol="0">
                                          <a:spAutoFit/>
                                        </a:bodyPr>
                                        <a:lstStyle/>
                                        <a:p>
                                          <a:pPr algn="l" rtl="0"/>
                                          <a:r>
                                            <a:rPr lang="pl" sz="1100" b="0" i="0" u="none" baseline="0"/>
                                            <a:t>400</a:t>
                                          </a:r>
                                        </a:p>
                                      </p:txBody>
                                    </p:sp>
                                    <p:sp>
                                      <p:nvSpPr>
                                        <p:cNvPr id="130" name="TextBox 129">
                                          <a:extLst>
                                            <a:ext uri="{FF2B5EF4-FFF2-40B4-BE49-F238E27FC236}">
                                              <a16:creationId xmlns:a16="http://schemas.microsoft.com/office/drawing/2014/main" id="{9DA60FEF-435C-4128-86CE-E413BFBBEFCD}"/>
                                            </a:ext>
                                          </a:extLst>
                                        </p:cNvPr>
                                        <p:cNvSpPr txBox="1"/>
                                        <p:nvPr/>
                                      </p:nvSpPr>
                                      <p:spPr>
                                        <a:xfrm>
                                          <a:off x="5346610" y="1418207"/>
                                          <a:ext cx="420924" cy="261610"/>
                                        </a:xfrm>
                                        <a:prstGeom prst="rect">
                                          <a:avLst/>
                                        </a:prstGeom>
                                        <a:noFill/>
                                      </p:spPr>
                                      <p:txBody>
                                        <a:bodyPr wrap="square" rtlCol="0">
                                          <a:spAutoFit/>
                                        </a:bodyPr>
                                        <a:lstStyle/>
                                        <a:p>
                                          <a:pPr algn="l" rtl="0"/>
                                          <a:r>
                                            <a:rPr lang="pl" sz="1100" b="0" i="0" u="none" baseline="0"/>
                                            <a:t>600</a:t>
                                          </a:r>
                                        </a:p>
                                      </p:txBody>
                                    </p:sp>
                                    <p:sp>
                                      <p:nvSpPr>
                                        <p:cNvPr id="133" name="TextBox 132">
                                          <a:extLst>
                                            <a:ext uri="{FF2B5EF4-FFF2-40B4-BE49-F238E27FC236}">
                                              <a16:creationId xmlns:a16="http://schemas.microsoft.com/office/drawing/2014/main" id="{5044709A-C0C2-4768-86F6-73D2F755B8F3}"/>
                                            </a:ext>
                                          </a:extLst>
                                        </p:cNvPr>
                                        <p:cNvSpPr txBox="1"/>
                                        <p:nvPr/>
                                      </p:nvSpPr>
                                      <p:spPr>
                                        <a:xfrm>
                                          <a:off x="5349742" y="2633891"/>
                                          <a:ext cx="420924" cy="261610"/>
                                        </a:xfrm>
                                        <a:prstGeom prst="rect">
                                          <a:avLst/>
                                        </a:prstGeom>
                                        <a:noFill/>
                                      </p:spPr>
                                      <p:txBody>
                                        <a:bodyPr wrap="square" rtlCol="0">
                                          <a:spAutoFit/>
                                        </a:bodyPr>
                                        <a:lstStyle/>
                                        <a:p>
                                          <a:pPr algn="l" rtl="0"/>
                                          <a:r>
                                            <a:rPr lang="pl" sz="1100" b="0" i="0" u="none" baseline="0"/>
                                            <a:t>200</a:t>
                                          </a:r>
                                        </a:p>
                                      </p:txBody>
                                    </p:sp>
                                    <p:sp>
                                      <p:nvSpPr>
                                        <p:cNvPr id="134" name="TextBox 133">
                                          <a:extLst>
                                            <a:ext uri="{FF2B5EF4-FFF2-40B4-BE49-F238E27FC236}">
                                              <a16:creationId xmlns:a16="http://schemas.microsoft.com/office/drawing/2014/main" id="{BD9C1965-F601-423D-B7F7-2B8BAAC29B18}"/>
                                            </a:ext>
                                          </a:extLst>
                                        </p:cNvPr>
                                        <p:cNvSpPr txBox="1"/>
                                        <p:nvPr/>
                                      </p:nvSpPr>
                                      <p:spPr>
                                        <a:xfrm>
                                          <a:off x="5329507" y="2327620"/>
                                          <a:ext cx="420924" cy="261610"/>
                                        </a:xfrm>
                                        <a:prstGeom prst="rect">
                                          <a:avLst/>
                                        </a:prstGeom>
                                        <a:noFill/>
                                      </p:spPr>
                                      <p:txBody>
                                        <a:bodyPr wrap="square" rtlCol="0">
                                          <a:spAutoFit/>
                                        </a:bodyPr>
                                        <a:lstStyle/>
                                        <a:p>
                                          <a:pPr algn="l" rtl="0"/>
                                          <a:r>
                                            <a:rPr lang="pl" sz="1100" b="0" i="0" u="none" baseline="0"/>
                                            <a:t>300</a:t>
                                          </a:r>
                                        </a:p>
                                      </p:txBody>
                                    </p:sp>
                                  </p:grpSp>
                                  <p:sp>
                                    <p:nvSpPr>
                                      <p:cNvPr id="121" name="TextBox 120">
                                        <a:extLst>
                                          <a:ext uri="{FF2B5EF4-FFF2-40B4-BE49-F238E27FC236}">
                                            <a16:creationId xmlns:a16="http://schemas.microsoft.com/office/drawing/2014/main" id="{4C6115F9-A215-4889-8ED4-74BBCA75A1D9}"/>
                                          </a:ext>
                                        </a:extLst>
                                      </p:cNvPr>
                                      <p:cNvSpPr txBox="1"/>
                                      <p:nvPr/>
                                    </p:nvSpPr>
                                    <p:spPr>
                                      <a:xfrm>
                                        <a:off x="5342742" y="1726269"/>
                                        <a:ext cx="420924" cy="261610"/>
                                      </a:xfrm>
                                      <a:prstGeom prst="rect">
                                        <a:avLst/>
                                      </a:prstGeom>
                                      <a:noFill/>
                                    </p:spPr>
                                    <p:txBody>
                                      <a:bodyPr wrap="square" rtlCol="0">
                                        <a:spAutoFit/>
                                      </a:bodyPr>
                                      <a:lstStyle/>
                                      <a:p>
                                        <a:pPr algn="l" rtl="0"/>
                                        <a:r>
                                          <a:rPr lang="pl" sz="1100" b="0" i="0" u="none" baseline="0"/>
                                          <a:t>500</a:t>
                                        </a:r>
                                      </a:p>
                                    </p:txBody>
                                  </p:sp>
                                </p:grpSp>
                              </p:grpSp>
                              <p:sp>
                                <p:nvSpPr>
                                  <p:cNvPr id="97" name="TextBox 96">
                                    <a:extLst>
                                      <a:ext uri="{FF2B5EF4-FFF2-40B4-BE49-F238E27FC236}">
                                        <a16:creationId xmlns:a16="http://schemas.microsoft.com/office/drawing/2014/main" id="{9B5D1B8B-060C-4B1C-81ED-28EAEDC9A93E}"/>
                                      </a:ext>
                                    </a:extLst>
                                  </p:cNvPr>
                                  <p:cNvSpPr txBox="1"/>
                                  <p:nvPr/>
                                </p:nvSpPr>
                                <p:spPr>
                                  <a:xfrm>
                                    <a:off x="8848562" y="3877809"/>
                                    <a:ext cx="14586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a:ln>
                                          <a:noFill/>
                                        </a:ln>
                                        <a:solidFill>
                                          <a:prstClr val="black"/>
                                        </a:solidFill>
                                        <a:effectLst/>
                                        <a:uLnTx/>
                                        <a:uFillTx/>
                                        <a:latin typeface="+mn-latin"/>
                                        <a:ea typeface="+mn-ea"/>
                                        <a:cs typeface="+mn-cs"/>
                                        <a:sym typeface="+mn-sym"/>
                                      </a:rPr>
                                      <a:t>Wypis ze szpitala</a:t>
                                    </a:r>
                                  </a:p>
                                </p:txBody>
                              </p:sp>
                            </p:grpSp>
                            <p:sp>
                              <p:nvSpPr>
                                <p:cNvPr id="23" name="Freeform: Shape 22">
                                  <a:extLst>
                                    <a:ext uri="{FF2B5EF4-FFF2-40B4-BE49-F238E27FC236}">
                                      <a16:creationId xmlns:a16="http://schemas.microsoft.com/office/drawing/2014/main" id="{208726FC-95EF-4E8F-A688-08EC3C9FA977}"/>
                                    </a:ext>
                                  </a:extLst>
                                </p:cNvPr>
                                <p:cNvSpPr/>
                                <p:nvPr/>
                              </p:nvSpPr>
                              <p:spPr>
                                <a:xfrm>
                                  <a:off x="7150182" y="2119921"/>
                                  <a:ext cx="4413250" cy="1201813"/>
                                </a:xfrm>
                                <a:custGeom>
                                  <a:avLst/>
                                  <a:gdLst>
                                    <a:gd name="connsiteX0" fmla="*/ 0 w 4413250"/>
                                    <a:gd name="connsiteY0" fmla="*/ 1117600 h 1117600"/>
                                    <a:gd name="connsiteX1" fmla="*/ 196850 w 4413250"/>
                                    <a:gd name="connsiteY1" fmla="*/ 908050 h 1117600"/>
                                    <a:gd name="connsiteX2" fmla="*/ 298450 w 4413250"/>
                                    <a:gd name="connsiteY2" fmla="*/ 1016000 h 1117600"/>
                                    <a:gd name="connsiteX3" fmla="*/ 406400 w 4413250"/>
                                    <a:gd name="connsiteY3" fmla="*/ 958850 h 1117600"/>
                                    <a:gd name="connsiteX4" fmla="*/ 622300 w 4413250"/>
                                    <a:gd name="connsiteY4" fmla="*/ 965200 h 1117600"/>
                                    <a:gd name="connsiteX5" fmla="*/ 698500 w 4413250"/>
                                    <a:gd name="connsiteY5" fmla="*/ 920750 h 1117600"/>
                                    <a:gd name="connsiteX6" fmla="*/ 736600 w 4413250"/>
                                    <a:gd name="connsiteY6" fmla="*/ 939800 h 1117600"/>
                                    <a:gd name="connsiteX7" fmla="*/ 787400 w 4413250"/>
                                    <a:gd name="connsiteY7" fmla="*/ 876300 h 1117600"/>
                                    <a:gd name="connsiteX8" fmla="*/ 819150 w 4413250"/>
                                    <a:gd name="connsiteY8" fmla="*/ 901700 h 1117600"/>
                                    <a:gd name="connsiteX9" fmla="*/ 876300 w 4413250"/>
                                    <a:gd name="connsiteY9" fmla="*/ 914400 h 1117600"/>
                                    <a:gd name="connsiteX10" fmla="*/ 977900 w 4413250"/>
                                    <a:gd name="connsiteY10" fmla="*/ 1003300 h 1117600"/>
                                    <a:gd name="connsiteX11" fmla="*/ 1054100 w 4413250"/>
                                    <a:gd name="connsiteY11" fmla="*/ 914400 h 1117600"/>
                                    <a:gd name="connsiteX12" fmla="*/ 1136650 w 4413250"/>
                                    <a:gd name="connsiteY12" fmla="*/ 939800 h 1117600"/>
                                    <a:gd name="connsiteX13" fmla="*/ 1200150 w 4413250"/>
                                    <a:gd name="connsiteY13" fmla="*/ 882650 h 1117600"/>
                                    <a:gd name="connsiteX14" fmla="*/ 1270000 w 4413250"/>
                                    <a:gd name="connsiteY14" fmla="*/ 908050 h 1117600"/>
                                    <a:gd name="connsiteX15" fmla="*/ 1314450 w 4413250"/>
                                    <a:gd name="connsiteY15" fmla="*/ 850900 h 1117600"/>
                                    <a:gd name="connsiteX16" fmla="*/ 1327150 w 4413250"/>
                                    <a:gd name="connsiteY16" fmla="*/ 831850 h 1117600"/>
                                    <a:gd name="connsiteX17" fmla="*/ 1371600 w 4413250"/>
                                    <a:gd name="connsiteY17" fmla="*/ 819150 h 1117600"/>
                                    <a:gd name="connsiteX18" fmla="*/ 1435100 w 4413250"/>
                                    <a:gd name="connsiteY18" fmla="*/ 857250 h 1117600"/>
                                    <a:gd name="connsiteX19" fmla="*/ 1460500 w 4413250"/>
                                    <a:gd name="connsiteY19" fmla="*/ 812800 h 1117600"/>
                                    <a:gd name="connsiteX20" fmla="*/ 1574800 w 4413250"/>
                                    <a:gd name="connsiteY20" fmla="*/ 914400 h 1117600"/>
                                    <a:gd name="connsiteX21" fmla="*/ 1657350 w 4413250"/>
                                    <a:gd name="connsiteY21" fmla="*/ 723900 h 1117600"/>
                                    <a:gd name="connsiteX22" fmla="*/ 1708150 w 4413250"/>
                                    <a:gd name="connsiteY22" fmla="*/ 787400 h 1117600"/>
                                    <a:gd name="connsiteX23" fmla="*/ 1758950 w 4413250"/>
                                    <a:gd name="connsiteY23" fmla="*/ 768350 h 1117600"/>
                                    <a:gd name="connsiteX24" fmla="*/ 1803400 w 4413250"/>
                                    <a:gd name="connsiteY24" fmla="*/ 838200 h 1117600"/>
                                    <a:gd name="connsiteX25" fmla="*/ 1860550 w 4413250"/>
                                    <a:gd name="connsiteY25" fmla="*/ 882650 h 1117600"/>
                                    <a:gd name="connsiteX26" fmla="*/ 1898650 w 4413250"/>
                                    <a:gd name="connsiteY26" fmla="*/ 723900 h 1117600"/>
                                    <a:gd name="connsiteX27" fmla="*/ 1955800 w 4413250"/>
                                    <a:gd name="connsiteY27" fmla="*/ 882650 h 1117600"/>
                                    <a:gd name="connsiteX28" fmla="*/ 2006600 w 4413250"/>
                                    <a:gd name="connsiteY28" fmla="*/ 977900 h 1117600"/>
                                    <a:gd name="connsiteX29" fmla="*/ 2051050 w 4413250"/>
                                    <a:gd name="connsiteY29" fmla="*/ 920750 h 1117600"/>
                                    <a:gd name="connsiteX30" fmla="*/ 2082800 w 4413250"/>
                                    <a:gd name="connsiteY30" fmla="*/ 920750 h 1117600"/>
                                    <a:gd name="connsiteX31" fmla="*/ 2114550 w 4413250"/>
                                    <a:gd name="connsiteY31" fmla="*/ 920750 h 1117600"/>
                                    <a:gd name="connsiteX32" fmla="*/ 2146300 w 4413250"/>
                                    <a:gd name="connsiteY32" fmla="*/ 946150 h 1117600"/>
                                    <a:gd name="connsiteX33" fmla="*/ 2190750 w 4413250"/>
                                    <a:gd name="connsiteY33" fmla="*/ 850900 h 1117600"/>
                                    <a:gd name="connsiteX34" fmla="*/ 2235200 w 4413250"/>
                                    <a:gd name="connsiteY34" fmla="*/ 889000 h 1117600"/>
                                    <a:gd name="connsiteX35" fmla="*/ 2247900 w 4413250"/>
                                    <a:gd name="connsiteY35" fmla="*/ 825500 h 1117600"/>
                                    <a:gd name="connsiteX36" fmla="*/ 2247900 w 4413250"/>
                                    <a:gd name="connsiteY36" fmla="*/ 812800 h 1117600"/>
                                    <a:gd name="connsiteX37" fmla="*/ 2292350 w 4413250"/>
                                    <a:gd name="connsiteY37" fmla="*/ 857250 h 1117600"/>
                                    <a:gd name="connsiteX38" fmla="*/ 2317750 w 4413250"/>
                                    <a:gd name="connsiteY38" fmla="*/ 844550 h 1117600"/>
                                    <a:gd name="connsiteX39" fmla="*/ 2343150 w 4413250"/>
                                    <a:gd name="connsiteY39" fmla="*/ 800100 h 1117600"/>
                                    <a:gd name="connsiteX40" fmla="*/ 2343150 w 4413250"/>
                                    <a:gd name="connsiteY40" fmla="*/ 749300 h 1117600"/>
                                    <a:gd name="connsiteX41" fmla="*/ 2355850 w 4413250"/>
                                    <a:gd name="connsiteY41" fmla="*/ 711200 h 1117600"/>
                                    <a:gd name="connsiteX42" fmla="*/ 2387600 w 4413250"/>
                                    <a:gd name="connsiteY42" fmla="*/ 723900 h 1117600"/>
                                    <a:gd name="connsiteX43" fmla="*/ 2432050 w 4413250"/>
                                    <a:gd name="connsiteY43" fmla="*/ 806450 h 1117600"/>
                                    <a:gd name="connsiteX44" fmla="*/ 2463800 w 4413250"/>
                                    <a:gd name="connsiteY44" fmla="*/ 730250 h 1117600"/>
                                    <a:gd name="connsiteX45" fmla="*/ 2476500 w 4413250"/>
                                    <a:gd name="connsiteY45" fmla="*/ 425450 h 1117600"/>
                                    <a:gd name="connsiteX46" fmla="*/ 2495550 w 4413250"/>
                                    <a:gd name="connsiteY46" fmla="*/ 495300 h 1117600"/>
                                    <a:gd name="connsiteX47" fmla="*/ 2540000 w 4413250"/>
                                    <a:gd name="connsiteY47" fmla="*/ 577850 h 1117600"/>
                                    <a:gd name="connsiteX48" fmla="*/ 2540000 w 4413250"/>
                                    <a:gd name="connsiteY48" fmla="*/ 603250 h 1117600"/>
                                    <a:gd name="connsiteX49" fmla="*/ 2527300 w 4413250"/>
                                    <a:gd name="connsiteY49" fmla="*/ 685800 h 1117600"/>
                                    <a:gd name="connsiteX50" fmla="*/ 2616200 w 4413250"/>
                                    <a:gd name="connsiteY50" fmla="*/ 711200 h 1117600"/>
                                    <a:gd name="connsiteX51" fmla="*/ 2616200 w 4413250"/>
                                    <a:gd name="connsiteY51" fmla="*/ 495300 h 1117600"/>
                                    <a:gd name="connsiteX52" fmla="*/ 2660650 w 4413250"/>
                                    <a:gd name="connsiteY52" fmla="*/ 755650 h 1117600"/>
                                    <a:gd name="connsiteX53" fmla="*/ 2686050 w 4413250"/>
                                    <a:gd name="connsiteY53" fmla="*/ 571500 h 1117600"/>
                                    <a:gd name="connsiteX54" fmla="*/ 2705100 w 4413250"/>
                                    <a:gd name="connsiteY54" fmla="*/ 546100 h 1117600"/>
                                    <a:gd name="connsiteX55" fmla="*/ 2749550 w 4413250"/>
                                    <a:gd name="connsiteY55" fmla="*/ 635000 h 1117600"/>
                                    <a:gd name="connsiteX56" fmla="*/ 2774950 w 4413250"/>
                                    <a:gd name="connsiteY56" fmla="*/ 463550 h 1117600"/>
                                    <a:gd name="connsiteX57" fmla="*/ 2819400 w 4413250"/>
                                    <a:gd name="connsiteY57" fmla="*/ 596900 h 1117600"/>
                                    <a:gd name="connsiteX58" fmla="*/ 2844800 w 4413250"/>
                                    <a:gd name="connsiteY58" fmla="*/ 539750 h 1117600"/>
                                    <a:gd name="connsiteX59" fmla="*/ 2914650 w 4413250"/>
                                    <a:gd name="connsiteY59" fmla="*/ 673100 h 1117600"/>
                                    <a:gd name="connsiteX60" fmla="*/ 2946400 w 4413250"/>
                                    <a:gd name="connsiteY60" fmla="*/ 438150 h 1117600"/>
                                    <a:gd name="connsiteX61" fmla="*/ 2959100 w 4413250"/>
                                    <a:gd name="connsiteY61" fmla="*/ 450850 h 1117600"/>
                                    <a:gd name="connsiteX62" fmla="*/ 2990850 w 4413250"/>
                                    <a:gd name="connsiteY62" fmla="*/ 165100 h 1117600"/>
                                    <a:gd name="connsiteX63" fmla="*/ 3073400 w 4413250"/>
                                    <a:gd name="connsiteY63" fmla="*/ 615950 h 1117600"/>
                                    <a:gd name="connsiteX64" fmla="*/ 3098800 w 4413250"/>
                                    <a:gd name="connsiteY64" fmla="*/ 311150 h 1117600"/>
                                    <a:gd name="connsiteX65" fmla="*/ 3117850 w 4413250"/>
                                    <a:gd name="connsiteY65" fmla="*/ 311150 h 1117600"/>
                                    <a:gd name="connsiteX66" fmla="*/ 3168650 w 4413250"/>
                                    <a:gd name="connsiteY66" fmla="*/ 438150 h 1117600"/>
                                    <a:gd name="connsiteX67" fmla="*/ 3200400 w 4413250"/>
                                    <a:gd name="connsiteY67" fmla="*/ 628650 h 1117600"/>
                                    <a:gd name="connsiteX68" fmla="*/ 3225800 w 4413250"/>
                                    <a:gd name="connsiteY68" fmla="*/ 266700 h 1117600"/>
                                    <a:gd name="connsiteX69" fmla="*/ 3251200 w 4413250"/>
                                    <a:gd name="connsiteY69" fmla="*/ 0 h 1117600"/>
                                    <a:gd name="connsiteX70" fmla="*/ 3289300 w 4413250"/>
                                    <a:gd name="connsiteY70" fmla="*/ 317500 h 1117600"/>
                                    <a:gd name="connsiteX71" fmla="*/ 3365500 w 4413250"/>
                                    <a:gd name="connsiteY71" fmla="*/ 469900 h 1117600"/>
                                    <a:gd name="connsiteX72" fmla="*/ 3390900 w 4413250"/>
                                    <a:gd name="connsiteY72" fmla="*/ 222250 h 1117600"/>
                                    <a:gd name="connsiteX73" fmla="*/ 3409950 w 4413250"/>
                                    <a:gd name="connsiteY73" fmla="*/ 82550 h 1117600"/>
                                    <a:gd name="connsiteX74" fmla="*/ 3441700 w 4413250"/>
                                    <a:gd name="connsiteY74" fmla="*/ 228600 h 1117600"/>
                                    <a:gd name="connsiteX75" fmla="*/ 3505200 w 4413250"/>
                                    <a:gd name="connsiteY75" fmla="*/ 457200 h 1117600"/>
                                    <a:gd name="connsiteX76" fmla="*/ 3530600 w 4413250"/>
                                    <a:gd name="connsiteY76" fmla="*/ 50800 h 1117600"/>
                                    <a:gd name="connsiteX77" fmla="*/ 3556000 w 4413250"/>
                                    <a:gd name="connsiteY77" fmla="*/ 127000 h 1117600"/>
                                    <a:gd name="connsiteX78" fmla="*/ 3581400 w 4413250"/>
                                    <a:gd name="connsiteY78" fmla="*/ 127000 h 1117600"/>
                                    <a:gd name="connsiteX79" fmla="*/ 3651250 w 4413250"/>
                                    <a:gd name="connsiteY79" fmla="*/ 463550 h 1117600"/>
                                    <a:gd name="connsiteX80" fmla="*/ 3676650 w 4413250"/>
                                    <a:gd name="connsiteY80" fmla="*/ 76200 h 1117600"/>
                                    <a:gd name="connsiteX81" fmla="*/ 3708400 w 4413250"/>
                                    <a:gd name="connsiteY81" fmla="*/ 101600 h 1117600"/>
                                    <a:gd name="connsiteX82" fmla="*/ 3746500 w 4413250"/>
                                    <a:gd name="connsiteY82" fmla="*/ 69850 h 1117600"/>
                                    <a:gd name="connsiteX83" fmla="*/ 3797300 w 4413250"/>
                                    <a:gd name="connsiteY83" fmla="*/ 457200 h 1117600"/>
                                    <a:gd name="connsiteX84" fmla="*/ 3822700 w 4413250"/>
                                    <a:gd name="connsiteY84" fmla="*/ 127000 h 1117600"/>
                                    <a:gd name="connsiteX85" fmla="*/ 3962400 w 4413250"/>
                                    <a:gd name="connsiteY85" fmla="*/ 254000 h 1117600"/>
                                    <a:gd name="connsiteX86" fmla="*/ 4000500 w 4413250"/>
                                    <a:gd name="connsiteY86" fmla="*/ 127000 h 1117600"/>
                                    <a:gd name="connsiteX87" fmla="*/ 4051300 w 4413250"/>
                                    <a:gd name="connsiteY87" fmla="*/ 120650 h 1117600"/>
                                    <a:gd name="connsiteX88" fmla="*/ 4102100 w 4413250"/>
                                    <a:gd name="connsiteY88" fmla="*/ 209550 h 1117600"/>
                                    <a:gd name="connsiteX89" fmla="*/ 4146550 w 4413250"/>
                                    <a:gd name="connsiteY89" fmla="*/ 101600 h 1117600"/>
                                    <a:gd name="connsiteX90" fmla="*/ 4165600 w 4413250"/>
                                    <a:gd name="connsiteY90" fmla="*/ 101600 h 1117600"/>
                                    <a:gd name="connsiteX91" fmla="*/ 4248150 w 4413250"/>
                                    <a:gd name="connsiteY91" fmla="*/ 247650 h 1117600"/>
                                    <a:gd name="connsiteX92" fmla="*/ 4279900 w 4413250"/>
                                    <a:gd name="connsiteY92" fmla="*/ 101600 h 1117600"/>
                                    <a:gd name="connsiteX93" fmla="*/ 4311650 w 4413250"/>
                                    <a:gd name="connsiteY93" fmla="*/ 95250 h 1117600"/>
                                    <a:gd name="connsiteX94" fmla="*/ 4394200 w 4413250"/>
                                    <a:gd name="connsiteY94" fmla="*/ 273050 h 1117600"/>
                                    <a:gd name="connsiteX95" fmla="*/ 4413250 w 4413250"/>
                                    <a:gd name="connsiteY95" fmla="*/ 508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413250" h="1117600">
                                      <a:moveTo>
                                        <a:pt x="0" y="1117600"/>
                                      </a:moveTo>
                                      <a:lnTo>
                                        <a:pt x="196850" y="908050"/>
                                      </a:lnTo>
                                      <a:lnTo>
                                        <a:pt x="298450" y="1016000"/>
                                      </a:lnTo>
                                      <a:lnTo>
                                        <a:pt x="406400" y="958850"/>
                                      </a:lnTo>
                                      <a:lnTo>
                                        <a:pt x="622300" y="965200"/>
                                      </a:lnTo>
                                      <a:lnTo>
                                        <a:pt x="698500" y="920750"/>
                                      </a:lnTo>
                                      <a:lnTo>
                                        <a:pt x="736600" y="939800"/>
                                      </a:lnTo>
                                      <a:lnTo>
                                        <a:pt x="787400" y="876300"/>
                                      </a:lnTo>
                                      <a:lnTo>
                                        <a:pt x="819150" y="901700"/>
                                      </a:lnTo>
                                      <a:lnTo>
                                        <a:pt x="876300" y="914400"/>
                                      </a:lnTo>
                                      <a:lnTo>
                                        <a:pt x="977900" y="1003300"/>
                                      </a:lnTo>
                                      <a:lnTo>
                                        <a:pt x="1054100" y="914400"/>
                                      </a:lnTo>
                                      <a:lnTo>
                                        <a:pt x="1136650" y="939800"/>
                                      </a:lnTo>
                                      <a:lnTo>
                                        <a:pt x="1200150" y="882650"/>
                                      </a:lnTo>
                                      <a:lnTo>
                                        <a:pt x="1270000" y="908050"/>
                                      </a:lnTo>
                                      <a:lnTo>
                                        <a:pt x="1314450" y="850900"/>
                                      </a:lnTo>
                                      <a:lnTo>
                                        <a:pt x="1327150" y="831850"/>
                                      </a:lnTo>
                                      <a:lnTo>
                                        <a:pt x="1371600" y="819150"/>
                                      </a:lnTo>
                                      <a:lnTo>
                                        <a:pt x="1435100" y="857250"/>
                                      </a:lnTo>
                                      <a:lnTo>
                                        <a:pt x="1460500" y="812800"/>
                                      </a:lnTo>
                                      <a:lnTo>
                                        <a:pt x="1574800" y="914400"/>
                                      </a:lnTo>
                                      <a:lnTo>
                                        <a:pt x="1657350" y="723900"/>
                                      </a:lnTo>
                                      <a:lnTo>
                                        <a:pt x="1708150" y="787400"/>
                                      </a:lnTo>
                                      <a:lnTo>
                                        <a:pt x="1758950" y="768350"/>
                                      </a:lnTo>
                                      <a:lnTo>
                                        <a:pt x="1803400" y="838200"/>
                                      </a:lnTo>
                                      <a:lnTo>
                                        <a:pt x="1860550" y="882650"/>
                                      </a:lnTo>
                                      <a:lnTo>
                                        <a:pt x="1898650" y="723900"/>
                                      </a:lnTo>
                                      <a:lnTo>
                                        <a:pt x="1955800" y="882650"/>
                                      </a:lnTo>
                                      <a:lnTo>
                                        <a:pt x="2006600" y="977900"/>
                                      </a:lnTo>
                                      <a:lnTo>
                                        <a:pt x="2051050" y="920750"/>
                                      </a:lnTo>
                                      <a:lnTo>
                                        <a:pt x="2082800" y="920750"/>
                                      </a:lnTo>
                                      <a:lnTo>
                                        <a:pt x="2114550" y="920750"/>
                                      </a:lnTo>
                                      <a:lnTo>
                                        <a:pt x="2146300" y="946150"/>
                                      </a:lnTo>
                                      <a:lnTo>
                                        <a:pt x="2190750" y="850900"/>
                                      </a:lnTo>
                                      <a:lnTo>
                                        <a:pt x="2235200" y="889000"/>
                                      </a:lnTo>
                                      <a:lnTo>
                                        <a:pt x="2247900" y="825500"/>
                                      </a:lnTo>
                                      <a:lnTo>
                                        <a:pt x="2247900" y="812800"/>
                                      </a:lnTo>
                                      <a:lnTo>
                                        <a:pt x="2292350" y="857250"/>
                                      </a:lnTo>
                                      <a:lnTo>
                                        <a:pt x="2317750" y="844550"/>
                                      </a:lnTo>
                                      <a:lnTo>
                                        <a:pt x="2343150" y="800100"/>
                                      </a:lnTo>
                                      <a:lnTo>
                                        <a:pt x="2343150" y="749300"/>
                                      </a:lnTo>
                                      <a:lnTo>
                                        <a:pt x="2355850" y="711200"/>
                                      </a:lnTo>
                                      <a:lnTo>
                                        <a:pt x="2387600" y="723900"/>
                                      </a:lnTo>
                                      <a:lnTo>
                                        <a:pt x="2432050" y="806450"/>
                                      </a:lnTo>
                                      <a:lnTo>
                                        <a:pt x="2463800" y="730250"/>
                                      </a:lnTo>
                                      <a:lnTo>
                                        <a:pt x="2476500" y="425450"/>
                                      </a:lnTo>
                                      <a:lnTo>
                                        <a:pt x="2495550" y="495300"/>
                                      </a:lnTo>
                                      <a:lnTo>
                                        <a:pt x="2540000" y="577850"/>
                                      </a:lnTo>
                                      <a:lnTo>
                                        <a:pt x="2540000" y="603250"/>
                                      </a:lnTo>
                                      <a:lnTo>
                                        <a:pt x="2527300" y="685800"/>
                                      </a:lnTo>
                                      <a:lnTo>
                                        <a:pt x="2616200" y="711200"/>
                                      </a:lnTo>
                                      <a:lnTo>
                                        <a:pt x="2616200" y="495300"/>
                                      </a:lnTo>
                                      <a:lnTo>
                                        <a:pt x="2660650" y="755650"/>
                                      </a:lnTo>
                                      <a:lnTo>
                                        <a:pt x="2686050" y="571500"/>
                                      </a:lnTo>
                                      <a:lnTo>
                                        <a:pt x="2705100" y="546100"/>
                                      </a:lnTo>
                                      <a:lnTo>
                                        <a:pt x="2749550" y="635000"/>
                                      </a:lnTo>
                                      <a:lnTo>
                                        <a:pt x="2774950" y="463550"/>
                                      </a:lnTo>
                                      <a:lnTo>
                                        <a:pt x="2819400" y="596900"/>
                                      </a:lnTo>
                                      <a:lnTo>
                                        <a:pt x="2844800" y="539750"/>
                                      </a:lnTo>
                                      <a:lnTo>
                                        <a:pt x="2914650" y="673100"/>
                                      </a:lnTo>
                                      <a:lnTo>
                                        <a:pt x="2946400" y="438150"/>
                                      </a:lnTo>
                                      <a:lnTo>
                                        <a:pt x="2959100" y="450850"/>
                                      </a:lnTo>
                                      <a:lnTo>
                                        <a:pt x="2990850" y="165100"/>
                                      </a:lnTo>
                                      <a:lnTo>
                                        <a:pt x="3073400" y="615950"/>
                                      </a:lnTo>
                                      <a:lnTo>
                                        <a:pt x="3098800" y="311150"/>
                                      </a:lnTo>
                                      <a:lnTo>
                                        <a:pt x="3117850" y="311150"/>
                                      </a:lnTo>
                                      <a:lnTo>
                                        <a:pt x="3168650" y="438150"/>
                                      </a:lnTo>
                                      <a:lnTo>
                                        <a:pt x="3200400" y="628650"/>
                                      </a:lnTo>
                                      <a:lnTo>
                                        <a:pt x="3225800" y="266700"/>
                                      </a:lnTo>
                                      <a:lnTo>
                                        <a:pt x="3251200" y="0"/>
                                      </a:lnTo>
                                      <a:lnTo>
                                        <a:pt x="3289300" y="317500"/>
                                      </a:lnTo>
                                      <a:lnTo>
                                        <a:pt x="3365500" y="469900"/>
                                      </a:lnTo>
                                      <a:lnTo>
                                        <a:pt x="3390900" y="222250"/>
                                      </a:lnTo>
                                      <a:lnTo>
                                        <a:pt x="3409950" y="82550"/>
                                      </a:lnTo>
                                      <a:lnTo>
                                        <a:pt x="3441700" y="228600"/>
                                      </a:lnTo>
                                      <a:lnTo>
                                        <a:pt x="3505200" y="457200"/>
                                      </a:lnTo>
                                      <a:lnTo>
                                        <a:pt x="3530600" y="50800"/>
                                      </a:lnTo>
                                      <a:lnTo>
                                        <a:pt x="3556000" y="127000"/>
                                      </a:lnTo>
                                      <a:lnTo>
                                        <a:pt x="3581400" y="127000"/>
                                      </a:lnTo>
                                      <a:lnTo>
                                        <a:pt x="3651250" y="463550"/>
                                      </a:lnTo>
                                      <a:lnTo>
                                        <a:pt x="3676650" y="76200"/>
                                      </a:lnTo>
                                      <a:lnTo>
                                        <a:pt x="3708400" y="101600"/>
                                      </a:lnTo>
                                      <a:lnTo>
                                        <a:pt x="3746500" y="69850"/>
                                      </a:lnTo>
                                      <a:lnTo>
                                        <a:pt x="3797300" y="457200"/>
                                      </a:lnTo>
                                      <a:lnTo>
                                        <a:pt x="3822700" y="127000"/>
                                      </a:lnTo>
                                      <a:lnTo>
                                        <a:pt x="3962400" y="254000"/>
                                      </a:lnTo>
                                      <a:lnTo>
                                        <a:pt x="4000500" y="127000"/>
                                      </a:lnTo>
                                      <a:lnTo>
                                        <a:pt x="4051300" y="120650"/>
                                      </a:lnTo>
                                      <a:lnTo>
                                        <a:pt x="4102100" y="209550"/>
                                      </a:lnTo>
                                      <a:lnTo>
                                        <a:pt x="4146550" y="101600"/>
                                      </a:lnTo>
                                      <a:lnTo>
                                        <a:pt x="4165600" y="101600"/>
                                      </a:lnTo>
                                      <a:lnTo>
                                        <a:pt x="4248150" y="247650"/>
                                      </a:lnTo>
                                      <a:lnTo>
                                        <a:pt x="4279900" y="101600"/>
                                      </a:lnTo>
                                      <a:lnTo>
                                        <a:pt x="4311650" y="95250"/>
                                      </a:lnTo>
                                      <a:lnTo>
                                        <a:pt x="4394200" y="273050"/>
                                      </a:lnTo>
                                      <a:lnTo>
                                        <a:pt x="4413250" y="50800"/>
                                      </a:lnTo>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sp>
                            <p:nvSpPr>
                              <p:cNvPr id="30" name="Freeform: Shape 29">
                                <a:extLst>
                                  <a:ext uri="{FF2B5EF4-FFF2-40B4-BE49-F238E27FC236}">
                                    <a16:creationId xmlns:a16="http://schemas.microsoft.com/office/drawing/2014/main" id="{4997C303-D149-444C-94BA-9BA59AFB773A}"/>
                                  </a:ext>
                                </a:extLst>
                              </p:cNvPr>
                              <p:cNvSpPr/>
                              <p:nvPr/>
                            </p:nvSpPr>
                            <p:spPr>
                              <a:xfrm>
                                <a:off x="7274282" y="2118693"/>
                                <a:ext cx="4413250" cy="1143275"/>
                              </a:xfrm>
                              <a:custGeom>
                                <a:avLst/>
                                <a:gdLst>
                                  <a:gd name="connsiteX0" fmla="*/ 0 w 4413250"/>
                                  <a:gd name="connsiteY0" fmla="*/ 1092200 h 1092200"/>
                                  <a:gd name="connsiteX1" fmla="*/ 209550 w 4413250"/>
                                  <a:gd name="connsiteY1" fmla="*/ 920750 h 1092200"/>
                                  <a:gd name="connsiteX2" fmla="*/ 584200 w 4413250"/>
                                  <a:gd name="connsiteY2" fmla="*/ 895350 h 1092200"/>
                                  <a:gd name="connsiteX3" fmla="*/ 628650 w 4413250"/>
                                  <a:gd name="connsiteY3" fmla="*/ 927100 h 1092200"/>
                                  <a:gd name="connsiteX4" fmla="*/ 647700 w 4413250"/>
                                  <a:gd name="connsiteY4" fmla="*/ 895350 h 1092200"/>
                                  <a:gd name="connsiteX5" fmla="*/ 704850 w 4413250"/>
                                  <a:gd name="connsiteY5" fmla="*/ 901700 h 1092200"/>
                                  <a:gd name="connsiteX6" fmla="*/ 742950 w 4413250"/>
                                  <a:gd name="connsiteY6" fmla="*/ 927100 h 1092200"/>
                                  <a:gd name="connsiteX7" fmla="*/ 762000 w 4413250"/>
                                  <a:gd name="connsiteY7" fmla="*/ 914400 h 1092200"/>
                                  <a:gd name="connsiteX8" fmla="*/ 793750 w 4413250"/>
                                  <a:gd name="connsiteY8" fmla="*/ 838200 h 1092200"/>
                                  <a:gd name="connsiteX9" fmla="*/ 844550 w 4413250"/>
                                  <a:gd name="connsiteY9" fmla="*/ 850900 h 1092200"/>
                                  <a:gd name="connsiteX10" fmla="*/ 908050 w 4413250"/>
                                  <a:gd name="connsiteY10" fmla="*/ 882650 h 1092200"/>
                                  <a:gd name="connsiteX11" fmla="*/ 990600 w 4413250"/>
                                  <a:gd name="connsiteY11" fmla="*/ 1022350 h 1092200"/>
                                  <a:gd name="connsiteX12" fmla="*/ 1022350 w 4413250"/>
                                  <a:gd name="connsiteY12" fmla="*/ 977900 h 1092200"/>
                                  <a:gd name="connsiteX13" fmla="*/ 1111250 w 4413250"/>
                                  <a:gd name="connsiteY13" fmla="*/ 920750 h 1092200"/>
                                  <a:gd name="connsiteX14" fmla="*/ 1162050 w 4413250"/>
                                  <a:gd name="connsiteY14" fmla="*/ 920750 h 1092200"/>
                                  <a:gd name="connsiteX15" fmla="*/ 1219200 w 4413250"/>
                                  <a:gd name="connsiteY15" fmla="*/ 876300 h 1092200"/>
                                  <a:gd name="connsiteX16" fmla="*/ 1289050 w 4413250"/>
                                  <a:gd name="connsiteY16" fmla="*/ 850900 h 1092200"/>
                                  <a:gd name="connsiteX17" fmla="*/ 1333500 w 4413250"/>
                                  <a:gd name="connsiteY17" fmla="*/ 831850 h 1092200"/>
                                  <a:gd name="connsiteX18" fmla="*/ 1371600 w 4413250"/>
                                  <a:gd name="connsiteY18" fmla="*/ 787400 h 1092200"/>
                                  <a:gd name="connsiteX19" fmla="*/ 1428750 w 4413250"/>
                                  <a:gd name="connsiteY19" fmla="*/ 793750 h 1092200"/>
                                  <a:gd name="connsiteX20" fmla="*/ 1466850 w 4413250"/>
                                  <a:gd name="connsiteY20" fmla="*/ 730250 h 1092200"/>
                                  <a:gd name="connsiteX21" fmla="*/ 1511300 w 4413250"/>
                                  <a:gd name="connsiteY21" fmla="*/ 831850 h 1092200"/>
                                  <a:gd name="connsiteX22" fmla="*/ 1587500 w 4413250"/>
                                  <a:gd name="connsiteY22" fmla="*/ 825500 h 1092200"/>
                                  <a:gd name="connsiteX23" fmla="*/ 1625600 w 4413250"/>
                                  <a:gd name="connsiteY23" fmla="*/ 730250 h 1092200"/>
                                  <a:gd name="connsiteX24" fmla="*/ 1663700 w 4413250"/>
                                  <a:gd name="connsiteY24" fmla="*/ 723900 h 1092200"/>
                                  <a:gd name="connsiteX25" fmla="*/ 1733550 w 4413250"/>
                                  <a:gd name="connsiteY25" fmla="*/ 768350 h 1092200"/>
                                  <a:gd name="connsiteX26" fmla="*/ 1771650 w 4413250"/>
                                  <a:gd name="connsiteY26" fmla="*/ 654050 h 1092200"/>
                                  <a:gd name="connsiteX27" fmla="*/ 1828800 w 4413250"/>
                                  <a:gd name="connsiteY27" fmla="*/ 654050 h 1092200"/>
                                  <a:gd name="connsiteX28" fmla="*/ 1892300 w 4413250"/>
                                  <a:gd name="connsiteY28" fmla="*/ 812800 h 1092200"/>
                                  <a:gd name="connsiteX29" fmla="*/ 1924050 w 4413250"/>
                                  <a:gd name="connsiteY29" fmla="*/ 641350 h 1092200"/>
                                  <a:gd name="connsiteX30" fmla="*/ 1974850 w 4413250"/>
                                  <a:gd name="connsiteY30" fmla="*/ 876300 h 1092200"/>
                                  <a:gd name="connsiteX31" fmla="*/ 2025650 w 4413250"/>
                                  <a:gd name="connsiteY31" fmla="*/ 908050 h 1092200"/>
                                  <a:gd name="connsiteX32" fmla="*/ 2070100 w 4413250"/>
                                  <a:gd name="connsiteY32" fmla="*/ 806450 h 1092200"/>
                                  <a:gd name="connsiteX33" fmla="*/ 2095500 w 4413250"/>
                                  <a:gd name="connsiteY33" fmla="*/ 800100 h 1092200"/>
                                  <a:gd name="connsiteX34" fmla="*/ 2133600 w 4413250"/>
                                  <a:gd name="connsiteY34" fmla="*/ 869950 h 1092200"/>
                                  <a:gd name="connsiteX35" fmla="*/ 2178050 w 4413250"/>
                                  <a:gd name="connsiteY35" fmla="*/ 781050 h 1092200"/>
                                  <a:gd name="connsiteX36" fmla="*/ 2222500 w 4413250"/>
                                  <a:gd name="connsiteY36" fmla="*/ 679450 h 1092200"/>
                                  <a:gd name="connsiteX37" fmla="*/ 2273300 w 4413250"/>
                                  <a:gd name="connsiteY37" fmla="*/ 692150 h 1092200"/>
                                  <a:gd name="connsiteX38" fmla="*/ 2279650 w 4413250"/>
                                  <a:gd name="connsiteY38" fmla="*/ 749300 h 1092200"/>
                                  <a:gd name="connsiteX39" fmla="*/ 2298700 w 4413250"/>
                                  <a:gd name="connsiteY39" fmla="*/ 825500 h 1092200"/>
                                  <a:gd name="connsiteX40" fmla="*/ 2330450 w 4413250"/>
                                  <a:gd name="connsiteY40" fmla="*/ 736600 h 1092200"/>
                                  <a:gd name="connsiteX41" fmla="*/ 2355850 w 4413250"/>
                                  <a:gd name="connsiteY41" fmla="*/ 679450 h 1092200"/>
                                  <a:gd name="connsiteX42" fmla="*/ 2400300 w 4413250"/>
                                  <a:gd name="connsiteY42" fmla="*/ 749300 h 1092200"/>
                                  <a:gd name="connsiteX43" fmla="*/ 2482850 w 4413250"/>
                                  <a:gd name="connsiteY43" fmla="*/ 476250 h 1092200"/>
                                  <a:gd name="connsiteX44" fmla="*/ 2520950 w 4413250"/>
                                  <a:gd name="connsiteY44" fmla="*/ 514350 h 1092200"/>
                                  <a:gd name="connsiteX45" fmla="*/ 2552700 w 4413250"/>
                                  <a:gd name="connsiteY45" fmla="*/ 514350 h 1092200"/>
                                  <a:gd name="connsiteX46" fmla="*/ 2635250 w 4413250"/>
                                  <a:gd name="connsiteY46" fmla="*/ 546100 h 1092200"/>
                                  <a:gd name="connsiteX47" fmla="*/ 2692400 w 4413250"/>
                                  <a:gd name="connsiteY47" fmla="*/ 501650 h 1092200"/>
                                  <a:gd name="connsiteX48" fmla="*/ 2705100 w 4413250"/>
                                  <a:gd name="connsiteY48" fmla="*/ 444500 h 1092200"/>
                                  <a:gd name="connsiteX49" fmla="*/ 2781300 w 4413250"/>
                                  <a:gd name="connsiteY49" fmla="*/ 431800 h 1092200"/>
                                  <a:gd name="connsiteX50" fmla="*/ 2838450 w 4413250"/>
                                  <a:gd name="connsiteY50" fmla="*/ 482600 h 1092200"/>
                                  <a:gd name="connsiteX51" fmla="*/ 2857500 w 4413250"/>
                                  <a:gd name="connsiteY51" fmla="*/ 273050 h 1092200"/>
                                  <a:gd name="connsiteX52" fmla="*/ 2940050 w 4413250"/>
                                  <a:gd name="connsiteY52" fmla="*/ 425450 h 1092200"/>
                                  <a:gd name="connsiteX53" fmla="*/ 2959100 w 4413250"/>
                                  <a:gd name="connsiteY53" fmla="*/ 260350 h 1092200"/>
                                  <a:gd name="connsiteX54" fmla="*/ 2978150 w 4413250"/>
                                  <a:gd name="connsiteY54" fmla="*/ 184150 h 1092200"/>
                                  <a:gd name="connsiteX55" fmla="*/ 3016250 w 4413250"/>
                                  <a:gd name="connsiteY55" fmla="*/ 158750 h 1092200"/>
                                  <a:gd name="connsiteX56" fmla="*/ 3092450 w 4413250"/>
                                  <a:gd name="connsiteY56" fmla="*/ 412750 h 1092200"/>
                                  <a:gd name="connsiteX57" fmla="*/ 3111500 w 4413250"/>
                                  <a:gd name="connsiteY57" fmla="*/ 69850 h 1092200"/>
                                  <a:gd name="connsiteX58" fmla="*/ 3143250 w 4413250"/>
                                  <a:gd name="connsiteY58" fmla="*/ 171450 h 1092200"/>
                                  <a:gd name="connsiteX59" fmla="*/ 3149600 w 4413250"/>
                                  <a:gd name="connsiteY59" fmla="*/ 171450 h 1092200"/>
                                  <a:gd name="connsiteX60" fmla="*/ 3225800 w 4413250"/>
                                  <a:gd name="connsiteY60" fmla="*/ 330200 h 1092200"/>
                                  <a:gd name="connsiteX61" fmla="*/ 3251200 w 4413250"/>
                                  <a:gd name="connsiteY61" fmla="*/ 50800 h 1092200"/>
                                  <a:gd name="connsiteX62" fmla="*/ 3327400 w 4413250"/>
                                  <a:gd name="connsiteY62" fmla="*/ 133350 h 1092200"/>
                                  <a:gd name="connsiteX63" fmla="*/ 3378200 w 4413250"/>
                                  <a:gd name="connsiteY63" fmla="*/ 228600 h 1092200"/>
                                  <a:gd name="connsiteX64" fmla="*/ 3403600 w 4413250"/>
                                  <a:gd name="connsiteY64" fmla="*/ 95250 h 1092200"/>
                                  <a:gd name="connsiteX65" fmla="*/ 3429000 w 4413250"/>
                                  <a:gd name="connsiteY65" fmla="*/ 57150 h 1092200"/>
                                  <a:gd name="connsiteX66" fmla="*/ 3517900 w 4413250"/>
                                  <a:gd name="connsiteY66" fmla="*/ 228600 h 1092200"/>
                                  <a:gd name="connsiteX67" fmla="*/ 3549650 w 4413250"/>
                                  <a:gd name="connsiteY67" fmla="*/ 82550 h 1092200"/>
                                  <a:gd name="connsiteX68" fmla="*/ 3683000 w 4413250"/>
                                  <a:gd name="connsiteY68" fmla="*/ 196850 h 1092200"/>
                                  <a:gd name="connsiteX69" fmla="*/ 3695700 w 4413250"/>
                                  <a:gd name="connsiteY69" fmla="*/ 63500 h 1092200"/>
                                  <a:gd name="connsiteX70" fmla="*/ 3695700 w 4413250"/>
                                  <a:gd name="connsiteY70" fmla="*/ 63500 h 1092200"/>
                                  <a:gd name="connsiteX71" fmla="*/ 3733800 w 4413250"/>
                                  <a:gd name="connsiteY71" fmla="*/ 25400 h 1092200"/>
                                  <a:gd name="connsiteX72" fmla="*/ 3816350 w 4413250"/>
                                  <a:gd name="connsiteY72" fmla="*/ 88900 h 1092200"/>
                                  <a:gd name="connsiteX73" fmla="*/ 3835400 w 4413250"/>
                                  <a:gd name="connsiteY73" fmla="*/ 44450 h 1092200"/>
                                  <a:gd name="connsiteX74" fmla="*/ 3981450 w 4413250"/>
                                  <a:gd name="connsiteY74" fmla="*/ 127000 h 1092200"/>
                                  <a:gd name="connsiteX75" fmla="*/ 4006850 w 4413250"/>
                                  <a:gd name="connsiteY75" fmla="*/ 63500 h 1092200"/>
                                  <a:gd name="connsiteX76" fmla="*/ 4051300 w 4413250"/>
                                  <a:gd name="connsiteY76" fmla="*/ 82550 h 1092200"/>
                                  <a:gd name="connsiteX77" fmla="*/ 4114800 w 4413250"/>
                                  <a:gd name="connsiteY77" fmla="*/ 69850 h 1092200"/>
                                  <a:gd name="connsiteX78" fmla="*/ 4159250 w 4413250"/>
                                  <a:gd name="connsiteY78" fmla="*/ 0 h 1092200"/>
                                  <a:gd name="connsiteX79" fmla="*/ 4184650 w 4413250"/>
                                  <a:gd name="connsiteY79" fmla="*/ 63500 h 1092200"/>
                                  <a:gd name="connsiteX80" fmla="*/ 4241800 w 4413250"/>
                                  <a:gd name="connsiteY80" fmla="*/ 88900 h 1092200"/>
                                  <a:gd name="connsiteX81" fmla="*/ 4305300 w 4413250"/>
                                  <a:gd name="connsiteY81" fmla="*/ 76200 h 1092200"/>
                                  <a:gd name="connsiteX82" fmla="*/ 4330700 w 4413250"/>
                                  <a:gd name="connsiteY82" fmla="*/ 0 h 1092200"/>
                                  <a:gd name="connsiteX83" fmla="*/ 4413250 w 4413250"/>
                                  <a:gd name="connsiteY83" fmla="*/ 63500 h 1092200"/>
                                  <a:gd name="connsiteX0" fmla="*/ 0 w 4413250"/>
                                  <a:gd name="connsiteY0" fmla="*/ 1092200 h 1092200"/>
                                  <a:gd name="connsiteX1" fmla="*/ 209550 w 4413250"/>
                                  <a:gd name="connsiteY1" fmla="*/ 920750 h 1092200"/>
                                  <a:gd name="connsiteX2" fmla="*/ 584200 w 4413250"/>
                                  <a:gd name="connsiteY2" fmla="*/ 895350 h 1092200"/>
                                  <a:gd name="connsiteX3" fmla="*/ 628650 w 4413250"/>
                                  <a:gd name="connsiteY3" fmla="*/ 927100 h 1092200"/>
                                  <a:gd name="connsiteX4" fmla="*/ 647700 w 4413250"/>
                                  <a:gd name="connsiteY4" fmla="*/ 895350 h 1092200"/>
                                  <a:gd name="connsiteX5" fmla="*/ 704850 w 4413250"/>
                                  <a:gd name="connsiteY5" fmla="*/ 901700 h 1092200"/>
                                  <a:gd name="connsiteX6" fmla="*/ 742950 w 4413250"/>
                                  <a:gd name="connsiteY6" fmla="*/ 927100 h 1092200"/>
                                  <a:gd name="connsiteX7" fmla="*/ 762000 w 4413250"/>
                                  <a:gd name="connsiteY7" fmla="*/ 914400 h 1092200"/>
                                  <a:gd name="connsiteX8" fmla="*/ 793750 w 4413250"/>
                                  <a:gd name="connsiteY8" fmla="*/ 838200 h 1092200"/>
                                  <a:gd name="connsiteX9" fmla="*/ 844550 w 4413250"/>
                                  <a:gd name="connsiteY9" fmla="*/ 850900 h 1092200"/>
                                  <a:gd name="connsiteX10" fmla="*/ 908050 w 4413250"/>
                                  <a:gd name="connsiteY10" fmla="*/ 882650 h 1092200"/>
                                  <a:gd name="connsiteX11" fmla="*/ 990600 w 4413250"/>
                                  <a:gd name="connsiteY11" fmla="*/ 1022350 h 1092200"/>
                                  <a:gd name="connsiteX12" fmla="*/ 1022350 w 4413250"/>
                                  <a:gd name="connsiteY12" fmla="*/ 977900 h 1092200"/>
                                  <a:gd name="connsiteX13" fmla="*/ 1111250 w 4413250"/>
                                  <a:gd name="connsiteY13" fmla="*/ 920750 h 1092200"/>
                                  <a:gd name="connsiteX14" fmla="*/ 1162050 w 4413250"/>
                                  <a:gd name="connsiteY14" fmla="*/ 920750 h 1092200"/>
                                  <a:gd name="connsiteX15" fmla="*/ 1219200 w 4413250"/>
                                  <a:gd name="connsiteY15" fmla="*/ 876300 h 1092200"/>
                                  <a:gd name="connsiteX16" fmla="*/ 1289050 w 4413250"/>
                                  <a:gd name="connsiteY16" fmla="*/ 850900 h 1092200"/>
                                  <a:gd name="connsiteX17" fmla="*/ 1333500 w 4413250"/>
                                  <a:gd name="connsiteY17" fmla="*/ 831850 h 1092200"/>
                                  <a:gd name="connsiteX18" fmla="*/ 1371600 w 4413250"/>
                                  <a:gd name="connsiteY18" fmla="*/ 787400 h 1092200"/>
                                  <a:gd name="connsiteX19" fmla="*/ 1428750 w 4413250"/>
                                  <a:gd name="connsiteY19" fmla="*/ 793750 h 1092200"/>
                                  <a:gd name="connsiteX20" fmla="*/ 1466850 w 4413250"/>
                                  <a:gd name="connsiteY20" fmla="*/ 730250 h 1092200"/>
                                  <a:gd name="connsiteX21" fmla="*/ 1511300 w 4413250"/>
                                  <a:gd name="connsiteY21" fmla="*/ 831850 h 1092200"/>
                                  <a:gd name="connsiteX22" fmla="*/ 1587500 w 4413250"/>
                                  <a:gd name="connsiteY22" fmla="*/ 825500 h 1092200"/>
                                  <a:gd name="connsiteX23" fmla="*/ 1625600 w 4413250"/>
                                  <a:gd name="connsiteY23" fmla="*/ 730250 h 1092200"/>
                                  <a:gd name="connsiteX24" fmla="*/ 1663700 w 4413250"/>
                                  <a:gd name="connsiteY24" fmla="*/ 723900 h 1092200"/>
                                  <a:gd name="connsiteX25" fmla="*/ 1733550 w 4413250"/>
                                  <a:gd name="connsiteY25" fmla="*/ 768350 h 1092200"/>
                                  <a:gd name="connsiteX26" fmla="*/ 1771650 w 4413250"/>
                                  <a:gd name="connsiteY26" fmla="*/ 654050 h 1092200"/>
                                  <a:gd name="connsiteX27" fmla="*/ 1828800 w 4413250"/>
                                  <a:gd name="connsiteY27" fmla="*/ 654050 h 1092200"/>
                                  <a:gd name="connsiteX28" fmla="*/ 1892300 w 4413250"/>
                                  <a:gd name="connsiteY28" fmla="*/ 812800 h 1092200"/>
                                  <a:gd name="connsiteX29" fmla="*/ 1924050 w 4413250"/>
                                  <a:gd name="connsiteY29" fmla="*/ 641350 h 1092200"/>
                                  <a:gd name="connsiteX30" fmla="*/ 1974850 w 4413250"/>
                                  <a:gd name="connsiteY30" fmla="*/ 876300 h 1092200"/>
                                  <a:gd name="connsiteX31" fmla="*/ 2025650 w 4413250"/>
                                  <a:gd name="connsiteY31" fmla="*/ 908050 h 1092200"/>
                                  <a:gd name="connsiteX32" fmla="*/ 2070100 w 4413250"/>
                                  <a:gd name="connsiteY32" fmla="*/ 806450 h 1092200"/>
                                  <a:gd name="connsiteX33" fmla="*/ 2095500 w 4413250"/>
                                  <a:gd name="connsiteY33" fmla="*/ 800100 h 1092200"/>
                                  <a:gd name="connsiteX34" fmla="*/ 2133600 w 4413250"/>
                                  <a:gd name="connsiteY34" fmla="*/ 869950 h 1092200"/>
                                  <a:gd name="connsiteX35" fmla="*/ 2178050 w 4413250"/>
                                  <a:gd name="connsiteY35" fmla="*/ 781050 h 1092200"/>
                                  <a:gd name="connsiteX36" fmla="*/ 2222500 w 4413250"/>
                                  <a:gd name="connsiteY36" fmla="*/ 679450 h 1092200"/>
                                  <a:gd name="connsiteX37" fmla="*/ 2273300 w 4413250"/>
                                  <a:gd name="connsiteY37" fmla="*/ 692150 h 1092200"/>
                                  <a:gd name="connsiteX38" fmla="*/ 2279650 w 4413250"/>
                                  <a:gd name="connsiteY38" fmla="*/ 749300 h 1092200"/>
                                  <a:gd name="connsiteX39" fmla="*/ 2298700 w 4413250"/>
                                  <a:gd name="connsiteY39" fmla="*/ 825500 h 1092200"/>
                                  <a:gd name="connsiteX40" fmla="*/ 2330450 w 4413250"/>
                                  <a:gd name="connsiteY40" fmla="*/ 736600 h 1092200"/>
                                  <a:gd name="connsiteX41" fmla="*/ 2355850 w 4413250"/>
                                  <a:gd name="connsiteY41" fmla="*/ 679450 h 1092200"/>
                                  <a:gd name="connsiteX42" fmla="*/ 2400300 w 4413250"/>
                                  <a:gd name="connsiteY42" fmla="*/ 749300 h 1092200"/>
                                  <a:gd name="connsiteX43" fmla="*/ 2482850 w 4413250"/>
                                  <a:gd name="connsiteY43" fmla="*/ 476250 h 1092200"/>
                                  <a:gd name="connsiteX44" fmla="*/ 2520950 w 4413250"/>
                                  <a:gd name="connsiteY44" fmla="*/ 514350 h 1092200"/>
                                  <a:gd name="connsiteX45" fmla="*/ 2552700 w 4413250"/>
                                  <a:gd name="connsiteY45" fmla="*/ 514350 h 1092200"/>
                                  <a:gd name="connsiteX46" fmla="*/ 2635250 w 4413250"/>
                                  <a:gd name="connsiteY46" fmla="*/ 546100 h 1092200"/>
                                  <a:gd name="connsiteX47" fmla="*/ 2692400 w 4413250"/>
                                  <a:gd name="connsiteY47" fmla="*/ 501650 h 1092200"/>
                                  <a:gd name="connsiteX48" fmla="*/ 2705100 w 4413250"/>
                                  <a:gd name="connsiteY48" fmla="*/ 444500 h 1092200"/>
                                  <a:gd name="connsiteX49" fmla="*/ 2806700 w 4413250"/>
                                  <a:gd name="connsiteY49" fmla="*/ 355600 h 1092200"/>
                                  <a:gd name="connsiteX50" fmla="*/ 2838450 w 4413250"/>
                                  <a:gd name="connsiteY50" fmla="*/ 482600 h 1092200"/>
                                  <a:gd name="connsiteX51" fmla="*/ 2857500 w 4413250"/>
                                  <a:gd name="connsiteY51" fmla="*/ 273050 h 1092200"/>
                                  <a:gd name="connsiteX52" fmla="*/ 2940050 w 4413250"/>
                                  <a:gd name="connsiteY52" fmla="*/ 425450 h 1092200"/>
                                  <a:gd name="connsiteX53" fmla="*/ 2959100 w 4413250"/>
                                  <a:gd name="connsiteY53" fmla="*/ 260350 h 1092200"/>
                                  <a:gd name="connsiteX54" fmla="*/ 2978150 w 4413250"/>
                                  <a:gd name="connsiteY54" fmla="*/ 184150 h 1092200"/>
                                  <a:gd name="connsiteX55" fmla="*/ 3016250 w 4413250"/>
                                  <a:gd name="connsiteY55" fmla="*/ 158750 h 1092200"/>
                                  <a:gd name="connsiteX56" fmla="*/ 3092450 w 4413250"/>
                                  <a:gd name="connsiteY56" fmla="*/ 412750 h 1092200"/>
                                  <a:gd name="connsiteX57" fmla="*/ 3111500 w 4413250"/>
                                  <a:gd name="connsiteY57" fmla="*/ 69850 h 1092200"/>
                                  <a:gd name="connsiteX58" fmla="*/ 3143250 w 4413250"/>
                                  <a:gd name="connsiteY58" fmla="*/ 171450 h 1092200"/>
                                  <a:gd name="connsiteX59" fmla="*/ 3149600 w 4413250"/>
                                  <a:gd name="connsiteY59" fmla="*/ 171450 h 1092200"/>
                                  <a:gd name="connsiteX60" fmla="*/ 3225800 w 4413250"/>
                                  <a:gd name="connsiteY60" fmla="*/ 330200 h 1092200"/>
                                  <a:gd name="connsiteX61" fmla="*/ 3251200 w 4413250"/>
                                  <a:gd name="connsiteY61" fmla="*/ 50800 h 1092200"/>
                                  <a:gd name="connsiteX62" fmla="*/ 3327400 w 4413250"/>
                                  <a:gd name="connsiteY62" fmla="*/ 133350 h 1092200"/>
                                  <a:gd name="connsiteX63" fmla="*/ 3378200 w 4413250"/>
                                  <a:gd name="connsiteY63" fmla="*/ 228600 h 1092200"/>
                                  <a:gd name="connsiteX64" fmla="*/ 3403600 w 4413250"/>
                                  <a:gd name="connsiteY64" fmla="*/ 95250 h 1092200"/>
                                  <a:gd name="connsiteX65" fmla="*/ 3429000 w 4413250"/>
                                  <a:gd name="connsiteY65" fmla="*/ 57150 h 1092200"/>
                                  <a:gd name="connsiteX66" fmla="*/ 3517900 w 4413250"/>
                                  <a:gd name="connsiteY66" fmla="*/ 228600 h 1092200"/>
                                  <a:gd name="connsiteX67" fmla="*/ 3549650 w 4413250"/>
                                  <a:gd name="connsiteY67" fmla="*/ 82550 h 1092200"/>
                                  <a:gd name="connsiteX68" fmla="*/ 3683000 w 4413250"/>
                                  <a:gd name="connsiteY68" fmla="*/ 196850 h 1092200"/>
                                  <a:gd name="connsiteX69" fmla="*/ 3695700 w 4413250"/>
                                  <a:gd name="connsiteY69" fmla="*/ 63500 h 1092200"/>
                                  <a:gd name="connsiteX70" fmla="*/ 3695700 w 4413250"/>
                                  <a:gd name="connsiteY70" fmla="*/ 63500 h 1092200"/>
                                  <a:gd name="connsiteX71" fmla="*/ 3733800 w 4413250"/>
                                  <a:gd name="connsiteY71" fmla="*/ 25400 h 1092200"/>
                                  <a:gd name="connsiteX72" fmla="*/ 3816350 w 4413250"/>
                                  <a:gd name="connsiteY72" fmla="*/ 88900 h 1092200"/>
                                  <a:gd name="connsiteX73" fmla="*/ 3835400 w 4413250"/>
                                  <a:gd name="connsiteY73" fmla="*/ 44450 h 1092200"/>
                                  <a:gd name="connsiteX74" fmla="*/ 3981450 w 4413250"/>
                                  <a:gd name="connsiteY74" fmla="*/ 127000 h 1092200"/>
                                  <a:gd name="connsiteX75" fmla="*/ 4006850 w 4413250"/>
                                  <a:gd name="connsiteY75" fmla="*/ 63500 h 1092200"/>
                                  <a:gd name="connsiteX76" fmla="*/ 4051300 w 4413250"/>
                                  <a:gd name="connsiteY76" fmla="*/ 82550 h 1092200"/>
                                  <a:gd name="connsiteX77" fmla="*/ 4114800 w 4413250"/>
                                  <a:gd name="connsiteY77" fmla="*/ 69850 h 1092200"/>
                                  <a:gd name="connsiteX78" fmla="*/ 4159250 w 4413250"/>
                                  <a:gd name="connsiteY78" fmla="*/ 0 h 1092200"/>
                                  <a:gd name="connsiteX79" fmla="*/ 4184650 w 4413250"/>
                                  <a:gd name="connsiteY79" fmla="*/ 63500 h 1092200"/>
                                  <a:gd name="connsiteX80" fmla="*/ 4241800 w 4413250"/>
                                  <a:gd name="connsiteY80" fmla="*/ 88900 h 1092200"/>
                                  <a:gd name="connsiteX81" fmla="*/ 4305300 w 4413250"/>
                                  <a:gd name="connsiteY81" fmla="*/ 76200 h 1092200"/>
                                  <a:gd name="connsiteX82" fmla="*/ 4330700 w 4413250"/>
                                  <a:gd name="connsiteY82" fmla="*/ 0 h 1092200"/>
                                  <a:gd name="connsiteX83" fmla="*/ 4413250 w 4413250"/>
                                  <a:gd name="connsiteY83" fmla="*/ 63500 h 1092200"/>
                                  <a:gd name="connsiteX0" fmla="*/ 0 w 4413250"/>
                                  <a:gd name="connsiteY0" fmla="*/ 1092200 h 1092200"/>
                                  <a:gd name="connsiteX1" fmla="*/ 209550 w 4413250"/>
                                  <a:gd name="connsiteY1" fmla="*/ 920750 h 1092200"/>
                                  <a:gd name="connsiteX2" fmla="*/ 584200 w 4413250"/>
                                  <a:gd name="connsiteY2" fmla="*/ 895350 h 1092200"/>
                                  <a:gd name="connsiteX3" fmla="*/ 628650 w 4413250"/>
                                  <a:gd name="connsiteY3" fmla="*/ 927100 h 1092200"/>
                                  <a:gd name="connsiteX4" fmla="*/ 647700 w 4413250"/>
                                  <a:gd name="connsiteY4" fmla="*/ 895350 h 1092200"/>
                                  <a:gd name="connsiteX5" fmla="*/ 704850 w 4413250"/>
                                  <a:gd name="connsiteY5" fmla="*/ 901700 h 1092200"/>
                                  <a:gd name="connsiteX6" fmla="*/ 742950 w 4413250"/>
                                  <a:gd name="connsiteY6" fmla="*/ 927100 h 1092200"/>
                                  <a:gd name="connsiteX7" fmla="*/ 762000 w 4413250"/>
                                  <a:gd name="connsiteY7" fmla="*/ 914400 h 1092200"/>
                                  <a:gd name="connsiteX8" fmla="*/ 793750 w 4413250"/>
                                  <a:gd name="connsiteY8" fmla="*/ 838200 h 1092200"/>
                                  <a:gd name="connsiteX9" fmla="*/ 844550 w 4413250"/>
                                  <a:gd name="connsiteY9" fmla="*/ 850900 h 1092200"/>
                                  <a:gd name="connsiteX10" fmla="*/ 908050 w 4413250"/>
                                  <a:gd name="connsiteY10" fmla="*/ 882650 h 1092200"/>
                                  <a:gd name="connsiteX11" fmla="*/ 990600 w 4413250"/>
                                  <a:gd name="connsiteY11" fmla="*/ 1022350 h 1092200"/>
                                  <a:gd name="connsiteX12" fmla="*/ 1022350 w 4413250"/>
                                  <a:gd name="connsiteY12" fmla="*/ 977900 h 1092200"/>
                                  <a:gd name="connsiteX13" fmla="*/ 1111250 w 4413250"/>
                                  <a:gd name="connsiteY13" fmla="*/ 920750 h 1092200"/>
                                  <a:gd name="connsiteX14" fmla="*/ 1162050 w 4413250"/>
                                  <a:gd name="connsiteY14" fmla="*/ 920750 h 1092200"/>
                                  <a:gd name="connsiteX15" fmla="*/ 1219200 w 4413250"/>
                                  <a:gd name="connsiteY15" fmla="*/ 876300 h 1092200"/>
                                  <a:gd name="connsiteX16" fmla="*/ 1289050 w 4413250"/>
                                  <a:gd name="connsiteY16" fmla="*/ 850900 h 1092200"/>
                                  <a:gd name="connsiteX17" fmla="*/ 1333500 w 4413250"/>
                                  <a:gd name="connsiteY17" fmla="*/ 831850 h 1092200"/>
                                  <a:gd name="connsiteX18" fmla="*/ 1371600 w 4413250"/>
                                  <a:gd name="connsiteY18" fmla="*/ 787400 h 1092200"/>
                                  <a:gd name="connsiteX19" fmla="*/ 1428750 w 4413250"/>
                                  <a:gd name="connsiteY19" fmla="*/ 793750 h 1092200"/>
                                  <a:gd name="connsiteX20" fmla="*/ 1466850 w 4413250"/>
                                  <a:gd name="connsiteY20" fmla="*/ 730250 h 1092200"/>
                                  <a:gd name="connsiteX21" fmla="*/ 1511300 w 4413250"/>
                                  <a:gd name="connsiteY21" fmla="*/ 831850 h 1092200"/>
                                  <a:gd name="connsiteX22" fmla="*/ 1587500 w 4413250"/>
                                  <a:gd name="connsiteY22" fmla="*/ 825500 h 1092200"/>
                                  <a:gd name="connsiteX23" fmla="*/ 1625600 w 4413250"/>
                                  <a:gd name="connsiteY23" fmla="*/ 730250 h 1092200"/>
                                  <a:gd name="connsiteX24" fmla="*/ 1663700 w 4413250"/>
                                  <a:gd name="connsiteY24" fmla="*/ 723900 h 1092200"/>
                                  <a:gd name="connsiteX25" fmla="*/ 1733550 w 4413250"/>
                                  <a:gd name="connsiteY25" fmla="*/ 768350 h 1092200"/>
                                  <a:gd name="connsiteX26" fmla="*/ 1771650 w 4413250"/>
                                  <a:gd name="connsiteY26" fmla="*/ 654050 h 1092200"/>
                                  <a:gd name="connsiteX27" fmla="*/ 1828800 w 4413250"/>
                                  <a:gd name="connsiteY27" fmla="*/ 654050 h 1092200"/>
                                  <a:gd name="connsiteX28" fmla="*/ 1892300 w 4413250"/>
                                  <a:gd name="connsiteY28" fmla="*/ 812800 h 1092200"/>
                                  <a:gd name="connsiteX29" fmla="*/ 1924050 w 4413250"/>
                                  <a:gd name="connsiteY29" fmla="*/ 641350 h 1092200"/>
                                  <a:gd name="connsiteX30" fmla="*/ 1974850 w 4413250"/>
                                  <a:gd name="connsiteY30" fmla="*/ 876300 h 1092200"/>
                                  <a:gd name="connsiteX31" fmla="*/ 2025650 w 4413250"/>
                                  <a:gd name="connsiteY31" fmla="*/ 908050 h 1092200"/>
                                  <a:gd name="connsiteX32" fmla="*/ 2070100 w 4413250"/>
                                  <a:gd name="connsiteY32" fmla="*/ 806450 h 1092200"/>
                                  <a:gd name="connsiteX33" fmla="*/ 2095500 w 4413250"/>
                                  <a:gd name="connsiteY33" fmla="*/ 800100 h 1092200"/>
                                  <a:gd name="connsiteX34" fmla="*/ 2133600 w 4413250"/>
                                  <a:gd name="connsiteY34" fmla="*/ 869950 h 1092200"/>
                                  <a:gd name="connsiteX35" fmla="*/ 2178050 w 4413250"/>
                                  <a:gd name="connsiteY35" fmla="*/ 781050 h 1092200"/>
                                  <a:gd name="connsiteX36" fmla="*/ 2222500 w 4413250"/>
                                  <a:gd name="connsiteY36" fmla="*/ 679450 h 1092200"/>
                                  <a:gd name="connsiteX37" fmla="*/ 2273300 w 4413250"/>
                                  <a:gd name="connsiteY37" fmla="*/ 692150 h 1092200"/>
                                  <a:gd name="connsiteX38" fmla="*/ 2279650 w 4413250"/>
                                  <a:gd name="connsiteY38" fmla="*/ 749300 h 1092200"/>
                                  <a:gd name="connsiteX39" fmla="*/ 2298700 w 4413250"/>
                                  <a:gd name="connsiteY39" fmla="*/ 825500 h 1092200"/>
                                  <a:gd name="connsiteX40" fmla="*/ 2330450 w 4413250"/>
                                  <a:gd name="connsiteY40" fmla="*/ 736600 h 1092200"/>
                                  <a:gd name="connsiteX41" fmla="*/ 2355850 w 4413250"/>
                                  <a:gd name="connsiteY41" fmla="*/ 679450 h 1092200"/>
                                  <a:gd name="connsiteX42" fmla="*/ 2400300 w 4413250"/>
                                  <a:gd name="connsiteY42" fmla="*/ 749300 h 1092200"/>
                                  <a:gd name="connsiteX43" fmla="*/ 2482850 w 4413250"/>
                                  <a:gd name="connsiteY43" fmla="*/ 476250 h 1092200"/>
                                  <a:gd name="connsiteX44" fmla="*/ 2520950 w 4413250"/>
                                  <a:gd name="connsiteY44" fmla="*/ 514350 h 1092200"/>
                                  <a:gd name="connsiteX45" fmla="*/ 2552700 w 4413250"/>
                                  <a:gd name="connsiteY45" fmla="*/ 514350 h 1092200"/>
                                  <a:gd name="connsiteX46" fmla="*/ 2635250 w 4413250"/>
                                  <a:gd name="connsiteY46" fmla="*/ 546100 h 1092200"/>
                                  <a:gd name="connsiteX47" fmla="*/ 2692400 w 4413250"/>
                                  <a:gd name="connsiteY47" fmla="*/ 501650 h 1092200"/>
                                  <a:gd name="connsiteX48" fmla="*/ 2705100 w 4413250"/>
                                  <a:gd name="connsiteY48" fmla="*/ 444500 h 1092200"/>
                                  <a:gd name="connsiteX49" fmla="*/ 2787650 w 4413250"/>
                                  <a:gd name="connsiteY49" fmla="*/ 438150 h 1092200"/>
                                  <a:gd name="connsiteX50" fmla="*/ 2806700 w 4413250"/>
                                  <a:gd name="connsiteY50" fmla="*/ 355600 h 1092200"/>
                                  <a:gd name="connsiteX51" fmla="*/ 2838450 w 4413250"/>
                                  <a:gd name="connsiteY51" fmla="*/ 482600 h 1092200"/>
                                  <a:gd name="connsiteX52" fmla="*/ 2857500 w 4413250"/>
                                  <a:gd name="connsiteY52" fmla="*/ 273050 h 1092200"/>
                                  <a:gd name="connsiteX53" fmla="*/ 2940050 w 4413250"/>
                                  <a:gd name="connsiteY53" fmla="*/ 425450 h 1092200"/>
                                  <a:gd name="connsiteX54" fmla="*/ 2959100 w 4413250"/>
                                  <a:gd name="connsiteY54" fmla="*/ 260350 h 1092200"/>
                                  <a:gd name="connsiteX55" fmla="*/ 2978150 w 4413250"/>
                                  <a:gd name="connsiteY55" fmla="*/ 184150 h 1092200"/>
                                  <a:gd name="connsiteX56" fmla="*/ 3016250 w 4413250"/>
                                  <a:gd name="connsiteY56" fmla="*/ 158750 h 1092200"/>
                                  <a:gd name="connsiteX57" fmla="*/ 3092450 w 4413250"/>
                                  <a:gd name="connsiteY57" fmla="*/ 412750 h 1092200"/>
                                  <a:gd name="connsiteX58" fmla="*/ 3111500 w 4413250"/>
                                  <a:gd name="connsiteY58" fmla="*/ 69850 h 1092200"/>
                                  <a:gd name="connsiteX59" fmla="*/ 3143250 w 4413250"/>
                                  <a:gd name="connsiteY59" fmla="*/ 171450 h 1092200"/>
                                  <a:gd name="connsiteX60" fmla="*/ 3149600 w 4413250"/>
                                  <a:gd name="connsiteY60" fmla="*/ 171450 h 1092200"/>
                                  <a:gd name="connsiteX61" fmla="*/ 3225800 w 4413250"/>
                                  <a:gd name="connsiteY61" fmla="*/ 330200 h 1092200"/>
                                  <a:gd name="connsiteX62" fmla="*/ 3251200 w 4413250"/>
                                  <a:gd name="connsiteY62" fmla="*/ 50800 h 1092200"/>
                                  <a:gd name="connsiteX63" fmla="*/ 3327400 w 4413250"/>
                                  <a:gd name="connsiteY63" fmla="*/ 133350 h 1092200"/>
                                  <a:gd name="connsiteX64" fmla="*/ 3378200 w 4413250"/>
                                  <a:gd name="connsiteY64" fmla="*/ 228600 h 1092200"/>
                                  <a:gd name="connsiteX65" fmla="*/ 3403600 w 4413250"/>
                                  <a:gd name="connsiteY65" fmla="*/ 95250 h 1092200"/>
                                  <a:gd name="connsiteX66" fmla="*/ 3429000 w 4413250"/>
                                  <a:gd name="connsiteY66" fmla="*/ 57150 h 1092200"/>
                                  <a:gd name="connsiteX67" fmla="*/ 3517900 w 4413250"/>
                                  <a:gd name="connsiteY67" fmla="*/ 228600 h 1092200"/>
                                  <a:gd name="connsiteX68" fmla="*/ 3549650 w 4413250"/>
                                  <a:gd name="connsiteY68" fmla="*/ 82550 h 1092200"/>
                                  <a:gd name="connsiteX69" fmla="*/ 3683000 w 4413250"/>
                                  <a:gd name="connsiteY69" fmla="*/ 196850 h 1092200"/>
                                  <a:gd name="connsiteX70" fmla="*/ 3695700 w 4413250"/>
                                  <a:gd name="connsiteY70" fmla="*/ 63500 h 1092200"/>
                                  <a:gd name="connsiteX71" fmla="*/ 3695700 w 4413250"/>
                                  <a:gd name="connsiteY71" fmla="*/ 63500 h 1092200"/>
                                  <a:gd name="connsiteX72" fmla="*/ 3733800 w 4413250"/>
                                  <a:gd name="connsiteY72" fmla="*/ 25400 h 1092200"/>
                                  <a:gd name="connsiteX73" fmla="*/ 3816350 w 4413250"/>
                                  <a:gd name="connsiteY73" fmla="*/ 88900 h 1092200"/>
                                  <a:gd name="connsiteX74" fmla="*/ 3835400 w 4413250"/>
                                  <a:gd name="connsiteY74" fmla="*/ 44450 h 1092200"/>
                                  <a:gd name="connsiteX75" fmla="*/ 3981450 w 4413250"/>
                                  <a:gd name="connsiteY75" fmla="*/ 127000 h 1092200"/>
                                  <a:gd name="connsiteX76" fmla="*/ 4006850 w 4413250"/>
                                  <a:gd name="connsiteY76" fmla="*/ 63500 h 1092200"/>
                                  <a:gd name="connsiteX77" fmla="*/ 4051300 w 4413250"/>
                                  <a:gd name="connsiteY77" fmla="*/ 82550 h 1092200"/>
                                  <a:gd name="connsiteX78" fmla="*/ 4114800 w 4413250"/>
                                  <a:gd name="connsiteY78" fmla="*/ 69850 h 1092200"/>
                                  <a:gd name="connsiteX79" fmla="*/ 4159250 w 4413250"/>
                                  <a:gd name="connsiteY79" fmla="*/ 0 h 1092200"/>
                                  <a:gd name="connsiteX80" fmla="*/ 4184650 w 4413250"/>
                                  <a:gd name="connsiteY80" fmla="*/ 63500 h 1092200"/>
                                  <a:gd name="connsiteX81" fmla="*/ 4241800 w 4413250"/>
                                  <a:gd name="connsiteY81" fmla="*/ 88900 h 1092200"/>
                                  <a:gd name="connsiteX82" fmla="*/ 4305300 w 4413250"/>
                                  <a:gd name="connsiteY82" fmla="*/ 76200 h 1092200"/>
                                  <a:gd name="connsiteX83" fmla="*/ 4330700 w 4413250"/>
                                  <a:gd name="connsiteY83" fmla="*/ 0 h 1092200"/>
                                  <a:gd name="connsiteX84" fmla="*/ 4413250 w 4413250"/>
                                  <a:gd name="connsiteY84" fmla="*/ 63500 h 1092200"/>
                                  <a:gd name="connsiteX0" fmla="*/ 0 w 4413250"/>
                                  <a:gd name="connsiteY0" fmla="*/ 1092200 h 1092200"/>
                                  <a:gd name="connsiteX1" fmla="*/ 203200 w 4413250"/>
                                  <a:gd name="connsiteY1" fmla="*/ 901700 h 1092200"/>
                                  <a:gd name="connsiteX2" fmla="*/ 584200 w 4413250"/>
                                  <a:gd name="connsiteY2" fmla="*/ 895350 h 1092200"/>
                                  <a:gd name="connsiteX3" fmla="*/ 628650 w 4413250"/>
                                  <a:gd name="connsiteY3" fmla="*/ 927100 h 1092200"/>
                                  <a:gd name="connsiteX4" fmla="*/ 647700 w 4413250"/>
                                  <a:gd name="connsiteY4" fmla="*/ 895350 h 1092200"/>
                                  <a:gd name="connsiteX5" fmla="*/ 704850 w 4413250"/>
                                  <a:gd name="connsiteY5" fmla="*/ 901700 h 1092200"/>
                                  <a:gd name="connsiteX6" fmla="*/ 742950 w 4413250"/>
                                  <a:gd name="connsiteY6" fmla="*/ 927100 h 1092200"/>
                                  <a:gd name="connsiteX7" fmla="*/ 762000 w 4413250"/>
                                  <a:gd name="connsiteY7" fmla="*/ 914400 h 1092200"/>
                                  <a:gd name="connsiteX8" fmla="*/ 793750 w 4413250"/>
                                  <a:gd name="connsiteY8" fmla="*/ 838200 h 1092200"/>
                                  <a:gd name="connsiteX9" fmla="*/ 844550 w 4413250"/>
                                  <a:gd name="connsiteY9" fmla="*/ 850900 h 1092200"/>
                                  <a:gd name="connsiteX10" fmla="*/ 908050 w 4413250"/>
                                  <a:gd name="connsiteY10" fmla="*/ 882650 h 1092200"/>
                                  <a:gd name="connsiteX11" fmla="*/ 990600 w 4413250"/>
                                  <a:gd name="connsiteY11" fmla="*/ 1022350 h 1092200"/>
                                  <a:gd name="connsiteX12" fmla="*/ 1022350 w 4413250"/>
                                  <a:gd name="connsiteY12" fmla="*/ 977900 h 1092200"/>
                                  <a:gd name="connsiteX13" fmla="*/ 1111250 w 4413250"/>
                                  <a:gd name="connsiteY13" fmla="*/ 920750 h 1092200"/>
                                  <a:gd name="connsiteX14" fmla="*/ 1162050 w 4413250"/>
                                  <a:gd name="connsiteY14" fmla="*/ 920750 h 1092200"/>
                                  <a:gd name="connsiteX15" fmla="*/ 1219200 w 4413250"/>
                                  <a:gd name="connsiteY15" fmla="*/ 876300 h 1092200"/>
                                  <a:gd name="connsiteX16" fmla="*/ 1289050 w 4413250"/>
                                  <a:gd name="connsiteY16" fmla="*/ 850900 h 1092200"/>
                                  <a:gd name="connsiteX17" fmla="*/ 1333500 w 4413250"/>
                                  <a:gd name="connsiteY17" fmla="*/ 831850 h 1092200"/>
                                  <a:gd name="connsiteX18" fmla="*/ 1371600 w 4413250"/>
                                  <a:gd name="connsiteY18" fmla="*/ 787400 h 1092200"/>
                                  <a:gd name="connsiteX19" fmla="*/ 1428750 w 4413250"/>
                                  <a:gd name="connsiteY19" fmla="*/ 793750 h 1092200"/>
                                  <a:gd name="connsiteX20" fmla="*/ 1466850 w 4413250"/>
                                  <a:gd name="connsiteY20" fmla="*/ 730250 h 1092200"/>
                                  <a:gd name="connsiteX21" fmla="*/ 1511300 w 4413250"/>
                                  <a:gd name="connsiteY21" fmla="*/ 831850 h 1092200"/>
                                  <a:gd name="connsiteX22" fmla="*/ 1587500 w 4413250"/>
                                  <a:gd name="connsiteY22" fmla="*/ 825500 h 1092200"/>
                                  <a:gd name="connsiteX23" fmla="*/ 1625600 w 4413250"/>
                                  <a:gd name="connsiteY23" fmla="*/ 730250 h 1092200"/>
                                  <a:gd name="connsiteX24" fmla="*/ 1663700 w 4413250"/>
                                  <a:gd name="connsiteY24" fmla="*/ 723900 h 1092200"/>
                                  <a:gd name="connsiteX25" fmla="*/ 1733550 w 4413250"/>
                                  <a:gd name="connsiteY25" fmla="*/ 768350 h 1092200"/>
                                  <a:gd name="connsiteX26" fmla="*/ 1771650 w 4413250"/>
                                  <a:gd name="connsiteY26" fmla="*/ 654050 h 1092200"/>
                                  <a:gd name="connsiteX27" fmla="*/ 1828800 w 4413250"/>
                                  <a:gd name="connsiteY27" fmla="*/ 654050 h 1092200"/>
                                  <a:gd name="connsiteX28" fmla="*/ 1892300 w 4413250"/>
                                  <a:gd name="connsiteY28" fmla="*/ 812800 h 1092200"/>
                                  <a:gd name="connsiteX29" fmla="*/ 1924050 w 4413250"/>
                                  <a:gd name="connsiteY29" fmla="*/ 641350 h 1092200"/>
                                  <a:gd name="connsiteX30" fmla="*/ 1974850 w 4413250"/>
                                  <a:gd name="connsiteY30" fmla="*/ 876300 h 1092200"/>
                                  <a:gd name="connsiteX31" fmla="*/ 2025650 w 4413250"/>
                                  <a:gd name="connsiteY31" fmla="*/ 908050 h 1092200"/>
                                  <a:gd name="connsiteX32" fmla="*/ 2070100 w 4413250"/>
                                  <a:gd name="connsiteY32" fmla="*/ 806450 h 1092200"/>
                                  <a:gd name="connsiteX33" fmla="*/ 2095500 w 4413250"/>
                                  <a:gd name="connsiteY33" fmla="*/ 800100 h 1092200"/>
                                  <a:gd name="connsiteX34" fmla="*/ 2133600 w 4413250"/>
                                  <a:gd name="connsiteY34" fmla="*/ 869950 h 1092200"/>
                                  <a:gd name="connsiteX35" fmla="*/ 2178050 w 4413250"/>
                                  <a:gd name="connsiteY35" fmla="*/ 781050 h 1092200"/>
                                  <a:gd name="connsiteX36" fmla="*/ 2222500 w 4413250"/>
                                  <a:gd name="connsiteY36" fmla="*/ 679450 h 1092200"/>
                                  <a:gd name="connsiteX37" fmla="*/ 2273300 w 4413250"/>
                                  <a:gd name="connsiteY37" fmla="*/ 692150 h 1092200"/>
                                  <a:gd name="connsiteX38" fmla="*/ 2279650 w 4413250"/>
                                  <a:gd name="connsiteY38" fmla="*/ 749300 h 1092200"/>
                                  <a:gd name="connsiteX39" fmla="*/ 2298700 w 4413250"/>
                                  <a:gd name="connsiteY39" fmla="*/ 825500 h 1092200"/>
                                  <a:gd name="connsiteX40" fmla="*/ 2330450 w 4413250"/>
                                  <a:gd name="connsiteY40" fmla="*/ 736600 h 1092200"/>
                                  <a:gd name="connsiteX41" fmla="*/ 2355850 w 4413250"/>
                                  <a:gd name="connsiteY41" fmla="*/ 679450 h 1092200"/>
                                  <a:gd name="connsiteX42" fmla="*/ 2400300 w 4413250"/>
                                  <a:gd name="connsiteY42" fmla="*/ 749300 h 1092200"/>
                                  <a:gd name="connsiteX43" fmla="*/ 2482850 w 4413250"/>
                                  <a:gd name="connsiteY43" fmla="*/ 476250 h 1092200"/>
                                  <a:gd name="connsiteX44" fmla="*/ 2520950 w 4413250"/>
                                  <a:gd name="connsiteY44" fmla="*/ 514350 h 1092200"/>
                                  <a:gd name="connsiteX45" fmla="*/ 2552700 w 4413250"/>
                                  <a:gd name="connsiteY45" fmla="*/ 514350 h 1092200"/>
                                  <a:gd name="connsiteX46" fmla="*/ 2635250 w 4413250"/>
                                  <a:gd name="connsiteY46" fmla="*/ 546100 h 1092200"/>
                                  <a:gd name="connsiteX47" fmla="*/ 2692400 w 4413250"/>
                                  <a:gd name="connsiteY47" fmla="*/ 501650 h 1092200"/>
                                  <a:gd name="connsiteX48" fmla="*/ 2705100 w 4413250"/>
                                  <a:gd name="connsiteY48" fmla="*/ 444500 h 1092200"/>
                                  <a:gd name="connsiteX49" fmla="*/ 2787650 w 4413250"/>
                                  <a:gd name="connsiteY49" fmla="*/ 438150 h 1092200"/>
                                  <a:gd name="connsiteX50" fmla="*/ 2806700 w 4413250"/>
                                  <a:gd name="connsiteY50" fmla="*/ 355600 h 1092200"/>
                                  <a:gd name="connsiteX51" fmla="*/ 2838450 w 4413250"/>
                                  <a:gd name="connsiteY51" fmla="*/ 482600 h 1092200"/>
                                  <a:gd name="connsiteX52" fmla="*/ 2857500 w 4413250"/>
                                  <a:gd name="connsiteY52" fmla="*/ 273050 h 1092200"/>
                                  <a:gd name="connsiteX53" fmla="*/ 2940050 w 4413250"/>
                                  <a:gd name="connsiteY53" fmla="*/ 425450 h 1092200"/>
                                  <a:gd name="connsiteX54" fmla="*/ 2959100 w 4413250"/>
                                  <a:gd name="connsiteY54" fmla="*/ 260350 h 1092200"/>
                                  <a:gd name="connsiteX55" fmla="*/ 2978150 w 4413250"/>
                                  <a:gd name="connsiteY55" fmla="*/ 184150 h 1092200"/>
                                  <a:gd name="connsiteX56" fmla="*/ 3016250 w 4413250"/>
                                  <a:gd name="connsiteY56" fmla="*/ 158750 h 1092200"/>
                                  <a:gd name="connsiteX57" fmla="*/ 3092450 w 4413250"/>
                                  <a:gd name="connsiteY57" fmla="*/ 412750 h 1092200"/>
                                  <a:gd name="connsiteX58" fmla="*/ 3111500 w 4413250"/>
                                  <a:gd name="connsiteY58" fmla="*/ 69850 h 1092200"/>
                                  <a:gd name="connsiteX59" fmla="*/ 3143250 w 4413250"/>
                                  <a:gd name="connsiteY59" fmla="*/ 171450 h 1092200"/>
                                  <a:gd name="connsiteX60" fmla="*/ 3149600 w 4413250"/>
                                  <a:gd name="connsiteY60" fmla="*/ 171450 h 1092200"/>
                                  <a:gd name="connsiteX61" fmla="*/ 3225800 w 4413250"/>
                                  <a:gd name="connsiteY61" fmla="*/ 330200 h 1092200"/>
                                  <a:gd name="connsiteX62" fmla="*/ 3251200 w 4413250"/>
                                  <a:gd name="connsiteY62" fmla="*/ 50800 h 1092200"/>
                                  <a:gd name="connsiteX63" fmla="*/ 3327400 w 4413250"/>
                                  <a:gd name="connsiteY63" fmla="*/ 133350 h 1092200"/>
                                  <a:gd name="connsiteX64" fmla="*/ 3378200 w 4413250"/>
                                  <a:gd name="connsiteY64" fmla="*/ 228600 h 1092200"/>
                                  <a:gd name="connsiteX65" fmla="*/ 3403600 w 4413250"/>
                                  <a:gd name="connsiteY65" fmla="*/ 95250 h 1092200"/>
                                  <a:gd name="connsiteX66" fmla="*/ 3429000 w 4413250"/>
                                  <a:gd name="connsiteY66" fmla="*/ 57150 h 1092200"/>
                                  <a:gd name="connsiteX67" fmla="*/ 3517900 w 4413250"/>
                                  <a:gd name="connsiteY67" fmla="*/ 228600 h 1092200"/>
                                  <a:gd name="connsiteX68" fmla="*/ 3549650 w 4413250"/>
                                  <a:gd name="connsiteY68" fmla="*/ 82550 h 1092200"/>
                                  <a:gd name="connsiteX69" fmla="*/ 3683000 w 4413250"/>
                                  <a:gd name="connsiteY69" fmla="*/ 196850 h 1092200"/>
                                  <a:gd name="connsiteX70" fmla="*/ 3695700 w 4413250"/>
                                  <a:gd name="connsiteY70" fmla="*/ 63500 h 1092200"/>
                                  <a:gd name="connsiteX71" fmla="*/ 3695700 w 4413250"/>
                                  <a:gd name="connsiteY71" fmla="*/ 63500 h 1092200"/>
                                  <a:gd name="connsiteX72" fmla="*/ 3733800 w 4413250"/>
                                  <a:gd name="connsiteY72" fmla="*/ 25400 h 1092200"/>
                                  <a:gd name="connsiteX73" fmla="*/ 3816350 w 4413250"/>
                                  <a:gd name="connsiteY73" fmla="*/ 88900 h 1092200"/>
                                  <a:gd name="connsiteX74" fmla="*/ 3835400 w 4413250"/>
                                  <a:gd name="connsiteY74" fmla="*/ 44450 h 1092200"/>
                                  <a:gd name="connsiteX75" fmla="*/ 3981450 w 4413250"/>
                                  <a:gd name="connsiteY75" fmla="*/ 127000 h 1092200"/>
                                  <a:gd name="connsiteX76" fmla="*/ 4006850 w 4413250"/>
                                  <a:gd name="connsiteY76" fmla="*/ 63500 h 1092200"/>
                                  <a:gd name="connsiteX77" fmla="*/ 4051300 w 4413250"/>
                                  <a:gd name="connsiteY77" fmla="*/ 82550 h 1092200"/>
                                  <a:gd name="connsiteX78" fmla="*/ 4114800 w 4413250"/>
                                  <a:gd name="connsiteY78" fmla="*/ 69850 h 1092200"/>
                                  <a:gd name="connsiteX79" fmla="*/ 4159250 w 4413250"/>
                                  <a:gd name="connsiteY79" fmla="*/ 0 h 1092200"/>
                                  <a:gd name="connsiteX80" fmla="*/ 4184650 w 4413250"/>
                                  <a:gd name="connsiteY80" fmla="*/ 63500 h 1092200"/>
                                  <a:gd name="connsiteX81" fmla="*/ 4241800 w 4413250"/>
                                  <a:gd name="connsiteY81" fmla="*/ 88900 h 1092200"/>
                                  <a:gd name="connsiteX82" fmla="*/ 4305300 w 4413250"/>
                                  <a:gd name="connsiteY82" fmla="*/ 76200 h 1092200"/>
                                  <a:gd name="connsiteX83" fmla="*/ 4330700 w 4413250"/>
                                  <a:gd name="connsiteY83" fmla="*/ 0 h 1092200"/>
                                  <a:gd name="connsiteX84" fmla="*/ 4413250 w 4413250"/>
                                  <a:gd name="connsiteY84" fmla="*/ 63500 h 1092200"/>
                                  <a:gd name="connsiteX0" fmla="*/ 0 w 4413250"/>
                                  <a:gd name="connsiteY0" fmla="*/ 1092200 h 1092200"/>
                                  <a:gd name="connsiteX1" fmla="*/ 203200 w 4413250"/>
                                  <a:gd name="connsiteY1" fmla="*/ 901700 h 1092200"/>
                                  <a:gd name="connsiteX2" fmla="*/ 584200 w 4413250"/>
                                  <a:gd name="connsiteY2" fmla="*/ 895350 h 1092200"/>
                                  <a:gd name="connsiteX3" fmla="*/ 628650 w 4413250"/>
                                  <a:gd name="connsiteY3" fmla="*/ 927100 h 1092200"/>
                                  <a:gd name="connsiteX4" fmla="*/ 647700 w 4413250"/>
                                  <a:gd name="connsiteY4" fmla="*/ 895350 h 1092200"/>
                                  <a:gd name="connsiteX5" fmla="*/ 704850 w 4413250"/>
                                  <a:gd name="connsiteY5" fmla="*/ 901700 h 1092200"/>
                                  <a:gd name="connsiteX6" fmla="*/ 742950 w 4413250"/>
                                  <a:gd name="connsiteY6" fmla="*/ 927100 h 1092200"/>
                                  <a:gd name="connsiteX7" fmla="*/ 762000 w 4413250"/>
                                  <a:gd name="connsiteY7" fmla="*/ 914400 h 1092200"/>
                                  <a:gd name="connsiteX8" fmla="*/ 793750 w 4413250"/>
                                  <a:gd name="connsiteY8" fmla="*/ 838200 h 1092200"/>
                                  <a:gd name="connsiteX9" fmla="*/ 844550 w 4413250"/>
                                  <a:gd name="connsiteY9" fmla="*/ 850900 h 1092200"/>
                                  <a:gd name="connsiteX10" fmla="*/ 908050 w 4413250"/>
                                  <a:gd name="connsiteY10" fmla="*/ 882650 h 1092200"/>
                                  <a:gd name="connsiteX11" fmla="*/ 990600 w 4413250"/>
                                  <a:gd name="connsiteY11" fmla="*/ 1022350 h 1092200"/>
                                  <a:gd name="connsiteX12" fmla="*/ 1022350 w 4413250"/>
                                  <a:gd name="connsiteY12" fmla="*/ 977900 h 1092200"/>
                                  <a:gd name="connsiteX13" fmla="*/ 1111250 w 4413250"/>
                                  <a:gd name="connsiteY13" fmla="*/ 920750 h 1092200"/>
                                  <a:gd name="connsiteX14" fmla="*/ 1162050 w 4413250"/>
                                  <a:gd name="connsiteY14" fmla="*/ 920750 h 1092200"/>
                                  <a:gd name="connsiteX15" fmla="*/ 1181100 w 4413250"/>
                                  <a:gd name="connsiteY15" fmla="*/ 869950 h 1092200"/>
                                  <a:gd name="connsiteX16" fmla="*/ 1289050 w 4413250"/>
                                  <a:gd name="connsiteY16" fmla="*/ 850900 h 1092200"/>
                                  <a:gd name="connsiteX17" fmla="*/ 1333500 w 4413250"/>
                                  <a:gd name="connsiteY17" fmla="*/ 831850 h 1092200"/>
                                  <a:gd name="connsiteX18" fmla="*/ 1371600 w 4413250"/>
                                  <a:gd name="connsiteY18" fmla="*/ 787400 h 1092200"/>
                                  <a:gd name="connsiteX19" fmla="*/ 1428750 w 4413250"/>
                                  <a:gd name="connsiteY19" fmla="*/ 793750 h 1092200"/>
                                  <a:gd name="connsiteX20" fmla="*/ 1466850 w 4413250"/>
                                  <a:gd name="connsiteY20" fmla="*/ 730250 h 1092200"/>
                                  <a:gd name="connsiteX21" fmla="*/ 1511300 w 4413250"/>
                                  <a:gd name="connsiteY21" fmla="*/ 831850 h 1092200"/>
                                  <a:gd name="connsiteX22" fmla="*/ 1587500 w 4413250"/>
                                  <a:gd name="connsiteY22" fmla="*/ 825500 h 1092200"/>
                                  <a:gd name="connsiteX23" fmla="*/ 1625600 w 4413250"/>
                                  <a:gd name="connsiteY23" fmla="*/ 730250 h 1092200"/>
                                  <a:gd name="connsiteX24" fmla="*/ 1663700 w 4413250"/>
                                  <a:gd name="connsiteY24" fmla="*/ 723900 h 1092200"/>
                                  <a:gd name="connsiteX25" fmla="*/ 1733550 w 4413250"/>
                                  <a:gd name="connsiteY25" fmla="*/ 768350 h 1092200"/>
                                  <a:gd name="connsiteX26" fmla="*/ 1771650 w 4413250"/>
                                  <a:gd name="connsiteY26" fmla="*/ 654050 h 1092200"/>
                                  <a:gd name="connsiteX27" fmla="*/ 1828800 w 4413250"/>
                                  <a:gd name="connsiteY27" fmla="*/ 654050 h 1092200"/>
                                  <a:gd name="connsiteX28" fmla="*/ 1892300 w 4413250"/>
                                  <a:gd name="connsiteY28" fmla="*/ 812800 h 1092200"/>
                                  <a:gd name="connsiteX29" fmla="*/ 1924050 w 4413250"/>
                                  <a:gd name="connsiteY29" fmla="*/ 641350 h 1092200"/>
                                  <a:gd name="connsiteX30" fmla="*/ 1974850 w 4413250"/>
                                  <a:gd name="connsiteY30" fmla="*/ 876300 h 1092200"/>
                                  <a:gd name="connsiteX31" fmla="*/ 2025650 w 4413250"/>
                                  <a:gd name="connsiteY31" fmla="*/ 908050 h 1092200"/>
                                  <a:gd name="connsiteX32" fmla="*/ 2070100 w 4413250"/>
                                  <a:gd name="connsiteY32" fmla="*/ 806450 h 1092200"/>
                                  <a:gd name="connsiteX33" fmla="*/ 2095500 w 4413250"/>
                                  <a:gd name="connsiteY33" fmla="*/ 800100 h 1092200"/>
                                  <a:gd name="connsiteX34" fmla="*/ 2133600 w 4413250"/>
                                  <a:gd name="connsiteY34" fmla="*/ 869950 h 1092200"/>
                                  <a:gd name="connsiteX35" fmla="*/ 2178050 w 4413250"/>
                                  <a:gd name="connsiteY35" fmla="*/ 781050 h 1092200"/>
                                  <a:gd name="connsiteX36" fmla="*/ 2222500 w 4413250"/>
                                  <a:gd name="connsiteY36" fmla="*/ 679450 h 1092200"/>
                                  <a:gd name="connsiteX37" fmla="*/ 2273300 w 4413250"/>
                                  <a:gd name="connsiteY37" fmla="*/ 692150 h 1092200"/>
                                  <a:gd name="connsiteX38" fmla="*/ 2279650 w 4413250"/>
                                  <a:gd name="connsiteY38" fmla="*/ 749300 h 1092200"/>
                                  <a:gd name="connsiteX39" fmla="*/ 2298700 w 4413250"/>
                                  <a:gd name="connsiteY39" fmla="*/ 825500 h 1092200"/>
                                  <a:gd name="connsiteX40" fmla="*/ 2330450 w 4413250"/>
                                  <a:gd name="connsiteY40" fmla="*/ 736600 h 1092200"/>
                                  <a:gd name="connsiteX41" fmla="*/ 2355850 w 4413250"/>
                                  <a:gd name="connsiteY41" fmla="*/ 679450 h 1092200"/>
                                  <a:gd name="connsiteX42" fmla="*/ 2400300 w 4413250"/>
                                  <a:gd name="connsiteY42" fmla="*/ 749300 h 1092200"/>
                                  <a:gd name="connsiteX43" fmla="*/ 2482850 w 4413250"/>
                                  <a:gd name="connsiteY43" fmla="*/ 476250 h 1092200"/>
                                  <a:gd name="connsiteX44" fmla="*/ 2520950 w 4413250"/>
                                  <a:gd name="connsiteY44" fmla="*/ 514350 h 1092200"/>
                                  <a:gd name="connsiteX45" fmla="*/ 2552700 w 4413250"/>
                                  <a:gd name="connsiteY45" fmla="*/ 514350 h 1092200"/>
                                  <a:gd name="connsiteX46" fmla="*/ 2635250 w 4413250"/>
                                  <a:gd name="connsiteY46" fmla="*/ 546100 h 1092200"/>
                                  <a:gd name="connsiteX47" fmla="*/ 2692400 w 4413250"/>
                                  <a:gd name="connsiteY47" fmla="*/ 501650 h 1092200"/>
                                  <a:gd name="connsiteX48" fmla="*/ 2705100 w 4413250"/>
                                  <a:gd name="connsiteY48" fmla="*/ 444500 h 1092200"/>
                                  <a:gd name="connsiteX49" fmla="*/ 2787650 w 4413250"/>
                                  <a:gd name="connsiteY49" fmla="*/ 438150 h 1092200"/>
                                  <a:gd name="connsiteX50" fmla="*/ 2806700 w 4413250"/>
                                  <a:gd name="connsiteY50" fmla="*/ 355600 h 1092200"/>
                                  <a:gd name="connsiteX51" fmla="*/ 2838450 w 4413250"/>
                                  <a:gd name="connsiteY51" fmla="*/ 482600 h 1092200"/>
                                  <a:gd name="connsiteX52" fmla="*/ 2857500 w 4413250"/>
                                  <a:gd name="connsiteY52" fmla="*/ 273050 h 1092200"/>
                                  <a:gd name="connsiteX53" fmla="*/ 2940050 w 4413250"/>
                                  <a:gd name="connsiteY53" fmla="*/ 425450 h 1092200"/>
                                  <a:gd name="connsiteX54" fmla="*/ 2959100 w 4413250"/>
                                  <a:gd name="connsiteY54" fmla="*/ 260350 h 1092200"/>
                                  <a:gd name="connsiteX55" fmla="*/ 2978150 w 4413250"/>
                                  <a:gd name="connsiteY55" fmla="*/ 184150 h 1092200"/>
                                  <a:gd name="connsiteX56" fmla="*/ 3016250 w 4413250"/>
                                  <a:gd name="connsiteY56" fmla="*/ 158750 h 1092200"/>
                                  <a:gd name="connsiteX57" fmla="*/ 3092450 w 4413250"/>
                                  <a:gd name="connsiteY57" fmla="*/ 412750 h 1092200"/>
                                  <a:gd name="connsiteX58" fmla="*/ 3111500 w 4413250"/>
                                  <a:gd name="connsiteY58" fmla="*/ 69850 h 1092200"/>
                                  <a:gd name="connsiteX59" fmla="*/ 3143250 w 4413250"/>
                                  <a:gd name="connsiteY59" fmla="*/ 171450 h 1092200"/>
                                  <a:gd name="connsiteX60" fmla="*/ 3149600 w 4413250"/>
                                  <a:gd name="connsiteY60" fmla="*/ 171450 h 1092200"/>
                                  <a:gd name="connsiteX61" fmla="*/ 3225800 w 4413250"/>
                                  <a:gd name="connsiteY61" fmla="*/ 330200 h 1092200"/>
                                  <a:gd name="connsiteX62" fmla="*/ 3251200 w 4413250"/>
                                  <a:gd name="connsiteY62" fmla="*/ 50800 h 1092200"/>
                                  <a:gd name="connsiteX63" fmla="*/ 3327400 w 4413250"/>
                                  <a:gd name="connsiteY63" fmla="*/ 133350 h 1092200"/>
                                  <a:gd name="connsiteX64" fmla="*/ 3378200 w 4413250"/>
                                  <a:gd name="connsiteY64" fmla="*/ 228600 h 1092200"/>
                                  <a:gd name="connsiteX65" fmla="*/ 3403600 w 4413250"/>
                                  <a:gd name="connsiteY65" fmla="*/ 95250 h 1092200"/>
                                  <a:gd name="connsiteX66" fmla="*/ 3429000 w 4413250"/>
                                  <a:gd name="connsiteY66" fmla="*/ 57150 h 1092200"/>
                                  <a:gd name="connsiteX67" fmla="*/ 3517900 w 4413250"/>
                                  <a:gd name="connsiteY67" fmla="*/ 228600 h 1092200"/>
                                  <a:gd name="connsiteX68" fmla="*/ 3549650 w 4413250"/>
                                  <a:gd name="connsiteY68" fmla="*/ 82550 h 1092200"/>
                                  <a:gd name="connsiteX69" fmla="*/ 3683000 w 4413250"/>
                                  <a:gd name="connsiteY69" fmla="*/ 196850 h 1092200"/>
                                  <a:gd name="connsiteX70" fmla="*/ 3695700 w 4413250"/>
                                  <a:gd name="connsiteY70" fmla="*/ 63500 h 1092200"/>
                                  <a:gd name="connsiteX71" fmla="*/ 3695700 w 4413250"/>
                                  <a:gd name="connsiteY71" fmla="*/ 63500 h 1092200"/>
                                  <a:gd name="connsiteX72" fmla="*/ 3733800 w 4413250"/>
                                  <a:gd name="connsiteY72" fmla="*/ 25400 h 1092200"/>
                                  <a:gd name="connsiteX73" fmla="*/ 3816350 w 4413250"/>
                                  <a:gd name="connsiteY73" fmla="*/ 88900 h 1092200"/>
                                  <a:gd name="connsiteX74" fmla="*/ 3835400 w 4413250"/>
                                  <a:gd name="connsiteY74" fmla="*/ 44450 h 1092200"/>
                                  <a:gd name="connsiteX75" fmla="*/ 3981450 w 4413250"/>
                                  <a:gd name="connsiteY75" fmla="*/ 127000 h 1092200"/>
                                  <a:gd name="connsiteX76" fmla="*/ 4006850 w 4413250"/>
                                  <a:gd name="connsiteY76" fmla="*/ 63500 h 1092200"/>
                                  <a:gd name="connsiteX77" fmla="*/ 4051300 w 4413250"/>
                                  <a:gd name="connsiteY77" fmla="*/ 82550 h 1092200"/>
                                  <a:gd name="connsiteX78" fmla="*/ 4114800 w 4413250"/>
                                  <a:gd name="connsiteY78" fmla="*/ 69850 h 1092200"/>
                                  <a:gd name="connsiteX79" fmla="*/ 4159250 w 4413250"/>
                                  <a:gd name="connsiteY79" fmla="*/ 0 h 1092200"/>
                                  <a:gd name="connsiteX80" fmla="*/ 4184650 w 4413250"/>
                                  <a:gd name="connsiteY80" fmla="*/ 63500 h 1092200"/>
                                  <a:gd name="connsiteX81" fmla="*/ 4241800 w 4413250"/>
                                  <a:gd name="connsiteY81" fmla="*/ 88900 h 1092200"/>
                                  <a:gd name="connsiteX82" fmla="*/ 4305300 w 4413250"/>
                                  <a:gd name="connsiteY82" fmla="*/ 76200 h 1092200"/>
                                  <a:gd name="connsiteX83" fmla="*/ 4330700 w 4413250"/>
                                  <a:gd name="connsiteY83" fmla="*/ 0 h 1092200"/>
                                  <a:gd name="connsiteX84" fmla="*/ 4413250 w 4413250"/>
                                  <a:gd name="connsiteY84" fmla="*/ 635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413250" h="1092200">
                                    <a:moveTo>
                                      <a:pt x="0" y="1092200"/>
                                    </a:moveTo>
                                    <a:lnTo>
                                      <a:pt x="203200" y="901700"/>
                                    </a:lnTo>
                                    <a:lnTo>
                                      <a:pt x="584200" y="895350"/>
                                    </a:lnTo>
                                    <a:lnTo>
                                      <a:pt x="628650" y="927100"/>
                                    </a:lnTo>
                                    <a:lnTo>
                                      <a:pt x="647700" y="895350"/>
                                    </a:lnTo>
                                    <a:lnTo>
                                      <a:pt x="704850" y="901700"/>
                                    </a:lnTo>
                                    <a:lnTo>
                                      <a:pt x="742950" y="927100"/>
                                    </a:lnTo>
                                    <a:lnTo>
                                      <a:pt x="762000" y="914400"/>
                                    </a:lnTo>
                                    <a:lnTo>
                                      <a:pt x="793750" y="838200"/>
                                    </a:lnTo>
                                    <a:lnTo>
                                      <a:pt x="844550" y="850900"/>
                                    </a:lnTo>
                                    <a:lnTo>
                                      <a:pt x="908050" y="882650"/>
                                    </a:lnTo>
                                    <a:lnTo>
                                      <a:pt x="990600" y="1022350"/>
                                    </a:lnTo>
                                    <a:lnTo>
                                      <a:pt x="1022350" y="977900"/>
                                    </a:lnTo>
                                    <a:lnTo>
                                      <a:pt x="1111250" y="920750"/>
                                    </a:lnTo>
                                    <a:lnTo>
                                      <a:pt x="1162050" y="920750"/>
                                    </a:lnTo>
                                    <a:lnTo>
                                      <a:pt x="1181100" y="869950"/>
                                    </a:lnTo>
                                    <a:lnTo>
                                      <a:pt x="1289050" y="850900"/>
                                    </a:lnTo>
                                    <a:lnTo>
                                      <a:pt x="1333500" y="831850"/>
                                    </a:lnTo>
                                    <a:lnTo>
                                      <a:pt x="1371600" y="787400"/>
                                    </a:lnTo>
                                    <a:lnTo>
                                      <a:pt x="1428750" y="793750"/>
                                    </a:lnTo>
                                    <a:lnTo>
                                      <a:pt x="1466850" y="730250"/>
                                    </a:lnTo>
                                    <a:lnTo>
                                      <a:pt x="1511300" y="831850"/>
                                    </a:lnTo>
                                    <a:lnTo>
                                      <a:pt x="1587500" y="825500"/>
                                    </a:lnTo>
                                    <a:lnTo>
                                      <a:pt x="1625600" y="730250"/>
                                    </a:lnTo>
                                    <a:lnTo>
                                      <a:pt x="1663700" y="723900"/>
                                    </a:lnTo>
                                    <a:lnTo>
                                      <a:pt x="1733550" y="768350"/>
                                    </a:lnTo>
                                    <a:lnTo>
                                      <a:pt x="1771650" y="654050"/>
                                    </a:lnTo>
                                    <a:lnTo>
                                      <a:pt x="1828800" y="654050"/>
                                    </a:lnTo>
                                    <a:lnTo>
                                      <a:pt x="1892300" y="812800"/>
                                    </a:lnTo>
                                    <a:lnTo>
                                      <a:pt x="1924050" y="641350"/>
                                    </a:lnTo>
                                    <a:lnTo>
                                      <a:pt x="1974850" y="876300"/>
                                    </a:lnTo>
                                    <a:lnTo>
                                      <a:pt x="2025650" y="908050"/>
                                    </a:lnTo>
                                    <a:lnTo>
                                      <a:pt x="2070100" y="806450"/>
                                    </a:lnTo>
                                    <a:lnTo>
                                      <a:pt x="2095500" y="800100"/>
                                    </a:lnTo>
                                    <a:lnTo>
                                      <a:pt x="2133600" y="869950"/>
                                    </a:lnTo>
                                    <a:lnTo>
                                      <a:pt x="2178050" y="781050"/>
                                    </a:lnTo>
                                    <a:lnTo>
                                      <a:pt x="2222500" y="679450"/>
                                    </a:lnTo>
                                    <a:lnTo>
                                      <a:pt x="2273300" y="692150"/>
                                    </a:lnTo>
                                    <a:lnTo>
                                      <a:pt x="2279650" y="749300"/>
                                    </a:lnTo>
                                    <a:lnTo>
                                      <a:pt x="2298700" y="825500"/>
                                    </a:lnTo>
                                    <a:lnTo>
                                      <a:pt x="2330450" y="736600"/>
                                    </a:lnTo>
                                    <a:lnTo>
                                      <a:pt x="2355850" y="679450"/>
                                    </a:lnTo>
                                    <a:lnTo>
                                      <a:pt x="2400300" y="749300"/>
                                    </a:lnTo>
                                    <a:lnTo>
                                      <a:pt x="2482850" y="476250"/>
                                    </a:lnTo>
                                    <a:lnTo>
                                      <a:pt x="2520950" y="514350"/>
                                    </a:lnTo>
                                    <a:lnTo>
                                      <a:pt x="2552700" y="514350"/>
                                    </a:lnTo>
                                    <a:lnTo>
                                      <a:pt x="2635250" y="546100"/>
                                    </a:lnTo>
                                    <a:lnTo>
                                      <a:pt x="2692400" y="501650"/>
                                    </a:lnTo>
                                    <a:lnTo>
                                      <a:pt x="2705100" y="444500"/>
                                    </a:lnTo>
                                    <a:cubicBezTo>
                                      <a:pt x="2722033" y="427567"/>
                                      <a:pt x="2770717" y="455083"/>
                                      <a:pt x="2787650" y="438150"/>
                                    </a:cubicBezTo>
                                    <a:lnTo>
                                      <a:pt x="2806700" y="355600"/>
                                    </a:lnTo>
                                    <a:lnTo>
                                      <a:pt x="2838450" y="482600"/>
                                    </a:lnTo>
                                    <a:lnTo>
                                      <a:pt x="2857500" y="273050"/>
                                    </a:lnTo>
                                    <a:lnTo>
                                      <a:pt x="2940050" y="425450"/>
                                    </a:lnTo>
                                    <a:lnTo>
                                      <a:pt x="2959100" y="260350"/>
                                    </a:lnTo>
                                    <a:lnTo>
                                      <a:pt x="2978150" y="184150"/>
                                    </a:lnTo>
                                    <a:lnTo>
                                      <a:pt x="3016250" y="158750"/>
                                    </a:lnTo>
                                    <a:lnTo>
                                      <a:pt x="3092450" y="412750"/>
                                    </a:lnTo>
                                    <a:lnTo>
                                      <a:pt x="3111500" y="69850"/>
                                    </a:lnTo>
                                    <a:lnTo>
                                      <a:pt x="3143250" y="171450"/>
                                    </a:lnTo>
                                    <a:lnTo>
                                      <a:pt x="3149600" y="171450"/>
                                    </a:lnTo>
                                    <a:lnTo>
                                      <a:pt x="3225800" y="330200"/>
                                    </a:lnTo>
                                    <a:lnTo>
                                      <a:pt x="3251200" y="50800"/>
                                    </a:lnTo>
                                    <a:lnTo>
                                      <a:pt x="3327400" y="133350"/>
                                    </a:lnTo>
                                    <a:lnTo>
                                      <a:pt x="3378200" y="228600"/>
                                    </a:lnTo>
                                    <a:lnTo>
                                      <a:pt x="3403600" y="95250"/>
                                    </a:lnTo>
                                    <a:lnTo>
                                      <a:pt x="3429000" y="57150"/>
                                    </a:lnTo>
                                    <a:lnTo>
                                      <a:pt x="3517900" y="228600"/>
                                    </a:lnTo>
                                    <a:lnTo>
                                      <a:pt x="3549650" y="82550"/>
                                    </a:lnTo>
                                    <a:lnTo>
                                      <a:pt x="3683000" y="196850"/>
                                    </a:lnTo>
                                    <a:lnTo>
                                      <a:pt x="3695700" y="63500"/>
                                    </a:lnTo>
                                    <a:lnTo>
                                      <a:pt x="3695700" y="63500"/>
                                    </a:lnTo>
                                    <a:lnTo>
                                      <a:pt x="3733800" y="25400"/>
                                    </a:lnTo>
                                    <a:lnTo>
                                      <a:pt x="3816350" y="88900"/>
                                    </a:lnTo>
                                    <a:lnTo>
                                      <a:pt x="3835400" y="44450"/>
                                    </a:lnTo>
                                    <a:lnTo>
                                      <a:pt x="3981450" y="127000"/>
                                    </a:lnTo>
                                    <a:lnTo>
                                      <a:pt x="4006850" y="63500"/>
                                    </a:lnTo>
                                    <a:lnTo>
                                      <a:pt x="4051300" y="82550"/>
                                    </a:lnTo>
                                    <a:lnTo>
                                      <a:pt x="4114800" y="69850"/>
                                    </a:lnTo>
                                    <a:lnTo>
                                      <a:pt x="4159250" y="0"/>
                                    </a:lnTo>
                                    <a:lnTo>
                                      <a:pt x="4184650" y="63500"/>
                                    </a:lnTo>
                                    <a:lnTo>
                                      <a:pt x="4241800" y="88900"/>
                                    </a:lnTo>
                                    <a:lnTo>
                                      <a:pt x="4305300" y="76200"/>
                                    </a:lnTo>
                                    <a:lnTo>
                                      <a:pt x="4330700" y="0"/>
                                    </a:lnTo>
                                    <a:lnTo>
                                      <a:pt x="4413250" y="6350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cxnSp>
                          <p:nvCxnSpPr>
                            <p:cNvPr id="161" name="Straight Connector 160">
                              <a:extLst>
                                <a:ext uri="{FF2B5EF4-FFF2-40B4-BE49-F238E27FC236}">
                                  <a16:creationId xmlns:a16="http://schemas.microsoft.com/office/drawing/2014/main" id="{CAE7A027-FFA3-4979-B272-BF5FD6948572}"/>
                                </a:ext>
                              </a:extLst>
                            </p:cNvPr>
                            <p:cNvCxnSpPr>
                              <a:cxnSpLocks/>
                            </p:cNvCxnSpPr>
                            <p:nvPr/>
                          </p:nvCxnSpPr>
                          <p:spPr>
                            <a:xfrm rot="5400000">
                              <a:off x="7040195" y="193767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364E67E-8682-4A91-82D9-070FED78B1F6}"/>
                                </a:ext>
                              </a:extLst>
                            </p:cNvPr>
                            <p:cNvCxnSpPr>
                              <a:cxnSpLocks/>
                            </p:cNvCxnSpPr>
                            <p:nvPr/>
                          </p:nvCxnSpPr>
                          <p:spPr>
                            <a:xfrm rot="5400000">
                              <a:off x="7040195" y="219853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CBE40C5-DD09-4185-9A75-7452B96CCBD2}"/>
                                </a:ext>
                              </a:extLst>
                            </p:cNvPr>
                            <p:cNvCxnSpPr>
                              <a:cxnSpLocks/>
                            </p:cNvCxnSpPr>
                            <p:nvPr/>
                          </p:nvCxnSpPr>
                          <p:spPr>
                            <a:xfrm rot="5400000">
                              <a:off x="7040195" y="247209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8E43231-2F6C-4D21-846F-2ED15A169B6A}"/>
                                </a:ext>
                              </a:extLst>
                            </p:cNvPr>
                            <p:cNvCxnSpPr>
                              <a:cxnSpLocks/>
                            </p:cNvCxnSpPr>
                            <p:nvPr/>
                          </p:nvCxnSpPr>
                          <p:spPr>
                            <a:xfrm rot="5400000">
                              <a:off x="7040195" y="299527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74DD766-1548-494F-B2BB-A809D74E8BFB}"/>
                                </a:ext>
                              </a:extLst>
                            </p:cNvPr>
                            <p:cNvCxnSpPr>
                              <a:cxnSpLocks/>
                            </p:cNvCxnSpPr>
                            <p:nvPr/>
                          </p:nvCxnSpPr>
                          <p:spPr>
                            <a:xfrm rot="5400000">
                              <a:off x="7040195" y="273587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EA63D5D-B6FF-406C-B682-8559FDA6B3CB}"/>
                                </a:ext>
                              </a:extLst>
                            </p:cNvPr>
                            <p:cNvCxnSpPr>
                              <a:cxnSpLocks/>
                            </p:cNvCxnSpPr>
                            <p:nvPr/>
                          </p:nvCxnSpPr>
                          <p:spPr>
                            <a:xfrm flipH="1" flipV="1">
                              <a:off x="7017335" y="3282426"/>
                              <a:ext cx="446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A54158A-5AEB-4DFC-B331-89D7EBF67A7E}"/>
                                </a:ext>
                              </a:extLst>
                            </p:cNvPr>
                            <p:cNvCxnSpPr>
                              <a:cxnSpLocks/>
                            </p:cNvCxnSpPr>
                            <p:nvPr/>
                          </p:nvCxnSpPr>
                          <p:spPr>
                            <a:xfrm rot="5400000">
                              <a:off x="7040195" y="35233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TextBox 188">
                            <a:extLst>
                              <a:ext uri="{FF2B5EF4-FFF2-40B4-BE49-F238E27FC236}">
                                <a16:creationId xmlns:a16="http://schemas.microsoft.com/office/drawing/2014/main" id="{30A264BA-6A08-48ED-B35E-765A59F37245}"/>
                              </a:ext>
                            </a:extLst>
                          </p:cNvPr>
                          <p:cNvSpPr txBox="1"/>
                          <p:nvPr/>
                        </p:nvSpPr>
                        <p:spPr>
                          <a:xfrm>
                            <a:off x="7134986" y="3593976"/>
                            <a:ext cx="213528" cy="215444"/>
                          </a:xfrm>
                          <a:prstGeom prst="rect">
                            <a:avLst/>
                          </a:prstGeom>
                          <a:noFill/>
                        </p:spPr>
                        <p:txBody>
                          <a:bodyPr wrap="square" rtlCol="0">
                            <a:spAutoFit/>
                          </a:bodyPr>
                          <a:lstStyle/>
                          <a:p>
                            <a:pPr algn="l" rtl="0"/>
                            <a:r>
                              <a:rPr lang="pl" sz="800" b="0" i="0" u="none" baseline="0"/>
                              <a:t>2</a:t>
                            </a:r>
                          </a:p>
                        </p:txBody>
                      </p:sp>
                      <p:sp>
                        <p:nvSpPr>
                          <p:cNvPr id="193" name="TextBox 192">
                            <a:extLst>
                              <a:ext uri="{FF2B5EF4-FFF2-40B4-BE49-F238E27FC236}">
                                <a16:creationId xmlns:a16="http://schemas.microsoft.com/office/drawing/2014/main" id="{BDE51F0A-8AA1-42C0-AF6B-15239B70B2EC}"/>
                              </a:ext>
                            </a:extLst>
                          </p:cNvPr>
                          <p:cNvSpPr txBox="1"/>
                          <p:nvPr/>
                        </p:nvSpPr>
                        <p:spPr>
                          <a:xfrm>
                            <a:off x="8298810" y="3593976"/>
                            <a:ext cx="306881" cy="215444"/>
                          </a:xfrm>
                          <a:prstGeom prst="rect">
                            <a:avLst/>
                          </a:prstGeom>
                          <a:noFill/>
                        </p:spPr>
                        <p:txBody>
                          <a:bodyPr wrap="square" rtlCol="0">
                            <a:spAutoFit/>
                          </a:bodyPr>
                          <a:lstStyle/>
                          <a:p>
                            <a:pPr algn="l" rtl="0"/>
                            <a:r>
                              <a:rPr lang="pl" sz="800" b="0" i="0" u="none" baseline="0"/>
                              <a:t>10</a:t>
                            </a:r>
                          </a:p>
                        </p:txBody>
                      </p:sp>
                      <p:sp>
                        <p:nvSpPr>
                          <p:cNvPr id="190" name="TextBox 189">
                            <a:extLst>
                              <a:ext uri="{FF2B5EF4-FFF2-40B4-BE49-F238E27FC236}">
                                <a16:creationId xmlns:a16="http://schemas.microsoft.com/office/drawing/2014/main" id="{85C0BCCA-A350-4651-A811-4E6B77AA5875}"/>
                              </a:ext>
                            </a:extLst>
                          </p:cNvPr>
                          <p:cNvSpPr txBox="1"/>
                          <p:nvPr/>
                        </p:nvSpPr>
                        <p:spPr>
                          <a:xfrm>
                            <a:off x="7449575" y="3593976"/>
                            <a:ext cx="213528" cy="215444"/>
                          </a:xfrm>
                          <a:prstGeom prst="rect">
                            <a:avLst/>
                          </a:prstGeom>
                          <a:noFill/>
                        </p:spPr>
                        <p:txBody>
                          <a:bodyPr wrap="square" rtlCol="0">
                            <a:spAutoFit/>
                          </a:bodyPr>
                          <a:lstStyle/>
                          <a:p>
                            <a:pPr algn="l" rtl="0"/>
                            <a:r>
                              <a:rPr lang="pl" sz="800" b="0" i="0" u="none" baseline="0"/>
                              <a:t>4</a:t>
                            </a:r>
                          </a:p>
                        </p:txBody>
                      </p:sp>
                      <p:sp>
                        <p:nvSpPr>
                          <p:cNvPr id="191" name="TextBox 190">
                            <a:extLst>
                              <a:ext uri="{FF2B5EF4-FFF2-40B4-BE49-F238E27FC236}">
                                <a16:creationId xmlns:a16="http://schemas.microsoft.com/office/drawing/2014/main" id="{11C3D42C-5B37-49AE-B36D-BC8EA06F9E0D}"/>
                              </a:ext>
                            </a:extLst>
                          </p:cNvPr>
                          <p:cNvSpPr txBox="1"/>
                          <p:nvPr/>
                        </p:nvSpPr>
                        <p:spPr>
                          <a:xfrm>
                            <a:off x="7751494" y="3593976"/>
                            <a:ext cx="213528" cy="215444"/>
                          </a:xfrm>
                          <a:prstGeom prst="rect">
                            <a:avLst/>
                          </a:prstGeom>
                          <a:noFill/>
                        </p:spPr>
                        <p:txBody>
                          <a:bodyPr wrap="square" rtlCol="0">
                            <a:spAutoFit/>
                          </a:bodyPr>
                          <a:lstStyle/>
                          <a:p>
                            <a:pPr algn="l" rtl="0"/>
                            <a:r>
                              <a:rPr lang="pl" sz="800" b="0" i="0" u="none" baseline="0"/>
                              <a:t>6</a:t>
                            </a:r>
                          </a:p>
                        </p:txBody>
                      </p:sp>
                      <p:sp>
                        <p:nvSpPr>
                          <p:cNvPr id="192" name="TextBox 191">
                            <a:extLst>
                              <a:ext uri="{FF2B5EF4-FFF2-40B4-BE49-F238E27FC236}">
                                <a16:creationId xmlns:a16="http://schemas.microsoft.com/office/drawing/2014/main" id="{99C0958B-23A5-4CE4-9643-7D576E1D91BC}"/>
                              </a:ext>
                            </a:extLst>
                          </p:cNvPr>
                          <p:cNvSpPr txBox="1"/>
                          <p:nvPr/>
                        </p:nvSpPr>
                        <p:spPr>
                          <a:xfrm>
                            <a:off x="8054839" y="3593976"/>
                            <a:ext cx="213528" cy="215444"/>
                          </a:xfrm>
                          <a:prstGeom prst="rect">
                            <a:avLst/>
                          </a:prstGeom>
                          <a:noFill/>
                        </p:spPr>
                        <p:txBody>
                          <a:bodyPr wrap="square" rtlCol="0">
                            <a:spAutoFit/>
                          </a:bodyPr>
                          <a:lstStyle/>
                          <a:p>
                            <a:pPr algn="l" rtl="0"/>
                            <a:r>
                              <a:rPr lang="pl" sz="800" b="0" i="0" u="none" baseline="0"/>
                              <a:t>8</a:t>
                            </a:r>
                          </a:p>
                        </p:txBody>
                      </p:sp>
                      <p:sp>
                        <p:nvSpPr>
                          <p:cNvPr id="194" name="TextBox 193">
                            <a:extLst>
                              <a:ext uri="{FF2B5EF4-FFF2-40B4-BE49-F238E27FC236}">
                                <a16:creationId xmlns:a16="http://schemas.microsoft.com/office/drawing/2014/main" id="{6961AFCE-BABF-4322-AECA-B143E1171221}"/>
                              </a:ext>
                            </a:extLst>
                          </p:cNvPr>
                          <p:cNvSpPr txBox="1"/>
                          <p:nvPr/>
                        </p:nvSpPr>
                        <p:spPr>
                          <a:xfrm>
                            <a:off x="8594620" y="3593976"/>
                            <a:ext cx="299117" cy="215444"/>
                          </a:xfrm>
                          <a:prstGeom prst="rect">
                            <a:avLst/>
                          </a:prstGeom>
                          <a:noFill/>
                        </p:spPr>
                        <p:txBody>
                          <a:bodyPr wrap="square" rtlCol="0">
                            <a:spAutoFit/>
                          </a:bodyPr>
                          <a:lstStyle/>
                          <a:p>
                            <a:pPr algn="l" rtl="0"/>
                            <a:r>
                              <a:rPr lang="pl" sz="800" b="0" i="0" u="none" baseline="0"/>
                              <a:t>12</a:t>
                            </a:r>
                          </a:p>
                        </p:txBody>
                      </p:sp>
                      <p:sp>
                        <p:nvSpPr>
                          <p:cNvPr id="195" name="TextBox 194">
                            <a:extLst>
                              <a:ext uri="{FF2B5EF4-FFF2-40B4-BE49-F238E27FC236}">
                                <a16:creationId xmlns:a16="http://schemas.microsoft.com/office/drawing/2014/main" id="{957D753E-3D58-4BD2-A256-068437408AA4}"/>
                              </a:ext>
                            </a:extLst>
                          </p:cNvPr>
                          <p:cNvSpPr txBox="1"/>
                          <p:nvPr/>
                        </p:nvSpPr>
                        <p:spPr>
                          <a:xfrm>
                            <a:off x="8886955" y="3593976"/>
                            <a:ext cx="324252" cy="215444"/>
                          </a:xfrm>
                          <a:prstGeom prst="rect">
                            <a:avLst/>
                          </a:prstGeom>
                          <a:noFill/>
                        </p:spPr>
                        <p:txBody>
                          <a:bodyPr wrap="square" rtlCol="0">
                            <a:spAutoFit/>
                          </a:bodyPr>
                          <a:lstStyle/>
                          <a:p>
                            <a:pPr algn="l" rtl="0"/>
                            <a:r>
                              <a:rPr lang="pl" sz="800" b="0" i="0" u="none" baseline="0"/>
                              <a:t>14</a:t>
                            </a:r>
                          </a:p>
                        </p:txBody>
                      </p:sp>
                      <p:sp>
                        <p:nvSpPr>
                          <p:cNvPr id="196" name="TextBox 195">
                            <a:extLst>
                              <a:ext uri="{FF2B5EF4-FFF2-40B4-BE49-F238E27FC236}">
                                <a16:creationId xmlns:a16="http://schemas.microsoft.com/office/drawing/2014/main" id="{941C10CA-BFDB-4D13-9DFC-049C5DAA46AA}"/>
                              </a:ext>
                            </a:extLst>
                          </p:cNvPr>
                          <p:cNvSpPr txBox="1"/>
                          <p:nvPr/>
                        </p:nvSpPr>
                        <p:spPr>
                          <a:xfrm>
                            <a:off x="9179468" y="3593976"/>
                            <a:ext cx="324252" cy="215444"/>
                          </a:xfrm>
                          <a:prstGeom prst="rect">
                            <a:avLst/>
                          </a:prstGeom>
                          <a:noFill/>
                        </p:spPr>
                        <p:txBody>
                          <a:bodyPr wrap="square" rtlCol="0">
                            <a:spAutoFit/>
                          </a:bodyPr>
                          <a:lstStyle/>
                          <a:p>
                            <a:pPr algn="l" rtl="0"/>
                            <a:r>
                              <a:rPr lang="pl" sz="800" b="0" i="0" u="none" baseline="0"/>
                              <a:t>16</a:t>
                            </a:r>
                          </a:p>
                        </p:txBody>
                      </p:sp>
                    </p:grpSp>
                    <p:cxnSp>
                      <p:nvCxnSpPr>
                        <p:cNvPr id="197" name="Straight Connector 196">
                          <a:extLst>
                            <a:ext uri="{FF2B5EF4-FFF2-40B4-BE49-F238E27FC236}">
                              <a16:creationId xmlns:a16="http://schemas.microsoft.com/office/drawing/2014/main" id="{3A87BD2B-D596-4CAB-A4AC-BF2499947ED7}"/>
                            </a:ext>
                          </a:extLst>
                        </p:cNvPr>
                        <p:cNvCxnSpPr/>
                        <p:nvPr/>
                      </p:nvCxnSpPr>
                      <p:spPr>
                        <a:xfrm>
                          <a:off x="7251454"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8" name="Straight Connector 197">
                        <a:extLst>
                          <a:ext uri="{FF2B5EF4-FFF2-40B4-BE49-F238E27FC236}">
                            <a16:creationId xmlns:a16="http://schemas.microsoft.com/office/drawing/2014/main" id="{3DADC104-180E-44AA-AAF0-44CF7EB9D4B7}"/>
                          </a:ext>
                        </a:extLst>
                      </p:cNvPr>
                      <p:cNvCxnSpPr/>
                      <p:nvPr/>
                    </p:nvCxnSpPr>
                    <p:spPr>
                      <a:xfrm>
                        <a:off x="7566084"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013C88B-24B0-4132-B6FB-47CC3CE60A51}"/>
                          </a:ext>
                        </a:extLst>
                      </p:cNvPr>
                      <p:cNvCxnSpPr/>
                      <p:nvPr/>
                    </p:nvCxnSpPr>
                    <p:spPr>
                      <a:xfrm>
                        <a:off x="7865971"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B68E8A8-DC8A-4AF8-B73A-863B05C69848}"/>
                          </a:ext>
                        </a:extLst>
                      </p:cNvPr>
                      <p:cNvCxnSpPr/>
                      <p:nvPr/>
                    </p:nvCxnSpPr>
                    <p:spPr>
                      <a:xfrm>
                        <a:off x="8173229"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1" name="Straight Connector 200">
                      <a:extLst>
                        <a:ext uri="{FF2B5EF4-FFF2-40B4-BE49-F238E27FC236}">
                          <a16:creationId xmlns:a16="http://schemas.microsoft.com/office/drawing/2014/main" id="{7252FBBB-8A47-40A1-9B38-1FB81D49B4B5}"/>
                        </a:ext>
                      </a:extLst>
                    </p:cNvPr>
                    <p:cNvCxnSpPr/>
                    <p:nvPr/>
                  </p:nvCxnSpPr>
                  <p:spPr>
                    <a:xfrm>
                      <a:off x="8450989"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426D453-8A8E-4FDE-B5EA-CBEDB530C1C4}"/>
                        </a:ext>
                      </a:extLst>
                    </p:cNvPr>
                    <p:cNvCxnSpPr/>
                    <p:nvPr/>
                  </p:nvCxnSpPr>
                  <p:spPr>
                    <a:xfrm>
                      <a:off x="8743497"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31A449C-C35E-4976-AF23-49BCCF2A9E32}"/>
                        </a:ext>
                      </a:extLst>
                    </p:cNvPr>
                    <p:cNvCxnSpPr/>
                    <p:nvPr/>
                  </p:nvCxnSpPr>
                  <p:spPr>
                    <a:xfrm>
                      <a:off x="9043379"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BEAA588-20B0-4422-9E96-83B3D4A757DA}"/>
                        </a:ext>
                      </a:extLst>
                    </p:cNvPr>
                    <p:cNvCxnSpPr/>
                    <p:nvPr/>
                  </p:nvCxnSpPr>
                  <p:spPr>
                    <a:xfrm>
                      <a:off x="9328512" y="3598951"/>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43" name="Group 42">
            <a:extLst>
              <a:ext uri="{FF2B5EF4-FFF2-40B4-BE49-F238E27FC236}">
                <a16:creationId xmlns:a16="http://schemas.microsoft.com/office/drawing/2014/main" id="{F82D9AD1-B72C-4CD8-ABFE-E3CCCA679577}"/>
              </a:ext>
            </a:extLst>
          </p:cNvPr>
          <p:cNvGrpSpPr/>
          <p:nvPr/>
        </p:nvGrpSpPr>
        <p:grpSpPr>
          <a:xfrm>
            <a:off x="6137627" y="4259804"/>
            <a:ext cx="5776718" cy="2490013"/>
            <a:chOff x="6137627" y="4092730"/>
            <a:chExt cx="5776718" cy="2657087"/>
          </a:xfrm>
        </p:grpSpPr>
        <p:sp>
          <p:nvSpPr>
            <p:cNvPr id="3" name="TextBox 2">
              <a:extLst>
                <a:ext uri="{FF2B5EF4-FFF2-40B4-BE49-F238E27FC236}">
                  <a16:creationId xmlns:a16="http://schemas.microsoft.com/office/drawing/2014/main" id="{53BD1720-334D-4F3F-AB75-3AAFC6FA4065}"/>
                </a:ext>
              </a:extLst>
            </p:cNvPr>
            <p:cNvSpPr txBox="1"/>
            <p:nvPr/>
          </p:nvSpPr>
          <p:spPr>
            <a:xfrm>
              <a:off x="6477716" y="6340661"/>
              <a:ext cx="789261" cy="279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100" b="1" i="0" u="none" strike="noStrike" kern="1200" cap="none" spc="0" normalizeH="0" baseline="0" dirty="0">
                  <a:ln>
                    <a:noFill/>
                  </a:ln>
                  <a:solidFill>
                    <a:prstClr val="black"/>
                  </a:solidFill>
                  <a:effectLst/>
                  <a:uLnTx/>
                  <a:uFillTx/>
                  <a:latin typeface="+mn-latin"/>
                  <a:ea typeface="+mn-ea"/>
                  <a:cs typeface="+mn-cs"/>
                  <a:sym typeface="+mn-sym"/>
                </a:rPr>
                <a:t>Liczba dni</a:t>
              </a:r>
            </a:p>
          </p:txBody>
        </p:sp>
        <p:grpSp>
          <p:nvGrpSpPr>
            <p:cNvPr id="42" name="Group 41">
              <a:extLst>
                <a:ext uri="{FF2B5EF4-FFF2-40B4-BE49-F238E27FC236}">
                  <a16:creationId xmlns:a16="http://schemas.microsoft.com/office/drawing/2014/main" id="{48795081-4D92-4773-880C-801F05169346}"/>
                </a:ext>
              </a:extLst>
            </p:cNvPr>
            <p:cNvGrpSpPr/>
            <p:nvPr/>
          </p:nvGrpSpPr>
          <p:grpSpPr>
            <a:xfrm>
              <a:off x="6137627" y="4092730"/>
              <a:ext cx="5776718" cy="2657087"/>
              <a:chOff x="6137627" y="4092730"/>
              <a:chExt cx="5776718" cy="2657087"/>
            </a:xfrm>
          </p:grpSpPr>
          <p:sp>
            <p:nvSpPr>
              <p:cNvPr id="184" name="Arrow: Down 183">
                <a:extLst>
                  <a:ext uri="{FF2B5EF4-FFF2-40B4-BE49-F238E27FC236}">
                    <a16:creationId xmlns:a16="http://schemas.microsoft.com/office/drawing/2014/main" id="{11955649-489A-42D2-B5B6-DBC3B5906068}"/>
                  </a:ext>
                </a:extLst>
              </p:cNvPr>
              <p:cNvSpPr/>
              <p:nvPr/>
            </p:nvSpPr>
            <p:spPr>
              <a:xfrm>
                <a:off x="9436958" y="4219931"/>
                <a:ext cx="213527" cy="246888"/>
              </a:xfrm>
              <a:prstGeom prst="downArrow">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rgbClr val="AE2573"/>
                  </a:solidFill>
                </a:endParaRPr>
              </a:p>
            </p:txBody>
          </p:sp>
          <p:sp>
            <p:nvSpPr>
              <p:cNvPr id="186" name="Arrow: Down 185">
                <a:extLst>
                  <a:ext uri="{FF2B5EF4-FFF2-40B4-BE49-F238E27FC236}">
                    <a16:creationId xmlns:a16="http://schemas.microsoft.com/office/drawing/2014/main" id="{83A40D43-3BAE-497C-8765-6CB5740D0BDF}"/>
                  </a:ext>
                </a:extLst>
              </p:cNvPr>
              <p:cNvSpPr/>
              <p:nvPr/>
            </p:nvSpPr>
            <p:spPr>
              <a:xfrm rot="10800000">
                <a:off x="9789443" y="6502929"/>
                <a:ext cx="213527" cy="246888"/>
              </a:xfrm>
              <a:prstGeom prst="downArrow">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solidFill>
                    <a:srgbClr val="AE2573"/>
                  </a:solidFill>
                </a:endParaRPr>
              </a:p>
            </p:txBody>
          </p:sp>
          <p:grpSp>
            <p:nvGrpSpPr>
              <p:cNvPr id="35" name="Group 34">
                <a:extLst>
                  <a:ext uri="{FF2B5EF4-FFF2-40B4-BE49-F238E27FC236}">
                    <a16:creationId xmlns:a16="http://schemas.microsoft.com/office/drawing/2014/main" id="{3CCDDC0A-B752-4370-8373-C7DA433803EA}"/>
                  </a:ext>
                </a:extLst>
              </p:cNvPr>
              <p:cNvGrpSpPr/>
              <p:nvPr/>
            </p:nvGrpSpPr>
            <p:grpSpPr>
              <a:xfrm>
                <a:off x="6137627" y="4092730"/>
                <a:ext cx="5776718" cy="2622237"/>
                <a:chOff x="6137627" y="4092730"/>
                <a:chExt cx="5776718" cy="2622237"/>
              </a:xfrm>
            </p:grpSpPr>
            <p:grpSp>
              <p:nvGrpSpPr>
                <p:cNvPr id="33" name="Group 32">
                  <a:extLst>
                    <a:ext uri="{FF2B5EF4-FFF2-40B4-BE49-F238E27FC236}">
                      <a16:creationId xmlns:a16="http://schemas.microsoft.com/office/drawing/2014/main" id="{9ECA889B-F5C0-4E01-8D4D-5170B26306F2}"/>
                    </a:ext>
                  </a:extLst>
                </p:cNvPr>
                <p:cNvGrpSpPr/>
                <p:nvPr/>
              </p:nvGrpSpPr>
              <p:grpSpPr>
                <a:xfrm>
                  <a:off x="6137627" y="4092730"/>
                  <a:ext cx="5776718" cy="2622237"/>
                  <a:chOff x="6137627" y="4092730"/>
                  <a:chExt cx="5776718" cy="2622237"/>
                </a:xfrm>
              </p:grpSpPr>
              <p:grpSp>
                <p:nvGrpSpPr>
                  <p:cNvPr id="55" name="Group 54">
                    <a:extLst>
                      <a:ext uri="{FF2B5EF4-FFF2-40B4-BE49-F238E27FC236}">
                        <a16:creationId xmlns:a16="http://schemas.microsoft.com/office/drawing/2014/main" id="{BA707A08-9C6D-4F60-BB88-2F06B9761120}"/>
                      </a:ext>
                    </a:extLst>
                  </p:cNvPr>
                  <p:cNvGrpSpPr/>
                  <p:nvPr/>
                </p:nvGrpSpPr>
                <p:grpSpPr>
                  <a:xfrm>
                    <a:off x="6137627" y="4092730"/>
                    <a:ext cx="5776718" cy="2622237"/>
                    <a:chOff x="6137627" y="4092730"/>
                    <a:chExt cx="5776718" cy="2622237"/>
                  </a:xfrm>
                </p:grpSpPr>
                <p:grpSp>
                  <p:nvGrpSpPr>
                    <p:cNvPr id="19" name="Group 18">
                      <a:extLst>
                        <a:ext uri="{FF2B5EF4-FFF2-40B4-BE49-F238E27FC236}">
                          <a16:creationId xmlns:a16="http://schemas.microsoft.com/office/drawing/2014/main" id="{DC1E296F-CC07-4169-A5CC-221B8A3589B4}"/>
                        </a:ext>
                      </a:extLst>
                    </p:cNvPr>
                    <p:cNvGrpSpPr/>
                    <p:nvPr/>
                  </p:nvGrpSpPr>
                  <p:grpSpPr>
                    <a:xfrm>
                      <a:off x="6137627" y="4092730"/>
                      <a:ext cx="5776718" cy="2622237"/>
                      <a:chOff x="6137627" y="4092730"/>
                      <a:chExt cx="5776718" cy="2622237"/>
                    </a:xfrm>
                  </p:grpSpPr>
                  <p:grpSp>
                    <p:nvGrpSpPr>
                      <p:cNvPr id="5" name="Group 4">
                        <a:extLst>
                          <a:ext uri="{FF2B5EF4-FFF2-40B4-BE49-F238E27FC236}">
                            <a16:creationId xmlns:a16="http://schemas.microsoft.com/office/drawing/2014/main" id="{9FA461AC-6C36-447C-9165-D5188BD2BFAB}"/>
                          </a:ext>
                        </a:extLst>
                      </p:cNvPr>
                      <p:cNvGrpSpPr/>
                      <p:nvPr/>
                    </p:nvGrpSpPr>
                    <p:grpSpPr>
                      <a:xfrm>
                        <a:off x="6137627" y="4092730"/>
                        <a:ext cx="5776718" cy="2622237"/>
                        <a:chOff x="5076361" y="1278338"/>
                        <a:chExt cx="5776718" cy="2622237"/>
                      </a:xfrm>
                    </p:grpSpPr>
                    <p:grpSp>
                      <p:nvGrpSpPr>
                        <p:cNvPr id="91" name="Group 90">
                          <a:extLst>
                            <a:ext uri="{FF2B5EF4-FFF2-40B4-BE49-F238E27FC236}">
                              <a16:creationId xmlns:a16="http://schemas.microsoft.com/office/drawing/2014/main" id="{6D7BA96D-ABD7-44F1-A6A0-6E10DB0BF541}"/>
                            </a:ext>
                          </a:extLst>
                        </p:cNvPr>
                        <p:cNvGrpSpPr/>
                        <p:nvPr/>
                      </p:nvGrpSpPr>
                      <p:grpSpPr>
                        <a:xfrm>
                          <a:off x="5076361" y="1278338"/>
                          <a:ext cx="5670083" cy="2622237"/>
                          <a:chOff x="5076361" y="1266369"/>
                          <a:chExt cx="5670083" cy="2859996"/>
                        </a:xfrm>
                      </p:grpSpPr>
                      <p:sp>
                        <p:nvSpPr>
                          <p:cNvPr id="4" name="TextBox 3">
                            <a:extLst>
                              <a:ext uri="{FF2B5EF4-FFF2-40B4-BE49-F238E27FC236}">
                                <a16:creationId xmlns:a16="http://schemas.microsoft.com/office/drawing/2014/main" id="{89ABE4F4-C684-43D1-A7B9-6B224B1AADC3}"/>
                              </a:ext>
                            </a:extLst>
                          </p:cNvPr>
                          <p:cNvSpPr txBox="1"/>
                          <p:nvPr/>
                        </p:nvSpPr>
                        <p:spPr>
                          <a:xfrm>
                            <a:off x="8913698" y="1311925"/>
                            <a:ext cx="1656778" cy="2685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a:ln>
                                  <a:noFill/>
                                </a:ln>
                                <a:solidFill>
                                  <a:schemeClr val="accent1"/>
                                </a:solidFill>
                                <a:effectLst/>
                                <a:uLnTx/>
                                <a:uFillTx/>
                                <a:latin typeface="+mn-latin"/>
                                <a:ea typeface="+mn-ea"/>
                                <a:cs typeface="+mn-cs"/>
                                <a:sym typeface="+mn-sym"/>
                              </a:rPr>
                              <a:t>Zastrzyk benralizumabu</a:t>
                            </a:r>
                            <a:endParaRPr kumimoji="0" lang="pl" sz="1000" b="1" i="0" u="none" strike="noStrike" kern="1200" cap="none" spc="0" normalizeH="0" baseline="0" noProof="0" dirty="0">
                              <a:ln>
                                <a:noFill/>
                              </a:ln>
                              <a:solidFill>
                                <a:schemeClr val="accent1"/>
                              </a:solidFill>
                              <a:effectLst/>
                              <a:uLnTx/>
                              <a:uFillTx/>
                              <a:ea typeface="+mn-ea"/>
                              <a:cs typeface="+mn-cs"/>
                            </a:endParaRPr>
                          </a:p>
                        </p:txBody>
                      </p:sp>
                      <p:pic>
                        <p:nvPicPr>
                          <p:cNvPr id="12" name="Graphic 11" descr="Needle">
                            <a:extLst>
                              <a:ext uri="{FF2B5EF4-FFF2-40B4-BE49-F238E27FC236}">
                                <a16:creationId xmlns:a16="http://schemas.microsoft.com/office/drawing/2014/main" id="{A6E7D81A-454F-4ABC-9539-12F91EA1FBA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06405">
                            <a:off x="8569214" y="1266369"/>
                            <a:ext cx="446406" cy="446406"/>
                          </a:xfrm>
                          <a:prstGeom prst="rect">
                            <a:avLst/>
                          </a:prstGeom>
                        </p:spPr>
                      </p:pic>
                      <p:grpSp>
                        <p:nvGrpSpPr>
                          <p:cNvPr id="84" name="Group 83">
                            <a:extLst>
                              <a:ext uri="{FF2B5EF4-FFF2-40B4-BE49-F238E27FC236}">
                                <a16:creationId xmlns:a16="http://schemas.microsoft.com/office/drawing/2014/main" id="{C1C40068-F2B5-489B-9D3B-05CF4C286F07}"/>
                              </a:ext>
                            </a:extLst>
                          </p:cNvPr>
                          <p:cNvGrpSpPr/>
                          <p:nvPr/>
                        </p:nvGrpSpPr>
                        <p:grpSpPr>
                          <a:xfrm>
                            <a:off x="5076361" y="1353453"/>
                            <a:ext cx="5670083" cy="2392861"/>
                            <a:chOff x="4931541" y="1092563"/>
                            <a:chExt cx="5670083" cy="2392861"/>
                          </a:xfrm>
                        </p:grpSpPr>
                        <p:sp>
                          <p:nvSpPr>
                            <p:cNvPr id="20" name="TextBox 19">
                              <a:extLst>
                                <a:ext uri="{FF2B5EF4-FFF2-40B4-BE49-F238E27FC236}">
                                  <a16:creationId xmlns:a16="http://schemas.microsoft.com/office/drawing/2014/main" id="{803A519F-9BC6-4E5B-B714-A3987E89FC74}"/>
                                </a:ext>
                              </a:extLst>
                            </p:cNvPr>
                            <p:cNvSpPr txBox="1"/>
                            <p:nvPr/>
                          </p:nvSpPr>
                          <p:spPr>
                            <a:xfrm>
                              <a:off x="4931541" y="1092563"/>
                              <a:ext cx="553998" cy="2292531"/>
                            </a:xfrm>
                            <a:prstGeom prst="rect">
                              <a:avLst/>
                            </a:prstGeom>
                            <a:noFill/>
                          </p:spPr>
                          <p:txBody>
                            <a:bodyPr vert="vert270" wrap="square" rtlCol="0">
                              <a:spAutoFit/>
                            </a:bodyPr>
                            <a:lstStyle/>
                            <a:p>
                              <a:pPr algn="ctr" rtl="0"/>
                              <a:r>
                                <a:rPr lang="pl" sz="1200" b="1" i="0" u="none" baseline="0" dirty="0"/>
                                <a:t>Liczba bEOS we krwi obwodowej, komórek/μl</a:t>
                              </a:r>
                            </a:p>
                          </p:txBody>
                        </p:sp>
                        <p:grpSp>
                          <p:nvGrpSpPr>
                            <p:cNvPr id="40" name="Group 39">
                              <a:extLst>
                                <a:ext uri="{FF2B5EF4-FFF2-40B4-BE49-F238E27FC236}">
                                  <a16:creationId xmlns:a16="http://schemas.microsoft.com/office/drawing/2014/main" id="{30129215-3E01-43DB-8EAB-5B3350F4EC91}"/>
                                </a:ext>
                              </a:extLst>
                            </p:cNvPr>
                            <p:cNvGrpSpPr/>
                            <p:nvPr/>
                          </p:nvGrpSpPr>
                          <p:grpSpPr>
                            <a:xfrm>
                              <a:off x="5329519" y="1362238"/>
                              <a:ext cx="5272105" cy="2123186"/>
                              <a:chOff x="5329519" y="1362238"/>
                              <a:chExt cx="5272105" cy="2123186"/>
                            </a:xfrm>
                          </p:grpSpPr>
                          <p:sp>
                            <p:nvSpPr>
                              <p:cNvPr id="64" name="Oval 63">
                                <a:extLst>
                                  <a:ext uri="{FF2B5EF4-FFF2-40B4-BE49-F238E27FC236}">
                                    <a16:creationId xmlns:a16="http://schemas.microsoft.com/office/drawing/2014/main" id="{5263CE7B-711C-4AD3-A92D-20274DDAD489}"/>
                                  </a:ext>
                                </a:extLst>
                              </p:cNvPr>
                              <p:cNvSpPr/>
                              <p:nvPr/>
                            </p:nvSpPr>
                            <p:spPr>
                              <a:xfrm>
                                <a:off x="5919766" y="2206289"/>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5" name="Oval 64">
                                <a:extLst>
                                  <a:ext uri="{FF2B5EF4-FFF2-40B4-BE49-F238E27FC236}">
                                    <a16:creationId xmlns:a16="http://schemas.microsoft.com/office/drawing/2014/main" id="{2B54C01A-9C2B-46F3-91EB-47D0D6B7744E}"/>
                                  </a:ext>
                                </a:extLst>
                              </p:cNvPr>
                              <p:cNvSpPr/>
                              <p:nvPr/>
                            </p:nvSpPr>
                            <p:spPr>
                              <a:xfrm>
                                <a:off x="6344403" y="1590112"/>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6" name="Oval 65">
                                <a:extLst>
                                  <a:ext uri="{FF2B5EF4-FFF2-40B4-BE49-F238E27FC236}">
                                    <a16:creationId xmlns:a16="http://schemas.microsoft.com/office/drawing/2014/main" id="{FDD6AF8B-D37E-4CBD-A76A-CC0126B61BE4}"/>
                                  </a:ext>
                                </a:extLst>
                              </p:cNvPr>
                              <p:cNvSpPr/>
                              <p:nvPr/>
                            </p:nvSpPr>
                            <p:spPr>
                              <a:xfrm>
                                <a:off x="8321609" y="3236820"/>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7" name="Oval 66">
                                <a:extLst>
                                  <a:ext uri="{FF2B5EF4-FFF2-40B4-BE49-F238E27FC236}">
                                    <a16:creationId xmlns:a16="http://schemas.microsoft.com/office/drawing/2014/main" id="{E59BF122-FE7A-4CDA-BD0B-64545813D4D8}"/>
                                  </a:ext>
                                </a:extLst>
                              </p:cNvPr>
                              <p:cNvSpPr/>
                              <p:nvPr/>
                            </p:nvSpPr>
                            <p:spPr>
                              <a:xfrm>
                                <a:off x="8429596" y="3309177"/>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8" name="Oval 67">
                                <a:extLst>
                                  <a:ext uri="{FF2B5EF4-FFF2-40B4-BE49-F238E27FC236}">
                                    <a16:creationId xmlns:a16="http://schemas.microsoft.com/office/drawing/2014/main" id="{6057C16F-7BAD-40AA-BF15-0F4CEDDECB14}"/>
                                  </a:ext>
                                </a:extLst>
                              </p:cNvPr>
                              <p:cNvSpPr/>
                              <p:nvPr/>
                            </p:nvSpPr>
                            <p:spPr>
                              <a:xfrm>
                                <a:off x="8286487" y="3269600"/>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9" name="Oval 68">
                                <a:extLst>
                                  <a:ext uri="{FF2B5EF4-FFF2-40B4-BE49-F238E27FC236}">
                                    <a16:creationId xmlns:a16="http://schemas.microsoft.com/office/drawing/2014/main" id="{C25BF629-21E4-4DC2-97D2-AB19AC2A288D}"/>
                                  </a:ext>
                                </a:extLst>
                              </p:cNvPr>
                              <p:cNvSpPr/>
                              <p:nvPr/>
                            </p:nvSpPr>
                            <p:spPr>
                              <a:xfrm>
                                <a:off x="6622359" y="1903599"/>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70" name="Oval 69">
                                <a:extLst>
                                  <a:ext uri="{FF2B5EF4-FFF2-40B4-BE49-F238E27FC236}">
                                    <a16:creationId xmlns:a16="http://schemas.microsoft.com/office/drawing/2014/main" id="{CB5D163B-EE62-475A-A1A0-CE723BF4E91C}"/>
                                  </a:ext>
                                </a:extLst>
                              </p:cNvPr>
                              <p:cNvSpPr/>
                              <p:nvPr/>
                            </p:nvSpPr>
                            <p:spPr>
                              <a:xfrm>
                                <a:off x="6817373" y="1633868"/>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39" name="Group 38">
                                <a:extLst>
                                  <a:ext uri="{FF2B5EF4-FFF2-40B4-BE49-F238E27FC236}">
                                    <a16:creationId xmlns:a16="http://schemas.microsoft.com/office/drawing/2014/main" id="{F7371F65-2CF3-40D6-8746-673D454429A5}"/>
                                  </a:ext>
                                </a:extLst>
                              </p:cNvPr>
                              <p:cNvGrpSpPr/>
                              <p:nvPr/>
                            </p:nvGrpSpPr>
                            <p:grpSpPr>
                              <a:xfrm>
                                <a:off x="5329519" y="1362238"/>
                                <a:ext cx="5272105" cy="2123186"/>
                                <a:chOff x="5329519" y="1362238"/>
                                <a:chExt cx="5272105" cy="2123186"/>
                              </a:xfrm>
                            </p:grpSpPr>
                            <p:sp>
                              <p:nvSpPr>
                                <p:cNvPr id="26" name="Oval 25">
                                  <a:extLst>
                                    <a:ext uri="{FF2B5EF4-FFF2-40B4-BE49-F238E27FC236}">
                                      <a16:creationId xmlns:a16="http://schemas.microsoft.com/office/drawing/2014/main" id="{D37BC4F7-BD37-406A-B13C-822BFAC5BFB5}"/>
                                    </a:ext>
                                  </a:extLst>
                                </p:cNvPr>
                                <p:cNvSpPr/>
                                <p:nvPr/>
                              </p:nvSpPr>
                              <p:spPr>
                                <a:xfrm>
                                  <a:off x="8277190" y="1573246"/>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2" name="Oval 51">
                                  <a:extLst>
                                    <a:ext uri="{FF2B5EF4-FFF2-40B4-BE49-F238E27FC236}">
                                      <a16:creationId xmlns:a16="http://schemas.microsoft.com/office/drawing/2014/main" id="{A8872178-1BB2-4E60-8F14-43D430C97DAB}"/>
                                    </a:ext>
                                  </a:extLst>
                                </p:cNvPr>
                                <p:cNvSpPr/>
                                <p:nvPr/>
                              </p:nvSpPr>
                              <p:spPr>
                                <a:xfrm>
                                  <a:off x="7929215" y="1715809"/>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3" name="Oval 52">
                                  <a:extLst>
                                    <a:ext uri="{FF2B5EF4-FFF2-40B4-BE49-F238E27FC236}">
                                      <a16:creationId xmlns:a16="http://schemas.microsoft.com/office/drawing/2014/main" id="{C52C8364-5E1F-400B-B14C-3EB181DC1CFB}"/>
                                    </a:ext>
                                  </a:extLst>
                                </p:cNvPr>
                                <p:cNvSpPr/>
                                <p:nvPr/>
                              </p:nvSpPr>
                              <p:spPr>
                                <a:xfrm>
                                  <a:off x="10353679" y="3302808"/>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4" name="Oval 53">
                                  <a:extLst>
                                    <a:ext uri="{FF2B5EF4-FFF2-40B4-BE49-F238E27FC236}">
                                      <a16:creationId xmlns:a16="http://schemas.microsoft.com/office/drawing/2014/main" id="{11841469-E0D2-4AFD-AFC6-BAD9A5D979A3}"/>
                                    </a:ext>
                                  </a:extLst>
                                </p:cNvPr>
                                <p:cNvSpPr/>
                                <p:nvPr/>
                              </p:nvSpPr>
                              <p:spPr>
                                <a:xfrm>
                                  <a:off x="8269872" y="2006423"/>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6" name="Oval 55">
                                  <a:extLst>
                                    <a:ext uri="{FF2B5EF4-FFF2-40B4-BE49-F238E27FC236}">
                                      <a16:creationId xmlns:a16="http://schemas.microsoft.com/office/drawing/2014/main" id="{ED9A4B5D-054F-47F2-AA55-12E4B9EA668B}"/>
                                    </a:ext>
                                  </a:extLst>
                                </p:cNvPr>
                                <p:cNvSpPr/>
                                <p:nvPr/>
                              </p:nvSpPr>
                              <p:spPr>
                                <a:xfrm>
                                  <a:off x="9161035" y="3302808"/>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7" name="Oval 56">
                                  <a:extLst>
                                    <a:ext uri="{FF2B5EF4-FFF2-40B4-BE49-F238E27FC236}">
                                      <a16:creationId xmlns:a16="http://schemas.microsoft.com/office/drawing/2014/main" id="{BF142308-3EC2-445A-9C4A-A4F3A2EA2378}"/>
                                    </a:ext>
                                  </a:extLst>
                                </p:cNvPr>
                                <p:cNvSpPr/>
                                <p:nvPr/>
                              </p:nvSpPr>
                              <p:spPr>
                                <a:xfrm>
                                  <a:off x="8292116" y="2941967"/>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58" name="Oval 57">
                                  <a:extLst>
                                    <a:ext uri="{FF2B5EF4-FFF2-40B4-BE49-F238E27FC236}">
                                      <a16:creationId xmlns:a16="http://schemas.microsoft.com/office/drawing/2014/main" id="{3D61CCD8-3B58-46E9-9423-D348DA4ECC0A}"/>
                                    </a:ext>
                                  </a:extLst>
                                </p:cNvPr>
                                <p:cNvSpPr/>
                                <p:nvPr/>
                              </p:nvSpPr>
                              <p:spPr>
                                <a:xfrm>
                                  <a:off x="7625348" y="1857879"/>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0" name="Oval 59">
                                  <a:extLst>
                                    <a:ext uri="{FF2B5EF4-FFF2-40B4-BE49-F238E27FC236}">
                                      <a16:creationId xmlns:a16="http://schemas.microsoft.com/office/drawing/2014/main" id="{647E4744-A69B-4ADE-B2A3-6619A81508BE}"/>
                                    </a:ext>
                                  </a:extLst>
                                </p:cNvPr>
                                <p:cNvSpPr/>
                                <p:nvPr/>
                              </p:nvSpPr>
                              <p:spPr>
                                <a:xfrm>
                                  <a:off x="7079042" y="1686783"/>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1" name="Oval 60">
                                  <a:extLst>
                                    <a:ext uri="{FF2B5EF4-FFF2-40B4-BE49-F238E27FC236}">
                                      <a16:creationId xmlns:a16="http://schemas.microsoft.com/office/drawing/2014/main" id="{D887722B-41E5-4526-B24F-538E69D4508A}"/>
                                    </a:ext>
                                  </a:extLst>
                                </p:cNvPr>
                                <p:cNvSpPr/>
                                <p:nvPr/>
                              </p:nvSpPr>
                              <p:spPr>
                                <a:xfrm>
                                  <a:off x="7208316" y="1527526"/>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2" name="Oval 61">
                                  <a:extLst>
                                    <a:ext uri="{FF2B5EF4-FFF2-40B4-BE49-F238E27FC236}">
                                      <a16:creationId xmlns:a16="http://schemas.microsoft.com/office/drawing/2014/main" id="{7D18E899-B3DB-4EC4-AFF3-2E1F4626E4E6}"/>
                                    </a:ext>
                                  </a:extLst>
                                </p:cNvPr>
                                <p:cNvSpPr/>
                                <p:nvPr/>
                              </p:nvSpPr>
                              <p:spPr>
                                <a:xfrm>
                                  <a:off x="7580404" y="1590112"/>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63" name="Oval 62">
                                  <a:extLst>
                                    <a:ext uri="{FF2B5EF4-FFF2-40B4-BE49-F238E27FC236}">
                                      <a16:creationId xmlns:a16="http://schemas.microsoft.com/office/drawing/2014/main" id="{B4BE7FED-4E57-4AF8-ABAA-86AE8DBA5E6F}"/>
                                    </a:ext>
                                  </a:extLst>
                                </p:cNvPr>
                                <p:cNvSpPr/>
                                <p:nvPr/>
                              </p:nvSpPr>
                              <p:spPr>
                                <a:xfrm>
                                  <a:off x="6037350" y="2114849"/>
                                  <a:ext cx="903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grpSp>
                              <p:nvGrpSpPr>
                                <p:cNvPr id="38" name="Group 37">
                                  <a:extLst>
                                    <a:ext uri="{FF2B5EF4-FFF2-40B4-BE49-F238E27FC236}">
                                      <a16:creationId xmlns:a16="http://schemas.microsoft.com/office/drawing/2014/main" id="{830A83BC-490D-4E46-B96E-7D87468FFDC8}"/>
                                    </a:ext>
                                  </a:extLst>
                                </p:cNvPr>
                                <p:cNvGrpSpPr/>
                                <p:nvPr/>
                              </p:nvGrpSpPr>
                              <p:grpSpPr>
                                <a:xfrm>
                                  <a:off x="5329519" y="1362238"/>
                                  <a:ext cx="5272105" cy="2123186"/>
                                  <a:chOff x="5329519" y="1362238"/>
                                  <a:chExt cx="5272105" cy="2123186"/>
                                </a:xfrm>
                              </p:grpSpPr>
                              <p:sp>
                                <p:nvSpPr>
                                  <p:cNvPr id="22" name="Freeform: Shape 21">
                                    <a:extLst>
                                      <a:ext uri="{FF2B5EF4-FFF2-40B4-BE49-F238E27FC236}">
                                        <a16:creationId xmlns:a16="http://schemas.microsoft.com/office/drawing/2014/main" id="{D0B80E79-F5E9-42DD-8E8F-65A8F2C603CC}"/>
                                      </a:ext>
                                    </a:extLst>
                                  </p:cNvPr>
                                  <p:cNvSpPr/>
                                  <p:nvPr/>
                                </p:nvSpPr>
                                <p:spPr>
                                  <a:xfrm>
                                    <a:off x="5732890" y="1486894"/>
                                    <a:ext cx="4868734" cy="1987826"/>
                                  </a:xfrm>
                                  <a:custGeom>
                                    <a:avLst/>
                                    <a:gdLst>
                                      <a:gd name="connsiteX0" fmla="*/ 0 w 4810540"/>
                                      <a:gd name="connsiteY0" fmla="*/ 0 h 1987826"/>
                                      <a:gd name="connsiteX1" fmla="*/ 15903 w 4810540"/>
                                      <a:gd name="connsiteY1" fmla="*/ 1987826 h 1987826"/>
                                      <a:gd name="connsiteX2" fmla="*/ 4810540 w 4810540"/>
                                      <a:gd name="connsiteY2" fmla="*/ 1971923 h 1987826"/>
                                      <a:gd name="connsiteX3" fmla="*/ 4810540 w 4810540"/>
                                      <a:gd name="connsiteY3" fmla="*/ 1971923 h 1987826"/>
                                    </a:gdLst>
                                    <a:ahLst/>
                                    <a:cxnLst>
                                      <a:cxn ang="0">
                                        <a:pos x="connsiteX0" y="connsiteY0"/>
                                      </a:cxn>
                                      <a:cxn ang="0">
                                        <a:pos x="connsiteX1" y="connsiteY1"/>
                                      </a:cxn>
                                      <a:cxn ang="0">
                                        <a:pos x="connsiteX2" y="connsiteY2"/>
                                      </a:cxn>
                                      <a:cxn ang="0">
                                        <a:pos x="connsiteX3" y="connsiteY3"/>
                                      </a:cxn>
                                    </a:cxnLst>
                                    <a:rect l="l" t="t" r="r" b="b"/>
                                    <a:pathLst>
                                      <a:path w="4810540" h="1987826">
                                        <a:moveTo>
                                          <a:pt x="0" y="0"/>
                                        </a:moveTo>
                                        <a:lnTo>
                                          <a:pt x="15903" y="1987826"/>
                                        </a:lnTo>
                                        <a:lnTo>
                                          <a:pt x="4810540" y="1971923"/>
                                        </a:lnTo>
                                        <a:lnTo>
                                          <a:pt x="4810540" y="197192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25" name="Freeform: Shape 24">
                                    <a:extLst>
                                      <a:ext uri="{FF2B5EF4-FFF2-40B4-BE49-F238E27FC236}">
                                        <a16:creationId xmlns:a16="http://schemas.microsoft.com/office/drawing/2014/main" id="{B07728E8-6387-46A4-AAEF-D629687680CB}"/>
                                      </a:ext>
                                    </a:extLst>
                                  </p:cNvPr>
                                  <p:cNvSpPr/>
                                  <p:nvPr/>
                                </p:nvSpPr>
                                <p:spPr>
                                  <a:xfrm>
                                    <a:off x="5947576" y="1582310"/>
                                    <a:ext cx="4468633" cy="1781092"/>
                                  </a:xfrm>
                                  <a:custGeom>
                                    <a:avLst/>
                                    <a:gdLst>
                                      <a:gd name="connsiteX0" fmla="*/ 0 w 4468633"/>
                                      <a:gd name="connsiteY0" fmla="*/ 667909 h 1781092"/>
                                      <a:gd name="connsiteX1" fmla="*/ 135172 w 4468633"/>
                                      <a:gd name="connsiteY1" fmla="*/ 588396 h 1781092"/>
                                      <a:gd name="connsiteX2" fmla="*/ 445273 w 4468633"/>
                                      <a:gd name="connsiteY2" fmla="*/ 31805 h 1781092"/>
                                      <a:gd name="connsiteX3" fmla="*/ 731520 w 4468633"/>
                                      <a:gd name="connsiteY3" fmla="*/ 365760 h 1781092"/>
                                      <a:gd name="connsiteX4" fmla="*/ 938254 w 4468633"/>
                                      <a:gd name="connsiteY4" fmla="*/ 87464 h 1781092"/>
                                      <a:gd name="connsiteX5" fmla="*/ 1184744 w 4468633"/>
                                      <a:gd name="connsiteY5" fmla="*/ 135172 h 1781092"/>
                                      <a:gd name="connsiteX6" fmla="*/ 1296062 w 4468633"/>
                                      <a:gd name="connsiteY6" fmla="*/ 0 h 1781092"/>
                                      <a:gd name="connsiteX7" fmla="*/ 1693627 w 4468633"/>
                                      <a:gd name="connsiteY7" fmla="*/ 55659 h 1781092"/>
                                      <a:gd name="connsiteX8" fmla="*/ 1725433 w 4468633"/>
                                      <a:gd name="connsiteY8" fmla="*/ 326003 h 1781092"/>
                                      <a:gd name="connsiteX9" fmla="*/ 2035534 w 4468633"/>
                                      <a:gd name="connsiteY9" fmla="*/ 174928 h 1781092"/>
                                      <a:gd name="connsiteX10" fmla="*/ 2385391 w 4468633"/>
                                      <a:gd name="connsiteY10" fmla="*/ 23853 h 1781092"/>
                                      <a:gd name="connsiteX11" fmla="*/ 2369488 w 4468633"/>
                                      <a:gd name="connsiteY11" fmla="*/ 477078 h 1781092"/>
                                      <a:gd name="connsiteX12" fmla="*/ 2385391 w 4468633"/>
                                      <a:gd name="connsiteY12" fmla="*/ 1423283 h 1781092"/>
                                      <a:gd name="connsiteX13" fmla="*/ 2385391 w 4468633"/>
                                      <a:gd name="connsiteY13" fmla="*/ 1701579 h 1781092"/>
                                      <a:gd name="connsiteX14" fmla="*/ 2536466 w 4468633"/>
                                      <a:gd name="connsiteY14" fmla="*/ 1781092 h 1781092"/>
                                      <a:gd name="connsiteX15" fmla="*/ 3267986 w 4468633"/>
                                      <a:gd name="connsiteY15" fmla="*/ 1781092 h 1781092"/>
                                      <a:gd name="connsiteX16" fmla="*/ 4468633 w 4468633"/>
                                      <a:gd name="connsiteY16" fmla="*/ 1765189 h 17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8633" h="1781092">
                                        <a:moveTo>
                                          <a:pt x="0" y="667909"/>
                                        </a:moveTo>
                                        <a:lnTo>
                                          <a:pt x="135172" y="588396"/>
                                        </a:lnTo>
                                        <a:lnTo>
                                          <a:pt x="445273" y="31805"/>
                                        </a:lnTo>
                                        <a:lnTo>
                                          <a:pt x="731520" y="365760"/>
                                        </a:lnTo>
                                        <a:lnTo>
                                          <a:pt x="938254" y="87464"/>
                                        </a:lnTo>
                                        <a:lnTo>
                                          <a:pt x="1184744" y="135172"/>
                                        </a:lnTo>
                                        <a:lnTo>
                                          <a:pt x="1296062" y="0"/>
                                        </a:lnTo>
                                        <a:lnTo>
                                          <a:pt x="1693627" y="55659"/>
                                        </a:lnTo>
                                        <a:lnTo>
                                          <a:pt x="1725433" y="326003"/>
                                        </a:lnTo>
                                        <a:lnTo>
                                          <a:pt x="2035534" y="174928"/>
                                        </a:lnTo>
                                        <a:lnTo>
                                          <a:pt x="2385391" y="23853"/>
                                        </a:lnTo>
                                        <a:lnTo>
                                          <a:pt x="2369488" y="477078"/>
                                        </a:lnTo>
                                        <a:lnTo>
                                          <a:pt x="2385391" y="1423283"/>
                                        </a:lnTo>
                                        <a:lnTo>
                                          <a:pt x="2385391" y="1701579"/>
                                        </a:lnTo>
                                        <a:lnTo>
                                          <a:pt x="2536466" y="1781092"/>
                                        </a:lnTo>
                                        <a:lnTo>
                                          <a:pt x="3267986" y="1781092"/>
                                        </a:lnTo>
                                        <a:lnTo>
                                          <a:pt x="4468633" y="1765189"/>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cxnSp>
                                <p:nvCxnSpPr>
                                  <p:cNvPr id="28" name="Straight Connector 27">
                                    <a:extLst>
                                      <a:ext uri="{FF2B5EF4-FFF2-40B4-BE49-F238E27FC236}">
                                        <a16:creationId xmlns:a16="http://schemas.microsoft.com/office/drawing/2014/main" id="{DE58267D-4721-420C-ABB7-2A440DAC3710}"/>
                                      </a:ext>
                                    </a:extLst>
                                  </p:cNvPr>
                                  <p:cNvCxnSpPr>
                                    <a:cxnSpLocks/>
                                  </p:cNvCxnSpPr>
                                  <p:nvPr/>
                                </p:nvCxnSpPr>
                                <p:spPr>
                                  <a:xfrm rot="5400000">
                                    <a:off x="7344344" y="2479584"/>
                                    <a:ext cx="2011680" cy="0"/>
                                  </a:xfrm>
                                  <a:prstGeom prst="line">
                                    <a:avLst/>
                                  </a:prstGeom>
                                  <a:ln w="127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C752865-7859-4FA0-8478-2DA9614F778F}"/>
                                      </a:ext>
                                    </a:extLst>
                                  </p:cNvPr>
                                  <p:cNvCxnSpPr>
                                    <a:cxnSpLocks/>
                                  </p:cNvCxnSpPr>
                                  <p:nvPr/>
                                </p:nvCxnSpPr>
                                <p:spPr>
                                  <a:xfrm rot="5400000">
                                    <a:off x="7674494" y="2475009"/>
                                    <a:ext cx="2011680"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52EE26C-542B-499B-9129-B22D1D70BF3E}"/>
                                      </a:ext>
                                    </a:extLst>
                                  </p:cNvPr>
                                  <p:cNvSpPr txBox="1"/>
                                  <p:nvPr/>
                                </p:nvSpPr>
                                <p:spPr>
                                  <a:xfrm>
                                    <a:off x="5499751" y="3213110"/>
                                    <a:ext cx="311503" cy="261610"/>
                                  </a:xfrm>
                                  <a:prstGeom prst="rect">
                                    <a:avLst/>
                                  </a:prstGeom>
                                  <a:noFill/>
                                </p:spPr>
                                <p:txBody>
                                  <a:bodyPr wrap="square" rtlCol="0">
                                    <a:spAutoFit/>
                                  </a:bodyPr>
                                  <a:lstStyle/>
                                  <a:p>
                                    <a:pPr algn="l" rtl="0"/>
                                    <a:r>
                                      <a:rPr lang="pl" sz="1100" b="0" i="0" u="none" baseline="0"/>
                                      <a:t>0</a:t>
                                    </a:r>
                                  </a:p>
                                </p:txBody>
                              </p:sp>
                              <p:sp>
                                <p:nvSpPr>
                                  <p:cNvPr id="75" name="TextBox 74">
                                    <a:extLst>
                                      <a:ext uri="{FF2B5EF4-FFF2-40B4-BE49-F238E27FC236}">
                                        <a16:creationId xmlns:a16="http://schemas.microsoft.com/office/drawing/2014/main" id="{4200EE80-0F83-4154-945D-FF82EB2FA53E}"/>
                                      </a:ext>
                                    </a:extLst>
                                  </p:cNvPr>
                                  <p:cNvSpPr txBox="1"/>
                                  <p:nvPr/>
                                </p:nvSpPr>
                                <p:spPr>
                                  <a:xfrm>
                                    <a:off x="5338682" y="3023143"/>
                                    <a:ext cx="420924" cy="261610"/>
                                  </a:xfrm>
                                  <a:prstGeom prst="rect">
                                    <a:avLst/>
                                  </a:prstGeom>
                                  <a:noFill/>
                                </p:spPr>
                                <p:txBody>
                                  <a:bodyPr wrap="square" rtlCol="0">
                                    <a:spAutoFit/>
                                  </a:bodyPr>
                                  <a:lstStyle/>
                                  <a:p>
                                    <a:pPr algn="l" rtl="0"/>
                                    <a:r>
                                      <a:rPr lang="pl" sz="1100" b="0" i="0" u="none" baseline="0"/>
                                      <a:t>100</a:t>
                                    </a:r>
                                  </a:p>
                                </p:txBody>
                              </p:sp>
                              <p:sp>
                                <p:nvSpPr>
                                  <p:cNvPr id="76" name="TextBox 75">
                                    <a:extLst>
                                      <a:ext uri="{FF2B5EF4-FFF2-40B4-BE49-F238E27FC236}">
                                        <a16:creationId xmlns:a16="http://schemas.microsoft.com/office/drawing/2014/main" id="{0DBD1959-881E-4DF8-890C-BB8D2EE10117}"/>
                                      </a:ext>
                                    </a:extLst>
                                  </p:cNvPr>
                                  <p:cNvSpPr txBox="1"/>
                                  <p:nvPr/>
                                </p:nvSpPr>
                                <p:spPr>
                                  <a:xfrm>
                                    <a:off x="5336956" y="1767620"/>
                                    <a:ext cx="420924" cy="261610"/>
                                  </a:xfrm>
                                  <a:prstGeom prst="rect">
                                    <a:avLst/>
                                  </a:prstGeom>
                                  <a:noFill/>
                                </p:spPr>
                                <p:txBody>
                                  <a:bodyPr wrap="square" rtlCol="0">
                                    <a:spAutoFit/>
                                  </a:bodyPr>
                                  <a:lstStyle/>
                                  <a:p>
                                    <a:pPr algn="l" rtl="0"/>
                                    <a:r>
                                      <a:rPr lang="pl" sz="1100" b="0" i="0" u="none" baseline="0"/>
                                      <a:t>700</a:t>
                                    </a:r>
                                  </a:p>
                                </p:txBody>
                              </p:sp>
                              <p:sp>
                                <p:nvSpPr>
                                  <p:cNvPr id="77" name="TextBox 76">
                                    <a:extLst>
                                      <a:ext uri="{FF2B5EF4-FFF2-40B4-BE49-F238E27FC236}">
                                        <a16:creationId xmlns:a16="http://schemas.microsoft.com/office/drawing/2014/main" id="{636A8DCE-99B1-4A9A-BEBE-9B7B156BD559}"/>
                                      </a:ext>
                                    </a:extLst>
                                  </p:cNvPr>
                                  <p:cNvSpPr txBox="1"/>
                                  <p:nvPr/>
                                </p:nvSpPr>
                                <p:spPr>
                                  <a:xfrm>
                                    <a:off x="5349226" y="2401007"/>
                                    <a:ext cx="420924" cy="261610"/>
                                  </a:xfrm>
                                  <a:prstGeom prst="rect">
                                    <a:avLst/>
                                  </a:prstGeom>
                                  <a:noFill/>
                                </p:spPr>
                                <p:txBody>
                                  <a:bodyPr wrap="square" rtlCol="0">
                                    <a:spAutoFit/>
                                  </a:bodyPr>
                                  <a:lstStyle/>
                                  <a:p>
                                    <a:pPr algn="l" rtl="0"/>
                                    <a:r>
                                      <a:rPr lang="pl" sz="1100" b="0" i="0" u="none" baseline="0"/>
                                      <a:t>400</a:t>
                                    </a:r>
                                  </a:p>
                                </p:txBody>
                              </p:sp>
                              <p:sp>
                                <p:nvSpPr>
                                  <p:cNvPr id="78" name="TextBox 77">
                                    <a:extLst>
                                      <a:ext uri="{FF2B5EF4-FFF2-40B4-BE49-F238E27FC236}">
                                        <a16:creationId xmlns:a16="http://schemas.microsoft.com/office/drawing/2014/main" id="{0EB79B56-0F18-4F4E-9F1E-8BDB3F53C1FD}"/>
                                      </a:ext>
                                    </a:extLst>
                                  </p:cNvPr>
                                  <p:cNvSpPr txBox="1"/>
                                  <p:nvPr/>
                                </p:nvSpPr>
                                <p:spPr>
                                  <a:xfrm>
                                    <a:off x="5335337" y="1993409"/>
                                    <a:ext cx="420924" cy="261610"/>
                                  </a:xfrm>
                                  <a:prstGeom prst="rect">
                                    <a:avLst/>
                                  </a:prstGeom>
                                  <a:noFill/>
                                </p:spPr>
                                <p:txBody>
                                  <a:bodyPr wrap="square" rtlCol="0">
                                    <a:spAutoFit/>
                                  </a:bodyPr>
                                  <a:lstStyle/>
                                  <a:p>
                                    <a:pPr algn="l" rtl="0"/>
                                    <a:r>
                                      <a:rPr lang="pl" sz="1100" b="0" i="0" u="none" baseline="0"/>
                                      <a:t>600</a:t>
                                    </a:r>
                                  </a:p>
                                </p:txBody>
                              </p:sp>
                              <p:sp>
                                <p:nvSpPr>
                                  <p:cNvPr id="79" name="TextBox 78">
                                    <a:extLst>
                                      <a:ext uri="{FF2B5EF4-FFF2-40B4-BE49-F238E27FC236}">
                                        <a16:creationId xmlns:a16="http://schemas.microsoft.com/office/drawing/2014/main" id="{617CEFC8-E088-443C-9471-B8D6D77E60A9}"/>
                                      </a:ext>
                                    </a:extLst>
                                  </p:cNvPr>
                                  <p:cNvSpPr txBox="1"/>
                                  <p:nvPr/>
                                </p:nvSpPr>
                                <p:spPr>
                                  <a:xfrm>
                                    <a:off x="5343548" y="1565052"/>
                                    <a:ext cx="420924" cy="261610"/>
                                  </a:xfrm>
                                  <a:prstGeom prst="rect">
                                    <a:avLst/>
                                  </a:prstGeom>
                                  <a:noFill/>
                                </p:spPr>
                                <p:txBody>
                                  <a:bodyPr wrap="square" rtlCol="0">
                                    <a:spAutoFit/>
                                  </a:bodyPr>
                                  <a:lstStyle/>
                                  <a:p>
                                    <a:pPr algn="l" rtl="0"/>
                                    <a:r>
                                      <a:rPr lang="pl" sz="1100" b="0" i="0" u="none" baseline="0"/>
                                      <a:t>800</a:t>
                                    </a:r>
                                  </a:p>
                                </p:txBody>
                              </p:sp>
                              <p:sp>
                                <p:nvSpPr>
                                  <p:cNvPr id="80" name="TextBox 79">
                                    <a:extLst>
                                      <a:ext uri="{FF2B5EF4-FFF2-40B4-BE49-F238E27FC236}">
                                        <a16:creationId xmlns:a16="http://schemas.microsoft.com/office/drawing/2014/main" id="{25A48ED5-5839-4408-83B0-F4EE5E04893D}"/>
                                      </a:ext>
                                    </a:extLst>
                                  </p:cNvPr>
                                  <p:cNvSpPr txBox="1"/>
                                  <p:nvPr/>
                                </p:nvSpPr>
                                <p:spPr>
                                  <a:xfrm>
                                    <a:off x="5336956" y="1362238"/>
                                    <a:ext cx="420924" cy="261610"/>
                                  </a:xfrm>
                                  <a:prstGeom prst="rect">
                                    <a:avLst/>
                                  </a:prstGeom>
                                  <a:noFill/>
                                </p:spPr>
                                <p:txBody>
                                  <a:bodyPr wrap="square" rtlCol="0">
                                    <a:spAutoFit/>
                                  </a:bodyPr>
                                  <a:lstStyle/>
                                  <a:p>
                                    <a:pPr algn="l" rtl="0"/>
                                    <a:r>
                                      <a:rPr lang="pl" sz="1100" b="0" i="0" u="none" baseline="0"/>
                                      <a:t>900</a:t>
                                    </a:r>
                                  </a:p>
                                </p:txBody>
                              </p:sp>
                              <p:sp>
                                <p:nvSpPr>
                                  <p:cNvPr id="81" name="TextBox 80">
                                    <a:extLst>
                                      <a:ext uri="{FF2B5EF4-FFF2-40B4-BE49-F238E27FC236}">
                                        <a16:creationId xmlns:a16="http://schemas.microsoft.com/office/drawing/2014/main" id="{46797991-9597-436B-9DAF-272EF9E94614}"/>
                                      </a:ext>
                                    </a:extLst>
                                  </p:cNvPr>
                                  <p:cNvSpPr txBox="1"/>
                                  <p:nvPr/>
                                </p:nvSpPr>
                                <p:spPr>
                                  <a:xfrm>
                                    <a:off x="5338682" y="2817423"/>
                                    <a:ext cx="420924" cy="261610"/>
                                  </a:xfrm>
                                  <a:prstGeom prst="rect">
                                    <a:avLst/>
                                  </a:prstGeom>
                                  <a:noFill/>
                                </p:spPr>
                                <p:txBody>
                                  <a:bodyPr wrap="square" rtlCol="0">
                                    <a:spAutoFit/>
                                  </a:bodyPr>
                                  <a:lstStyle/>
                                  <a:p>
                                    <a:pPr algn="l" rtl="0"/>
                                    <a:r>
                                      <a:rPr lang="pl" sz="1100" b="0" i="0" u="none" baseline="0"/>
                                      <a:t>200</a:t>
                                    </a:r>
                                  </a:p>
                                </p:txBody>
                              </p:sp>
                              <p:sp>
                                <p:nvSpPr>
                                  <p:cNvPr id="82" name="TextBox 81">
                                    <a:extLst>
                                      <a:ext uri="{FF2B5EF4-FFF2-40B4-BE49-F238E27FC236}">
                                        <a16:creationId xmlns:a16="http://schemas.microsoft.com/office/drawing/2014/main" id="{B61CC004-40EB-4EA4-9D1C-C0C0EADFE765}"/>
                                      </a:ext>
                                    </a:extLst>
                                  </p:cNvPr>
                                  <p:cNvSpPr txBox="1"/>
                                  <p:nvPr/>
                                </p:nvSpPr>
                                <p:spPr>
                                  <a:xfrm>
                                    <a:off x="5329519" y="2609970"/>
                                    <a:ext cx="420924" cy="261610"/>
                                  </a:xfrm>
                                  <a:prstGeom prst="rect">
                                    <a:avLst/>
                                  </a:prstGeom>
                                  <a:noFill/>
                                </p:spPr>
                                <p:txBody>
                                  <a:bodyPr wrap="square" rtlCol="0">
                                    <a:spAutoFit/>
                                  </a:bodyPr>
                                  <a:lstStyle/>
                                  <a:p>
                                    <a:pPr algn="l" rtl="0"/>
                                    <a:r>
                                      <a:rPr lang="pl" sz="1100" b="0" i="0" u="none" baseline="0"/>
                                      <a:t>300</a:t>
                                    </a:r>
                                  </a:p>
                                </p:txBody>
                              </p:sp>
                            </p:grpSp>
                            <p:sp>
                              <p:nvSpPr>
                                <p:cNvPr id="83" name="TextBox 82">
                                  <a:extLst>
                                    <a:ext uri="{FF2B5EF4-FFF2-40B4-BE49-F238E27FC236}">
                                      <a16:creationId xmlns:a16="http://schemas.microsoft.com/office/drawing/2014/main" id="{1024F8B8-8518-49A3-BDB5-13533CA9C49D}"/>
                                    </a:ext>
                                  </a:extLst>
                                </p:cNvPr>
                                <p:cNvSpPr txBox="1"/>
                                <p:nvPr/>
                              </p:nvSpPr>
                              <p:spPr>
                                <a:xfrm>
                                  <a:off x="5343293" y="2186960"/>
                                  <a:ext cx="420924" cy="261610"/>
                                </a:xfrm>
                                <a:prstGeom prst="rect">
                                  <a:avLst/>
                                </a:prstGeom>
                                <a:noFill/>
                              </p:spPr>
                              <p:txBody>
                                <a:bodyPr wrap="square" rtlCol="0">
                                  <a:spAutoFit/>
                                </a:bodyPr>
                                <a:lstStyle/>
                                <a:p>
                                  <a:pPr algn="l" rtl="0"/>
                                  <a:r>
                                    <a:rPr lang="pl" sz="1100" b="0" i="0" u="none" baseline="0"/>
                                    <a:t>500</a:t>
                                  </a:r>
                                </a:p>
                              </p:txBody>
                            </p:sp>
                          </p:grpSp>
                        </p:grpSp>
                      </p:grpSp>
                      <p:sp>
                        <p:nvSpPr>
                          <p:cNvPr id="87" name="TextBox 86">
                            <a:extLst>
                              <a:ext uri="{FF2B5EF4-FFF2-40B4-BE49-F238E27FC236}">
                                <a16:creationId xmlns:a16="http://schemas.microsoft.com/office/drawing/2014/main" id="{6FC05CA9-6406-4CDB-AC3D-80B0D2947C9A}"/>
                              </a:ext>
                            </a:extLst>
                          </p:cNvPr>
                          <p:cNvSpPr txBox="1"/>
                          <p:nvPr/>
                        </p:nvSpPr>
                        <p:spPr>
                          <a:xfrm>
                            <a:off x="8907097" y="3880144"/>
                            <a:ext cx="14586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 sz="1000" b="1" i="0" u="none" strike="noStrike" kern="1200" cap="none" spc="0" normalizeH="0" baseline="0">
                                <a:ln>
                                  <a:noFill/>
                                </a:ln>
                                <a:solidFill>
                                  <a:prstClr val="black"/>
                                </a:solidFill>
                                <a:effectLst/>
                                <a:uLnTx/>
                                <a:uFillTx/>
                                <a:latin typeface="+mn-latin"/>
                                <a:ea typeface="+mn-ea"/>
                                <a:cs typeface="+mn-cs"/>
                                <a:sym typeface="+mn-sym"/>
                              </a:rPr>
                              <a:t>Wypis ze szpitala</a:t>
                            </a:r>
                          </a:p>
                        </p:txBody>
                      </p:sp>
                    </p:grpSp>
                    <p:grpSp>
                      <p:nvGrpSpPr>
                        <p:cNvPr id="150" name="Group 149">
                          <a:extLst>
                            <a:ext uri="{FF2B5EF4-FFF2-40B4-BE49-F238E27FC236}">
                              <a16:creationId xmlns:a16="http://schemas.microsoft.com/office/drawing/2014/main" id="{6F27D6A7-1264-40C5-B1AD-0F20C6310CA0}"/>
                            </a:ext>
                          </a:extLst>
                        </p:cNvPr>
                        <p:cNvGrpSpPr/>
                        <p:nvPr/>
                      </p:nvGrpSpPr>
                      <p:grpSpPr>
                        <a:xfrm>
                          <a:off x="8449959" y="3530425"/>
                          <a:ext cx="2403120" cy="215444"/>
                          <a:chOff x="8333413" y="6271934"/>
                          <a:chExt cx="2403120" cy="215444"/>
                        </a:xfrm>
                      </p:grpSpPr>
                      <p:sp>
                        <p:nvSpPr>
                          <p:cNvPr id="141" name="TextBox 140">
                            <a:extLst>
                              <a:ext uri="{FF2B5EF4-FFF2-40B4-BE49-F238E27FC236}">
                                <a16:creationId xmlns:a16="http://schemas.microsoft.com/office/drawing/2014/main" id="{1240EEB7-9B81-45E0-9E05-085ECD1E546B}"/>
                              </a:ext>
                            </a:extLst>
                          </p:cNvPr>
                          <p:cNvSpPr txBox="1"/>
                          <p:nvPr/>
                        </p:nvSpPr>
                        <p:spPr>
                          <a:xfrm>
                            <a:off x="8333413" y="6271934"/>
                            <a:ext cx="309925" cy="215444"/>
                          </a:xfrm>
                          <a:prstGeom prst="rect">
                            <a:avLst/>
                          </a:prstGeom>
                          <a:noFill/>
                        </p:spPr>
                        <p:txBody>
                          <a:bodyPr wrap="square" rtlCol="0">
                            <a:spAutoFit/>
                          </a:bodyPr>
                          <a:lstStyle/>
                          <a:p>
                            <a:pPr algn="l" rtl="0"/>
                            <a:r>
                              <a:rPr lang="pl" sz="800" b="0" i="0" u="none" baseline="0"/>
                              <a:t>18</a:t>
                            </a:r>
                          </a:p>
                        </p:txBody>
                      </p:sp>
                      <p:sp>
                        <p:nvSpPr>
                          <p:cNvPr id="142" name="TextBox 141">
                            <a:extLst>
                              <a:ext uri="{FF2B5EF4-FFF2-40B4-BE49-F238E27FC236}">
                                <a16:creationId xmlns:a16="http://schemas.microsoft.com/office/drawing/2014/main" id="{BE4C3CE8-B60A-4650-8865-FD79EB4ED16A}"/>
                              </a:ext>
                            </a:extLst>
                          </p:cNvPr>
                          <p:cNvSpPr txBox="1"/>
                          <p:nvPr/>
                        </p:nvSpPr>
                        <p:spPr>
                          <a:xfrm>
                            <a:off x="8637962" y="6271934"/>
                            <a:ext cx="309925" cy="215444"/>
                          </a:xfrm>
                          <a:prstGeom prst="rect">
                            <a:avLst/>
                          </a:prstGeom>
                          <a:noFill/>
                        </p:spPr>
                        <p:txBody>
                          <a:bodyPr wrap="square" rtlCol="0">
                            <a:spAutoFit/>
                          </a:bodyPr>
                          <a:lstStyle/>
                          <a:p>
                            <a:pPr algn="l" rtl="0"/>
                            <a:r>
                              <a:rPr lang="pl" sz="800" b="0" i="0" u="none" baseline="0"/>
                              <a:t>20</a:t>
                            </a:r>
                          </a:p>
                        </p:txBody>
                      </p:sp>
                      <p:sp>
                        <p:nvSpPr>
                          <p:cNvPr id="144" name="TextBox 143">
                            <a:extLst>
                              <a:ext uri="{FF2B5EF4-FFF2-40B4-BE49-F238E27FC236}">
                                <a16:creationId xmlns:a16="http://schemas.microsoft.com/office/drawing/2014/main" id="{4BAF3B1A-16C4-4996-A995-47A395CE7CAF}"/>
                              </a:ext>
                            </a:extLst>
                          </p:cNvPr>
                          <p:cNvSpPr txBox="1"/>
                          <p:nvPr/>
                        </p:nvSpPr>
                        <p:spPr>
                          <a:xfrm>
                            <a:off x="8917199" y="6271934"/>
                            <a:ext cx="309925" cy="215444"/>
                          </a:xfrm>
                          <a:prstGeom prst="rect">
                            <a:avLst/>
                          </a:prstGeom>
                          <a:noFill/>
                        </p:spPr>
                        <p:txBody>
                          <a:bodyPr wrap="square" rtlCol="0">
                            <a:spAutoFit/>
                          </a:bodyPr>
                          <a:lstStyle/>
                          <a:p>
                            <a:pPr algn="l" rtl="0"/>
                            <a:r>
                              <a:rPr lang="pl" sz="800" b="0" i="0" u="none" baseline="0"/>
                              <a:t>22</a:t>
                            </a:r>
                          </a:p>
                        </p:txBody>
                      </p:sp>
                      <p:sp>
                        <p:nvSpPr>
                          <p:cNvPr id="145" name="TextBox 144">
                            <a:extLst>
                              <a:ext uri="{FF2B5EF4-FFF2-40B4-BE49-F238E27FC236}">
                                <a16:creationId xmlns:a16="http://schemas.microsoft.com/office/drawing/2014/main" id="{B1FC1614-E3EC-4445-874D-8E38D8FF8D3C}"/>
                              </a:ext>
                            </a:extLst>
                          </p:cNvPr>
                          <p:cNvSpPr txBox="1"/>
                          <p:nvPr/>
                        </p:nvSpPr>
                        <p:spPr>
                          <a:xfrm>
                            <a:off x="10426608" y="6271934"/>
                            <a:ext cx="309925" cy="215444"/>
                          </a:xfrm>
                          <a:prstGeom prst="rect">
                            <a:avLst/>
                          </a:prstGeom>
                          <a:noFill/>
                        </p:spPr>
                        <p:txBody>
                          <a:bodyPr wrap="square" rtlCol="0">
                            <a:spAutoFit/>
                          </a:bodyPr>
                          <a:lstStyle/>
                          <a:p>
                            <a:pPr algn="l" rtl="0"/>
                            <a:r>
                              <a:rPr lang="pl" sz="800" b="0" i="0" u="none" baseline="0"/>
                              <a:t>32</a:t>
                            </a:r>
                          </a:p>
                        </p:txBody>
                      </p:sp>
                      <p:sp>
                        <p:nvSpPr>
                          <p:cNvPr id="146" name="TextBox 145">
                            <a:extLst>
                              <a:ext uri="{FF2B5EF4-FFF2-40B4-BE49-F238E27FC236}">
                                <a16:creationId xmlns:a16="http://schemas.microsoft.com/office/drawing/2014/main" id="{AEB749BF-00FD-4774-9ADE-28814623AFA5}"/>
                              </a:ext>
                            </a:extLst>
                          </p:cNvPr>
                          <p:cNvSpPr txBox="1"/>
                          <p:nvPr/>
                        </p:nvSpPr>
                        <p:spPr>
                          <a:xfrm>
                            <a:off x="10137331" y="6271934"/>
                            <a:ext cx="309925" cy="215444"/>
                          </a:xfrm>
                          <a:prstGeom prst="rect">
                            <a:avLst/>
                          </a:prstGeom>
                          <a:noFill/>
                        </p:spPr>
                        <p:txBody>
                          <a:bodyPr wrap="square" rtlCol="0">
                            <a:spAutoFit/>
                          </a:bodyPr>
                          <a:lstStyle/>
                          <a:p>
                            <a:pPr algn="l" rtl="0"/>
                            <a:r>
                              <a:rPr lang="pl" sz="800" b="0" i="0" u="none" baseline="0"/>
                              <a:t>30</a:t>
                            </a:r>
                          </a:p>
                        </p:txBody>
                      </p:sp>
                      <p:sp>
                        <p:nvSpPr>
                          <p:cNvPr id="147" name="TextBox 146">
                            <a:extLst>
                              <a:ext uri="{FF2B5EF4-FFF2-40B4-BE49-F238E27FC236}">
                                <a16:creationId xmlns:a16="http://schemas.microsoft.com/office/drawing/2014/main" id="{3801A4D3-0D50-451F-A091-B61F2958BC1B}"/>
                              </a:ext>
                            </a:extLst>
                          </p:cNvPr>
                          <p:cNvSpPr txBox="1"/>
                          <p:nvPr/>
                        </p:nvSpPr>
                        <p:spPr>
                          <a:xfrm>
                            <a:off x="9792291" y="6271934"/>
                            <a:ext cx="309925" cy="215444"/>
                          </a:xfrm>
                          <a:prstGeom prst="rect">
                            <a:avLst/>
                          </a:prstGeom>
                          <a:noFill/>
                        </p:spPr>
                        <p:txBody>
                          <a:bodyPr wrap="square" rtlCol="0">
                            <a:spAutoFit/>
                          </a:bodyPr>
                          <a:lstStyle/>
                          <a:p>
                            <a:pPr algn="l" rtl="0"/>
                            <a:r>
                              <a:rPr lang="pl" sz="800" b="0" i="0" u="none" baseline="0"/>
                              <a:t>28</a:t>
                            </a:r>
                          </a:p>
                        </p:txBody>
                      </p:sp>
                      <p:sp>
                        <p:nvSpPr>
                          <p:cNvPr id="148" name="TextBox 147">
                            <a:extLst>
                              <a:ext uri="{FF2B5EF4-FFF2-40B4-BE49-F238E27FC236}">
                                <a16:creationId xmlns:a16="http://schemas.microsoft.com/office/drawing/2014/main" id="{C2BE11CA-67E0-4264-A7DD-008D52B90EF9}"/>
                              </a:ext>
                            </a:extLst>
                          </p:cNvPr>
                          <p:cNvSpPr txBox="1"/>
                          <p:nvPr/>
                        </p:nvSpPr>
                        <p:spPr>
                          <a:xfrm>
                            <a:off x="9524261" y="6271934"/>
                            <a:ext cx="309925" cy="215444"/>
                          </a:xfrm>
                          <a:prstGeom prst="rect">
                            <a:avLst/>
                          </a:prstGeom>
                          <a:noFill/>
                        </p:spPr>
                        <p:txBody>
                          <a:bodyPr wrap="square" rtlCol="0">
                            <a:spAutoFit/>
                          </a:bodyPr>
                          <a:lstStyle/>
                          <a:p>
                            <a:pPr algn="l" rtl="0"/>
                            <a:r>
                              <a:rPr lang="pl" sz="800" b="0" i="0" u="none" baseline="0"/>
                              <a:t>26</a:t>
                            </a:r>
                          </a:p>
                        </p:txBody>
                      </p:sp>
                      <p:sp>
                        <p:nvSpPr>
                          <p:cNvPr id="149" name="TextBox 148">
                            <a:extLst>
                              <a:ext uri="{FF2B5EF4-FFF2-40B4-BE49-F238E27FC236}">
                                <a16:creationId xmlns:a16="http://schemas.microsoft.com/office/drawing/2014/main" id="{B583E7C5-6B85-4733-B59F-83A21B2D92A7}"/>
                              </a:ext>
                            </a:extLst>
                          </p:cNvPr>
                          <p:cNvSpPr txBox="1"/>
                          <p:nvPr/>
                        </p:nvSpPr>
                        <p:spPr>
                          <a:xfrm>
                            <a:off x="9225073" y="6271934"/>
                            <a:ext cx="415387" cy="215444"/>
                          </a:xfrm>
                          <a:prstGeom prst="rect">
                            <a:avLst/>
                          </a:prstGeom>
                          <a:noFill/>
                        </p:spPr>
                        <p:txBody>
                          <a:bodyPr wrap="square" rtlCol="0">
                            <a:spAutoFit/>
                          </a:bodyPr>
                          <a:lstStyle/>
                          <a:p>
                            <a:pPr algn="l" rtl="0"/>
                            <a:r>
                              <a:rPr lang="pl" sz="800" b="0" i="0" u="none" baseline="0"/>
                              <a:t>24</a:t>
                            </a:r>
                          </a:p>
                        </p:txBody>
                      </p:sp>
                    </p:grpSp>
                  </p:grpSp>
                  <p:cxnSp>
                    <p:nvCxnSpPr>
                      <p:cNvPr id="10" name="Straight Connector 9">
                        <a:extLst>
                          <a:ext uri="{FF2B5EF4-FFF2-40B4-BE49-F238E27FC236}">
                            <a16:creationId xmlns:a16="http://schemas.microsoft.com/office/drawing/2014/main" id="{9645A4EF-3903-4AA5-8145-A55165A35026}"/>
                          </a:ext>
                        </a:extLst>
                      </p:cNvPr>
                      <p:cNvCxnSpPr/>
                      <p:nvPr/>
                    </p:nvCxnSpPr>
                    <p:spPr>
                      <a:xfrm>
                        <a:off x="11748974"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B4BD4EC-9A01-46DB-A6F7-BD63BE1D87D6}"/>
                          </a:ext>
                        </a:extLst>
                      </p:cNvPr>
                      <p:cNvCxnSpPr/>
                      <p:nvPr/>
                    </p:nvCxnSpPr>
                    <p:spPr>
                      <a:xfrm>
                        <a:off x="9665118"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E4F9764-E56B-4CBC-819F-E113D8992708}"/>
                          </a:ext>
                        </a:extLst>
                      </p:cNvPr>
                      <p:cNvCxnSpPr/>
                      <p:nvPr/>
                    </p:nvCxnSpPr>
                    <p:spPr>
                      <a:xfrm>
                        <a:off x="11119888"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5BE7206-0963-447E-8D37-75629F033ABE}"/>
                          </a:ext>
                        </a:extLst>
                      </p:cNvPr>
                      <p:cNvCxnSpPr/>
                      <p:nvPr/>
                    </p:nvCxnSpPr>
                    <p:spPr>
                      <a:xfrm>
                        <a:off x="11454696"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5D9B191-EE1B-40FB-8F9B-72CD6FE0F2DE}"/>
                          </a:ext>
                        </a:extLst>
                      </p:cNvPr>
                      <p:cNvCxnSpPr/>
                      <p:nvPr/>
                    </p:nvCxnSpPr>
                    <p:spPr>
                      <a:xfrm>
                        <a:off x="10539427"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DB2108A-3C98-4975-BC47-504C79730103}"/>
                          </a:ext>
                        </a:extLst>
                      </p:cNvPr>
                      <p:cNvCxnSpPr/>
                      <p:nvPr/>
                    </p:nvCxnSpPr>
                    <p:spPr>
                      <a:xfrm>
                        <a:off x="10250120"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95E6BC9-9E76-4AA0-909B-DB2CDE6DDF3D}"/>
                          </a:ext>
                        </a:extLst>
                      </p:cNvPr>
                      <p:cNvCxnSpPr/>
                      <p:nvPr/>
                    </p:nvCxnSpPr>
                    <p:spPr>
                      <a:xfrm>
                        <a:off x="10844655"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BD55E23-483D-437B-9B69-0FAC67F7860F}"/>
                          </a:ext>
                        </a:extLst>
                      </p:cNvPr>
                      <p:cNvCxnSpPr/>
                      <p:nvPr/>
                    </p:nvCxnSpPr>
                    <p:spPr>
                      <a:xfrm>
                        <a:off x="9956691"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F8C12BE-6EFD-41E2-B781-ADAAE6EF4AAF}"/>
                        </a:ext>
                      </a:extLst>
                    </p:cNvPr>
                    <p:cNvCxnSpPr>
                      <a:cxnSpLocks/>
                    </p:cNvCxnSpPr>
                    <p:nvPr/>
                  </p:nvCxnSpPr>
                  <p:spPr>
                    <a:xfrm rot="5400000">
                      <a:off x="6916850" y="47171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3F63B80-2DA6-4788-A1D6-3940131F8C95}"/>
                        </a:ext>
                      </a:extLst>
                    </p:cNvPr>
                    <p:cNvCxnSpPr>
                      <a:cxnSpLocks/>
                    </p:cNvCxnSpPr>
                    <p:nvPr/>
                  </p:nvCxnSpPr>
                  <p:spPr>
                    <a:xfrm rot="5400000">
                      <a:off x="6916850" y="48949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AEFE24D-D181-4D5F-8BE9-61426709DEE0}"/>
                        </a:ext>
                      </a:extLst>
                    </p:cNvPr>
                    <p:cNvCxnSpPr>
                      <a:cxnSpLocks/>
                    </p:cNvCxnSpPr>
                    <p:nvPr/>
                  </p:nvCxnSpPr>
                  <p:spPr>
                    <a:xfrm rot="5400000">
                      <a:off x="6916850" y="50981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2F950E9-1DCC-4398-9D55-E82F126911C8}"/>
                        </a:ext>
                      </a:extLst>
                    </p:cNvPr>
                    <p:cNvCxnSpPr>
                      <a:cxnSpLocks/>
                    </p:cNvCxnSpPr>
                    <p:nvPr/>
                  </p:nvCxnSpPr>
                  <p:spPr>
                    <a:xfrm rot="5400000">
                      <a:off x="6923008" y="58601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C209393-4EC2-4700-847F-9F1A908C5643}"/>
                        </a:ext>
                      </a:extLst>
                    </p:cNvPr>
                    <p:cNvCxnSpPr>
                      <a:cxnSpLocks/>
                    </p:cNvCxnSpPr>
                    <p:nvPr/>
                  </p:nvCxnSpPr>
                  <p:spPr>
                    <a:xfrm rot="5400000">
                      <a:off x="6916850" y="526959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411CB58-F260-4C14-A765-AAB3FF1285A4}"/>
                        </a:ext>
                      </a:extLst>
                    </p:cNvPr>
                    <p:cNvCxnSpPr>
                      <a:cxnSpLocks/>
                    </p:cNvCxnSpPr>
                    <p:nvPr/>
                  </p:nvCxnSpPr>
                  <p:spPr>
                    <a:xfrm rot="5400000">
                      <a:off x="6919929" y="54791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6CF1FAB-E36D-454B-B10E-841611B2DB92}"/>
                        </a:ext>
                      </a:extLst>
                    </p:cNvPr>
                    <p:cNvCxnSpPr>
                      <a:cxnSpLocks/>
                    </p:cNvCxnSpPr>
                    <p:nvPr/>
                  </p:nvCxnSpPr>
                  <p:spPr>
                    <a:xfrm rot="5400000">
                      <a:off x="6919929" y="567599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0B1CECB-B456-4F60-83A0-04A52DDFB55F}"/>
                        </a:ext>
                      </a:extLst>
                    </p:cNvPr>
                    <p:cNvCxnSpPr>
                      <a:cxnSpLocks/>
                    </p:cNvCxnSpPr>
                    <p:nvPr/>
                  </p:nvCxnSpPr>
                  <p:spPr>
                    <a:xfrm rot="5400000">
                      <a:off x="6923008" y="605699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292FEF9-AC39-440B-9BD4-330522265A0E}"/>
                        </a:ext>
                      </a:extLst>
                    </p:cNvPr>
                    <p:cNvCxnSpPr>
                      <a:cxnSpLocks/>
                    </p:cNvCxnSpPr>
                    <p:nvPr/>
                  </p:nvCxnSpPr>
                  <p:spPr>
                    <a:xfrm rot="5400000">
                      <a:off x="6923008" y="62157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029E4C4-46A3-4326-9113-0D2C2A76985B}"/>
                        </a:ext>
                      </a:extLst>
                    </p:cNvPr>
                    <p:cNvCxnSpPr>
                      <a:cxnSpLocks/>
                    </p:cNvCxnSpPr>
                    <p:nvPr/>
                  </p:nvCxnSpPr>
                  <p:spPr>
                    <a:xfrm rot="5400000">
                      <a:off x="6916850" y="4513945"/>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TextBox 204">
                    <a:extLst>
                      <a:ext uri="{FF2B5EF4-FFF2-40B4-BE49-F238E27FC236}">
                        <a16:creationId xmlns:a16="http://schemas.microsoft.com/office/drawing/2014/main" id="{FFE161EB-F51F-4505-B24C-ED86F080C68C}"/>
                      </a:ext>
                    </a:extLst>
                  </p:cNvPr>
                  <p:cNvSpPr txBox="1"/>
                  <p:nvPr/>
                </p:nvSpPr>
                <p:spPr>
                  <a:xfrm>
                    <a:off x="7139904" y="6344817"/>
                    <a:ext cx="213528" cy="215444"/>
                  </a:xfrm>
                  <a:prstGeom prst="rect">
                    <a:avLst/>
                  </a:prstGeom>
                  <a:noFill/>
                </p:spPr>
                <p:txBody>
                  <a:bodyPr wrap="square" rtlCol="0">
                    <a:spAutoFit/>
                  </a:bodyPr>
                  <a:lstStyle/>
                  <a:p>
                    <a:pPr algn="l" rtl="0"/>
                    <a:r>
                      <a:rPr lang="pl" sz="800" b="0" i="0" u="none" baseline="0"/>
                      <a:t>2</a:t>
                    </a:r>
                  </a:p>
                </p:txBody>
              </p:sp>
              <p:sp>
                <p:nvSpPr>
                  <p:cNvPr id="206" name="TextBox 205">
                    <a:extLst>
                      <a:ext uri="{FF2B5EF4-FFF2-40B4-BE49-F238E27FC236}">
                        <a16:creationId xmlns:a16="http://schemas.microsoft.com/office/drawing/2014/main" id="{4672D061-CD37-4117-ACBB-1E17D3240A81}"/>
                      </a:ext>
                    </a:extLst>
                  </p:cNvPr>
                  <p:cNvSpPr txBox="1"/>
                  <p:nvPr/>
                </p:nvSpPr>
                <p:spPr>
                  <a:xfrm>
                    <a:off x="7454493" y="6344817"/>
                    <a:ext cx="213528" cy="215444"/>
                  </a:xfrm>
                  <a:prstGeom prst="rect">
                    <a:avLst/>
                  </a:prstGeom>
                  <a:noFill/>
                </p:spPr>
                <p:txBody>
                  <a:bodyPr wrap="square" rtlCol="0">
                    <a:spAutoFit/>
                  </a:bodyPr>
                  <a:lstStyle/>
                  <a:p>
                    <a:pPr algn="l" rtl="0"/>
                    <a:r>
                      <a:rPr lang="pl" sz="800" b="0" i="0" u="none" baseline="0"/>
                      <a:t>4</a:t>
                    </a:r>
                  </a:p>
                </p:txBody>
              </p:sp>
              <p:sp>
                <p:nvSpPr>
                  <p:cNvPr id="207" name="TextBox 206">
                    <a:extLst>
                      <a:ext uri="{FF2B5EF4-FFF2-40B4-BE49-F238E27FC236}">
                        <a16:creationId xmlns:a16="http://schemas.microsoft.com/office/drawing/2014/main" id="{7D8DD304-DC45-40A6-8DDD-B08BF4929CF0}"/>
                      </a:ext>
                    </a:extLst>
                  </p:cNvPr>
                  <p:cNvSpPr txBox="1"/>
                  <p:nvPr/>
                </p:nvSpPr>
                <p:spPr>
                  <a:xfrm>
                    <a:off x="7756412" y="6344817"/>
                    <a:ext cx="213528" cy="215444"/>
                  </a:xfrm>
                  <a:prstGeom prst="rect">
                    <a:avLst/>
                  </a:prstGeom>
                  <a:noFill/>
                </p:spPr>
                <p:txBody>
                  <a:bodyPr wrap="square" rtlCol="0">
                    <a:spAutoFit/>
                  </a:bodyPr>
                  <a:lstStyle/>
                  <a:p>
                    <a:pPr algn="l" rtl="0"/>
                    <a:r>
                      <a:rPr lang="pl" sz="800" b="0" i="0" u="none" baseline="0"/>
                      <a:t>6</a:t>
                    </a:r>
                  </a:p>
                </p:txBody>
              </p:sp>
              <p:sp>
                <p:nvSpPr>
                  <p:cNvPr id="208" name="TextBox 207">
                    <a:extLst>
                      <a:ext uri="{FF2B5EF4-FFF2-40B4-BE49-F238E27FC236}">
                        <a16:creationId xmlns:a16="http://schemas.microsoft.com/office/drawing/2014/main" id="{D8171D1D-C9B7-457C-AF77-C527F1A0A418}"/>
                      </a:ext>
                    </a:extLst>
                  </p:cNvPr>
                  <p:cNvSpPr txBox="1"/>
                  <p:nvPr/>
                </p:nvSpPr>
                <p:spPr>
                  <a:xfrm>
                    <a:off x="8059757" y="6337443"/>
                    <a:ext cx="213528" cy="215444"/>
                  </a:xfrm>
                  <a:prstGeom prst="rect">
                    <a:avLst/>
                  </a:prstGeom>
                  <a:noFill/>
                </p:spPr>
                <p:txBody>
                  <a:bodyPr wrap="square" rtlCol="0">
                    <a:spAutoFit/>
                  </a:bodyPr>
                  <a:lstStyle/>
                  <a:p>
                    <a:pPr algn="l" rtl="0"/>
                    <a:r>
                      <a:rPr lang="pl" sz="800" b="0" i="0" u="none" baseline="0"/>
                      <a:t>8</a:t>
                    </a:r>
                  </a:p>
                </p:txBody>
              </p:sp>
              <p:sp>
                <p:nvSpPr>
                  <p:cNvPr id="209" name="TextBox 208">
                    <a:extLst>
                      <a:ext uri="{FF2B5EF4-FFF2-40B4-BE49-F238E27FC236}">
                        <a16:creationId xmlns:a16="http://schemas.microsoft.com/office/drawing/2014/main" id="{70EA332F-42EE-4049-8B82-538F1A5A4CB1}"/>
                      </a:ext>
                    </a:extLst>
                  </p:cNvPr>
                  <p:cNvSpPr txBox="1"/>
                  <p:nvPr/>
                </p:nvSpPr>
                <p:spPr>
                  <a:xfrm>
                    <a:off x="8303728" y="6344817"/>
                    <a:ext cx="306881" cy="215444"/>
                  </a:xfrm>
                  <a:prstGeom prst="rect">
                    <a:avLst/>
                  </a:prstGeom>
                  <a:noFill/>
                </p:spPr>
                <p:txBody>
                  <a:bodyPr wrap="square" rtlCol="0">
                    <a:spAutoFit/>
                  </a:bodyPr>
                  <a:lstStyle/>
                  <a:p>
                    <a:pPr algn="l" rtl="0"/>
                    <a:r>
                      <a:rPr lang="pl" sz="800" b="0" i="0" u="none" baseline="0"/>
                      <a:t>10</a:t>
                    </a:r>
                  </a:p>
                </p:txBody>
              </p:sp>
              <p:sp>
                <p:nvSpPr>
                  <p:cNvPr id="210" name="TextBox 209">
                    <a:extLst>
                      <a:ext uri="{FF2B5EF4-FFF2-40B4-BE49-F238E27FC236}">
                        <a16:creationId xmlns:a16="http://schemas.microsoft.com/office/drawing/2014/main" id="{E0304C88-52F0-4D12-B5B8-3EF80BD00F96}"/>
                      </a:ext>
                    </a:extLst>
                  </p:cNvPr>
                  <p:cNvSpPr txBox="1"/>
                  <p:nvPr/>
                </p:nvSpPr>
                <p:spPr>
                  <a:xfrm>
                    <a:off x="8599538" y="6344817"/>
                    <a:ext cx="299117" cy="215444"/>
                  </a:xfrm>
                  <a:prstGeom prst="rect">
                    <a:avLst/>
                  </a:prstGeom>
                  <a:noFill/>
                </p:spPr>
                <p:txBody>
                  <a:bodyPr wrap="square" rtlCol="0">
                    <a:spAutoFit/>
                  </a:bodyPr>
                  <a:lstStyle/>
                  <a:p>
                    <a:pPr algn="l" rtl="0"/>
                    <a:r>
                      <a:rPr lang="pl" sz="800" b="0" i="0" u="none" baseline="0"/>
                      <a:t>12</a:t>
                    </a:r>
                  </a:p>
                </p:txBody>
              </p:sp>
              <p:sp>
                <p:nvSpPr>
                  <p:cNvPr id="211" name="TextBox 210">
                    <a:extLst>
                      <a:ext uri="{FF2B5EF4-FFF2-40B4-BE49-F238E27FC236}">
                        <a16:creationId xmlns:a16="http://schemas.microsoft.com/office/drawing/2014/main" id="{CC6AD2BA-3D7C-4CE1-A66E-9FC3D93982C7}"/>
                      </a:ext>
                    </a:extLst>
                  </p:cNvPr>
                  <p:cNvSpPr txBox="1"/>
                  <p:nvPr/>
                </p:nvSpPr>
                <p:spPr>
                  <a:xfrm>
                    <a:off x="8891873" y="6344817"/>
                    <a:ext cx="324252" cy="215444"/>
                  </a:xfrm>
                  <a:prstGeom prst="rect">
                    <a:avLst/>
                  </a:prstGeom>
                  <a:noFill/>
                </p:spPr>
                <p:txBody>
                  <a:bodyPr wrap="square" rtlCol="0">
                    <a:spAutoFit/>
                  </a:bodyPr>
                  <a:lstStyle/>
                  <a:p>
                    <a:pPr algn="l" rtl="0"/>
                    <a:r>
                      <a:rPr lang="pl" sz="800" b="0" i="0" u="none" baseline="0"/>
                      <a:t>14</a:t>
                    </a:r>
                  </a:p>
                </p:txBody>
              </p:sp>
              <p:sp>
                <p:nvSpPr>
                  <p:cNvPr id="212" name="TextBox 211">
                    <a:extLst>
                      <a:ext uri="{FF2B5EF4-FFF2-40B4-BE49-F238E27FC236}">
                        <a16:creationId xmlns:a16="http://schemas.microsoft.com/office/drawing/2014/main" id="{F79EB648-3C15-483A-BC9D-0263A38E3D87}"/>
                      </a:ext>
                    </a:extLst>
                  </p:cNvPr>
                  <p:cNvSpPr txBox="1"/>
                  <p:nvPr/>
                </p:nvSpPr>
                <p:spPr>
                  <a:xfrm>
                    <a:off x="9184386" y="6344817"/>
                    <a:ext cx="324252" cy="215444"/>
                  </a:xfrm>
                  <a:prstGeom prst="rect">
                    <a:avLst/>
                  </a:prstGeom>
                  <a:noFill/>
                </p:spPr>
                <p:txBody>
                  <a:bodyPr wrap="square" rtlCol="0">
                    <a:spAutoFit/>
                  </a:bodyPr>
                  <a:lstStyle/>
                  <a:p>
                    <a:pPr algn="l" rtl="0"/>
                    <a:r>
                      <a:rPr lang="pl" sz="800" b="0" i="0" u="none" baseline="0"/>
                      <a:t>16</a:t>
                    </a:r>
                  </a:p>
                </p:txBody>
              </p:sp>
            </p:grpSp>
            <p:cxnSp>
              <p:nvCxnSpPr>
                <p:cNvPr id="213" name="Straight Connector 212">
                  <a:extLst>
                    <a:ext uri="{FF2B5EF4-FFF2-40B4-BE49-F238E27FC236}">
                      <a16:creationId xmlns:a16="http://schemas.microsoft.com/office/drawing/2014/main" id="{F2571765-3FAC-4425-9C6A-E84CC9487E85}"/>
                    </a:ext>
                  </a:extLst>
                </p:cNvPr>
                <p:cNvCxnSpPr/>
                <p:nvPr/>
              </p:nvCxnSpPr>
              <p:spPr>
                <a:xfrm>
                  <a:off x="7256373" y="6349080"/>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8E2920B-3EC3-472A-AA52-0CB55B7721D2}"/>
                    </a:ext>
                  </a:extLst>
                </p:cNvPr>
                <p:cNvCxnSpPr/>
                <p:nvPr/>
              </p:nvCxnSpPr>
              <p:spPr>
                <a:xfrm>
                  <a:off x="7571003" y="6349080"/>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2A1DF22-BC4F-4C08-82AB-DBCC6E253A3F}"/>
                    </a:ext>
                  </a:extLst>
                </p:cNvPr>
                <p:cNvCxnSpPr/>
                <p:nvPr/>
              </p:nvCxnSpPr>
              <p:spPr>
                <a:xfrm>
                  <a:off x="7870890" y="6349080"/>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4104D9B-5AED-473F-9277-923FACB7B6F4}"/>
                    </a:ext>
                  </a:extLst>
                </p:cNvPr>
                <p:cNvCxnSpPr/>
                <p:nvPr/>
              </p:nvCxnSpPr>
              <p:spPr>
                <a:xfrm>
                  <a:off x="8178148"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0DA3FA8-294E-444D-BA60-F3C6AC3185F7}"/>
                    </a:ext>
                  </a:extLst>
                </p:cNvPr>
                <p:cNvCxnSpPr/>
                <p:nvPr/>
              </p:nvCxnSpPr>
              <p:spPr>
                <a:xfrm>
                  <a:off x="8455908"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2636916-CD5A-472B-9525-FDA6A1A26809}"/>
                    </a:ext>
                  </a:extLst>
                </p:cNvPr>
                <p:cNvCxnSpPr/>
                <p:nvPr/>
              </p:nvCxnSpPr>
              <p:spPr>
                <a:xfrm>
                  <a:off x="8748416"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AB50350-4970-4A77-8D08-E56D5B90A85C}"/>
                    </a:ext>
                  </a:extLst>
                </p:cNvPr>
                <p:cNvCxnSpPr/>
                <p:nvPr/>
              </p:nvCxnSpPr>
              <p:spPr>
                <a:xfrm>
                  <a:off x="9048298"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96B76B2-6686-472C-990B-FE9C84A691CF}"/>
                    </a:ext>
                  </a:extLst>
                </p:cNvPr>
                <p:cNvCxnSpPr/>
                <p:nvPr/>
              </p:nvCxnSpPr>
              <p:spPr>
                <a:xfrm>
                  <a:off x="9333431" y="6341706"/>
                  <a:ext cx="0" cy="45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25" name="Picture 2" descr="UK flag">
            <a:extLst>
              <a:ext uri="{FF2B5EF4-FFF2-40B4-BE49-F238E27FC236}">
                <a16:creationId xmlns:a16="http://schemas.microsoft.com/office/drawing/2014/main" id="{7138CAC9-E3BB-4FFE-B92B-27AAB41779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0" y="1648"/>
            <a:ext cx="1682652" cy="845603"/>
          </a:xfrm>
          <a:prstGeom prst="triangle">
            <a:avLst>
              <a:gd name="adj" fmla="val 100000"/>
            </a:avLst>
          </a:prstGeom>
          <a:noFill/>
          <a:extLst>
            <a:ext uri="{909E8E84-426E-40DD-AFC4-6F175D3DCCD1}">
              <a14:hiddenFill xmlns:a14="http://schemas.microsoft.com/office/drawing/2010/main">
                <a:solidFill>
                  <a:srgbClr val="FFFFFF"/>
                </a:solidFill>
              </a14:hiddenFill>
            </a:ext>
          </a:extLst>
        </p:spPr>
      </p:pic>
      <p:pic>
        <p:nvPicPr>
          <p:cNvPr id="226" name="Picture 225" descr="A picture containing lamp, knife, light&#10;&#10;Description automatically generated">
            <a:extLst>
              <a:ext uri="{FF2B5EF4-FFF2-40B4-BE49-F238E27FC236}">
                <a16:creationId xmlns:a16="http://schemas.microsoft.com/office/drawing/2014/main" id="{E2823E33-1FB9-4311-87DF-1EE6266E3C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171"/>
            <a:ext cx="1683127" cy="1100048"/>
          </a:xfrm>
          <a:prstGeom prst="rect">
            <a:avLst/>
          </a:prstGeom>
        </p:spPr>
      </p:pic>
      <p:sp>
        <p:nvSpPr>
          <p:cNvPr id="15" name="Title 14">
            <a:extLst>
              <a:ext uri="{FF2B5EF4-FFF2-40B4-BE49-F238E27FC236}">
                <a16:creationId xmlns:a16="http://schemas.microsoft.com/office/drawing/2014/main" id="{122FD184-AAB5-4727-A7F0-0E40441825AE}"/>
              </a:ext>
            </a:extLst>
          </p:cNvPr>
          <p:cNvSpPr>
            <a:spLocks noGrp="1"/>
          </p:cNvSpPr>
          <p:nvPr>
            <p:ph type="title"/>
          </p:nvPr>
        </p:nvSpPr>
        <p:spPr>
          <a:xfrm>
            <a:off x="1105469" y="228602"/>
            <a:ext cx="9691374" cy="800099"/>
          </a:xfrm>
        </p:spPr>
        <p:txBody>
          <a:bodyPr>
            <a:normAutofit fontScale="90000"/>
          </a:bodyPr>
          <a:lstStyle/>
          <a:p>
            <a:pPr algn="l" rtl="0"/>
            <a:r>
              <a:rPr lang="pl" b="1" i="0" u="none" baseline="0" dirty="0"/>
              <a:t> Opis przypadku: Szybka kliniczna poprawa przy stosowaniu benralizumabu w ostrym napadzie astmy*</a:t>
            </a:r>
          </a:p>
        </p:txBody>
      </p:sp>
      <p:grpSp>
        <p:nvGrpSpPr>
          <p:cNvPr id="221" name="Group 220">
            <a:extLst>
              <a:ext uri="{FF2B5EF4-FFF2-40B4-BE49-F238E27FC236}">
                <a16:creationId xmlns:a16="http://schemas.microsoft.com/office/drawing/2014/main" id="{FDFE7EF9-2957-4C3D-BF1A-18FC49BDF8C2}"/>
              </a:ext>
            </a:extLst>
          </p:cNvPr>
          <p:cNvGrpSpPr/>
          <p:nvPr/>
        </p:nvGrpSpPr>
        <p:grpSpPr>
          <a:xfrm>
            <a:off x="10801882" y="-4368"/>
            <a:ext cx="1390650" cy="1475621"/>
            <a:chOff x="10796843" y="-4368"/>
            <a:chExt cx="1390650" cy="1475621"/>
          </a:xfrm>
        </p:grpSpPr>
        <p:sp>
          <p:nvSpPr>
            <p:cNvPr id="222" name="TextBox 221">
              <a:extLst>
                <a:ext uri="{FF2B5EF4-FFF2-40B4-BE49-F238E27FC236}">
                  <a16:creationId xmlns:a16="http://schemas.microsoft.com/office/drawing/2014/main" id="{B1B3439F-0E24-41F3-861A-777E319C6EB2}"/>
                </a:ext>
              </a:extLst>
            </p:cNvPr>
            <p:cNvSpPr txBox="1"/>
            <p:nvPr/>
          </p:nvSpPr>
          <p:spPr>
            <a:xfrm rot="10800000">
              <a:off x="10796843" y="-4368"/>
              <a:ext cx="1390650" cy="1117781"/>
            </a:xfrm>
            <a:prstGeom prst="rect">
              <a:avLst/>
            </a:prstGeom>
            <a:solidFill>
              <a:schemeClr val="bg1">
                <a:lumMod val="6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3" name="TextBox 222">
              <a:extLst>
                <a:ext uri="{FF2B5EF4-FFF2-40B4-BE49-F238E27FC236}">
                  <a16:creationId xmlns:a16="http://schemas.microsoft.com/office/drawing/2014/main" id="{1B2F541B-F383-41C9-9922-E1F5DDA66E1C}"/>
                </a:ext>
              </a:extLst>
            </p:cNvPr>
            <p:cNvSpPr txBox="1"/>
            <p:nvPr/>
          </p:nvSpPr>
          <p:spPr>
            <a:xfrm>
              <a:off x="10796843" y="1101921"/>
              <a:ext cx="1390650" cy="369332"/>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 sz="900" b="1" i="0" u="none" baseline="0" dirty="0">
                  <a:solidFill>
                    <a:srgbClr val="7F134C"/>
                  </a:solidFill>
                  <a:latin typeface="Arial" panose="020B0604020202020204"/>
                  <a:ea typeface="Arial" panose="020B0604020202020204"/>
                  <a:cs typeface="Arial" panose="020B0604020202020204"/>
                  <a:sym typeface="Arial" panose="020B0604020202020204"/>
                </a:rPr>
                <a:t>Leczenie na oddziale ratunkowym</a:t>
              </a:r>
              <a:endParaRPr kumimoji="0" lang="pl" sz="900" b="1" i="0" u="none" strike="noStrike" kern="1200" cap="none" spc="0" normalizeH="0" baseline="0" noProof="0" dirty="0">
                <a:ln>
                  <a:noFill/>
                </a:ln>
                <a:solidFill>
                  <a:srgbClr val="7F134C"/>
                </a:solidFill>
                <a:effectLst/>
                <a:uLnTx/>
                <a:uFillTx/>
                <a:latin typeface="Arial" panose="020B0604020202020204"/>
                <a:ea typeface="+mn-ea"/>
                <a:cs typeface="+mn-cs"/>
              </a:endParaRPr>
            </a:p>
          </p:txBody>
        </p:sp>
      </p:grpSp>
      <p:pic>
        <p:nvPicPr>
          <p:cNvPr id="224" name="Picture 223" descr="home_icon.png">
            <a:hlinkClick r:id="rId11" action="ppaction://hlinksldjump"/>
            <a:extLst>
              <a:ext uri="{FF2B5EF4-FFF2-40B4-BE49-F238E27FC236}">
                <a16:creationId xmlns:a16="http://schemas.microsoft.com/office/drawing/2014/main" id="{C543BD2C-128D-437C-BE0F-9916FB7F29C8}"/>
              </a:ext>
            </a:extLst>
          </p:cNvPr>
          <p:cNvPicPr>
            <a:picLocks noChangeAspect="1"/>
          </p:cNvPicPr>
          <p:nvPr/>
        </p:nvPicPr>
        <p:blipFill>
          <a:blip r:embed="rId12"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227" name="TextBox 226">
            <a:extLst>
              <a:ext uri="{FF2B5EF4-FFF2-40B4-BE49-F238E27FC236}">
                <a16:creationId xmlns:a16="http://schemas.microsoft.com/office/drawing/2014/main" id="{4C80C699-406C-4301-AA00-BFC73F18B314}"/>
              </a:ext>
            </a:extLst>
          </p:cNvPr>
          <p:cNvSpPr txBox="1"/>
          <p:nvPr/>
        </p:nvSpPr>
        <p:spPr>
          <a:xfrm>
            <a:off x="435521" y="6085486"/>
            <a:ext cx="4847802" cy="261610"/>
          </a:xfrm>
          <a:prstGeom prst="rect">
            <a:avLst/>
          </a:prstGeom>
          <a:noFill/>
        </p:spPr>
        <p:txBody>
          <a:bodyPr wrap="none" rtlCol="0">
            <a:spAutoFit/>
          </a:bodyPr>
          <a:lstStyle/>
          <a:p>
            <a:pPr algn="l" rtl="0">
              <a:buClr>
                <a:schemeClr val="accent1"/>
              </a:buClr>
            </a:pPr>
            <a:r>
              <a:rPr lang="pl" sz="1100" b="1" i="0" u="none" baseline="0" dirty="0"/>
              <a:t>*Benralizumab nie jest wskazany w leczeniu ostrych napadów  astmy.</a:t>
            </a:r>
          </a:p>
        </p:txBody>
      </p:sp>
    </p:spTree>
    <p:extLst>
      <p:ext uri="{BB962C8B-B14F-4D97-AF65-F5344CB8AC3E}">
        <p14:creationId xmlns:p14="http://schemas.microsoft.com/office/powerpoint/2010/main" val="86012453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74F5-6A1C-480D-A108-BC15B3D43C99}"/>
              </a:ext>
            </a:extLst>
          </p:cNvPr>
          <p:cNvSpPr>
            <a:spLocks noGrp="1"/>
          </p:cNvSpPr>
          <p:nvPr>
            <p:ph type="title"/>
          </p:nvPr>
        </p:nvSpPr>
        <p:spPr/>
        <p:txBody>
          <a:bodyPr/>
          <a:lstStyle/>
          <a:p>
            <a:endParaRPr lang="pl-PL"/>
          </a:p>
        </p:txBody>
      </p:sp>
      <p:sp>
        <p:nvSpPr>
          <p:cNvPr id="3" name="Slide Number Placeholder 2">
            <a:extLst>
              <a:ext uri="{FF2B5EF4-FFF2-40B4-BE49-F238E27FC236}">
                <a16:creationId xmlns:a16="http://schemas.microsoft.com/office/drawing/2014/main" id="{B0B2B89F-40EA-4FEF-9BD1-4EF85352FF58}"/>
              </a:ext>
            </a:extLst>
          </p:cNvPr>
          <p:cNvSpPr>
            <a:spLocks noGrp="1"/>
          </p:cNvSpPr>
          <p:nvPr>
            <p:ph type="sldNum" sz="quarter" idx="12"/>
          </p:nvPr>
        </p:nvSpPr>
        <p:spPr/>
        <p:txBody>
          <a:bodyPr/>
          <a:lstStyle/>
          <a:p>
            <a:fld id="{CC7432E5-F8E0-41AE-9A6B-AD730338B005}" type="slidenum">
              <a:rPr lang="en-US" smtClean="0"/>
              <a:pPr/>
              <a:t>53</a:t>
            </a:fld>
            <a:endParaRPr lang="en-US" dirty="0"/>
          </a:p>
        </p:txBody>
      </p:sp>
      <p:sp>
        <p:nvSpPr>
          <p:cNvPr id="4" name="Text Placeholder 3">
            <a:extLst>
              <a:ext uri="{FF2B5EF4-FFF2-40B4-BE49-F238E27FC236}">
                <a16:creationId xmlns:a16="http://schemas.microsoft.com/office/drawing/2014/main" id="{0C053BB1-1049-4E29-9321-61A3097C75B2}"/>
              </a:ext>
            </a:extLst>
          </p:cNvPr>
          <p:cNvSpPr>
            <a:spLocks noGrp="1"/>
          </p:cNvSpPr>
          <p:nvPr>
            <p:ph type="body" sz="quarter" idx="13"/>
          </p:nvPr>
        </p:nvSpPr>
        <p:spPr/>
        <p:txBody>
          <a:bodyPr/>
          <a:lstStyle/>
          <a:p>
            <a:endParaRPr lang="pl-PL"/>
          </a:p>
        </p:txBody>
      </p:sp>
      <p:pic>
        <p:nvPicPr>
          <p:cNvPr id="5" name="Obraz 2">
            <a:extLst>
              <a:ext uri="{FF2B5EF4-FFF2-40B4-BE49-F238E27FC236}">
                <a16:creationId xmlns:a16="http://schemas.microsoft.com/office/drawing/2014/main" id="{3603B64A-22D7-4CDB-886A-19B8DABBF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711200"/>
            <a:ext cx="12192000" cy="6858000"/>
          </a:xfrm>
          <a:prstGeom prst="rect">
            <a:avLst/>
          </a:prstGeom>
        </p:spPr>
      </p:pic>
    </p:spTree>
    <p:extLst>
      <p:ext uri="{BB962C8B-B14F-4D97-AF65-F5344CB8AC3E}">
        <p14:creationId xmlns:p14="http://schemas.microsoft.com/office/powerpoint/2010/main" val="4859891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8B02-E744-4593-A672-E0869408BA3E}"/>
              </a:ext>
            </a:extLst>
          </p:cNvPr>
          <p:cNvSpPr>
            <a:spLocks noGrp="1"/>
          </p:cNvSpPr>
          <p:nvPr>
            <p:ph type="title"/>
          </p:nvPr>
        </p:nvSpPr>
        <p:spPr>
          <a:xfrm>
            <a:off x="457200" y="228602"/>
            <a:ext cx="10331228" cy="800099"/>
          </a:xfrm>
        </p:spPr>
        <p:txBody>
          <a:bodyPr>
            <a:noAutofit/>
          </a:bodyPr>
          <a:lstStyle/>
          <a:p>
            <a:pPr algn="l" rtl="0"/>
            <a:r>
              <a:rPr lang="pl" sz="2000" b="1" i="0" u="none" baseline="0" dirty="0"/>
              <a:t>RWE mające na celu ugruntowanie profilu skuteczności i bezpieczeństwa stosowania benralizumabu: badania prowadzone przez firmę AstraZeneca i niezależne instytucje; opisy przypadków</a:t>
            </a:r>
          </a:p>
        </p:txBody>
      </p:sp>
      <p:sp>
        <p:nvSpPr>
          <p:cNvPr id="4" name="Slide Number Placeholder 3">
            <a:extLst>
              <a:ext uri="{FF2B5EF4-FFF2-40B4-BE49-F238E27FC236}">
                <a16:creationId xmlns:a16="http://schemas.microsoft.com/office/drawing/2014/main" id="{E195E1DE-18A4-4507-9637-9269994C892E}"/>
              </a:ext>
            </a:extLst>
          </p:cNvPr>
          <p:cNvSpPr>
            <a:spLocks noGrp="1"/>
          </p:cNvSpPr>
          <p:nvPr>
            <p:ph type="sldNum" sz="quarter" idx="12"/>
          </p:nvPr>
        </p:nvSpPr>
        <p:spPr/>
        <p:txBody>
          <a:bodyPr/>
          <a:lstStyle/>
          <a:p>
            <a:pPr algn="r" rtl="0"/>
            <a:fld id="{3C4F54F3-C349-4609-AFEE-01462D5C7942}" type="slidenum">
              <a:rPr/>
              <a:pPr algn="r" rtl="0"/>
              <a:t>5</a:t>
            </a:fld>
            <a:endParaRPr lang="pl" dirty="0"/>
          </a:p>
        </p:txBody>
      </p:sp>
      <p:pic>
        <p:nvPicPr>
          <p:cNvPr id="9" name="Picture 8">
            <a:extLst>
              <a:ext uri="{FF2B5EF4-FFF2-40B4-BE49-F238E27FC236}">
                <a16:creationId xmlns:a16="http://schemas.microsoft.com/office/drawing/2014/main" id="{1A49AFDA-6104-4674-A8F9-980FC9E04EF8}"/>
              </a:ext>
            </a:extLst>
          </p:cNvPr>
          <p:cNvPicPr>
            <a:picLocks noChangeAspect="1"/>
          </p:cNvPicPr>
          <p:nvPr/>
        </p:nvPicPr>
        <p:blipFill>
          <a:blip r:embed="rId3"/>
          <a:stretch>
            <a:fillRect/>
          </a:stretch>
        </p:blipFill>
        <p:spPr>
          <a:xfrm>
            <a:off x="5358017" y="4135385"/>
            <a:ext cx="1859384" cy="688661"/>
          </a:xfrm>
          <a:prstGeom prst="rect">
            <a:avLst/>
          </a:prstGeom>
        </p:spPr>
      </p:pic>
      <p:pic>
        <p:nvPicPr>
          <p:cNvPr id="10" name="Graphic 3">
            <a:extLst>
              <a:ext uri="{FF2B5EF4-FFF2-40B4-BE49-F238E27FC236}">
                <a16:creationId xmlns:a16="http://schemas.microsoft.com/office/drawing/2014/main" id="{0A6E2C4D-057C-4B4D-BB73-832F6C83E0B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69262" y="3465030"/>
            <a:ext cx="1566023" cy="5138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5EDE7086-4AFF-4A13-9B8A-2CB81E564897}"/>
              </a:ext>
            </a:extLst>
          </p:cNvPr>
          <p:cNvPicPr>
            <a:picLocks noChangeAspect="1"/>
          </p:cNvPicPr>
          <p:nvPr/>
        </p:nvPicPr>
        <p:blipFill>
          <a:blip r:embed="rId6"/>
          <a:stretch>
            <a:fillRect/>
          </a:stretch>
        </p:blipFill>
        <p:spPr>
          <a:xfrm>
            <a:off x="9205411" y="2442501"/>
            <a:ext cx="2086348" cy="547104"/>
          </a:xfrm>
          <a:prstGeom prst="rect">
            <a:avLst/>
          </a:prstGeom>
        </p:spPr>
      </p:pic>
      <p:sp>
        <p:nvSpPr>
          <p:cNvPr id="29" name="Freeform: Shape 28">
            <a:extLst>
              <a:ext uri="{FF2B5EF4-FFF2-40B4-BE49-F238E27FC236}">
                <a16:creationId xmlns:a16="http://schemas.microsoft.com/office/drawing/2014/main" id="{34487A8A-76AE-4EEF-9E8C-8BD30EE927D5}"/>
              </a:ext>
            </a:extLst>
          </p:cNvPr>
          <p:cNvSpPr/>
          <p:nvPr/>
        </p:nvSpPr>
        <p:spPr>
          <a:xfrm>
            <a:off x="457200" y="3525188"/>
            <a:ext cx="3477127" cy="1108152"/>
          </a:xfrm>
          <a:custGeom>
            <a:avLst/>
            <a:gdLst>
              <a:gd name="connsiteX0" fmla="*/ 0 w 3477127"/>
              <a:gd name="connsiteY0" fmla="*/ 0 h 1108152"/>
              <a:gd name="connsiteX1" fmla="*/ 3477127 w 3477127"/>
              <a:gd name="connsiteY1" fmla="*/ 0 h 1108152"/>
              <a:gd name="connsiteX2" fmla="*/ 3477127 w 3477127"/>
              <a:gd name="connsiteY2" fmla="*/ 266687 h 1108152"/>
              <a:gd name="connsiteX3" fmla="*/ 267176 w 3477127"/>
              <a:gd name="connsiteY3" fmla="*/ 266687 h 1108152"/>
              <a:gd name="connsiteX4" fmla="*/ 267176 w 3477127"/>
              <a:gd name="connsiteY4" fmla="*/ 1108152 h 1108152"/>
              <a:gd name="connsiteX5" fmla="*/ 489 w 3477127"/>
              <a:gd name="connsiteY5" fmla="*/ 1108152 h 1108152"/>
              <a:gd name="connsiteX6" fmla="*/ 489 w 3477127"/>
              <a:gd name="connsiteY6" fmla="*/ 266687 h 1108152"/>
              <a:gd name="connsiteX7" fmla="*/ 0 w 3477127"/>
              <a:gd name="connsiteY7" fmla="*/ 266687 h 110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7127" h="1108152">
                <a:moveTo>
                  <a:pt x="0" y="0"/>
                </a:moveTo>
                <a:lnTo>
                  <a:pt x="3477127" y="0"/>
                </a:lnTo>
                <a:lnTo>
                  <a:pt x="3477127" y="266687"/>
                </a:lnTo>
                <a:lnTo>
                  <a:pt x="267176" y="266687"/>
                </a:lnTo>
                <a:lnTo>
                  <a:pt x="267176" y="1108152"/>
                </a:lnTo>
                <a:lnTo>
                  <a:pt x="489" y="1108152"/>
                </a:lnTo>
                <a:lnTo>
                  <a:pt x="489" y="266687"/>
                </a:lnTo>
                <a:lnTo>
                  <a:pt x="0" y="26668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4" name="Rectangle 13">
            <a:extLst>
              <a:ext uri="{FF2B5EF4-FFF2-40B4-BE49-F238E27FC236}">
                <a16:creationId xmlns:a16="http://schemas.microsoft.com/office/drawing/2014/main" id="{B41E7BA3-3E43-45C5-A8EE-847F2A06D319}"/>
              </a:ext>
            </a:extLst>
          </p:cNvPr>
          <p:cNvSpPr/>
          <p:nvPr/>
        </p:nvSpPr>
        <p:spPr>
          <a:xfrm>
            <a:off x="1224854" y="3844132"/>
            <a:ext cx="2203232" cy="400110"/>
          </a:xfrm>
          <a:prstGeom prst="rect">
            <a:avLst/>
          </a:prstGeom>
        </p:spPr>
        <p:txBody>
          <a:bodyPr wrap="none">
            <a:spAutoFit/>
          </a:bodyPr>
          <a:lstStyle/>
          <a:p>
            <a:pPr algn="ctr" rtl="0"/>
            <a:r>
              <a:rPr lang="pl" sz="2000" b="1" i="0" u="none" baseline="0" dirty="0"/>
              <a:t>PRZYPADKI PACJENTÓW</a:t>
            </a:r>
          </a:p>
        </p:txBody>
      </p:sp>
      <p:sp>
        <p:nvSpPr>
          <p:cNvPr id="35" name="Freeform: Shape 34">
            <a:extLst>
              <a:ext uri="{FF2B5EF4-FFF2-40B4-BE49-F238E27FC236}">
                <a16:creationId xmlns:a16="http://schemas.microsoft.com/office/drawing/2014/main" id="{3301678F-5EA2-4099-99D2-0A93AB98FB20}"/>
              </a:ext>
            </a:extLst>
          </p:cNvPr>
          <p:cNvSpPr/>
          <p:nvPr/>
        </p:nvSpPr>
        <p:spPr>
          <a:xfrm>
            <a:off x="4409542" y="2595982"/>
            <a:ext cx="3477127" cy="1108152"/>
          </a:xfrm>
          <a:custGeom>
            <a:avLst/>
            <a:gdLst>
              <a:gd name="connsiteX0" fmla="*/ 0 w 3477127"/>
              <a:gd name="connsiteY0" fmla="*/ 0 h 1108152"/>
              <a:gd name="connsiteX1" fmla="*/ 3477127 w 3477127"/>
              <a:gd name="connsiteY1" fmla="*/ 0 h 1108152"/>
              <a:gd name="connsiteX2" fmla="*/ 3477127 w 3477127"/>
              <a:gd name="connsiteY2" fmla="*/ 266687 h 1108152"/>
              <a:gd name="connsiteX3" fmla="*/ 267176 w 3477127"/>
              <a:gd name="connsiteY3" fmla="*/ 266687 h 1108152"/>
              <a:gd name="connsiteX4" fmla="*/ 267176 w 3477127"/>
              <a:gd name="connsiteY4" fmla="*/ 1108152 h 1108152"/>
              <a:gd name="connsiteX5" fmla="*/ 489 w 3477127"/>
              <a:gd name="connsiteY5" fmla="*/ 1108152 h 1108152"/>
              <a:gd name="connsiteX6" fmla="*/ 489 w 3477127"/>
              <a:gd name="connsiteY6" fmla="*/ 266687 h 1108152"/>
              <a:gd name="connsiteX7" fmla="*/ 0 w 3477127"/>
              <a:gd name="connsiteY7" fmla="*/ 266687 h 110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7127" h="1108152">
                <a:moveTo>
                  <a:pt x="0" y="0"/>
                </a:moveTo>
                <a:lnTo>
                  <a:pt x="3477127" y="0"/>
                </a:lnTo>
                <a:lnTo>
                  <a:pt x="3477127" y="266687"/>
                </a:lnTo>
                <a:lnTo>
                  <a:pt x="267176" y="266687"/>
                </a:lnTo>
                <a:lnTo>
                  <a:pt x="267176" y="1108152"/>
                </a:lnTo>
                <a:lnTo>
                  <a:pt x="489" y="1108152"/>
                </a:lnTo>
                <a:lnTo>
                  <a:pt x="489" y="266687"/>
                </a:lnTo>
                <a:lnTo>
                  <a:pt x="0" y="26668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5" name="Rectangle 14">
            <a:extLst>
              <a:ext uri="{FF2B5EF4-FFF2-40B4-BE49-F238E27FC236}">
                <a16:creationId xmlns:a16="http://schemas.microsoft.com/office/drawing/2014/main" id="{1BDAFC2E-4602-490F-9799-2228DAFFBE32}"/>
              </a:ext>
            </a:extLst>
          </p:cNvPr>
          <p:cNvSpPr/>
          <p:nvPr/>
        </p:nvSpPr>
        <p:spPr>
          <a:xfrm>
            <a:off x="5283672" y="2920472"/>
            <a:ext cx="1739579" cy="400110"/>
          </a:xfrm>
          <a:prstGeom prst="rect">
            <a:avLst/>
          </a:prstGeom>
        </p:spPr>
        <p:txBody>
          <a:bodyPr wrap="none">
            <a:spAutoFit/>
          </a:bodyPr>
          <a:lstStyle/>
          <a:p>
            <a:pPr algn="ctr" rtl="0"/>
            <a:r>
              <a:rPr lang="pl" sz="2000" b="1" i="0" u="none" baseline="0"/>
              <a:t>REJESTRY</a:t>
            </a:r>
          </a:p>
        </p:txBody>
      </p:sp>
      <p:sp>
        <p:nvSpPr>
          <p:cNvPr id="37" name="Freeform: Shape 36">
            <a:extLst>
              <a:ext uri="{FF2B5EF4-FFF2-40B4-BE49-F238E27FC236}">
                <a16:creationId xmlns:a16="http://schemas.microsoft.com/office/drawing/2014/main" id="{2BF7552A-F7E8-424F-9518-5C6791F57927}"/>
              </a:ext>
            </a:extLst>
          </p:cNvPr>
          <p:cNvSpPr/>
          <p:nvPr/>
        </p:nvSpPr>
        <p:spPr>
          <a:xfrm>
            <a:off x="8309348" y="1741999"/>
            <a:ext cx="3477127" cy="1108152"/>
          </a:xfrm>
          <a:custGeom>
            <a:avLst/>
            <a:gdLst>
              <a:gd name="connsiteX0" fmla="*/ 0 w 3477127"/>
              <a:gd name="connsiteY0" fmla="*/ 0 h 1108152"/>
              <a:gd name="connsiteX1" fmla="*/ 3477127 w 3477127"/>
              <a:gd name="connsiteY1" fmla="*/ 0 h 1108152"/>
              <a:gd name="connsiteX2" fmla="*/ 3477127 w 3477127"/>
              <a:gd name="connsiteY2" fmla="*/ 266687 h 1108152"/>
              <a:gd name="connsiteX3" fmla="*/ 267176 w 3477127"/>
              <a:gd name="connsiteY3" fmla="*/ 266687 h 1108152"/>
              <a:gd name="connsiteX4" fmla="*/ 267176 w 3477127"/>
              <a:gd name="connsiteY4" fmla="*/ 1108152 h 1108152"/>
              <a:gd name="connsiteX5" fmla="*/ 489 w 3477127"/>
              <a:gd name="connsiteY5" fmla="*/ 1108152 h 1108152"/>
              <a:gd name="connsiteX6" fmla="*/ 489 w 3477127"/>
              <a:gd name="connsiteY6" fmla="*/ 266687 h 1108152"/>
              <a:gd name="connsiteX7" fmla="*/ 0 w 3477127"/>
              <a:gd name="connsiteY7" fmla="*/ 266687 h 110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7127" h="1108152">
                <a:moveTo>
                  <a:pt x="0" y="0"/>
                </a:moveTo>
                <a:lnTo>
                  <a:pt x="3477127" y="0"/>
                </a:lnTo>
                <a:lnTo>
                  <a:pt x="3477127" y="266687"/>
                </a:lnTo>
                <a:lnTo>
                  <a:pt x="267176" y="266687"/>
                </a:lnTo>
                <a:lnTo>
                  <a:pt x="267176" y="1108152"/>
                </a:lnTo>
                <a:lnTo>
                  <a:pt x="489" y="1108152"/>
                </a:lnTo>
                <a:lnTo>
                  <a:pt x="489" y="266687"/>
                </a:lnTo>
                <a:lnTo>
                  <a:pt x="0" y="26668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17" name="Rectangle 16">
            <a:extLst>
              <a:ext uri="{FF2B5EF4-FFF2-40B4-BE49-F238E27FC236}">
                <a16:creationId xmlns:a16="http://schemas.microsoft.com/office/drawing/2014/main" id="{6974BE85-2820-45F7-9DC4-E350B4C0F57B}"/>
              </a:ext>
            </a:extLst>
          </p:cNvPr>
          <p:cNvSpPr/>
          <p:nvPr/>
        </p:nvSpPr>
        <p:spPr>
          <a:xfrm>
            <a:off x="9593249" y="2065151"/>
            <a:ext cx="1298753" cy="400110"/>
          </a:xfrm>
          <a:prstGeom prst="rect">
            <a:avLst/>
          </a:prstGeom>
        </p:spPr>
        <p:txBody>
          <a:bodyPr wrap="none">
            <a:spAutoFit/>
          </a:bodyPr>
          <a:lstStyle/>
          <a:p>
            <a:pPr algn="ctr" rtl="0"/>
            <a:r>
              <a:rPr lang="pl" sz="2000" b="1" i="0" u="none" baseline="0"/>
              <a:t>BADANIA</a:t>
            </a:r>
          </a:p>
        </p:txBody>
      </p:sp>
      <p:sp>
        <p:nvSpPr>
          <p:cNvPr id="20" name="Isosceles Triangle 19">
            <a:extLst>
              <a:ext uri="{FF2B5EF4-FFF2-40B4-BE49-F238E27FC236}">
                <a16:creationId xmlns:a16="http://schemas.microsoft.com/office/drawing/2014/main" id="{566247B7-72B5-4F21-B20F-D77C82093C89}"/>
              </a:ext>
            </a:extLst>
          </p:cNvPr>
          <p:cNvSpPr/>
          <p:nvPr/>
        </p:nvSpPr>
        <p:spPr>
          <a:xfrm rot="8477328">
            <a:off x="3619032" y="2784993"/>
            <a:ext cx="761820" cy="39362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38" name="Isosceles Triangle 37">
            <a:extLst>
              <a:ext uri="{FF2B5EF4-FFF2-40B4-BE49-F238E27FC236}">
                <a16:creationId xmlns:a16="http://schemas.microsoft.com/office/drawing/2014/main" id="{D97B2DF5-B5E2-4B82-B321-F4D3A9D0D334}"/>
              </a:ext>
            </a:extLst>
          </p:cNvPr>
          <p:cNvSpPr/>
          <p:nvPr/>
        </p:nvSpPr>
        <p:spPr>
          <a:xfrm rot="8477328">
            <a:off x="7480408" y="1936980"/>
            <a:ext cx="761820" cy="39362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pic>
        <p:nvPicPr>
          <p:cNvPr id="30" name="Picture 29">
            <a:extLst>
              <a:ext uri="{FF2B5EF4-FFF2-40B4-BE49-F238E27FC236}">
                <a16:creationId xmlns:a16="http://schemas.microsoft.com/office/drawing/2014/main" id="{78035EA6-2A14-4D04-91DF-3DF323D909A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80848" y="4287914"/>
            <a:ext cx="895702" cy="1265435"/>
          </a:xfrm>
          <a:prstGeom prst="rect">
            <a:avLst/>
          </a:prstGeom>
        </p:spPr>
      </p:pic>
      <p:pic>
        <p:nvPicPr>
          <p:cNvPr id="5" name="Picture 4">
            <a:extLst>
              <a:ext uri="{FF2B5EF4-FFF2-40B4-BE49-F238E27FC236}">
                <a16:creationId xmlns:a16="http://schemas.microsoft.com/office/drawing/2014/main" id="{F1868ACF-881E-48E0-B7E6-F6109865013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500522" y="5924850"/>
            <a:ext cx="1793235" cy="575072"/>
          </a:xfrm>
          <a:prstGeom prst="rect">
            <a:avLst/>
          </a:prstGeom>
        </p:spPr>
      </p:pic>
      <p:pic>
        <p:nvPicPr>
          <p:cNvPr id="6" name="Picture 5">
            <a:extLst>
              <a:ext uri="{FF2B5EF4-FFF2-40B4-BE49-F238E27FC236}">
                <a16:creationId xmlns:a16="http://schemas.microsoft.com/office/drawing/2014/main" id="{60CF00EC-4D72-4902-B69E-0A4818A8D01A}"/>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3002503" y="4327040"/>
            <a:ext cx="1021701" cy="1334443"/>
          </a:xfrm>
          <a:prstGeom prst="rect">
            <a:avLst/>
          </a:prstGeom>
        </p:spPr>
      </p:pic>
      <p:pic>
        <p:nvPicPr>
          <p:cNvPr id="11" name="Picture 10">
            <a:extLst>
              <a:ext uri="{FF2B5EF4-FFF2-40B4-BE49-F238E27FC236}">
                <a16:creationId xmlns:a16="http://schemas.microsoft.com/office/drawing/2014/main" id="{97734942-8FF3-45EE-9340-0ACB5ECA81F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210265" y="5597021"/>
            <a:ext cx="836867" cy="1230730"/>
          </a:xfrm>
          <a:prstGeom prst="rect">
            <a:avLst/>
          </a:prstGeom>
        </p:spPr>
      </p:pic>
      <p:pic>
        <p:nvPicPr>
          <p:cNvPr id="18" name="Picture 17">
            <a:extLst>
              <a:ext uri="{FF2B5EF4-FFF2-40B4-BE49-F238E27FC236}">
                <a16:creationId xmlns:a16="http://schemas.microsoft.com/office/drawing/2014/main" id="{4E023FA7-6789-4964-9C8C-416DAC85866E}"/>
              </a:ext>
            </a:extLst>
          </p:cNvPr>
          <p:cNvPicPr>
            <a:picLocks noChangeAspect="1"/>
          </p:cNvPicPr>
          <p:nvPr/>
        </p:nvPicPr>
        <p:blipFill>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brightnessContrast contrast="38000"/>
                    </a14:imgEffect>
                  </a14:imgLayer>
                </a14:imgProps>
              </a:ext>
            </a:extLst>
          </a:blip>
          <a:stretch>
            <a:fillRect/>
          </a:stretch>
        </p:blipFill>
        <p:spPr>
          <a:xfrm>
            <a:off x="1913234" y="4723593"/>
            <a:ext cx="1174577" cy="1307204"/>
          </a:xfrm>
          <a:prstGeom prst="rect">
            <a:avLst/>
          </a:prstGeom>
        </p:spPr>
      </p:pic>
      <p:grpSp>
        <p:nvGrpSpPr>
          <p:cNvPr id="31" name="Group 30">
            <a:extLst>
              <a:ext uri="{FF2B5EF4-FFF2-40B4-BE49-F238E27FC236}">
                <a16:creationId xmlns:a16="http://schemas.microsoft.com/office/drawing/2014/main" id="{CE35C1CE-EA33-423A-AA23-70240E869CAB}"/>
              </a:ext>
            </a:extLst>
          </p:cNvPr>
          <p:cNvGrpSpPr/>
          <p:nvPr/>
        </p:nvGrpSpPr>
        <p:grpSpPr>
          <a:xfrm>
            <a:off x="10806020" y="-761"/>
            <a:ext cx="1389888" cy="1566365"/>
            <a:chOff x="10797605" y="-761"/>
            <a:chExt cx="1389888" cy="1566365"/>
          </a:xfrm>
        </p:grpSpPr>
        <p:sp>
          <p:nvSpPr>
            <p:cNvPr id="33" name="TextBox 32">
              <a:extLst>
                <a:ext uri="{FF2B5EF4-FFF2-40B4-BE49-F238E27FC236}">
                  <a16:creationId xmlns:a16="http://schemas.microsoft.com/office/drawing/2014/main" id="{27AC8E14-3AEF-440B-991F-B22B3E359D9F}"/>
                </a:ext>
              </a:extLst>
            </p:cNvPr>
            <p:cNvSpPr txBox="1"/>
            <p:nvPr/>
          </p:nvSpPr>
          <p:spPr>
            <a:xfrm rot="10800000">
              <a:off x="10797605" y="-761"/>
              <a:ext cx="1389888" cy="1124712"/>
            </a:xfrm>
            <a:prstGeom prst="rect">
              <a:avLst/>
            </a:prstGeom>
            <a:solidFill>
              <a:srgbClr val="921657"/>
            </a:solidFill>
          </p:spPr>
          <p:txBody>
            <a:bodyPr wrap="square" rtlCol="0">
              <a:spAutoFit/>
            </a:bodyPr>
            <a:lstStyle/>
            <a:p>
              <a:endParaRPr lang="pl" dirty="0"/>
            </a:p>
          </p:txBody>
        </p:sp>
        <p:sp>
          <p:nvSpPr>
            <p:cNvPr id="39" name="TextBox 38">
              <a:extLst>
                <a:ext uri="{FF2B5EF4-FFF2-40B4-BE49-F238E27FC236}">
                  <a16:creationId xmlns:a16="http://schemas.microsoft.com/office/drawing/2014/main" id="{7F0FAFFA-EAB5-4827-8768-7F2051B1DD5F}"/>
                </a:ext>
              </a:extLst>
            </p:cNvPr>
            <p:cNvSpPr txBox="1"/>
            <p:nvPr/>
          </p:nvSpPr>
          <p:spPr>
            <a:xfrm>
              <a:off x="10797605" y="1103939"/>
              <a:ext cx="1389888" cy="461665"/>
            </a:xfrm>
            <a:prstGeom prst="rect">
              <a:avLst/>
            </a:prstGeom>
            <a:solidFill>
              <a:schemeClr val="bg1">
                <a:lumMod val="95000"/>
              </a:schemeClr>
            </a:solidFill>
          </p:spPr>
          <p:txBody>
            <a:bodyPr wrap="square" rtlCol="0">
              <a:spAutoFit/>
            </a:bodyPr>
            <a:lstStyle/>
            <a:p>
              <a:pPr algn="ctr" rtl="0"/>
              <a:r>
                <a:rPr lang="pl" sz="800" b="1" i="0" u="none" baseline="0" dirty="0">
                  <a:solidFill>
                    <a:schemeClr val="accent1"/>
                  </a:solidFill>
                </a:rPr>
                <a:t>Badania RWE prowadzone przez AZ/niezależne instytucje</a:t>
              </a:r>
            </a:p>
          </p:txBody>
        </p:sp>
      </p:grpSp>
      <p:pic>
        <p:nvPicPr>
          <p:cNvPr id="40" name="Picture 39" descr="home_icon.png">
            <a:hlinkClick r:id="rId14" action="ppaction://hlinksldjump"/>
            <a:extLst>
              <a:ext uri="{FF2B5EF4-FFF2-40B4-BE49-F238E27FC236}">
                <a16:creationId xmlns:a16="http://schemas.microsoft.com/office/drawing/2014/main" id="{31924EBB-FECE-4A55-8A12-A563F2348C8A}"/>
              </a:ext>
            </a:extLst>
          </p:cNvPr>
          <p:cNvPicPr>
            <a:picLocks noChangeAspect="1"/>
          </p:cNvPicPr>
          <p:nvPr/>
        </p:nvPicPr>
        <p:blipFill>
          <a:blip r:embed="rId15"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grpSp>
        <p:nvGrpSpPr>
          <p:cNvPr id="21" name="Group 20">
            <a:extLst>
              <a:ext uri="{FF2B5EF4-FFF2-40B4-BE49-F238E27FC236}">
                <a16:creationId xmlns:a16="http://schemas.microsoft.com/office/drawing/2014/main" id="{543C7869-F378-48F7-9F5A-5E916153DB81}"/>
              </a:ext>
            </a:extLst>
          </p:cNvPr>
          <p:cNvGrpSpPr/>
          <p:nvPr/>
        </p:nvGrpSpPr>
        <p:grpSpPr>
          <a:xfrm>
            <a:off x="9310239" y="3140967"/>
            <a:ext cx="1953329" cy="811276"/>
            <a:chOff x="9205411" y="3432966"/>
            <a:chExt cx="1953329" cy="811276"/>
          </a:xfrm>
        </p:grpSpPr>
        <p:pic>
          <p:nvPicPr>
            <p:cNvPr id="13" name="Picture 12">
              <a:extLst>
                <a:ext uri="{FF2B5EF4-FFF2-40B4-BE49-F238E27FC236}">
                  <a16:creationId xmlns:a16="http://schemas.microsoft.com/office/drawing/2014/main" id="{754B385E-0348-4A9F-8DA3-71CCB4A870C9}"/>
                </a:ext>
              </a:extLst>
            </p:cNvPr>
            <p:cNvPicPr>
              <a:picLocks noChangeAspect="1"/>
            </p:cNvPicPr>
            <p:nvPr/>
          </p:nvPicPr>
          <p:blipFill>
            <a:blip r:embed="rId16"/>
            <a:stretch>
              <a:fillRect/>
            </a:stretch>
          </p:blipFill>
          <p:spPr>
            <a:xfrm>
              <a:off x="9205411" y="3432966"/>
              <a:ext cx="1953329" cy="811276"/>
            </a:xfrm>
            <a:prstGeom prst="rect">
              <a:avLst/>
            </a:prstGeom>
            <a:effectLst>
              <a:softEdge rad="31750"/>
            </a:effectLst>
          </p:spPr>
        </p:pic>
        <p:pic>
          <p:nvPicPr>
            <p:cNvPr id="19" name="Picture 18">
              <a:extLst>
                <a:ext uri="{FF2B5EF4-FFF2-40B4-BE49-F238E27FC236}">
                  <a16:creationId xmlns:a16="http://schemas.microsoft.com/office/drawing/2014/main" id="{31D4480D-91A5-424F-A584-CA20E92A4621}"/>
                </a:ext>
              </a:extLst>
            </p:cNvPr>
            <p:cNvPicPr>
              <a:picLocks noChangeAspect="1"/>
            </p:cNvPicPr>
            <p:nvPr/>
          </p:nvPicPr>
          <p:blipFill>
            <a:blip r:embed="rId17"/>
            <a:stretch>
              <a:fillRect/>
            </a:stretch>
          </p:blipFill>
          <p:spPr>
            <a:xfrm>
              <a:off x="9310359" y="3563449"/>
              <a:ext cx="1782835" cy="618203"/>
            </a:xfrm>
            <a:prstGeom prst="rect">
              <a:avLst/>
            </a:prstGeom>
          </p:spPr>
        </p:pic>
      </p:grpSp>
    </p:spTree>
    <p:extLst>
      <p:ext uri="{BB962C8B-B14F-4D97-AF65-F5344CB8AC3E}">
        <p14:creationId xmlns:p14="http://schemas.microsoft.com/office/powerpoint/2010/main" val="25707546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BC1BF4-A77F-49A2-85FF-A1074CA86DCC}"/>
              </a:ext>
            </a:extLst>
          </p:cNvPr>
          <p:cNvSpPr>
            <a:spLocks noGrp="1"/>
          </p:cNvSpPr>
          <p:nvPr>
            <p:ph type="sldNum" sz="quarter" idx="4294967295"/>
          </p:nvPr>
        </p:nvSpPr>
        <p:spPr>
          <a:xfrm>
            <a:off x="0" y="6591300"/>
            <a:ext cx="487363" cy="266700"/>
          </a:xfrm>
        </p:spPr>
        <p:txBody>
          <a:bodyPr/>
          <a:lstStyle/>
          <a:p>
            <a:pPr algn="ctr" rtl="0"/>
            <a:fld id="{CC7432E5-F8E0-41AE-9A6B-AD730338B005}" type="slidenum">
              <a:rPr/>
              <a:pPr algn="ctr" rtl="0"/>
              <a:t>6</a:t>
            </a:fld>
            <a:endParaRPr lang="pl" dirty="0"/>
          </a:p>
        </p:txBody>
      </p:sp>
      <p:sp>
        <p:nvSpPr>
          <p:cNvPr id="6" name="TextBox 5">
            <a:extLst>
              <a:ext uri="{FF2B5EF4-FFF2-40B4-BE49-F238E27FC236}">
                <a16:creationId xmlns:a16="http://schemas.microsoft.com/office/drawing/2014/main" id="{A32F1F4A-C05F-4525-B8A0-83C6DD7A562A}"/>
              </a:ext>
            </a:extLst>
          </p:cNvPr>
          <p:cNvSpPr txBox="1"/>
          <p:nvPr/>
        </p:nvSpPr>
        <p:spPr>
          <a:xfrm>
            <a:off x="1" y="2576833"/>
            <a:ext cx="10805984" cy="584775"/>
          </a:xfrm>
          <a:prstGeom prst="rect">
            <a:avLst/>
          </a:prstGeom>
          <a:noFill/>
        </p:spPr>
        <p:txBody>
          <a:bodyPr wrap="square" rtlCol="0" anchor="b">
            <a:spAutoFit/>
          </a:bodyPr>
          <a:lstStyle/>
          <a:p>
            <a:pPr algn="ctr" rtl="0"/>
            <a:r>
              <a:rPr lang="pl" sz="3200" b="1" i="0" u="none" baseline="0"/>
              <a:t>Rejestry dotyczące ciężkiej astmy</a:t>
            </a:r>
          </a:p>
        </p:txBody>
      </p:sp>
      <p:cxnSp>
        <p:nvCxnSpPr>
          <p:cNvPr id="9" name="Straight Connector 8">
            <a:extLst>
              <a:ext uri="{FF2B5EF4-FFF2-40B4-BE49-F238E27FC236}">
                <a16:creationId xmlns:a16="http://schemas.microsoft.com/office/drawing/2014/main" id="{77A0B629-2268-4260-8B8A-9A245910AC88}"/>
              </a:ext>
            </a:extLst>
          </p:cNvPr>
          <p:cNvCxnSpPr/>
          <p:nvPr/>
        </p:nvCxnSpPr>
        <p:spPr>
          <a:xfrm>
            <a:off x="2588673" y="3432741"/>
            <a:ext cx="562864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E690EA1-534F-4D17-9E90-7F34825BAB4A}"/>
              </a:ext>
            </a:extLst>
          </p:cNvPr>
          <p:cNvGrpSpPr/>
          <p:nvPr/>
        </p:nvGrpSpPr>
        <p:grpSpPr>
          <a:xfrm>
            <a:off x="10802667" y="-53"/>
            <a:ext cx="1407371" cy="6858000"/>
            <a:chOff x="10796843" y="2859"/>
            <a:chExt cx="1407371" cy="6858000"/>
          </a:xfrm>
        </p:grpSpPr>
        <p:grpSp>
          <p:nvGrpSpPr>
            <p:cNvPr id="16" name="Group 15">
              <a:extLst>
                <a:ext uri="{FF2B5EF4-FFF2-40B4-BE49-F238E27FC236}">
                  <a16:creationId xmlns:a16="http://schemas.microsoft.com/office/drawing/2014/main" id="{65CE900B-1B49-42B1-8255-77BC0B8AAB79}"/>
                </a:ext>
              </a:extLst>
            </p:cNvPr>
            <p:cNvGrpSpPr/>
            <p:nvPr/>
          </p:nvGrpSpPr>
          <p:grpSpPr>
            <a:xfrm>
              <a:off x="10796843" y="2859"/>
              <a:ext cx="1390650" cy="6858000"/>
              <a:chOff x="10796843" y="2859"/>
              <a:chExt cx="1390650" cy="6858000"/>
            </a:xfrm>
          </p:grpSpPr>
          <p:sp>
            <p:nvSpPr>
              <p:cNvPr id="25" name="TextBox 24">
                <a:extLst>
                  <a:ext uri="{FF2B5EF4-FFF2-40B4-BE49-F238E27FC236}">
                    <a16:creationId xmlns:a16="http://schemas.microsoft.com/office/drawing/2014/main" id="{ABB7F60C-B00D-44B2-B979-4F480863AF7C}"/>
                  </a:ext>
                </a:extLst>
              </p:cNvPr>
              <p:cNvSpPr txBox="1"/>
              <p:nvPr/>
            </p:nvSpPr>
            <p:spPr>
              <a:xfrm rot="10800000">
                <a:off x="10796843" y="2859"/>
                <a:ext cx="1390650" cy="6858000"/>
              </a:xfrm>
              <a:prstGeom prst="rect">
                <a:avLst/>
              </a:prstGeom>
              <a:solidFill>
                <a:schemeClr val="accent2"/>
              </a:solidFill>
            </p:spPr>
            <p:txBody>
              <a:bodyPr wrap="square" rtlCol="0">
                <a:spAutoFit/>
              </a:bodyPr>
              <a:lstStyle/>
              <a:p>
                <a:endParaRPr lang="pl" dirty="0"/>
              </a:p>
            </p:txBody>
          </p:sp>
          <p:sp>
            <p:nvSpPr>
              <p:cNvPr id="26" name="TextBox 25">
                <a:extLst>
                  <a:ext uri="{FF2B5EF4-FFF2-40B4-BE49-F238E27FC236}">
                    <a16:creationId xmlns:a16="http://schemas.microsoft.com/office/drawing/2014/main" id="{5709811E-13EF-4A96-B941-0C35F26202ED}"/>
                  </a:ext>
                </a:extLst>
              </p:cNvPr>
              <p:cNvSpPr txBox="1"/>
              <p:nvPr/>
            </p:nvSpPr>
            <p:spPr>
              <a:xfrm>
                <a:off x="10796843" y="1108534"/>
                <a:ext cx="1390650" cy="600164"/>
              </a:xfrm>
              <a:prstGeom prst="rect">
                <a:avLst/>
              </a:prstGeom>
              <a:solidFill>
                <a:schemeClr val="bg1">
                  <a:lumMod val="95000"/>
                </a:schemeClr>
              </a:solidFill>
            </p:spPr>
            <p:txBody>
              <a:bodyPr wrap="square" rtlCol="0">
                <a:spAutoFit/>
              </a:bodyPr>
              <a:lstStyle/>
              <a:p>
                <a:pPr algn="ctr" rtl="0"/>
                <a:r>
                  <a:rPr lang="pl" sz="1100" b="1" i="0" u="none" baseline="0" dirty="0">
                    <a:solidFill>
                      <a:schemeClr val="accent1"/>
                    </a:solidFill>
                  </a:rPr>
                  <a:t>Rejestry dotyczące benralizumabu</a:t>
                </a:r>
              </a:p>
            </p:txBody>
          </p:sp>
          <p:sp>
            <p:nvSpPr>
              <p:cNvPr id="27" name="TextBox 26">
                <a:extLst>
                  <a:ext uri="{FF2B5EF4-FFF2-40B4-BE49-F238E27FC236}">
                    <a16:creationId xmlns:a16="http://schemas.microsoft.com/office/drawing/2014/main" id="{0AAB5A35-0331-4A7A-A3E4-BFE1E2691A5E}"/>
                  </a:ext>
                </a:extLst>
              </p:cNvPr>
              <p:cNvSpPr txBox="1"/>
              <p:nvPr/>
            </p:nvSpPr>
            <p:spPr>
              <a:xfrm>
                <a:off x="10805983" y="2183134"/>
                <a:ext cx="1381510" cy="307777"/>
              </a:xfrm>
              <a:prstGeom prst="rect">
                <a:avLst/>
              </a:prstGeom>
              <a:solidFill>
                <a:schemeClr val="bg1"/>
              </a:solidFill>
            </p:spPr>
            <p:txBody>
              <a:bodyPr wrap="square" rtlCol="0">
                <a:spAutoFit/>
              </a:bodyPr>
              <a:lstStyle/>
              <a:p>
                <a:pPr algn="ctr" rtl="0"/>
                <a:r>
                  <a:rPr lang="pl" sz="1400" b="1" i="0" u="none" baseline="0" dirty="0"/>
                  <a:t>Zagadnienia</a:t>
                </a:r>
              </a:p>
            </p:txBody>
          </p:sp>
        </p:grpSp>
        <p:pic>
          <p:nvPicPr>
            <p:cNvPr id="23" name="Picture 22">
              <a:hlinkClick r:id="rId3" action="ppaction://hlinksldjump"/>
              <a:extLst>
                <a:ext uri="{FF2B5EF4-FFF2-40B4-BE49-F238E27FC236}">
                  <a16:creationId xmlns:a16="http://schemas.microsoft.com/office/drawing/2014/main" id="{CD238511-52E0-4852-B3AD-799973F43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982028" y="3043045"/>
              <a:ext cx="1222186" cy="320040"/>
            </a:xfrm>
            <a:prstGeom prst="rect">
              <a:avLst/>
            </a:prstGeom>
            <a:solidFill>
              <a:srgbClr val="F2F1E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Graphic 3">
              <a:hlinkClick r:id="rId5" action="ppaction://hlinksldjump"/>
              <a:extLst>
                <a:ext uri="{FF2B5EF4-FFF2-40B4-BE49-F238E27FC236}">
                  <a16:creationId xmlns:a16="http://schemas.microsoft.com/office/drawing/2014/main" id="{8772F454-66CA-46B6-9D75-AD80626EE80A}"/>
                </a:ext>
              </a:extLst>
            </p:cNvPr>
            <p:cNvPicPr>
              <a:picLocks noChangeAspect="1" noChangeArrowheads="1"/>
            </p:cNvPicPr>
            <p:nvPr/>
          </p:nvPicPr>
          <p:blipFill>
            <a:blip r:embed="rId6" r:link="rId7">
              <a:clrChange>
                <a:clrFrom>
                  <a:srgbClr val="FFFBFF"/>
                </a:clrFrom>
                <a:clrTo>
                  <a:srgbClr val="FFFBFF">
                    <a:alpha val="0"/>
                  </a:srgbClr>
                </a:clrTo>
              </a:clrChange>
              <a:extLst>
                <a:ext uri="{28A0092B-C50C-407E-A947-70E740481C1C}">
                  <a14:useLocalDpi xmlns:a14="http://schemas.microsoft.com/office/drawing/2010/main" val="0"/>
                </a:ext>
              </a:extLst>
            </a:blip>
            <a:srcRect/>
            <a:stretch>
              <a:fillRect/>
            </a:stretch>
          </p:blipFill>
          <p:spPr bwMode="auto">
            <a:xfrm>
              <a:off x="10978658" y="2684912"/>
              <a:ext cx="1222186" cy="287640"/>
            </a:xfrm>
            <a:prstGeom prst="rect">
              <a:avLst/>
            </a:prstGeom>
            <a:solidFill>
              <a:srgbClr val="F2F1E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pic>
        <p:nvPicPr>
          <p:cNvPr id="28" name="Picture 27" descr="home_icon.png">
            <a:hlinkClick r:id="rId8" action="ppaction://hlinksldjump"/>
            <a:extLst>
              <a:ext uri="{FF2B5EF4-FFF2-40B4-BE49-F238E27FC236}">
                <a16:creationId xmlns:a16="http://schemas.microsoft.com/office/drawing/2014/main" id="{E8CCEDF2-BCD5-4D06-B2E0-A15082AEE2E6}"/>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Tree>
    <p:extLst>
      <p:ext uri="{BB962C8B-B14F-4D97-AF65-F5344CB8AC3E}">
        <p14:creationId xmlns:p14="http://schemas.microsoft.com/office/powerpoint/2010/main" val="426028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8F0AC441-AF07-472B-B055-1B7A84321F73}"/>
              </a:ext>
            </a:extLst>
          </p:cNvPr>
          <p:cNvSpPr/>
          <p:nvPr/>
        </p:nvSpPr>
        <p:spPr>
          <a:xfrm>
            <a:off x="487680" y="1542438"/>
            <a:ext cx="10973470" cy="640080"/>
          </a:xfrm>
          <a:prstGeom prst="round2Diag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 dirty="0"/>
          </a:p>
        </p:txBody>
      </p:sp>
      <p:sp>
        <p:nvSpPr>
          <p:cNvPr id="4" name="Title 3">
            <a:extLst>
              <a:ext uri="{FF2B5EF4-FFF2-40B4-BE49-F238E27FC236}">
                <a16:creationId xmlns:a16="http://schemas.microsoft.com/office/drawing/2014/main" id="{2358C7ED-465D-4194-8771-34ED1BFA80A5}"/>
              </a:ext>
            </a:extLst>
          </p:cNvPr>
          <p:cNvSpPr>
            <a:spLocks noGrp="1"/>
          </p:cNvSpPr>
          <p:nvPr>
            <p:ph type="title"/>
          </p:nvPr>
        </p:nvSpPr>
        <p:spPr>
          <a:xfrm>
            <a:off x="457200" y="228602"/>
            <a:ext cx="10339643" cy="800099"/>
          </a:xfrm>
        </p:spPr>
        <p:txBody>
          <a:bodyPr/>
          <a:lstStyle/>
          <a:p>
            <a:pPr algn="l" rtl="0"/>
            <a:r>
              <a:rPr lang="pl" b="1" i="0" u="none" baseline="0"/>
              <a:t>Międzynarodowy rejestr ciężkiej astmy</a:t>
            </a:r>
          </a:p>
        </p:txBody>
      </p:sp>
      <p:sp>
        <p:nvSpPr>
          <p:cNvPr id="28" name="Text Placeholder 27">
            <a:extLst>
              <a:ext uri="{FF2B5EF4-FFF2-40B4-BE49-F238E27FC236}">
                <a16:creationId xmlns:a16="http://schemas.microsoft.com/office/drawing/2014/main" id="{BD7F3431-2D56-4954-BFD6-DA0B855BD416}"/>
              </a:ext>
            </a:extLst>
          </p:cNvPr>
          <p:cNvSpPr>
            <a:spLocks noGrp="1"/>
          </p:cNvSpPr>
          <p:nvPr>
            <p:ph type="body" sz="quarter" idx="13"/>
          </p:nvPr>
        </p:nvSpPr>
        <p:spPr>
          <a:xfrm>
            <a:off x="457199" y="5851602"/>
            <a:ext cx="9788473" cy="1005840"/>
          </a:xfrm>
        </p:spPr>
        <p:txBody>
          <a:bodyPr>
            <a:normAutofit/>
          </a:bodyPr>
          <a:lstStyle/>
          <a:p>
            <a:pPr algn="l" rtl="0"/>
            <a:r>
              <a:rPr lang="pl" sz="950" b="0" i="0" u="none" baseline="0"/>
              <a:t>Uwaga: ISAR definiuje ciężką astmę jako przypadki pacjentów objętych 5. etapem Globalnej Inicjatywy na rzecz Zwalczania Astmy (GINA) lub astmę niekontrolowaną jako przypadki osób objętych leczeniem w ramach 4. etapu GINA. Nie pokazano liczby pacjentów włączonych w Islandii, Kambodży, Francji, Niemczech, Szwecji, Finlandii, Holandii i Nowej Zelandii.</a:t>
            </a:r>
          </a:p>
          <a:p>
            <a:pPr algn="l" rtl="0">
              <a:spcBef>
                <a:spcPts val="200"/>
              </a:spcBef>
            </a:pPr>
            <a:r>
              <a:rPr lang="pl" sz="950" b="0" i="0" u="none" baseline="0"/>
              <a:t>ISAR = Międzynarodowy rejestr ciężkiej astmy; OPC = baza danych Optimum Patient Care; REG = Grupa ds. wydolności oddechowej; SA = ciężka astma.</a:t>
            </a:r>
          </a:p>
          <a:p>
            <a:pPr algn="l" rtl="0">
              <a:spcBef>
                <a:spcPts val="200"/>
              </a:spcBef>
            </a:pPr>
            <a:r>
              <a:rPr lang="pl" sz="950" b="0" i="0" u="none" baseline="0"/>
              <a:t>1. Witryna ISAR. http://isaregistries.org/slide-share/; 2. ISAR Study Group. </a:t>
            </a:r>
            <a:r>
              <a:rPr lang="pl" sz="950" b="0" i="1" u="none" baseline="0"/>
              <a:t>CHEST</a:t>
            </a:r>
            <a:r>
              <a:rPr lang="pl" sz="950" b="0" i="0" u="none" baseline="0"/>
              <a:t>. 2020;157:805-814; 3. Witryna ISAR. http://isaregistries.org. </a:t>
            </a:r>
            <a:endParaRPr lang="pl" altLang="en-US" sz="950" dirty="0">
              <a:solidFill>
                <a:srgbClr val="1F1F1F"/>
              </a:solidFill>
              <a:latin typeface="Arial Narrow"/>
            </a:endParaRPr>
          </a:p>
        </p:txBody>
      </p:sp>
      <p:sp>
        <p:nvSpPr>
          <p:cNvPr id="24" name="Slide Number Placeholder 23">
            <a:extLst>
              <a:ext uri="{FF2B5EF4-FFF2-40B4-BE49-F238E27FC236}">
                <a16:creationId xmlns:a16="http://schemas.microsoft.com/office/drawing/2014/main" id="{EE61A314-8892-4846-918E-A42C383293E5}"/>
              </a:ext>
            </a:extLst>
          </p:cNvPr>
          <p:cNvSpPr>
            <a:spLocks noGrp="1"/>
          </p:cNvSpPr>
          <p:nvPr>
            <p:ph type="sldNum" sz="quarter" idx="12"/>
          </p:nvPr>
        </p:nvSpPr>
        <p:spPr/>
        <p:txBody>
          <a:bodyPr/>
          <a:lstStyle/>
          <a:p>
            <a:pPr algn="ctr" rtl="0"/>
            <a:fld id="{CC7432E5-F8E0-41AE-9A6B-AD730338B005}" type="slidenum">
              <a:rPr/>
              <a:pPr algn="ctr" rtl="0"/>
              <a:t>7</a:t>
            </a:fld>
            <a:endParaRPr lang="pl" dirty="0"/>
          </a:p>
        </p:txBody>
      </p:sp>
      <p:sp>
        <p:nvSpPr>
          <p:cNvPr id="2" name="Rectangle 1">
            <a:extLst>
              <a:ext uri="{FF2B5EF4-FFF2-40B4-BE49-F238E27FC236}">
                <a16:creationId xmlns:a16="http://schemas.microsoft.com/office/drawing/2014/main" id="{1CF4563C-A773-41F5-8A13-70E45EC05E70}"/>
              </a:ext>
            </a:extLst>
          </p:cNvPr>
          <p:cNvSpPr/>
          <p:nvPr/>
        </p:nvSpPr>
        <p:spPr>
          <a:xfrm>
            <a:off x="680062" y="1722719"/>
            <a:ext cx="10781087" cy="293157"/>
          </a:xfrm>
          <a:prstGeom prst="rect">
            <a:avLst/>
          </a:prstGeom>
        </p:spPr>
        <p:txBody>
          <a:bodyPr wrap="square">
            <a:spAutoFit/>
          </a:bodyPr>
          <a:lstStyle/>
          <a:p>
            <a:pPr algn="l" rtl="0">
              <a:lnSpc>
                <a:spcPct val="90000"/>
              </a:lnSpc>
            </a:pPr>
            <a:r>
              <a:rPr lang="pl" sz="1450" b="0" i="1" u="none" baseline="0" dirty="0">
                <a:solidFill>
                  <a:schemeClr val="accent2"/>
                </a:solidFill>
              </a:rPr>
              <a:t>„ISAR dąży do </a:t>
            </a:r>
            <a:r>
              <a:rPr lang="pl" sz="1450" b="1" i="1" u="none" baseline="0" dirty="0">
                <a:solidFill>
                  <a:schemeClr val="accent2"/>
                </a:solidFill>
              </a:rPr>
              <a:t>usprawniania opieki nad pacjentami z ciężką astmą w oparciu o dostępną obecnie wiedzę i nowe badania”</a:t>
            </a:r>
            <a:endParaRPr lang="pl" sz="1450" dirty="0">
              <a:solidFill>
                <a:schemeClr val="accent2"/>
              </a:solidFill>
            </a:endParaRPr>
          </a:p>
        </p:txBody>
      </p:sp>
      <p:sp>
        <p:nvSpPr>
          <p:cNvPr id="25" name="Rectangle 24">
            <a:extLst>
              <a:ext uri="{FF2B5EF4-FFF2-40B4-BE49-F238E27FC236}">
                <a16:creationId xmlns:a16="http://schemas.microsoft.com/office/drawing/2014/main" id="{EBAE2FAD-DE0E-4EF8-85FD-455C9998E220}"/>
              </a:ext>
            </a:extLst>
          </p:cNvPr>
          <p:cNvSpPr/>
          <p:nvPr/>
        </p:nvSpPr>
        <p:spPr>
          <a:xfrm>
            <a:off x="730850" y="1289804"/>
            <a:ext cx="1555150" cy="369332"/>
          </a:xfrm>
          <a:prstGeom prst="rect">
            <a:avLst/>
          </a:prstGeom>
          <a:solidFill>
            <a:schemeClr val="accent6"/>
          </a:solidFill>
        </p:spPr>
        <p:txBody>
          <a:bodyPr wrap="square">
            <a:spAutoFit/>
          </a:bodyPr>
          <a:lstStyle/>
          <a:p>
            <a:pPr algn="l" rtl="0"/>
            <a:r>
              <a:rPr lang="pl" b="1" i="0" u="none" baseline="0"/>
              <a:t>Misja ISAR</a:t>
            </a:r>
            <a:r>
              <a:rPr lang="pl" b="1" i="0" u="none" baseline="30000"/>
              <a:t>1</a:t>
            </a:r>
            <a:r>
              <a:rPr lang="pl" b="1" i="0" u="none" baseline="0"/>
              <a:t> </a:t>
            </a:r>
          </a:p>
        </p:txBody>
      </p:sp>
      <p:sp>
        <p:nvSpPr>
          <p:cNvPr id="8" name="Rectangle 7">
            <a:extLst>
              <a:ext uri="{FF2B5EF4-FFF2-40B4-BE49-F238E27FC236}">
                <a16:creationId xmlns:a16="http://schemas.microsoft.com/office/drawing/2014/main" id="{79C3A34C-A960-4504-961C-8B5F1E249747}"/>
              </a:ext>
            </a:extLst>
          </p:cNvPr>
          <p:cNvSpPr/>
          <p:nvPr/>
        </p:nvSpPr>
        <p:spPr>
          <a:xfrm>
            <a:off x="5438274" y="2232159"/>
            <a:ext cx="6282493" cy="584775"/>
          </a:xfrm>
          <a:prstGeom prst="rect">
            <a:avLst/>
          </a:prstGeom>
          <a:solidFill>
            <a:schemeClr val="bg1"/>
          </a:solidFill>
        </p:spPr>
        <p:txBody>
          <a:bodyPr wrap="square">
            <a:spAutoFit/>
          </a:bodyPr>
          <a:lstStyle/>
          <a:p>
            <a:pPr algn="ctr" rtl="0"/>
            <a:r>
              <a:rPr lang="pl" sz="1600" b="1" i="1" u="none" baseline="0">
                <a:solidFill>
                  <a:schemeClr val="accent2"/>
                </a:solidFill>
              </a:rPr>
              <a:t>25 krajów uczestniczących aktualnie w ISAR</a:t>
            </a:r>
            <a:r>
              <a:rPr lang="pl" sz="1600" b="1" i="1" u="none" baseline="30000">
                <a:solidFill>
                  <a:schemeClr val="accent2"/>
                </a:solidFill>
              </a:rPr>
              <a:t>1 </a:t>
            </a:r>
            <a:br>
              <a:rPr lang="pl" sz="1600" b="1" i="1" baseline="30000">
                <a:solidFill>
                  <a:schemeClr val="accent2"/>
                </a:solidFill>
              </a:rPr>
            </a:br>
            <a:r>
              <a:rPr lang="pl" sz="1600" b="1" i="1" u="none" baseline="0">
                <a:solidFill>
                  <a:schemeClr val="accent2"/>
                </a:solidFill>
              </a:rPr>
              <a:t>Obecna liczba uczestników N=12 600</a:t>
            </a:r>
            <a:r>
              <a:rPr lang="pl" sz="1600" b="1" i="1" u="none" baseline="30000">
                <a:solidFill>
                  <a:schemeClr val="accent2"/>
                </a:solidFill>
              </a:rPr>
              <a:t> </a:t>
            </a:r>
            <a:endParaRPr lang="pl" sz="1600" b="1" i="1" dirty="0">
              <a:solidFill>
                <a:schemeClr val="accent2"/>
              </a:solidFill>
            </a:endParaRPr>
          </a:p>
        </p:txBody>
      </p:sp>
      <p:sp>
        <p:nvSpPr>
          <p:cNvPr id="228" name="TextBox 227">
            <a:extLst>
              <a:ext uri="{FF2B5EF4-FFF2-40B4-BE49-F238E27FC236}">
                <a16:creationId xmlns:a16="http://schemas.microsoft.com/office/drawing/2014/main" id="{7F7146E0-559D-49FB-AF5C-4F58C78B06DF}"/>
              </a:ext>
            </a:extLst>
          </p:cNvPr>
          <p:cNvSpPr txBox="1"/>
          <p:nvPr/>
        </p:nvSpPr>
        <p:spPr>
          <a:xfrm>
            <a:off x="5214026" y="5503844"/>
            <a:ext cx="1830319" cy="215444"/>
          </a:xfrm>
          <a:prstGeom prst="rect">
            <a:avLst/>
          </a:prstGeom>
          <a:solidFill>
            <a:srgbClr val="74A8CD"/>
          </a:solidFill>
          <a:ln>
            <a:noFill/>
          </a:ln>
        </p:spPr>
        <p:txBody>
          <a:bodyPr wrap="square" rtlCol="0" anchor="ctr">
            <a:spAutoFit/>
          </a:bodyPr>
          <a:lstStyle/>
          <a:p>
            <a:pPr algn="ctr" rtl="0"/>
            <a:r>
              <a:rPr lang="pl" sz="800" b="1" i="0" u="none" baseline="0" dirty="0"/>
              <a:t>Porozumienia w trakcie realizacji </a:t>
            </a:r>
          </a:p>
        </p:txBody>
      </p:sp>
      <p:grpSp>
        <p:nvGrpSpPr>
          <p:cNvPr id="7333" name="Group 7332">
            <a:extLst>
              <a:ext uri="{FF2B5EF4-FFF2-40B4-BE49-F238E27FC236}">
                <a16:creationId xmlns:a16="http://schemas.microsoft.com/office/drawing/2014/main" id="{520D80C7-96D3-466A-A1B3-2756391C2CFA}"/>
              </a:ext>
            </a:extLst>
          </p:cNvPr>
          <p:cNvGrpSpPr/>
          <p:nvPr/>
        </p:nvGrpSpPr>
        <p:grpSpPr>
          <a:xfrm>
            <a:off x="4988086" y="2677914"/>
            <a:ext cx="6849283" cy="3255382"/>
            <a:chOff x="5066166" y="3102510"/>
            <a:chExt cx="6109944" cy="2921058"/>
          </a:xfrm>
        </p:grpSpPr>
        <p:pic>
          <p:nvPicPr>
            <p:cNvPr id="7330" name="Picture 7329">
              <a:extLst>
                <a:ext uri="{FF2B5EF4-FFF2-40B4-BE49-F238E27FC236}">
                  <a16:creationId xmlns:a16="http://schemas.microsoft.com/office/drawing/2014/main" id="{842B47AE-5676-4E27-A6AF-8D052F530B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66166" y="3102510"/>
              <a:ext cx="6109944" cy="2921058"/>
            </a:xfrm>
            <a:prstGeom prst="rect">
              <a:avLst/>
            </a:prstGeom>
          </p:spPr>
        </p:pic>
        <p:sp>
          <p:nvSpPr>
            <p:cNvPr id="7332" name="Rectangle: Rounded Corners 7331">
              <a:extLst>
                <a:ext uri="{FF2B5EF4-FFF2-40B4-BE49-F238E27FC236}">
                  <a16:creationId xmlns:a16="http://schemas.microsoft.com/office/drawing/2014/main" id="{20277516-38AF-463F-ABFF-5F1E42FF9D9A}"/>
                </a:ext>
              </a:extLst>
            </p:cNvPr>
            <p:cNvSpPr/>
            <p:nvPr/>
          </p:nvSpPr>
          <p:spPr>
            <a:xfrm>
              <a:off x="6030966" y="4898280"/>
              <a:ext cx="597568"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Meksyk</a:t>
              </a:r>
            </a:p>
            <a:p>
              <a:pPr algn="ctr" rtl="0"/>
              <a:r>
                <a:rPr lang="pl" sz="800" b="0" i="0" u="none" baseline="0">
                  <a:solidFill>
                    <a:schemeClr val="tx1"/>
                  </a:solidFill>
                </a:rPr>
                <a:t>n=71</a:t>
              </a:r>
            </a:p>
          </p:txBody>
        </p:sp>
        <p:sp>
          <p:nvSpPr>
            <p:cNvPr id="230" name="Rectangle: Rounded Corners 229">
              <a:extLst>
                <a:ext uri="{FF2B5EF4-FFF2-40B4-BE49-F238E27FC236}">
                  <a16:creationId xmlns:a16="http://schemas.microsoft.com/office/drawing/2014/main" id="{6B5D4ADB-EBF0-4EB7-A7DC-BE9CEB922752}"/>
                </a:ext>
              </a:extLst>
            </p:cNvPr>
            <p:cNvSpPr/>
            <p:nvPr/>
          </p:nvSpPr>
          <p:spPr>
            <a:xfrm>
              <a:off x="5932126" y="4063766"/>
              <a:ext cx="597568"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dirty="0">
                  <a:solidFill>
                    <a:schemeClr val="tx1"/>
                  </a:solidFill>
                </a:rPr>
                <a:t>Kanada</a:t>
              </a:r>
            </a:p>
            <a:p>
              <a:pPr algn="ctr" rtl="0"/>
              <a:r>
                <a:rPr lang="pl" sz="800" b="0" i="0" u="none" baseline="0" dirty="0">
                  <a:solidFill>
                    <a:schemeClr val="tx1"/>
                  </a:solidFill>
                </a:rPr>
                <a:t>n=257</a:t>
              </a:r>
            </a:p>
          </p:txBody>
        </p:sp>
        <p:sp>
          <p:nvSpPr>
            <p:cNvPr id="231" name="Rectangle: Rounded Corners 230">
              <a:extLst>
                <a:ext uri="{FF2B5EF4-FFF2-40B4-BE49-F238E27FC236}">
                  <a16:creationId xmlns:a16="http://schemas.microsoft.com/office/drawing/2014/main" id="{8BBDD1F1-61D0-4C02-BED8-026FB0032188}"/>
                </a:ext>
              </a:extLst>
            </p:cNvPr>
            <p:cNvSpPr/>
            <p:nvPr/>
          </p:nvSpPr>
          <p:spPr>
            <a:xfrm>
              <a:off x="5938453" y="4556615"/>
              <a:ext cx="597568"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USA</a:t>
              </a:r>
            </a:p>
            <a:p>
              <a:pPr algn="ctr" rtl="0"/>
              <a:r>
                <a:rPr lang="pl" sz="800" b="0" i="0" u="none" baseline="0">
                  <a:solidFill>
                    <a:schemeClr val="tx1"/>
                  </a:solidFill>
                </a:rPr>
                <a:t>n=2586</a:t>
              </a:r>
            </a:p>
          </p:txBody>
        </p:sp>
        <p:sp>
          <p:nvSpPr>
            <p:cNvPr id="232" name="Rectangle: Rounded Corners 231">
              <a:extLst>
                <a:ext uri="{FF2B5EF4-FFF2-40B4-BE49-F238E27FC236}">
                  <a16:creationId xmlns:a16="http://schemas.microsoft.com/office/drawing/2014/main" id="{588D8074-4CD0-432F-893E-F1F56899195D}"/>
                </a:ext>
              </a:extLst>
            </p:cNvPr>
            <p:cNvSpPr/>
            <p:nvPr/>
          </p:nvSpPr>
          <p:spPr>
            <a:xfrm>
              <a:off x="9356710" y="4517708"/>
              <a:ext cx="489418"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Indie</a:t>
              </a:r>
            </a:p>
            <a:p>
              <a:pPr algn="ctr" rtl="0"/>
              <a:r>
                <a:rPr lang="pl" sz="800" b="0" i="0" u="none" baseline="0">
                  <a:solidFill>
                    <a:schemeClr val="tx1"/>
                  </a:solidFill>
                </a:rPr>
                <a:t>n=165</a:t>
              </a:r>
            </a:p>
          </p:txBody>
        </p:sp>
        <p:sp>
          <p:nvSpPr>
            <p:cNvPr id="233" name="Rectangle: Rounded Corners 232">
              <a:extLst>
                <a:ext uri="{FF2B5EF4-FFF2-40B4-BE49-F238E27FC236}">
                  <a16:creationId xmlns:a16="http://schemas.microsoft.com/office/drawing/2014/main" id="{5309147F-6E0B-4079-996B-309CE82F3388}"/>
                </a:ext>
              </a:extLst>
            </p:cNvPr>
            <p:cNvSpPr/>
            <p:nvPr/>
          </p:nvSpPr>
          <p:spPr>
            <a:xfrm>
              <a:off x="9595491" y="4284361"/>
              <a:ext cx="548640"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Japonia </a:t>
              </a:r>
            </a:p>
            <a:p>
              <a:pPr algn="ctr" rtl="0"/>
              <a:r>
                <a:rPr lang="pl" sz="800" b="0" i="0" u="none" baseline="0">
                  <a:solidFill>
                    <a:schemeClr val="tx1"/>
                  </a:solidFill>
                </a:rPr>
                <a:t>n=190</a:t>
              </a:r>
            </a:p>
          </p:txBody>
        </p:sp>
        <p:sp>
          <p:nvSpPr>
            <p:cNvPr id="234" name="Rectangle: Rounded Corners 233">
              <a:extLst>
                <a:ext uri="{FF2B5EF4-FFF2-40B4-BE49-F238E27FC236}">
                  <a16:creationId xmlns:a16="http://schemas.microsoft.com/office/drawing/2014/main" id="{479DA17E-5F8B-4F5A-A02E-976A20E2E393}"/>
                </a:ext>
              </a:extLst>
            </p:cNvPr>
            <p:cNvSpPr/>
            <p:nvPr/>
          </p:nvSpPr>
          <p:spPr>
            <a:xfrm>
              <a:off x="8015314" y="4135817"/>
              <a:ext cx="521012"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pl" sz="800" b="0" i="0" u="none" baseline="0" dirty="0">
                  <a:solidFill>
                    <a:schemeClr val="tx1"/>
                  </a:solidFill>
                </a:rPr>
                <a:t>Wielka Bryt.</a:t>
              </a:r>
            </a:p>
            <a:p>
              <a:pPr algn="ctr" rtl="0"/>
              <a:r>
                <a:rPr lang="pl" sz="800" b="0" i="0" u="none" baseline="0" dirty="0">
                  <a:solidFill>
                    <a:schemeClr val="tx1"/>
                  </a:solidFill>
                </a:rPr>
                <a:t>n=714</a:t>
              </a:r>
            </a:p>
          </p:txBody>
        </p:sp>
        <p:sp>
          <p:nvSpPr>
            <p:cNvPr id="235" name="Rectangle: Rounded Corners 234">
              <a:extLst>
                <a:ext uri="{FF2B5EF4-FFF2-40B4-BE49-F238E27FC236}">
                  <a16:creationId xmlns:a16="http://schemas.microsoft.com/office/drawing/2014/main" id="{E8AC4843-5A4A-405C-BE81-6287CB1431F3}"/>
                </a:ext>
              </a:extLst>
            </p:cNvPr>
            <p:cNvSpPr/>
            <p:nvPr/>
          </p:nvSpPr>
          <p:spPr>
            <a:xfrm>
              <a:off x="8895915" y="5105210"/>
              <a:ext cx="709656" cy="326169"/>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a:r>
                <a:rPr lang="pl" sz="800" b="0" i="0" u="none" baseline="0" dirty="0">
                  <a:solidFill>
                    <a:schemeClr val="tx1"/>
                  </a:solidFill>
                </a:rPr>
                <a:t>Arabia Saudyjska</a:t>
              </a:r>
            </a:p>
            <a:p>
              <a:pPr algn="ctr" rtl="0"/>
              <a:r>
                <a:rPr lang="pl" sz="800" b="0" i="0" u="none" baseline="0" dirty="0">
                  <a:solidFill>
                    <a:schemeClr val="tx1"/>
                  </a:solidFill>
                </a:rPr>
                <a:t>n=207</a:t>
              </a:r>
            </a:p>
          </p:txBody>
        </p:sp>
        <p:sp>
          <p:nvSpPr>
            <p:cNvPr id="236" name="Rectangle: Rounded Corners 235">
              <a:extLst>
                <a:ext uri="{FF2B5EF4-FFF2-40B4-BE49-F238E27FC236}">
                  <a16:creationId xmlns:a16="http://schemas.microsoft.com/office/drawing/2014/main" id="{5DA5C289-09F8-48A2-920D-9AAAD4452CD1}"/>
                </a:ext>
              </a:extLst>
            </p:cNvPr>
            <p:cNvSpPr/>
            <p:nvPr/>
          </p:nvSpPr>
          <p:spPr>
            <a:xfrm>
              <a:off x="10131434" y="4874377"/>
              <a:ext cx="570987"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Tajwan</a:t>
              </a:r>
            </a:p>
            <a:p>
              <a:pPr algn="ctr" rtl="0"/>
              <a:r>
                <a:rPr lang="pl" sz="800" b="0" i="0" u="none" baseline="0">
                  <a:solidFill>
                    <a:schemeClr val="tx1"/>
                  </a:solidFill>
                </a:rPr>
                <a:t>n=278</a:t>
              </a:r>
            </a:p>
          </p:txBody>
        </p:sp>
        <p:sp>
          <p:nvSpPr>
            <p:cNvPr id="237" name="Rectangle: Rounded Corners 236">
              <a:extLst>
                <a:ext uri="{FF2B5EF4-FFF2-40B4-BE49-F238E27FC236}">
                  <a16:creationId xmlns:a16="http://schemas.microsoft.com/office/drawing/2014/main" id="{FCE71EA3-980E-4308-8C2C-4EE5A0CE698A}"/>
                </a:ext>
              </a:extLst>
            </p:cNvPr>
            <p:cNvSpPr/>
            <p:nvPr/>
          </p:nvSpPr>
          <p:spPr>
            <a:xfrm>
              <a:off x="7187400" y="5637244"/>
              <a:ext cx="652557"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Argentyna</a:t>
              </a:r>
            </a:p>
            <a:p>
              <a:pPr algn="ctr" rtl="0"/>
              <a:r>
                <a:rPr lang="pl" sz="800" b="0" i="0" u="none" baseline="0">
                  <a:solidFill>
                    <a:schemeClr val="tx1"/>
                  </a:solidFill>
                </a:rPr>
                <a:t>n=126</a:t>
              </a:r>
            </a:p>
          </p:txBody>
        </p:sp>
        <p:sp>
          <p:nvSpPr>
            <p:cNvPr id="238" name="Rectangle: Rounded Corners 237">
              <a:extLst>
                <a:ext uri="{FF2B5EF4-FFF2-40B4-BE49-F238E27FC236}">
                  <a16:creationId xmlns:a16="http://schemas.microsoft.com/office/drawing/2014/main" id="{10CAF14A-F2AF-42C0-804F-F0796A15EFB0}"/>
                </a:ext>
              </a:extLst>
            </p:cNvPr>
            <p:cNvSpPr/>
            <p:nvPr/>
          </p:nvSpPr>
          <p:spPr>
            <a:xfrm>
              <a:off x="6938237" y="4882701"/>
              <a:ext cx="570987"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Kolumbia</a:t>
              </a:r>
            </a:p>
            <a:p>
              <a:pPr algn="ctr" rtl="0"/>
              <a:r>
                <a:rPr lang="pl" sz="800" b="0" i="0" u="none" baseline="0">
                  <a:solidFill>
                    <a:schemeClr val="tx1"/>
                  </a:solidFill>
                </a:rPr>
                <a:t>n=298</a:t>
              </a:r>
            </a:p>
          </p:txBody>
        </p:sp>
        <p:sp>
          <p:nvSpPr>
            <p:cNvPr id="239" name="Rectangle: Rounded Corners 238">
              <a:extLst>
                <a:ext uri="{FF2B5EF4-FFF2-40B4-BE49-F238E27FC236}">
                  <a16:creationId xmlns:a16="http://schemas.microsoft.com/office/drawing/2014/main" id="{4AB3454C-3BB7-4CC6-9283-51D7CAA0AE93}"/>
                </a:ext>
              </a:extLst>
            </p:cNvPr>
            <p:cNvSpPr/>
            <p:nvPr/>
          </p:nvSpPr>
          <p:spPr>
            <a:xfrm>
              <a:off x="7488939" y="4168363"/>
              <a:ext cx="489418"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dirty="0">
                  <a:solidFill>
                    <a:schemeClr val="tx1"/>
                  </a:solidFill>
                </a:rPr>
                <a:t>Irlandia </a:t>
              </a:r>
            </a:p>
            <a:p>
              <a:pPr algn="ctr" rtl="0"/>
              <a:r>
                <a:rPr lang="pl" sz="800" b="0" i="0" u="none" baseline="0" dirty="0">
                  <a:solidFill>
                    <a:schemeClr val="tx1"/>
                  </a:solidFill>
                </a:rPr>
                <a:t>n=42</a:t>
              </a:r>
            </a:p>
          </p:txBody>
        </p:sp>
        <p:sp>
          <p:nvSpPr>
            <p:cNvPr id="240" name="Rectangle: Rounded Corners 239">
              <a:extLst>
                <a:ext uri="{FF2B5EF4-FFF2-40B4-BE49-F238E27FC236}">
                  <a16:creationId xmlns:a16="http://schemas.microsoft.com/office/drawing/2014/main" id="{27C4E332-5539-4B69-A629-E88B94E23416}"/>
                </a:ext>
              </a:extLst>
            </p:cNvPr>
            <p:cNvSpPr/>
            <p:nvPr/>
          </p:nvSpPr>
          <p:spPr>
            <a:xfrm>
              <a:off x="8342824" y="4598345"/>
              <a:ext cx="500982"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a:r>
                <a:rPr lang="pl" sz="800" b="0" i="0" u="none" baseline="0" dirty="0">
                  <a:solidFill>
                    <a:schemeClr val="tx1"/>
                  </a:solidFill>
                </a:rPr>
                <a:t>Hiszpania</a:t>
              </a:r>
            </a:p>
            <a:p>
              <a:pPr algn="ctr" rtl="0"/>
              <a:r>
                <a:rPr lang="pl" sz="800" b="0" i="0" u="none" baseline="0" dirty="0">
                  <a:solidFill>
                    <a:schemeClr val="tx1"/>
                  </a:solidFill>
                </a:rPr>
                <a:t>n=715</a:t>
              </a:r>
            </a:p>
          </p:txBody>
        </p:sp>
        <p:sp>
          <p:nvSpPr>
            <p:cNvPr id="242" name="Rectangle: Rounded Corners 241">
              <a:extLst>
                <a:ext uri="{FF2B5EF4-FFF2-40B4-BE49-F238E27FC236}">
                  <a16:creationId xmlns:a16="http://schemas.microsoft.com/office/drawing/2014/main" id="{424A532A-96D0-4833-A1DD-0FA2A6120C1E}"/>
                </a:ext>
              </a:extLst>
            </p:cNvPr>
            <p:cNvSpPr/>
            <p:nvPr/>
          </p:nvSpPr>
          <p:spPr>
            <a:xfrm>
              <a:off x="7800701" y="4575700"/>
              <a:ext cx="530202"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Włochy</a:t>
              </a:r>
            </a:p>
            <a:p>
              <a:pPr algn="ctr" rtl="0"/>
              <a:r>
                <a:rPr lang="pl" sz="800" b="0" i="0" u="none" baseline="0">
                  <a:solidFill>
                    <a:schemeClr val="tx1"/>
                  </a:solidFill>
                </a:rPr>
                <a:t>n=1540</a:t>
              </a:r>
            </a:p>
          </p:txBody>
        </p:sp>
        <p:sp>
          <p:nvSpPr>
            <p:cNvPr id="243" name="Rectangle: Rounded Corners 242">
              <a:extLst>
                <a:ext uri="{FF2B5EF4-FFF2-40B4-BE49-F238E27FC236}">
                  <a16:creationId xmlns:a16="http://schemas.microsoft.com/office/drawing/2014/main" id="{EDD2F362-8175-4939-99EA-C5EFB8ECBE9C}"/>
                </a:ext>
              </a:extLst>
            </p:cNvPr>
            <p:cNvSpPr/>
            <p:nvPr/>
          </p:nvSpPr>
          <p:spPr>
            <a:xfrm>
              <a:off x="8563160" y="4110821"/>
              <a:ext cx="527350"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Grecja</a:t>
              </a:r>
            </a:p>
            <a:p>
              <a:pPr algn="ctr" rtl="0"/>
              <a:r>
                <a:rPr lang="pl" sz="800" b="0" i="0" u="none" baseline="0">
                  <a:solidFill>
                    <a:schemeClr val="tx1"/>
                  </a:solidFill>
                </a:rPr>
                <a:t>n=151</a:t>
              </a:r>
            </a:p>
          </p:txBody>
        </p:sp>
        <p:sp>
          <p:nvSpPr>
            <p:cNvPr id="244" name="Rectangle: Rounded Corners 243">
              <a:extLst>
                <a:ext uri="{FF2B5EF4-FFF2-40B4-BE49-F238E27FC236}">
                  <a16:creationId xmlns:a16="http://schemas.microsoft.com/office/drawing/2014/main" id="{9B406EA3-6693-42AB-99A1-1EC470591836}"/>
                </a:ext>
              </a:extLst>
            </p:cNvPr>
            <p:cNvSpPr/>
            <p:nvPr/>
          </p:nvSpPr>
          <p:spPr>
            <a:xfrm>
              <a:off x="7951601" y="4832862"/>
              <a:ext cx="530202"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Bułgaria</a:t>
              </a:r>
            </a:p>
            <a:p>
              <a:pPr algn="ctr" rtl="0"/>
              <a:r>
                <a:rPr lang="pl" sz="800" b="0" i="0" u="none" baseline="0">
                  <a:solidFill>
                    <a:schemeClr val="tx1"/>
                  </a:solidFill>
                </a:rPr>
                <a:t>n=328</a:t>
              </a:r>
            </a:p>
          </p:txBody>
        </p:sp>
        <p:sp>
          <p:nvSpPr>
            <p:cNvPr id="245" name="Rectangle: Rounded Corners 244">
              <a:extLst>
                <a:ext uri="{FF2B5EF4-FFF2-40B4-BE49-F238E27FC236}">
                  <a16:creationId xmlns:a16="http://schemas.microsoft.com/office/drawing/2014/main" id="{22DD769D-1847-4D2C-AA31-8DBC574F5FCC}"/>
                </a:ext>
              </a:extLst>
            </p:cNvPr>
            <p:cNvSpPr/>
            <p:nvPr/>
          </p:nvSpPr>
          <p:spPr>
            <a:xfrm>
              <a:off x="8434623" y="3866951"/>
              <a:ext cx="570987"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Dania</a:t>
              </a:r>
            </a:p>
            <a:p>
              <a:pPr algn="ctr" rtl="0"/>
              <a:r>
                <a:rPr lang="pl" sz="800" b="0" i="0" u="none" baseline="0">
                  <a:solidFill>
                    <a:schemeClr val="tx1"/>
                  </a:solidFill>
                </a:rPr>
                <a:t>n=666</a:t>
              </a:r>
            </a:p>
          </p:txBody>
        </p:sp>
        <p:sp>
          <p:nvSpPr>
            <p:cNvPr id="246" name="Rectangle: Rounded Corners 245">
              <a:extLst>
                <a:ext uri="{FF2B5EF4-FFF2-40B4-BE49-F238E27FC236}">
                  <a16:creationId xmlns:a16="http://schemas.microsoft.com/office/drawing/2014/main" id="{84F3E453-2D1D-4D39-A1E0-DF12B1CBBEB8}"/>
                </a:ext>
              </a:extLst>
            </p:cNvPr>
            <p:cNvSpPr/>
            <p:nvPr/>
          </p:nvSpPr>
          <p:spPr>
            <a:xfrm>
              <a:off x="10007425" y="4632252"/>
              <a:ext cx="548640" cy="24614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r>
                <a:rPr lang="pl" sz="800" b="0" i="0" u="none" baseline="0" dirty="0">
                  <a:solidFill>
                    <a:schemeClr val="tx1"/>
                  </a:solidFill>
                </a:rPr>
                <a:t>Korea Poł. </a:t>
              </a:r>
            </a:p>
            <a:p>
              <a:pPr algn="ctr" rtl="0"/>
              <a:r>
                <a:rPr lang="pl" sz="800" b="0" i="0" u="none" baseline="0" dirty="0">
                  <a:solidFill>
                    <a:schemeClr val="tx1"/>
                  </a:solidFill>
                </a:rPr>
                <a:t>n=163</a:t>
              </a:r>
            </a:p>
          </p:txBody>
        </p:sp>
      </p:grpSp>
      <p:sp>
        <p:nvSpPr>
          <p:cNvPr id="247" name="TextBox 246">
            <a:extLst>
              <a:ext uri="{FF2B5EF4-FFF2-40B4-BE49-F238E27FC236}">
                <a16:creationId xmlns:a16="http://schemas.microsoft.com/office/drawing/2014/main" id="{5505FCBA-FE55-4F84-B510-DDBC1F2C2E8E}"/>
              </a:ext>
            </a:extLst>
          </p:cNvPr>
          <p:cNvSpPr txBox="1"/>
          <p:nvPr/>
        </p:nvSpPr>
        <p:spPr>
          <a:xfrm>
            <a:off x="8097522" y="5781237"/>
            <a:ext cx="3960755" cy="438582"/>
          </a:xfrm>
          <a:prstGeom prst="rect">
            <a:avLst/>
          </a:prstGeom>
          <a:noFill/>
        </p:spPr>
        <p:txBody>
          <a:bodyPr wrap="square" rtlCol="0">
            <a:spAutoFit/>
          </a:bodyPr>
          <a:lstStyle/>
          <a:p>
            <a:pPr algn="r" rtl="0"/>
            <a:r>
              <a:rPr lang="pl" sz="750" b="0" i="0" u="none" baseline="0" dirty="0"/>
              <a:t>Uwaga: Rosja, Portugalia i Brazylia prowadzą niezależne rejestry współpracujące z ISAR</a:t>
            </a:r>
          </a:p>
          <a:p>
            <a:pPr algn="r" rtl="0"/>
            <a:r>
              <a:rPr lang="pl" sz="750" b="0" i="0" u="none" baseline="0" dirty="0"/>
              <a:t>Data ostatniego dostępu: 11 stycznia 2022 r.</a:t>
            </a:r>
          </a:p>
          <a:p>
            <a:pPr algn="r" rtl="0"/>
            <a:r>
              <a:rPr lang="pl" sz="750" b="0" i="0" u="none" baseline="0" dirty="0"/>
              <a:t>Zakres dat: 4 listopada 2021 - 1 grudnia 2021.</a:t>
            </a:r>
          </a:p>
        </p:txBody>
      </p:sp>
      <p:grpSp>
        <p:nvGrpSpPr>
          <p:cNvPr id="7338" name="Group 7337">
            <a:extLst>
              <a:ext uri="{FF2B5EF4-FFF2-40B4-BE49-F238E27FC236}">
                <a16:creationId xmlns:a16="http://schemas.microsoft.com/office/drawing/2014/main" id="{BB27E410-85BB-44CD-9FE9-8F08DB147C58}"/>
              </a:ext>
            </a:extLst>
          </p:cNvPr>
          <p:cNvGrpSpPr/>
          <p:nvPr/>
        </p:nvGrpSpPr>
        <p:grpSpPr>
          <a:xfrm>
            <a:off x="460847" y="2596054"/>
            <a:ext cx="4597891" cy="3365134"/>
            <a:chOff x="487479" y="2844545"/>
            <a:chExt cx="4597891" cy="3365134"/>
          </a:xfrm>
        </p:grpSpPr>
        <p:grpSp>
          <p:nvGrpSpPr>
            <p:cNvPr id="7335" name="Group 7334">
              <a:extLst>
                <a:ext uri="{FF2B5EF4-FFF2-40B4-BE49-F238E27FC236}">
                  <a16:creationId xmlns:a16="http://schemas.microsoft.com/office/drawing/2014/main" id="{E0A70D50-7D66-47B4-80C9-F174EF7F2841}"/>
                </a:ext>
              </a:extLst>
            </p:cNvPr>
            <p:cNvGrpSpPr/>
            <p:nvPr/>
          </p:nvGrpSpPr>
          <p:grpSpPr>
            <a:xfrm>
              <a:off x="487479" y="2844545"/>
              <a:ext cx="4597891" cy="3365134"/>
              <a:chOff x="499815" y="2893521"/>
              <a:chExt cx="4597891" cy="3365134"/>
            </a:xfrm>
          </p:grpSpPr>
          <p:sp>
            <p:nvSpPr>
              <p:cNvPr id="29" name="Rectangle: Diagonal Corners Rounded 28">
                <a:extLst>
                  <a:ext uri="{FF2B5EF4-FFF2-40B4-BE49-F238E27FC236}">
                    <a16:creationId xmlns:a16="http://schemas.microsoft.com/office/drawing/2014/main" id="{861CF2FA-589A-43E7-BA4B-CF9218A0B956}"/>
                  </a:ext>
                </a:extLst>
              </p:cNvPr>
              <p:cNvSpPr/>
              <p:nvPr/>
            </p:nvSpPr>
            <p:spPr>
              <a:xfrm>
                <a:off x="499815" y="3058255"/>
                <a:ext cx="4597891" cy="3200400"/>
              </a:xfrm>
              <a:prstGeom prst="round2DiagRect">
                <a:avLst/>
              </a:prstGeom>
              <a:ln w="19050">
                <a:solidFill>
                  <a:srgbClr val="FF9900"/>
                </a:solidFill>
              </a:ln>
            </p:spPr>
            <p:txBody>
              <a:bodyPr wrap="square">
                <a:spAutoFit/>
              </a:bodyPr>
              <a:lstStyle/>
              <a:p>
                <a:endParaRPr lang="pl" sz="1600" dirty="0">
                  <a:solidFill>
                    <a:schemeClr val="accent2"/>
                  </a:solidFill>
                </a:endParaRPr>
              </a:p>
            </p:txBody>
          </p:sp>
          <p:sp>
            <p:nvSpPr>
              <p:cNvPr id="69" name="Rectangle 68">
                <a:extLst>
                  <a:ext uri="{FF2B5EF4-FFF2-40B4-BE49-F238E27FC236}">
                    <a16:creationId xmlns:a16="http://schemas.microsoft.com/office/drawing/2014/main" id="{2F3B3AFD-1CC8-4F23-BE67-67CC3277EDBE}"/>
                  </a:ext>
                </a:extLst>
              </p:cNvPr>
              <p:cNvSpPr/>
              <p:nvPr/>
            </p:nvSpPr>
            <p:spPr>
              <a:xfrm>
                <a:off x="751083" y="2893521"/>
                <a:ext cx="2255974" cy="369332"/>
              </a:xfrm>
              <a:prstGeom prst="rect">
                <a:avLst/>
              </a:prstGeom>
              <a:solidFill>
                <a:schemeClr val="accent6"/>
              </a:solidFill>
            </p:spPr>
            <p:txBody>
              <a:bodyPr wrap="square">
                <a:spAutoFit/>
              </a:bodyPr>
              <a:lstStyle/>
              <a:p>
                <a:pPr algn="l" rtl="0"/>
                <a:r>
                  <a:rPr lang="pl" b="1" i="0" u="none" baseline="0"/>
                  <a:t>Czym jest ISAR?</a:t>
                </a:r>
                <a:r>
                  <a:rPr lang="pl" b="1" i="0" u="none" baseline="30000"/>
                  <a:t>1,2</a:t>
                </a:r>
                <a:r>
                  <a:rPr lang="pl" b="1" i="0" u="none" baseline="0"/>
                  <a:t> </a:t>
                </a:r>
              </a:p>
            </p:txBody>
          </p:sp>
        </p:grpSp>
        <p:sp>
          <p:nvSpPr>
            <p:cNvPr id="7334" name="Rectangle 7333">
              <a:extLst>
                <a:ext uri="{FF2B5EF4-FFF2-40B4-BE49-F238E27FC236}">
                  <a16:creationId xmlns:a16="http://schemas.microsoft.com/office/drawing/2014/main" id="{36903E32-AB2B-416D-AC75-CD073B11A4A9}"/>
                </a:ext>
              </a:extLst>
            </p:cNvPr>
            <p:cNvSpPr/>
            <p:nvPr/>
          </p:nvSpPr>
          <p:spPr>
            <a:xfrm>
              <a:off x="487480" y="3260211"/>
              <a:ext cx="4578780" cy="2913618"/>
            </a:xfrm>
            <a:prstGeom prst="rect">
              <a:avLst/>
            </a:prstGeom>
          </p:spPr>
          <p:txBody>
            <a:bodyPr wrap="square">
              <a:spAutoFit/>
            </a:bodyPr>
            <a:lstStyle/>
            <a:p>
              <a:pPr marL="228600" indent="-228600" algn="l" defTabSz="609570" rtl="0">
                <a:spcBef>
                  <a:spcPts val="700"/>
                </a:spcBef>
                <a:buClr>
                  <a:schemeClr val="accent1"/>
                </a:buClr>
                <a:buFont typeface="Arial" panose="020B0604020202020204" pitchFamily="34" charset="0"/>
                <a:buChar char="•"/>
                <a:defRPr/>
              </a:pPr>
              <a:r>
                <a:rPr lang="pl" sz="1600" b="0" i="0" u="none" baseline="0" dirty="0">
                  <a:solidFill>
                    <a:schemeClr val="accent2"/>
                  </a:solidFill>
                </a:rPr>
                <a:t>Gromadzi obserwacyjne i prospektywne dane z rzeczywistej praktyki dotyczące osób dorosłych z ciężką astmą z całego świata (docelowa liczba: n=~13 150 do roku 2022)</a:t>
              </a:r>
              <a:r>
                <a:rPr lang="pl" sz="1600" b="0" i="0" u="none" baseline="30000" dirty="0">
                  <a:solidFill>
                    <a:schemeClr val="accent2"/>
                  </a:solidFill>
                </a:rPr>
                <a:t>3</a:t>
              </a:r>
              <a:endParaRPr lang="pl" sz="1600" dirty="0">
                <a:solidFill>
                  <a:schemeClr val="accent2"/>
                </a:solidFill>
              </a:endParaRPr>
            </a:p>
            <a:p>
              <a:pPr marL="228600" lvl="0" indent="-228600" algn="l" defTabSz="609570" rtl="0">
                <a:spcBef>
                  <a:spcPts val="700"/>
                </a:spcBef>
                <a:buClr>
                  <a:schemeClr val="accent1"/>
                </a:buClr>
                <a:buFont typeface="Arial" panose="020B0604020202020204" pitchFamily="34" charset="0"/>
                <a:buChar char="•"/>
                <a:defRPr/>
              </a:pPr>
              <a:r>
                <a:rPr lang="pl" sz="1600" dirty="0">
                  <a:solidFill>
                    <a:schemeClr val="accent2"/>
                  </a:solidFill>
                  <a:sym typeface="Calibri" panose="020F0502020204030204" pitchFamily="34" charset="0"/>
                </a:rPr>
                <a:t>Finansowany razem z</a:t>
              </a:r>
            </a:p>
            <a:p>
              <a:pPr marL="228600" lvl="0" indent="-228600" algn="l" defTabSz="609570" rtl="0">
                <a:spcBef>
                  <a:spcPts val="700"/>
                </a:spcBef>
                <a:buClr>
                  <a:schemeClr val="accent1"/>
                </a:buClr>
                <a:buFont typeface="Arial" panose="020B0604020202020204" pitchFamily="34" charset="0"/>
                <a:buChar char="•"/>
                <a:defRPr/>
              </a:pPr>
              <a:r>
                <a:rPr lang="pl" sz="1600" dirty="0">
                  <a:solidFill>
                    <a:schemeClr val="accent2"/>
                  </a:solidFill>
                  <a:sym typeface="Calibri" panose="020F0502020204030204" pitchFamily="34" charset="0"/>
                </a:rPr>
                <a:t>Partner akademicki  </a:t>
              </a:r>
            </a:p>
            <a:p>
              <a:pPr marL="228600" lvl="0" indent="-228600" algn="l" defTabSz="609570" rtl="0">
                <a:spcBef>
                  <a:spcPts val="700"/>
                </a:spcBef>
                <a:buClr>
                  <a:schemeClr val="accent1"/>
                </a:buClr>
                <a:buFont typeface="Arial" panose="020B0604020202020204" pitchFamily="34" charset="0"/>
                <a:buChar char="•"/>
                <a:defRPr/>
              </a:pPr>
              <a:r>
                <a:rPr lang="pl" sz="1600" dirty="0">
                  <a:solidFill>
                    <a:schemeClr val="accent2"/>
                  </a:solidFill>
                  <a:sym typeface="Calibri" panose="020F0502020204030204" pitchFamily="34" charset="0"/>
                </a:rPr>
                <a:t>Współpraca ze wszystkimi globalnymi ekspertami w zakresie SA</a:t>
              </a:r>
            </a:p>
            <a:p>
              <a:pPr marL="228600" lvl="0" indent="-228600" algn="l" defTabSz="609570" rtl="0">
                <a:spcBef>
                  <a:spcPts val="700"/>
                </a:spcBef>
                <a:buClr>
                  <a:schemeClr val="accent1"/>
                </a:buClr>
                <a:buFont typeface="Arial" panose="020B0604020202020204" pitchFamily="34" charset="0"/>
                <a:buChar char="•"/>
                <a:defRPr/>
              </a:pPr>
              <a:r>
                <a:rPr lang="pl" sz="1600" dirty="0">
                  <a:solidFill>
                    <a:schemeClr val="accent2"/>
                  </a:solidFill>
                  <a:sym typeface="Calibri" panose="020F0502020204030204" pitchFamily="34" charset="0"/>
                </a:rPr>
                <a:t>Obejmuje dotychczasowe rejestry SA + nowe kraje i ośrodki</a:t>
              </a:r>
              <a:r>
                <a:rPr lang="pl" sz="1600" baseline="30000" dirty="0">
                  <a:solidFill>
                    <a:schemeClr val="accent2"/>
                  </a:solidFill>
                  <a:sym typeface="Calibri" panose="020F0502020204030204" pitchFamily="34" charset="0"/>
                </a:rPr>
                <a:t>2</a:t>
              </a:r>
              <a:endParaRPr lang="pl" sz="1600" baseline="30000" dirty="0">
                <a:solidFill>
                  <a:schemeClr val="accent2"/>
                </a:solidFill>
              </a:endParaRPr>
            </a:p>
          </p:txBody>
        </p:sp>
        <p:pic>
          <p:nvPicPr>
            <p:cNvPr id="7336" name="Picture 7335">
              <a:extLst>
                <a:ext uri="{FF2B5EF4-FFF2-40B4-BE49-F238E27FC236}">
                  <a16:creationId xmlns:a16="http://schemas.microsoft.com/office/drawing/2014/main" id="{DD5D88A3-D291-4953-B931-3183D1B4D1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73012" y="4586080"/>
              <a:ext cx="982314" cy="491157"/>
            </a:xfrm>
            <a:prstGeom prst="rect">
              <a:avLst/>
            </a:prstGeom>
          </p:spPr>
        </p:pic>
        <p:pic>
          <p:nvPicPr>
            <p:cNvPr id="7337" name="Picture 7336">
              <a:extLst>
                <a:ext uri="{FF2B5EF4-FFF2-40B4-BE49-F238E27FC236}">
                  <a16:creationId xmlns:a16="http://schemas.microsoft.com/office/drawing/2014/main" id="{BFE639E0-2329-4C23-96B1-5511ADCFBB8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54251" y="4285135"/>
              <a:ext cx="587807" cy="413054"/>
            </a:xfrm>
            <a:prstGeom prst="rect">
              <a:avLst/>
            </a:prstGeom>
          </p:spPr>
        </p:pic>
      </p:grpSp>
      <p:sp>
        <p:nvSpPr>
          <p:cNvPr id="50" name="Rectangle: Rounded Corners 49">
            <a:extLst>
              <a:ext uri="{FF2B5EF4-FFF2-40B4-BE49-F238E27FC236}">
                <a16:creationId xmlns:a16="http://schemas.microsoft.com/office/drawing/2014/main" id="{E805D60A-5657-4B0B-A58E-3598786E57AB}"/>
              </a:ext>
            </a:extLst>
          </p:cNvPr>
          <p:cNvSpPr/>
          <p:nvPr/>
        </p:nvSpPr>
        <p:spPr>
          <a:xfrm>
            <a:off x="8603317" y="4073172"/>
            <a:ext cx="594360" cy="27432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a:r>
              <a:rPr lang="pl" sz="800" b="0" i="0" u="none" baseline="0" dirty="0">
                <a:solidFill>
                  <a:schemeClr val="tx1"/>
                </a:solidFill>
              </a:rPr>
              <a:t>Portugalia</a:t>
            </a:r>
          </a:p>
          <a:p>
            <a:pPr algn="ctr" rtl="0"/>
            <a:r>
              <a:rPr lang="pl" sz="800" b="0" i="0" u="none" baseline="0" dirty="0">
                <a:solidFill>
                  <a:schemeClr val="tx1"/>
                </a:solidFill>
              </a:rPr>
              <a:t>n=132</a:t>
            </a:r>
          </a:p>
        </p:txBody>
      </p:sp>
      <p:grpSp>
        <p:nvGrpSpPr>
          <p:cNvPr id="51" name="Group 50">
            <a:extLst>
              <a:ext uri="{FF2B5EF4-FFF2-40B4-BE49-F238E27FC236}">
                <a16:creationId xmlns:a16="http://schemas.microsoft.com/office/drawing/2014/main" id="{8C43A6B3-3FF2-450A-BE64-C1368FFDE8ED}"/>
              </a:ext>
            </a:extLst>
          </p:cNvPr>
          <p:cNvGrpSpPr/>
          <p:nvPr/>
        </p:nvGrpSpPr>
        <p:grpSpPr>
          <a:xfrm>
            <a:off x="10802667" y="-516"/>
            <a:ext cx="1390650" cy="1471778"/>
            <a:chOff x="10796843" y="-516"/>
            <a:chExt cx="1390650" cy="1471778"/>
          </a:xfrm>
        </p:grpSpPr>
        <p:grpSp>
          <p:nvGrpSpPr>
            <p:cNvPr id="52" name="Group 51">
              <a:extLst>
                <a:ext uri="{FF2B5EF4-FFF2-40B4-BE49-F238E27FC236}">
                  <a16:creationId xmlns:a16="http://schemas.microsoft.com/office/drawing/2014/main" id="{69113DAA-825D-47FD-92DF-1F5617C6B4A9}"/>
                </a:ext>
              </a:extLst>
            </p:cNvPr>
            <p:cNvGrpSpPr/>
            <p:nvPr/>
          </p:nvGrpSpPr>
          <p:grpSpPr>
            <a:xfrm>
              <a:off x="10796843" y="-516"/>
              <a:ext cx="1390650" cy="1471778"/>
              <a:chOff x="10796843" y="-516"/>
              <a:chExt cx="1390650" cy="1471778"/>
            </a:xfrm>
          </p:grpSpPr>
          <p:sp>
            <p:nvSpPr>
              <p:cNvPr id="54" name="TextBox 53">
                <a:extLst>
                  <a:ext uri="{FF2B5EF4-FFF2-40B4-BE49-F238E27FC236}">
                    <a16:creationId xmlns:a16="http://schemas.microsoft.com/office/drawing/2014/main" id="{095B209B-00E0-40FB-9B05-8A0609349F8F}"/>
                  </a:ext>
                </a:extLst>
              </p:cNvPr>
              <p:cNvSpPr txBox="1"/>
              <p:nvPr/>
            </p:nvSpPr>
            <p:spPr>
              <a:xfrm rot="10800000">
                <a:off x="10796843" y="-516"/>
                <a:ext cx="1390650" cy="1188720"/>
              </a:xfrm>
              <a:prstGeom prst="rect">
                <a:avLst/>
              </a:prstGeom>
              <a:solidFill>
                <a:schemeClr val="accent2"/>
              </a:solidFill>
            </p:spPr>
            <p:txBody>
              <a:bodyPr wrap="square" rtlCol="0">
                <a:spAutoFit/>
              </a:bodyPr>
              <a:lstStyle/>
              <a:p>
                <a:endParaRPr lang="pl" dirty="0"/>
              </a:p>
            </p:txBody>
          </p:sp>
          <p:sp>
            <p:nvSpPr>
              <p:cNvPr id="55" name="TextBox 54">
                <a:extLst>
                  <a:ext uri="{FF2B5EF4-FFF2-40B4-BE49-F238E27FC236}">
                    <a16:creationId xmlns:a16="http://schemas.microsoft.com/office/drawing/2014/main" id="{8B6D79FD-8296-4220-AC2B-E445C63F100C}"/>
                  </a:ext>
                </a:extLst>
              </p:cNvPr>
              <p:cNvSpPr txBox="1"/>
              <p:nvPr/>
            </p:nvSpPr>
            <p:spPr>
              <a:xfrm>
                <a:off x="10796843" y="1105502"/>
                <a:ext cx="1390650" cy="365760"/>
              </a:xfrm>
              <a:prstGeom prst="rect">
                <a:avLst/>
              </a:prstGeom>
              <a:solidFill>
                <a:schemeClr val="bg1">
                  <a:lumMod val="95000"/>
                </a:schemeClr>
              </a:solidFill>
            </p:spPr>
            <p:txBody>
              <a:bodyPr wrap="square" rtlCol="0">
                <a:spAutoFit/>
              </a:bodyPr>
              <a:lstStyle/>
              <a:p>
                <a:pPr algn="ctr" rtl="0"/>
                <a:endParaRPr lang="pl" sz="1400" b="1" dirty="0">
                  <a:solidFill>
                    <a:schemeClr val="accent1"/>
                  </a:solidFill>
                </a:endParaRPr>
              </a:p>
            </p:txBody>
          </p:sp>
        </p:grpSp>
        <p:pic>
          <p:nvPicPr>
            <p:cNvPr id="53" name="Graphic 3">
              <a:extLst>
                <a:ext uri="{FF2B5EF4-FFF2-40B4-BE49-F238E27FC236}">
                  <a16:creationId xmlns:a16="http://schemas.microsoft.com/office/drawing/2014/main" id="{271A8F03-5A1F-4EB0-A157-D3187D8DDD38}"/>
                </a:ext>
              </a:extLst>
            </p:cNvPr>
            <p:cNvPicPr>
              <a:picLocks noChangeAspect="1" noChangeArrowheads="1"/>
            </p:cNvPicPr>
            <p:nvPr/>
          </p:nvPicPr>
          <p:blipFill>
            <a:blip r:embed="rId6" r:link="rId7">
              <a:clrChange>
                <a:clrFrom>
                  <a:srgbClr val="FFFBFF"/>
                </a:clrFrom>
                <a:clrTo>
                  <a:srgbClr val="FFFBFF">
                    <a:alpha val="0"/>
                  </a:srgbClr>
                </a:clrTo>
              </a:clrChange>
              <a:extLst>
                <a:ext uri="{28A0092B-C50C-407E-A947-70E740481C1C}">
                  <a14:useLocalDpi xmlns:a14="http://schemas.microsoft.com/office/drawing/2010/main" val="0"/>
                </a:ext>
              </a:extLst>
            </a:blip>
            <a:srcRect/>
            <a:stretch>
              <a:fillRect/>
            </a:stretch>
          </p:blipFill>
          <p:spPr bwMode="auto">
            <a:xfrm>
              <a:off x="10951617" y="1152848"/>
              <a:ext cx="1222186" cy="287640"/>
            </a:xfrm>
            <a:prstGeom prst="rect">
              <a:avLst/>
            </a:prstGeom>
            <a:solidFill>
              <a:srgbClr val="F2F1EF"/>
            </a:solidFill>
          </p:spPr>
        </p:pic>
      </p:grpSp>
      <p:pic>
        <p:nvPicPr>
          <p:cNvPr id="56" name="Picture 55" descr="home_icon.png">
            <a:hlinkClick r:id="rId8" action="ppaction://hlinksldjump"/>
            <a:extLst>
              <a:ext uri="{FF2B5EF4-FFF2-40B4-BE49-F238E27FC236}">
                <a16:creationId xmlns:a16="http://schemas.microsoft.com/office/drawing/2014/main" id="{3FE3EDF3-3350-4BCE-BA5E-98469E99D6AD}"/>
              </a:ext>
            </a:extLst>
          </p:cNvPr>
          <p:cNvPicPr>
            <a:picLocks noChangeAspect="1"/>
          </p:cNvPicPr>
          <p:nvPr/>
        </p:nvPicPr>
        <p:blipFill>
          <a:blip r:embed="rId9"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48" name="Rectangle: Rounded Corners 47">
            <a:extLst>
              <a:ext uri="{FF2B5EF4-FFF2-40B4-BE49-F238E27FC236}">
                <a16:creationId xmlns:a16="http://schemas.microsoft.com/office/drawing/2014/main" id="{F7C4D20B-CD14-4A16-8381-ED724C849C4C}"/>
              </a:ext>
            </a:extLst>
          </p:cNvPr>
          <p:cNvSpPr/>
          <p:nvPr/>
        </p:nvSpPr>
        <p:spPr>
          <a:xfrm>
            <a:off x="11015253" y="5194203"/>
            <a:ext cx="891792" cy="27432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Australia</a:t>
            </a:r>
          </a:p>
          <a:p>
            <a:pPr algn="ctr" rtl="0"/>
            <a:r>
              <a:rPr lang="pl" sz="800" b="0" i="0" u="none" baseline="0">
                <a:solidFill>
                  <a:schemeClr val="tx1"/>
                </a:solidFill>
              </a:rPr>
              <a:t>n=671</a:t>
            </a:r>
          </a:p>
        </p:txBody>
      </p:sp>
      <p:sp>
        <p:nvSpPr>
          <p:cNvPr id="49" name="Rectangle: Rounded Corners 48">
            <a:extLst>
              <a:ext uri="{FF2B5EF4-FFF2-40B4-BE49-F238E27FC236}">
                <a16:creationId xmlns:a16="http://schemas.microsoft.com/office/drawing/2014/main" id="{E0BA6FD9-0983-4975-AB01-6880486F77AA}"/>
              </a:ext>
            </a:extLst>
          </p:cNvPr>
          <p:cNvSpPr/>
          <p:nvPr/>
        </p:nvSpPr>
        <p:spPr>
          <a:xfrm>
            <a:off x="11307681" y="4760839"/>
            <a:ext cx="676656" cy="27432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Singapur </a:t>
            </a:r>
          </a:p>
          <a:p>
            <a:pPr algn="ctr" rtl="0"/>
            <a:r>
              <a:rPr lang="pl" sz="800" b="0" i="0" u="none" baseline="0">
                <a:solidFill>
                  <a:schemeClr val="tx1"/>
                </a:solidFill>
              </a:rPr>
              <a:t>n=10</a:t>
            </a:r>
          </a:p>
        </p:txBody>
      </p:sp>
      <p:sp>
        <p:nvSpPr>
          <p:cNvPr id="57" name="Rectangle: Rounded Corners 56">
            <a:extLst>
              <a:ext uri="{FF2B5EF4-FFF2-40B4-BE49-F238E27FC236}">
                <a16:creationId xmlns:a16="http://schemas.microsoft.com/office/drawing/2014/main" id="{ED790535-C530-4B97-AE91-4B29C82DCD2A}"/>
              </a:ext>
            </a:extLst>
          </p:cNvPr>
          <p:cNvSpPr/>
          <p:nvPr/>
        </p:nvSpPr>
        <p:spPr>
          <a:xfrm>
            <a:off x="8186534" y="3534392"/>
            <a:ext cx="548640" cy="27432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Polska</a:t>
            </a:r>
          </a:p>
          <a:p>
            <a:pPr algn="ctr" rtl="0"/>
            <a:r>
              <a:rPr lang="pl" sz="800" b="0" i="0" u="none" baseline="0">
                <a:solidFill>
                  <a:schemeClr val="tx1"/>
                </a:solidFill>
              </a:rPr>
              <a:t>n=32</a:t>
            </a:r>
          </a:p>
        </p:txBody>
      </p:sp>
      <p:sp>
        <p:nvSpPr>
          <p:cNvPr id="58" name="Rectangle: Rounded Corners 57">
            <a:extLst>
              <a:ext uri="{FF2B5EF4-FFF2-40B4-BE49-F238E27FC236}">
                <a16:creationId xmlns:a16="http://schemas.microsoft.com/office/drawing/2014/main" id="{EEF7FC17-80D5-44D5-89D2-2F9FF3865549}"/>
              </a:ext>
            </a:extLst>
          </p:cNvPr>
          <p:cNvSpPr/>
          <p:nvPr/>
        </p:nvSpPr>
        <p:spPr>
          <a:xfrm>
            <a:off x="9697032" y="4632786"/>
            <a:ext cx="548640" cy="27432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rtl="0"/>
            <a:r>
              <a:rPr lang="pl" sz="800" b="0" i="0" u="none" baseline="0" dirty="0">
                <a:solidFill>
                  <a:schemeClr val="tx1"/>
                </a:solidFill>
              </a:rPr>
              <a:t>ZEA</a:t>
            </a:r>
          </a:p>
          <a:p>
            <a:pPr algn="ctr" rtl="0"/>
            <a:r>
              <a:rPr lang="pl" sz="800" b="0" i="0" u="none" baseline="0" dirty="0">
                <a:solidFill>
                  <a:schemeClr val="tx1"/>
                </a:solidFill>
              </a:rPr>
              <a:t>n=229</a:t>
            </a:r>
          </a:p>
        </p:txBody>
      </p:sp>
      <p:sp>
        <p:nvSpPr>
          <p:cNvPr id="59" name="Rectangle: Rounded Corners 58">
            <a:extLst>
              <a:ext uri="{FF2B5EF4-FFF2-40B4-BE49-F238E27FC236}">
                <a16:creationId xmlns:a16="http://schemas.microsoft.com/office/drawing/2014/main" id="{1CA374B7-F6E6-4AE0-80CB-A70F1932D5BD}"/>
              </a:ext>
            </a:extLst>
          </p:cNvPr>
          <p:cNvSpPr/>
          <p:nvPr/>
        </p:nvSpPr>
        <p:spPr>
          <a:xfrm>
            <a:off x="9276422" y="4449698"/>
            <a:ext cx="548640" cy="27432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rgbClr val="79A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l" sz="800" b="0" i="0" u="none" baseline="0">
                <a:solidFill>
                  <a:schemeClr val="tx1"/>
                </a:solidFill>
              </a:rPr>
              <a:t>Kuwejt </a:t>
            </a:r>
          </a:p>
          <a:p>
            <a:pPr algn="ctr" rtl="0"/>
            <a:r>
              <a:rPr lang="pl" sz="800" b="0" i="0" u="none" baseline="0">
                <a:solidFill>
                  <a:schemeClr val="tx1"/>
                </a:solidFill>
              </a:rPr>
              <a:t>n=285</a:t>
            </a:r>
          </a:p>
        </p:txBody>
      </p:sp>
      <p:sp>
        <p:nvSpPr>
          <p:cNvPr id="60" name="TextBox 59">
            <a:extLst>
              <a:ext uri="{FF2B5EF4-FFF2-40B4-BE49-F238E27FC236}">
                <a16:creationId xmlns:a16="http://schemas.microsoft.com/office/drawing/2014/main" id="{926F233C-A6EC-49EF-8EDD-DC84B8990F3C}"/>
              </a:ext>
            </a:extLst>
          </p:cNvPr>
          <p:cNvSpPr txBox="1"/>
          <p:nvPr/>
        </p:nvSpPr>
        <p:spPr>
          <a:xfrm>
            <a:off x="5214026" y="5772944"/>
            <a:ext cx="1830319" cy="215444"/>
          </a:xfrm>
          <a:prstGeom prst="rect">
            <a:avLst/>
          </a:prstGeom>
          <a:solidFill>
            <a:srgbClr val="79C678"/>
          </a:solidFill>
          <a:ln>
            <a:noFill/>
          </a:ln>
        </p:spPr>
        <p:txBody>
          <a:bodyPr wrap="square" rtlCol="0" anchor="ctr">
            <a:spAutoFit/>
          </a:bodyPr>
          <a:lstStyle/>
          <a:p>
            <a:pPr algn="ctr" rtl="0"/>
            <a:r>
              <a:rPr lang="pl" sz="800" b="1" i="0" u="none" baseline="0" dirty="0"/>
              <a:t>Zrealizowane porozumienia </a:t>
            </a:r>
          </a:p>
        </p:txBody>
      </p:sp>
    </p:spTree>
    <p:extLst>
      <p:ext uri="{BB962C8B-B14F-4D97-AF65-F5344CB8AC3E}">
        <p14:creationId xmlns:p14="http://schemas.microsoft.com/office/powerpoint/2010/main" val="4131275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C6F132BF-B290-42A5-B256-9BA223698181}"/>
              </a:ext>
            </a:extLst>
          </p:cNvPr>
          <p:cNvSpPr txBox="1"/>
          <p:nvPr/>
        </p:nvSpPr>
        <p:spPr>
          <a:xfrm rot="10800000">
            <a:off x="10802667" y="-516"/>
            <a:ext cx="1390650" cy="1188720"/>
          </a:xfrm>
          <a:prstGeom prst="rect">
            <a:avLst/>
          </a:prstGeom>
          <a:solidFill>
            <a:schemeClr val="accent2"/>
          </a:solidFill>
        </p:spPr>
        <p:txBody>
          <a:bodyPr wrap="square" rtlCol="0">
            <a:spAutoFit/>
          </a:bodyPr>
          <a:lstStyle/>
          <a:p>
            <a:endParaRPr lang="pl" dirty="0"/>
          </a:p>
        </p:txBody>
      </p:sp>
      <p:cxnSp>
        <p:nvCxnSpPr>
          <p:cNvPr id="39" name="Connector: Elbow 38">
            <a:extLst>
              <a:ext uri="{FF2B5EF4-FFF2-40B4-BE49-F238E27FC236}">
                <a16:creationId xmlns:a16="http://schemas.microsoft.com/office/drawing/2014/main" id="{F1F23A5A-BB03-4F07-A02A-2381A7DD7AEC}"/>
              </a:ext>
            </a:extLst>
          </p:cNvPr>
          <p:cNvCxnSpPr>
            <a:cxnSpLocks/>
          </p:cNvCxnSpPr>
          <p:nvPr/>
        </p:nvCxnSpPr>
        <p:spPr>
          <a:xfrm rot="10800000">
            <a:off x="1384423" y="2496080"/>
            <a:ext cx="251698" cy="136338"/>
          </a:xfrm>
          <a:prstGeom prst="bentConnector3">
            <a:avLst>
              <a:gd name="adj1" fmla="val 50000"/>
            </a:avLst>
          </a:prstGeom>
          <a:ln>
            <a:solidFill>
              <a:srgbClr val="4A5C58"/>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EA4531-CEA4-4A30-A8E8-B5C1624BE510}"/>
              </a:ext>
            </a:extLst>
          </p:cNvPr>
          <p:cNvSpPr>
            <a:spLocks noGrp="1"/>
          </p:cNvSpPr>
          <p:nvPr>
            <p:ph type="title"/>
          </p:nvPr>
        </p:nvSpPr>
        <p:spPr>
          <a:xfrm>
            <a:off x="457200" y="228602"/>
            <a:ext cx="10312586" cy="800099"/>
          </a:xfrm>
        </p:spPr>
        <p:txBody>
          <a:bodyPr>
            <a:normAutofit fontScale="90000"/>
          </a:bodyPr>
          <a:lstStyle/>
          <a:p>
            <a:pPr algn="l" rtl="0"/>
            <a:r>
              <a:rPr lang="pl" b="1" i="0" u="none" baseline="0" dirty="0"/>
              <a:t>Częstość występowania i charakterystyka fenotypów ciężkiej astmy eozynofilowej i nieeozynofilowej </a:t>
            </a:r>
            <a:endParaRPr lang="pl" dirty="0"/>
          </a:p>
        </p:txBody>
      </p:sp>
      <p:sp>
        <p:nvSpPr>
          <p:cNvPr id="3" name="Slide Number Placeholder 2">
            <a:extLst>
              <a:ext uri="{FF2B5EF4-FFF2-40B4-BE49-F238E27FC236}">
                <a16:creationId xmlns:a16="http://schemas.microsoft.com/office/drawing/2014/main" id="{D32C8660-78E7-42C2-AA34-AE013E90FABA}"/>
              </a:ext>
            </a:extLst>
          </p:cNvPr>
          <p:cNvSpPr>
            <a:spLocks noGrp="1"/>
          </p:cNvSpPr>
          <p:nvPr>
            <p:ph type="sldNum" sz="quarter" idx="12"/>
          </p:nvPr>
        </p:nvSpPr>
        <p:spPr/>
        <p:txBody>
          <a:bodyPr/>
          <a:lstStyle/>
          <a:p>
            <a:pPr lvl="0" algn="r" rtl="0"/>
            <a:fld id="{3C4F54F3-C349-4609-AFEE-01462D5C7942}" type="slidenum">
              <a:rPr/>
              <a:pPr lvl="0" algn="r" rtl="0"/>
              <a:t>8</a:t>
            </a:fld>
            <a:endParaRPr lang="pl" noProof="0" dirty="0"/>
          </a:p>
        </p:txBody>
      </p:sp>
      <p:sp>
        <p:nvSpPr>
          <p:cNvPr id="17" name="Text Placeholder 16">
            <a:extLst>
              <a:ext uri="{FF2B5EF4-FFF2-40B4-BE49-F238E27FC236}">
                <a16:creationId xmlns:a16="http://schemas.microsoft.com/office/drawing/2014/main" id="{6BB8BDBB-DD74-43A1-BA87-16C9284D2C19}"/>
              </a:ext>
            </a:extLst>
          </p:cNvPr>
          <p:cNvSpPr>
            <a:spLocks noGrp="1"/>
          </p:cNvSpPr>
          <p:nvPr>
            <p:ph type="body" sz="quarter" idx="13"/>
          </p:nvPr>
        </p:nvSpPr>
        <p:spPr>
          <a:xfrm>
            <a:off x="457199" y="5852160"/>
            <a:ext cx="10815645" cy="1005840"/>
          </a:xfrm>
        </p:spPr>
        <p:txBody>
          <a:bodyPr>
            <a:normAutofit/>
          </a:bodyPr>
          <a:lstStyle/>
          <a:p>
            <a:pPr algn="l" rtl="0"/>
            <a:r>
              <a:rPr lang="pl" sz="850" b="1" i="0" u="none" baseline="30000" dirty="0">
                <a:solidFill>
                  <a:srgbClr val="000000"/>
                </a:solidFill>
              </a:rPr>
              <a:t>a </a:t>
            </a:r>
            <a:r>
              <a:rPr lang="pl" sz="850" b="1" i="0" u="none" baseline="0" dirty="0">
                <a:solidFill>
                  <a:srgbClr val="000000"/>
                </a:solidFill>
              </a:rPr>
              <a:t>Cecha kliniczna: </a:t>
            </a:r>
            <a:r>
              <a:rPr lang="pl" sz="850" b="0" i="0" u="none" baseline="0" dirty="0">
                <a:solidFill>
                  <a:srgbClr val="000000"/>
                </a:solidFill>
              </a:rPr>
              <a:t>NP, FeNO </a:t>
            </a:r>
            <a:r>
              <a:rPr lang="pl" sz="85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≥25</a:t>
            </a:r>
            <a:r>
              <a:rPr lang="pl" sz="850" b="0" i="0" u="none" baseline="0" dirty="0">
                <a:solidFill>
                  <a:srgbClr val="000000"/>
                </a:solidFill>
              </a:rPr>
              <a:t>, wystąpienie choroby w wieku dorosłym lub leczenie podtrzymujące za pomocą OCS.</a:t>
            </a:r>
            <a:endParaRPr lang="pl" sz="850" dirty="0">
              <a:solidFill>
                <a:srgbClr val="000000"/>
              </a:solidFill>
            </a:endParaRPr>
          </a:p>
          <a:p>
            <a:pPr algn="l" rtl="0">
              <a:spcBef>
                <a:spcPts val="100"/>
              </a:spcBef>
            </a:pPr>
            <a:r>
              <a:rPr lang="pl" sz="850" b="0" i="0" u="none" baseline="0" dirty="0"/>
              <a:t>EOS = eozynofil; FeNO = frakcjonowany wydychany tlenek azotu; ISAR = Międzynarodowy rejestr ciężkiej astmy; NP = polipy nosa; OCS = kortykosteroidy doustne; SUA = ciężka niekontrolowana astma. </a:t>
            </a:r>
          </a:p>
          <a:p>
            <a:pPr algn="l" rtl="0">
              <a:spcBef>
                <a:spcPts val="100"/>
              </a:spcBef>
            </a:pPr>
            <a:r>
              <a:rPr lang="pl" sz="850" b="0" i="0" u="none" baseline="0" dirty="0"/>
              <a:t>Heaney LG et al. </a:t>
            </a:r>
            <a:r>
              <a:rPr lang="pl" sz="850" b="0" i="1" u="none" baseline="0" dirty="0"/>
              <a:t>CHEST</a:t>
            </a:r>
            <a:r>
              <a:rPr lang="pl" sz="850" b="0" i="0" u="none" baseline="0" dirty="0"/>
              <a:t>. 2021;160:814-830. </a:t>
            </a:r>
          </a:p>
        </p:txBody>
      </p:sp>
      <p:graphicFrame>
        <p:nvGraphicFramePr>
          <p:cNvPr id="120" name="Content Placeholder 6">
            <a:extLst>
              <a:ext uri="{FF2B5EF4-FFF2-40B4-BE49-F238E27FC236}">
                <a16:creationId xmlns:a16="http://schemas.microsoft.com/office/drawing/2014/main" id="{0371E3E4-F9DF-43FA-B005-26971CCA4ECF}"/>
              </a:ext>
            </a:extLst>
          </p:cNvPr>
          <p:cNvGraphicFramePr>
            <a:graphicFrameLocks/>
          </p:cNvGraphicFramePr>
          <p:nvPr/>
        </p:nvGraphicFramePr>
        <p:xfrm>
          <a:off x="3469195" y="-14424"/>
          <a:ext cx="3323112" cy="2000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7" name="Content Placeholder 6">
            <a:extLst>
              <a:ext uri="{FF2B5EF4-FFF2-40B4-BE49-F238E27FC236}">
                <a16:creationId xmlns:a16="http://schemas.microsoft.com/office/drawing/2014/main" id="{EEA0E566-7D09-47F3-8859-F5B00EF79817}"/>
              </a:ext>
            </a:extLst>
          </p:cNvPr>
          <p:cNvGraphicFramePr>
            <a:graphicFrameLocks/>
          </p:cNvGraphicFramePr>
          <p:nvPr/>
        </p:nvGraphicFramePr>
        <p:xfrm>
          <a:off x="4622082" y="3372765"/>
          <a:ext cx="1901539" cy="14480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ontent Placeholder 6">
            <a:extLst>
              <a:ext uri="{FF2B5EF4-FFF2-40B4-BE49-F238E27FC236}">
                <a16:creationId xmlns:a16="http://schemas.microsoft.com/office/drawing/2014/main" id="{D07D182C-BA6E-4FDC-950F-73A7CB555617}"/>
              </a:ext>
            </a:extLst>
          </p:cNvPr>
          <p:cNvGraphicFramePr>
            <a:graphicFrameLocks noGrp="1"/>
          </p:cNvGraphicFramePr>
          <p:nvPr>
            <p:ph idx="1"/>
            <p:extLst>
              <p:ext uri="{D42A27DB-BD31-4B8C-83A1-F6EECF244321}">
                <p14:modId xmlns:p14="http://schemas.microsoft.com/office/powerpoint/2010/main" val="21750262"/>
              </p:ext>
            </p:extLst>
          </p:nvPr>
        </p:nvGraphicFramePr>
        <p:xfrm>
          <a:off x="4806445" y="1720328"/>
          <a:ext cx="5771670" cy="4792957"/>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3E667237-C029-449D-9DA0-A69CAC913860}"/>
              </a:ext>
            </a:extLst>
          </p:cNvPr>
          <p:cNvSpPr txBox="1"/>
          <p:nvPr/>
        </p:nvSpPr>
        <p:spPr>
          <a:xfrm>
            <a:off x="6939944" y="1928177"/>
            <a:ext cx="4465295" cy="892552"/>
          </a:xfrm>
          <a:prstGeom prst="rect">
            <a:avLst/>
          </a:prstGeom>
          <a:noFill/>
          <a:ln w="28575">
            <a:solidFill>
              <a:schemeClr val="accent2"/>
            </a:solidFill>
          </a:ln>
        </p:spPr>
        <p:txBody>
          <a:bodyPr wrap="square" rtlCol="0">
            <a:spAutoFit/>
          </a:bodyPr>
          <a:lstStyle/>
          <a:p>
            <a:pPr marL="182880" indent="-182880" algn="l" rtl="0">
              <a:buClr>
                <a:schemeClr val="accent1"/>
              </a:buClr>
              <a:buFont typeface="Arial" panose="020B0604020202020204" pitchFamily="34" charset="0"/>
              <a:buChar char="•"/>
            </a:pPr>
            <a:r>
              <a:rPr lang="pl" sz="1300" b="0" i="0" u="none" baseline="0" dirty="0"/>
              <a:t>EOS ≥300 komórek/ul</a:t>
            </a:r>
            <a:endParaRPr lang="pl" sz="1300" dirty="0"/>
          </a:p>
          <a:p>
            <a:pPr marL="182880" indent="-182880" algn="l" rtl="0">
              <a:buClr>
                <a:schemeClr val="accent1"/>
              </a:buClr>
              <a:buFont typeface="Arial" panose="020B0604020202020204" pitchFamily="34" charset="0"/>
              <a:buChar char="•"/>
            </a:pPr>
            <a:r>
              <a:rPr lang="pl" sz="1300" b="0" i="0" u="none" baseline="0" dirty="0"/>
              <a:t>Stosujący leczenie anty-IL5/IL-5R</a:t>
            </a:r>
          </a:p>
          <a:p>
            <a:pPr marL="182880" indent="-182880" algn="l" rtl="0">
              <a:buClr>
                <a:schemeClr val="accent1"/>
              </a:buClr>
              <a:buFont typeface="Arial" panose="020B0604020202020204" pitchFamily="34" charset="0"/>
              <a:buChar char="•"/>
            </a:pPr>
            <a:r>
              <a:rPr lang="pl" sz="1300" b="0" i="0" u="none" baseline="0" dirty="0"/>
              <a:t>EOS ≥150 do &lt;300 komórek/ul + OCS</a:t>
            </a:r>
          </a:p>
          <a:p>
            <a:pPr marL="182880" indent="-182880" algn="l" rtl="0">
              <a:buClr>
                <a:schemeClr val="accent1"/>
              </a:buClr>
              <a:buFont typeface="Arial" panose="020B0604020202020204" pitchFamily="34" charset="0"/>
              <a:buChar char="•"/>
            </a:pPr>
            <a:r>
              <a:rPr lang="pl" sz="1300" b="0" i="0" u="none" baseline="0" dirty="0"/>
              <a:t>EOS ≥150 do &lt;300 komórek/ul + ≥2 cechy kliniczne</a:t>
            </a:r>
            <a:r>
              <a:rPr lang="pl" sz="1300" b="0" i="0" u="none" baseline="30000" dirty="0"/>
              <a:t>a</a:t>
            </a:r>
            <a:endParaRPr lang="pl" sz="1300" dirty="0"/>
          </a:p>
        </p:txBody>
      </p:sp>
      <p:sp>
        <p:nvSpPr>
          <p:cNvPr id="43" name="TextBox 42">
            <a:extLst>
              <a:ext uri="{FF2B5EF4-FFF2-40B4-BE49-F238E27FC236}">
                <a16:creationId xmlns:a16="http://schemas.microsoft.com/office/drawing/2014/main" id="{F936D39A-1D40-4AEF-BA88-35584261E61F}"/>
              </a:ext>
            </a:extLst>
          </p:cNvPr>
          <p:cNvSpPr txBox="1"/>
          <p:nvPr/>
        </p:nvSpPr>
        <p:spPr>
          <a:xfrm>
            <a:off x="7801890" y="3528043"/>
            <a:ext cx="3719550" cy="692497"/>
          </a:xfrm>
          <a:prstGeom prst="rect">
            <a:avLst/>
          </a:prstGeom>
          <a:noFill/>
          <a:ln w="28575">
            <a:solidFill>
              <a:srgbClr val="0070C0"/>
            </a:solidFill>
          </a:ln>
        </p:spPr>
        <p:txBody>
          <a:bodyPr wrap="square" rtlCol="0">
            <a:spAutoFit/>
          </a:bodyPr>
          <a:lstStyle/>
          <a:p>
            <a:pPr marL="182880" indent="-182880" algn="l" rtl="0">
              <a:buClr>
                <a:schemeClr val="accent1"/>
              </a:buClr>
              <a:buFont typeface="Arial" panose="020B0604020202020204" pitchFamily="34" charset="0"/>
              <a:buChar char="•"/>
            </a:pPr>
            <a:r>
              <a:rPr lang="pl" sz="1300" b="0" i="0" u="none" baseline="0" dirty="0"/>
              <a:t>EOS ≥150 do &lt;300 komórek/ul + 1 cecha kliniczna</a:t>
            </a:r>
            <a:r>
              <a:rPr lang="pl" sz="1300" b="0" i="0" u="none" baseline="30000" dirty="0"/>
              <a:t>a</a:t>
            </a:r>
            <a:endParaRPr lang="pl" sz="1300" dirty="0"/>
          </a:p>
          <a:p>
            <a:pPr marL="182880" indent="-182880" algn="l" rtl="0">
              <a:buClr>
                <a:schemeClr val="accent1"/>
              </a:buClr>
              <a:buFont typeface="Arial" panose="020B0604020202020204" pitchFamily="34" charset="0"/>
              <a:buChar char="•"/>
            </a:pPr>
            <a:r>
              <a:rPr lang="pl" sz="1300" b="0" i="0" u="none" baseline="0" dirty="0"/>
              <a:t>EOS &lt;150 komórek/ul + OCS </a:t>
            </a:r>
          </a:p>
        </p:txBody>
      </p:sp>
      <p:sp>
        <p:nvSpPr>
          <p:cNvPr id="44" name="TextBox 43">
            <a:extLst>
              <a:ext uri="{FF2B5EF4-FFF2-40B4-BE49-F238E27FC236}">
                <a16:creationId xmlns:a16="http://schemas.microsoft.com/office/drawing/2014/main" id="{01CF4F99-0308-41FD-BF0D-1633402ACC31}"/>
              </a:ext>
            </a:extLst>
          </p:cNvPr>
          <p:cNvSpPr txBox="1"/>
          <p:nvPr/>
        </p:nvSpPr>
        <p:spPr>
          <a:xfrm>
            <a:off x="8475702" y="4363833"/>
            <a:ext cx="3045738" cy="692497"/>
          </a:xfrm>
          <a:prstGeom prst="rect">
            <a:avLst/>
          </a:prstGeom>
          <a:noFill/>
          <a:ln w="28575">
            <a:solidFill>
              <a:schemeClr val="bg1">
                <a:lumMod val="65000"/>
              </a:schemeClr>
            </a:solidFill>
          </a:ln>
        </p:spPr>
        <p:txBody>
          <a:bodyPr wrap="square" rtlCol="0">
            <a:spAutoFit/>
          </a:bodyPr>
          <a:lstStyle/>
          <a:p>
            <a:pPr marL="182880" indent="-182880" algn="l" rtl="0">
              <a:buClr>
                <a:schemeClr val="accent1"/>
              </a:buClr>
              <a:buFont typeface="Arial" panose="020B0604020202020204" pitchFamily="34" charset="0"/>
              <a:buChar char="•"/>
            </a:pPr>
            <a:r>
              <a:rPr lang="pl" sz="1300" b="0" i="0" u="none" baseline="0" dirty="0"/>
              <a:t>EOS ≥150 do &lt;300 komórek/ul </a:t>
            </a:r>
          </a:p>
          <a:p>
            <a:pPr marL="182880" indent="-182880" algn="l" rtl="0">
              <a:buClr>
                <a:schemeClr val="accent1"/>
              </a:buClr>
              <a:buFont typeface="Arial" panose="020B0604020202020204" pitchFamily="34" charset="0"/>
              <a:buChar char="•"/>
            </a:pPr>
            <a:r>
              <a:rPr lang="pl" sz="1300" b="0" i="0" u="none" baseline="0" dirty="0"/>
              <a:t>EOS &lt;150 komórek/ul + 1 cecha kliniczna</a:t>
            </a:r>
            <a:r>
              <a:rPr lang="pl" sz="1300" b="0" i="0" u="none" baseline="30000" dirty="0"/>
              <a:t>a</a:t>
            </a:r>
            <a:endParaRPr lang="pl" sz="1300" dirty="0"/>
          </a:p>
        </p:txBody>
      </p:sp>
      <p:sp>
        <p:nvSpPr>
          <p:cNvPr id="45" name="TextBox 44">
            <a:extLst>
              <a:ext uri="{FF2B5EF4-FFF2-40B4-BE49-F238E27FC236}">
                <a16:creationId xmlns:a16="http://schemas.microsoft.com/office/drawing/2014/main" id="{23BA3B44-7A6B-429E-9795-59BCD811B65D}"/>
              </a:ext>
            </a:extLst>
          </p:cNvPr>
          <p:cNvSpPr txBox="1"/>
          <p:nvPr/>
        </p:nvSpPr>
        <p:spPr>
          <a:xfrm>
            <a:off x="9597305" y="5161523"/>
            <a:ext cx="2004145" cy="292388"/>
          </a:xfrm>
          <a:prstGeom prst="rect">
            <a:avLst/>
          </a:prstGeom>
          <a:noFill/>
          <a:ln w="28575">
            <a:solidFill>
              <a:schemeClr val="accent6"/>
            </a:solidFill>
          </a:ln>
        </p:spPr>
        <p:txBody>
          <a:bodyPr wrap="square" rtlCol="0">
            <a:spAutoFit/>
          </a:bodyPr>
          <a:lstStyle/>
          <a:p>
            <a:pPr marL="182880" indent="-182880" algn="l" rtl="0">
              <a:buClr>
                <a:schemeClr val="accent1"/>
              </a:buClr>
              <a:buFont typeface="Arial" panose="020B0604020202020204" pitchFamily="34" charset="0"/>
              <a:buChar char="•"/>
            </a:pPr>
            <a:r>
              <a:rPr lang="pl" sz="1300" b="0" i="0" u="none" baseline="0" dirty="0"/>
              <a:t>EOS &lt;150 komórek/ul</a:t>
            </a:r>
            <a:endParaRPr lang="pl" sz="1300" dirty="0"/>
          </a:p>
        </p:txBody>
      </p:sp>
      <p:cxnSp>
        <p:nvCxnSpPr>
          <p:cNvPr id="6" name="Connector: Elbow 5">
            <a:extLst>
              <a:ext uri="{FF2B5EF4-FFF2-40B4-BE49-F238E27FC236}">
                <a16:creationId xmlns:a16="http://schemas.microsoft.com/office/drawing/2014/main" id="{D414C3B9-08C3-4591-8E11-72CB5E28AB42}"/>
              </a:ext>
            </a:extLst>
          </p:cNvPr>
          <p:cNvCxnSpPr>
            <a:cxnSpLocks/>
          </p:cNvCxnSpPr>
          <p:nvPr/>
        </p:nvCxnSpPr>
        <p:spPr>
          <a:xfrm rot="10800000" flipV="1">
            <a:off x="6463389" y="2181478"/>
            <a:ext cx="468212" cy="360197"/>
          </a:xfrm>
          <a:prstGeom prst="bentConnector3">
            <a:avLst>
              <a:gd name="adj1" fmla="val 10021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4C9CB943-C331-4652-88E8-94E90C1FFCE5}"/>
              </a:ext>
            </a:extLst>
          </p:cNvPr>
          <p:cNvCxnSpPr>
            <a:cxnSpLocks/>
            <a:stCxn id="43" idx="1"/>
          </p:cNvCxnSpPr>
          <p:nvPr/>
        </p:nvCxnSpPr>
        <p:spPr>
          <a:xfrm rot="10800000" flipV="1">
            <a:off x="7347716" y="3874291"/>
            <a:ext cx="454174" cy="1493997"/>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4B8C3088-E3CB-4D44-820A-6503348DCCCE}"/>
              </a:ext>
            </a:extLst>
          </p:cNvPr>
          <p:cNvCxnSpPr>
            <a:cxnSpLocks/>
          </p:cNvCxnSpPr>
          <p:nvPr/>
        </p:nvCxnSpPr>
        <p:spPr>
          <a:xfrm rot="5400000">
            <a:off x="7928847" y="4905467"/>
            <a:ext cx="916327" cy="193414"/>
          </a:xfrm>
          <a:prstGeom prst="bentConnector3">
            <a:avLst>
              <a:gd name="adj1" fmla="val 105"/>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42B3DEFF-457C-49A1-A9CC-6BF0CC03EB25}"/>
              </a:ext>
            </a:extLst>
          </p:cNvPr>
          <p:cNvCxnSpPr>
            <a:cxnSpLocks/>
          </p:cNvCxnSpPr>
          <p:nvPr/>
        </p:nvCxnSpPr>
        <p:spPr>
          <a:xfrm rot="10800000" flipV="1">
            <a:off x="9207991" y="5238574"/>
            <a:ext cx="394058" cy="221763"/>
          </a:xfrm>
          <a:prstGeom prst="bentConnector3">
            <a:avLst>
              <a:gd name="adj1" fmla="val 102555"/>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6AEB4C6-17EF-46EB-83A0-AD9B995A3D5E}"/>
              </a:ext>
            </a:extLst>
          </p:cNvPr>
          <p:cNvSpPr txBox="1"/>
          <p:nvPr/>
        </p:nvSpPr>
        <p:spPr>
          <a:xfrm>
            <a:off x="5501174" y="1247698"/>
            <a:ext cx="5771671" cy="480131"/>
          </a:xfrm>
          <a:prstGeom prst="rect">
            <a:avLst/>
          </a:prstGeom>
          <a:noFill/>
        </p:spPr>
        <p:txBody>
          <a:bodyPr wrap="square" rtlCol="0">
            <a:spAutoFit/>
          </a:bodyPr>
          <a:lstStyle/>
          <a:p>
            <a:pPr algn="ctr" rtl="0">
              <a:lnSpc>
                <a:spcPct val="90000"/>
              </a:lnSpc>
            </a:pPr>
            <a:r>
              <a:rPr lang="pl" sz="1400" b="1" i="0" u="none" baseline="0" dirty="0">
                <a:solidFill>
                  <a:schemeClr val="accent2"/>
                </a:solidFill>
              </a:rPr>
              <a:t>% pacjentów, u których prawdopodobnie występuje </a:t>
            </a:r>
            <a:br>
              <a:rPr lang="pl" sz="1400" b="1" dirty="0">
                <a:solidFill>
                  <a:schemeClr val="accent2"/>
                </a:solidFill>
              </a:rPr>
            </a:br>
            <a:r>
              <a:rPr lang="pl" sz="1400" b="1" i="0" u="none" baseline="0" dirty="0">
                <a:solidFill>
                  <a:schemeClr val="accent2"/>
                </a:solidFill>
              </a:rPr>
              <a:t>fenotyp eozynofilowy, (N=1716)</a:t>
            </a:r>
          </a:p>
        </p:txBody>
      </p:sp>
      <p:sp>
        <p:nvSpPr>
          <p:cNvPr id="46" name="TextBox 45">
            <a:extLst>
              <a:ext uri="{FF2B5EF4-FFF2-40B4-BE49-F238E27FC236}">
                <a16:creationId xmlns:a16="http://schemas.microsoft.com/office/drawing/2014/main" id="{1530522B-3D4B-42E4-A152-0B512EAC1CB9}"/>
              </a:ext>
            </a:extLst>
          </p:cNvPr>
          <p:cNvSpPr txBox="1"/>
          <p:nvPr/>
        </p:nvSpPr>
        <p:spPr>
          <a:xfrm>
            <a:off x="109469" y="5100049"/>
            <a:ext cx="4749278" cy="738664"/>
          </a:xfrm>
          <a:prstGeom prst="rect">
            <a:avLst/>
          </a:prstGeom>
          <a:noFill/>
        </p:spPr>
        <p:txBody>
          <a:bodyPr wrap="square" rtlCol="0">
            <a:spAutoFit/>
          </a:bodyPr>
          <a:lstStyle/>
          <a:p>
            <a:pPr algn="ctr" rtl="0"/>
            <a:r>
              <a:rPr lang="pl" sz="1400" b="1" i="0" u="none" baseline="0" dirty="0">
                <a:solidFill>
                  <a:schemeClr val="accent2"/>
                </a:solidFill>
              </a:rPr>
              <a:t>Większość pacjentów z SUA uznano za osoby,</a:t>
            </a:r>
            <a:br>
              <a:rPr lang="pl" sz="1400" b="1" i="0" u="none" baseline="0" dirty="0">
                <a:solidFill>
                  <a:schemeClr val="accent2"/>
                </a:solidFill>
              </a:rPr>
            </a:br>
            <a:r>
              <a:rPr lang="pl" sz="1400" b="1" i="0" u="none" baseline="0" dirty="0">
                <a:solidFill>
                  <a:schemeClr val="accent2"/>
                </a:solidFill>
              </a:rPr>
              <a:t>u których prawdopodobnie występuje fenotyp eozynofilowy </a:t>
            </a:r>
          </a:p>
        </p:txBody>
      </p:sp>
      <p:sp>
        <p:nvSpPr>
          <p:cNvPr id="8" name="TextBox 7">
            <a:extLst>
              <a:ext uri="{FF2B5EF4-FFF2-40B4-BE49-F238E27FC236}">
                <a16:creationId xmlns:a16="http://schemas.microsoft.com/office/drawing/2014/main" id="{6642A5FC-F2F7-42CE-ADEE-070BFB00EF18}"/>
              </a:ext>
            </a:extLst>
          </p:cNvPr>
          <p:cNvSpPr txBox="1"/>
          <p:nvPr/>
        </p:nvSpPr>
        <p:spPr>
          <a:xfrm>
            <a:off x="455780" y="5766805"/>
            <a:ext cx="4658479" cy="677108"/>
          </a:xfrm>
          <a:prstGeom prst="rect">
            <a:avLst/>
          </a:prstGeom>
          <a:noFill/>
        </p:spPr>
        <p:txBody>
          <a:bodyPr wrap="square" rtlCol="0">
            <a:spAutoFit/>
          </a:bodyPr>
          <a:lstStyle/>
          <a:p>
            <a:pPr algn="l" rtl="0"/>
            <a:r>
              <a:rPr lang="pl" sz="950" b="0" i="0" u="none" baseline="0" dirty="0"/>
              <a:t>Uwaga: zmienne wykorzystane do opracowania fenotypu EOS obejmują: najwyższą liczbę EOS w krwi, stosowanie OCS podtrzymujących, stosowanie anty-IL5/IL-5R, FeNO &gt;25 ppb, występowanie NP oraz wiek w momencie wystąpienia astmy (&lt;18 lub </a:t>
            </a:r>
            <a:r>
              <a:rPr lang="pl" sz="95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≥18 lat).</a:t>
            </a:r>
            <a:endParaRPr lang="pl" sz="950" dirty="0"/>
          </a:p>
        </p:txBody>
      </p:sp>
      <p:grpSp>
        <p:nvGrpSpPr>
          <p:cNvPr id="19" name="Group 18">
            <a:extLst>
              <a:ext uri="{FF2B5EF4-FFF2-40B4-BE49-F238E27FC236}">
                <a16:creationId xmlns:a16="http://schemas.microsoft.com/office/drawing/2014/main" id="{4AFCE87F-1471-47AB-88BF-536BB735E5A1}"/>
              </a:ext>
            </a:extLst>
          </p:cNvPr>
          <p:cNvGrpSpPr/>
          <p:nvPr/>
        </p:nvGrpSpPr>
        <p:grpSpPr>
          <a:xfrm>
            <a:off x="438264" y="1622538"/>
            <a:ext cx="4406022" cy="3514661"/>
            <a:chOff x="438264" y="1622538"/>
            <a:chExt cx="4406022" cy="3514661"/>
          </a:xfrm>
        </p:grpSpPr>
        <p:grpSp>
          <p:nvGrpSpPr>
            <p:cNvPr id="5" name="Group 4">
              <a:extLst>
                <a:ext uri="{FF2B5EF4-FFF2-40B4-BE49-F238E27FC236}">
                  <a16:creationId xmlns:a16="http://schemas.microsoft.com/office/drawing/2014/main" id="{A7B88EA4-EC0D-48C2-A133-AC8292F6FF31}"/>
                </a:ext>
              </a:extLst>
            </p:cNvPr>
            <p:cNvGrpSpPr/>
            <p:nvPr/>
          </p:nvGrpSpPr>
          <p:grpSpPr>
            <a:xfrm>
              <a:off x="438264" y="2074981"/>
              <a:ext cx="4238802" cy="2701450"/>
              <a:chOff x="771948" y="2170665"/>
              <a:chExt cx="4238802" cy="2701450"/>
            </a:xfrm>
          </p:grpSpPr>
          <p:grpSp>
            <p:nvGrpSpPr>
              <p:cNvPr id="41" name="Group 40">
                <a:extLst>
                  <a:ext uri="{FF2B5EF4-FFF2-40B4-BE49-F238E27FC236}">
                    <a16:creationId xmlns:a16="http://schemas.microsoft.com/office/drawing/2014/main" id="{AEFA59FC-A2E6-43CE-BF75-E22E51EDD8BF}"/>
                  </a:ext>
                </a:extLst>
              </p:cNvPr>
              <p:cNvGrpSpPr/>
              <p:nvPr/>
            </p:nvGrpSpPr>
            <p:grpSpPr>
              <a:xfrm>
                <a:off x="771948" y="2170665"/>
                <a:ext cx="4238802" cy="2701450"/>
                <a:chOff x="697225" y="2573963"/>
                <a:chExt cx="2162247" cy="1279021"/>
              </a:xfrm>
            </p:grpSpPr>
            <p:graphicFrame>
              <p:nvGraphicFramePr>
                <p:cNvPr id="151" name="Content Placeholder 6">
                  <a:extLst>
                    <a:ext uri="{FF2B5EF4-FFF2-40B4-BE49-F238E27FC236}">
                      <a16:creationId xmlns:a16="http://schemas.microsoft.com/office/drawing/2014/main" id="{D36C2B82-DF80-4A14-973F-C4E0F1384822}"/>
                    </a:ext>
                  </a:extLst>
                </p:cNvPr>
                <p:cNvGraphicFramePr>
                  <a:graphicFrameLocks/>
                </p:cNvGraphicFramePr>
                <p:nvPr/>
              </p:nvGraphicFramePr>
              <p:xfrm>
                <a:off x="697225" y="2626292"/>
                <a:ext cx="2162247" cy="1226692"/>
              </p:xfrm>
              <a:graphic>
                <a:graphicData uri="http://schemas.openxmlformats.org/drawingml/2006/chart">
                  <c:chart xmlns:c="http://schemas.openxmlformats.org/drawingml/2006/chart" xmlns:r="http://schemas.openxmlformats.org/officeDocument/2006/relationships" r:id="rId6"/>
                </a:graphicData>
              </a:graphic>
            </p:graphicFrame>
            <p:pic>
              <p:nvPicPr>
                <p:cNvPr id="157" name="Picture 156">
                  <a:extLst>
                    <a:ext uri="{FF2B5EF4-FFF2-40B4-BE49-F238E27FC236}">
                      <a16:creationId xmlns:a16="http://schemas.microsoft.com/office/drawing/2014/main" id="{A93C3838-5B1A-4551-848D-558C86191761}"/>
                    </a:ext>
                  </a:extLst>
                </p:cNvPr>
                <p:cNvPicPr>
                  <a:picLocks noChangeAspect="1"/>
                </p:cNvPicPr>
                <p:nvPr/>
              </p:nvPicPr>
              <p:blipFill>
                <a:blip r:embed="rId7"/>
                <a:stretch>
                  <a:fillRect/>
                </a:stretch>
              </p:blipFill>
              <p:spPr>
                <a:xfrm>
                  <a:off x="1896883" y="2573963"/>
                  <a:ext cx="454067" cy="378813"/>
                </a:xfrm>
                <a:prstGeom prst="rect">
                  <a:avLst/>
                </a:prstGeom>
              </p:spPr>
            </p:pic>
          </p:grpSp>
          <p:sp>
            <p:nvSpPr>
              <p:cNvPr id="37" name="TextBox 36">
                <a:extLst>
                  <a:ext uri="{FF2B5EF4-FFF2-40B4-BE49-F238E27FC236}">
                    <a16:creationId xmlns:a16="http://schemas.microsoft.com/office/drawing/2014/main" id="{32DC8261-19A9-4EBE-84DC-9752A74898D4}"/>
                  </a:ext>
                </a:extLst>
              </p:cNvPr>
              <p:cNvSpPr txBox="1"/>
              <p:nvPr/>
            </p:nvSpPr>
            <p:spPr>
              <a:xfrm>
                <a:off x="1820943" y="2699990"/>
                <a:ext cx="725116" cy="261610"/>
              </a:xfrm>
              <a:prstGeom prst="rect">
                <a:avLst/>
              </a:prstGeom>
              <a:noFill/>
            </p:spPr>
            <p:txBody>
              <a:bodyPr wrap="square" rtlCol="0">
                <a:spAutoFit/>
              </a:bodyPr>
              <a:lstStyle/>
              <a:p>
                <a:pPr algn="l" rtl="0"/>
                <a:r>
                  <a:rPr lang="pl" sz="1100" b="1" i="0" u="none" baseline="0">
                    <a:solidFill>
                      <a:schemeClr val="bg1"/>
                    </a:solidFill>
                  </a:rPr>
                  <a:t>7,9%</a:t>
                </a:r>
              </a:p>
            </p:txBody>
          </p:sp>
        </p:grpSp>
        <p:sp>
          <p:nvSpPr>
            <p:cNvPr id="9" name="TextBox 8">
              <a:extLst>
                <a:ext uri="{FF2B5EF4-FFF2-40B4-BE49-F238E27FC236}">
                  <a16:creationId xmlns:a16="http://schemas.microsoft.com/office/drawing/2014/main" id="{76185FC4-26C4-4A56-81FE-65A74E76B0D0}"/>
                </a:ext>
              </a:extLst>
            </p:cNvPr>
            <p:cNvSpPr txBox="1"/>
            <p:nvPr/>
          </p:nvSpPr>
          <p:spPr>
            <a:xfrm>
              <a:off x="2944424" y="4537035"/>
              <a:ext cx="1899862" cy="600164"/>
            </a:xfrm>
            <a:prstGeom prst="rect">
              <a:avLst/>
            </a:prstGeom>
            <a:noFill/>
          </p:spPr>
          <p:txBody>
            <a:bodyPr wrap="square" rtlCol="0">
              <a:spAutoFit/>
            </a:bodyPr>
            <a:lstStyle/>
            <a:p>
              <a:pPr algn="ctr" rtl="0"/>
              <a:r>
                <a:rPr lang="pl" sz="1100" b="1" i="0" u="none" baseline="0">
                  <a:solidFill>
                    <a:schemeClr val="accent1"/>
                  </a:solidFill>
                </a:rPr>
                <a:t>Największe prawdopodobieństwo fenotypu eozynofilowego</a:t>
              </a:r>
            </a:p>
          </p:txBody>
        </p:sp>
        <p:sp>
          <p:nvSpPr>
            <p:cNvPr id="32" name="TextBox 31">
              <a:extLst>
                <a:ext uri="{FF2B5EF4-FFF2-40B4-BE49-F238E27FC236}">
                  <a16:creationId xmlns:a16="http://schemas.microsoft.com/office/drawing/2014/main" id="{F23D21B1-BDFB-4557-91DC-E876FD9BB81A}"/>
                </a:ext>
              </a:extLst>
            </p:cNvPr>
            <p:cNvSpPr txBox="1"/>
            <p:nvPr/>
          </p:nvSpPr>
          <p:spPr>
            <a:xfrm>
              <a:off x="1302045" y="1622538"/>
              <a:ext cx="1899862" cy="430887"/>
            </a:xfrm>
            <a:prstGeom prst="rect">
              <a:avLst/>
            </a:prstGeom>
            <a:noFill/>
          </p:spPr>
          <p:txBody>
            <a:bodyPr wrap="square" rtlCol="0">
              <a:spAutoFit/>
            </a:bodyPr>
            <a:lstStyle/>
            <a:p>
              <a:pPr algn="ctr" rtl="0"/>
              <a:r>
                <a:rPr lang="pl" sz="1100" b="1" i="0" u="none" baseline="0" dirty="0">
                  <a:solidFill>
                    <a:srgbClr val="4A5C58"/>
                  </a:solidFill>
                </a:rPr>
                <a:t>Prawdopodobieństwo fenotypu eozynofilowego</a:t>
              </a:r>
            </a:p>
          </p:txBody>
        </p:sp>
        <p:cxnSp>
          <p:nvCxnSpPr>
            <p:cNvPr id="13" name="Connector: Elbow 12">
              <a:extLst>
                <a:ext uri="{FF2B5EF4-FFF2-40B4-BE49-F238E27FC236}">
                  <a16:creationId xmlns:a16="http://schemas.microsoft.com/office/drawing/2014/main" id="{6EB2D543-A304-4E46-8ED4-0511E65C1B44}"/>
                </a:ext>
              </a:extLst>
            </p:cNvPr>
            <p:cNvCxnSpPr/>
            <p:nvPr/>
          </p:nvCxnSpPr>
          <p:spPr>
            <a:xfrm rot="16200000" flipH="1">
              <a:off x="3444578" y="4258144"/>
              <a:ext cx="420229" cy="210980"/>
            </a:xfrm>
            <a:prstGeom prst="bentConnector3">
              <a:avLst>
                <a:gd name="adj1" fmla="val 6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C09FE5A-57B6-4B6F-910D-AECB2C370C09}"/>
                </a:ext>
              </a:extLst>
            </p:cNvPr>
            <p:cNvCxnSpPr>
              <a:cxnSpLocks/>
            </p:cNvCxnSpPr>
            <p:nvPr/>
          </p:nvCxnSpPr>
          <p:spPr>
            <a:xfrm rot="5400000" flipH="1" flipV="1">
              <a:off x="1904988" y="2067314"/>
              <a:ext cx="312148" cy="172425"/>
            </a:xfrm>
            <a:prstGeom prst="bentConnector3">
              <a:avLst>
                <a:gd name="adj1" fmla="val 50000"/>
              </a:avLst>
            </a:prstGeom>
            <a:ln>
              <a:solidFill>
                <a:srgbClr val="4A5C5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3C22114-9713-4D1A-8F33-A7AFD1FF706A}"/>
              </a:ext>
            </a:extLst>
          </p:cNvPr>
          <p:cNvGrpSpPr/>
          <p:nvPr/>
        </p:nvGrpSpPr>
        <p:grpSpPr>
          <a:xfrm>
            <a:off x="10802667" y="1105502"/>
            <a:ext cx="1390650" cy="365760"/>
            <a:chOff x="10796843" y="1105502"/>
            <a:chExt cx="1390650" cy="365760"/>
          </a:xfrm>
        </p:grpSpPr>
        <p:sp>
          <p:nvSpPr>
            <p:cNvPr id="51" name="TextBox 50">
              <a:extLst>
                <a:ext uri="{FF2B5EF4-FFF2-40B4-BE49-F238E27FC236}">
                  <a16:creationId xmlns:a16="http://schemas.microsoft.com/office/drawing/2014/main" id="{D9C2C9DF-9F40-4157-BAF2-FCBC132932CD}"/>
                </a:ext>
              </a:extLst>
            </p:cNvPr>
            <p:cNvSpPr txBox="1"/>
            <p:nvPr/>
          </p:nvSpPr>
          <p:spPr>
            <a:xfrm>
              <a:off x="10796843" y="1105502"/>
              <a:ext cx="1390650" cy="365760"/>
            </a:xfrm>
            <a:prstGeom prst="rect">
              <a:avLst/>
            </a:prstGeom>
            <a:solidFill>
              <a:schemeClr val="bg1">
                <a:lumMod val="95000"/>
              </a:schemeClr>
            </a:solidFill>
          </p:spPr>
          <p:txBody>
            <a:bodyPr wrap="square" rtlCol="0">
              <a:spAutoFit/>
            </a:bodyPr>
            <a:lstStyle/>
            <a:p>
              <a:pPr algn="ctr" rtl="0"/>
              <a:endParaRPr lang="pl" sz="1400" b="1" dirty="0">
                <a:solidFill>
                  <a:schemeClr val="accent1"/>
                </a:solidFill>
              </a:endParaRPr>
            </a:p>
          </p:txBody>
        </p:sp>
        <p:pic>
          <p:nvPicPr>
            <p:cNvPr id="48" name="Graphic 3">
              <a:extLst>
                <a:ext uri="{FF2B5EF4-FFF2-40B4-BE49-F238E27FC236}">
                  <a16:creationId xmlns:a16="http://schemas.microsoft.com/office/drawing/2014/main" id="{2F800027-7AC1-4E84-BA42-16160275DB5D}"/>
                </a:ext>
              </a:extLst>
            </p:cNvPr>
            <p:cNvPicPr>
              <a:picLocks noChangeAspect="1" noChangeArrowheads="1"/>
            </p:cNvPicPr>
            <p:nvPr/>
          </p:nvPicPr>
          <p:blipFill>
            <a:blip r:embed="rId8" r:link="rId9">
              <a:clrChange>
                <a:clrFrom>
                  <a:srgbClr val="FFFBFF"/>
                </a:clrFrom>
                <a:clrTo>
                  <a:srgbClr val="FFFBFF">
                    <a:alpha val="0"/>
                  </a:srgbClr>
                </a:clrTo>
              </a:clrChange>
              <a:extLst>
                <a:ext uri="{28A0092B-C50C-407E-A947-70E740481C1C}">
                  <a14:useLocalDpi xmlns:a14="http://schemas.microsoft.com/office/drawing/2010/main" val="0"/>
                </a:ext>
              </a:extLst>
            </a:blip>
            <a:srcRect/>
            <a:stretch>
              <a:fillRect/>
            </a:stretch>
          </p:blipFill>
          <p:spPr bwMode="auto">
            <a:xfrm>
              <a:off x="10951617" y="1152848"/>
              <a:ext cx="1222186" cy="287640"/>
            </a:xfrm>
            <a:prstGeom prst="rect">
              <a:avLst/>
            </a:prstGeom>
            <a:solidFill>
              <a:srgbClr val="F2F1EF"/>
            </a:solidFill>
          </p:spPr>
        </p:pic>
      </p:grpSp>
      <p:pic>
        <p:nvPicPr>
          <p:cNvPr id="53" name="Picture 52" descr="home_icon.png">
            <a:hlinkClick r:id="rId10" action="ppaction://hlinksldjump"/>
            <a:extLst>
              <a:ext uri="{FF2B5EF4-FFF2-40B4-BE49-F238E27FC236}">
                <a16:creationId xmlns:a16="http://schemas.microsoft.com/office/drawing/2014/main" id="{27DE9FF8-8545-4D3E-9106-5BD8F344CBD5}"/>
              </a:ext>
            </a:extLst>
          </p:cNvPr>
          <p:cNvPicPr>
            <a:picLocks noChangeAspect="1"/>
          </p:cNvPicPr>
          <p:nvPr/>
        </p:nvPicPr>
        <p:blipFill>
          <a:blip r:embed="rId11" cstate="print">
            <a:duotone>
              <a:schemeClr val="accent1">
                <a:shade val="45000"/>
                <a:satMod val="135000"/>
              </a:schemeClr>
              <a:prstClr val="white"/>
            </a:duotone>
          </a:blip>
          <a:srcRect/>
          <a:stretch>
            <a:fillRect/>
          </a:stretch>
        </p:blipFill>
        <p:spPr bwMode="auto">
          <a:xfrm>
            <a:off x="11263568" y="261433"/>
            <a:ext cx="457200" cy="457200"/>
          </a:xfrm>
          <a:prstGeom prst="rect">
            <a:avLst/>
          </a:prstGeom>
          <a:noFill/>
          <a:ln w="9525">
            <a:noFill/>
            <a:miter lim="800000"/>
            <a:headEnd/>
            <a:tailEnd/>
          </a:ln>
        </p:spPr>
      </p:pic>
      <p:sp>
        <p:nvSpPr>
          <p:cNvPr id="54" name="TextBox 53">
            <a:extLst>
              <a:ext uri="{FF2B5EF4-FFF2-40B4-BE49-F238E27FC236}">
                <a16:creationId xmlns:a16="http://schemas.microsoft.com/office/drawing/2014/main" id="{D7D0EBE7-F9B4-40F6-BB76-87C6EAD185AE}"/>
              </a:ext>
            </a:extLst>
          </p:cNvPr>
          <p:cNvSpPr txBox="1"/>
          <p:nvPr/>
        </p:nvSpPr>
        <p:spPr>
          <a:xfrm>
            <a:off x="2696559" y="3945167"/>
            <a:ext cx="1021742" cy="400110"/>
          </a:xfrm>
          <a:prstGeom prst="rect">
            <a:avLst/>
          </a:prstGeom>
          <a:noFill/>
        </p:spPr>
        <p:txBody>
          <a:bodyPr wrap="square" rtlCol="0">
            <a:spAutoFit/>
          </a:bodyPr>
          <a:lstStyle/>
          <a:p>
            <a:pPr algn="l" rtl="0"/>
            <a:r>
              <a:rPr lang="pl" sz="2000" b="1" i="0" u="none" baseline="0">
                <a:solidFill>
                  <a:schemeClr val="bg1"/>
                </a:solidFill>
              </a:rPr>
              <a:t>83,8%</a:t>
            </a:r>
          </a:p>
        </p:txBody>
      </p:sp>
      <p:sp>
        <p:nvSpPr>
          <p:cNvPr id="10" name="Rectangle 9">
            <a:extLst>
              <a:ext uri="{FF2B5EF4-FFF2-40B4-BE49-F238E27FC236}">
                <a16:creationId xmlns:a16="http://schemas.microsoft.com/office/drawing/2014/main" id="{EDE6EAD4-DF7D-4C5F-B47B-5DF65582E5FD}"/>
              </a:ext>
            </a:extLst>
          </p:cNvPr>
          <p:cNvSpPr/>
          <p:nvPr/>
        </p:nvSpPr>
        <p:spPr>
          <a:xfrm>
            <a:off x="181603" y="2192439"/>
            <a:ext cx="1504416" cy="854080"/>
          </a:xfrm>
          <a:prstGeom prst="rect">
            <a:avLst/>
          </a:prstGeom>
        </p:spPr>
        <p:txBody>
          <a:bodyPr wrap="square">
            <a:spAutoFit/>
          </a:bodyPr>
          <a:lstStyle/>
          <a:p>
            <a:pPr algn="l" rtl="0">
              <a:lnSpc>
                <a:spcPct val="90000"/>
              </a:lnSpc>
            </a:pPr>
            <a:r>
              <a:rPr lang="pl" sz="1100" b="1" i="0" u="none" baseline="0" dirty="0">
                <a:solidFill>
                  <a:srgbClr val="4A5C58"/>
                </a:solidFill>
              </a:rPr>
              <a:t>Fenotyp nieeozynofilowy lub najmniejsze prawdo-podobieństwo </a:t>
            </a:r>
            <a:endParaRPr lang="pl" sz="1100" dirty="0"/>
          </a:p>
        </p:txBody>
      </p:sp>
      <p:sp>
        <p:nvSpPr>
          <p:cNvPr id="55" name="TextBox 54">
            <a:extLst>
              <a:ext uri="{FF2B5EF4-FFF2-40B4-BE49-F238E27FC236}">
                <a16:creationId xmlns:a16="http://schemas.microsoft.com/office/drawing/2014/main" id="{5059D464-FEB4-4009-933F-259AD429B31E}"/>
              </a:ext>
            </a:extLst>
          </p:cNvPr>
          <p:cNvSpPr txBox="1"/>
          <p:nvPr/>
        </p:nvSpPr>
        <p:spPr>
          <a:xfrm>
            <a:off x="1935856" y="2353632"/>
            <a:ext cx="725116" cy="307777"/>
          </a:xfrm>
          <a:prstGeom prst="rect">
            <a:avLst/>
          </a:prstGeom>
          <a:noFill/>
        </p:spPr>
        <p:txBody>
          <a:bodyPr wrap="square" rtlCol="0">
            <a:spAutoFit/>
          </a:bodyPr>
          <a:lstStyle/>
          <a:p>
            <a:pPr algn="l" rtl="0"/>
            <a:r>
              <a:rPr lang="pl" sz="1400" b="1" i="0" u="none" baseline="0">
                <a:solidFill>
                  <a:schemeClr val="bg1"/>
                </a:solidFill>
              </a:rPr>
              <a:t>8,3%</a:t>
            </a:r>
          </a:p>
        </p:txBody>
      </p:sp>
    </p:spTree>
    <p:extLst>
      <p:ext uri="{BB962C8B-B14F-4D97-AF65-F5344CB8AC3E}">
        <p14:creationId xmlns:p14="http://schemas.microsoft.com/office/powerpoint/2010/main" val="218220791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d19994ccec75bdbb40f172282ae6aa6dff49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 No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MI Template 01062022.pptx" id="{197C18B7-7053-477A-8109-7B3A1E18A645}" vid="{D2A7D526-C15C-4CF2-9E4F-16798465E0EE}"/>
    </a:ext>
  </a:extLst>
</a:theme>
</file>

<file path=ppt/theme/theme2.xml><?xml version="1.0" encoding="utf-8"?>
<a:theme xmlns:a="http://schemas.openxmlformats.org/drawingml/2006/main" name="MI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MI Template 01062022.pptx" id="{197C18B7-7053-477A-8109-7B3A1E18A645}" vid="{BE646538-3C5B-46FA-848B-5963FB97F549}"/>
    </a:ext>
  </a:extLst>
</a:theme>
</file>

<file path=ppt/theme/theme3.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ee89e71-04cd-405e-9ca3-99e020c1694d"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Keyword xmlns="44a56295-c29e-4898-8136-a54736c65b82" xsi:nil="true"/>
    <Descriptions xmlns="44a56295-c29e-4898-8136-a54736c65b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FB4D1E830593438E1AF1FF0AFD57B3" ma:contentTypeVersion="10" ma:contentTypeDescription="Create a new document." ma:contentTypeScope="" ma:versionID="fb590fb9f91c54d07e9546289826687c">
  <xsd:schema xmlns:xsd="http://www.w3.org/2001/XMLSchema" xmlns:xs="http://www.w3.org/2001/XMLSchema" xmlns:p="http://schemas.microsoft.com/office/2006/metadata/properties" xmlns:ns3="44a56295-c29e-4898-8136-a54736c65b82" xmlns:ns4="ecf47dd2-3204-441d-b2af-6358eb5a6683" targetNamespace="http://schemas.microsoft.com/office/2006/metadata/properties" ma:root="true" ma:fieldsID="0645d54f5562a4ec5a1ad2171c9a2dd8" ns3:_="" ns4:_="">
    <xsd:import namespace="44a56295-c29e-4898-8136-a54736c65b82"/>
    <xsd:import namespace="ecf47dd2-3204-441d-b2af-6358eb5a6683"/>
    <xsd:element name="properties">
      <xsd:complexType>
        <xsd:sequence>
          <xsd:element name="documentManagement">
            <xsd:complexType>
              <xsd:all>
                <xsd:element ref="ns3:Descriptions" minOccurs="0"/>
                <xsd:element ref="ns3:Keyword" minOccurs="0"/>
                <xsd:element ref="ns4:MediaServiceDateTaken" minOccurs="0"/>
                <xsd:element ref="ns4:MediaServiceAutoTags" minOccurs="0"/>
                <xsd:element ref="ns4:MediaServiceMetadata" minOccurs="0"/>
                <xsd:element ref="ns4:MediaServiceFastMetadata"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f47dd2-3204-441d-b2af-6358eb5a6683" elementFormDefault="qualified">
    <xsd:import namespace="http://schemas.microsoft.com/office/2006/documentManagement/types"/>
    <xsd:import namespace="http://schemas.microsoft.com/office/infopath/2007/PartnerControls"/>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615AA-8C73-4863-B34E-ADCFA8053F73}">
  <ds:schemaRefs>
    <ds:schemaRef ds:uri="Microsoft.SharePoint.Taxonomy.ContentTypeSync"/>
  </ds:schemaRefs>
</ds:datastoreItem>
</file>

<file path=customXml/itemProps2.xml><?xml version="1.0" encoding="utf-8"?>
<ds:datastoreItem xmlns:ds="http://schemas.openxmlformats.org/officeDocument/2006/customXml" ds:itemID="{8ABC911E-FB28-498F-9F79-CE3AD4331BA2}">
  <ds:schemaRefs>
    <ds:schemaRef ds:uri="44a56295-c29e-4898-8136-a54736c65b82"/>
    <ds:schemaRef ds:uri="http://purl.org/dc/dcmitype/"/>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ecf47dd2-3204-441d-b2af-6358eb5a6683"/>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17F0EDB-61DF-43B1-991E-844E67235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ecf47dd2-3204-441d-b2af-6358eb5a66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CE9477D-D109-4BE0-B8FD-94756162F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 Template 01062022</Template>
  <TotalTime>55894</TotalTime>
  <Words>17648</Words>
  <Application>Microsoft Office PowerPoint</Application>
  <PresentationFormat>Widescreen</PresentationFormat>
  <Paragraphs>2078</Paragraphs>
  <Slides>54</Slides>
  <Notes>53</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+mn-latin</vt:lpstr>
      <vt:lpstr>Arial</vt:lpstr>
      <vt:lpstr>Arial Narrow</vt:lpstr>
      <vt:lpstr>Calibri</vt:lpstr>
      <vt:lpstr>Corbel</vt:lpstr>
      <vt:lpstr>Gill Sans</vt:lpstr>
      <vt:lpstr>Segoe UI</vt:lpstr>
      <vt:lpstr>Times New Roman</vt:lpstr>
      <vt:lpstr>Verdana</vt:lpstr>
      <vt:lpstr>Wingdings</vt:lpstr>
      <vt:lpstr>MI No Product</vt:lpstr>
      <vt:lpstr>MI Product</vt:lpstr>
      <vt:lpstr>Benralizumab w ciężkiej astmie eozynofilowej: dane z rzeczywistej praktyki klinicznej</vt:lpstr>
      <vt:lpstr>Spis treści</vt:lpstr>
      <vt:lpstr>PowerPoint Presentation</vt:lpstr>
      <vt:lpstr>RCT wykluczają ~90% chorych na astmę objętych rutynową opieką 1</vt:lpstr>
      <vt:lpstr>RWE stanowią ważne uzupełnienie danych RCT1,2</vt:lpstr>
      <vt:lpstr>RWE mające na celu ugruntowanie profilu skuteczności i bezpieczeństwa stosowania benralizumabu: badania prowadzone przez firmę AstraZeneca i niezależne instytucje; opisy przypadków</vt:lpstr>
      <vt:lpstr>PowerPoint Presentation</vt:lpstr>
      <vt:lpstr>Międzynarodowy rejestr ciężkiej astmy</vt:lpstr>
      <vt:lpstr>Częstość występowania i charakterystyka fenotypów ciężkiej astmy eozynofilowej i nieeozynofilowej </vt:lpstr>
      <vt:lpstr>Badanie CHRONICLE: amerykański rejestr pacjentów z ciężką astmą, stanowiący źródło wiarygodnych danych</vt:lpstr>
      <vt:lpstr>Badanie CHRONICLE: schemat stosowania leczenia biologicznego</vt:lpstr>
      <vt:lpstr>PowerPoint Presentation</vt:lpstr>
      <vt:lpstr>Real-World Effectiveness Program With Benralizumab</vt:lpstr>
      <vt:lpstr>XALOC Studies:  Global Protocol Implemented Across Numerous Countries</vt:lpstr>
      <vt:lpstr>BPAP-Benralizumab ogranicza zaostrzenia astmy i pozwala zmniejszyć dawkę OCS w warunkach rzeczywistej praktyki klinicznej</vt:lpstr>
      <vt:lpstr>Benralizumab poprawia wyniki kliniczne po 48 tygodniach leczenia niezależnie od FeNO</vt:lpstr>
      <vt:lpstr> ANANKE: Benralizumab znacznie zmniejszył częstość zaostrzeń  i umożliwił lepszą kontrolę astmy niezależnie od BMI</vt:lpstr>
      <vt:lpstr> ANANKE: Benralizumab znacznie zmniejszył AER  i umożliwił lepszą kontrolę astmy niezależnie od statusu atopii</vt:lpstr>
      <vt:lpstr>POWER: Jakość życia i kontrola astmy uległy znacznej  poprawie w ciągu pierwszych 8 tygodni leczenia benralizumabem</vt:lpstr>
      <vt:lpstr> imPROve Asthma: kontrola astmy, PROs i aktywność fizyczna  uległy poprawie w ciągu 1 miesiąca leczenia benralizumabem</vt:lpstr>
      <vt:lpstr>PowerPoint Presentation</vt:lpstr>
      <vt:lpstr>ZEPHYR 1: Znaczna redukcja zaostrzeń  podczas leczenia benralizumabem</vt:lpstr>
      <vt:lpstr>ZEPHYR 1: Dalsze zmniejszenie zaostrzeń u pacjentów, którzy przeszli na benralizumab (kohorta zmiany leku)</vt:lpstr>
      <vt:lpstr>     ZEPHYR 2:  Benralizumab redukuje częstość zaostrzeń astmy</vt:lpstr>
      <vt:lpstr>ZEPHYR 2: Zmniejszenie stosowania dGKS w leczeniu podtrzymującym</vt:lpstr>
      <vt:lpstr>PowerPoint Presentation</vt:lpstr>
      <vt:lpstr> Lepsze wyniki leczenia astmy po 48 tygodniach stosowania benralizumabu</vt:lpstr>
      <vt:lpstr> Skuteczność leczenia anty-IL5/IL-5R u pacjentów, którzy spełniali  kryteria stosowania anty-IgE w por. z osobami niespełniającymi kryteriów</vt:lpstr>
      <vt:lpstr>Porównanie skuteczności pod względem SEA po 1 roku leczenia benralizumabem u pacjentów z CRSwNP z por. z osobami bez CRSwNP</vt:lpstr>
      <vt:lpstr>Przestrzeganie zasad przyjmowania ICS nie wpływa na skuteczność benralizumabu </vt:lpstr>
      <vt:lpstr>Lepsze wyniki leczenia przy stosowaniu benralizumabu 1 rok po suboptymalnej odpowiedzi na mepolizumab</vt:lpstr>
      <vt:lpstr> Skuteczność benralizumabu u pacjentów z ciężką   astmą eozynofilową po 1 roku</vt:lpstr>
      <vt:lpstr>Kliniczna skuteczność benralizumabu pod względem czynności płuc, eliminacji OCS, zaostrzeń oraz kontroli astmy </vt:lpstr>
      <vt:lpstr> Wpływ benralizumabu na pacjentów z SEA +CRSwNP w por. z SEA -CRSwNP</vt:lpstr>
      <vt:lpstr>Skuteczność benralizumabu po 24 tygodniach leczenia  u pacjentów z ciężką astmą</vt:lpstr>
      <vt:lpstr>Skuteczność benralizumabu po 24 tygodniach  pod względem wyników leczenia </vt:lpstr>
      <vt:lpstr>Lepsze wyniki pod względem polipów nosa* po 24 tygodniach leczenia benralizumabem u pacjentów z CRSwNP</vt:lpstr>
      <vt:lpstr> Skuteczność benralizumabu u pacjentów z ciężką astmą i polipami nosa po 6 miesiącach</vt:lpstr>
      <vt:lpstr>Badanie retrospektywne: korzyści z leczenia benralizumabem po 6 miesiącach od przejścia z wcześniejszego stosowania mepolizumabu przez 12 miesięcy</vt:lpstr>
      <vt:lpstr>Badanie retrospektywne: kliniczne korzyści z leczenia benralizumabem po 6 miesiącach od przejścia z wcześniejszego stosowania anty-IL5</vt:lpstr>
      <vt:lpstr>Znaczne, szybkie zmniejszenie liczby eozynofilów we krwi podczas leczenia benralizumabem w porównaniu z prednizolonem i mepolizumabem</vt:lpstr>
      <vt:lpstr>PowerPoint Presentation</vt:lpstr>
      <vt:lpstr>Opisy przypadków: utrzymująca się korzyść przy stosowaniu benralizumabu po przejściu z mepolizumabu</vt:lpstr>
      <vt:lpstr>Opisy przypadków: Skuteczność benralizumabu u pacjentów z suboptymalną odpowiedzią na mepolizumab</vt:lpstr>
      <vt:lpstr>Opis przypadku: odstawienie OCS i poprawa przebiegu astmy z całkowitym zanikiem eozynofilów u pacjenta z nawracającymi NP*</vt:lpstr>
      <vt:lpstr>Opis przypadku: Skuteczność benralizumabu u pacjenta z ciężką astmą i przewlekłym eozynofilowym zapaleniem zatok przynosowych*</vt:lpstr>
      <vt:lpstr>PowerPoint Presentation</vt:lpstr>
      <vt:lpstr>Dane dotyczące bezpieczeństwa benralizumabu w klinicznym badaniu fazy III dotyczącym ciężkiej astmy: 5 lat spójnych danych z zanikiem eozynofilów</vt:lpstr>
      <vt:lpstr>Dane dotyczące bezpieczeństwa stosowania benralizumabu z badań SIROCCO/CALIMA i BORA</vt:lpstr>
      <vt:lpstr>PowerPoint Presentation</vt:lpstr>
      <vt:lpstr>Streszczenie</vt:lpstr>
      <vt:lpstr> Skuteczność anty-IL5/IL-5R u pacjentów z wysokim poziomem FeNO</vt:lpstr>
      <vt:lpstr> Opis przypadku: Szybka kliniczna poprawa przy stosowaniu benralizumabu w ostrym napadzie astmy*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DeLaurentis, Christine</dc:creator>
  <cp:lastModifiedBy>Jetke, Jagoda</cp:lastModifiedBy>
  <cp:revision>274</cp:revision>
  <dcterms:created xsi:type="dcterms:W3CDTF">2022-01-11T01:41:55Z</dcterms:created>
  <dcterms:modified xsi:type="dcterms:W3CDTF">2022-10-11T14:11:57Z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0x01010011FB4D1E830593438E1AF1FF0AFD57B3</vt:lpwstr>
  </property>
</Properties>
</file>